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41"/>
  </p:notes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94" r:id="rId19"/>
    <p:sldId id="286" r:id="rId20"/>
    <p:sldId id="280" r:id="rId21"/>
    <p:sldId id="317" r:id="rId22"/>
    <p:sldId id="349" r:id="rId23"/>
    <p:sldId id="318" r:id="rId24"/>
    <p:sldId id="328" r:id="rId25"/>
    <p:sldId id="329" r:id="rId26"/>
    <p:sldId id="331" r:id="rId27"/>
    <p:sldId id="326" r:id="rId28"/>
    <p:sldId id="327" r:id="rId29"/>
    <p:sldId id="343" r:id="rId30"/>
    <p:sldId id="332" r:id="rId31"/>
    <p:sldId id="359" r:id="rId32"/>
    <p:sldId id="362" r:id="rId33"/>
    <p:sldId id="361" r:id="rId34"/>
    <p:sldId id="363" r:id="rId35"/>
    <p:sldId id="330" r:id="rId36"/>
    <p:sldId id="295" r:id="rId37"/>
    <p:sldId id="281" r:id="rId38"/>
    <p:sldId id="287" r:id="rId39"/>
    <p:sldId id="288" r:id="rId4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10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043CF-4F4B-4167-BE15-C3812E506230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D2572-77F5-4011-A24A-005DC3293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8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535843A-51DB-4808-8836-AB2703081CBF}" type="slidenum">
              <a:rPr lang="en-US" altLang="en-US" sz="1200" i="0">
                <a:latin typeface="Times New Roman" panose="02020603050405020304" pitchFamily="18" charset="0"/>
              </a:rPr>
              <a:pPr/>
              <a:t>20</a:t>
            </a:fld>
            <a:endParaRPr lang="en-US" altLang="en-US" sz="1200" i="0">
              <a:latin typeface="Times New Roman" panose="02020603050405020304" pitchFamily="18" charset="0"/>
            </a:endParaRPr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5180068" y="6513685"/>
            <a:ext cx="3961843" cy="34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6227" rIns="92455" bIns="46227" anchor="b"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8B0D1D7-3B46-47B5-B597-B52E6D84EC12}" type="slidenum">
              <a:rPr lang="en-US" altLang="en-US" sz="1200" i="0">
                <a:ea typeface="ＭＳ Ｐゴシック" panose="020B0600070205080204" pitchFamily="34" charset="-128"/>
              </a:rPr>
              <a:pPr algn="r" eaLnBrk="1" hangingPunct="1"/>
              <a:t>20</a:t>
            </a:fld>
            <a:endParaRPr lang="en-US" altLang="en-US" sz="1200" i="0">
              <a:ea typeface="ＭＳ Ｐゴシック" panose="020B0600070205080204" pitchFamily="34" charset="-128"/>
            </a:endParaRPr>
          </a:p>
        </p:txBody>
      </p:sp>
      <p:sp>
        <p:nvSpPr>
          <p:cNvPr id="3994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994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5236" y="3258022"/>
            <a:ext cx="7313528" cy="30858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7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5071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184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114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084" y="100013"/>
            <a:ext cx="109728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7784" y="1214439"/>
            <a:ext cx="53848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55784" y="1214438"/>
            <a:ext cx="53848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55784" y="3829051"/>
            <a:ext cx="53848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C96CB809-252D-0F45-87A6-C62F59719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9BFDE0-5E28-FDE4-A608-106B926A19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49B36-DF34-419F-B758-3715D07254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35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914400"/>
            <a:ext cx="109728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mohaiminul@cse.uiu.ac.bd</a:t>
            </a:r>
          </a:p>
        </p:txBody>
      </p:sp>
    </p:spTree>
    <p:extLst>
      <p:ext uri="{BB962C8B-B14F-4D97-AF65-F5344CB8AC3E}">
        <p14:creationId xmlns:p14="http://schemas.microsoft.com/office/powerpoint/2010/main" val="156682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E7012-1D73-4951-B6C4-15A6A1655EDF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8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6594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245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4694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41F19-1706-4DE9-AC79-30D89D5C27B9}" type="datetime1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8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322F-43E8-4286-BA49-14AE64C4872C}" type="datetime1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4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mohaiminul@cse.uiu.ac.bd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905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850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21DE3C1-CEE0-4370-9F20-FE8ED1B9E9B0}" type="datetime1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mohaiminul@cse.uiu.ac.bd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7" r:id="rId12"/>
    <p:sldLayoutId id="214748370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F2788-45A1-20A2-1D32-F999FDAA2E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12700">
              <a:spcBef>
                <a:spcPts val="100"/>
              </a:spcBef>
            </a:pPr>
            <a:r>
              <a:rPr lang="en-US" sz="5400" b="1" kern="0" spc="-5" dirty="0">
                <a:latin typeface="Lucida Sans Typewriter" panose="020B0509030504030204" pitchFamily="49" charset="0"/>
                <a:ea typeface="+mj-ea"/>
                <a:cs typeface="Arial"/>
              </a:rPr>
              <a:t>Introduction </a:t>
            </a:r>
            <a:br>
              <a:rPr lang="en-US" sz="5400" b="1" kern="0" spc="-5" dirty="0">
                <a:latin typeface="Lucida Sans Typewriter" panose="020B0509030504030204" pitchFamily="49" charset="0"/>
                <a:ea typeface="+mj-ea"/>
                <a:cs typeface="Arial"/>
              </a:rPr>
            </a:br>
            <a:r>
              <a:rPr lang="en-US" sz="5400" b="1" kern="0" spc="-5" dirty="0">
                <a:latin typeface="Lucida Sans Typewriter" panose="020B0509030504030204" pitchFamily="49" charset="0"/>
                <a:ea typeface="+mj-ea"/>
                <a:cs typeface="Arial"/>
              </a:rPr>
              <a:t>to </a:t>
            </a:r>
            <a:br>
              <a:rPr lang="en-US" sz="5400" b="1" kern="0" spc="-5" dirty="0">
                <a:latin typeface="Lucida Sans Typewriter" panose="020B0509030504030204" pitchFamily="49" charset="0"/>
                <a:ea typeface="+mj-ea"/>
                <a:cs typeface="Arial"/>
              </a:rPr>
            </a:br>
            <a:r>
              <a:rPr lang="en-US" sz="5400" b="1" kern="0" spc="-5" dirty="0">
                <a:latin typeface="Lucida Sans Typewriter" panose="020B0509030504030204" pitchFamily="49" charset="0"/>
                <a:ea typeface="+mj-ea"/>
                <a:cs typeface="Arial"/>
              </a:rPr>
              <a:t>Asymptotic Analysis</a:t>
            </a:r>
            <a:r>
              <a:rPr lang="en-US" sz="5400" dirty="0">
                <a:latin typeface="Lucida Sans Typewriter" panose="020B0509030504030204" pitchFamily="49" charset="0"/>
              </a:rPr>
              <a:t/>
            </a:r>
            <a:br>
              <a:rPr lang="en-US" sz="5400" dirty="0">
                <a:latin typeface="Lucida Sans Typewriter" panose="020B0509030504030204" pitchFamily="49" charset="0"/>
              </a:rPr>
            </a:br>
            <a:endParaRPr lang="en-US" sz="5400" dirty="0">
              <a:latin typeface="Lucida Sans Typewriter" panose="020B0509030504030204" pitchFamily="49" charset="0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035A28D-C576-A009-D6AF-89018825FD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12700">
              <a:spcBef>
                <a:spcPts val="2560"/>
              </a:spcBef>
            </a:pPr>
            <a:r>
              <a:rPr lang="fr-FR" sz="2400" spc="-5" dirty="0">
                <a:latin typeface="Lucida Sans Typewriter" panose="020B0509030504030204" pitchFamily="49" charset="0"/>
                <a:cs typeface="Arial MT"/>
              </a:rPr>
              <a:t>CSE</a:t>
            </a:r>
            <a:r>
              <a:rPr lang="fr-FR" sz="2400" spc="-20" dirty="0">
                <a:latin typeface="Lucida Sans Typewriter" panose="020B0509030504030204" pitchFamily="49" charset="0"/>
                <a:cs typeface="Arial MT"/>
              </a:rPr>
              <a:t> </a:t>
            </a:r>
            <a:r>
              <a:rPr lang="fr-FR" sz="2400" spc="-5" dirty="0" smtClean="0">
                <a:latin typeface="Lucida Sans Typewriter" panose="020B0509030504030204" pitchFamily="49" charset="0"/>
                <a:cs typeface="Arial MT"/>
              </a:rPr>
              <a:t>2218</a:t>
            </a:r>
            <a:endParaRPr lang="fr-FR" sz="2400" spc="-5" dirty="0">
              <a:latin typeface="Lucida Sans Typewriter" panose="020B0509030504030204" pitchFamily="49" charset="0"/>
              <a:cs typeface="Arial MT"/>
            </a:endParaRPr>
          </a:p>
          <a:p>
            <a:pPr marL="12700">
              <a:spcBef>
                <a:spcPts val="2560"/>
              </a:spcBef>
            </a:pPr>
            <a:r>
              <a:rPr lang="fr-FR" sz="2400" spc="-5" dirty="0">
                <a:latin typeface="Lucida Sans Typewriter" panose="020B0509030504030204" pitchFamily="49" charset="0"/>
                <a:cs typeface="Arial MT"/>
              </a:rPr>
              <a:t>UMAMA RAHMAN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6254B7-41D1-3BCB-3B32-D8061E96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/>
              <a:pPr marL="38100">
                <a:lnSpc>
                  <a:spcPts val="1535"/>
                </a:lnSpc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2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>
                <a:solidFill>
                  <a:schemeClr val="tx1"/>
                </a:solidFill>
                <a:latin typeface="Lucida Sans Typewriter" panose="020B0509030504030204" pitchFamily="49" charset="0"/>
              </a:rPr>
              <a:t>Asymptotic Performance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455701"/>
            <a:ext cx="10744200" cy="23083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en-US" dirty="0">
                <a:latin typeface="Lucida Sans Typewriter" panose="020B0509030504030204" pitchFamily="49" charset="0"/>
              </a:rPr>
              <a:t>We care most about </a:t>
            </a:r>
            <a:r>
              <a:rPr lang="en-US" altLang="en-US" i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asymptotic performance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000" dirty="0">
                <a:latin typeface="Lucida Sans Typewriter" panose="020B0509030504030204" pitchFamily="49" charset="0"/>
              </a:rPr>
              <a:t>How does the algorithm behave as the problem size gets very large?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Running time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Memory/storage requirements</a:t>
            </a: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Bandwidth/power requirements/logic gates/etc.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7D287DA-4F71-1171-F86B-7258E23A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20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10</a:t>
            </a:fld>
            <a:endParaRPr lang="en-US" sz="1200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82180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>
                <a:latin typeface="Lucida Sans Typewriter" panose="020B0509030504030204" pitchFamily="49" charset="0"/>
              </a:rPr>
              <a:t>Asymptotic Analysis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1097964" y="2093976"/>
            <a:ext cx="9074023" cy="3693319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Worst case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Provides an upper bound on running time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An absolute guarantee of required resources</a:t>
            </a:r>
          </a:p>
          <a:p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Average case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Provides the expected running time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Very useful, but treat with care: what is “average”?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Random (equally likely) inputs</a:t>
            </a:r>
          </a:p>
          <a:p>
            <a:pPr marL="1200150" lvl="2" indent="-28575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Real-life inputs</a:t>
            </a:r>
          </a:p>
          <a:p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Best case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altLang="en-US" sz="2000" dirty="0">
                <a:latin typeface="Lucida Sans Typewriter" panose="020B0509030504030204" pitchFamily="49" charset="0"/>
              </a:rPr>
              <a:t>Provides a lower bound on running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EEC2220-5741-7EE8-F668-776ED1C7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200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11</a:t>
            </a:fld>
            <a:endParaRPr 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xmlns="" id="{66324C13-6E1A-4B85-1E41-5DCA07533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950521"/>
            <a:ext cx="7202487" cy="6445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xmlns="" id="{67A13D65-3452-E04B-F279-13454F0197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95654"/>
              </p:ext>
            </p:extLst>
          </p:nvPr>
        </p:nvGraphicFramePr>
        <p:xfrm>
          <a:off x="1790700" y="6019800"/>
          <a:ext cx="6972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2806700" imgH="203200" progId="Equation.DSMT4">
                  <p:embed/>
                </p:oleObj>
              </mc:Choice>
              <mc:Fallback>
                <p:oleObj name="Equation" r:id="rId3" imgW="2806700" imgH="203200" progId="Equation.DSMT4">
                  <p:embed/>
                  <p:pic>
                    <p:nvPicPr>
                      <p:cNvPr id="6149" name="Object 7">
                        <a:extLst>
                          <a:ext uri="{FF2B5EF4-FFF2-40B4-BE49-F238E27FC236}">
                            <a16:creationId xmlns:a16="http://schemas.microsoft.com/office/drawing/2014/main" xmlns="" id="{86E82F40-E074-9848-ECB4-083F6ACE2A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6019800"/>
                        <a:ext cx="69723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840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Lucida Sans Typewriter" panose="020B0509030504030204" pitchFamily="49" charset="0"/>
              </a:rPr>
              <a:t>Upper Bound Notation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93976"/>
            <a:ext cx="9677400" cy="3323987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We say Insertion Sort's run time is </a:t>
            </a:r>
            <a:r>
              <a:rPr lang="en-US" altLang="en-US" i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O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n</a:t>
            </a:r>
            <a:r>
              <a:rPr lang="en-US" altLang="en-US" baseline="300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sz="2000" dirty="0">
                <a:latin typeface="Lucida Sans Typewriter" panose="020B0509030504030204" pitchFamily="49" charset="0"/>
              </a:rPr>
              <a:t>Properly we should say run time is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in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O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sz="2000" dirty="0">
                <a:latin typeface="Lucida Sans Typewriter" panose="020B0509030504030204" pitchFamily="49" charset="0"/>
              </a:rPr>
              <a:t>)</a:t>
            </a:r>
          </a:p>
          <a:p>
            <a:pPr lvl="1"/>
            <a:r>
              <a:rPr lang="en-US" altLang="en-US" sz="2000" dirty="0">
                <a:latin typeface="Lucida Sans Typewriter" panose="020B0509030504030204" pitchFamily="49" charset="0"/>
              </a:rPr>
              <a:t>Read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O</a:t>
            </a:r>
            <a:r>
              <a:rPr lang="en-US" altLang="en-US" sz="2000" dirty="0">
                <a:latin typeface="Lucida Sans Typewriter" panose="020B0509030504030204" pitchFamily="49" charset="0"/>
              </a:rPr>
              <a:t> as “Big-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Oh</a:t>
            </a:r>
            <a:r>
              <a:rPr lang="en-US" altLang="en-US" sz="2000" dirty="0">
                <a:latin typeface="Lucida Sans Typewriter" panose="020B0509030504030204" pitchFamily="49" charset="0"/>
              </a:rPr>
              <a:t>” (you’ll also hear it as “order”)</a:t>
            </a:r>
          </a:p>
          <a:p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In general a function</a:t>
            </a:r>
          </a:p>
          <a:p>
            <a:pPr lvl="1"/>
            <a:r>
              <a:rPr lang="en-US" altLang="en-US" sz="2000" i="1" dirty="0">
                <a:latin typeface="Lucida Sans Typewriter" panose="020B0509030504030204" pitchFamily="49" charset="0"/>
              </a:rPr>
              <a:t>f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dirty="0">
                <a:latin typeface="Lucida Sans Typewriter" panose="020B0509030504030204" pitchFamily="49" charset="0"/>
              </a:rPr>
              <a:t>) is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O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g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dirty="0">
                <a:latin typeface="Lucida Sans Typewriter" panose="020B0509030504030204" pitchFamily="49" charset="0"/>
              </a:rPr>
              <a:t>)) if there exist positive constants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c</a:t>
            </a:r>
            <a:r>
              <a:rPr lang="en-US" altLang="en-US" sz="2000" dirty="0">
                <a:latin typeface="Lucida Sans Typewriter" panose="020B0509030504030204" pitchFamily="49" charset="0"/>
              </a:rPr>
              <a:t> and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i="1" baseline="-25000" dirty="0">
                <a:latin typeface="Lucida Sans Typewriter" panose="020B0509030504030204" pitchFamily="49" charset="0"/>
              </a:rPr>
              <a:t>0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 </a:t>
            </a:r>
            <a:r>
              <a:rPr lang="en-US" altLang="en-US" sz="2000" dirty="0">
                <a:latin typeface="Lucida Sans Typewriter" panose="020B0509030504030204" pitchFamily="49" charset="0"/>
              </a:rPr>
              <a:t>such that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0 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f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) 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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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for all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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i="1" baseline="-25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endParaRPr lang="en-US" altLang="en-US" sz="2000" i="1" dirty="0">
              <a:solidFill>
                <a:srgbClr val="FF0000"/>
              </a:solidFill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Formally</a:t>
            </a:r>
          </a:p>
          <a:p>
            <a:pPr lvl="1"/>
            <a:r>
              <a:rPr lang="en-US" altLang="en-US" sz="2000" i="1" dirty="0">
                <a:latin typeface="Lucida Sans Typewriter" panose="020B0509030504030204" pitchFamily="49" charset="0"/>
              </a:rPr>
              <a:t>O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g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dirty="0">
                <a:latin typeface="Lucida Sans Typewriter" panose="020B0509030504030204" pitchFamily="49" charset="0"/>
              </a:rPr>
              <a:t>)) = {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f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dirty="0">
                <a:latin typeface="Lucida Sans Typewriter" panose="020B0509030504030204" pitchFamily="49" charset="0"/>
              </a:rPr>
              <a:t>): </a:t>
            </a:r>
            <a:r>
              <a:rPr lang="en-US" altLang="en-US" sz="2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 positive constants </a:t>
            </a:r>
            <a:r>
              <a:rPr lang="en-US" altLang="en-US" sz="2000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 and </a:t>
            </a:r>
            <a:r>
              <a:rPr lang="en-US" altLang="en-US" sz="2000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i="1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r>
              <a:rPr lang="en-US" altLang="en-US" sz="2000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such that </a:t>
            </a:r>
          </a:p>
          <a:p>
            <a:pPr marL="274320" lvl="1" indent="0">
              <a:buNone/>
            </a:pP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          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0 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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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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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i="1" baseline="-25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0 </a:t>
            </a:r>
            <a:r>
              <a:rPr lang="en-US" altLang="en-US" sz="2000" dirty="0">
                <a:latin typeface="Lucida Sans Typewriter" panose="020B05090305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2238187-906F-0261-DDB0-C9CAF6DB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12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275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121152" y="1267968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V="1">
            <a:off x="3121152" y="4849368"/>
            <a:ext cx="541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206752" y="1191769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latin typeface="Lucida Sans Typewriter" panose="020B0509030504030204" pitchFamily="49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7997952" y="4849369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latin typeface="Lucida Sans Typewriter" panose="020B0509030504030204" pitchFamily="49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V="1">
            <a:off x="4568952" y="3020568"/>
            <a:ext cx="0" cy="18288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187952" y="4833494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latin typeface="Lucida Sans Typewriter" panose="020B0509030504030204" pitchFamily="49" charset="0"/>
                <a:cs typeface="Arial" panose="020B0604020202020204" pitchFamily="34" charset="0"/>
              </a:rPr>
              <a:t>n</a:t>
            </a:r>
            <a:r>
              <a:rPr lang="en-US" altLang="en-US" sz="1800" baseline="-25000">
                <a:latin typeface="Lucida Sans Typewriter" panose="020B05090305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9705" name="Freeform 9"/>
          <p:cNvSpPr>
            <a:spLocks/>
          </p:cNvSpPr>
          <p:nvPr/>
        </p:nvSpPr>
        <p:spPr bwMode="auto">
          <a:xfrm>
            <a:off x="3121152" y="2182368"/>
            <a:ext cx="5486400" cy="1841500"/>
          </a:xfrm>
          <a:custGeom>
            <a:avLst/>
            <a:gdLst>
              <a:gd name="T0" fmla="*/ 0 w 3456"/>
              <a:gd name="T1" fmla="*/ 2056447428 h 1160"/>
              <a:gd name="T2" fmla="*/ 483870062 w 3456"/>
              <a:gd name="T3" fmla="*/ 1572577235 h 1160"/>
              <a:gd name="T4" fmla="*/ 1209675055 w 3456"/>
              <a:gd name="T5" fmla="*/ 2147483647 h 1160"/>
              <a:gd name="T6" fmla="*/ 1693545315 w 3456"/>
              <a:gd name="T7" fmla="*/ 725804893 h 1160"/>
              <a:gd name="T8" fmla="*/ 2147483647 w 3456"/>
              <a:gd name="T9" fmla="*/ 1693545081 h 1160"/>
              <a:gd name="T10" fmla="*/ 2147483647 w 3456"/>
              <a:gd name="T11" fmla="*/ 2147483647 h 1160"/>
              <a:gd name="T12" fmla="*/ 2147483647 w 3456"/>
              <a:gd name="T13" fmla="*/ 0 h 11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160"/>
              <a:gd name="T23" fmla="*/ 3456 w 3456"/>
              <a:gd name="T24" fmla="*/ 1160 h 116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160">
                <a:moveTo>
                  <a:pt x="0" y="816"/>
                </a:moveTo>
                <a:cubicBezTo>
                  <a:pt x="56" y="696"/>
                  <a:pt x="112" y="576"/>
                  <a:pt x="192" y="624"/>
                </a:cubicBezTo>
                <a:cubicBezTo>
                  <a:pt x="272" y="672"/>
                  <a:pt x="400" y="1160"/>
                  <a:pt x="480" y="1104"/>
                </a:cubicBezTo>
                <a:cubicBezTo>
                  <a:pt x="560" y="1048"/>
                  <a:pt x="584" y="360"/>
                  <a:pt x="672" y="288"/>
                </a:cubicBezTo>
                <a:cubicBezTo>
                  <a:pt x="760" y="216"/>
                  <a:pt x="864" y="560"/>
                  <a:pt x="1008" y="672"/>
                </a:cubicBezTo>
                <a:cubicBezTo>
                  <a:pt x="1152" y="784"/>
                  <a:pt x="1128" y="1072"/>
                  <a:pt x="1536" y="960"/>
                </a:cubicBezTo>
                <a:cubicBezTo>
                  <a:pt x="1944" y="848"/>
                  <a:pt x="3136" y="160"/>
                  <a:pt x="34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29706" name="Freeform 10"/>
          <p:cNvSpPr>
            <a:spLocks/>
          </p:cNvSpPr>
          <p:nvPr/>
        </p:nvSpPr>
        <p:spPr bwMode="auto">
          <a:xfrm>
            <a:off x="3121152" y="1290770"/>
            <a:ext cx="5486400" cy="2438400"/>
          </a:xfrm>
          <a:custGeom>
            <a:avLst/>
            <a:gdLst>
              <a:gd name="T0" fmla="*/ 0 w 3456"/>
              <a:gd name="T1" fmla="*/ 2147483647 h 1536"/>
              <a:gd name="T2" fmla="*/ 967740123 w 3456"/>
              <a:gd name="T3" fmla="*/ 2147483647 h 1536"/>
              <a:gd name="T4" fmla="*/ 1572577453 w 3456"/>
              <a:gd name="T5" fmla="*/ 2147483647 h 1536"/>
              <a:gd name="T6" fmla="*/ 2147483647 w 3456"/>
              <a:gd name="T7" fmla="*/ 2147483647 h 1536"/>
              <a:gd name="T8" fmla="*/ 2147483647 w 3456"/>
              <a:gd name="T9" fmla="*/ 2147483647 h 1536"/>
              <a:gd name="T10" fmla="*/ 2147483647 w 3456"/>
              <a:gd name="T11" fmla="*/ 1209675012 h 1536"/>
              <a:gd name="T12" fmla="*/ 2147483647 w 3456"/>
              <a:gd name="T13" fmla="*/ 0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536"/>
              <a:gd name="T23" fmla="*/ 3456 w 345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53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8302752" y="2242694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f(n)</a:t>
            </a:r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6324600" y="1390205"/>
            <a:ext cx="1520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c</a:t>
            </a:r>
            <a:r>
              <a:rPr lang="en-US" altLang="en-US" sz="1800" b="1" i="0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.</a:t>
            </a:r>
            <a:r>
              <a:rPr lang="en-US" altLang="en-US" sz="1800" b="1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g</a:t>
            </a:r>
            <a:r>
              <a:rPr lang="en-US" altLang="en-US" sz="1800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29709" name="Rectangle 15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058400" cy="592269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400" dirty="0">
                <a:latin typeface="Lucida Sans Typewriter" panose="020B0509030504030204" pitchFamily="49" charset="0"/>
              </a:rPr>
              <a:t>Upper Bound Notation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C61832C-4D26-0A9B-4F29-7A1E139A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092952"/>
            <a:ext cx="640080" cy="365125"/>
          </a:xfrm>
        </p:spPr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200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13</a:t>
            </a:fld>
            <a:endParaRPr 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29710" name="Rectangle 16"/>
          <p:cNvSpPr>
            <a:spLocks noChangeArrowheads="1"/>
          </p:cNvSpPr>
          <p:nvPr/>
        </p:nvSpPr>
        <p:spPr bwMode="auto">
          <a:xfrm>
            <a:off x="1819402" y="5382768"/>
            <a:ext cx="9296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400" b="1" i="0" dirty="0">
                <a:latin typeface="Lucida Sans Typewriter" panose="020B0509030504030204" pitchFamily="49" charset="0"/>
              </a:rPr>
              <a:t>We say 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g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(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n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) is an </a:t>
            </a:r>
            <a:r>
              <a:rPr kumimoji="1" lang="en-US" altLang="en-US" sz="2400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asymptotic upper bound</a:t>
            </a:r>
            <a:r>
              <a:rPr kumimoji="1" lang="en-US" altLang="en-US" sz="2400" b="1" i="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for 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f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(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n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2301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Lucida Sans Typewriter" panose="020B0509030504030204" pitchFamily="49" charset="0"/>
              </a:rPr>
              <a:t>Lower Bound Notation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10896600" cy="2954655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Lucida Sans Typewriter" panose="020B0509030504030204" pitchFamily="49" charset="0"/>
              </a:rPr>
              <a:t>We say </a:t>
            </a:r>
            <a:r>
              <a:rPr lang="en-US" altLang="en-US" dirty="0" err="1">
                <a:latin typeface="Lucida Sans Typewriter" panose="020B0509030504030204" pitchFamily="49" charset="0"/>
              </a:rPr>
              <a:t>InsertionSort’s</a:t>
            </a:r>
            <a:r>
              <a:rPr lang="en-US" altLang="en-US" dirty="0">
                <a:latin typeface="Lucida Sans Typewriter" panose="020B0509030504030204" pitchFamily="49" charset="0"/>
              </a:rPr>
              <a:t> run time is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(n) (big-omega or just omega)</a:t>
            </a:r>
          </a:p>
          <a:p>
            <a:r>
              <a:rPr lang="en-US" altLang="en-US" dirty="0">
                <a:latin typeface="Lucida Sans Typewriter" panose="020B0509030504030204" pitchFamily="49" charset="0"/>
              </a:rPr>
              <a:t>In general a function</a:t>
            </a:r>
          </a:p>
          <a:p>
            <a:pPr lvl="1"/>
            <a:r>
              <a:rPr lang="en-US" altLang="en-US" sz="2000" i="1" dirty="0">
                <a:latin typeface="Lucida Sans Typewriter" panose="020B0509030504030204" pitchFamily="49" charset="0"/>
              </a:rPr>
              <a:t>f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dirty="0">
                <a:latin typeface="Lucida Sans Typewriter" panose="020B0509030504030204" pitchFamily="49" charset="0"/>
              </a:rPr>
              <a:t>) is </a:t>
            </a:r>
            <a:r>
              <a:rPr lang="en-US" altLang="en-US" sz="2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g</a:t>
            </a:r>
            <a:r>
              <a:rPr lang="en-US" altLang="en-US" sz="2000" dirty="0">
                <a:latin typeface="Lucida Sans Typewriter" panose="020B0509030504030204" pitchFamily="49" charset="0"/>
              </a:rPr>
              <a:t>(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dirty="0">
                <a:latin typeface="Lucida Sans Typewriter" panose="020B0509030504030204" pitchFamily="49" charset="0"/>
              </a:rPr>
              <a:t>)) if </a:t>
            </a:r>
            <a:r>
              <a:rPr lang="en-US" altLang="en-US" sz="2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</a:t>
            </a:r>
            <a:r>
              <a:rPr lang="en-US" altLang="en-US" sz="2000" dirty="0">
                <a:latin typeface="Lucida Sans Typewriter" panose="020B0509030504030204" pitchFamily="49" charset="0"/>
              </a:rPr>
              <a:t> positive constants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c</a:t>
            </a:r>
            <a:r>
              <a:rPr lang="en-US" altLang="en-US" sz="2000" dirty="0">
                <a:latin typeface="Lucida Sans Typewriter" panose="020B0509030504030204" pitchFamily="49" charset="0"/>
              </a:rPr>
              <a:t> and 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n</a:t>
            </a:r>
            <a:r>
              <a:rPr lang="en-US" altLang="en-US" sz="2000" i="1" baseline="-25000" dirty="0">
                <a:latin typeface="Lucida Sans Typewriter" panose="020B0509030504030204" pitchFamily="49" charset="0"/>
              </a:rPr>
              <a:t>0</a:t>
            </a:r>
            <a:r>
              <a:rPr lang="en-US" altLang="en-US" sz="2000" i="1" dirty="0">
                <a:latin typeface="Lucida Sans Typewriter" panose="020B0509030504030204" pitchFamily="49" charset="0"/>
              </a:rPr>
              <a:t> </a:t>
            </a:r>
            <a:r>
              <a:rPr lang="en-US" altLang="en-US" sz="2000" dirty="0">
                <a:latin typeface="Lucida Sans Typewriter" panose="020B0509030504030204" pitchFamily="49" charset="0"/>
              </a:rPr>
              <a:t>such that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 0 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 </a:t>
            </a:r>
            <a:r>
              <a:rPr lang="en-US" altLang="en-US" sz="2000" i="1" dirty="0" err="1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cg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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 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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i="1" baseline="-25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endParaRPr lang="en-US" altLang="en-US" sz="2000" i="1" dirty="0">
              <a:solidFill>
                <a:srgbClr val="FF0000"/>
              </a:solidFill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Lucida Sans Typewriter" panose="020B0509030504030204" pitchFamily="49" charset="0"/>
              </a:rPr>
              <a:t>Proof:</a:t>
            </a:r>
          </a:p>
          <a:p>
            <a:pPr lvl="1"/>
            <a:r>
              <a:rPr lang="en-US" altLang="en-US" sz="2000" dirty="0">
                <a:latin typeface="Lucida Sans Typewriter" panose="020B0509030504030204" pitchFamily="49" charset="0"/>
              </a:rPr>
              <a:t>Suppose run time is an + b</a:t>
            </a:r>
          </a:p>
          <a:p>
            <a:pPr lvl="2"/>
            <a:r>
              <a:rPr lang="en-US" altLang="en-US" sz="2000" dirty="0">
                <a:latin typeface="Lucida Sans Typewriter" panose="020B0509030504030204" pitchFamily="49" charset="0"/>
              </a:rPr>
              <a:t>Assume a and b are positive</a:t>
            </a:r>
          </a:p>
          <a:p>
            <a:pPr lvl="1"/>
            <a:r>
              <a:rPr lang="en-US" altLang="en-US" sz="2000" dirty="0">
                <a:latin typeface="Lucida Sans Typewriter" panose="020B0509030504030204" pitchFamily="49" charset="0"/>
              </a:rPr>
              <a:t>an </a:t>
            </a:r>
            <a:r>
              <a:rPr lang="en-US" altLang="en-US" sz="2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 an + 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5CDCF25-D12B-8669-6D18-6FD6F893D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14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96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124200" y="15240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3124200" y="5105400"/>
            <a:ext cx="541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2209800" y="1447801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latin typeface="Lucida Sans Typewriter" panose="020B0509030504030204" pitchFamily="49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8001000" y="5105401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latin typeface="Lucida Sans Typewriter" panose="020B0509030504030204" pitchFamily="49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4572000" y="4267200"/>
            <a:ext cx="0" cy="8382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4191000" y="5089526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latin typeface="Lucida Sans Typewriter" panose="020B0509030504030204" pitchFamily="49" charset="0"/>
                <a:cs typeface="Arial" panose="020B0604020202020204" pitchFamily="34" charset="0"/>
              </a:rPr>
              <a:t>n</a:t>
            </a:r>
            <a:r>
              <a:rPr lang="en-US" altLang="en-US" sz="1800" baseline="-25000">
                <a:latin typeface="Lucida Sans Typewriter" panose="020B05090305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777" name="Freeform 9"/>
          <p:cNvSpPr>
            <a:spLocks/>
          </p:cNvSpPr>
          <p:nvPr/>
        </p:nvSpPr>
        <p:spPr bwMode="auto">
          <a:xfrm>
            <a:off x="3124200" y="2438400"/>
            <a:ext cx="5486400" cy="2438400"/>
          </a:xfrm>
          <a:custGeom>
            <a:avLst/>
            <a:gdLst>
              <a:gd name="T0" fmla="*/ 0 w 3456"/>
              <a:gd name="T1" fmla="*/ 2147483647 h 1536"/>
              <a:gd name="T2" fmla="*/ 967740123 w 3456"/>
              <a:gd name="T3" fmla="*/ 2147483647 h 1536"/>
              <a:gd name="T4" fmla="*/ 1572577453 w 3456"/>
              <a:gd name="T5" fmla="*/ 2147483647 h 1536"/>
              <a:gd name="T6" fmla="*/ 2147483647 w 3456"/>
              <a:gd name="T7" fmla="*/ 2147483647 h 1536"/>
              <a:gd name="T8" fmla="*/ 2147483647 w 3456"/>
              <a:gd name="T9" fmla="*/ 2147483647 h 1536"/>
              <a:gd name="T10" fmla="*/ 2147483647 w 3456"/>
              <a:gd name="T11" fmla="*/ 1209675012 h 1536"/>
              <a:gd name="T12" fmla="*/ 2147483647 w 3456"/>
              <a:gd name="T13" fmla="*/ 0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536"/>
              <a:gd name="T23" fmla="*/ 3456 w 345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53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8305800" y="2498726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c</a:t>
            </a:r>
            <a:r>
              <a:rPr lang="en-US" altLang="en-US" sz="1800" b="1" i="0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.</a:t>
            </a:r>
            <a:r>
              <a:rPr lang="en-US" altLang="en-US" sz="1800" b="1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g</a:t>
            </a:r>
            <a:r>
              <a:rPr lang="en-US" altLang="en-US" sz="1800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(n)</a:t>
            </a:r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8136082" y="1646238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latin typeface="Lucida Sans Typewriter" panose="020B0509030504030204" pitchFamily="49" charset="0"/>
                <a:cs typeface="Arial" panose="020B0604020202020204" pitchFamily="34" charset="0"/>
              </a:rPr>
              <a:t>f(n)</a:t>
            </a:r>
          </a:p>
        </p:txBody>
      </p:sp>
      <p:sp>
        <p:nvSpPr>
          <p:cNvPr id="32780" name="Freeform 13"/>
          <p:cNvSpPr>
            <a:spLocks/>
          </p:cNvSpPr>
          <p:nvPr/>
        </p:nvSpPr>
        <p:spPr bwMode="auto">
          <a:xfrm>
            <a:off x="3352800" y="1447800"/>
            <a:ext cx="5105400" cy="3657600"/>
          </a:xfrm>
          <a:custGeom>
            <a:avLst/>
            <a:gdLst>
              <a:gd name="T0" fmla="*/ 0 w 3216"/>
              <a:gd name="T1" fmla="*/ 2147483647 h 2304"/>
              <a:gd name="T2" fmla="*/ 241935026 w 3216"/>
              <a:gd name="T3" fmla="*/ 2147483647 h 2304"/>
              <a:gd name="T4" fmla="*/ 1209675030 w 3216"/>
              <a:gd name="T5" fmla="*/ 2147483647 h 2304"/>
              <a:gd name="T6" fmla="*/ 2056447669 w 3216"/>
              <a:gd name="T7" fmla="*/ 2147483647 h 2304"/>
              <a:gd name="T8" fmla="*/ 2147483647 w 3216"/>
              <a:gd name="T9" fmla="*/ 2147483647 h 2304"/>
              <a:gd name="T10" fmla="*/ 2147483647 w 3216"/>
              <a:gd name="T11" fmla="*/ 0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6"/>
              <a:gd name="T19" fmla="*/ 0 h 2304"/>
              <a:gd name="T20" fmla="*/ 3216 w 3216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6" h="2304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2781" name="Rectangle 15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875301"/>
          </a:xfrm>
          <a:noFill/>
        </p:spPr>
        <p:txBody>
          <a:bodyPr/>
          <a:lstStyle/>
          <a:p>
            <a:r>
              <a:rPr lang="en-US" altLang="en-US" sz="4400" dirty="0">
                <a:latin typeface="Lucida Sans Typewriter" panose="020B0509030504030204" pitchFamily="49" charset="0"/>
              </a:rPr>
              <a:t>Lower Bound Notation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88B80DE-65EA-B2BC-2ADC-E1AE0DF6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200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15</a:t>
            </a:fld>
            <a:endParaRPr 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1974851" y="5562600"/>
            <a:ext cx="9296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400" b="1" i="0" dirty="0">
                <a:latin typeface="Lucida Sans Typewriter" panose="020B0509030504030204" pitchFamily="49" charset="0"/>
              </a:rPr>
              <a:t>We say 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g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(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n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) is an </a:t>
            </a:r>
            <a:r>
              <a:rPr kumimoji="1" lang="en-US" altLang="en-US" sz="2400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asymptotic lower bound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 for 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f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(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n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99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Lucida Sans Typewriter" panose="020B0509030504030204" pitchFamily="49" charset="0"/>
              </a:rPr>
              <a:t>Asymptotic Tight Bound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10701528" cy="2573656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Lucida Sans Typewriter" panose="020B0509030504030204" pitchFamily="49" charset="0"/>
              </a:rPr>
              <a:t>A function </a:t>
            </a:r>
            <a:r>
              <a:rPr lang="en-US" altLang="en-US" i="1" dirty="0">
                <a:latin typeface="Lucida Sans Typewriter" panose="020B0509030504030204" pitchFamily="49" charset="0"/>
              </a:rPr>
              <a:t>f</a:t>
            </a:r>
            <a:r>
              <a:rPr lang="en-US" altLang="en-US" dirty="0">
                <a:latin typeface="Lucida Sans Typewriter" panose="020B0509030504030204" pitchFamily="49" charset="0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</a:rPr>
              <a:t>) is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(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)) if  positive constants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, and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such that </a:t>
            </a:r>
            <a:b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</a:b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	</a:t>
            </a:r>
            <a:b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</a:b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	 </a:t>
            </a:r>
            <a:r>
              <a:rPr lang="en-US" altLang="en-US" dirty="0">
                <a:latin typeface="Lucida Sans Typewriter" panose="020B0509030504030204" pitchFamily="49" charset="0"/>
              </a:rPr>
              <a:t>0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 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 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 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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endParaRPr lang="en-US" altLang="en-US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endParaRPr lang="en-US" altLang="en-US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Theorem</a:t>
            </a:r>
          </a:p>
          <a:p>
            <a:pPr lvl="1"/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is (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)) </a:t>
            </a:r>
            <a:r>
              <a:rPr lang="en-US" altLang="en-US" sz="2000" dirty="0" err="1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iff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is both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O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)) and (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0933B9A-03A2-B7ED-72E2-18961296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16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0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200400" y="19050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3200400" y="5486400"/>
            <a:ext cx="541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2286000" y="1828801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latin typeface="Lucida Sans Typewriter" panose="020B0509030504030204" pitchFamily="49" charset="0"/>
                <a:cs typeface="Arial" panose="020B0604020202020204" pitchFamily="34" charset="0"/>
              </a:rPr>
              <a:t>time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8077200" y="5486401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i="0">
                <a:latin typeface="Lucida Sans Typewriter" panose="020B0509030504030204" pitchFamily="49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4641273" y="3122180"/>
            <a:ext cx="0" cy="237605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4267200" y="5470526"/>
            <a:ext cx="76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dirty="0">
                <a:latin typeface="Lucida Sans Typewriter" panose="020B0509030504030204" pitchFamily="49" charset="0"/>
                <a:cs typeface="Arial" panose="020B0604020202020204" pitchFamily="34" charset="0"/>
              </a:rPr>
              <a:t>n</a:t>
            </a:r>
            <a:r>
              <a:rPr lang="en-US" altLang="en-US" sz="1800" baseline="-25000" dirty="0">
                <a:latin typeface="Lucida Sans Typewriter" panose="020B0509030504030204" pitchFamily="49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4825" name="Freeform 9"/>
          <p:cNvSpPr>
            <a:spLocks/>
          </p:cNvSpPr>
          <p:nvPr/>
        </p:nvSpPr>
        <p:spPr bwMode="auto">
          <a:xfrm>
            <a:off x="3200400" y="2819400"/>
            <a:ext cx="5486400" cy="2438400"/>
          </a:xfrm>
          <a:custGeom>
            <a:avLst/>
            <a:gdLst>
              <a:gd name="T0" fmla="*/ 0 w 3456"/>
              <a:gd name="T1" fmla="*/ 2147483647 h 1536"/>
              <a:gd name="T2" fmla="*/ 967740123 w 3456"/>
              <a:gd name="T3" fmla="*/ 2147483647 h 1536"/>
              <a:gd name="T4" fmla="*/ 1572577453 w 3456"/>
              <a:gd name="T5" fmla="*/ 2147483647 h 1536"/>
              <a:gd name="T6" fmla="*/ 2147483647 w 3456"/>
              <a:gd name="T7" fmla="*/ 2147483647 h 1536"/>
              <a:gd name="T8" fmla="*/ 2147483647 w 3456"/>
              <a:gd name="T9" fmla="*/ 2147483647 h 1536"/>
              <a:gd name="T10" fmla="*/ 2147483647 w 3456"/>
              <a:gd name="T11" fmla="*/ 1209675012 h 1536"/>
              <a:gd name="T12" fmla="*/ 2147483647 w 3456"/>
              <a:gd name="T13" fmla="*/ 0 h 1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456"/>
              <a:gd name="T22" fmla="*/ 0 h 1536"/>
              <a:gd name="T23" fmla="*/ 3456 w 3456"/>
              <a:gd name="T24" fmla="*/ 1536 h 1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456" h="1536">
                <a:moveTo>
                  <a:pt x="0" y="1536"/>
                </a:moveTo>
                <a:cubicBezTo>
                  <a:pt x="140" y="1492"/>
                  <a:pt x="280" y="1448"/>
                  <a:pt x="384" y="1392"/>
                </a:cubicBezTo>
                <a:cubicBezTo>
                  <a:pt x="488" y="1336"/>
                  <a:pt x="488" y="1256"/>
                  <a:pt x="624" y="1200"/>
                </a:cubicBezTo>
                <a:cubicBezTo>
                  <a:pt x="760" y="1144"/>
                  <a:pt x="1016" y="1112"/>
                  <a:pt x="1200" y="1056"/>
                </a:cubicBezTo>
                <a:cubicBezTo>
                  <a:pt x="1384" y="1000"/>
                  <a:pt x="1488" y="960"/>
                  <a:pt x="1728" y="864"/>
                </a:cubicBezTo>
                <a:cubicBezTo>
                  <a:pt x="1968" y="768"/>
                  <a:pt x="2352" y="624"/>
                  <a:pt x="2640" y="480"/>
                </a:cubicBezTo>
                <a:cubicBezTo>
                  <a:pt x="2928" y="336"/>
                  <a:pt x="3192" y="168"/>
                  <a:pt x="345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8382000" y="2879726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c</a:t>
            </a:r>
            <a:r>
              <a:rPr lang="en-US" altLang="en-US" sz="1800" b="1" baseline="-25000" dirty="0">
                <a:latin typeface="Lucida Sans Typewriter" panose="020B0509030504030204" pitchFamily="49" charset="0"/>
                <a:cs typeface="Arial" panose="020B0604020202020204" pitchFamily="34" charset="0"/>
              </a:rPr>
              <a:t>1</a:t>
            </a:r>
            <a:r>
              <a:rPr lang="en-US" altLang="en-US" sz="1800" b="1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.</a:t>
            </a:r>
            <a:r>
              <a:rPr lang="en-US" altLang="en-US" sz="1800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g(n)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8305800" y="1524001"/>
            <a:ext cx="99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>
                <a:latin typeface="Lucida Sans Typewriter" panose="020B0509030504030204" pitchFamily="49" charset="0"/>
                <a:cs typeface="Arial" panose="020B0604020202020204" pitchFamily="34" charset="0"/>
              </a:rPr>
              <a:t>f(n)</a:t>
            </a:r>
          </a:p>
        </p:txBody>
      </p:sp>
      <p:sp>
        <p:nvSpPr>
          <p:cNvPr id="34828" name="Freeform 13"/>
          <p:cNvSpPr>
            <a:spLocks/>
          </p:cNvSpPr>
          <p:nvPr/>
        </p:nvSpPr>
        <p:spPr bwMode="auto">
          <a:xfrm>
            <a:off x="3429000" y="1828800"/>
            <a:ext cx="5105400" cy="3657600"/>
          </a:xfrm>
          <a:custGeom>
            <a:avLst/>
            <a:gdLst>
              <a:gd name="T0" fmla="*/ 0 w 3216"/>
              <a:gd name="T1" fmla="*/ 2147483647 h 2304"/>
              <a:gd name="T2" fmla="*/ 241935026 w 3216"/>
              <a:gd name="T3" fmla="*/ 2147483647 h 2304"/>
              <a:gd name="T4" fmla="*/ 1209675030 w 3216"/>
              <a:gd name="T5" fmla="*/ 2147483647 h 2304"/>
              <a:gd name="T6" fmla="*/ 2056447669 w 3216"/>
              <a:gd name="T7" fmla="*/ 2147483647 h 2304"/>
              <a:gd name="T8" fmla="*/ 2147483647 w 3216"/>
              <a:gd name="T9" fmla="*/ 2147483647 h 2304"/>
              <a:gd name="T10" fmla="*/ 2147483647 w 3216"/>
              <a:gd name="T11" fmla="*/ 0 h 23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16"/>
              <a:gd name="T19" fmla="*/ 0 h 2304"/>
              <a:gd name="T20" fmla="*/ 3216 w 3216"/>
              <a:gd name="T21" fmla="*/ 2304 h 23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16" h="2304">
                <a:moveTo>
                  <a:pt x="0" y="2304"/>
                </a:moveTo>
                <a:cubicBezTo>
                  <a:pt x="8" y="2032"/>
                  <a:pt x="16" y="1760"/>
                  <a:pt x="96" y="1728"/>
                </a:cubicBezTo>
                <a:cubicBezTo>
                  <a:pt x="176" y="1696"/>
                  <a:pt x="360" y="2128"/>
                  <a:pt x="480" y="2112"/>
                </a:cubicBezTo>
                <a:cubicBezTo>
                  <a:pt x="600" y="2096"/>
                  <a:pt x="704" y="1792"/>
                  <a:pt x="816" y="1632"/>
                </a:cubicBezTo>
                <a:cubicBezTo>
                  <a:pt x="928" y="1472"/>
                  <a:pt x="752" y="1424"/>
                  <a:pt x="1152" y="1152"/>
                </a:cubicBezTo>
                <a:cubicBezTo>
                  <a:pt x="1552" y="880"/>
                  <a:pt x="2384" y="440"/>
                  <a:pt x="321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4829" name="Freeform 14"/>
          <p:cNvSpPr>
            <a:spLocks/>
          </p:cNvSpPr>
          <p:nvPr/>
        </p:nvSpPr>
        <p:spPr bwMode="auto">
          <a:xfrm>
            <a:off x="3179618" y="1231034"/>
            <a:ext cx="4876800" cy="4267200"/>
          </a:xfrm>
          <a:custGeom>
            <a:avLst/>
            <a:gdLst>
              <a:gd name="T0" fmla="*/ 0 w 3072"/>
              <a:gd name="T1" fmla="*/ 2147483647 h 2688"/>
              <a:gd name="T2" fmla="*/ 1209675012 w 3072"/>
              <a:gd name="T3" fmla="*/ 2147483647 h 2688"/>
              <a:gd name="T4" fmla="*/ 2147483647 w 3072"/>
              <a:gd name="T5" fmla="*/ 2147483647 h 2688"/>
              <a:gd name="T6" fmla="*/ 2147483647 w 3072"/>
              <a:gd name="T7" fmla="*/ 2056447547 h 2688"/>
              <a:gd name="T8" fmla="*/ 2147483647 w 3072"/>
              <a:gd name="T9" fmla="*/ 0 h 26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72"/>
              <a:gd name="T16" fmla="*/ 0 h 2688"/>
              <a:gd name="T17" fmla="*/ 3072 w 3072"/>
              <a:gd name="T18" fmla="*/ 2688 h 26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72" h="2688">
                <a:moveTo>
                  <a:pt x="0" y="2688"/>
                </a:moveTo>
                <a:cubicBezTo>
                  <a:pt x="168" y="2488"/>
                  <a:pt x="336" y="2288"/>
                  <a:pt x="480" y="2064"/>
                </a:cubicBezTo>
                <a:cubicBezTo>
                  <a:pt x="624" y="1840"/>
                  <a:pt x="728" y="1552"/>
                  <a:pt x="864" y="1344"/>
                </a:cubicBezTo>
                <a:cubicBezTo>
                  <a:pt x="1000" y="1136"/>
                  <a:pt x="928" y="1040"/>
                  <a:pt x="1296" y="816"/>
                </a:cubicBezTo>
                <a:cubicBezTo>
                  <a:pt x="1664" y="592"/>
                  <a:pt x="2368" y="296"/>
                  <a:pt x="3072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00">
              <a:latin typeface="Lucida Sans Typewriter" panose="020B0509030504030204" pitchFamily="49" charset="0"/>
            </a:endParaRPr>
          </a:p>
        </p:txBody>
      </p:sp>
      <p:sp>
        <p:nvSpPr>
          <p:cNvPr id="34830" name="Text Box 15"/>
          <p:cNvSpPr txBox="1">
            <a:spLocks noChangeArrowheads="1"/>
          </p:cNvSpPr>
          <p:nvPr/>
        </p:nvSpPr>
        <p:spPr bwMode="auto">
          <a:xfrm>
            <a:off x="6477000" y="1085050"/>
            <a:ext cx="13161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c</a:t>
            </a:r>
            <a:r>
              <a:rPr lang="en-US" altLang="en-US" sz="1800" b="1" baseline="-25000" dirty="0">
                <a:latin typeface="Lucida Sans Typewriter" panose="020B0509030504030204" pitchFamily="49" charset="0"/>
                <a:cs typeface="Arial" panose="020B0604020202020204" pitchFamily="34" charset="0"/>
              </a:rPr>
              <a:t>2</a:t>
            </a:r>
            <a:r>
              <a:rPr lang="en-US" altLang="en-US" sz="1800" b="1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.</a:t>
            </a:r>
            <a:r>
              <a:rPr lang="en-US" altLang="en-US" sz="1800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g(n)</a:t>
            </a:r>
          </a:p>
        </p:txBody>
      </p:sp>
      <p:sp>
        <p:nvSpPr>
          <p:cNvPr id="34831" name="Rectangle 17"/>
          <p:cNvSpPr>
            <a:spLocks noGrp="1" noChangeArrowheads="1"/>
          </p:cNvSpPr>
          <p:nvPr>
            <p:ph type="title"/>
          </p:nvPr>
        </p:nvSpPr>
        <p:spPr>
          <a:xfrm>
            <a:off x="1069848" y="484632"/>
            <a:ext cx="10058400" cy="654162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4400" dirty="0">
                <a:latin typeface="Lucida Sans Typewriter" panose="020B0509030504030204" pitchFamily="49" charset="0"/>
              </a:rPr>
              <a:t>Asymptotic Tight Bound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4F1769A-FAA0-CD88-90AB-4CFC4339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200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17</a:t>
            </a:fld>
            <a:endParaRPr 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34832" name="Rectangle 18"/>
          <p:cNvSpPr>
            <a:spLocks noChangeArrowheads="1"/>
          </p:cNvSpPr>
          <p:nvPr/>
        </p:nvSpPr>
        <p:spPr bwMode="auto">
          <a:xfrm>
            <a:off x="1974850" y="5911850"/>
            <a:ext cx="9296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en-US" sz="2400" b="1" i="0" dirty="0">
                <a:latin typeface="Lucida Sans Typewriter" panose="020B0509030504030204" pitchFamily="49" charset="0"/>
              </a:rPr>
              <a:t>We say 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g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(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n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) is an </a:t>
            </a:r>
            <a:r>
              <a:rPr kumimoji="1" lang="en-US" altLang="en-US" sz="2400" b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asymptotic tight bound</a:t>
            </a:r>
            <a:r>
              <a:rPr kumimoji="1" lang="en-US" altLang="en-US" sz="2400" b="1" i="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for 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f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(</a:t>
            </a:r>
            <a:r>
              <a:rPr kumimoji="1" lang="en-US" altLang="en-US" sz="2400" b="1" dirty="0">
                <a:latin typeface="Lucida Sans Typewriter" panose="020B0509030504030204" pitchFamily="49" charset="0"/>
              </a:rPr>
              <a:t>n</a:t>
            </a:r>
            <a:r>
              <a:rPr kumimoji="1" lang="en-US" altLang="en-US" sz="2400" b="1" i="0" dirty="0">
                <a:latin typeface="Lucida Sans Typewriter" panose="020B05090305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594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9965BF-CE31-3349-6ECA-86B4545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ucida Sans Typewriter" panose="020B0509030504030204" pitchFamily="49" charset="0"/>
              </a:rPr>
              <a:t>Asymptotic Notation</a:t>
            </a:r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999D0EB-A2B7-C6B7-C634-595008D9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18</a:t>
            </a:fld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228AD6-CCFC-AAB8-F383-FA4DD10E0BE0}"/>
              </a:ext>
            </a:extLst>
          </p:cNvPr>
          <p:cNvSpPr txBox="1"/>
          <p:nvPr/>
        </p:nvSpPr>
        <p:spPr>
          <a:xfrm>
            <a:off x="1447800" y="2086200"/>
            <a:ext cx="8991600" cy="4006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3400" indent="-5334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 Typewriter" panose="020B0509030504030204" pitchFamily="49" charset="0"/>
              </a:rPr>
              <a:t>O notation: asymptotic “less than”: 		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f(n)=O(g(n)) implies:  f(n) “</a:t>
            </a:r>
            <a:r>
              <a:rPr lang="en-US" altLang="en-US" dirty="0">
                <a:latin typeface="Lucida Sans Typewriter" panose="020B0509030504030204" pitchFamily="49" charset="0"/>
                <a:cs typeface="Arial" panose="020B0604020202020204" pitchFamily="34" charset="0"/>
              </a:rPr>
              <a:t>≤</a:t>
            </a:r>
            <a:r>
              <a:rPr lang="en-US" altLang="en-US" dirty="0">
                <a:latin typeface="Lucida Sans Typewriter" panose="020B0509030504030204" pitchFamily="49" charset="0"/>
              </a:rPr>
              <a:t>” g(n)</a:t>
            </a:r>
          </a:p>
          <a:p>
            <a:pPr lvl="1" eaLnBrk="1" hangingPunct="1">
              <a:lnSpc>
                <a:spcPct val="180000"/>
              </a:lnSpc>
            </a:pPr>
            <a:endParaRPr lang="en-US" altLang="en-US" dirty="0">
              <a:latin typeface="Lucida Sans Typewriter" panose="020B0509030504030204" pitchFamily="49" charset="0"/>
            </a:endParaRPr>
          </a:p>
          <a:p>
            <a:pPr marL="533400" indent="-5334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 notation: asymptotic “greater than”: 	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Lucida Sans Typewriter" panose="020B0509030504030204" pitchFamily="49" charset="0"/>
              </a:rPr>
              <a:t> (g(n)) implies: f(n) “</a:t>
            </a:r>
            <a:r>
              <a:rPr lang="en-US" altLang="en-US" dirty="0">
                <a:latin typeface="Lucida Sans Typewriter" panose="020B0509030504030204" pitchFamily="49" charset="0"/>
                <a:cs typeface="Arial" panose="020B0604020202020204" pitchFamily="34" charset="0"/>
              </a:rPr>
              <a:t>≥</a:t>
            </a:r>
            <a:r>
              <a:rPr lang="en-US" altLang="en-US" dirty="0">
                <a:latin typeface="Lucida Sans Typewriter" panose="020B0509030504030204" pitchFamily="49" charset="0"/>
              </a:rPr>
              <a:t>” g(n)</a:t>
            </a:r>
          </a:p>
          <a:p>
            <a:pPr lvl="1" eaLnBrk="1" hangingPunct="1">
              <a:lnSpc>
                <a:spcPct val="180000"/>
              </a:lnSpc>
            </a:pPr>
            <a:endParaRPr lang="en-US" altLang="en-US" dirty="0">
              <a:latin typeface="Lucida Sans Typewriter" panose="020B0509030504030204" pitchFamily="49" charset="0"/>
            </a:endParaRPr>
          </a:p>
          <a:p>
            <a:pPr marL="533400" indent="-533400" eaLnBrk="1" hangingPunct="1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 notation: asymptotic “equality”: 		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Lucida Sans Typewriter" panose="020B0509030504030204" pitchFamily="49" charset="0"/>
              </a:rPr>
              <a:t> (g(n)) implies: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f(n) “=” g(n)</a:t>
            </a:r>
          </a:p>
        </p:txBody>
      </p:sp>
    </p:spTree>
    <p:extLst>
      <p:ext uri="{BB962C8B-B14F-4D97-AF65-F5344CB8AC3E}">
        <p14:creationId xmlns:p14="http://schemas.microsoft.com/office/powerpoint/2010/main" val="63062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109728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Lucida Sans Typewriter" panose="020B0509030504030204" pitchFamily="49" charset="0"/>
              </a:rPr>
              <a:t>Practical Complexity</a:t>
            </a:r>
          </a:p>
        </p:txBody>
      </p:sp>
      <p:graphicFrame>
        <p:nvGraphicFramePr>
          <p:cNvPr id="1331436" name="Group 236"/>
          <p:cNvGraphicFramePr>
            <a:graphicFrameLocks noGrp="1"/>
          </p:cNvGraphicFramePr>
          <p:nvPr>
            <p:ph type="tbl" idx="1"/>
          </p:nvPr>
        </p:nvGraphicFramePr>
        <p:xfrm>
          <a:off x="2743200" y="1295400"/>
          <a:ext cx="7543801" cy="4150678"/>
        </p:xfrm>
        <a:graphic>
          <a:graphicData uri="http://schemas.openxmlformats.org/drawingml/2006/table">
            <a:tbl>
              <a:tblPr/>
              <a:tblGrid>
                <a:gridCol w="22415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56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60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Function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Descriptor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Big-Oh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 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Typewriter" panose="020B0509030504030204" pitchFamily="49" charset="0"/>
                        <a:ea typeface="Osaka" pitchFamily="-107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Constant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( 1 )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  log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Logarithmic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log n 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  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Linear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n 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n log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log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n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n log n 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  n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Typewriter" panose="020B0509030504030204" pitchFamily="49" charset="0"/>
                        <a:ea typeface="Osaka" pitchFamily="-107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Quadratic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2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)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Typewriter" panose="020B0509030504030204" pitchFamily="49" charset="0"/>
                        <a:ea typeface="Osaka" pitchFamily="-107" charset="-128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 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Typewriter" panose="020B0509030504030204" pitchFamily="49" charset="0"/>
                        <a:ea typeface="Osaka" pitchFamily="-107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Cubic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3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 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k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Typewriter" panose="020B0509030504030204" pitchFamily="49" charset="0"/>
                        <a:ea typeface="Osaka" pitchFamily="-107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Polynomial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n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k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  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Typewriter" panose="020B0509030504030204" pitchFamily="49" charset="0"/>
                        <a:ea typeface="Osaka" pitchFamily="-107" charset="-128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Exponential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n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8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    n!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Factorial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  </a:t>
                      </a: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O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Typewriter" panose="020B0509030504030204" pitchFamily="49" charset="0"/>
                          <a:ea typeface="Osaka" pitchFamily="-107" charset="-128"/>
                        </a:rPr>
                        <a:t>( n! )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93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224" y="613885"/>
            <a:ext cx="7546975" cy="84382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Lucida Sans Typewriter" panose="020B0509030504030204" pitchFamily="49" charset="0"/>
              </a:rPr>
              <a:t>Today’s</a:t>
            </a:r>
            <a:r>
              <a:rPr spc="-90" dirty="0">
                <a:latin typeface="Lucida Sans Typewriter" panose="020B0509030504030204" pitchFamily="49" charset="0"/>
              </a:rPr>
              <a:t> </a:t>
            </a:r>
            <a:r>
              <a:rPr spc="-5" dirty="0">
                <a:latin typeface="Lucida Sans Typewriter" panose="020B0509030504030204" pitchFamily="49" charset="0"/>
              </a:rPr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3B5C08-8A44-8BE1-B749-31D9562D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2</a:t>
            </a:fld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079913"/>
            <a:ext cx="8991600" cy="1349087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Lucida Sans Typewriter" panose="020B0509030504030204" pitchFamily="49" charset="0"/>
                <a:cs typeface="Arial MT"/>
              </a:rPr>
              <a:t>Discuss</a:t>
            </a:r>
            <a:r>
              <a:rPr lang="en-US" sz="2400" spc="-20" dirty="0">
                <a:latin typeface="Lucida Sans Typewriter" panose="020B0509030504030204" pitchFamily="49" charset="0"/>
                <a:cs typeface="Arial MT"/>
              </a:rPr>
              <a:t> Runtime of Programs.</a:t>
            </a:r>
          </a:p>
          <a:p>
            <a:pPr marL="356870" indent="-344170">
              <a:spcBef>
                <a:spcPts val="4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spc="-5" dirty="0">
                <a:latin typeface="Lucida Sans Typewriter" panose="020B0509030504030204" pitchFamily="49" charset="0"/>
                <a:cs typeface="Arial MT"/>
              </a:rPr>
              <a:t>Compute and Classify growth of functions</a:t>
            </a:r>
            <a:r>
              <a:rPr lang="en-US" sz="2400" dirty="0">
                <a:latin typeface="Lucida Sans Typewriter" panose="020B0509030504030204" pitchFamily="49" charset="0"/>
                <a:cs typeface="Arial MT"/>
              </a:rPr>
              <a:t>.</a:t>
            </a:r>
          </a:p>
          <a:p>
            <a:pPr marL="356870" indent="-344170">
              <a:spcBef>
                <a:spcPts val="605"/>
              </a:spcBef>
              <a:buChar char="•"/>
              <a:tabLst>
                <a:tab pos="356235" algn="l"/>
                <a:tab pos="356870" algn="l"/>
              </a:tabLst>
            </a:pPr>
            <a:r>
              <a:rPr lang="en-US" sz="2400" dirty="0">
                <a:latin typeface="Lucida Sans Typewriter" panose="020B0509030504030204" pitchFamily="49" charset="0"/>
                <a:cs typeface="Arial MT"/>
              </a:rPr>
              <a:t>Analyze complexity classes for algorithms.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latin typeface="Lucida Sans Typewriter" panose="020B0509030504030204" pitchFamily="49" charset="0"/>
              </a:rPr>
              <a:t>Practical Complexity</a:t>
            </a:r>
            <a:r>
              <a:rPr lang="en-US" altLang="en-US" sz="4000" dirty="0">
                <a:solidFill>
                  <a:schemeClr val="tx2"/>
                </a:solidFill>
                <a:latin typeface="Lucida Sans Typewriter" panose="020B0509030504030204" pitchFamily="49" charset="0"/>
              </a:rPr>
              <a:t/>
            </a:r>
            <a:br>
              <a:rPr lang="en-US" altLang="en-US" sz="4000" dirty="0">
                <a:solidFill>
                  <a:schemeClr val="tx2"/>
                </a:solidFill>
                <a:latin typeface="Lucida Sans Typewriter" panose="020B0509030504030204" pitchFamily="49" charset="0"/>
              </a:rPr>
            </a:br>
            <a:endParaRPr lang="en-US" sz="4000" dirty="0">
              <a:latin typeface="Lucida Sans Typewriter" panose="020B0509030504030204" pitchFamily="49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031082" y="1349884"/>
            <a:ext cx="10058400" cy="405079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For large input sizes, constant terms are insignificant</a:t>
            </a:r>
            <a:endParaRPr lang="en-US" altLang="en-US" sz="1600" dirty="0">
              <a:solidFill>
                <a:srgbClr val="FF0000"/>
              </a:solidFill>
              <a:latin typeface="Lucida Sans Typewriter" panose="020B0509030504030204" pitchFamily="49" charset="0"/>
            </a:endParaRP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Sans Typewriter" panose="020B0509030504030204" pitchFamily="49" charset="0"/>
              </a:rPr>
              <a:t>	Program </a:t>
            </a:r>
            <a:r>
              <a:rPr lang="en-US" altLang="en-US" sz="1800" i="1" dirty="0">
                <a:latin typeface="Lucida Sans Typewriter" panose="020B0509030504030204" pitchFamily="49" charset="0"/>
              </a:rPr>
              <a:t>A</a:t>
            </a:r>
            <a:r>
              <a:rPr lang="en-US" altLang="en-US" sz="1800" dirty="0">
                <a:latin typeface="Lucida Sans Typewriter" panose="020B0509030504030204" pitchFamily="49" charset="0"/>
              </a:rPr>
              <a:t> with running time </a:t>
            </a:r>
            <a:r>
              <a:rPr lang="en-US" altLang="en-US" sz="1800" i="1" dirty="0">
                <a:latin typeface="Lucida Sans Typewriter" panose="020B0509030504030204" pitchFamily="49" charset="0"/>
              </a:rPr>
              <a:t>T</a:t>
            </a:r>
            <a:r>
              <a:rPr lang="en-US" altLang="en-US" sz="1800" i="1" baseline="-25000" dirty="0">
                <a:latin typeface="Lucida Sans Typewriter" panose="020B0509030504030204" pitchFamily="49" charset="0"/>
              </a:rPr>
              <a:t>A</a:t>
            </a:r>
            <a:r>
              <a:rPr lang="en-US" altLang="en-US" sz="1800" dirty="0">
                <a:latin typeface="Lucida Sans Typewriter" panose="020B0509030504030204" pitchFamily="49" charset="0"/>
              </a:rPr>
              <a:t>(n)= 100n</a:t>
            </a:r>
          </a:p>
          <a:p>
            <a:pPr>
              <a:lnSpc>
                <a:spcPct val="9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Lucida Sans Typewriter" panose="020B0509030504030204" pitchFamily="49" charset="0"/>
              </a:rPr>
              <a:t>	Program </a:t>
            </a:r>
            <a:r>
              <a:rPr lang="en-US" altLang="en-US" sz="1800" i="1" dirty="0">
                <a:latin typeface="Lucida Sans Typewriter" panose="020B0509030504030204" pitchFamily="49" charset="0"/>
              </a:rPr>
              <a:t>B</a:t>
            </a:r>
            <a:r>
              <a:rPr lang="en-US" altLang="en-US" sz="1800" dirty="0">
                <a:latin typeface="Lucida Sans Typewriter" panose="020B0509030504030204" pitchFamily="49" charset="0"/>
              </a:rPr>
              <a:t> with running time </a:t>
            </a:r>
            <a:r>
              <a:rPr lang="en-US" altLang="en-US" sz="1800" i="1" dirty="0">
                <a:latin typeface="Lucida Sans Typewriter" panose="020B0509030504030204" pitchFamily="49" charset="0"/>
              </a:rPr>
              <a:t>T</a:t>
            </a:r>
            <a:r>
              <a:rPr lang="en-US" altLang="en-US" sz="1800" i="1" baseline="-25000" dirty="0">
                <a:latin typeface="Lucida Sans Typewriter" panose="020B0509030504030204" pitchFamily="49" charset="0"/>
              </a:rPr>
              <a:t>B</a:t>
            </a:r>
            <a:r>
              <a:rPr lang="en-US" altLang="en-US" sz="1800" dirty="0">
                <a:latin typeface="Lucida Sans Typewriter" panose="020B0509030504030204" pitchFamily="49" charset="0"/>
              </a:rPr>
              <a:t>(n)= 2n</a:t>
            </a:r>
            <a:r>
              <a:rPr lang="en-US" altLang="en-US" sz="1800" baseline="30000" dirty="0">
                <a:latin typeface="Lucida Sans Typewriter" panose="020B0509030504030204" pitchFamily="49" charset="0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8D12627-C284-49DE-F61A-60529BEE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100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20</a:t>
            </a:fld>
            <a:endParaRPr lang="en-US" sz="1100" dirty="0">
              <a:latin typeface="Lucida Sans Typewriter" panose="020B0509030504030204" pitchFamily="49" charset="0"/>
            </a:endParaRP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640013" y="2840039"/>
            <a:ext cx="0" cy="28082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Lucida Sans Typewriter" panose="020B0509030504030204" pitchFamily="49" charset="0"/>
            </a:endParaRP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640013" y="5648325"/>
            <a:ext cx="6983412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Lucida Sans Typewriter" panose="020B0509030504030204" pitchFamily="49" charset="0"/>
            </a:endParaRP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827214" y="2722563"/>
            <a:ext cx="686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400" b="1" baseline="-2500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P</a:t>
            </a:r>
            <a:r>
              <a:rPr lang="en-US" altLang="en-US" sz="1400" b="1" i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(n)</a:t>
            </a:r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 flipV="1">
            <a:off x="2640014" y="4137025"/>
            <a:ext cx="6840537" cy="1511300"/>
          </a:xfrm>
          <a:prstGeom prst="line">
            <a:avLst/>
          </a:prstGeom>
          <a:noFill/>
          <a:ln w="3175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Lucida Sans Typewriter" panose="020B0509030504030204" pitchFamily="49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8883650" y="4233863"/>
            <a:ext cx="14382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CC1F5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400" baseline="-25000">
                <a:solidFill>
                  <a:srgbClr val="CC1F5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A</a:t>
            </a:r>
            <a:r>
              <a:rPr lang="en-US" altLang="en-US" sz="1400" i="0">
                <a:solidFill>
                  <a:srgbClr val="CC1F55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(n) = 100n</a:t>
            </a:r>
            <a:endParaRPr lang="en-US" altLang="en-US" sz="1400" i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5849" name="Arc 10"/>
          <p:cNvSpPr>
            <a:spLocks/>
          </p:cNvSpPr>
          <p:nvPr/>
        </p:nvSpPr>
        <p:spPr bwMode="auto">
          <a:xfrm flipV="1">
            <a:off x="2667001" y="1981200"/>
            <a:ext cx="6488113" cy="3581400"/>
          </a:xfrm>
          <a:custGeom>
            <a:avLst/>
            <a:gdLst>
              <a:gd name="T0" fmla="*/ 0 w 21142"/>
              <a:gd name="T1" fmla="*/ 0 h 21600"/>
              <a:gd name="T2" fmla="*/ 2147483647 w 21142"/>
              <a:gd name="T3" fmla="*/ 2147483647 h 21600"/>
              <a:gd name="T4" fmla="*/ 0 w 21142"/>
              <a:gd name="T5" fmla="*/ 2147483647 h 21600"/>
              <a:gd name="T6" fmla="*/ 0 60000 65536"/>
              <a:gd name="T7" fmla="*/ 0 60000 65536"/>
              <a:gd name="T8" fmla="*/ 0 60000 65536"/>
              <a:gd name="T9" fmla="*/ 0 w 21142"/>
              <a:gd name="T10" fmla="*/ 0 h 21600"/>
              <a:gd name="T11" fmla="*/ 21142 w 211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42" h="21600" fill="none" extrusionOk="0">
                <a:moveTo>
                  <a:pt x="0" y="-1"/>
                </a:moveTo>
                <a:cubicBezTo>
                  <a:pt x="10225" y="-1"/>
                  <a:pt x="19050" y="7170"/>
                  <a:pt x="21142" y="17179"/>
                </a:cubicBezTo>
              </a:path>
              <a:path w="21142" h="21600" stroke="0" extrusionOk="0">
                <a:moveTo>
                  <a:pt x="0" y="-1"/>
                </a:moveTo>
                <a:cubicBezTo>
                  <a:pt x="10225" y="-1"/>
                  <a:pt x="19050" y="7170"/>
                  <a:pt x="21142" y="1717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317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en-US" sz="1400">
              <a:latin typeface="Lucida Sans Typewriter" panose="020B0509030504030204" pitchFamily="49" charset="0"/>
            </a:endParaRP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8839200" y="3359151"/>
            <a:ext cx="1524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400" baseline="-2500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B</a:t>
            </a:r>
            <a:r>
              <a:rPr lang="en-US" altLang="en-US" sz="1400" i="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(n) = 2n</a:t>
            </a:r>
            <a:r>
              <a:rPr lang="en-US" altLang="en-US" sz="1400" i="0" baseline="30000">
                <a:solidFill>
                  <a:schemeClr val="accent2"/>
                </a:solidFill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2</a:t>
            </a:r>
            <a:endParaRPr lang="en-US" altLang="en-US" sz="1400" i="0">
              <a:solidFill>
                <a:schemeClr val="folHlink"/>
              </a:solidFill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7086600" y="548640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Lucida Sans Typewriter" panose="020B0509030504030204" pitchFamily="49" charset="0"/>
            </a:endParaRPr>
          </a:p>
        </p:txBody>
      </p:sp>
      <p:sp>
        <p:nvSpPr>
          <p:cNvPr id="35852" name="Text Box 13"/>
          <p:cNvSpPr txBox="1">
            <a:spLocks noChangeArrowheads="1"/>
          </p:cNvSpPr>
          <p:nvPr/>
        </p:nvSpPr>
        <p:spPr bwMode="auto">
          <a:xfrm>
            <a:off x="6858000" y="5943601"/>
            <a:ext cx="3994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50</a:t>
            </a:r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>
            <a:off x="2424113" y="47847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>
              <a:latin typeface="Lucida Sans Typewriter" panose="020B0509030504030204" pitchFamily="49" charset="0"/>
            </a:endParaRPr>
          </a:p>
        </p:txBody>
      </p:sp>
      <p:sp>
        <p:nvSpPr>
          <p:cNvPr id="35854" name="Text Box 15"/>
          <p:cNvSpPr txBox="1">
            <a:spLocks noChangeArrowheads="1"/>
          </p:cNvSpPr>
          <p:nvPr/>
        </p:nvSpPr>
        <p:spPr bwMode="auto">
          <a:xfrm>
            <a:off x="1774825" y="4568826"/>
            <a:ext cx="6142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5000</a:t>
            </a:r>
          </a:p>
        </p:txBody>
      </p:sp>
      <p:sp>
        <p:nvSpPr>
          <p:cNvPr id="35855" name="Text Box 17"/>
          <p:cNvSpPr txBox="1">
            <a:spLocks noChangeArrowheads="1"/>
          </p:cNvSpPr>
          <p:nvPr/>
        </p:nvSpPr>
        <p:spPr bwMode="auto">
          <a:xfrm>
            <a:off x="8001001" y="5721351"/>
            <a:ext cx="1473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Input Size </a:t>
            </a:r>
            <a:r>
              <a:rPr lang="en-US" altLang="en-US" sz="1400" b="1" i="0">
                <a:latin typeface="Lucida Sans Typewriter" panose="020B0509030504030204" pitchFamily="49" charset="0"/>
                <a:ea typeface="ＭＳ Ｐゴシック" panose="020B0600070205080204" pitchFamily="34" charset="-128"/>
              </a:rPr>
              <a:t>n</a:t>
            </a:r>
            <a:endParaRPr lang="en-US" altLang="en-US" sz="1400" i="0">
              <a:latin typeface="Lucida Sans Typewriter" panose="020B050903050403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35856" name="Rectangle 18"/>
          <p:cNvSpPr>
            <a:spLocks noChangeArrowheads="1"/>
          </p:cNvSpPr>
          <p:nvPr/>
        </p:nvSpPr>
        <p:spPr bwMode="auto">
          <a:xfrm>
            <a:off x="1981200" y="1524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2800" i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nimBg="1"/>
      <p:bldP spid="35845" grpId="0" animBg="1"/>
      <p:bldP spid="35846" grpId="0"/>
      <p:bldP spid="35847" grpId="0" animBg="1"/>
      <p:bldP spid="35848" grpId="0"/>
      <p:bldP spid="35849" grpId="0" animBg="1"/>
      <p:bldP spid="35850" grpId="0"/>
      <p:bldP spid="35851" grpId="0" animBg="1"/>
      <p:bldP spid="35852" grpId="0"/>
      <p:bldP spid="35853" grpId="0" animBg="1"/>
      <p:bldP spid="35854" grpId="0"/>
      <p:bldP spid="358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xmlns="" id="{B334F7C4-7DF4-2BAC-2B5B-534B0064B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Analysis of Algorithms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xmlns="" id="{4EAB247F-89A0-4E1E-1D24-DECC8FF1C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121408"/>
            <a:ext cx="10820400" cy="4050792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What is the goal of analysis of algorithms?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To compare algorithms mainly in terms of running time but also in terms of other factors (e.g., memory requirements,</a:t>
            </a:r>
            <a:r>
              <a:rPr lang="en-US" altLang="en-US" sz="2000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programmer’s effort etc.)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What do we mean by running time analysis?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000" b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Determine how running time increases as the </a:t>
            </a:r>
            <a:r>
              <a:rPr lang="en-US" altLang="en-US" sz="2000" b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size</a:t>
            </a:r>
            <a:r>
              <a:rPr lang="en-US" altLang="en-US" sz="2000" b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of the problem increases</a:t>
            </a:r>
            <a:r>
              <a:rPr lang="en-US" altLang="en-US" sz="20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00000"/>
              </a:lnSpc>
            </a:pPr>
            <a:endParaRPr lang="en-US" altLang="en-US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ED47561E-F3B1-4F91-C547-24E778B62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Input Size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xmlns="" id="{FC50D108-3D16-72A8-B2E1-8D499CEB1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Input size (number of elements in the input)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size of an array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# of elements in a matrix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# of bits in the binary representation of the input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vertices and edges in a graph</a:t>
            </a:r>
          </a:p>
          <a:p>
            <a:pPr eaLnBrk="1" hangingPunct="1"/>
            <a:endParaRPr lang="en-US" altLang="en-US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B8E3249F-69E5-5FED-3360-A2369F75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>
                <a:latin typeface="Lucida Sans Typewriter" panose="020B0509030504030204" pitchFamily="49" charset="0"/>
              </a:rPr>
              <a:t>How do we compare algorithms?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C50C651A-BEF5-7F8F-154D-A2D7A7F3F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(1) Compare execution times? 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Not good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: times are specific to a particular computer !!</a:t>
            </a:r>
            <a:endParaRPr lang="en-US" altLang="en-US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(2) Count the number of statements executed?  </a:t>
            </a:r>
            <a:endParaRPr lang="en-US" altLang="en-US" dirty="0">
              <a:solidFill>
                <a:srgbClr val="FF0000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	</a:t>
            </a:r>
            <a:r>
              <a:rPr lang="en-US" altLang="en-US" b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Not good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: number of statements vary with 	the programming language 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as well as the style of the individual programmer.</a:t>
            </a:r>
            <a:endParaRPr lang="en-US" altLang="en-US" dirty="0">
              <a:latin typeface="Lucida Sans Typewriter" panose="020B0509030504030204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B58EFB6B-CA23-11F9-074E-42D0FE64E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>
                <a:latin typeface="Lucida Sans Typewriter" panose="020B0509030504030204" pitchFamily="49" charset="0"/>
              </a:rPr>
              <a:t>Ideal Solution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BE990EFD-7289-1713-F553-807163C61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121408"/>
            <a:ext cx="10820400" cy="4050792"/>
          </a:xfrm>
        </p:spPr>
        <p:txBody>
          <a:bodyPr>
            <a:normAutofit/>
          </a:bodyPr>
          <a:lstStyle/>
          <a:p>
            <a:pPr eaLnBrk="1" hangingPunct="1"/>
            <a:endParaRPr lang="en-US" altLang="en-US" dirty="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Express running time as a function of the input size </a:t>
            </a: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(i.e.,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f(n)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)</a:t>
            </a: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Compare different functions corresponding to running times.</a:t>
            </a:r>
          </a:p>
          <a:p>
            <a:pPr eaLnBrk="1" hangingPunct="1"/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Such an analysis is independent of machine time, programming style, etc.</a:t>
            </a:r>
          </a:p>
          <a:p>
            <a:pPr eaLnBrk="1" hangingPunct="1"/>
            <a:endParaRPr lang="en-US" altLang="en-US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63701879-A42D-0EE9-C954-5595DDBD0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Rate of Growth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E5E22723-D529-C4D1-A22E-A663978D7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The low order terms in a function are relatively insignificant for </a:t>
            </a:r>
            <a:r>
              <a:rPr lang="en-US" altLang="en-US" b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large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endParaRPr lang="en-US" altLang="en-US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	           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+ 100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+ 10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+ 50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~    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buFontTx/>
              <a:buNone/>
            </a:pPr>
            <a:endParaRPr lang="en-US" altLang="en-US" baseline="30000" dirty="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i.e., 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we say that</a:t>
            </a: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+ 100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+ 10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+ 50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and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 have the same  </a:t>
            </a:r>
            <a:r>
              <a:rPr lang="en-US" altLang="en-US" b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rate of growth</a:t>
            </a:r>
            <a:r>
              <a:rPr lang="en-US" altLang="en-US" u="sng" dirty="0">
                <a:latin typeface="Lucida Sans Typewriter" panose="020B0509030504030204" pitchFamily="49" charset="0"/>
              </a:rPr>
              <a:t> </a:t>
            </a:r>
            <a:endParaRPr lang="en-US" altLang="en-US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54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E69C2851-F2CB-603F-A8F6-E87153724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Lucida Sans Typewriter" panose="020B0509030504030204" pitchFamily="49" charset="0"/>
                <a:ea typeface="굴림" panose="020B0503020000020004" pitchFamily="34" charset="-127"/>
              </a:rPr>
              <a:t>Big-O Notation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EB7C075E-9009-2FDA-31E1-7C389C0C7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66706"/>
            <a:ext cx="10058400" cy="4343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We say </a:t>
            </a:r>
            <a:r>
              <a:rPr lang="en-US" altLang="ko-KR" i="1" dirty="0" err="1">
                <a:latin typeface="Lucida Sans Typewriter" panose="020B0509030504030204" pitchFamily="49" charset="0"/>
                <a:ea typeface="굴림" panose="020B0503020000020004" pitchFamily="34" charset="-127"/>
              </a:rPr>
              <a:t>f</a:t>
            </a:r>
            <a:r>
              <a:rPr lang="en-US" altLang="ko-KR" baseline="-25000" dirty="0" err="1">
                <a:latin typeface="Lucida Sans Typewriter" panose="020B0509030504030204" pitchFamily="49" charset="0"/>
                <a:ea typeface="굴림" panose="020B0503020000020004" pitchFamily="34" charset="-127"/>
              </a:rPr>
              <a:t>A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(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)=30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n+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8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 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is 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order n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, or O(n)  </a:t>
            </a:r>
            <a:b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</a:b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It is, at most, roughly 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proportional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 to 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i="1" dirty="0" err="1">
                <a:latin typeface="Lucida Sans Typewriter" panose="020B0509030504030204" pitchFamily="49" charset="0"/>
                <a:ea typeface="굴림" panose="020B0503020000020004" pitchFamily="34" charset="-127"/>
              </a:rPr>
              <a:t>f</a:t>
            </a:r>
            <a:r>
              <a:rPr lang="en-US" altLang="ko-KR" baseline="-25000" dirty="0" err="1">
                <a:latin typeface="Lucida Sans Typewriter" panose="020B0509030504030204" pitchFamily="49" charset="0"/>
                <a:ea typeface="굴림" panose="020B0503020000020004" pitchFamily="34" charset="-127"/>
              </a:rPr>
              <a:t>B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(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)=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</a:t>
            </a:r>
            <a:r>
              <a:rPr lang="en-US" altLang="ko-KR" baseline="30000" dirty="0">
                <a:latin typeface="Lucida Sans Typewriter" panose="020B0509030504030204" pitchFamily="49" charset="0"/>
                <a:ea typeface="굴림" panose="020B0503020000020004" pitchFamily="34" charset="-127"/>
              </a:rPr>
              <a:t>2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+1 is 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order n</a:t>
            </a:r>
            <a:r>
              <a:rPr lang="en-US" altLang="ko-KR" baseline="30000" dirty="0">
                <a:latin typeface="Lucida Sans Typewriter" panose="020B0509030504030204" pitchFamily="49" charset="0"/>
                <a:ea typeface="굴림" panose="020B0503020000020004" pitchFamily="34" charset="-127"/>
              </a:rPr>
              <a:t>2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, or O(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</a:t>
            </a:r>
            <a:r>
              <a:rPr lang="en-US" altLang="ko-KR" baseline="30000" dirty="0">
                <a:latin typeface="Lucida Sans Typewriter" panose="020B0509030504030204" pitchFamily="49" charset="0"/>
                <a:ea typeface="굴림" panose="020B0503020000020004" pitchFamily="34" charset="-127"/>
              </a:rPr>
              <a:t>2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). It is, at most, roughly proportional to 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</a:t>
            </a:r>
            <a:r>
              <a:rPr lang="en-US" altLang="ko-KR" baseline="30000" dirty="0">
                <a:latin typeface="Lucida Sans Typewriter" panose="020B0509030504030204" pitchFamily="49" charset="0"/>
                <a:ea typeface="굴림" panose="020B0503020000020004" pitchFamily="34" charset="-127"/>
              </a:rPr>
              <a:t>2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In general, any O(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</a:t>
            </a:r>
            <a:r>
              <a:rPr lang="en-US" altLang="ko-KR" baseline="30000" dirty="0">
                <a:latin typeface="Lucida Sans Typewriter" panose="020B0509030504030204" pitchFamily="49" charset="0"/>
                <a:ea typeface="굴림" panose="020B0503020000020004" pitchFamily="34" charset="-127"/>
              </a:rPr>
              <a:t>2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) function is faster- growing than any O(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n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) function.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ko-KR" dirty="0">
              <a:latin typeface="Lucida Sans Typewriter" panose="020B0509030504030204" pitchFamily="49" charset="0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544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C7778293-29B5-86FB-9BE8-E6E432662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>
                <a:latin typeface="Lucida Sans Typewriter" panose="020B0509030504030204" pitchFamily="49" charset="0"/>
                <a:ea typeface="MS Mincho" panose="02020609040205080304" pitchFamily="49" charset="-128"/>
              </a:rPr>
              <a:t>Example</a:t>
            </a:r>
            <a:endParaRPr lang="en-US" altLang="en-US" sz="4400">
              <a:latin typeface="Lucida Sans Typewriter" panose="020B0509030504030204" pitchFamily="49" charset="0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A50F2D04-60C1-2126-DC4E-2E7C9C92D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11277599" cy="5486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Associate a "cost" with each statement.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Find the "total cost“</a:t>
            </a:r>
            <a:r>
              <a:rPr lang="en-US" altLang="en-US" dirty="0">
                <a:latin typeface="Lucida Sans Typewriter" panose="020B050903050403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by finding the total number of times each statement is executed. </a:t>
            </a:r>
            <a:endParaRPr lang="en-US" altLang="en-US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    Algorithm 1                         Algorithm 2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en-US" altLang="en-US" sz="1800" b="1" i="1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                     </a:t>
            </a:r>
            <a:r>
              <a:rPr lang="en-US" altLang="en-US" sz="1800" b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Cost                                             </a:t>
            </a:r>
            <a:r>
              <a:rPr lang="en-US" altLang="en-US" sz="1800" b="1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Cost</a:t>
            </a:r>
            <a:r>
              <a:rPr lang="en-US" altLang="en-US" sz="1800" b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</a:t>
            </a:r>
            <a:endParaRPr lang="en-US" altLang="en-US" sz="1800" b="1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	 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[0] = 0;         </a:t>
            </a:r>
            <a:r>
              <a:rPr lang="en-US" altLang="en-US" sz="18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   for(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=0; 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&lt;N; 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++)               </a:t>
            </a:r>
            <a:r>
              <a:rPr lang="en-US" altLang="en-US" sz="18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2</a:t>
            </a:r>
            <a:endParaRPr lang="en-US" altLang="en-US" sz="1800" baseline="-25000" dirty="0">
              <a:solidFill>
                <a:srgbClr val="DD011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	 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[1] = 0;        </a:t>
            </a:r>
            <a:r>
              <a:rPr lang="en-US" altLang="en-US" sz="18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c</a:t>
            </a:r>
            <a:r>
              <a:rPr lang="en-US" altLang="en-US" sz="1800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       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] = 0;                 </a:t>
            </a:r>
            <a:r>
              <a:rPr lang="en-US" altLang="en-US" sz="18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c</a:t>
            </a:r>
            <a:r>
              <a:rPr lang="en-US" altLang="en-US" sz="1800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endParaRPr lang="en-US" altLang="en-US" sz="1800" baseline="-25000" dirty="0">
              <a:solidFill>
                <a:srgbClr val="DD011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	 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[2] = 0;         </a:t>
            </a:r>
            <a:r>
              <a:rPr lang="en-US" altLang="en-US" sz="18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    ...                   ...</a:t>
            </a:r>
            <a:endParaRPr lang="en-US" altLang="en-US" sz="1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	 </a:t>
            </a:r>
            <a:r>
              <a:rPr lang="en-US" altLang="en-US" sz="1800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arr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[N-1] = 0;       </a:t>
            </a:r>
            <a:r>
              <a:rPr lang="en-US" altLang="en-US" sz="18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sz="1800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 		</a:t>
            </a:r>
            <a:endParaRPr lang="en-US" altLang="en-US" sz="1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n-US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           -----------                                   -------------</a:t>
            </a:r>
            <a:endParaRPr lang="en-US" altLang="en-US" sz="1800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5000"/>
              </a:lnSpc>
              <a:buFontTx/>
              <a:buNone/>
            </a:pPr>
            <a:r>
              <a:rPr lang="es-ES_tradnl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</a:t>
            </a:r>
            <a:r>
              <a:rPr lang="es-ES_tradnl" altLang="en-US" sz="18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s-ES_tradnl" altLang="en-US" sz="1800" baseline="-250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s-ES_tradnl" altLang="en-US" sz="18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+c</a:t>
            </a:r>
            <a:r>
              <a:rPr lang="es-ES_tradnl" altLang="en-US" sz="1800" baseline="-250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s-ES_tradnl" altLang="en-US" sz="18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+...+c</a:t>
            </a:r>
            <a:r>
              <a:rPr lang="es-ES_tradnl" altLang="en-US" sz="1800" baseline="-250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s-ES_tradnl" altLang="en-US" sz="18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= </a:t>
            </a:r>
            <a:r>
              <a:rPr lang="es-ES_tradnl" altLang="en-US" sz="18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s-ES_tradnl" altLang="en-US" sz="1800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s-ES_tradnl" altLang="en-US" sz="18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x N</a:t>
            </a:r>
            <a:r>
              <a:rPr lang="es-ES_tradnl" altLang="en-US" sz="18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</a:t>
            </a:r>
            <a:r>
              <a:rPr lang="es-ES_tradnl" altLang="en-US" sz="18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(N+1) x c</a:t>
            </a:r>
            <a:r>
              <a:rPr lang="es-ES_tradnl" altLang="en-US" sz="1800" baseline="-250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2</a:t>
            </a:r>
            <a:r>
              <a:rPr lang="es-ES_tradnl" altLang="en-US" sz="18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+ N x c</a:t>
            </a:r>
            <a:r>
              <a:rPr lang="es-ES_tradnl" altLang="en-US" sz="1800" baseline="-250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s-ES_tradnl" altLang="en-US" sz="1800" dirty="0">
                <a:solidFill>
                  <a:srgbClr val="0070C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(c</a:t>
            </a:r>
            <a:r>
              <a:rPr lang="en-US" altLang="en-US" sz="2000" baseline="-25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2</a:t>
            </a:r>
            <a:r>
              <a:rPr lang="en-US" altLang="en-US" sz="2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 + c</a:t>
            </a:r>
            <a:r>
              <a:rPr lang="en-US" altLang="en-US" sz="2000" baseline="-25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1</a:t>
            </a:r>
            <a:r>
              <a:rPr lang="en-US" altLang="en-US" sz="2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) x N + c</a:t>
            </a:r>
            <a:r>
              <a:rPr lang="en-US" altLang="en-US" sz="2000" baseline="-25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 dirty="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65000"/>
              </a:lnSpc>
              <a:buNone/>
            </a:pPr>
            <a:r>
              <a:rPr lang="en-US" altLang="en-US" sz="2000" dirty="0">
                <a:solidFill>
                  <a:srgbClr val="FF00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      Both algorithms are of the same order: </a:t>
            </a:r>
            <a:r>
              <a:rPr lang="en-US" altLang="en-US" sz="2000" i="1" dirty="0">
                <a:solidFill>
                  <a:srgbClr val="FF0000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O(N)</a:t>
            </a:r>
          </a:p>
          <a:p>
            <a:pPr eaLnBrk="1" hangingPunct="1">
              <a:lnSpc>
                <a:spcPct val="65000"/>
              </a:lnSpc>
              <a:buFontTx/>
              <a:buNone/>
            </a:pPr>
            <a:endParaRPr lang="en-US" altLang="en-US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A17DF380-A6DA-CBEE-357D-D8A378216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Another Example</a:t>
            </a:r>
            <a:endParaRPr lang="en-US" altLang="en-US" sz="3200" dirty="0">
              <a:latin typeface="Lucida Sans Typewriter" panose="020B0509030504030204" pitchFamily="49" charset="0"/>
              <a:ea typeface="MS Mincho" panose="02020609040205080304" pitchFamily="49" charset="-128"/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EEA9AFDC-665C-7DB9-AF8A-83335239C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22488" y="1443038"/>
            <a:ext cx="8926512" cy="4419600"/>
          </a:xfrm>
        </p:spPr>
        <p:txBody>
          <a:bodyPr/>
          <a:lstStyle/>
          <a:p>
            <a:pPr eaLnBrk="1" hangingPunct="1"/>
            <a:r>
              <a:rPr lang="en-US" altLang="en-US" b="1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Algorithm 3 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                	   </a:t>
            </a: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Cost </a:t>
            </a:r>
            <a:endParaRPr lang="en-US" altLang="en-US" i="1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 	sum = 0;                               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	for(</a:t>
            </a:r>
            <a:r>
              <a:rPr lang="en-US" altLang="en-US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=0; </a:t>
            </a:r>
            <a:r>
              <a:rPr lang="en-US" altLang="en-US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&lt;N; </a:t>
            </a:r>
            <a:r>
              <a:rPr lang="en-US" altLang="en-US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++)                     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2</a:t>
            </a:r>
            <a:endParaRPr lang="en-US" altLang="en-US" baseline="-25000" dirty="0">
              <a:solidFill>
                <a:srgbClr val="DD011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	   for(j=0; j&lt;N; </a:t>
            </a:r>
            <a:r>
              <a:rPr lang="en-US" altLang="en-US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j++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)                  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	   sum += </a:t>
            </a:r>
            <a:r>
              <a:rPr lang="en-US" altLang="en-US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arr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latin typeface="Lucida Sans Typewriter" panose="020B05090305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][j];              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3</a:t>
            </a:r>
            <a:endParaRPr lang="en-US" altLang="en-US" baseline="-25000" dirty="0">
              <a:solidFill>
                <a:srgbClr val="DD0111"/>
              </a:solidFill>
              <a:latin typeface="Lucida Sans Typewriter" panose="020B05090305040302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                              ------------</a:t>
            </a:r>
          </a:p>
          <a:p>
            <a:pPr eaLnBrk="1" hangingPunct="1">
              <a:buFontTx/>
              <a:buNone/>
            </a:pP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cs typeface="Times New Roman" panose="02020603050405020304" pitchFamily="18" charset="0"/>
              </a:rPr>
              <a:t>      c</a:t>
            </a:r>
            <a:r>
              <a:rPr lang="en-US" altLang="en-US" baseline="-25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1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 +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2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x 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N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+1) +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2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x N x 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N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+1) +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c</a:t>
            </a:r>
            <a:r>
              <a:rPr lang="en-US" altLang="en-US" baseline="-25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3</a:t>
            </a:r>
            <a:r>
              <a:rPr lang="en-US" altLang="en-US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x N</a:t>
            </a:r>
            <a:r>
              <a:rPr lang="en-US" altLang="en-US" i="1" baseline="30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2 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= O(N</a:t>
            </a:r>
            <a:r>
              <a:rPr lang="en-US" altLang="en-US" i="1" baseline="30000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2</a:t>
            </a:r>
            <a:r>
              <a:rPr lang="en-US" altLang="en-US" i="1" dirty="0">
                <a:solidFill>
                  <a:srgbClr val="DD0111"/>
                </a:solidFill>
                <a:latin typeface="Lucida Sans Typewriter" panose="020B0509030504030204" pitchFamily="49" charset="0"/>
                <a:ea typeface="MS Mincho" panose="02020609040205080304" pitchFamily="49" charset="-128"/>
              </a:rPr>
              <a:t>)</a:t>
            </a:r>
            <a:endParaRPr lang="en-US" altLang="en-US" i="1" baseline="30000" dirty="0">
              <a:solidFill>
                <a:srgbClr val="DD0111"/>
              </a:solidFill>
              <a:latin typeface="Lucida Sans Typewriter" panose="020B0509030504030204" pitchFamily="49" charset="0"/>
              <a:ea typeface="MS Mincho" panose="02020609040205080304" pitchFamily="49" charset="-128"/>
            </a:endParaRPr>
          </a:p>
          <a:p>
            <a:pPr eaLnBrk="1" hangingPunct="1">
              <a:buFontTx/>
              <a:buNone/>
            </a:pPr>
            <a:endParaRPr lang="en-US" altLang="en-US" i="1" dirty="0">
              <a:latin typeface="Lucida Sans Typewriter" panose="020B0509030504030204" pitchFamily="49" charset="0"/>
              <a:ea typeface="MS Mincho" panose="02020609040205080304" pitchFamily="49" charset="-128"/>
            </a:endParaRPr>
          </a:p>
          <a:p>
            <a:pPr eaLnBrk="1" hangingPunct="1"/>
            <a:endParaRPr lang="en-US" altLang="en-US" b="1" dirty="0">
              <a:latin typeface="Lucida Sans Typewriter" panose="020B05090305040302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xmlns="" id="{FA02AE4F-CA03-80D6-6B42-42C7C28C76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71ECEF-982C-42F0-B68E-8537044976E9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00803119-F40A-C1A9-724C-09235CEB4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0091"/>
            <a:ext cx="10058400" cy="160934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Lucida Sans Typewriter" panose="020B0509030504030204" pitchFamily="49" charset="0"/>
              </a:rPr>
              <a:t>Big-O Visualization</a:t>
            </a:r>
          </a:p>
        </p:txBody>
      </p:sp>
      <p:pic>
        <p:nvPicPr>
          <p:cNvPr id="20484" name="Picture 3" descr="bigO">
            <a:extLst>
              <a:ext uri="{FF2B5EF4-FFF2-40B4-BE49-F238E27FC236}">
                <a16:creationId xmlns:a16="http://schemas.microsoft.com/office/drawing/2014/main" xmlns="" id="{EFBC2E43-7B69-2530-A05D-805CF6EB090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92401" y="1471614"/>
            <a:ext cx="6594475" cy="4560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485" name="Rectangle 4">
            <a:extLst>
              <a:ext uri="{FF2B5EF4-FFF2-40B4-BE49-F238E27FC236}">
                <a16:creationId xmlns:a16="http://schemas.microsoft.com/office/drawing/2014/main" xmlns="" id="{12B1BE1B-66DE-2576-7F6E-68FCFE48C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9339" y="1414463"/>
            <a:ext cx="2998787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en-US" altLang="en-US" sz="2000" dirty="0">
                <a:solidFill>
                  <a:schemeClr val="accent2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en-US" sz="2000" dirty="0">
                <a:solidFill>
                  <a:srgbClr val="DD0111"/>
                </a:solidFill>
                <a:latin typeface="Lucida Sans Typewriter" panose="020B0509030504030204" pitchFamily="49" charset="0"/>
              </a:rPr>
              <a:t>O(g(n)) is the set of functions with smaller or same order of growth as g(n)</a:t>
            </a:r>
          </a:p>
        </p:txBody>
      </p:sp>
    </p:spTree>
    <p:extLst>
      <p:ext uri="{BB962C8B-B14F-4D97-AF65-F5344CB8AC3E}">
        <p14:creationId xmlns:p14="http://schemas.microsoft.com/office/powerpoint/2010/main" val="242224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latin typeface="Lucida Sans Typewriter" panose="020B0509030504030204" pitchFamily="49" charset="0"/>
              </a:rPr>
              <a:t>DSA</a:t>
            </a:r>
            <a:endParaRPr lang="en-US" altLang="en-US" dirty="0">
              <a:latin typeface="Lucida Sans Typewriter" panose="020B0509030504030204" pitchFamily="49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951672"/>
            <a:ext cx="10744200" cy="295465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Textbook: </a:t>
            </a:r>
            <a:r>
              <a:rPr lang="en-US" altLang="en-US" sz="2400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Introduction to Algorithms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		</a:t>
            </a:r>
            <a:r>
              <a:rPr lang="en-US" altLang="en-US" sz="2400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Cormen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, </a:t>
            </a:r>
            <a:r>
              <a:rPr lang="en-US" altLang="en-US" sz="2400" dirty="0" err="1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Leiserson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, Rivest, and Stein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9B73FC7-2376-D084-F61A-FD8D3ACA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3</a:t>
            </a:fld>
            <a:endParaRPr lang="en-US" dirty="0">
              <a:latin typeface="Lucida Sans Typewriter" panose="020B0509030504030204" pitchFamily="49" charset="0"/>
            </a:endParaRPr>
          </a:p>
        </p:txBody>
      </p:sp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003" y="4562949"/>
            <a:ext cx="176212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2480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C6AB7677-A5A5-4547-B600-B0993B59E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More Examples …</a:t>
            </a:r>
            <a:endParaRPr lang="en-US" altLang="en-US" dirty="0">
              <a:latin typeface="Lucida Sans Typewriter" panose="020B0509030504030204" pitchFamily="49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09946FFF-07A7-7C9E-EE5A-EF69392F5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1752600"/>
            <a:ext cx="9601200" cy="4648200"/>
          </a:xfrm>
        </p:spPr>
        <p:txBody>
          <a:bodyPr>
            <a:normAutofit/>
          </a:bodyPr>
          <a:lstStyle/>
          <a:p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+ 100</a:t>
            </a: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+ 10</a:t>
            </a: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 + 50 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is </a:t>
            </a:r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O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cs typeface="Times New Roman" panose="02020603050405020304" pitchFamily="18" charset="0"/>
              </a:rPr>
              <a:t>4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)</a:t>
            </a:r>
            <a:r>
              <a:rPr lang="en-US" altLang="en-US" dirty="0">
                <a:latin typeface="Lucida Sans Typewriter" panose="020B0509030504030204" pitchFamily="49" charset="0"/>
              </a:rPr>
              <a:t> </a:t>
            </a:r>
          </a:p>
          <a:p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10</a:t>
            </a:r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3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 + 2</a:t>
            </a:r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 is </a:t>
            </a:r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O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3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)    </a:t>
            </a:r>
          </a:p>
          <a:p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3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 - </a:t>
            </a:r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 is </a:t>
            </a:r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O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3</a:t>
            </a:r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)</a:t>
            </a:r>
          </a:p>
          <a:p>
            <a:r>
              <a:rPr lang="en-US" altLang="en-US" dirty="0">
                <a:latin typeface="Lucida Sans Typewriter" panose="020B0509030504030204" pitchFamily="49" charset="0"/>
              </a:rPr>
              <a:t>2n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 = O(n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3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dirty="0">
                <a:latin typeface="Lucida Sans Typewriter" panose="020B0509030504030204" pitchFamily="49" charset="0"/>
              </a:rPr>
              <a:t>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 = O(n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dirty="0">
                <a:latin typeface="Lucida Sans Typewriter" panose="020B0509030504030204" pitchFamily="49" charset="0"/>
              </a:rPr>
              <a:t>1000n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+1000n = O(n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en-US" dirty="0">
                <a:latin typeface="Lucida Sans Typewriter" panose="020B0509030504030204" pitchFamily="49" charset="0"/>
              </a:rPr>
              <a:t>n = O(n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  <a:endParaRPr lang="en-US" altLang="en-US" dirty="0">
              <a:latin typeface="Lucida Sans Typewriter" panose="020B0509030504030204" pitchFamily="49" charset="0"/>
              <a:ea typeface="MS Mincho" panose="02020609040205080304" pitchFamily="49" charset="-128"/>
            </a:endParaRPr>
          </a:p>
          <a:p>
            <a:r>
              <a:rPr lang="en-US" altLang="en-US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constants</a:t>
            </a:r>
          </a:p>
          <a:p>
            <a:pPr lvl="1"/>
            <a:r>
              <a:rPr lang="en-US" altLang="en-US" sz="2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10 is </a:t>
            </a:r>
            <a:r>
              <a:rPr lang="en-US" altLang="en-US" sz="2000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O</a:t>
            </a:r>
            <a:r>
              <a:rPr lang="en-US" altLang="en-US" sz="2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(1)</a:t>
            </a:r>
          </a:p>
          <a:p>
            <a:pPr lvl="1"/>
            <a:r>
              <a:rPr lang="en-US" altLang="en-US" sz="2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1273 is </a:t>
            </a:r>
            <a:r>
              <a:rPr lang="en-US" altLang="en-US" sz="2000" i="1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O</a:t>
            </a:r>
            <a:r>
              <a:rPr lang="en-US" altLang="en-US" sz="2000" dirty="0">
                <a:latin typeface="Lucida Sans Typewriter" panose="020B0509030504030204" pitchFamily="49" charset="0"/>
                <a:ea typeface="MS Mincho" panose="02020609040205080304" pitchFamily="49" charset="-128"/>
              </a:rPr>
              <a:t>(1)</a:t>
            </a:r>
            <a:endParaRPr lang="en-US" altLang="en-US" sz="20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F61A147B-ADE3-5759-C305-AB2874B04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01" y="101345"/>
            <a:ext cx="10058400" cy="102072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>
                <a:latin typeface="Lucida Sans Typewriter" panose="020B0509030504030204" pitchFamily="49" charset="0"/>
              </a:rPr>
              <a:t>Examples of big-omega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xmlns="" id="{7A9388DB-0BFA-5DA6-8DCB-05009E3EA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8901" y="1257597"/>
            <a:ext cx="10058400" cy="49530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 5n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 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Lucida Sans Typewriter" panose="020B0509030504030204" pitchFamily="49" charset="0"/>
              </a:rPr>
              <a:t>(n)</a:t>
            </a:r>
          </a:p>
          <a:p>
            <a:pPr lvl="1" eaLnBrk="1" hangingPunct="1"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Lucida Sans Typewriter" panose="020B0509030504030204" pitchFamily="49" charset="0"/>
              </a:rPr>
              <a:t>	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100n + 5 </a:t>
            </a:r>
            <a:r>
              <a:rPr lang="en-US" altLang="en-US" dirty="0">
                <a:latin typeface="Lucida Sans Typewriter" panose="020B0509030504030204" pitchFamily="49" charset="0"/>
                <a:cs typeface="Arial" panose="020B0604020202020204" pitchFamily="34" charset="0"/>
              </a:rPr>
              <a:t>≠</a:t>
            </a:r>
            <a:r>
              <a:rPr lang="en-US" altLang="en-US" dirty="0">
                <a:latin typeface="Lucida Sans Typewriter" panose="020B0509030504030204" pitchFamily="49" charset="0"/>
              </a:rPr>
              <a:t>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(n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</a:t>
            </a:r>
            <a:endParaRPr lang="en-US" altLang="en-US" dirty="0">
              <a:latin typeface="Lucida Sans Typewriter" panose="020B0509030504030204" pitchFamily="49" charset="0"/>
            </a:endParaRPr>
          </a:p>
          <a:p>
            <a:pPr lvl="1" eaLnBrk="1" hangingPunct="1">
              <a:lnSpc>
                <a:spcPct val="150000"/>
              </a:lnSpc>
            </a:pPr>
            <a:endParaRPr lang="en-US" altLang="en-US" dirty="0">
              <a:latin typeface="Lucida Sans Typewriter" panose="020B0509030504030204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n 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Lucida Sans Typewriter" panose="020B0509030504030204" pitchFamily="49" charset="0"/>
              </a:rPr>
              <a:t>(n), 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3</a:t>
            </a:r>
            <a:r>
              <a:rPr lang="en-US" altLang="en-US" dirty="0">
                <a:latin typeface="Lucida Sans Typewriter" panose="020B0509030504030204" pitchFamily="49" charset="0"/>
              </a:rPr>
              <a:t> 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</a:t>
            </a:r>
            <a:r>
              <a:rPr lang="en-US" altLang="en-US" dirty="0">
                <a:latin typeface="Lucida Sans Typewriter" panose="020B0509030504030204" pitchFamily="49" charset="0"/>
              </a:rPr>
              <a:t>(n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)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, n </a:t>
            </a:r>
            <a:r>
              <a:rPr lang="en-US" altLang="en-US" dirty="0">
                <a:latin typeface="Lucida Sans Typewriter" panose="020B0509030504030204" pitchFamily="49" charset="0"/>
              </a:rPr>
              <a:t>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(</a:t>
            </a:r>
            <a:r>
              <a:rPr lang="en-US" altLang="en-US" dirty="0" err="1">
                <a:latin typeface="Lucida Sans Typewriter" panose="020B0509030504030204" pitchFamily="49" charset="0"/>
                <a:sym typeface="Symbol" panose="05050102010706020507" pitchFamily="18" charset="2"/>
              </a:rPr>
              <a:t>logn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</a:t>
            </a:r>
            <a:endParaRPr lang="en-US" altLang="en-US" dirty="0">
              <a:latin typeface="Lucida Sans Typewriter" panose="020B0509030504030204" pitchFamily="49" charset="0"/>
            </a:endParaRP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xmlns="" id="{8B38DA6C-B7AB-3077-A744-4897E54A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984" y="1792992"/>
            <a:ext cx="49311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20000"/>
              </a:spcBef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 c, n</a:t>
            </a:r>
            <a:r>
              <a:rPr lang="en-US" altLang="en-US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such that: 0  </a:t>
            </a:r>
            <a:r>
              <a:rPr lang="en-US" altLang="en-US" dirty="0" err="1">
                <a:latin typeface="Lucida Sans Typewriter" panose="020B0509030504030204" pitchFamily="49" charset="0"/>
                <a:sym typeface="Symbol" panose="05050102010706020507" pitchFamily="18" charset="2"/>
              </a:rPr>
              <a:t>cn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 5n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 </a:t>
            </a:r>
          </a:p>
        </p:txBody>
      </p:sp>
      <p:sp>
        <p:nvSpPr>
          <p:cNvPr id="153605" name="Rectangle 5">
            <a:extLst>
              <a:ext uri="{FF2B5EF4-FFF2-40B4-BE49-F238E27FC236}">
                <a16:creationId xmlns:a16="http://schemas.microsoft.com/office/drawing/2014/main" xmlns="" id="{EA5342C2-77B7-4CFD-899A-D07E1C536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876" y="1735584"/>
            <a:ext cx="51911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 </a:t>
            </a:r>
            <a:r>
              <a:rPr lang="en-US" altLang="en-US" dirty="0" err="1">
                <a:latin typeface="Lucida Sans Typewriter" panose="020B0509030504030204" pitchFamily="49" charset="0"/>
                <a:sym typeface="Symbol" panose="05050102010706020507" pitchFamily="18" charset="2"/>
              </a:rPr>
              <a:t>cn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 5n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 </a:t>
            </a:r>
          </a:p>
        </p:txBody>
      </p:sp>
      <p:sp>
        <p:nvSpPr>
          <p:cNvPr id="153606" name="Rectangle 6">
            <a:extLst>
              <a:ext uri="{FF2B5EF4-FFF2-40B4-BE49-F238E27FC236}">
                <a16:creationId xmlns:a16="http://schemas.microsoft.com/office/drawing/2014/main" xmlns="" id="{C52502E6-B74D-58A3-1894-F7A12EA0F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494" y="1735584"/>
            <a:ext cx="2829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 c = 5 and n</a:t>
            </a:r>
            <a:r>
              <a:rPr lang="en-US" altLang="en-US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= 1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05" grpId="0"/>
      <p:bldP spid="15360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xmlns="" id="{D170D50A-F710-C236-B072-DCF37A4C0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F718DC-FBCD-43CC-B2FE-CD926CD263FE}" type="slidenum">
              <a:rPr lang="en-US" altLang="en-US" sz="800">
                <a:latin typeface="Lucida Sans Typewriter" panose="020B0509030504030204" pitchFamily="49" charset="0"/>
              </a:rPr>
              <a:pPr eaLnBrk="1" hangingPunct="1"/>
              <a:t>32</a:t>
            </a:fld>
            <a:endParaRPr lang="en-US" altLang="en-US" sz="800">
              <a:latin typeface="Lucida Sans Typewriter" panose="020B0509030504030204" pitchFamily="49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FACBB971-83FA-9B52-6556-E109EB216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</a:rPr>
              <a:t>Subset relations between order-of-growth sets.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2ABA2533-FE8F-95CC-2DD8-D654F8F1D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200400"/>
            <a:ext cx="6477000" cy="2743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ko-KR" altLang="en-US" sz="1400">
              <a:latin typeface="Lucida Sans Typewriter" panose="020B0509030504030204" pitchFamily="49" charset="0"/>
              <a:ea typeface="굴림" panose="020B0503020000020004" pitchFamily="34" charset="-127"/>
            </a:endParaRPr>
          </a:p>
        </p:txBody>
      </p:sp>
      <p:sp>
        <p:nvSpPr>
          <p:cNvPr id="30725" name="Rectangle 4">
            <a:extLst>
              <a:ext uri="{FF2B5EF4-FFF2-40B4-BE49-F238E27FC236}">
                <a16:creationId xmlns:a16="http://schemas.microsoft.com/office/drawing/2014/main" xmlns="" id="{D3548936-69A4-8698-94A6-1F9A9B450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>
                <a:latin typeface="Lucida Sans Typewriter" panose="020B0509030504030204" pitchFamily="49" charset="0"/>
                <a:ea typeface="굴림" panose="020B0503020000020004" pitchFamily="34" charset="-127"/>
              </a:rPr>
              <a:t>Relations Between Different Sets</a:t>
            </a: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xmlns="" id="{8E1C9FDB-58ED-48BC-F20C-E2CF21860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3505200" cy="1905000"/>
          </a:xfrm>
          <a:prstGeom prst="ellipse">
            <a:avLst/>
          </a:prstGeom>
          <a:solidFill>
            <a:srgbClr val="FF9900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00">
              <a:latin typeface="Lucida Sans Typewriter" panose="020B0509030504030204" pitchFamily="49" charset="0"/>
            </a:endParaRPr>
          </a:p>
        </p:txBody>
      </p:sp>
      <p:sp>
        <p:nvSpPr>
          <p:cNvPr id="30727" name="Oval 6">
            <a:extLst>
              <a:ext uri="{FF2B5EF4-FFF2-40B4-BE49-F238E27FC236}">
                <a16:creationId xmlns:a16="http://schemas.microsoft.com/office/drawing/2014/main" xmlns="" id="{59063677-FD27-2818-6370-A3A971BCA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57600"/>
            <a:ext cx="3505200" cy="1905000"/>
          </a:xfrm>
          <a:prstGeom prst="ellipse">
            <a:avLst/>
          </a:prstGeom>
          <a:solidFill>
            <a:srgbClr val="00FF00">
              <a:alpha val="50195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00">
              <a:latin typeface="Lucida Sans Typewriter" panose="020B0509030504030204" pitchFamily="49" charset="0"/>
            </a:endParaRP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xmlns="" id="{C001629D-FFAD-B291-6C0C-4A20CCA6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73" y="2814915"/>
            <a:ext cx="691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b="1" dirty="0">
                <a:latin typeface="Lucida Sans Typewriter" panose="020B0509030504030204" pitchFamily="49" charset="0"/>
                <a:ea typeface="굴림" panose="020B0503020000020004" pitchFamily="34" charset="-127"/>
              </a:rPr>
              <a:t>R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</a:t>
            </a:r>
            <a:r>
              <a:rPr lang="en-US" altLang="ko-KR" b="1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R</a:t>
            </a:r>
            <a:endParaRPr lang="en-US" altLang="ko-KR" b="1" dirty="0">
              <a:latin typeface="Lucida Sans Typewriter" panose="020B0509030504030204" pitchFamily="49" charset="0"/>
              <a:ea typeface="굴림" panose="020B0503020000020004" pitchFamily="34" charset="-127"/>
            </a:endParaRPr>
          </a:p>
        </p:txBody>
      </p:sp>
      <p:sp>
        <p:nvSpPr>
          <p:cNvPr id="30729" name="Oval 8">
            <a:extLst>
              <a:ext uri="{FF2B5EF4-FFF2-40B4-BE49-F238E27FC236}">
                <a16:creationId xmlns:a16="http://schemas.microsoft.com/office/drawing/2014/main" xmlns="" id="{4233EE86-68E3-E74B-16DF-ED3D77934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3505200" cy="1905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100">
              <a:latin typeface="Lucida Sans Typewriter" panose="020B0509030504030204" pitchFamily="49" charset="0"/>
            </a:endParaRPr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xmlns="" id="{CA074510-EB67-14E3-E562-7F902AABE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33" y="3202265"/>
            <a:ext cx="7809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ko-KR" altLang="en-US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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)</a:t>
            </a:r>
            <a:endParaRPr lang="en-US" altLang="ko-KR" dirty="0">
              <a:latin typeface="Lucida Sans Typewriter" panose="020B0509030504030204" pitchFamily="49" charset="0"/>
              <a:ea typeface="굴림" panose="020B0503020000020004" pitchFamily="34" charset="-127"/>
            </a:endParaRPr>
          </a:p>
        </p:txBody>
      </p:sp>
      <p:sp>
        <p:nvSpPr>
          <p:cNvPr id="30731" name="Text Box 10">
            <a:extLst>
              <a:ext uri="{FF2B5EF4-FFF2-40B4-BE49-F238E27FC236}">
                <a16:creationId xmlns:a16="http://schemas.microsoft.com/office/drawing/2014/main" xmlns="" id="{B6E86AAE-67BC-E808-363F-CB2884B41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1271" y="3216552"/>
            <a:ext cx="7425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O(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)</a:t>
            </a:r>
            <a:endParaRPr lang="en-US" altLang="ko-KR" dirty="0">
              <a:latin typeface="Lucida Sans Typewriter" panose="020B0509030504030204" pitchFamily="49" charset="0"/>
              <a:ea typeface="굴림" panose="020B0503020000020004" pitchFamily="34" charset="-127"/>
            </a:endParaRPr>
          </a:p>
        </p:txBody>
      </p:sp>
      <p:sp>
        <p:nvSpPr>
          <p:cNvPr id="30732" name="Text Box 11">
            <a:extLst>
              <a:ext uri="{FF2B5EF4-FFF2-40B4-BE49-F238E27FC236}">
                <a16:creationId xmlns:a16="http://schemas.microsoft.com/office/drawing/2014/main" xmlns="" id="{EB132989-309C-4D1A-A434-89D58A87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9658" y="4388127"/>
            <a:ext cx="774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ko-KR" altLang="en-US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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(</a:t>
            </a:r>
            <a:r>
              <a:rPr lang="en-US" altLang="ko-KR" i="1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f</a:t>
            </a:r>
            <a:r>
              <a:rPr lang="en-US" altLang="ko-KR" dirty="0">
                <a:latin typeface="Lucida Sans Typewriter" panose="020B0509030504030204" pitchFamily="49" charset="0"/>
                <a:ea typeface="굴림" panose="020B0503020000020004" pitchFamily="34" charset="-127"/>
                <a:sym typeface="Symbol" panose="05050102010706020507" pitchFamily="18" charset="2"/>
              </a:rPr>
              <a:t>)</a:t>
            </a:r>
            <a:endParaRPr lang="en-US" altLang="ko-KR" dirty="0">
              <a:latin typeface="Lucida Sans Typewriter" panose="020B0509030504030204" pitchFamily="49" charset="0"/>
              <a:ea typeface="굴림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015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9AF70861-29D0-32EC-CE4A-9114218F2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47828"/>
            <a:ext cx="10058400" cy="99517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dirty="0">
                <a:latin typeface="Lucida Sans Typewriter" panose="020B0509030504030204" pitchFamily="49" charset="0"/>
              </a:rPr>
              <a:t>Examples of theta notation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xmlns="" id="{A8956118-C24E-3361-90D8-9981E15D40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333500"/>
            <a:ext cx="8415338" cy="46101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8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/2 – n/2 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</a:t>
            </a:r>
            <a:r>
              <a:rPr lang="en-US" altLang="en-US" dirty="0">
                <a:latin typeface="Lucida Sans Typewriter" panose="020B0509030504030204" pitchFamily="49" charset="0"/>
              </a:rPr>
              <a:t>(n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) </a:t>
            </a:r>
          </a:p>
          <a:p>
            <a:pPr lvl="2">
              <a:lnSpc>
                <a:spcPct val="18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We can express f(n) = O(n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) and f(n) 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(n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</a:t>
            </a:r>
            <a:endParaRPr lang="en-US" altLang="en-US" dirty="0">
              <a:latin typeface="Lucida Sans Typewriter" panose="020B0509030504030204" pitchFamily="49" charset="0"/>
            </a:endParaRPr>
          </a:p>
          <a:p>
            <a:pPr lvl="1">
              <a:lnSpc>
                <a:spcPct val="180000"/>
              </a:lnSpc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f(n) = 6n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3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≠  (n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180000"/>
              </a:lnSpc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6n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3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≠ O(n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 even though 6n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3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= (n</a:t>
            </a:r>
            <a:r>
              <a:rPr lang="en-US" altLang="en-US" baseline="30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 </a:t>
            </a:r>
          </a:p>
          <a:p>
            <a:pPr lvl="1">
              <a:lnSpc>
                <a:spcPct val="180000"/>
              </a:lnSpc>
            </a:pPr>
            <a:r>
              <a:rPr lang="en-US" altLang="en-US" dirty="0" err="1">
                <a:latin typeface="Lucida Sans Typewriter" panose="020B0509030504030204" pitchFamily="49" charset="0"/>
                <a:sym typeface="Symbol" panose="05050102010706020507" pitchFamily="18" charset="2"/>
              </a:rPr>
              <a:t>logn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≠ (n)</a:t>
            </a:r>
          </a:p>
          <a:p>
            <a:pPr lvl="2">
              <a:lnSpc>
                <a:spcPct val="180000"/>
              </a:lnSpc>
            </a:pPr>
            <a:r>
              <a:rPr lang="en-US" altLang="en-US" dirty="0" err="1">
                <a:latin typeface="Lucida Sans Typewriter" panose="020B0509030504030204" pitchFamily="49" charset="0"/>
                <a:sym typeface="Symbol" panose="05050102010706020507" pitchFamily="18" charset="2"/>
              </a:rPr>
              <a:t>logn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= O(n) but </a:t>
            </a:r>
            <a:r>
              <a:rPr lang="en-US" altLang="en-US" dirty="0" err="1">
                <a:latin typeface="Lucida Sans Typewriter" panose="020B0509030504030204" pitchFamily="49" charset="0"/>
                <a:sym typeface="Symbol" panose="05050102010706020507" pitchFamily="18" charset="2"/>
              </a:rPr>
              <a:t>logn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≠ (n)</a:t>
            </a:r>
          </a:p>
          <a:p>
            <a:pPr lvl="2">
              <a:lnSpc>
                <a:spcPct val="180000"/>
              </a:lnSpc>
            </a:pPr>
            <a:endParaRPr lang="en-US" altLang="en-US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pPr lvl="2">
              <a:lnSpc>
                <a:spcPct val="180000"/>
              </a:lnSpc>
            </a:pPr>
            <a:endParaRPr lang="en-US" altLang="en-US" baseline="30000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80000"/>
              </a:lnSpc>
            </a:pPr>
            <a:endParaRPr lang="en-US" altLang="en-US" b="1" dirty="0">
              <a:latin typeface="Lucida Sans Typewriter" panose="020B0509030504030204" pitchFamily="49" charset="0"/>
            </a:endParaRPr>
          </a:p>
          <a:p>
            <a:pPr marL="548640" lvl="2" indent="0" eaLnBrk="1" hangingPunct="1">
              <a:lnSpc>
                <a:spcPct val="180000"/>
              </a:lnSpc>
              <a:buNone/>
            </a:pPr>
            <a:endParaRPr lang="en-US" altLang="en-US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>
            <a:extLst>
              <a:ext uri="{FF2B5EF4-FFF2-40B4-BE49-F238E27FC236}">
                <a16:creationId xmlns:a16="http://schemas.microsoft.com/office/drawing/2014/main" xmlns="" id="{2C63A5AD-2D35-F2C9-FE18-A4A7147DDE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FF7116-88F4-4967-9E59-AD55F7611B0A}" type="slidenum">
              <a:rPr lang="en-US" altLang="en-US" sz="1100">
                <a:latin typeface="Lucida Sans Typewriter" panose="020B0509030504030204" pitchFamily="49" charset="0"/>
              </a:rPr>
              <a:pPr eaLnBrk="1" hangingPunct="1"/>
              <a:t>34</a:t>
            </a:fld>
            <a:endParaRPr lang="en-US" altLang="en-US" sz="1100">
              <a:latin typeface="Lucida Sans Typewriter" panose="020B0509030504030204" pitchFamily="49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457349CE-B715-BBA3-6613-AE425F365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latin typeface="Lucida Sans Typewriter" panose="020B0509030504030204" pitchFamily="49" charset="0"/>
              </a:rPr>
              <a:t>Logarithms and properties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2A9B9C46-0DB3-82DE-FD34-8843E7CD029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5084" y="1214439"/>
            <a:ext cx="11127315" cy="50768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1800" dirty="0">
                <a:latin typeface="Lucida Sans Typewriter" panose="020B0509030504030204" pitchFamily="49" charset="0"/>
              </a:rPr>
              <a:t>In algorithm analysis we often use the notation </a:t>
            </a:r>
            <a:r>
              <a:rPr lang="en-US" altLang="en-US" sz="1800" dirty="0">
                <a:solidFill>
                  <a:srgbClr val="CC0000"/>
                </a:solidFill>
                <a:latin typeface="Lucida Sans Typewriter" panose="020B0509030504030204" pitchFamily="49" charset="0"/>
              </a:rPr>
              <a:t>“log n”</a:t>
            </a:r>
            <a:r>
              <a:rPr lang="en-US" altLang="en-US" sz="1800" dirty="0">
                <a:latin typeface="Lucida Sans Typewriter" panose="020B0509030504030204" pitchFamily="49" charset="0"/>
              </a:rPr>
              <a:t> without specifying the base</a:t>
            </a: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xmlns="" id="{D2F507F7-C2F1-7F80-C958-5C93B3B8DB9A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93778343"/>
              </p:ext>
            </p:extLst>
          </p:nvPr>
        </p:nvGraphicFramePr>
        <p:xfrm>
          <a:off x="4136701" y="2701926"/>
          <a:ext cx="163516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774364" imgH="457002" progId="Equation.3">
                  <p:embed/>
                </p:oleObj>
              </mc:Choice>
              <mc:Fallback>
                <p:oleObj name="Equation" r:id="rId3" imgW="774364" imgH="457002" progId="Equation.3">
                  <p:embed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xmlns="" id="{D2F507F7-C2F1-7F80-C958-5C93B3B8DB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701" y="2701926"/>
                        <a:ext cx="163516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xmlns="" id="{04CF400F-35C8-2202-864A-EF52A787AF27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33216480"/>
              </p:ext>
            </p:extLst>
          </p:nvPr>
        </p:nvGraphicFramePr>
        <p:xfrm>
          <a:off x="6943726" y="2603500"/>
          <a:ext cx="11160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533169" imgH="228501" progId="Equation.3">
                  <p:embed/>
                </p:oleObj>
              </mc:Choice>
              <mc:Fallback>
                <p:oleObj name="Equation" r:id="rId5" imgW="533169" imgH="228501" progId="Equation.3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:a16="http://schemas.microsoft.com/office/drawing/2014/main" xmlns="" id="{04CF400F-35C8-2202-864A-EF52A787AF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6" y="2603500"/>
                        <a:ext cx="11160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6">
            <a:extLst>
              <a:ext uri="{FF2B5EF4-FFF2-40B4-BE49-F238E27FC236}">
                <a16:creationId xmlns:a16="http://schemas.microsoft.com/office/drawing/2014/main" xmlns="" id="{0BAD260A-D87B-2716-478A-E9F99565C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513" y="2746187"/>
            <a:ext cx="215956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Lucida Sans Typewriter" panose="020B0509030504030204" pitchFamily="49" charset="0"/>
              </a:rPr>
              <a:t>Binary logarithm</a:t>
            </a:r>
          </a:p>
        </p:txBody>
      </p:sp>
      <p:sp>
        <p:nvSpPr>
          <p:cNvPr id="33800" name="Text Box 7">
            <a:extLst>
              <a:ext uri="{FF2B5EF4-FFF2-40B4-BE49-F238E27FC236}">
                <a16:creationId xmlns:a16="http://schemas.microsoft.com/office/drawing/2014/main" xmlns="" id="{7B3C1E0E-969E-4F24-A0AF-B9EABDED3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704" y="3206656"/>
            <a:ext cx="22829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Lucida Sans Typewriter" panose="020B0509030504030204" pitchFamily="49" charset="0"/>
              </a:rPr>
              <a:t>Natural logarithm</a:t>
            </a:r>
          </a:p>
        </p:txBody>
      </p:sp>
      <p:graphicFrame>
        <p:nvGraphicFramePr>
          <p:cNvPr id="33801" name="Object 8">
            <a:extLst>
              <a:ext uri="{FF2B5EF4-FFF2-40B4-BE49-F238E27FC236}">
                <a16:creationId xmlns:a16="http://schemas.microsoft.com/office/drawing/2014/main" xmlns="" id="{8BB23C42-9FC1-4930-5963-BB7EF5DCF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399263"/>
              </p:ext>
            </p:extLst>
          </p:nvPr>
        </p:nvGraphicFramePr>
        <p:xfrm>
          <a:off x="4230688" y="3789364"/>
          <a:ext cx="2032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7" imgW="990600" imgH="457200" progId="Equation.3">
                  <p:embed/>
                </p:oleObj>
              </mc:Choice>
              <mc:Fallback>
                <p:oleObj name="Equation" r:id="rId7" imgW="990600" imgH="457200" progId="Equation.3">
                  <p:embed/>
                  <p:pic>
                    <p:nvPicPr>
                      <p:cNvPr id="33801" name="Object 8">
                        <a:extLst>
                          <a:ext uri="{FF2B5EF4-FFF2-40B4-BE49-F238E27FC236}">
                            <a16:creationId xmlns:a16="http://schemas.microsoft.com/office/drawing/2014/main" xmlns="" id="{8BB23C42-9FC1-4930-5963-BB7EF5DCF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3789364"/>
                        <a:ext cx="20320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9" name="Object 9">
            <a:extLst>
              <a:ext uri="{FF2B5EF4-FFF2-40B4-BE49-F238E27FC236}">
                <a16:creationId xmlns:a16="http://schemas.microsoft.com/office/drawing/2014/main" xmlns="" id="{642BB4DE-45C9-D325-B1D5-D5F7452CC5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548752"/>
              </p:ext>
            </p:extLst>
          </p:nvPr>
        </p:nvGraphicFramePr>
        <p:xfrm>
          <a:off x="8134351" y="2627314"/>
          <a:ext cx="9493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9" imgW="444307" imgH="203112" progId="Equation.3">
                  <p:embed/>
                </p:oleObj>
              </mc:Choice>
              <mc:Fallback>
                <p:oleObj name="Equation" r:id="rId9" imgW="444307" imgH="203112" progId="Equation.3">
                  <p:embed/>
                  <p:pic>
                    <p:nvPicPr>
                      <p:cNvPr id="245769" name="Object 9">
                        <a:extLst>
                          <a:ext uri="{FF2B5EF4-FFF2-40B4-BE49-F238E27FC236}">
                            <a16:creationId xmlns:a16="http://schemas.microsoft.com/office/drawing/2014/main" xmlns="" id="{642BB4DE-45C9-D325-B1D5-D5F7452CC5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2627314"/>
                        <a:ext cx="9493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0">
            <a:extLst>
              <a:ext uri="{FF2B5EF4-FFF2-40B4-BE49-F238E27FC236}">
                <a16:creationId xmlns:a16="http://schemas.microsoft.com/office/drawing/2014/main" xmlns="" id="{764A9D6E-C1B3-1ED2-F2EF-4C9E12E058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588166"/>
              </p:ext>
            </p:extLst>
          </p:nvPr>
        </p:nvGraphicFramePr>
        <p:xfrm>
          <a:off x="6972300" y="3192463"/>
          <a:ext cx="11112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11" imgW="533169" imgH="203112" progId="Equation.3">
                  <p:embed/>
                </p:oleObj>
              </mc:Choice>
              <mc:Fallback>
                <p:oleObj name="Equation" r:id="rId11" imgW="533169" imgH="203112" progId="Equation.3">
                  <p:embed/>
                  <p:pic>
                    <p:nvPicPr>
                      <p:cNvPr id="33803" name="Object 10">
                        <a:extLst>
                          <a:ext uri="{FF2B5EF4-FFF2-40B4-BE49-F238E27FC236}">
                            <a16:creationId xmlns:a16="http://schemas.microsoft.com/office/drawing/2014/main" xmlns="" id="{764A9D6E-C1B3-1ED2-F2EF-4C9E12E058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192463"/>
                        <a:ext cx="11112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1" name="Object 11">
            <a:extLst>
              <a:ext uri="{FF2B5EF4-FFF2-40B4-BE49-F238E27FC236}">
                <a16:creationId xmlns:a16="http://schemas.microsoft.com/office/drawing/2014/main" xmlns="" id="{632A16EC-CA0F-3878-9918-55D93D179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261589"/>
              </p:ext>
            </p:extLst>
          </p:nvPr>
        </p:nvGraphicFramePr>
        <p:xfrm>
          <a:off x="8134351" y="3192463"/>
          <a:ext cx="16414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13" imgW="787058" imgH="203112" progId="Equation.3">
                  <p:embed/>
                </p:oleObj>
              </mc:Choice>
              <mc:Fallback>
                <p:oleObj name="Equation" r:id="rId13" imgW="787058" imgH="203112" progId="Equation.3">
                  <p:embed/>
                  <p:pic>
                    <p:nvPicPr>
                      <p:cNvPr id="245771" name="Object 11">
                        <a:extLst>
                          <a:ext uri="{FF2B5EF4-FFF2-40B4-BE49-F238E27FC236}">
                            <a16:creationId xmlns:a16="http://schemas.microsoft.com/office/drawing/2014/main" xmlns="" id="{632A16EC-CA0F-3878-9918-55D93D179F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192463"/>
                        <a:ext cx="16414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12">
            <a:extLst>
              <a:ext uri="{FF2B5EF4-FFF2-40B4-BE49-F238E27FC236}">
                <a16:creationId xmlns:a16="http://schemas.microsoft.com/office/drawing/2014/main" xmlns="" id="{1F5C1B87-FFCE-0670-66DC-D60F6001D8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2784"/>
              </p:ext>
            </p:extLst>
          </p:nvPr>
        </p:nvGraphicFramePr>
        <p:xfrm>
          <a:off x="6972300" y="3676650"/>
          <a:ext cx="9779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15" imgW="495085" imgH="418918" progId="Equation.3">
                  <p:embed/>
                </p:oleObj>
              </mc:Choice>
              <mc:Fallback>
                <p:oleObj name="Equation" r:id="rId15" imgW="495085" imgH="418918" progId="Equation.3">
                  <p:embed/>
                  <p:pic>
                    <p:nvPicPr>
                      <p:cNvPr id="33805" name="Object 12">
                        <a:extLst>
                          <a:ext uri="{FF2B5EF4-FFF2-40B4-BE49-F238E27FC236}">
                            <a16:creationId xmlns:a16="http://schemas.microsoft.com/office/drawing/2014/main" xmlns="" id="{1F5C1B87-FFCE-0670-66DC-D60F6001D8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2300" y="3676650"/>
                        <a:ext cx="9779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>
            <a:extLst>
              <a:ext uri="{FF2B5EF4-FFF2-40B4-BE49-F238E27FC236}">
                <a16:creationId xmlns:a16="http://schemas.microsoft.com/office/drawing/2014/main" xmlns="" id="{AD53DBAF-D93C-FDE7-B994-7174BBB542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071794"/>
              </p:ext>
            </p:extLst>
          </p:nvPr>
        </p:nvGraphicFramePr>
        <p:xfrm>
          <a:off x="8134351" y="3889375"/>
          <a:ext cx="15541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17" imgW="787058" imgH="203112" progId="Equation.3">
                  <p:embed/>
                </p:oleObj>
              </mc:Choice>
              <mc:Fallback>
                <p:oleObj name="Equation" r:id="rId17" imgW="787058" imgH="203112" progId="Equation.3">
                  <p:embed/>
                  <p:pic>
                    <p:nvPicPr>
                      <p:cNvPr id="245773" name="Object 13">
                        <a:extLst>
                          <a:ext uri="{FF2B5EF4-FFF2-40B4-BE49-F238E27FC236}">
                            <a16:creationId xmlns:a16="http://schemas.microsoft.com/office/drawing/2014/main" xmlns="" id="{AD53DBAF-D93C-FDE7-B994-7174BBB542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4351" y="3889375"/>
                        <a:ext cx="15541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xmlns="" id="{75659952-36A9-646F-6D2D-560D88D13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99955"/>
              </p:ext>
            </p:extLst>
          </p:nvPr>
        </p:nvGraphicFramePr>
        <p:xfrm>
          <a:off x="7088188" y="5227639"/>
          <a:ext cx="1028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19" imgW="520700" imgH="228600" progId="Equation.DSMT4">
                  <p:embed/>
                </p:oleObj>
              </mc:Choice>
              <mc:Fallback>
                <p:oleObj name="Equation" r:id="rId19" imgW="520700" imgH="228600" progId="Equation.DSMT4">
                  <p:embed/>
                  <p:pic>
                    <p:nvPicPr>
                      <p:cNvPr id="33807" name="Object 15">
                        <a:extLst>
                          <a:ext uri="{FF2B5EF4-FFF2-40B4-BE49-F238E27FC236}">
                            <a16:creationId xmlns:a16="http://schemas.microsoft.com/office/drawing/2014/main" xmlns="" id="{75659952-36A9-646F-6D2D-560D88D134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188" y="5227639"/>
                        <a:ext cx="10287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6" name="Object 16">
            <a:extLst>
              <a:ext uri="{FF2B5EF4-FFF2-40B4-BE49-F238E27FC236}">
                <a16:creationId xmlns:a16="http://schemas.microsoft.com/office/drawing/2014/main" xmlns="" id="{B36DAE02-3D3F-9F3A-C10F-00550DED6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960435"/>
              </p:ext>
            </p:extLst>
          </p:nvPr>
        </p:nvGraphicFramePr>
        <p:xfrm>
          <a:off x="8262939" y="4559300"/>
          <a:ext cx="676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21" imgW="342751" imgH="203112" progId="Equation.3">
                  <p:embed/>
                </p:oleObj>
              </mc:Choice>
              <mc:Fallback>
                <p:oleObj name="Equation" r:id="rId21" imgW="342751" imgH="203112" progId="Equation.3">
                  <p:embed/>
                  <p:pic>
                    <p:nvPicPr>
                      <p:cNvPr id="245776" name="Object 16">
                        <a:extLst>
                          <a:ext uri="{FF2B5EF4-FFF2-40B4-BE49-F238E27FC236}">
                            <a16:creationId xmlns:a16="http://schemas.microsoft.com/office/drawing/2014/main" xmlns="" id="{B36DAE02-3D3F-9F3A-C10F-00550DED6B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9" y="4559300"/>
                        <a:ext cx="6762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>
            <a:extLst>
              <a:ext uri="{FF2B5EF4-FFF2-40B4-BE49-F238E27FC236}">
                <a16:creationId xmlns:a16="http://schemas.microsoft.com/office/drawing/2014/main" xmlns="" id="{C3D2E4D1-C25A-9826-F5F7-D79B5463E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122106"/>
              </p:ext>
            </p:extLst>
          </p:nvPr>
        </p:nvGraphicFramePr>
        <p:xfrm>
          <a:off x="7194550" y="4584700"/>
          <a:ext cx="954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Equation" r:id="rId23" imgW="482391" imgH="203112" progId="Equation.3">
                  <p:embed/>
                </p:oleObj>
              </mc:Choice>
              <mc:Fallback>
                <p:oleObj name="Equation" r:id="rId23" imgW="482391" imgH="203112" progId="Equation.3">
                  <p:embed/>
                  <p:pic>
                    <p:nvPicPr>
                      <p:cNvPr id="33809" name="Object 17">
                        <a:extLst>
                          <a:ext uri="{FF2B5EF4-FFF2-40B4-BE49-F238E27FC236}">
                            <a16:creationId xmlns:a16="http://schemas.microsoft.com/office/drawing/2014/main" xmlns="" id="{C3D2E4D1-C25A-9826-F5F7-D79B5463E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4584700"/>
                        <a:ext cx="954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8" name="Object 18">
            <a:extLst>
              <a:ext uri="{FF2B5EF4-FFF2-40B4-BE49-F238E27FC236}">
                <a16:creationId xmlns:a16="http://schemas.microsoft.com/office/drawing/2014/main" xmlns="" id="{CD6A2A64-FC3A-0519-8FB5-44B2854D2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463535"/>
              </p:ext>
            </p:extLst>
          </p:nvPr>
        </p:nvGraphicFramePr>
        <p:xfrm>
          <a:off x="8231189" y="5129214"/>
          <a:ext cx="8524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25" imgW="431613" imgH="431613" progId="Equation.DSMT4">
                  <p:embed/>
                </p:oleObj>
              </mc:Choice>
              <mc:Fallback>
                <p:oleObj name="Equation" r:id="rId25" imgW="431613" imgH="431613" progId="Equation.DSMT4">
                  <p:embed/>
                  <p:pic>
                    <p:nvPicPr>
                      <p:cNvPr id="245778" name="Object 18">
                        <a:extLst>
                          <a:ext uri="{FF2B5EF4-FFF2-40B4-BE49-F238E27FC236}">
                            <a16:creationId xmlns:a16="http://schemas.microsoft.com/office/drawing/2014/main" xmlns="" id="{CD6A2A64-FC3A-0519-8FB5-44B2854D20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189" y="5129214"/>
                        <a:ext cx="85248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5">
                <a:extLst>
                  <a:ext uri="{FF2B5EF4-FFF2-40B4-BE49-F238E27FC236}">
                    <a16:creationId xmlns:a16="http://schemas.microsoft.com/office/drawing/2014/main" xmlns="" id="{209B8DC0-CBAA-4821-0BCF-FD434E7143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1119" y="6065045"/>
                <a:ext cx="9601200" cy="5334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2"/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3 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 …&lt; </m:t>
                      </m:r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&lt;…&lt;</m:t>
                      </m:r>
                      <m:sSup>
                        <m:sSupPr>
                          <m:ctrlPr>
                            <a:rPr lang="en-GB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5">
                <a:extLst>
                  <a:ext uri="{FF2B5EF4-FFF2-40B4-BE49-F238E27FC236}">
                    <a16:creationId xmlns:a16="http://schemas.microsoft.com/office/drawing/2014/main" id="{209B8DC0-CBAA-4821-0BCF-FD434E714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19" y="6065045"/>
                <a:ext cx="9601200" cy="5334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026BB6F5-1655-29DA-4A78-9483957B3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50644"/>
            <a:ext cx="10058400" cy="443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>
                <a:latin typeface="Lucida Sans Typewriter" panose="020B0509030504030204" pitchFamily="49" charset="0"/>
              </a:rPr>
              <a:t>More Examples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xmlns="" id="{3E0FC94B-04DD-5834-0B7D-A2CFBEAC9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9"/>
            <a:ext cx="10744200" cy="560863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dirty="0">
                <a:latin typeface="Lucida Sans Typewriter" panose="020B0509030504030204" pitchFamily="49" charset="0"/>
              </a:rPr>
              <a:t>For each of the following pairs of functions, either f(n) is O(g(n)), f(n) is Ω(g(n)), or f(n) = Θ(g(n)). Determine which relationship is correct.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dirty="0">
              <a:latin typeface="Lucida Sans Typewriter" panose="020B0509030504030204" pitchFamily="49" charset="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log 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; g(n) = log n + 5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n; g(n) = log 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log </a:t>
            </a:r>
            <a:r>
              <a:rPr lang="en-US" altLang="en-US" dirty="0" err="1">
                <a:latin typeface="Lucida Sans Typewriter" panose="020B0509030504030204" pitchFamily="49" charset="0"/>
              </a:rPr>
              <a:t>log</a:t>
            </a:r>
            <a:r>
              <a:rPr lang="en-US" altLang="en-US" dirty="0">
                <a:latin typeface="Lucida Sans Typewriter" panose="020B0509030504030204" pitchFamily="49" charset="0"/>
              </a:rPr>
              <a:t> n; g(n) = log 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n; g(n) = log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  <a:r>
              <a:rPr lang="en-US" altLang="en-US" dirty="0">
                <a:latin typeface="Lucida Sans Typewriter" panose="020B0509030504030204" pitchFamily="49" charset="0"/>
              </a:rPr>
              <a:t> 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n log n + n; g(n) = log 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10; g(n) = log 10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2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</a:rPr>
              <a:t>; g(n) = 10n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2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f(n) = 2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</a:rPr>
              <a:t>; g(n) = 3</a:t>
            </a:r>
            <a:r>
              <a:rPr lang="en-US" altLang="en-US" baseline="30000" dirty="0">
                <a:latin typeface="Lucida Sans Typewriter" panose="020B0509030504030204" pitchFamily="49" charset="0"/>
              </a:rPr>
              <a:t>n</a:t>
            </a: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xmlns="" id="{529970CD-3029-54E4-1CB9-A40E76ED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9585" y="2328862"/>
            <a:ext cx="23086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Lucida Sans Typewriter" panose="020B0509030504030204" pitchFamily="49" charset="0"/>
              </a:rPr>
              <a:t>f(n) =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 (g(n))</a:t>
            </a:r>
          </a:p>
        </p:txBody>
      </p:sp>
      <p:sp>
        <p:nvSpPr>
          <p:cNvPr id="224261" name="Text Box 5">
            <a:extLst>
              <a:ext uri="{FF2B5EF4-FFF2-40B4-BE49-F238E27FC236}">
                <a16:creationId xmlns:a16="http://schemas.microsoft.com/office/drawing/2014/main" xmlns="" id="{0B7EC13F-F9B7-6499-F4E4-D61E40365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2860675"/>
            <a:ext cx="2175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f(n) = </a:t>
            </a:r>
            <a:r>
              <a:rPr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xmlns="" id="{08413FD5-3A86-ADF3-CC06-51B4B3880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1" y="3335338"/>
            <a:ext cx="2137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f(n) = </a:t>
            </a:r>
            <a:r>
              <a:rPr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O(g(n))</a:t>
            </a:r>
          </a:p>
        </p:txBody>
      </p:sp>
      <p:sp>
        <p:nvSpPr>
          <p:cNvPr id="224263" name="Text Box 7">
            <a:extLst>
              <a:ext uri="{FF2B5EF4-FFF2-40B4-BE49-F238E27FC236}">
                <a16:creationId xmlns:a16="http://schemas.microsoft.com/office/drawing/2014/main" xmlns="" id="{A18DEB2C-C831-EC6E-C6CC-91A867549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3810000"/>
            <a:ext cx="2175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f(n) = </a:t>
            </a:r>
            <a:r>
              <a:rPr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4" name="Text Box 8">
            <a:extLst>
              <a:ext uri="{FF2B5EF4-FFF2-40B4-BE49-F238E27FC236}">
                <a16:creationId xmlns:a16="http://schemas.microsoft.com/office/drawing/2014/main" xmlns="" id="{11012788-525F-1B69-CF74-554904B7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4284663"/>
            <a:ext cx="2175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f(n) = </a:t>
            </a:r>
            <a:r>
              <a:rPr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5" name="Text Box 9">
            <a:extLst>
              <a:ext uri="{FF2B5EF4-FFF2-40B4-BE49-F238E27FC236}">
                <a16:creationId xmlns:a16="http://schemas.microsoft.com/office/drawing/2014/main" xmlns="" id="{9F2661FA-01D1-13B1-6866-735D6667A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4759325"/>
            <a:ext cx="21691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f(n) = </a:t>
            </a:r>
            <a:r>
              <a:rPr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(g(n))</a:t>
            </a:r>
          </a:p>
        </p:txBody>
      </p:sp>
      <p:sp>
        <p:nvSpPr>
          <p:cNvPr id="224266" name="Text Box 10">
            <a:extLst>
              <a:ext uri="{FF2B5EF4-FFF2-40B4-BE49-F238E27FC236}">
                <a16:creationId xmlns:a16="http://schemas.microsoft.com/office/drawing/2014/main" xmlns="" id="{401F9D53-D733-3C6B-16CC-6BF943BD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0" y="5233988"/>
            <a:ext cx="21755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f(n) = </a:t>
            </a:r>
            <a:r>
              <a:rPr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(g(n))</a:t>
            </a:r>
          </a:p>
        </p:txBody>
      </p:sp>
      <p:sp>
        <p:nvSpPr>
          <p:cNvPr id="224267" name="Text Box 11">
            <a:extLst>
              <a:ext uri="{FF2B5EF4-FFF2-40B4-BE49-F238E27FC236}">
                <a16:creationId xmlns:a16="http://schemas.microsoft.com/office/drawing/2014/main" xmlns="" id="{A3155DF7-D464-2CA4-3DDD-CEAF6A54E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1" y="5708650"/>
            <a:ext cx="21371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Lucida Sans Typewriter" panose="020B0509030504030204" pitchFamily="49" charset="0"/>
              </a:rPr>
              <a:t>f(n) = </a:t>
            </a:r>
            <a:r>
              <a:rPr lang="en-US" altLang="en-US">
                <a:latin typeface="Lucida Sans Typewriter" panose="020B0509030504030204" pitchFamily="49" charset="0"/>
                <a:sym typeface="Symbol" panose="05050102010706020507" pitchFamily="18" charset="2"/>
              </a:rPr>
              <a:t>O(g(n))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  <p:bldP spid="224261" grpId="0"/>
      <p:bldP spid="224262" grpId="0"/>
      <p:bldP spid="224263" grpId="0"/>
      <p:bldP spid="224264" grpId="0"/>
      <p:bldP spid="224265" grpId="0"/>
      <p:bldP spid="224266" grpId="0"/>
      <p:bldP spid="22426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>
            <a:extLst>
              <a:ext uri="{FF2B5EF4-FFF2-40B4-BE49-F238E27FC236}">
                <a16:creationId xmlns:a16="http://schemas.microsoft.com/office/drawing/2014/main" xmlns="" id="{2AA0555E-04B2-2BEE-5024-E13BB9B28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CF63B7-61C7-4F3D-BB74-5BBC3ABCB089}" type="slidenum">
              <a:rPr lang="en-US" altLang="en-US">
                <a:latin typeface="Lucida Sans Typewriter" panose="020B0509030504030204" pitchFamily="49" charset="0"/>
              </a:rPr>
              <a:pPr eaLnBrk="1" hangingPunct="1"/>
              <a:t>36</a:t>
            </a:fld>
            <a:endParaRPr lang="en-US" altLang="en-US">
              <a:latin typeface="Lucida Sans Typewriter" panose="020B0509030504030204" pitchFamily="49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6F4C9710-2C1F-1D28-2B37-0438E0CC3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>
                <a:latin typeface="Lucida Sans Typewriter" panose="020B0509030504030204" pitchFamily="49" charset="0"/>
              </a:rPr>
              <a:t>Common Summations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xmlns="" id="{AAFE7D73-3614-4002-3A5F-4214C24789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Arithmetic series: 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Geometric series: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 sz="2000">
                <a:latin typeface="Lucida Sans Typewriter" panose="020B0509030504030204" pitchFamily="49" charset="0"/>
              </a:rPr>
              <a:t>Special case: |x| &lt; 1: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Harmonic series: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sz="2400">
                <a:latin typeface="Lucida Sans Typewriter" panose="020B0509030504030204" pitchFamily="49" charset="0"/>
              </a:rPr>
              <a:t>Other important formulas:</a:t>
            </a:r>
          </a:p>
        </p:txBody>
      </p:sp>
      <p:graphicFrame>
        <p:nvGraphicFramePr>
          <p:cNvPr id="167940" name="Object 4">
            <a:extLst>
              <a:ext uri="{FF2B5EF4-FFF2-40B4-BE49-F238E27FC236}">
                <a16:creationId xmlns:a16="http://schemas.microsoft.com/office/drawing/2014/main" xmlns="" id="{10F4077B-5DC4-88B5-1EF8-797A0A711BCE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9081273"/>
              </p:ext>
            </p:extLst>
          </p:nvPr>
        </p:nvGraphicFramePr>
        <p:xfrm>
          <a:off x="8069263" y="1349375"/>
          <a:ext cx="8001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3" imgW="533169" imgH="393529" progId="Equation.3">
                  <p:embed/>
                </p:oleObj>
              </mc:Choice>
              <mc:Fallback>
                <p:oleObj name="Equation" r:id="rId3" imgW="533169" imgH="393529" progId="Equation.3">
                  <p:embed/>
                  <p:pic>
                    <p:nvPicPr>
                      <p:cNvPr id="167940" name="Object 4">
                        <a:extLst>
                          <a:ext uri="{FF2B5EF4-FFF2-40B4-BE49-F238E27FC236}">
                            <a16:creationId xmlns:a16="http://schemas.microsoft.com/office/drawing/2014/main" xmlns="" id="{10F4077B-5DC4-88B5-1EF8-797A0A711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9263" y="1349375"/>
                        <a:ext cx="8001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>
            <a:extLst>
              <a:ext uri="{FF2B5EF4-FFF2-40B4-BE49-F238E27FC236}">
                <a16:creationId xmlns:a16="http://schemas.microsoft.com/office/drawing/2014/main" xmlns="" id="{03D9EDEB-0F81-F0CB-32CF-AFA23884C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749463"/>
              </p:ext>
            </p:extLst>
          </p:nvPr>
        </p:nvGraphicFramePr>
        <p:xfrm>
          <a:off x="6069013" y="1333500"/>
          <a:ext cx="19796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5" imgW="1320227" imgH="431613" progId="Equation.3">
                  <p:embed/>
                </p:oleObj>
              </mc:Choice>
              <mc:Fallback>
                <p:oleObj name="Equation" r:id="rId5" imgW="1320227" imgH="431613" progId="Equation.3">
                  <p:embed/>
                  <p:pic>
                    <p:nvPicPr>
                      <p:cNvPr id="167941" name="Object 5">
                        <a:extLst>
                          <a:ext uri="{FF2B5EF4-FFF2-40B4-BE49-F238E27FC236}">
                            <a16:creationId xmlns:a16="http://schemas.microsoft.com/office/drawing/2014/main" xmlns="" id="{03D9EDEB-0F81-F0CB-32CF-AFA23884C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1333500"/>
                        <a:ext cx="19796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xmlns="" id="{0C281C2E-60F9-D6B6-CEDD-F254BB1BA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631337"/>
              </p:ext>
            </p:extLst>
          </p:nvPr>
        </p:nvGraphicFramePr>
        <p:xfrm>
          <a:off x="8739188" y="2117725"/>
          <a:ext cx="1350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7" imgW="901309" imgH="418918" progId="Equation.3">
                  <p:embed/>
                </p:oleObj>
              </mc:Choice>
              <mc:Fallback>
                <p:oleObj name="Equation" r:id="rId7" imgW="901309" imgH="418918" progId="Equation.3">
                  <p:embed/>
                  <p:pic>
                    <p:nvPicPr>
                      <p:cNvPr id="167942" name="Object 6">
                        <a:extLst>
                          <a:ext uri="{FF2B5EF4-FFF2-40B4-BE49-F238E27FC236}">
                            <a16:creationId xmlns:a16="http://schemas.microsoft.com/office/drawing/2014/main" xmlns="" id="{0C281C2E-60F9-D6B6-CEDD-F254BB1BAC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2117725"/>
                        <a:ext cx="1350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xmlns="" id="{7D30511C-A07F-75A6-B99F-7AD59224EF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31660"/>
              </p:ext>
            </p:extLst>
          </p:nvPr>
        </p:nvGraphicFramePr>
        <p:xfrm>
          <a:off x="6069013" y="2125663"/>
          <a:ext cx="2608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9" imgW="1739900" imgH="431800" progId="Equation.3">
                  <p:embed/>
                </p:oleObj>
              </mc:Choice>
              <mc:Fallback>
                <p:oleObj name="Equation" r:id="rId9" imgW="1739900" imgH="431800" progId="Equation.3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:a16="http://schemas.microsoft.com/office/drawing/2014/main" xmlns="" id="{7D30511C-A07F-75A6-B99F-7AD59224EF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2125663"/>
                        <a:ext cx="26082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>
            <a:extLst>
              <a:ext uri="{FF2B5EF4-FFF2-40B4-BE49-F238E27FC236}">
                <a16:creationId xmlns:a16="http://schemas.microsoft.com/office/drawing/2014/main" xmlns="" id="{36660A83-8580-2FF7-25CA-CB2AD9F2EF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216275"/>
              </p:ext>
            </p:extLst>
          </p:nvPr>
        </p:nvGraphicFramePr>
        <p:xfrm>
          <a:off x="6911975" y="2940050"/>
          <a:ext cx="514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11" imgW="342751" imgH="393529" progId="Equation.3">
                  <p:embed/>
                </p:oleObj>
              </mc:Choice>
              <mc:Fallback>
                <p:oleObj name="Equation" r:id="rId11" imgW="342751" imgH="393529" progId="Equation.3">
                  <p:embed/>
                  <p:pic>
                    <p:nvPicPr>
                      <p:cNvPr id="167944" name="Object 8">
                        <a:extLst>
                          <a:ext uri="{FF2B5EF4-FFF2-40B4-BE49-F238E27FC236}">
                            <a16:creationId xmlns:a16="http://schemas.microsoft.com/office/drawing/2014/main" xmlns="" id="{36660A83-8580-2FF7-25CA-CB2AD9F2EF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2940050"/>
                        <a:ext cx="5143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5" name="Object 9">
            <a:extLst>
              <a:ext uri="{FF2B5EF4-FFF2-40B4-BE49-F238E27FC236}">
                <a16:creationId xmlns:a16="http://schemas.microsoft.com/office/drawing/2014/main" xmlns="" id="{1F838466-F964-C99F-F2A1-F30C465D8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14424"/>
              </p:ext>
            </p:extLst>
          </p:nvPr>
        </p:nvGraphicFramePr>
        <p:xfrm>
          <a:off x="6069013" y="2919413"/>
          <a:ext cx="742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Equation" r:id="rId13" imgW="495085" imgH="431613" progId="Equation.3">
                  <p:embed/>
                </p:oleObj>
              </mc:Choice>
              <mc:Fallback>
                <p:oleObj name="Equation" r:id="rId13" imgW="495085" imgH="431613" progId="Equation.3">
                  <p:embed/>
                  <p:pic>
                    <p:nvPicPr>
                      <p:cNvPr id="167945" name="Object 9">
                        <a:extLst>
                          <a:ext uri="{FF2B5EF4-FFF2-40B4-BE49-F238E27FC236}">
                            <a16:creationId xmlns:a16="http://schemas.microsoft.com/office/drawing/2014/main" xmlns="" id="{1F838466-F964-C99F-F2A1-F30C465D87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2919413"/>
                        <a:ext cx="742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>
            <a:extLst>
              <a:ext uri="{FF2B5EF4-FFF2-40B4-BE49-F238E27FC236}">
                <a16:creationId xmlns:a16="http://schemas.microsoft.com/office/drawing/2014/main" xmlns="" id="{0A8CEBCE-DA81-F93C-DEE0-87DB6262F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891820"/>
              </p:ext>
            </p:extLst>
          </p:nvPr>
        </p:nvGraphicFramePr>
        <p:xfrm>
          <a:off x="8013700" y="3862388"/>
          <a:ext cx="571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15" imgW="380670" imgH="177646" progId="Equation.3">
                  <p:embed/>
                </p:oleObj>
              </mc:Choice>
              <mc:Fallback>
                <p:oleObj name="Equation" r:id="rId15" imgW="380670" imgH="177646" progId="Equation.3">
                  <p:embed/>
                  <p:pic>
                    <p:nvPicPr>
                      <p:cNvPr id="167946" name="Object 10">
                        <a:extLst>
                          <a:ext uri="{FF2B5EF4-FFF2-40B4-BE49-F238E27FC236}">
                            <a16:creationId xmlns:a16="http://schemas.microsoft.com/office/drawing/2014/main" xmlns="" id="{0A8CEBCE-DA81-F93C-DEE0-87DB6262F3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3862388"/>
                        <a:ext cx="571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7" name="Object 11">
            <a:extLst>
              <a:ext uri="{FF2B5EF4-FFF2-40B4-BE49-F238E27FC236}">
                <a16:creationId xmlns:a16="http://schemas.microsoft.com/office/drawing/2014/main" xmlns="" id="{DCDE06EC-E6D8-F6EB-E465-F1607768A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835137"/>
              </p:ext>
            </p:extLst>
          </p:nvPr>
        </p:nvGraphicFramePr>
        <p:xfrm>
          <a:off x="6069013" y="3711575"/>
          <a:ext cx="19034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17" imgW="1269449" imgH="431613" progId="Equation.3">
                  <p:embed/>
                </p:oleObj>
              </mc:Choice>
              <mc:Fallback>
                <p:oleObj name="Equation" r:id="rId17" imgW="1269449" imgH="431613" progId="Equation.3">
                  <p:embed/>
                  <p:pic>
                    <p:nvPicPr>
                      <p:cNvPr id="167947" name="Object 11">
                        <a:extLst>
                          <a:ext uri="{FF2B5EF4-FFF2-40B4-BE49-F238E27FC236}">
                            <a16:creationId xmlns:a16="http://schemas.microsoft.com/office/drawing/2014/main" xmlns="" id="{DCDE06EC-E6D8-F6EB-E465-F1607768A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3711575"/>
                        <a:ext cx="19034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>
            <a:extLst>
              <a:ext uri="{FF2B5EF4-FFF2-40B4-BE49-F238E27FC236}">
                <a16:creationId xmlns:a16="http://schemas.microsoft.com/office/drawing/2014/main" xmlns="" id="{6D8868DE-3E42-AB67-0ED3-E30514832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192817"/>
              </p:ext>
            </p:extLst>
          </p:nvPr>
        </p:nvGraphicFramePr>
        <p:xfrm>
          <a:off x="6069013" y="4505325"/>
          <a:ext cx="666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19" imgW="444307" imgH="431613" progId="Equation.3">
                  <p:embed/>
                </p:oleObj>
              </mc:Choice>
              <mc:Fallback>
                <p:oleObj name="Equation" r:id="rId19" imgW="444307" imgH="431613" progId="Equation.3">
                  <p:embed/>
                  <p:pic>
                    <p:nvPicPr>
                      <p:cNvPr id="167948" name="Object 12">
                        <a:extLst>
                          <a:ext uri="{FF2B5EF4-FFF2-40B4-BE49-F238E27FC236}">
                            <a16:creationId xmlns:a16="http://schemas.microsoft.com/office/drawing/2014/main" xmlns="" id="{6D8868DE-3E42-AB67-0ED3-E30514832A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4505325"/>
                        <a:ext cx="6667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>
            <a:extLst>
              <a:ext uri="{FF2B5EF4-FFF2-40B4-BE49-F238E27FC236}">
                <a16:creationId xmlns:a16="http://schemas.microsoft.com/office/drawing/2014/main" xmlns="" id="{97AA8627-EC2F-4BC9-567A-41F309152C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602189"/>
              </p:ext>
            </p:extLst>
          </p:nvPr>
        </p:nvGraphicFramePr>
        <p:xfrm>
          <a:off x="6726238" y="4678363"/>
          <a:ext cx="723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21" imgW="482391" imgH="203112" progId="Equation.3">
                  <p:embed/>
                </p:oleObj>
              </mc:Choice>
              <mc:Fallback>
                <p:oleObj name="Equation" r:id="rId21" imgW="482391" imgH="203112" progId="Equation.3">
                  <p:embed/>
                  <p:pic>
                    <p:nvPicPr>
                      <p:cNvPr id="167949" name="Object 13">
                        <a:extLst>
                          <a:ext uri="{FF2B5EF4-FFF2-40B4-BE49-F238E27FC236}">
                            <a16:creationId xmlns:a16="http://schemas.microsoft.com/office/drawing/2014/main" xmlns="" id="{97AA8627-EC2F-4BC9-567A-41F309152C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238" y="4678363"/>
                        <a:ext cx="723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14">
            <a:extLst>
              <a:ext uri="{FF2B5EF4-FFF2-40B4-BE49-F238E27FC236}">
                <a16:creationId xmlns:a16="http://schemas.microsoft.com/office/drawing/2014/main" xmlns="" id="{9B2A1CC9-3D05-5D24-70B3-161F6FB23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96152"/>
              </p:ext>
            </p:extLst>
          </p:nvPr>
        </p:nvGraphicFramePr>
        <p:xfrm>
          <a:off x="8542338" y="5302250"/>
          <a:ext cx="914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23" imgW="609600" imgH="419100" progId="Equation.3">
                  <p:embed/>
                </p:oleObj>
              </mc:Choice>
              <mc:Fallback>
                <p:oleObj name="Equation" r:id="rId23" imgW="609600" imgH="419100" progId="Equation.3">
                  <p:embed/>
                  <p:pic>
                    <p:nvPicPr>
                      <p:cNvPr id="167950" name="Object 14">
                        <a:extLst>
                          <a:ext uri="{FF2B5EF4-FFF2-40B4-BE49-F238E27FC236}">
                            <a16:creationId xmlns:a16="http://schemas.microsoft.com/office/drawing/2014/main" xmlns="" id="{9B2A1CC9-3D05-5D24-70B3-161F6FB23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2338" y="5302250"/>
                        <a:ext cx="914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>
            <a:extLst>
              <a:ext uri="{FF2B5EF4-FFF2-40B4-BE49-F238E27FC236}">
                <a16:creationId xmlns:a16="http://schemas.microsoft.com/office/drawing/2014/main" xmlns="" id="{70E1FF03-E5D5-A3E2-38D8-855D2AC58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418210"/>
              </p:ext>
            </p:extLst>
          </p:nvPr>
        </p:nvGraphicFramePr>
        <p:xfrm>
          <a:off x="6069013" y="5299075"/>
          <a:ext cx="2436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25" imgW="1625600" imgH="431800" progId="Equation.3">
                  <p:embed/>
                </p:oleObj>
              </mc:Choice>
              <mc:Fallback>
                <p:oleObj name="Equation" r:id="rId25" imgW="1625600" imgH="431800" progId="Equation.3">
                  <p:embed/>
                  <p:pic>
                    <p:nvPicPr>
                      <p:cNvPr id="167951" name="Object 15">
                        <a:extLst>
                          <a:ext uri="{FF2B5EF4-FFF2-40B4-BE49-F238E27FC236}">
                            <a16:creationId xmlns:a16="http://schemas.microsoft.com/office/drawing/2014/main" xmlns="" id="{70E1FF03-E5D5-A3E2-38D8-855D2AC583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5299075"/>
                        <a:ext cx="2436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10058400" cy="1609344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latin typeface="Lucida Sans Typewriter" panose="020B0509030504030204" pitchFamily="49" charset="0"/>
              </a:rPr>
              <a:t>Practical Complexity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3D7CC9C-C614-32CA-9799-0590A4E2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200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37</a:t>
            </a:fld>
            <a:endParaRPr lang="en-US" sz="1200" dirty="0">
              <a:latin typeface="Lucida Sans Typewriter" panose="020B0509030504030204" pitchFamily="49" charset="0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18966"/>
              </p:ext>
            </p:extLst>
          </p:nvPr>
        </p:nvGraphicFramePr>
        <p:xfrm>
          <a:off x="838200" y="1524000"/>
          <a:ext cx="4182879" cy="2438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Chart" r:id="rId3" imgW="5467796" imgH="3134005" progId="Excel.Chart.8">
                  <p:embed/>
                </p:oleObj>
              </mc:Choice>
              <mc:Fallback>
                <p:oleObj name="Chart" r:id="rId3" imgW="5467796" imgH="3134005" progId="Excel.Char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4182879" cy="2438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175165"/>
              </p:ext>
            </p:extLst>
          </p:nvPr>
        </p:nvGraphicFramePr>
        <p:xfrm>
          <a:off x="5638799" y="1524000"/>
          <a:ext cx="4177545" cy="243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hart" r:id="rId5" imgW="5467796" imgH="3134005" progId="Excel.Chart.8">
                  <p:embed/>
                </p:oleObj>
              </mc:Choice>
              <mc:Fallback>
                <p:oleObj name="Chart" r:id="rId5" imgW="5467796" imgH="3134005" progId="Excel.Chart.8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799" y="1524000"/>
                        <a:ext cx="4177545" cy="2435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845665"/>
              </p:ext>
            </p:extLst>
          </p:nvPr>
        </p:nvGraphicFramePr>
        <p:xfrm>
          <a:off x="824742" y="3962400"/>
          <a:ext cx="4177543" cy="24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Chart" r:id="rId7" imgW="5467796" imgH="3134005" progId="Excel.Chart.8">
                  <p:embed/>
                </p:oleObj>
              </mc:Choice>
              <mc:Fallback>
                <p:oleObj name="Chart" r:id="rId7" imgW="5467796" imgH="3134005" progId="Excel.Chart.8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42" y="3962400"/>
                        <a:ext cx="4177543" cy="243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372443"/>
              </p:ext>
            </p:extLst>
          </p:nvPr>
        </p:nvGraphicFramePr>
        <p:xfrm>
          <a:off x="5666791" y="3943738"/>
          <a:ext cx="4177544" cy="2435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hart" r:id="rId9" imgW="5467796" imgH="3134005" progId="Excel.Chart.8">
                  <p:embed/>
                </p:oleObj>
              </mc:Choice>
              <mc:Fallback>
                <p:oleObj name="Chart" r:id="rId9" imgW="5467796" imgH="3134005" progId="Excel.Chart.8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791" y="3943738"/>
                        <a:ext cx="4177544" cy="2435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677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10058400" cy="1066800"/>
          </a:xfrm>
        </p:spPr>
        <p:txBody>
          <a:bodyPr/>
          <a:lstStyle/>
          <a:p>
            <a:r>
              <a:rPr lang="en-US" altLang="en-US" sz="4400" dirty="0">
                <a:latin typeface="Lucida Sans Typewriter" panose="020B0509030504030204" pitchFamily="49" charset="0"/>
                <a:sym typeface="Symbol" panose="05050102010706020507" pitchFamily="18" charset="2"/>
              </a:rPr>
              <a:t>Other Asymptotic Notations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10210800" cy="3754874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A function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 is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o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)) if  positive constants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such that </a:t>
            </a:r>
            <a:b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</a:b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	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&lt;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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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</a:p>
          <a:p>
            <a:endParaRPr lang="en-US" altLang="en-US" dirty="0">
              <a:solidFill>
                <a:schemeClr val="accent2">
                  <a:lumMod val="75000"/>
                </a:schemeClr>
              </a:solidFill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A function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 is (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)) if  positive constants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r>
              <a:rPr lang="en-US" altLang="en-US" i="1" dirty="0"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such that </a:t>
            </a:r>
            <a:b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</a:b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	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g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&lt;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f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) 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  </a:t>
            </a:r>
            <a:r>
              <a:rPr lang="en-US" altLang="en-US" i="1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n</a:t>
            </a:r>
            <a:r>
              <a:rPr lang="en-US" altLang="en-US" i="1" baseline="-250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  <a:sym typeface="Symbol" panose="05050102010706020507" pitchFamily="18" charset="2"/>
              </a:rPr>
              <a:t>0</a:t>
            </a:r>
            <a:endParaRPr lang="en-US" altLang="en-US" sz="2400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Intuitively,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C5FD9C6-74DA-C1F2-43D7-2F19E955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200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38</a:t>
            </a:fld>
            <a:endParaRPr lang="en-US" sz="1200" dirty="0">
              <a:latin typeface="Lucida Sans Typewriter" panose="020B0509030504030204" pitchFamily="49" charset="0"/>
            </a:endParaRPr>
          </a:p>
        </p:txBody>
      </p:sp>
      <p:sp>
        <p:nvSpPr>
          <p:cNvPr id="37893" name="Rectangle 4"/>
          <p:cNvSpPr>
            <a:spLocks noChangeArrowheads="1"/>
          </p:cNvSpPr>
          <p:nvPr/>
        </p:nvSpPr>
        <p:spPr bwMode="auto">
          <a:xfrm>
            <a:off x="1981200" y="51054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</a:pPr>
            <a:endParaRPr lang="en-US" altLang="en-US" sz="2400" i="0">
              <a:latin typeface="Lucida Sans Typewriter" panose="020B0509030504030204" pitchFamily="49" charset="0"/>
              <a:sym typeface="Symbol" panose="05050102010706020507" pitchFamily="18" charset="2"/>
            </a:endParaRP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1545771" y="4191000"/>
            <a:ext cx="4114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None/>
            </a:pPr>
            <a:endParaRPr lang="en-US" altLang="en-US" sz="2400" i="0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o</a:t>
            </a:r>
            <a:r>
              <a:rPr lang="en-US" altLang="en-US" i="0" dirty="0">
                <a:latin typeface="Lucida Sans Typewriter" panose="020B0509030504030204" pitchFamily="49" charset="0"/>
                <a:sym typeface="Symbol" panose="05050102010706020507" pitchFamily="18" charset="2"/>
              </a:rPr>
              <a:t>( ) is like &lt;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dirty="0">
                <a:latin typeface="Lucida Sans Typewriter" panose="020B0509030504030204" pitchFamily="49" charset="0"/>
                <a:sym typeface="Symbol" panose="05050102010706020507" pitchFamily="18" charset="2"/>
              </a:rPr>
              <a:t>O</a:t>
            </a:r>
            <a:r>
              <a:rPr lang="en-US" altLang="en-US" i="0" dirty="0">
                <a:latin typeface="Lucida Sans Typewriter" panose="020B0509030504030204" pitchFamily="49" charset="0"/>
                <a:sym typeface="Symbol" panose="05050102010706020507" pitchFamily="18" charset="2"/>
              </a:rPr>
              <a:t>( ) is like </a:t>
            </a:r>
          </a:p>
        </p:txBody>
      </p:sp>
      <p:sp>
        <p:nvSpPr>
          <p:cNvPr id="37895" name="Rectangle 6"/>
          <p:cNvSpPr>
            <a:spLocks noChangeArrowheads="1"/>
          </p:cNvSpPr>
          <p:nvPr/>
        </p:nvSpPr>
        <p:spPr bwMode="auto">
          <a:xfrm>
            <a:off x="4615542" y="4101582"/>
            <a:ext cx="3352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</a:pPr>
            <a:endParaRPr lang="en-US" altLang="en-US" sz="2400" i="0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i="0" dirty="0">
                <a:latin typeface="Lucida Sans Typewriter" panose="020B0509030504030204" pitchFamily="49" charset="0"/>
                <a:sym typeface="Symbol" panose="05050102010706020507" pitchFamily="18" charset="2"/>
              </a:rPr>
              <a:t>( ) is like &gt; </a:t>
            </a: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i="0" dirty="0">
                <a:latin typeface="Lucida Sans Typewriter" panose="020B0509030504030204" pitchFamily="49" charset="0"/>
                <a:sym typeface="Symbol" panose="05050102010706020507" pitchFamily="18" charset="2"/>
              </a:rPr>
              <a:t>( ) is like 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7799613" y="4146291"/>
            <a:ext cx="3124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buFont typeface="Times New Roman" panose="02020603050405020304" pitchFamily="18" charset="0"/>
              <a:buChar char="●"/>
            </a:pPr>
            <a:endParaRPr lang="en-US" altLang="en-US" sz="2400" i="0" dirty="0">
              <a:latin typeface="Lucida Sans Typewriter" panose="020B0509030504030204" pitchFamily="49" charset="0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buClr>
                <a:schemeClr val="tx2"/>
              </a:buClr>
              <a:buSzPct val="85000"/>
              <a:buFont typeface="Times New Roman" panose="02020603050405020304" pitchFamily="18" charset="0"/>
              <a:buChar char="■"/>
            </a:pPr>
            <a:r>
              <a:rPr lang="en-US" altLang="en-US" i="0" dirty="0">
                <a:latin typeface="Lucida Sans Typewriter" panose="020B0509030504030204" pitchFamily="49" charset="0"/>
                <a:sym typeface="Symbol" panose="05050102010706020507" pitchFamily="18" charset="2"/>
              </a:rPr>
              <a:t>( ) is like =</a:t>
            </a:r>
          </a:p>
        </p:txBody>
      </p:sp>
    </p:spTree>
    <p:extLst>
      <p:ext uri="{BB962C8B-B14F-4D97-AF65-F5344CB8AC3E}">
        <p14:creationId xmlns:p14="http://schemas.microsoft.com/office/powerpoint/2010/main" val="2500749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48200" y="3124200"/>
            <a:ext cx="4267200" cy="55399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ucida Sans Typewriter" panose="020B0509030504030204" pitchFamily="49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9D75C43-1A43-D83E-51ED-ABB07D1E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39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4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Lucida Sans Typewriter" panose="020B0509030504030204" pitchFamily="49" charset="0"/>
              </a:rPr>
              <a:t>What is an Algorithm?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036569" y="2093976"/>
            <a:ext cx="10287000" cy="33924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An algorithm is a sequence of computational steps that solves a well-specified computational problem.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>
                <a:latin typeface="Lucida Sans Typewriter" panose="020B0509030504030204" pitchFamily="49" charset="0"/>
              </a:rPr>
              <a:t>An algorithm is said to be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correct </a:t>
            </a:r>
            <a:r>
              <a:rPr lang="en-US" altLang="en-US" sz="2000" dirty="0">
                <a:latin typeface="Lucida Sans Typewriter" panose="020B0509030504030204" pitchFamily="49" charset="0"/>
              </a:rPr>
              <a:t>if, for every input instance, it halts with the correct output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dirty="0">
                <a:latin typeface="Lucida Sans Typewriter" panose="020B0509030504030204" pitchFamily="49" charset="0"/>
              </a:rPr>
              <a:t>An 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  <a:latin typeface="Lucida Sans Typewriter" panose="020B0509030504030204" pitchFamily="49" charset="0"/>
              </a:rPr>
              <a:t>incorrect </a:t>
            </a:r>
            <a:r>
              <a:rPr lang="en-US" altLang="en-US" sz="2000" dirty="0">
                <a:latin typeface="Lucida Sans Typewriter" panose="020B0509030504030204" pitchFamily="49" charset="0"/>
              </a:rPr>
              <a:t>algorithm might not halt at all on some input instances, or it might halt with other than the desired output.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4C3E736-3F3F-8FE2-CB2A-DE316EFB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4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0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1E588CE-C204-6FF0-8C89-81777DF9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5</a:t>
            </a:fld>
            <a:endParaRPr lang="en-US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87400"/>
            <a:ext cx="7239000" cy="533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th-TH" altLang="en-US" dirty="0">
                <a:solidFill>
                  <a:schemeClr val="tx1"/>
                </a:solidFill>
                <a:latin typeface="Lucida Sans Typewriter" panose="020B0509030504030204" pitchFamily="49" charset="0"/>
              </a:rPr>
              <a:t>What is a </a:t>
            </a:r>
            <a:r>
              <a:rPr lang="en-US" altLang="en-US" dirty="0">
                <a:solidFill>
                  <a:schemeClr val="tx1"/>
                </a:solidFill>
                <a:latin typeface="Lucida Sans Typewriter" panose="020B0509030504030204" pitchFamily="49" charset="0"/>
              </a:rPr>
              <a:t>P</a:t>
            </a:r>
            <a:r>
              <a:rPr lang="th-TH" altLang="en-US" dirty="0">
                <a:solidFill>
                  <a:schemeClr val="tx1"/>
                </a:solidFill>
                <a:latin typeface="Lucida Sans Typewriter" panose="020B0509030504030204" pitchFamily="49" charset="0"/>
              </a:rPr>
              <a:t>rogram?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8354" y="1756005"/>
            <a:ext cx="10133045" cy="181610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h-TH" altLang="en-US" dirty="0">
                <a:latin typeface="Lucida Sans Typewriter" panose="020B0509030504030204" pitchFamily="49" charset="0"/>
              </a:rPr>
              <a:t>A</a:t>
            </a:r>
            <a:r>
              <a:rPr lang="en-GB" altLang="en-US" dirty="0">
                <a:latin typeface="Lucida Sans Typewriter" panose="020B0509030504030204" pitchFamily="49" charset="0"/>
              </a:rPr>
              <a:t> </a:t>
            </a:r>
            <a:r>
              <a:rPr lang="th-TH" altLang="en-US" dirty="0">
                <a:latin typeface="Lucida Sans Typewriter" panose="020B0509030504030204" pitchFamily="49" charset="0"/>
              </a:rPr>
              <a:t> program </a:t>
            </a:r>
            <a:r>
              <a:rPr lang="en-GB" altLang="en-US" dirty="0">
                <a:latin typeface="Lucida Sans Typewriter" panose="020B0509030504030204" pitchFamily="49" charset="0"/>
              </a:rPr>
              <a:t> </a:t>
            </a:r>
            <a:r>
              <a:rPr lang="th-TH" altLang="en-US" dirty="0">
                <a:latin typeface="Lucida Sans Typewriter" panose="020B0509030504030204" pitchFamily="49" charset="0"/>
              </a:rPr>
              <a:t>is the expression of an algorithm in a programming language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latin typeface="Lucida Sans Typewriter" panose="020B0509030504030204" pitchFamily="49" charset="0"/>
              </a:rPr>
              <a:t>A</a:t>
            </a:r>
            <a:r>
              <a:rPr lang="th-TH" altLang="en-US" dirty="0">
                <a:latin typeface="Lucida Sans Typewriter" panose="020B0509030504030204" pitchFamily="49" charset="0"/>
              </a:rPr>
              <a:t> </a:t>
            </a:r>
            <a:r>
              <a:rPr lang="en-GB" altLang="en-US" dirty="0">
                <a:latin typeface="Lucida Sans Typewriter" panose="020B0509030504030204" pitchFamily="49" charset="0"/>
              </a:rPr>
              <a:t> </a:t>
            </a:r>
            <a:r>
              <a:rPr lang="th-TH" altLang="en-US" dirty="0">
                <a:latin typeface="Lucida Sans Typewriter" panose="020B0509030504030204" pitchFamily="49" charset="0"/>
              </a:rPr>
              <a:t>set of instructions </a:t>
            </a:r>
            <a:r>
              <a:rPr lang="en-GB" altLang="en-US" dirty="0">
                <a:latin typeface="Lucida Sans Typewriter" panose="020B0509030504030204" pitchFamily="49" charset="0"/>
              </a:rPr>
              <a:t> </a:t>
            </a:r>
            <a:r>
              <a:rPr lang="th-TH" altLang="en-US" dirty="0">
                <a:latin typeface="Lucida Sans Typewriter" panose="020B0509030504030204" pitchFamily="49" charset="0"/>
              </a:rPr>
              <a:t>which the</a:t>
            </a:r>
            <a:r>
              <a:rPr lang="en-GB" altLang="en-US" dirty="0">
                <a:latin typeface="Lucida Sans Typewriter" panose="020B0509030504030204" pitchFamily="49" charset="0"/>
              </a:rPr>
              <a:t> </a:t>
            </a:r>
            <a:r>
              <a:rPr lang="th-TH" altLang="en-US" dirty="0">
                <a:latin typeface="Lucida Sans Typewriter" panose="020B0509030504030204" pitchFamily="49" charset="0"/>
              </a:rPr>
              <a:t> computer will follow</a:t>
            </a:r>
            <a:r>
              <a:rPr lang="en-GB" altLang="en-US" dirty="0">
                <a:latin typeface="Lucida Sans Typewriter" panose="020B0509030504030204" pitchFamily="49" charset="0"/>
              </a:rPr>
              <a:t> </a:t>
            </a:r>
            <a:r>
              <a:rPr lang="th-TH" altLang="en-US" dirty="0">
                <a:latin typeface="Lucida Sans Typewriter" panose="020B0509030504030204" pitchFamily="49" charset="0"/>
              </a:rPr>
              <a:t> to solve a problem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553769"/>
              </p:ext>
            </p:extLst>
          </p:nvPr>
        </p:nvGraphicFramePr>
        <p:xfrm>
          <a:off x="4495800" y="31242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Clip" r:id="rId3" imgW="4251240" imgH="4570200" progId="MS_ClipArt_Gallery.2">
                  <p:embed/>
                </p:oleObj>
              </mc:Choice>
              <mc:Fallback>
                <p:oleObj name="Clip" r:id="rId3" imgW="4251240" imgH="45702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1242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742B3D5-B39D-B642-B1EB-033C5717D1D8}"/>
              </a:ext>
            </a:extLst>
          </p:cNvPr>
          <p:cNvSpPr txBox="1"/>
          <p:nvPr/>
        </p:nvSpPr>
        <p:spPr>
          <a:xfrm>
            <a:off x="-663191" y="13866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59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/>
          <p:cNvSpPr>
            <a:spLocks noGrp="1"/>
          </p:cNvSpPr>
          <p:nvPr>
            <p:ph type="title"/>
          </p:nvPr>
        </p:nvSpPr>
        <p:spPr>
          <a:xfrm>
            <a:off x="685800" y="484632"/>
            <a:ext cx="10442448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en-US" sz="4000" dirty="0">
                <a:latin typeface="Lucida Sans Typewriter" panose="020B0509030504030204" pitchFamily="49" charset="0"/>
              </a:rPr>
              <a:t>Define a Problem, and Solve It</a:t>
            </a:r>
            <a:endParaRPr lang="en-US" altLang="en-US" sz="4000" dirty="0">
              <a:latin typeface="Lucida Sans Typewriter" panose="020B0509030504030204" pitchFamily="49" charset="0"/>
            </a:endParaRPr>
          </a:p>
        </p:txBody>
      </p:sp>
      <p:sp>
        <p:nvSpPr>
          <p:cNvPr id="12292" name="Content Placeholder 6"/>
          <p:cNvSpPr>
            <a:spLocks noGrp="1"/>
          </p:cNvSpPr>
          <p:nvPr>
            <p:ph idx="1"/>
          </p:nvPr>
        </p:nvSpPr>
        <p:spPr>
          <a:xfrm>
            <a:off x="800100" y="2078425"/>
            <a:ext cx="10591800" cy="3939540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en-US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Problem</a:t>
            </a:r>
            <a:r>
              <a:rPr lang="en-US" altLang="en-US" dirty="0">
                <a:latin typeface="Lucida Sans Typewriter" panose="020B0509030504030204" pitchFamily="49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Description of Input-Output relationship</a:t>
            </a:r>
          </a:p>
          <a:p>
            <a:pPr algn="just"/>
            <a:r>
              <a:rPr lang="en-US" altLang="en-US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Algorithm</a:t>
            </a:r>
            <a:r>
              <a:rPr lang="en-US" altLang="en-US" dirty="0">
                <a:latin typeface="Lucida Sans Typewriter" panose="020B0509030504030204" pitchFamily="49" charset="0"/>
                <a:cs typeface="Arial" panose="020B0604020202020204" pitchFamily="34" charset="0"/>
              </a:rPr>
              <a:t>: </a:t>
            </a:r>
          </a:p>
          <a:p>
            <a:pPr lvl="1" algn="just"/>
            <a:r>
              <a:rPr lang="en-US" alt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A sequence of computational steps that transform the input into the output.</a:t>
            </a:r>
          </a:p>
          <a:p>
            <a:pPr algn="just"/>
            <a:r>
              <a:rPr lang="en-US" altLang="en-US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Data Structure:</a:t>
            </a:r>
            <a:r>
              <a:rPr lang="en-US" altLang="en-US" dirty="0">
                <a:latin typeface="Lucida Sans Typewriter" panose="020B0509030504030204" pitchFamily="49" charset="0"/>
                <a:cs typeface="Arial" panose="020B0604020202020204" pitchFamily="34" charset="0"/>
              </a:rPr>
              <a:t> </a:t>
            </a:r>
          </a:p>
          <a:p>
            <a:pPr lvl="1" algn="just"/>
            <a:r>
              <a:rPr lang="en-US" alt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An organized method of storing and retrieving data.</a:t>
            </a:r>
            <a:endParaRPr lang="en-US" altLang="en-US" sz="2000" b="1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algn="just"/>
            <a:r>
              <a:rPr lang="en-US" altLang="en-US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Our Task: </a:t>
            </a:r>
          </a:p>
          <a:p>
            <a:pPr lvl="1" algn="just"/>
            <a:r>
              <a:rPr lang="en-US" alt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Given a problem, design a </a:t>
            </a:r>
            <a:r>
              <a:rPr lang="en-US" altLang="en-US" sz="2000" b="1" i="1" dirty="0">
                <a:latin typeface="Lucida Sans Typewriter" panose="020B0509030504030204" pitchFamily="49" charset="0"/>
                <a:cs typeface="Arial" panose="020B0604020202020204" pitchFamily="34" charset="0"/>
              </a:rPr>
              <a:t>correct </a:t>
            </a:r>
            <a:r>
              <a:rPr lang="en-US" alt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and </a:t>
            </a:r>
            <a:r>
              <a:rPr lang="en-US" altLang="en-US" sz="2000" b="1" i="1" dirty="0">
                <a:latin typeface="Lucida Sans Typewriter" panose="020B0509030504030204" pitchFamily="49" charset="0"/>
                <a:cs typeface="Arial" panose="020B0604020202020204" pitchFamily="34" charset="0"/>
              </a:rPr>
              <a:t>good</a:t>
            </a:r>
            <a:r>
              <a:rPr lang="en-US" altLang="en-US" sz="2000" dirty="0">
                <a:latin typeface="Lucida Sans Typewriter" panose="020B0509030504030204" pitchFamily="49" charset="0"/>
                <a:cs typeface="Arial" panose="020B0604020202020204" pitchFamily="34" charset="0"/>
              </a:rPr>
              <a:t> algorithm that solves it. </a:t>
            </a:r>
            <a:endParaRPr lang="en-US" altLang="en-US" sz="2000" b="1" dirty="0">
              <a:latin typeface="Lucida Sans Typewriter" panose="020B0509030504030204" pitchFamily="49" charset="0"/>
              <a:cs typeface="Arial" panose="020B0604020202020204" pitchFamily="34" charset="0"/>
            </a:endParaRPr>
          </a:p>
          <a:p>
            <a:pPr algn="just"/>
            <a:endParaRPr lang="en-US" altLang="en-US" dirty="0">
              <a:latin typeface="Lucida Sans Typewriter" panose="020B05090305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BFB5336-86BD-238D-8356-E220D35B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6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3949700" y="4005263"/>
            <a:ext cx="685800" cy="0"/>
          </a:xfrm>
          <a:prstGeom prst="line">
            <a:avLst/>
          </a:prstGeom>
          <a:ln w="28575"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Lucida Sans Typewriter" panose="020B0509030504030204" pitchFamily="49" charset="0"/>
            </a:endParaRP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7543800" y="4005263"/>
            <a:ext cx="762000" cy="0"/>
          </a:xfrm>
          <a:prstGeom prst="line">
            <a:avLst/>
          </a:prstGeom>
          <a:ln w="28575"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Lucida Sans Typewriter" panose="020B0509030504030204" pitchFamily="49" charset="0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96886" y="3840818"/>
            <a:ext cx="32528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25, 90, 53, 23, 11, 34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575835" y="287980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 dirty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8305800" y="3405577"/>
            <a:ext cx="10214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 dirty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366644" y="3343530"/>
            <a:ext cx="13003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latin typeface="Lucida Sans Typewriter" panose="020B0509030504030204" pitchFamily="49" charset="0"/>
                <a:cs typeface="Arial" panose="020B0604020202020204" pitchFamily="34" charset="0"/>
              </a:rPr>
              <a:t>instance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8534400" y="3856871"/>
            <a:ext cx="4635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5486400" y="2713038"/>
            <a:ext cx="14398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 dirty="0">
                <a:solidFill>
                  <a:srgbClr val="FF0000"/>
                </a:solidFill>
                <a:latin typeface="Lucida Sans Typewriter" panose="020B0509030504030204" pitchFamily="49" charset="0"/>
                <a:cs typeface="Arial" panose="020B0604020202020204" pitchFamily="34" charset="0"/>
              </a:rPr>
              <a:t>Algorithm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160963" y="43037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h-TH" altLang="en-US" sz="1800" i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4495801" y="3429000"/>
            <a:ext cx="3082886" cy="1169551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m:= a[1];</a:t>
            </a:r>
          </a:p>
          <a:p>
            <a:pPr eaLnBrk="1" hangingPunct="1"/>
            <a:r>
              <a:rPr lang="en-US" altLang="en-US" sz="1400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for i:=2 to size of input</a:t>
            </a:r>
          </a:p>
          <a:p>
            <a:pPr eaLnBrk="1" hangingPunct="1"/>
            <a:r>
              <a:rPr lang="en-US" altLang="en-US" sz="1400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      if  m &gt; a[</a:t>
            </a:r>
            <a:r>
              <a:rPr lang="en-US" altLang="en-US" sz="1400" i="0" dirty="0" err="1">
                <a:latin typeface="Lucida Sans Typewriter" panose="020B0509030504030204" pitchFamily="49" charset="0"/>
                <a:cs typeface="Arial" panose="020B0604020202020204" pitchFamily="34" charset="0"/>
              </a:rPr>
              <a:t>i</a:t>
            </a:r>
            <a:r>
              <a:rPr lang="en-US" altLang="en-US" sz="1400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]  then</a:t>
            </a:r>
          </a:p>
          <a:p>
            <a:pPr eaLnBrk="1" hangingPunct="1"/>
            <a:r>
              <a:rPr lang="en-US" altLang="en-US" sz="1400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            m:=a[i]; </a:t>
            </a:r>
          </a:p>
          <a:p>
            <a:pPr eaLnBrk="1" hangingPunct="1"/>
            <a:r>
              <a:rPr lang="en-US" altLang="en-US" sz="1400" i="0" dirty="0">
                <a:latin typeface="Lucida Sans Typewriter" panose="020B0509030504030204" pitchFamily="49" charset="0"/>
                <a:cs typeface="Arial" panose="020B0604020202020204" pitchFamily="34" charset="0"/>
              </a:rPr>
              <a:t>return m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5465763" y="51419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h-TH" altLang="en-US" sz="1800" i="0">
              <a:latin typeface="Lucida Sans Typewriter" panose="020B0509030504030204" pitchFamily="49" charset="0"/>
              <a:cs typeface="Arial" panose="020B0604020202020204" pitchFamily="34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7032625" y="5516563"/>
            <a:ext cx="2137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i="0">
                <a:latin typeface="Lucida Sans Typewriter" panose="020B0509030504030204" pitchFamily="49" charset="0"/>
                <a:cs typeface="Arial" panose="020B0604020202020204" pitchFamily="34" charset="0"/>
              </a:rPr>
              <a:t>Data-Structure</a:t>
            </a:r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5943600" y="4586288"/>
            <a:ext cx="635000" cy="685800"/>
          </a:xfrm>
          <a:custGeom>
            <a:avLst/>
            <a:gdLst>
              <a:gd name="T0" fmla="*/ 2147483647 w 400"/>
              <a:gd name="T1" fmla="*/ 0 h 432"/>
              <a:gd name="T2" fmla="*/ 2147483647 w 400"/>
              <a:gd name="T3" fmla="*/ 2147483647 h 432"/>
              <a:gd name="T4" fmla="*/ 2147483647 w 400"/>
              <a:gd name="T5" fmla="*/ 2147483647 h 432"/>
              <a:gd name="T6" fmla="*/ 2147483647 w 400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432"/>
              <a:gd name="T14" fmla="*/ 400 w 40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432">
                <a:moveTo>
                  <a:pt x="176" y="0"/>
                </a:moveTo>
                <a:cubicBezTo>
                  <a:pt x="88" y="72"/>
                  <a:pt x="0" y="144"/>
                  <a:pt x="32" y="192"/>
                </a:cubicBezTo>
                <a:cubicBezTo>
                  <a:pt x="64" y="240"/>
                  <a:pt x="336" y="248"/>
                  <a:pt x="368" y="288"/>
                </a:cubicBezTo>
                <a:cubicBezTo>
                  <a:pt x="400" y="328"/>
                  <a:pt x="248" y="408"/>
                  <a:pt x="224" y="432"/>
                </a:cubicBezTo>
              </a:path>
            </a:pathLst>
          </a:cu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>
              <a:latin typeface="Lucida Sans Typewriter" panose="020B0509030504030204" pitchFamily="49" charset="0"/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5562601" y="5486401"/>
            <a:ext cx="12618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i="0">
                <a:latin typeface="Lucida Sans Typewriter" panose="020B0509030504030204" pitchFamily="49" charset="0"/>
                <a:cs typeface="Arial" panose="020B0604020202020204" pitchFamily="34" charset="0"/>
              </a:rPr>
              <a:t>m, </a:t>
            </a:r>
            <a:r>
              <a:rPr lang="en-US" altLang="en-US" i="0">
                <a:latin typeface="Lucida Sans Typewriter" panose="020B0509030504030204" pitchFamily="49" charset="0"/>
              </a:rPr>
              <a:t>a[i]</a:t>
            </a:r>
            <a:endParaRPr lang="en-US" altLang="en-US">
              <a:latin typeface="Lucida Sans Typewriter" panose="020B0509030504030204" pitchFamily="49" charset="0"/>
            </a:endParaRPr>
          </a:p>
        </p:txBody>
      </p:sp>
      <p:sp>
        <p:nvSpPr>
          <p:cNvPr id="13329" name="Oval 17"/>
          <p:cNvSpPr>
            <a:spLocks noChangeArrowheads="1"/>
          </p:cNvSpPr>
          <p:nvPr/>
        </p:nvSpPr>
        <p:spPr bwMode="auto">
          <a:xfrm>
            <a:off x="5257800" y="5257800"/>
            <a:ext cx="1600200" cy="838200"/>
          </a:xfrm>
          <a:prstGeom prst="ellips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 i="0">
              <a:latin typeface="Lucida Sans Typewriter" panose="020B0509030504030204" pitchFamily="49" charset="0"/>
            </a:endParaRPr>
          </a:p>
        </p:txBody>
      </p:sp>
      <p:sp>
        <p:nvSpPr>
          <p:cNvPr id="13331" name="Title 5"/>
          <p:cNvSpPr>
            <a:spLocks/>
          </p:cNvSpPr>
          <p:nvPr/>
        </p:nvSpPr>
        <p:spPr bwMode="auto">
          <a:xfrm>
            <a:off x="2590800" y="206375"/>
            <a:ext cx="7239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 sz="3600" i="0" dirty="0">
              <a:solidFill>
                <a:schemeClr val="tx2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286322"/>
            <a:ext cx="10058400" cy="160934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Sans Typewriter" panose="020B0509030504030204" pitchFamily="49" charset="0"/>
              </a:rPr>
              <a:t>Define a Problem, and Solve 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969963" y="1734186"/>
            <a:ext cx="10252074" cy="1169551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Lucida Sans Typewriter" panose="020B0509030504030204" pitchFamily="49" charset="0"/>
                <a:cs typeface="Arial" panose="020B0604020202020204" pitchFamily="34" charset="0"/>
              </a:rPr>
              <a:t>Problem:</a:t>
            </a:r>
            <a:r>
              <a:rPr lang="en-US" altLang="en-US" dirty="0">
                <a:latin typeface="Lucida Sans Typewriter" panose="020B0509030504030204" pitchFamily="49" charset="0"/>
                <a:cs typeface="Arial" panose="020B0604020202020204" pitchFamily="34" charset="0"/>
              </a:rPr>
              <a:t>  Input is a sequence of integers stored in an array.</a:t>
            </a:r>
          </a:p>
          <a:p>
            <a:pPr marL="0" indent="0" eaLnBrk="1" hangingPunct="1">
              <a:buNone/>
            </a:pPr>
            <a:r>
              <a:rPr lang="en-US" altLang="en-US" dirty="0">
                <a:latin typeface="Lucida Sans Typewriter" panose="020B0509030504030204" pitchFamily="49" charset="0"/>
                <a:cs typeface="Arial" panose="020B0604020202020204" pitchFamily="34" charset="0"/>
              </a:rPr>
              <a:t>               Output the minimum. </a:t>
            </a:r>
          </a:p>
          <a:p>
            <a:endParaRPr lang="en-US" dirty="0">
              <a:latin typeface="Lucida Sans Typewriter" panose="020B05090305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D11846-38CD-1CEA-BE2C-3E72FD4A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7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858147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th-TH" altLang="en-US" sz="4400">
                <a:solidFill>
                  <a:schemeClr val="tx1"/>
                </a:solidFill>
                <a:latin typeface="Lucida Sans Typewriter" panose="020B0509030504030204" pitchFamily="49" charset="0"/>
              </a:rPr>
              <a:t>What do we </a:t>
            </a:r>
            <a:r>
              <a:rPr lang="en-US" altLang="en-US" sz="4400">
                <a:solidFill>
                  <a:schemeClr val="tx1"/>
                </a:solidFill>
                <a:latin typeface="Lucida Sans Typewriter" panose="020B0509030504030204" pitchFamily="49" charset="0"/>
              </a:rPr>
              <a:t>A</a:t>
            </a:r>
            <a:r>
              <a:rPr lang="th-TH" altLang="en-US" sz="4400">
                <a:solidFill>
                  <a:schemeClr val="tx1"/>
                </a:solidFill>
                <a:latin typeface="Lucida Sans Typewriter" panose="020B0509030504030204" pitchFamily="49" charset="0"/>
              </a:rPr>
              <a:t>nalyze? 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763524" y="1905000"/>
            <a:ext cx="10664952" cy="4154984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just">
              <a:buFont typeface="Courier New" pitchFamily="49" charset="0"/>
              <a:buChar char="o"/>
            </a:pPr>
            <a:r>
              <a:rPr lang="th-TH" altLang="en-US" dirty="0">
                <a:latin typeface="Lucida Sans Typewriter" panose="020B0509030504030204" pitchFamily="49" charset="0"/>
              </a:rPr>
              <a:t>Correctness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th-TH" altLang="en-US" sz="2000" dirty="0">
                <a:latin typeface="Lucida Sans Typewriter" panose="020B0509030504030204" pitchFamily="49" charset="0"/>
              </a:rPr>
              <a:t>Does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  <a:r>
              <a:rPr lang="th-TH" altLang="en-US" sz="2000" dirty="0">
                <a:latin typeface="Lucida Sans Typewriter" panose="020B0509030504030204" pitchFamily="49" charset="0"/>
              </a:rPr>
              <a:t>the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  <a:r>
              <a:rPr lang="th-TH" altLang="en-US" sz="2000" dirty="0">
                <a:latin typeface="Lucida Sans Typewriter" panose="020B0509030504030204" pitchFamily="49" charset="0"/>
              </a:rPr>
              <a:t>input/output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  <a:r>
              <a:rPr lang="th-TH" altLang="en-US" sz="2000" dirty="0">
                <a:latin typeface="Lucida Sans Typewriter" panose="020B0509030504030204" pitchFamily="49" charset="0"/>
              </a:rPr>
              <a:t>relation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  <a:r>
              <a:rPr lang="th-TH" altLang="en-US" sz="2000" dirty="0">
                <a:latin typeface="Lucida Sans Typewriter" panose="020B0509030504030204" pitchFamily="49" charset="0"/>
              </a:rPr>
              <a:t>match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  <a:r>
              <a:rPr lang="th-TH" altLang="en-US" sz="2000" dirty="0">
                <a:latin typeface="Lucida Sans Typewriter" panose="020B0509030504030204" pitchFamily="49" charset="0"/>
              </a:rPr>
              <a:t>algorithm</a:t>
            </a:r>
            <a:r>
              <a:rPr lang="en-US" altLang="en-US" sz="2000" dirty="0">
                <a:latin typeface="Lucida Sans Typewriter" panose="020B0509030504030204" pitchFamily="49" charset="0"/>
              </a:rPr>
              <a:t> </a:t>
            </a:r>
            <a:r>
              <a:rPr lang="th-TH" altLang="en-US" sz="2000" dirty="0">
                <a:latin typeface="Lucida Sans Typewriter" panose="020B0509030504030204" pitchFamily="49" charset="0"/>
              </a:rPr>
              <a:t>requirement?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th-TH" altLang="en-US" dirty="0">
                <a:latin typeface="Lucida Sans Typewriter" panose="020B0509030504030204" pitchFamily="49" charset="0"/>
              </a:rPr>
              <a:t>Amount of work done (complexity) 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th-TH" altLang="en-US" sz="2000" dirty="0">
                <a:latin typeface="Lucida Sans Typewriter" panose="020B0509030504030204" pitchFamily="49" charset="0"/>
              </a:rPr>
              <a:t>Basic operations to do task 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th-TH" altLang="en-US" dirty="0">
                <a:latin typeface="Lucida Sans Typewriter" panose="020B0509030504030204" pitchFamily="49" charset="0"/>
              </a:rPr>
              <a:t>Amount of space used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th-TH" altLang="en-US" sz="2000" dirty="0">
                <a:latin typeface="Lucida Sans Typewriter" panose="020B0509030504030204" pitchFamily="49" charset="0"/>
              </a:rPr>
              <a:t>Memory used </a:t>
            </a:r>
            <a:endParaRPr lang="en-US" altLang="en-US" sz="2000" dirty="0">
              <a:latin typeface="Lucida Sans Typewriter" panose="020B0509030504030204" pitchFamily="49" charset="0"/>
              <a:cs typeface="Arial" pitchFamily="34" charset="0"/>
            </a:endParaRPr>
          </a:p>
          <a:p>
            <a:pPr marL="342900" indent="-342900" algn="just">
              <a:buFont typeface="Courier New" pitchFamily="49" charset="0"/>
              <a:buChar char="o"/>
            </a:pPr>
            <a:r>
              <a:rPr lang="th-TH" altLang="en-US" dirty="0">
                <a:latin typeface="Lucida Sans Typewriter" panose="020B0509030504030204" pitchFamily="49" charset="0"/>
              </a:rPr>
              <a:t>Simplicity, clarity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th-TH" altLang="en-US" sz="2000" dirty="0">
                <a:latin typeface="Lucida Sans Typewriter" panose="020B0509030504030204" pitchFamily="49" charset="0"/>
              </a:rPr>
              <a:t>Verification and implementation. </a:t>
            </a:r>
          </a:p>
          <a:p>
            <a:pPr marL="342900" indent="-342900" algn="just">
              <a:buFont typeface="Courier New" pitchFamily="49" charset="0"/>
              <a:buChar char="o"/>
            </a:pPr>
            <a:r>
              <a:rPr lang="th-TH" altLang="en-US" dirty="0">
                <a:latin typeface="Lucida Sans Typewriter" panose="020B0509030504030204" pitchFamily="49" charset="0"/>
              </a:rPr>
              <a:t>Optimality</a:t>
            </a:r>
          </a:p>
          <a:p>
            <a:pPr marL="742950" lvl="1" indent="-285750" algn="just">
              <a:buFont typeface="Courier New" pitchFamily="49" charset="0"/>
              <a:buChar char="o"/>
            </a:pPr>
            <a:r>
              <a:rPr lang="th-TH" altLang="en-US" sz="2000" dirty="0">
                <a:latin typeface="Lucida Sans Typewriter" panose="020B0509030504030204" pitchFamily="49" charset="0"/>
              </a:rPr>
              <a:t>Is it impossible to do better?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247A660-B5E6-9783-9AAC-24B5299C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z="1200" smtClean="0">
                <a:solidFill>
                  <a:schemeClr val="tx1"/>
                </a:solidFill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8</a:t>
            </a:fld>
            <a:endParaRPr lang="en-US" sz="1200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73426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Lucida Sans Typewriter" panose="020B0509030504030204" pitchFamily="49" charset="0"/>
              </a:rPr>
              <a:t>Running Time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Lucida Sans Typewriter" panose="020B0509030504030204" pitchFamily="49" charset="0"/>
              </a:rPr>
              <a:t>Number of primitive steps that are executed</a:t>
            </a:r>
          </a:p>
          <a:p>
            <a:pPr lvl="1"/>
            <a:r>
              <a:rPr lang="en-US" altLang="en-US" dirty="0">
                <a:latin typeface="Lucida Sans Typewriter" panose="020B0509030504030204" pitchFamily="49" charset="0"/>
              </a:rPr>
              <a:t>Except for time of executing a function call most statements roughly require the same amount of time</a:t>
            </a:r>
          </a:p>
          <a:p>
            <a:pPr lvl="2"/>
            <a:r>
              <a:rPr lang="en-US" altLang="en-US" dirty="0">
                <a:latin typeface="Lucida Sans Typewriter" panose="020B0509030504030204" pitchFamily="49" charset="0"/>
              </a:rPr>
              <a:t>y = m * x + b</a:t>
            </a:r>
          </a:p>
          <a:p>
            <a:pPr lvl="2"/>
            <a:r>
              <a:rPr lang="en-US" altLang="en-US" dirty="0">
                <a:latin typeface="Lucida Sans Typewriter" panose="020B0509030504030204" pitchFamily="49" charset="0"/>
              </a:rPr>
              <a:t>c = 5 / 9 * (t - 32 )</a:t>
            </a:r>
          </a:p>
          <a:p>
            <a:pPr lvl="2"/>
            <a:r>
              <a:rPr lang="en-US" altLang="en-US" dirty="0">
                <a:latin typeface="Lucida Sans Typewriter" panose="020B0509030504030204" pitchFamily="49" charset="0"/>
              </a:rPr>
              <a:t>z = f(x) + g(y)</a:t>
            </a:r>
          </a:p>
          <a:p>
            <a:r>
              <a:rPr lang="en-US" altLang="en-US" dirty="0">
                <a:latin typeface="Lucida Sans Typewriter" panose="020B0509030504030204" pitchFamily="49" charset="0"/>
              </a:rPr>
              <a:t>We can be more exact if need to 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011AC8E-AC62-D9C5-FB7A-F38E79D0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535"/>
              </a:lnSpc>
            </a:pPr>
            <a:fld id="{81D60167-4931-47E6-BA6A-407CBD079E47}" type="slidenum">
              <a:rPr lang="en-US" smtClean="0">
                <a:latin typeface="Lucida Sans Typewriter" panose="020B0509030504030204" pitchFamily="49" charset="0"/>
              </a:rPr>
              <a:pPr marL="38100">
                <a:lnSpc>
                  <a:spcPts val="1535"/>
                </a:lnSpc>
              </a:pPr>
              <a:t>9</a:t>
            </a:fld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435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2069</TotalTime>
  <Words>1589</Words>
  <Application>Microsoft Office PowerPoint</Application>
  <PresentationFormat>Custom</PresentationFormat>
  <Paragraphs>338</Paragraphs>
  <Slides>39</Slides>
  <Notes>1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Wood Type</vt:lpstr>
      <vt:lpstr>Clip</vt:lpstr>
      <vt:lpstr>Equation</vt:lpstr>
      <vt:lpstr>Chart</vt:lpstr>
      <vt:lpstr>Introduction  to  Asymptotic Analysis </vt:lpstr>
      <vt:lpstr>Today’s Goals</vt:lpstr>
      <vt:lpstr>DSA</vt:lpstr>
      <vt:lpstr>What is an Algorithm?</vt:lpstr>
      <vt:lpstr>What is a Program?</vt:lpstr>
      <vt:lpstr>Define a Problem, and Solve It</vt:lpstr>
      <vt:lpstr>Define a Problem, and Solve It</vt:lpstr>
      <vt:lpstr>What do we Analyze? </vt:lpstr>
      <vt:lpstr>Running Time</vt:lpstr>
      <vt:lpstr>Asymptotic Performance</vt:lpstr>
      <vt:lpstr>Asymptotic Analysis</vt:lpstr>
      <vt:lpstr>Upper Bound Notation</vt:lpstr>
      <vt:lpstr>Upper Bound Notation</vt:lpstr>
      <vt:lpstr>Lower Bound Notation</vt:lpstr>
      <vt:lpstr>Lower Bound Notation</vt:lpstr>
      <vt:lpstr>Asymptotic Tight Bound</vt:lpstr>
      <vt:lpstr>Asymptotic Tight Bound</vt:lpstr>
      <vt:lpstr>Asymptotic Notation</vt:lpstr>
      <vt:lpstr>Practical Complexity</vt:lpstr>
      <vt:lpstr>Practical Complexity </vt:lpstr>
      <vt:lpstr>Analysis of Algorithms</vt:lpstr>
      <vt:lpstr>Input Size</vt:lpstr>
      <vt:lpstr>How do we compare algorithms?</vt:lpstr>
      <vt:lpstr>Ideal Solution</vt:lpstr>
      <vt:lpstr>Rate of Growth</vt:lpstr>
      <vt:lpstr>Big-O Notation</vt:lpstr>
      <vt:lpstr>Example</vt:lpstr>
      <vt:lpstr>Another Example</vt:lpstr>
      <vt:lpstr>Big-O Visualization</vt:lpstr>
      <vt:lpstr>More Examples …</vt:lpstr>
      <vt:lpstr>Examples of big-omega</vt:lpstr>
      <vt:lpstr>Relations Between Different Sets</vt:lpstr>
      <vt:lpstr>Examples of theta notation</vt:lpstr>
      <vt:lpstr>Logarithms and properties</vt:lpstr>
      <vt:lpstr>More Examples</vt:lpstr>
      <vt:lpstr>Common Summations</vt:lpstr>
      <vt:lpstr>Practical Complexity</vt:lpstr>
      <vt:lpstr>Other Asymptotic Notations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Ms. Umama Rahman</cp:lastModifiedBy>
  <cp:revision>137</cp:revision>
  <dcterms:created xsi:type="dcterms:W3CDTF">2022-06-16T11:58:56Z</dcterms:created>
  <dcterms:modified xsi:type="dcterms:W3CDTF">2024-06-03T05:45:16Z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