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9" r:id="rId1"/>
  </p:sldMasterIdLst>
  <p:notesMasterIdLst>
    <p:notesMasterId r:id="rId45"/>
  </p:notesMasterIdLst>
  <p:sldIdLst>
    <p:sldId id="256" r:id="rId2"/>
    <p:sldId id="313" r:id="rId3"/>
    <p:sldId id="270" r:id="rId4"/>
    <p:sldId id="271" r:id="rId5"/>
    <p:sldId id="273" r:id="rId6"/>
    <p:sldId id="274" r:id="rId7"/>
    <p:sldId id="315" r:id="rId8"/>
    <p:sldId id="306" r:id="rId9"/>
    <p:sldId id="316" r:id="rId10"/>
    <p:sldId id="318" r:id="rId11"/>
    <p:sldId id="328" r:id="rId12"/>
    <p:sldId id="329" r:id="rId13"/>
    <p:sldId id="319" r:id="rId14"/>
    <p:sldId id="320" r:id="rId15"/>
    <p:sldId id="322" r:id="rId16"/>
    <p:sldId id="339" r:id="rId17"/>
    <p:sldId id="325" r:id="rId18"/>
    <p:sldId id="330" r:id="rId19"/>
    <p:sldId id="324" r:id="rId20"/>
    <p:sldId id="326" r:id="rId21"/>
    <p:sldId id="34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03" r:id="rId30"/>
    <p:sldId id="312" r:id="rId31"/>
    <p:sldId id="338" r:id="rId32"/>
    <p:sldId id="347" r:id="rId33"/>
    <p:sldId id="343" r:id="rId34"/>
    <p:sldId id="344" r:id="rId35"/>
    <p:sldId id="345" r:id="rId36"/>
    <p:sldId id="346" r:id="rId37"/>
    <p:sldId id="307" r:id="rId38"/>
    <p:sldId id="277" r:id="rId39"/>
    <p:sldId id="278" r:id="rId40"/>
    <p:sldId id="280" r:id="rId41"/>
    <p:sldId id="297" r:id="rId42"/>
    <p:sldId id="295" r:id="rId43"/>
    <p:sldId id="282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41" autoAdjust="0"/>
    <p:restoredTop sz="95326" autoAdjust="0"/>
  </p:normalViewPr>
  <p:slideViewPr>
    <p:cSldViewPr snapToGrid="0">
      <p:cViewPr varScale="1">
        <p:scale>
          <a:sx n="73" d="100"/>
          <a:sy n="73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E2B1B-3571-4E63-AC33-77E969312CF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042E3-0C9A-4270-9D67-28C6CDF0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3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If you notice, j keeps doubling till it is less than or equal to n. Number of times, we can double a number till it is less than n would be log(n).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Let’s take the examples here.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16, j = 2, 4, 8, 16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32, j = 2, 4, 8, 16, 32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j would run for O(log n) steps.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effectLst/>
                <a:latin typeface="urw-din"/>
              </a:rPr>
              <a:t>i</a:t>
            </a:r>
            <a:r>
              <a:rPr lang="en-US" b="0" i="0" dirty="0">
                <a:effectLst/>
                <a:latin typeface="urw-din"/>
              </a:rPr>
              <a:t> runs for n/2 steps.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total steps = O(n/ 2 * log (n)) = </a:t>
            </a:r>
            <a:r>
              <a:rPr lang="en-US" b="1" i="0" dirty="0">
                <a:effectLst/>
                <a:latin typeface="urw-din"/>
              </a:rPr>
              <a:t>O(n*</a:t>
            </a:r>
            <a:r>
              <a:rPr lang="en-US" b="1" i="0" dirty="0" err="1">
                <a:effectLst/>
                <a:latin typeface="urw-din"/>
              </a:rPr>
              <a:t>logn</a:t>
            </a:r>
            <a:r>
              <a:rPr lang="en-US" b="1" i="0" dirty="0">
                <a:effectLst/>
                <a:latin typeface="urw-din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042E3-0C9A-4270-9D67-28C6CDF0593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If you notice, j keeps doubling till it is less than or equal to n. Number of times, we can double a number till it is less than n would be log(n).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Let’s take the examples here.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16, j = 2, 4, 8, 16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32, j = 2, 4, 8, 16, 32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j would run for O(log n) steps.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effectLst/>
                <a:latin typeface="urw-din"/>
              </a:rPr>
              <a:t>i</a:t>
            </a:r>
            <a:r>
              <a:rPr lang="en-US" b="0" i="0" dirty="0">
                <a:effectLst/>
                <a:latin typeface="urw-din"/>
              </a:rPr>
              <a:t> runs for n/2 steps.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total steps = O(n/ 2 * log (n)) = </a:t>
            </a:r>
            <a:r>
              <a:rPr lang="en-US" b="1" i="0" dirty="0">
                <a:effectLst/>
                <a:latin typeface="urw-din"/>
              </a:rPr>
              <a:t>O(n*</a:t>
            </a:r>
            <a:r>
              <a:rPr lang="en-US" b="1" i="0" dirty="0" err="1">
                <a:effectLst/>
                <a:latin typeface="urw-din"/>
              </a:rPr>
              <a:t>logn</a:t>
            </a:r>
            <a:r>
              <a:rPr lang="en-US" b="1" i="0" dirty="0">
                <a:effectLst/>
                <a:latin typeface="urw-din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042E3-0C9A-4270-9D67-28C6CDF0593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7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If you notice, j keeps doubling till it is less than or equal to n. Number of times, we can double a number till it is less than n would be log(n).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Let’s take the examples here.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16, j = 2, 4, 8, 16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32, j = 2, 4, 8, 16, 32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j would run for O(log n) steps.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effectLst/>
                <a:latin typeface="urw-din"/>
              </a:rPr>
              <a:t>i</a:t>
            </a:r>
            <a:r>
              <a:rPr lang="en-US" b="0" i="0" dirty="0">
                <a:effectLst/>
                <a:latin typeface="urw-din"/>
              </a:rPr>
              <a:t> runs for n/2 steps.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total steps = O(n/ 2 * log (n)) = </a:t>
            </a:r>
            <a:r>
              <a:rPr lang="en-US" b="1" i="0" dirty="0">
                <a:effectLst/>
                <a:latin typeface="urw-din"/>
              </a:rPr>
              <a:t>O(n*</a:t>
            </a:r>
            <a:r>
              <a:rPr lang="en-US" b="1" i="0" dirty="0" err="1">
                <a:effectLst/>
                <a:latin typeface="urw-din"/>
              </a:rPr>
              <a:t>logn</a:t>
            </a:r>
            <a:r>
              <a:rPr lang="en-US" b="1" i="0" dirty="0">
                <a:effectLst/>
                <a:latin typeface="urw-din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042E3-0C9A-4270-9D67-28C6CDF0593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If you notice, j keeps doubling till it is less than or equal to n. Number of times, we can double a number till it is less than n would be log(n).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Let’s take the examples here.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16, j = 2, 4, 8, 16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32, j = 2, 4, 8, 16, 32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j would run for O(log n) steps.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effectLst/>
                <a:latin typeface="urw-din"/>
              </a:rPr>
              <a:t>i</a:t>
            </a:r>
            <a:r>
              <a:rPr lang="en-US" b="0" i="0" dirty="0">
                <a:effectLst/>
                <a:latin typeface="urw-din"/>
              </a:rPr>
              <a:t> runs for n/2 steps.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total steps = O(n/ 2 * log (n)) = </a:t>
            </a:r>
            <a:r>
              <a:rPr lang="en-US" b="1" i="0" dirty="0">
                <a:effectLst/>
                <a:latin typeface="urw-din"/>
              </a:rPr>
              <a:t>O(n*</a:t>
            </a:r>
            <a:r>
              <a:rPr lang="en-US" b="1" i="0" dirty="0" err="1">
                <a:effectLst/>
                <a:latin typeface="urw-din"/>
              </a:rPr>
              <a:t>logn</a:t>
            </a:r>
            <a:r>
              <a:rPr lang="en-US" b="1" i="0" dirty="0">
                <a:effectLst/>
                <a:latin typeface="urw-din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042E3-0C9A-4270-9D67-28C6CDF0593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18DED9-9746-47D4-B2F4-1DF3C4FCE41A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AE76-31C3-4A9F-9B59-11090AB4BAFD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290C61-77FE-4761-9B3B-4F36963D8C03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en-GB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8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01DB-5297-4843-A249-B2D6C7372E53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98D4F9-61B9-40EF-80AA-C5507DA2FB1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7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A04D-0EEF-4E10-B645-E4C5D7D19481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 Md Shadman Aadeeb, Dept of CSE, UIU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5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1782-4D21-499A-8E24-3B0BBB7F071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 Md Shadman Aadeeb, Dept of CSE, UIU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E65-E946-4269-BF23-C265BF92F64B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 Md Shadman Aadeeb, Dept of CSE, UIU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7722-77D5-411F-87F2-C85B8D493C6A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 Md Shadman Aadeeb, Dept of CSE, UIU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128585-333A-4758-95BE-36F40A6012E6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Lec Md Shadman Aadeeb, Dept of CSE,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9FB-FB9F-4D1A-A4A4-8F9FC8354A23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Lec Md Shadman Aadeeb, Dept of CSE,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2539E31-F21B-40AD-802C-C85B42F5E099}" type="datetime2">
              <a:rPr lang="en-US" smtClean="0"/>
              <a:t>Wednesday, November 6, 2024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GB" sz="1200"/>
              <a:t>Lec Md Shadman Aadeeb, Dept of CSE, UIU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830C8EBC-6DC5-45DC-80E8-CC7B02C56C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190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practice-questions-time-complexity-analysis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practice-questions-time-complexity-analysis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83192A-84BA-41DE-AE59-5B7CB987E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361CFD-5441-4FB8-8FB6-B8EA01DDC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Courtesy: Fariha Tabassum islam</a:t>
            </a:r>
          </a:p>
        </p:txBody>
      </p:sp>
    </p:spTree>
    <p:extLst>
      <p:ext uri="{BB962C8B-B14F-4D97-AF65-F5344CB8AC3E}">
        <p14:creationId xmlns:p14="http://schemas.microsoft.com/office/powerpoint/2010/main" val="30905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75CB6A-BD57-4D75-904C-B61682BA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82F2FA84-EAB6-4493-8B6E-28F2F7D2CD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Line 1: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 2: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 3</a:t>
                </a:r>
              </a:p>
              <a:p>
                <a:pPr lvl="1"/>
                <a:r>
                  <a:rPr lang="en-US" dirty="0">
                    <a:solidFill>
                      <a:schemeClr val="accent3"/>
                    </a:solidFill>
                  </a:rPr>
                  <a:t>Best case: 0</a:t>
                </a:r>
              </a:p>
              <a:p>
                <a:pPr lvl="1"/>
                <a:r>
                  <a:rPr lang="en-US" dirty="0">
                    <a:solidFill>
                      <a:schemeClr val="accent3"/>
                    </a:solidFill>
                  </a:rPr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2F2FA84-EAB6-4493-8B6E-28F2F7D2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11">
            <a:extLst>
              <a:ext uri="{FF2B5EF4-FFF2-40B4-BE49-F238E27FC236}">
                <a16:creationId xmlns="" xmlns:a16="http://schemas.microsoft.com/office/drawing/2014/main" id="{88DA97E9-931F-4EFF-AA64-C0E727FFA0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640561"/>
            <a:ext cx="3900488" cy="80719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48CCCC06-F1E4-496C-B243-3C557D100DBE}"/>
                  </a:ext>
                </a:extLst>
              </p:cNvPr>
              <p:cNvSpPr txBox="1"/>
              <p:nvPr/>
            </p:nvSpPr>
            <p:spPr>
              <a:xfrm>
                <a:off x="573056" y="2136503"/>
                <a:ext cx="3978764" cy="92333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3"/>
                    </a:solidFill>
                  </a:rPr>
                  <a:t>The running time of this algorithm therefore belongs to both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. which means it is in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CCCC06-F1E4-496C-B243-3C557D10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6" y="2136503"/>
                <a:ext cx="3978764" cy="923330"/>
              </a:xfrm>
              <a:prstGeom prst="rect">
                <a:avLst/>
              </a:prstGeom>
              <a:blipFill>
                <a:blip r:embed="rId4"/>
                <a:stretch>
                  <a:fillRect t="-192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9023D8B-99B5-4896-B657-586D421EA1B3}"/>
              </a:ext>
            </a:extLst>
          </p:cNvPr>
          <p:cNvCxnSpPr>
            <a:stCxn id="9" idx="2"/>
          </p:cNvCxnSpPr>
          <p:nvPr/>
        </p:nvCxnSpPr>
        <p:spPr>
          <a:xfrm>
            <a:off x="2562438" y="3059833"/>
            <a:ext cx="0" cy="572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D7CA227-CE0D-8A1E-5C31-6B5C297D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10DBAB-24FA-4FB0-B52D-8C848308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2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="" xmlns:a16="http://schemas.microsoft.com/office/drawing/2014/main" id="{277E791A-AC0C-4CAC-9369-26B1480D97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6423864"/>
              </p:ext>
            </p:extLst>
          </p:nvPr>
        </p:nvGraphicFramePr>
        <p:xfrm>
          <a:off x="4662490" y="2087737"/>
          <a:ext cx="4040148" cy="38843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=""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=""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="" xmlns:a16="http://schemas.microsoft.com/office/drawing/2014/main" val="1402478111"/>
                    </a:ext>
                  </a:extLst>
                </a:gridCol>
              </a:tblGrid>
              <a:tr h="540706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9509777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722567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7712755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5943813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749262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75324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1602079"/>
                  </a:ext>
                </a:extLst>
              </a:tr>
            </a:tbl>
          </a:graphicData>
        </a:graphic>
      </p:graphicFrame>
      <p:pic>
        <p:nvPicPr>
          <p:cNvPr id="7" name="Content Placeholder 9">
            <a:extLst>
              <a:ext uri="{FF2B5EF4-FFF2-40B4-BE49-F238E27FC236}">
                <a16:creationId xmlns="" xmlns:a16="http://schemas.microsoft.com/office/drawing/2014/main" id="{09907E34-5D18-4D6C-9254-94E329BF1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64809"/>
            <a:ext cx="3900488" cy="11586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40BCC50C-1746-4916-A56E-1E123707098E}"/>
                  </a:ext>
                </a:extLst>
              </p:cNvPr>
              <p:cNvSpPr txBox="1"/>
              <p:nvPr/>
            </p:nvSpPr>
            <p:spPr>
              <a:xfrm>
                <a:off x="581025" y="4741414"/>
                <a:ext cx="3899694" cy="92333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/>
                  <a:t>What is the time complexity of the code? Derive the best and worst case run-time and express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BCC50C-1746-4916-A56E-1E1237070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741414"/>
                <a:ext cx="3899694" cy="923330"/>
              </a:xfrm>
              <a:prstGeom prst="rect">
                <a:avLst/>
              </a:prstGeom>
              <a:blipFill>
                <a:blip r:embed="rId3"/>
                <a:stretch>
                  <a:fillRect l="-1090" t="-3268" b="-9150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28B1DF-C1E4-3251-8F3E-9BD9C474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10DBAB-24FA-4FB0-B52D-8C848308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8">
                <a:extLst>
                  <a:ext uri="{FF2B5EF4-FFF2-40B4-BE49-F238E27FC236}">
                    <a16:creationId xmlns="" xmlns:a16="http://schemas.microsoft.com/office/drawing/2014/main" id="{277E791A-AC0C-4CAC-9369-26B1480D976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065966859"/>
                  </p:ext>
                </p:extLst>
              </p:nvPr>
            </p:nvGraphicFramePr>
            <p:xfrm>
              <a:off x="4662490" y="2087737"/>
              <a:ext cx="4040148" cy="392545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=""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=""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=""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8722567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195943813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4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87749262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4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10775324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𝑙𝑜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8">
                <a:extLst>
                  <a:ext uri="{FF2B5EF4-FFF2-40B4-BE49-F238E27FC236}">
                    <a16:creationId xmlns:a16="http://schemas.microsoft.com/office/drawing/2014/main" id="{277E791A-AC0C-4CAC-9369-26B1480D976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065966859"/>
                  </p:ext>
                </p:extLst>
              </p:nvPr>
            </p:nvGraphicFramePr>
            <p:xfrm>
              <a:off x="4662490" y="2087737"/>
              <a:ext cx="4040148" cy="392545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509777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6" t="-102174" r="-51676" b="-520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403" t="-102174" r="-2210" b="-520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7225671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6" t="-202174" r="-51676" b="-420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403" t="-202174" r="-2210" b="-420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6" t="-312360" r="-51676" b="-334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403" t="-312360" r="-2210" b="-3348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943813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6" t="-412360" r="-51676" b="-234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403" t="-412360" r="-2210" b="-2348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49262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6" t="-512360" r="-51676" b="-134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403" t="-512360" r="-2210" b="-1348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7532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6" t="-519048" r="-5167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403" t="-519048" r="-2210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Content Placeholder 9">
            <a:extLst>
              <a:ext uri="{FF2B5EF4-FFF2-40B4-BE49-F238E27FC236}">
                <a16:creationId xmlns="" xmlns:a16="http://schemas.microsoft.com/office/drawing/2014/main" id="{09907E34-5D18-4D6C-9254-94E329BF1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9BACC4-C64E-696C-5BBB-7B84C1AF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8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10DBAB-24FA-4FB0-B52D-8C848308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7A1A43E0-7901-4B7B-9150-CEB10942BD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Observe </a:t>
                </a:r>
                <a:r>
                  <a:rPr lang="en-US" dirty="0">
                    <a:solidFill>
                      <a:srgbClr val="C00000"/>
                    </a:solidFill>
                  </a:rPr>
                  <a:t>Line 1</a:t>
                </a:r>
              </a:p>
              <a:p>
                <a:pPr lvl="1"/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−5, 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r>
                  <a:rPr lang="en-US" dirty="0"/>
                  <a:t>, … until less than 0</a:t>
                </a:r>
              </a:p>
              <a:p>
                <a:pPr lvl="1"/>
                <a:r>
                  <a:rPr lang="en-US" dirty="0"/>
                  <a:t>therefore, runs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1A43E0-7901-4B7B-9150-CEB10942B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9">
            <a:extLst>
              <a:ext uri="{FF2B5EF4-FFF2-40B4-BE49-F238E27FC236}">
                <a16:creationId xmlns="" xmlns:a16="http://schemas.microsoft.com/office/drawing/2014/main" id="{09907E34-5D18-4D6C-9254-94E329BF1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D5EA519-0CF8-05A7-7EAC-6F77EA4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10DBAB-24FA-4FB0-B52D-8C848308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7A1A43E0-7901-4B7B-9150-CEB10942BD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Observe </a:t>
                </a:r>
                <a:r>
                  <a:rPr lang="en-US" dirty="0">
                    <a:solidFill>
                      <a:srgbClr val="C00000"/>
                    </a:solidFill>
                  </a:rPr>
                  <a:t>Line 4</a:t>
                </a:r>
              </a:p>
              <a:p>
                <a:pPr lvl="1"/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8, 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inner statements of loop in line 4 runs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+1+1</m:t>
                    </m:r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1A43E0-7901-4B7B-9150-CEB10942B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9">
            <a:extLst>
              <a:ext uri="{FF2B5EF4-FFF2-40B4-BE49-F238E27FC236}">
                <a16:creationId xmlns="" xmlns:a16="http://schemas.microsoft.com/office/drawing/2014/main" id="{09907E34-5D18-4D6C-9254-94E329BF1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C4732D2-5F2D-4567-BDE6-B4BA74B4F2F0}"/>
              </a:ext>
            </a:extLst>
          </p:cNvPr>
          <p:cNvSpPr/>
          <p:nvPr/>
        </p:nvSpPr>
        <p:spPr>
          <a:xfrm>
            <a:off x="1323381" y="4044156"/>
            <a:ext cx="3157338" cy="4308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872AD87-DCBB-C136-9633-41B64C7B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0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10DBAB-24FA-4FB0-B52D-8C848308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7A1A43E0-7901-4B7B-9150-CEB10942BD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𝑛𝑙𝑔𝑛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1A43E0-7901-4B7B-9150-CEB10942B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9">
            <a:extLst>
              <a:ext uri="{FF2B5EF4-FFF2-40B4-BE49-F238E27FC236}">
                <a16:creationId xmlns="" xmlns:a16="http://schemas.microsoft.com/office/drawing/2014/main" id="{09907E34-5D18-4D6C-9254-94E329BF1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02991B34-1174-4960-8639-0B81CE18B0A0}"/>
                  </a:ext>
                </a:extLst>
              </p:cNvPr>
              <p:cNvSpPr txBox="1"/>
              <p:nvPr/>
            </p:nvSpPr>
            <p:spPr>
              <a:xfrm>
                <a:off x="0" y="4827924"/>
                <a:ext cx="9144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The running time of this algorithm therefore belongs to both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𝒏𝒍𝒈𝒏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991B34-1174-4960-8639-0B81CE18B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27924"/>
                <a:ext cx="9144000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F206D80-DD4A-FD22-F6B5-E2D68B8E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="" xmlns:a16="http://schemas.microsoft.com/office/drawing/2014/main" id="{AC61420E-BEEE-445B-90AE-9D4CD2B64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800" b="0" i="1" dirty="0">
                    <a:latin typeface="Cambria Math" panose="02040503050406030204" pitchFamily="18" charset="0"/>
                  </a:rPr>
                  <a:t>Following 2 statements has same time complexity</a:t>
                </a:r>
              </a:p>
              <a:p>
                <a:r>
                  <a:rPr lang="en-US" sz="2800" b="0" i="1" dirty="0">
                    <a:latin typeface="Cambria Math" panose="02040503050406030204" pitchFamily="18" charset="0"/>
                  </a:rPr>
                  <a:t>for (</a:t>
                </a:r>
                <a:r>
                  <a:rPr lang="en-US" sz="2800" b="0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800" b="0" i="1" dirty="0">
                    <a:latin typeface="Cambria Math" panose="02040503050406030204" pitchFamily="18" charset="0"/>
                  </a:rPr>
                  <a:t>=1; </a:t>
                </a:r>
                <a:r>
                  <a:rPr lang="en-US" sz="2800" b="0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800" b="0" i="1" dirty="0">
                    <a:latin typeface="Cambria Math" panose="02040503050406030204" pitchFamily="18" charset="0"/>
                  </a:rPr>
                  <a:t>&lt;=</a:t>
                </a:r>
                <a:r>
                  <a:rPr lang="en-US" sz="2800" b="0" i="1" dirty="0" err="1">
                    <a:latin typeface="Cambria Math" panose="02040503050406030204" pitchFamily="18" charset="0"/>
                  </a:rPr>
                  <a:t>n;i</a:t>
                </a:r>
                <a:r>
                  <a:rPr lang="en-US" sz="2800" b="0" i="1" dirty="0">
                    <a:latin typeface="Cambria Math" panose="02040503050406030204" pitchFamily="18" charset="0"/>
                  </a:rPr>
                  <a:t>++)</a:t>
                </a:r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for (</a:t>
                </a:r>
                <a:r>
                  <a:rPr lang="en-US" sz="2800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=</a:t>
                </a:r>
                <a:r>
                  <a:rPr lang="en-US" sz="2800" i="1" dirty="0" err="1">
                    <a:latin typeface="Cambria Math" panose="02040503050406030204" pitchFamily="18" charset="0"/>
                  </a:rPr>
                  <a:t>n;i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&gt;=1;i--)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Following 2 statements has same time complexity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←1;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C61420E-BEEE-445B-90AE-9D4CD2B64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3" t="-3188" b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CCD9B8A-C8BE-CE01-A7BE-6C3BB44D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4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0052A2-4049-407B-BD0F-0372CEE6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15E6D540-5D7C-4A69-9051-6CE2A5121F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9">
            <a:extLst>
              <a:ext uri="{FF2B5EF4-FFF2-40B4-BE49-F238E27FC236}">
                <a16:creationId xmlns="" xmlns:a16="http://schemas.microsoft.com/office/drawing/2014/main" id="{DD358399-29AB-451C-A08A-263F979990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61267"/>
            <a:ext cx="3900488" cy="1165778"/>
          </a:xfrm>
        </p:spPr>
      </p:pic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486D0A02-A420-48BD-9D1D-598B4C2CB4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922856"/>
              </p:ext>
            </p:extLst>
          </p:nvPr>
        </p:nvGraphicFramePr>
        <p:xfrm>
          <a:off x="4662490" y="2087737"/>
          <a:ext cx="4040148" cy="38843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=""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=""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="" xmlns:a16="http://schemas.microsoft.com/office/drawing/2014/main" val="1402478111"/>
                    </a:ext>
                  </a:extLst>
                </a:gridCol>
              </a:tblGrid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9509777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722567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7712755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5943813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749262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75324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16020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0B43EAB-877A-4D0E-AD9D-7550D4BEFD0C}"/>
              </a:ext>
            </a:extLst>
          </p:cNvPr>
          <p:cNvSpPr txBox="1"/>
          <p:nvPr/>
        </p:nvSpPr>
        <p:spPr>
          <a:xfrm>
            <a:off x="581025" y="4741414"/>
            <a:ext cx="389969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dirty="0"/>
              <a:t>Derive the running-time equations and express in "O" 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7DEC915-1791-A4B8-3F15-B189DE8C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0052A2-4049-407B-BD0F-0372CEE6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15E6D540-5D7C-4A69-9051-6CE2A5121F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9">
            <a:extLst>
              <a:ext uri="{FF2B5EF4-FFF2-40B4-BE49-F238E27FC236}">
                <a16:creationId xmlns="" xmlns:a16="http://schemas.microsoft.com/office/drawing/2014/main" id="{DD358399-29AB-451C-A08A-263F979990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61267"/>
            <a:ext cx="3900488" cy="1165778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="" xmlns:a16="http://schemas.microsoft.com/office/drawing/2014/main" id="{486D0A02-A420-48BD-9D1D-598B4C2CB4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214986"/>
                  </p:ext>
                </p:extLst>
              </p:nvPr>
            </p:nvGraphicFramePr>
            <p:xfrm>
              <a:off x="4662490" y="2087737"/>
              <a:ext cx="4040148" cy="347711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=""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=""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="" xmlns:a16="http://schemas.microsoft.com/office/drawing/2014/main" val="1402478111"/>
                        </a:ext>
                      </a:extLst>
                    </a:gridCol>
                  </a:tblGrid>
                  <a:tr h="466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69509777"/>
                      </a:ext>
                    </a:extLst>
                  </a:tr>
                  <a:tr h="466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n/3+2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87225671"/>
                      </a:ext>
                    </a:extLst>
                  </a:tr>
                  <a:tr h="466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n/3+1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57712755"/>
                      </a:ext>
                    </a:extLst>
                  </a:tr>
                  <a:tr h="466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195943813"/>
                      </a:ext>
                    </a:extLst>
                  </a:tr>
                  <a:tr h="484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877492621"/>
                      </a:ext>
                    </a:extLst>
                  </a:tr>
                  <a:tr h="484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func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10775324"/>
                      </a:ext>
                    </a:extLst>
                  </a:tr>
                  <a:tr h="552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86D0A02-A420-48BD-9D1D-598B4C2CB4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214986"/>
                  </p:ext>
                </p:extLst>
              </p:nvPr>
            </p:nvGraphicFramePr>
            <p:xfrm>
              <a:off x="4662490" y="2087737"/>
              <a:ext cx="4040148" cy="347711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402478111"/>
                        </a:ext>
                      </a:extLst>
                    </a:gridCol>
                  </a:tblGrid>
                  <a:tr h="466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69509777"/>
                      </a:ext>
                    </a:extLst>
                  </a:tr>
                  <a:tr h="466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n/3+2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87225671"/>
                      </a:ext>
                    </a:extLst>
                  </a:tr>
                  <a:tr h="466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n/3+1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757712755"/>
                      </a:ext>
                    </a:extLst>
                  </a:tr>
                  <a:tr h="466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95943813"/>
                      </a:ext>
                    </a:extLst>
                  </a:tr>
                  <a:tr h="484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394937" r="-50279" b="-2544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77492621"/>
                      </a:ext>
                    </a:extLst>
                  </a:tr>
                  <a:tr h="484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488750" r="-50279" b="-1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077532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448571" r="-50279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8889" t="-448571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41602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634DD50-C9D9-83B1-5290-E04F05D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1CEA63E8-19CD-C992-B282-AD79D208120C}"/>
                  </a:ext>
                </a:extLst>
              </p:cNvPr>
              <p:cNvSpPr txBox="1"/>
              <p:nvPr/>
            </p:nvSpPr>
            <p:spPr>
              <a:xfrm>
                <a:off x="342236" y="5820409"/>
                <a:ext cx="6937925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1∗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 ∗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3∗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5∗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GB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A63E8-19CD-C992-B282-AD79D2081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36" y="5820409"/>
                <a:ext cx="6937925" cy="4898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692CA35-3107-4A85-DAD0-E54A80CA5D4D}"/>
              </a:ext>
            </a:extLst>
          </p:cNvPr>
          <p:cNvSpPr txBox="1"/>
          <p:nvPr/>
        </p:nvSpPr>
        <p:spPr>
          <a:xfrm>
            <a:off x="262313" y="5093050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Exact cost equation: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AE559EAE-6E39-A517-1AFC-FDD71874CD7E}"/>
                  </a:ext>
                </a:extLst>
              </p:cNvPr>
              <p:cNvSpPr txBox="1"/>
              <p:nvPr/>
            </p:nvSpPr>
            <p:spPr>
              <a:xfrm>
                <a:off x="670264" y="6416053"/>
                <a:ext cx="2809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0" dirty="0"/>
                  <a:t>   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GB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559EAE-6E39-A517-1AFC-FDD71874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4" y="6416053"/>
                <a:ext cx="2809872" cy="276999"/>
              </a:xfrm>
              <a:prstGeom prst="rect">
                <a:avLst/>
              </a:prstGeom>
              <a:blipFill>
                <a:blip r:embed="rId6"/>
                <a:stretch>
                  <a:fillRect t="-2222" r="-86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40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0052A2-4049-407B-BD0F-0372CEE6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="" xmlns:a16="http://schemas.microsoft.com/office/drawing/2014/main" id="{15E6D540-5D7C-4A69-9051-6CE2A5121F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0000"/>
                    </a:solidFill>
                    <a:latin typeface="CMR10"/>
                  </a:rPr>
                  <a:t>Observe </a:t>
                </a:r>
                <a:r>
                  <a:rPr lang="en-US" dirty="0">
                    <a:solidFill>
                      <a:srgbClr val="C00000"/>
                    </a:solidFill>
                    <a:latin typeface="CMR10"/>
                  </a:rPr>
                  <a:t>Line 4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,…,1(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MR1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MR1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>
                  <a:solidFill>
                    <a:srgbClr val="000000"/>
                  </a:solidFill>
                  <a:latin typeface="CMR10"/>
                </a:endParaRPr>
              </a:p>
              <a:p>
                <a:pPr lvl="1"/>
                <a:r>
                  <a:rPr lang="en-US" dirty="0"/>
                  <a:t>Therefore, inner statements of loop in line 4 runs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+1+1</m:t>
                    </m:r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E6D540-5D7C-4A69-9051-6CE2A5121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9">
            <a:extLst>
              <a:ext uri="{FF2B5EF4-FFF2-40B4-BE49-F238E27FC236}">
                <a16:creationId xmlns="" xmlns:a16="http://schemas.microsoft.com/office/drawing/2014/main" id="{DD358399-29AB-451C-A08A-263F979990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61267"/>
            <a:ext cx="3900488" cy="1165778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036F371-576B-45A4-AA81-577BC60CB276}"/>
              </a:ext>
            </a:extLst>
          </p:cNvPr>
          <p:cNvSpPr/>
          <p:nvPr/>
        </p:nvSpPr>
        <p:spPr>
          <a:xfrm>
            <a:off x="1324175" y="4044156"/>
            <a:ext cx="3157338" cy="4308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19D3444-7E91-D0D5-77ED-273CA117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4CD4B0-86C1-4ED2-8673-67E8B7B9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  <a:p>
            <a:r>
              <a:rPr lang="en-US" dirty="0"/>
              <a:t>Analyzing Runtime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BE150B-CCFA-142A-E5F7-F9B13511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6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0052A2-4049-407B-BD0F-0372CEE6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="" xmlns:a16="http://schemas.microsoft.com/office/drawing/2014/main" id="{15E6D540-5D7C-4A69-9051-6CE2A5121F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𝑛𝑙𝑔𝑛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E6D540-5D7C-4A69-9051-6CE2A5121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9">
            <a:extLst>
              <a:ext uri="{FF2B5EF4-FFF2-40B4-BE49-F238E27FC236}">
                <a16:creationId xmlns="" xmlns:a16="http://schemas.microsoft.com/office/drawing/2014/main" id="{DD358399-29AB-451C-A08A-263F979990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61267"/>
            <a:ext cx="3900488" cy="11657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C0C163F-7E71-4370-87D7-E56FBDC0BF8B}"/>
                  </a:ext>
                </a:extLst>
              </p:cNvPr>
              <p:cNvSpPr txBox="1"/>
              <p:nvPr/>
            </p:nvSpPr>
            <p:spPr>
              <a:xfrm>
                <a:off x="0" y="4827924"/>
                <a:ext cx="9144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The running time of this algorithm therefore belongs to both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𝒏𝒍𝒈𝒏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0C163F-7E71-4370-87D7-E56FBDC0B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27924"/>
                <a:ext cx="9144000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F4B8F9E-F175-8B59-ABF2-553C47D4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4820C-3433-4581-8414-3A3750CE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AF3BDCC0-B66F-4BE1-95F7-89E080ADD0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101427"/>
            <a:ext cx="3900488" cy="1885459"/>
          </a:xfrm>
        </p:spPr>
      </p:pic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FE7B80CD-E977-4732-9358-847EC3A1E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2950915"/>
            <a:ext cx="3906838" cy="2186483"/>
          </a:xfr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592F7B-F83E-E1D6-F9F8-5186A4DC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DCA17D-9D5B-451A-8C47-543309C3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4</a:t>
            </a:r>
          </a:p>
        </p:txBody>
      </p:sp>
      <p:pic>
        <p:nvPicPr>
          <p:cNvPr id="7" name="Content Placeholder 16">
            <a:extLst>
              <a:ext uri="{FF2B5EF4-FFF2-40B4-BE49-F238E27FC236}">
                <a16:creationId xmlns="" xmlns:a16="http://schemas.microsoft.com/office/drawing/2014/main" id="{D25D1131-C3EB-44A5-9B2A-4B4BB449F1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84107"/>
            <a:ext cx="3900488" cy="1120099"/>
          </a:xfr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69A7CF8-7D62-4A95-A702-4CE23F7FECF1}"/>
              </a:ext>
            </a:extLst>
          </p:cNvPr>
          <p:cNvSpPr txBox="1"/>
          <p:nvPr/>
        </p:nvSpPr>
        <p:spPr>
          <a:xfrm>
            <a:off x="581025" y="4741414"/>
            <a:ext cx="389969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dirty="0"/>
              <a:t>Derive the running-time equations and express in "O" notation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C2B06E58-E1E3-46C2-A743-6279F4DB9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956816"/>
              </p:ext>
            </p:extLst>
          </p:nvPr>
        </p:nvGraphicFramePr>
        <p:xfrm>
          <a:off x="4662490" y="2087737"/>
          <a:ext cx="4040148" cy="28029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=""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=""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="" xmlns:a16="http://schemas.microsoft.com/office/drawing/2014/main" val="1402478111"/>
                    </a:ext>
                  </a:extLst>
                </a:gridCol>
              </a:tblGrid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9509777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722567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7712755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5943813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160207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0996F0-6893-6F2D-D096-72614A19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69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DCA17D-9D5B-451A-8C47-543309C3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4</a:t>
            </a:r>
          </a:p>
        </p:txBody>
      </p:sp>
      <p:pic>
        <p:nvPicPr>
          <p:cNvPr id="7" name="Content Placeholder 16">
            <a:extLst>
              <a:ext uri="{FF2B5EF4-FFF2-40B4-BE49-F238E27FC236}">
                <a16:creationId xmlns="" xmlns:a16="http://schemas.microsoft.com/office/drawing/2014/main" id="{D25D1131-C3EB-44A5-9B2A-4B4BB449F1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84107"/>
            <a:ext cx="3900488" cy="1120099"/>
          </a:xfr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69A7CF8-7D62-4A95-A702-4CE23F7FECF1}"/>
              </a:ext>
            </a:extLst>
          </p:cNvPr>
          <p:cNvSpPr txBox="1"/>
          <p:nvPr/>
        </p:nvSpPr>
        <p:spPr>
          <a:xfrm>
            <a:off x="581025" y="4741414"/>
            <a:ext cx="389969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dirty="0"/>
              <a:t>Derive the running-time equations and express in "O"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="" xmlns:a16="http://schemas.microsoft.com/office/drawing/2014/main" id="{C2B06E58-E1E3-46C2-A743-6279F4DB9E5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50606129"/>
                  </p:ext>
                </p:extLst>
              </p:nvPr>
            </p:nvGraphicFramePr>
            <p:xfrm>
              <a:off x="4662490" y="2087737"/>
              <a:ext cx="4040148" cy="300165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=""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=""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=""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8722567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195943813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B06E58-E1E3-46C2-A743-6279F4DB9E5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50606129"/>
                  </p:ext>
                </p:extLst>
              </p:nvPr>
            </p:nvGraphicFramePr>
            <p:xfrm>
              <a:off x="4662490" y="2087737"/>
              <a:ext cx="4040148" cy="300165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105618" r="-50279" b="-371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872256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174286" r="-50279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75771275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274286" r="-50279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959438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374286" r="-50279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68889" t="-374286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41602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81CEEA2-F07C-C076-6CF7-672656AD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59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F203B5-AFCD-4E17-8BE4-02D74325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90EEFE59-2102-49E0-BCE1-D5632248E3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many times </a:t>
                </a:r>
                <a:r>
                  <a:rPr lang="en-US" dirty="0">
                    <a:solidFill>
                      <a:srgbClr val="C00000"/>
                    </a:solidFill>
                  </a:rPr>
                  <a:t>line 1</a:t>
                </a:r>
                <a:r>
                  <a:rPr lang="en-US" dirty="0"/>
                  <a:t> run?</a:t>
                </a:r>
              </a:p>
              <a:p>
                <a:pPr lvl="1"/>
                <a:r>
                  <a:rPr lang="en-US" dirty="0"/>
                  <a:t>if n=2 then </a:t>
                </a:r>
              </a:p>
              <a:p>
                <a:pPr lvl="2"/>
                <a:r>
                  <a:rPr lang="en-US" dirty="0"/>
                  <a:t>0, 1, 2, 3 (when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it fails to execute statements inside the loop)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EEFE59-2102-49E0-BCE1-D5632248E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16">
            <a:extLst>
              <a:ext uri="{FF2B5EF4-FFF2-40B4-BE49-F238E27FC236}">
                <a16:creationId xmlns="" xmlns:a16="http://schemas.microsoft.com/office/drawing/2014/main" id="{46DE08C0-63BA-4A28-80CF-A7B5922C1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84107"/>
            <a:ext cx="3900488" cy="1120099"/>
          </a:xfr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864161A-2E16-F934-3395-9DDF8532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24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E04D7-552E-4DD2-8A67-7AF662EB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16">
            <a:extLst>
              <a:ext uri="{FF2B5EF4-FFF2-40B4-BE49-F238E27FC236}">
                <a16:creationId xmlns="" xmlns:a16="http://schemas.microsoft.com/office/drawing/2014/main" id="{D0B246DF-106F-487A-BA13-8F2E2FD9CC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84107"/>
            <a:ext cx="3900488" cy="112009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4">
                <a:extLst>
                  <a:ext uri="{FF2B5EF4-FFF2-40B4-BE49-F238E27FC236}">
                    <a16:creationId xmlns="" xmlns:a16="http://schemas.microsoft.com/office/drawing/2014/main" id="{0640D78E-27F5-47C3-A051-CA9E6E04166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14874996"/>
                  </p:ext>
                </p:extLst>
              </p:nvPr>
            </p:nvGraphicFramePr>
            <p:xfrm>
              <a:off x="4304469" y="2143841"/>
              <a:ext cx="4643315" cy="3990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4439">
                      <a:extLst>
                        <a:ext uri="{9D8B030D-6E8A-4147-A177-3AD203B41FA5}">
                          <a16:colId xmlns="" xmlns:a16="http://schemas.microsoft.com/office/drawing/2014/main" val="260221503"/>
                        </a:ext>
                      </a:extLst>
                    </a:gridCol>
                    <a:gridCol w="3908876">
                      <a:extLst>
                        <a:ext uri="{9D8B030D-6E8A-4147-A177-3AD203B41FA5}">
                          <a16:colId xmlns=""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600" dirty="0">
                              <a:solidFill>
                                <a:srgbClr val="C00000"/>
                              </a:solidFill>
                            </a:rPr>
                            <a:t>Line 2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80054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checks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 and fails. Inner statements does</a:t>
                          </a:r>
                          <a:r>
                            <a:rPr lang="en-US" sz="1600" baseline="0" dirty="0">
                              <a:solidFill>
                                <a:srgbClr val="0070C0"/>
                              </a:solidFill>
                            </a:rPr>
                            <a:t> not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 run.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25709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checks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 and fails. Inner statements does not run.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Inner statements run once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Inner statements run twice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Inner statements run thrice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dirty="0" smtClean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6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1600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17480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Total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1+2+3+…+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600" b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latin typeface="Cambria Math" panose="02040503050406030204" pitchFamily="18" charset="0"/>
                                </a:rPr>
                                <m:t>1+…+1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r>
                            <a:rPr lang="en-US" sz="16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6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oMath>
                          </a14:m>
                          <a:endParaRPr lang="en-US" sz="1600" dirty="0"/>
                        </a:p>
                        <a:p>
                          <a:r>
                            <a:rPr lang="en-US" sz="1600" dirty="0"/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sz="1600" b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0640D78E-27F5-47C3-A051-CA9E6E04166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14874996"/>
                  </p:ext>
                </p:extLst>
              </p:nvPr>
            </p:nvGraphicFramePr>
            <p:xfrm>
              <a:off x="4304469" y="2143841"/>
              <a:ext cx="4643315" cy="3990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4439">
                      <a:extLst>
                        <a:ext uri="{9D8B030D-6E8A-4147-A177-3AD203B41FA5}">
                          <a16:colId xmlns:a16="http://schemas.microsoft.com/office/drawing/2014/main" val="260221503"/>
                        </a:ext>
                      </a:extLst>
                    </a:gridCol>
                    <a:gridCol w="3908876">
                      <a:extLst>
                        <a:ext uri="{9D8B030D-6E8A-4147-A177-3AD203B41FA5}">
                          <a16:colId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3279" r="-533058" b="-9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600" dirty="0">
                              <a:solidFill>
                                <a:srgbClr val="C00000"/>
                              </a:solidFill>
                            </a:rPr>
                            <a:t>Line 2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54814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66316" r="-533058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66316" r="-624" b="-5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709646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166316" r="-533058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166316" r="-624" b="-4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414754" r="-533058" b="-5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414754" r="-624" b="-5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514754" r="-533058" b="-4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514754" r="-624" b="-4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614754" r="-533058" b="-3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614754" r="-624" b="-3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714754" r="-533058" b="-2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714754" r="-624" b="-2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4806106"/>
                      </a:ext>
                    </a:extLst>
                  </a:tr>
                  <a:tr h="97809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Total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308696" r="-624" b="-8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A11E01F-FA93-EA61-2FDB-2488C36F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8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E04D7-552E-4DD2-8A67-7AF662EB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16">
            <a:extLst>
              <a:ext uri="{FF2B5EF4-FFF2-40B4-BE49-F238E27FC236}">
                <a16:creationId xmlns="" xmlns:a16="http://schemas.microsoft.com/office/drawing/2014/main" id="{D0B246DF-106F-487A-BA13-8F2E2FD9CC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84107"/>
            <a:ext cx="3900488" cy="112009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="" xmlns:a16="http://schemas.microsoft.com/office/drawing/2014/main" id="{CF61D156-7BE7-4072-A388-F32006DB20CA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652674209"/>
                  </p:ext>
                </p:extLst>
              </p:nvPr>
            </p:nvGraphicFramePr>
            <p:xfrm>
              <a:off x="4664075" y="2227263"/>
              <a:ext cx="4204554" cy="3568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905">
                      <a:extLst>
                        <a:ext uri="{9D8B030D-6E8A-4147-A177-3AD203B41FA5}">
                          <a16:colId xmlns="" xmlns:a16="http://schemas.microsoft.com/office/drawing/2014/main" val="260221503"/>
                        </a:ext>
                      </a:extLst>
                    </a:gridCol>
                    <a:gridCol w="3408649">
                      <a:extLst>
                        <a:ext uri="{9D8B030D-6E8A-4147-A177-3AD203B41FA5}">
                          <a16:colId xmlns=""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600" dirty="0">
                              <a:solidFill>
                                <a:srgbClr val="C00000"/>
                              </a:solidFill>
                            </a:rPr>
                            <a:t>line 3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80054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does</a:t>
                          </a:r>
                          <a:r>
                            <a:rPr lang="en-US" sz="1600" baseline="0" dirty="0">
                              <a:solidFill>
                                <a:srgbClr val="0070C0"/>
                              </a:solidFill>
                            </a:rPr>
                            <a:t> not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 run.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25709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does not run.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runs once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runs twice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runs thrice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17480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Total cost of Line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1+2+3+…+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r>
                            <a:rPr lang="en-US" sz="16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6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US" sz="1600" dirty="0"/>
                        </a:p>
                        <a:p>
                          <a:r>
                            <a:rPr lang="en-US" sz="1600" dirty="0"/>
                            <a:t>=</a:t>
                          </a:r>
                          <a:r>
                            <a:rPr lang="en-US" sz="16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baseline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600" b="0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b="0" i="1" baseline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b="0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CF61D156-7BE7-4072-A388-F32006DB20CA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652674209"/>
                  </p:ext>
                </p:extLst>
              </p:nvPr>
            </p:nvGraphicFramePr>
            <p:xfrm>
              <a:off x="4664075" y="2227263"/>
              <a:ext cx="4204554" cy="3568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905">
                      <a:extLst>
                        <a:ext uri="{9D8B030D-6E8A-4147-A177-3AD203B41FA5}">
                          <a16:colId xmlns:a16="http://schemas.microsoft.com/office/drawing/2014/main" val="260221503"/>
                        </a:ext>
                      </a:extLst>
                    </a:gridCol>
                    <a:gridCol w="3408649">
                      <a:extLst>
                        <a:ext uri="{9D8B030D-6E8A-4147-A177-3AD203B41FA5}">
                          <a16:colId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4918" r="-429771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600" dirty="0">
                              <a:solidFill>
                                <a:srgbClr val="C00000"/>
                              </a:solidFill>
                            </a:rPr>
                            <a:t>line 3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54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104918" r="-429771" b="-7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104918" r="-716" b="-7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709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204918" r="-429771" b="-6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204918" r="-716" b="-6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304918" r="-429771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304918" r="-716" b="-5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411667" r="-429771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411667" r="-716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503279" r="-429771" b="-3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503279" r="-716" b="-3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603279" r="-429771" b="-2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603279" r="-716" b="-2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4806106"/>
                      </a:ext>
                    </a:extLst>
                  </a:tr>
                  <a:tr h="97256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Total cost of Line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268125" r="-716" b="-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E9ACD5C-4FC5-A5DE-F319-24214DB0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1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ADC4B-2F9B-46A7-BF45-8937A160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56599B5A-B75B-468F-80C0-B0EF902CEA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 smtClean="0"/>
                      <m:t>Line</m:t>
                    </m:r>
                    <m:r>
                      <m:rPr>
                        <m:nor/>
                      </m:rPr>
                      <a:rPr lang="pt-BR" dirty="0" smtClean="0"/>
                      <m:t> 1: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+1+1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/>
                      <m:t>Line</m:t>
                    </m:r>
                    <m:r>
                      <m:rPr>
                        <m:nor/>
                      </m:rPr>
                      <a:rPr lang="pt-BR" dirty="0"/>
                      <m:t> 2: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/>
                      <m:t>Line</m:t>
                    </m:r>
                    <m:r>
                      <m:rPr>
                        <m:nor/>
                      </m:rPr>
                      <a:rPr lang="pt-BR" dirty="0"/>
                      <m:t> 3: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Best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Worst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Therefore,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6599B5A-B75B-468F-80C0-B0EF902CE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12">
            <a:extLst>
              <a:ext uri="{FF2B5EF4-FFF2-40B4-BE49-F238E27FC236}">
                <a16:creationId xmlns="" xmlns:a16="http://schemas.microsoft.com/office/drawing/2014/main" id="{EC22E265-FBD8-4E8F-B864-C3BF4CBC25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84107"/>
            <a:ext cx="3900488" cy="112009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306A46C5-B8B5-4526-BEEF-7584AB7F2C37}"/>
                  </a:ext>
                </a:extLst>
              </p:cNvPr>
              <p:cNvSpPr txBox="1"/>
              <p:nvPr/>
            </p:nvSpPr>
            <p:spPr>
              <a:xfrm>
                <a:off x="-202224" y="5531309"/>
                <a:ext cx="9144000" cy="652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The running time of this algorithm therefore belongs to both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which means it is in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6A46C5-B8B5-4526-BEEF-7584AB7F2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224" y="5531309"/>
                <a:ext cx="9144000" cy="652551"/>
              </a:xfrm>
              <a:prstGeom prst="rect">
                <a:avLst/>
              </a:prstGeom>
              <a:blipFill>
                <a:blip r:embed="rId4"/>
                <a:stretch>
                  <a:fillRect t="-3738" r="-667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8111114-E9EA-83A0-7A26-2B7732E4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51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DB8D67-F66E-40E4-B9CF-CC1DB020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F6B793A-0DBE-4D18-B924-42D1766D1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="" xmlns:a16="http://schemas.microsoft.com/office/drawing/2014/main" id="{000A90E8-EACC-4EFA-8CDC-516ABFC768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511241"/>
            <a:ext cx="3900488" cy="1065830"/>
          </a:xfr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4BDA8F4-F65C-4347-B8EE-0D5296F6F22F}"/>
              </a:ext>
            </a:extLst>
          </p:cNvPr>
          <p:cNvSpPr txBox="1"/>
          <p:nvPr/>
        </p:nvSpPr>
        <p:spPr>
          <a:xfrm>
            <a:off x="581025" y="4741414"/>
            <a:ext cx="389969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dirty="0"/>
              <a:t>Derive the running-time equations and express in "O" notation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="" xmlns:a16="http://schemas.microsoft.com/office/drawing/2014/main" id="{D7862120-68C3-4953-898C-2902661D4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894"/>
              </p:ext>
            </p:extLst>
          </p:nvPr>
        </p:nvGraphicFramePr>
        <p:xfrm>
          <a:off x="4662490" y="2087737"/>
          <a:ext cx="4040148" cy="38843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=""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=""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="" xmlns:a16="http://schemas.microsoft.com/office/drawing/2014/main" val="1402478111"/>
                    </a:ext>
                  </a:extLst>
                </a:gridCol>
              </a:tblGrid>
              <a:tr h="540706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9509777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722567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7712755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5943813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749262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75324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160207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2E7CDE-380A-FB83-0D6D-F8818FD1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66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0052A2-4049-407B-BD0F-0372CEE6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4">
                <a:extLst>
                  <a:ext uri="{FF2B5EF4-FFF2-40B4-BE49-F238E27FC236}">
                    <a16:creationId xmlns="" xmlns:a16="http://schemas.microsoft.com/office/drawing/2014/main" id="{738BFA29-DF5D-4F69-8D26-E93E3D8BDE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33620879"/>
                  </p:ext>
                </p:extLst>
              </p:nvPr>
            </p:nvGraphicFramePr>
            <p:xfrm>
              <a:off x="581192" y="2111692"/>
              <a:ext cx="4039091" cy="45835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868">
                      <a:extLst>
                        <a:ext uri="{9D8B030D-6E8A-4147-A177-3AD203B41FA5}">
                          <a16:colId xmlns="" xmlns:a16="http://schemas.microsoft.com/office/drawing/2014/main" val="260221503"/>
                        </a:ext>
                      </a:extLst>
                    </a:gridCol>
                    <a:gridCol w="3400223">
                      <a:extLst>
                        <a:ext uri="{9D8B030D-6E8A-4147-A177-3AD203B41FA5}">
                          <a16:colId xmlns=""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400" dirty="0">
                              <a:solidFill>
                                <a:srgbClr val="C00000"/>
                              </a:solidFill>
                            </a:rPr>
                            <a:t>Line 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80054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// checks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and fails. Inner statements does</a:t>
                          </a:r>
                          <a:r>
                            <a:rPr lang="en-US" sz="1400" baseline="0" dirty="0">
                              <a:solidFill>
                                <a:srgbClr val="0070C0"/>
                              </a:solidFill>
                            </a:rPr>
                            <a:t> not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run.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25709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// checks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and fails. Inner statements does not run.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b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// Inner statements run once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400" b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4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// Inner statements run twice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400" b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// Inner statements run thrice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17480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Total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−(1+…+1)</m:t>
                                  </m:r>
                                </m:e>
                              </m:d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sz="1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−(1+…+1)</m:t>
                                  </m:r>
                                </m:e>
                              </m:d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  <a:p>
                          <a:r>
                            <a:rPr lang="en-US" sz="14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sz="1400" b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−…</m:t>
                              </m:r>
                            </m:oMath>
                          </a14:m>
                          <a:endParaRPr lang="en-US" sz="1400" dirty="0"/>
                        </a:p>
                        <a:p>
                          <a:r>
                            <a:rPr lang="en-US" sz="1400" dirty="0"/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4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738BFA29-DF5D-4F69-8D26-E93E3D8BDE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33620879"/>
                  </p:ext>
                </p:extLst>
              </p:nvPr>
            </p:nvGraphicFramePr>
            <p:xfrm>
              <a:off x="581192" y="2111692"/>
              <a:ext cx="4039091" cy="43990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868">
                      <a:extLst>
                        <a:ext uri="{9D8B030D-6E8A-4147-A177-3AD203B41FA5}">
                          <a16:colId xmlns:a16="http://schemas.microsoft.com/office/drawing/2014/main" val="260221503"/>
                        </a:ext>
                      </a:extLst>
                    </a:gridCol>
                    <a:gridCol w="3400223">
                      <a:extLst>
                        <a:ext uri="{9D8B030D-6E8A-4147-A177-3AD203B41FA5}">
                          <a16:colId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639" r="-536190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400" dirty="0">
                              <a:solidFill>
                                <a:srgbClr val="C00000"/>
                              </a:solidFill>
                            </a:rPr>
                            <a:t>Line 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5481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72941" r="-536190" b="-6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72941" r="-896" b="-69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709646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72941" r="-536190" b="-5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172941" r="-896" b="-59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80328" r="-53619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380328" r="-896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80328" r="-53619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480328" r="-896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580328" r="-53619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580328" r="-896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80328" r="-53619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680328" r="-896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4806106"/>
                      </a:ext>
                    </a:extLst>
                  </a:tr>
                  <a:tr h="1508506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Total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191935" r="-896" b="-4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75D6F97C-0416-4EC2-80CA-1362762092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55970" y="3581394"/>
            <a:ext cx="3906838" cy="1067566"/>
          </a:xfr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A778325-605A-4E95-9E44-6D891B185104}"/>
              </a:ext>
            </a:extLst>
          </p:cNvPr>
          <p:cNvSpPr/>
          <p:nvPr/>
        </p:nvSpPr>
        <p:spPr>
          <a:xfrm>
            <a:off x="6787662" y="3771901"/>
            <a:ext cx="764930" cy="2373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B610584-EF9A-B0D0-12C0-C1915FB5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BFDCAFA-B7FE-42CC-BD76-E15FE318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id="{849E1EAB-B123-40D8-BC9D-F5FD62A9F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2046515"/>
                <a:ext cx="8131985" cy="154074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for sufficiently large input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), 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always less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for sufficiently large input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always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</a:t>
                </a:r>
                <a:r>
                  <a:rPr lang="en-US" dirty="0"/>
                  <a:t> exact bound of f(n).  </a:t>
                </a:r>
                <a:r>
                  <a:rPr lang="en-US" dirty="0">
                    <a:solidFill>
                      <a:srgbClr val="FF0000"/>
                    </a:solidFill>
                  </a:rPr>
                  <a:t>What does it mean?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9E1EAB-B123-40D8-BC9D-F5FD62A9F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2046515"/>
                <a:ext cx="8131985" cy="1540747"/>
              </a:xfrm>
              <a:blipFill>
                <a:blip r:embed="rId2"/>
                <a:stretch>
                  <a:fillRect l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D0E58A4-FE63-4196-AA5C-800C37F76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57" y="3587262"/>
            <a:ext cx="6768198" cy="23744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500183-C10F-FF75-CB67-2C937D1C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61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0052A2-4049-407B-BD0F-0372CEE6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4">
                <a:extLst>
                  <a:ext uri="{FF2B5EF4-FFF2-40B4-BE49-F238E27FC236}">
                    <a16:creationId xmlns="" xmlns:a16="http://schemas.microsoft.com/office/drawing/2014/main" id="{738BFA29-DF5D-4F69-8D26-E93E3D8BDE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319260421"/>
                  </p:ext>
                </p:extLst>
              </p:nvPr>
            </p:nvGraphicFramePr>
            <p:xfrm>
              <a:off x="581192" y="2269966"/>
              <a:ext cx="4039091" cy="3538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868">
                      <a:extLst>
                        <a:ext uri="{9D8B030D-6E8A-4147-A177-3AD203B41FA5}">
                          <a16:colId xmlns="" xmlns:a16="http://schemas.microsoft.com/office/drawing/2014/main" val="260221503"/>
                        </a:ext>
                      </a:extLst>
                    </a:gridCol>
                    <a:gridCol w="3400223">
                      <a:extLst>
                        <a:ext uri="{9D8B030D-6E8A-4147-A177-3AD203B41FA5}">
                          <a16:colId xmlns=""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400" dirty="0">
                              <a:solidFill>
                                <a:srgbClr val="C00000"/>
                              </a:solidFill>
                            </a:rPr>
                            <a:t>Line 3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80054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does</a:t>
                          </a:r>
                          <a:r>
                            <a:rPr lang="en-US" sz="1600" baseline="0" dirty="0">
                              <a:solidFill>
                                <a:srgbClr val="0070C0"/>
                              </a:solidFill>
                            </a:rPr>
                            <a:t> not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 run.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25709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does not run.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1600" b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600" b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sz="1600" b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17480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Total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</m:e>
                                    <m:sup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(1+…+1)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r>
                            <a:rPr lang="en-US" sz="16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6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sz="1600" b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US" sz="16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a14:m>
                          <a:endParaRPr lang="en-US" sz="1600" b="0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r>
                            <a:rPr lang="en-US" sz="1600" dirty="0"/>
                            <a:t>=</a:t>
                          </a:r>
                          <a:r>
                            <a:rPr lang="en-US" sz="16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b="0" i="1" baseline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738BFA29-DF5D-4F69-8D26-E93E3D8BDE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319260421"/>
                  </p:ext>
                </p:extLst>
              </p:nvPr>
            </p:nvGraphicFramePr>
            <p:xfrm>
              <a:off x="581192" y="2269966"/>
              <a:ext cx="4039091" cy="35699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868">
                      <a:extLst>
                        <a:ext uri="{9D8B030D-6E8A-4147-A177-3AD203B41FA5}">
                          <a16:colId xmlns:a16="http://schemas.microsoft.com/office/drawing/2014/main" val="260221503"/>
                        </a:ext>
                      </a:extLst>
                    </a:gridCol>
                    <a:gridCol w="3400223">
                      <a:extLst>
                        <a:ext uri="{9D8B030D-6E8A-4147-A177-3AD203B41FA5}">
                          <a16:colId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639" r="-536190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400" dirty="0">
                              <a:solidFill>
                                <a:srgbClr val="C00000"/>
                              </a:solidFill>
                            </a:rPr>
                            <a:t>Line 3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54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1639" r="-536190" b="-7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101639" r="-896" b="-7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709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1639" r="-536190" b="-6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201639" r="-896" b="-6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6667" r="-536190" b="-5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306667" r="-896" b="-5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0000" r="-536190" b="-4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400000" r="-896" b="-4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500000" r="-536190" b="-3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500000" r="-896" b="-3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0000" r="-536190" b="-2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600000" r="-896" b="-2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4806106"/>
                      </a:ext>
                    </a:extLst>
                  </a:tr>
                  <a:tr h="97409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Total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266875" r="-896" b="-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75D6F97C-0416-4EC2-80CA-1362762092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64106" y="3590272"/>
            <a:ext cx="3906838" cy="1067566"/>
          </a:xfr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A778325-605A-4E95-9E44-6D891B185104}"/>
              </a:ext>
            </a:extLst>
          </p:cNvPr>
          <p:cNvSpPr/>
          <p:nvPr/>
        </p:nvSpPr>
        <p:spPr>
          <a:xfrm>
            <a:off x="6787662" y="3771901"/>
            <a:ext cx="764930" cy="2373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B32C52A-54EA-B676-FEA3-B803B087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9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57E3DF-4687-4923-B36A-01045165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51F830-E64B-4FB3-B9C6-AA1D3458A6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6">
            <a:extLst>
              <a:ext uri="{FF2B5EF4-FFF2-40B4-BE49-F238E27FC236}">
                <a16:creationId xmlns="" xmlns:a16="http://schemas.microsoft.com/office/drawing/2014/main" id="{BE4C99C2-D125-47A3-AFE9-D3C9DDA3C5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882229"/>
            <a:ext cx="3900488" cy="2323854"/>
          </a:xfr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B63F235-5573-44C2-8C6B-DAF64EB6299E}"/>
              </a:ext>
            </a:extLst>
          </p:cNvPr>
          <p:cNvSpPr txBox="1"/>
          <p:nvPr/>
        </p:nvSpPr>
        <p:spPr>
          <a:xfrm>
            <a:off x="581422" y="5305479"/>
            <a:ext cx="389969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dirty="0"/>
              <a:t>Derive the running-time equations and express in "O" notation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="" xmlns:a16="http://schemas.microsoft.com/office/drawing/2014/main" id="{E02C5330-9B3D-4A70-ACF6-04390FF1C3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436142"/>
              </p:ext>
            </p:extLst>
          </p:nvPr>
        </p:nvGraphicFramePr>
        <p:xfrm>
          <a:off x="4662490" y="2087737"/>
          <a:ext cx="4040148" cy="42331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=""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=""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="" xmlns:a16="http://schemas.microsoft.com/office/drawing/2014/main" val="1402478111"/>
                    </a:ext>
                  </a:extLst>
                </a:gridCol>
              </a:tblGrid>
              <a:tr h="434171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9509777"/>
                  </a:ext>
                </a:extLst>
              </a:tr>
              <a:tr h="434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7225671"/>
                  </a:ext>
                </a:extLst>
              </a:tr>
              <a:tr h="434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7712755"/>
                  </a:ext>
                </a:extLst>
              </a:tr>
              <a:tr h="434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5943813"/>
                  </a:ext>
                </a:extLst>
              </a:tr>
              <a:tr h="434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7492621"/>
                  </a:ext>
                </a:extLst>
              </a:tr>
              <a:tr h="434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75324"/>
                  </a:ext>
                </a:extLst>
              </a:tr>
              <a:tr h="4341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454969"/>
                  </a:ext>
                </a:extLst>
              </a:tr>
              <a:tr h="4341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1577061"/>
                  </a:ext>
                </a:extLst>
              </a:tr>
              <a:tr h="759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160207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35B46C0-2BA7-11A6-4B42-4E7D7769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67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57E3DF-4687-4923-B36A-01045165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51F830-E64B-4FB3-B9C6-AA1D3458A6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6">
            <a:extLst>
              <a:ext uri="{FF2B5EF4-FFF2-40B4-BE49-F238E27FC236}">
                <a16:creationId xmlns="" xmlns:a16="http://schemas.microsoft.com/office/drawing/2014/main" id="{BE4C99C2-D125-47A3-AFE9-D3C9DDA3C5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882229"/>
            <a:ext cx="3900488" cy="2323854"/>
          </a:xfr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B63F235-5573-44C2-8C6B-DAF64EB6299E}"/>
              </a:ext>
            </a:extLst>
          </p:cNvPr>
          <p:cNvSpPr txBox="1"/>
          <p:nvPr/>
        </p:nvSpPr>
        <p:spPr>
          <a:xfrm>
            <a:off x="581422" y="5305479"/>
            <a:ext cx="389969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dirty="0"/>
              <a:t>Derive the running-time equations and express in "O"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8">
                <a:extLst>
                  <a:ext uri="{FF2B5EF4-FFF2-40B4-BE49-F238E27FC236}">
                    <a16:creationId xmlns="" xmlns:a16="http://schemas.microsoft.com/office/drawing/2014/main" id="{E02C5330-9B3D-4A70-ACF6-04390FF1C3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43246918"/>
                  </p:ext>
                </p:extLst>
              </p:nvPr>
            </p:nvGraphicFramePr>
            <p:xfrm>
              <a:off x="4662490" y="2087737"/>
              <a:ext cx="4040148" cy="387786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=""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=""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="" xmlns:a16="http://schemas.microsoft.com/office/drawing/2014/main" val="1402478111"/>
                        </a:ext>
                      </a:extLst>
                    </a:gridCol>
                  </a:tblGrid>
                  <a:tr h="4341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69509777"/>
                      </a:ext>
                    </a:extLst>
                  </a:tr>
                  <a:tr h="434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 ∗(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+2)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87225671"/>
                      </a:ext>
                    </a:extLst>
                  </a:tr>
                  <a:tr h="434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2 ∗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∗(</m:t>
                                </m:r>
                                <m:func>
                                  <m:func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+1)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57712755"/>
                      </a:ext>
                    </a:extLst>
                  </a:tr>
                  <a:tr h="434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3 ∗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195943813"/>
                      </a:ext>
                    </a:extLst>
                  </a:tr>
                  <a:tr h="434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7 ∗(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877492621"/>
                      </a:ext>
                    </a:extLst>
                  </a:tr>
                  <a:tr h="434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8 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/>
                                </a:rPr>
                                <m:t>∗(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sz="1600" b="0" i="0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b="0" i="0" smtClean="0">
                                  <a:latin typeface="Cambria Math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10775324"/>
                      </a:ext>
                    </a:extLst>
                  </a:tr>
                  <a:tr h="434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8 ∗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sz="1600" b="0" i="0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27454969"/>
                      </a:ext>
                    </a:extLst>
                  </a:tr>
                  <a:tr h="43417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16157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8">
                <a:extLst>
                  <a:ext uri="{FF2B5EF4-FFF2-40B4-BE49-F238E27FC236}">
                    <a16:creationId xmlns:a16="http://schemas.microsoft.com/office/drawing/2014/main" xmlns="" id="{E02C5330-9B3D-4A70-ACF6-04390FF1C3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43246918"/>
                  </p:ext>
                </p:extLst>
              </p:nvPr>
            </p:nvGraphicFramePr>
            <p:xfrm>
              <a:off x="4662490" y="2087737"/>
              <a:ext cx="4040148" cy="387786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xmlns="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xmlns="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xmlns="" val="1402478111"/>
                        </a:ext>
                      </a:extLst>
                    </a:gridCol>
                  </a:tblGrid>
                  <a:tr h="4341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69509777"/>
                      </a:ext>
                    </a:extLst>
                  </a:tr>
                  <a:tr h="559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82609" r="-50279" b="-5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87225671"/>
                      </a:ext>
                    </a:extLst>
                  </a:tr>
                  <a:tr h="434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233333" r="-50279" b="-58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same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57712755"/>
                      </a:ext>
                    </a:extLst>
                  </a:tr>
                  <a:tr h="5074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289157" r="-5027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95943813"/>
                      </a:ext>
                    </a:extLst>
                  </a:tr>
                  <a:tr h="434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454930" r="-50279" b="-371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same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877492621"/>
                      </a:ext>
                    </a:extLst>
                  </a:tr>
                  <a:tr h="434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547222" r="-50279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same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0775324"/>
                      </a:ext>
                    </a:extLst>
                  </a:tr>
                  <a:tr h="434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656338" r="-50279" b="-170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same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745496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Asymptotic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196" t="-511429" r="-50279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same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1615770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35B46C0-2BA7-11A6-4B42-4E7D7769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4796" y="6361085"/>
            <a:ext cx="770468" cy="365125"/>
          </a:xfrm>
        </p:spPr>
        <p:txBody>
          <a:bodyPr/>
          <a:lstStyle/>
          <a:p>
            <a:fld id="{830C8EBC-6DC5-45DC-80E8-CC7B02C56C9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3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30D1E4E-7486-42AD-8266-D962735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" y="2061543"/>
            <a:ext cx="5899535" cy="46527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48FBA7C-DCF2-DE07-1741-ED6910A58290}"/>
              </a:ext>
            </a:extLst>
          </p:cNvPr>
          <p:cNvGrpSpPr/>
          <p:nvPr/>
        </p:nvGrpSpPr>
        <p:grpSpPr>
          <a:xfrm>
            <a:off x="3566785" y="2186727"/>
            <a:ext cx="1848593" cy="4009869"/>
            <a:chOff x="3446382" y="1487245"/>
            <a:chExt cx="1848593" cy="4009869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1C444A28-1FE1-4D25-9C8C-F0D12A2A98D3}"/>
                </a:ext>
              </a:extLst>
            </p:cNvPr>
            <p:cNvSpPr/>
            <p:nvPr/>
          </p:nvSpPr>
          <p:spPr>
            <a:xfrm>
              <a:off x="3446382" y="1487245"/>
              <a:ext cx="724980" cy="423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Cost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4BEC85E7-690A-4303-90A7-8A6AB6D05D31}"/>
                </a:ext>
              </a:extLst>
            </p:cNvPr>
            <p:cNvSpPr/>
            <p:nvPr/>
          </p:nvSpPr>
          <p:spPr>
            <a:xfrm>
              <a:off x="4371698" y="1523600"/>
              <a:ext cx="923277" cy="3870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Times</a:t>
              </a:r>
              <a:endParaRPr lang="en-US" sz="135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ED3EF958-8357-4352-9386-9E3AD187C667}"/>
                </a:ext>
              </a:extLst>
            </p:cNvPr>
            <p:cNvSpPr/>
            <p:nvPr/>
          </p:nvSpPr>
          <p:spPr>
            <a:xfrm>
              <a:off x="3671316" y="2061624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94BA6343-ACCE-4650-8CAB-44A63ACD9214}"/>
                </a:ext>
              </a:extLst>
            </p:cNvPr>
            <p:cNvSpPr/>
            <p:nvPr/>
          </p:nvSpPr>
          <p:spPr>
            <a:xfrm>
              <a:off x="4633563" y="2061544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EB73AE8A-42D0-4DD6-9FF8-7A92BE893188}"/>
                </a:ext>
              </a:extLst>
            </p:cNvPr>
            <p:cNvSpPr/>
            <p:nvPr/>
          </p:nvSpPr>
          <p:spPr>
            <a:xfrm>
              <a:off x="3671316" y="2341598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6299ADE8-3FC6-421D-BF3A-CECE0ECE0C29}"/>
                </a:ext>
              </a:extLst>
            </p:cNvPr>
            <p:cNvSpPr/>
            <p:nvPr/>
          </p:nvSpPr>
          <p:spPr>
            <a:xfrm>
              <a:off x="4633563" y="2330066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8E5B9301-55BD-46FA-BF65-E42565A9B16E}"/>
                </a:ext>
              </a:extLst>
            </p:cNvPr>
            <p:cNvSpPr/>
            <p:nvPr/>
          </p:nvSpPr>
          <p:spPr>
            <a:xfrm>
              <a:off x="3671316" y="2619600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73D0359-BF01-48F9-8FA4-A3D5BA7A6FDB}"/>
                </a:ext>
              </a:extLst>
            </p:cNvPr>
            <p:cNvSpPr/>
            <p:nvPr/>
          </p:nvSpPr>
          <p:spPr>
            <a:xfrm>
              <a:off x="3671316" y="2899574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51B91A80-0A10-47E1-A28D-F8779630F260}"/>
                </a:ext>
              </a:extLst>
            </p:cNvPr>
            <p:cNvSpPr/>
            <p:nvPr/>
          </p:nvSpPr>
          <p:spPr>
            <a:xfrm>
              <a:off x="3671316" y="3179548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793F1821-FD95-4973-BFCD-1EAC3F4C39FA}"/>
                </a:ext>
              </a:extLst>
            </p:cNvPr>
            <p:cNvSpPr/>
            <p:nvPr/>
          </p:nvSpPr>
          <p:spPr>
            <a:xfrm>
              <a:off x="3671316" y="3459523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69AD8612-AB27-423C-9E3A-C0ADA8EBD419}"/>
                </a:ext>
              </a:extLst>
            </p:cNvPr>
            <p:cNvSpPr/>
            <p:nvPr/>
          </p:nvSpPr>
          <p:spPr>
            <a:xfrm>
              <a:off x="3671316" y="3899005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25F15661-F278-4F50-A571-F1B670D2EC77}"/>
                </a:ext>
              </a:extLst>
            </p:cNvPr>
            <p:cNvSpPr/>
            <p:nvPr/>
          </p:nvSpPr>
          <p:spPr>
            <a:xfrm>
              <a:off x="3671316" y="4194746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c9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31D5AD54-EA84-4176-B68B-7C2EDDA36386}"/>
                </a:ext>
              </a:extLst>
            </p:cNvPr>
            <p:cNvSpPr/>
            <p:nvPr/>
          </p:nvSpPr>
          <p:spPr>
            <a:xfrm>
              <a:off x="3671316" y="4490488"/>
              <a:ext cx="500046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c10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EABE8FF0-4C9E-4A0B-B09B-3397DE6B2E02}"/>
                </a:ext>
              </a:extLst>
            </p:cNvPr>
            <p:cNvSpPr/>
            <p:nvPr/>
          </p:nvSpPr>
          <p:spPr>
            <a:xfrm>
              <a:off x="3671315" y="4786229"/>
              <a:ext cx="500045" cy="298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08553D3-7A06-4AE9-B899-DFAD4F0DBA65}"/>
                </a:ext>
              </a:extLst>
            </p:cNvPr>
            <p:cNvSpPr/>
            <p:nvPr/>
          </p:nvSpPr>
          <p:spPr>
            <a:xfrm>
              <a:off x="3671315" y="5237163"/>
              <a:ext cx="430168" cy="223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c13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24EBC06F-5325-4379-BD47-8722E0B4FEC0}"/>
                </a:ext>
              </a:extLst>
            </p:cNvPr>
            <p:cNvSpPr/>
            <p:nvPr/>
          </p:nvSpPr>
          <p:spPr>
            <a:xfrm>
              <a:off x="4633563" y="2624919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7036982A-7B5B-4D45-982B-8940CD91B5E4}"/>
                </a:ext>
              </a:extLst>
            </p:cNvPr>
            <p:cNvSpPr/>
            <p:nvPr/>
          </p:nvSpPr>
          <p:spPr>
            <a:xfrm>
              <a:off x="4633563" y="2919772"/>
              <a:ext cx="661412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m+1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D46ABEF5-E39F-4134-8D46-DE820E53650B}"/>
                </a:ext>
              </a:extLst>
            </p:cNvPr>
            <p:cNvSpPr/>
            <p:nvPr/>
          </p:nvSpPr>
          <p:spPr>
            <a:xfrm>
              <a:off x="4633563" y="3191000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083312D2-D7D2-418B-91F3-708EE30B4D81}"/>
                </a:ext>
              </a:extLst>
            </p:cNvPr>
            <p:cNvSpPr/>
            <p:nvPr/>
          </p:nvSpPr>
          <p:spPr>
            <a:xfrm>
              <a:off x="4633563" y="3470974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2C6AA719-EB53-4DDF-8822-004B29CF2CAF}"/>
                </a:ext>
              </a:extLst>
            </p:cNvPr>
            <p:cNvSpPr/>
            <p:nvPr/>
          </p:nvSpPr>
          <p:spPr>
            <a:xfrm>
              <a:off x="4633563" y="3876589"/>
              <a:ext cx="46573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F8EF2370-A9A6-46AD-A907-B661C47176BB}"/>
                </a:ext>
              </a:extLst>
            </p:cNvPr>
            <p:cNvSpPr/>
            <p:nvPr/>
          </p:nvSpPr>
          <p:spPr>
            <a:xfrm>
              <a:off x="4622009" y="4160694"/>
              <a:ext cx="672966" cy="302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6D6A0A96-B29F-441D-81ED-AE05DA21AAD4}"/>
                </a:ext>
              </a:extLst>
            </p:cNvPr>
            <p:cNvSpPr/>
            <p:nvPr/>
          </p:nvSpPr>
          <p:spPr>
            <a:xfrm>
              <a:off x="4622009" y="4454638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B5CE6D62-AC31-4EF8-B428-621346788BE3}"/>
                </a:ext>
              </a:extLst>
            </p:cNvPr>
            <p:cNvSpPr/>
            <p:nvPr/>
          </p:nvSpPr>
          <p:spPr>
            <a:xfrm>
              <a:off x="4619441" y="4777723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26AA2093-DB1C-4398-A1BE-8C28625A08CC}"/>
                </a:ext>
              </a:extLst>
            </p:cNvPr>
            <p:cNvSpPr/>
            <p:nvPr/>
          </p:nvSpPr>
          <p:spPr>
            <a:xfrm>
              <a:off x="4619441" y="5228591"/>
              <a:ext cx="352044" cy="268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869D76-1DBC-4AFD-963C-BF80379C98FA}"/>
              </a:ext>
            </a:extLst>
          </p:cNvPr>
          <p:cNvSpPr txBox="1"/>
          <p:nvPr/>
        </p:nvSpPr>
        <p:spPr>
          <a:xfrm>
            <a:off x="5948039" y="2061544"/>
            <a:ext cx="29207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Exact cost equation:</a:t>
            </a:r>
          </a:p>
          <a:p>
            <a:r>
              <a:rPr lang="en-US" sz="1600" dirty="0"/>
              <a:t>T(n)= (c1+c2+c3+c4)+</a:t>
            </a:r>
          </a:p>
          <a:p>
            <a:r>
              <a:rPr lang="en-US" sz="1600" dirty="0"/>
              <a:t>m(c4+c5+c6)+ n(c7+c8+c10)+ c11</a:t>
            </a:r>
          </a:p>
          <a:p>
            <a:r>
              <a:rPr lang="en-US" sz="1600" dirty="0"/>
              <a:t>= </a:t>
            </a:r>
            <a:r>
              <a:rPr lang="en-US" sz="1600" dirty="0" err="1"/>
              <a:t>Am+Bn+c</a:t>
            </a:r>
            <a:endParaRPr lang="en-US" sz="1600" dirty="0"/>
          </a:p>
          <a:p>
            <a:r>
              <a:rPr lang="en-US" sz="1600" b="1" dirty="0"/>
              <a:t>Best Case:</a:t>
            </a: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The first loop will run fully m times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The second loop will run only once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T(n)=</a:t>
            </a:r>
            <a:r>
              <a:rPr lang="en-US" sz="1600" dirty="0" err="1"/>
              <a:t>Am+B+C</a:t>
            </a:r>
            <a:r>
              <a:rPr lang="en-US" sz="1600" dirty="0"/>
              <a:t> = O(n)</a:t>
            </a:r>
          </a:p>
          <a:p>
            <a:r>
              <a:rPr lang="en-US" sz="1600" b="1" dirty="0"/>
              <a:t>Worst Case: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First loop runs – m times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err="1"/>
              <a:t>Secod</a:t>
            </a:r>
            <a:r>
              <a:rPr lang="en-US" sz="1600" dirty="0"/>
              <a:t> loop runs -  n times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T(n) = </a:t>
            </a:r>
            <a:r>
              <a:rPr lang="en-US" sz="1600" dirty="0" err="1"/>
              <a:t>Am+Bn+c</a:t>
            </a:r>
            <a:r>
              <a:rPr lang="en-US" sz="1600" dirty="0"/>
              <a:t> = O(</a:t>
            </a:r>
            <a:r>
              <a:rPr lang="en-US" sz="1600" dirty="0" err="1"/>
              <a:t>m+n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59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30D1E4E-7486-42AD-8266-D962735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" y="2061544"/>
            <a:ext cx="5457779" cy="4672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AFB1496-AC02-8BFC-DD3D-02C039285329}"/>
              </a:ext>
            </a:extLst>
          </p:cNvPr>
          <p:cNvSpPr txBox="1"/>
          <p:nvPr/>
        </p:nvSpPr>
        <p:spPr>
          <a:xfrm>
            <a:off x="5752730" y="2228295"/>
            <a:ext cx="2947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of best case:</a:t>
            </a:r>
          </a:p>
          <a:p>
            <a:r>
              <a:rPr lang="en-GB" dirty="0"/>
              <a:t>A= any array</a:t>
            </a:r>
          </a:p>
          <a:p>
            <a:r>
              <a:rPr lang="en-GB" dirty="0"/>
              <a:t>B={-1,2,3,4,5}</a:t>
            </a:r>
          </a:p>
          <a:p>
            <a:r>
              <a:rPr lang="en-US" dirty="0"/>
              <a:t>//1</a:t>
            </a:r>
            <a:r>
              <a:rPr lang="en-US" baseline="30000" dirty="0"/>
              <a:t>st</a:t>
            </a:r>
            <a:r>
              <a:rPr lang="en-US" dirty="0"/>
              <a:t> element is negative and other values can be anything</a:t>
            </a:r>
          </a:p>
          <a:p>
            <a:endParaRPr lang="en-US" dirty="0"/>
          </a:p>
          <a:p>
            <a:r>
              <a:rPr lang="en-US" dirty="0"/>
              <a:t>Example of worst case:</a:t>
            </a:r>
          </a:p>
          <a:p>
            <a:r>
              <a:rPr lang="en-US" dirty="0"/>
              <a:t>A= any array</a:t>
            </a:r>
          </a:p>
          <a:p>
            <a:r>
              <a:rPr lang="en-US" dirty="0"/>
              <a:t>B={3,5,6,2,6}</a:t>
            </a:r>
          </a:p>
          <a:p>
            <a:r>
              <a:rPr lang="en-US" dirty="0"/>
              <a:t>Any array with all positive elements</a:t>
            </a:r>
          </a:p>
        </p:txBody>
      </p:sp>
    </p:spTree>
    <p:extLst>
      <p:ext uri="{BB962C8B-B14F-4D97-AF65-F5344CB8AC3E}">
        <p14:creationId xmlns:p14="http://schemas.microsoft.com/office/powerpoint/2010/main" val="291989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C2FC93-8F06-4D11-BF2E-A8B50868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77BFE35-FE49-43D7-8E50-236C028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1A1D5DA-1D9B-49F6-B148-A54F91C4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13619"/>
            <a:ext cx="4393406" cy="349970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FD5B053D-B642-7BF8-CF2B-B4B4B73FD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79908"/>
              </p:ext>
            </p:extLst>
          </p:nvPr>
        </p:nvGraphicFramePr>
        <p:xfrm>
          <a:off x="5119456" y="2430093"/>
          <a:ext cx="3775968" cy="398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656">
                  <a:extLst>
                    <a:ext uri="{9D8B030D-6E8A-4147-A177-3AD203B41FA5}">
                      <a16:colId xmlns="" xmlns:a16="http://schemas.microsoft.com/office/drawing/2014/main" val="2833586846"/>
                    </a:ext>
                  </a:extLst>
                </a:gridCol>
                <a:gridCol w="1258656">
                  <a:extLst>
                    <a:ext uri="{9D8B030D-6E8A-4147-A177-3AD203B41FA5}">
                      <a16:colId xmlns="" xmlns:a16="http://schemas.microsoft.com/office/drawing/2014/main" val="2290198316"/>
                    </a:ext>
                  </a:extLst>
                </a:gridCol>
                <a:gridCol w="1258656">
                  <a:extLst>
                    <a:ext uri="{9D8B030D-6E8A-4147-A177-3AD203B41FA5}">
                      <a16:colId xmlns="" xmlns:a16="http://schemas.microsoft.com/office/drawing/2014/main" val="848238047"/>
                    </a:ext>
                  </a:extLst>
                </a:gridCol>
              </a:tblGrid>
              <a:tr h="477792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9391968"/>
                  </a:ext>
                </a:extLst>
              </a:tr>
              <a:tr h="477792">
                <a:tc>
                  <a:txBody>
                    <a:bodyPr/>
                    <a:lstStyle/>
                    <a:p>
                      <a:r>
                        <a:rPr lang="en-GB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3309649"/>
                  </a:ext>
                </a:extLst>
              </a:tr>
              <a:tr h="47779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2196940"/>
                  </a:ext>
                </a:extLst>
              </a:tr>
              <a:tr h="47779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m*(n+1)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6226432"/>
                  </a:ext>
                </a:extLst>
              </a:tr>
              <a:tr h="477792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m*n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9528245"/>
                  </a:ext>
                </a:extLst>
              </a:tr>
              <a:tr h="477792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5928392"/>
                  </a:ext>
                </a:extLst>
              </a:tr>
              <a:tr h="477792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9426715"/>
                  </a:ext>
                </a:extLst>
              </a:tr>
              <a:tr h="477792">
                <a:tc>
                  <a:txBody>
                    <a:bodyPr/>
                    <a:lstStyle/>
                    <a:p>
                      <a:r>
                        <a:rPr lang="en-GB" dirty="0"/>
                        <a:t>Asymptotic</a:t>
                      </a:r>
                    </a:p>
                    <a:p>
                      <a:r>
                        <a:rPr lang="en-GB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</a:t>
                      </a:r>
                      <a:r>
                        <a:rPr lang="en-GB" dirty="0" err="1"/>
                        <a:t>mn</a:t>
                      </a:r>
                      <a:r>
                        <a:rPr lang="en-GB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464098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C49E835-985A-C4E3-0E0E-2B91889F4F06}"/>
              </a:ext>
            </a:extLst>
          </p:cNvPr>
          <p:cNvSpPr txBox="1"/>
          <p:nvPr/>
        </p:nvSpPr>
        <p:spPr>
          <a:xfrm>
            <a:off x="435006" y="5998095"/>
            <a:ext cx="40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best case, the condition in line 5 will be true for the 1</a:t>
            </a:r>
            <a:r>
              <a:rPr lang="en-GB" baseline="30000" dirty="0"/>
              <a:t>st</a:t>
            </a:r>
            <a:r>
              <a:rPr lang="en-GB" dirty="0"/>
              <a:t> iteration and return.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25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C2FC93-8F06-4D11-BF2E-A8B50868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77BFE35-FE49-43D7-8E50-236C028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1A1D5DA-1D9B-49F6-B148-A54F91C4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13619"/>
            <a:ext cx="4393406" cy="34997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63B54B-7054-4291-98F3-3CE70E00B6E2}"/>
              </a:ext>
            </a:extLst>
          </p:cNvPr>
          <p:cNvSpPr txBox="1"/>
          <p:nvPr/>
        </p:nvSpPr>
        <p:spPr>
          <a:xfrm>
            <a:off x="5228948" y="1981625"/>
            <a:ext cx="2853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Example of best case:</a:t>
            </a:r>
          </a:p>
          <a:p>
            <a:r>
              <a:rPr lang="en-GB" dirty="0"/>
              <a:t>Both arrays have same 1</a:t>
            </a:r>
            <a:r>
              <a:rPr lang="en-GB" baseline="30000" dirty="0"/>
              <a:t>st</a:t>
            </a:r>
            <a:r>
              <a:rPr lang="en-GB" dirty="0"/>
              <a:t> element</a:t>
            </a:r>
          </a:p>
          <a:p>
            <a:r>
              <a:rPr lang="en-GB" dirty="0"/>
              <a:t>A={1,2,3,4}</a:t>
            </a:r>
          </a:p>
          <a:p>
            <a:r>
              <a:rPr lang="en-GB" dirty="0"/>
              <a:t>B={1,4,4,5}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Example of worst case:</a:t>
            </a:r>
          </a:p>
          <a:p>
            <a:r>
              <a:rPr lang="en-GB" dirty="0"/>
              <a:t>No common elements in the arrays</a:t>
            </a:r>
          </a:p>
          <a:p>
            <a:r>
              <a:rPr lang="en-GB" dirty="0"/>
              <a:t>A={1,2,3,4}</a:t>
            </a:r>
          </a:p>
          <a:p>
            <a:r>
              <a:rPr lang="en-GB" dirty="0"/>
              <a:t>B={6,7,8,9}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694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4A3FE3DF-FB8E-4D9A-BE43-5CBEB087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6410633-84AC-F805-57AD-3556A657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5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5CD4092-7111-4E3D-B115-4C276095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patterns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3DC714D-3478-4BD8-94B7-806F7770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Derive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best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and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worst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case running-time equations and express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SY10"/>
              </a:rPr>
              <a:t>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notation.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MR10"/>
              </a:rPr>
              <a:t>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erive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exact cost equation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and express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SY10"/>
              </a:rPr>
              <a:t>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notation</a:t>
            </a:r>
          </a:p>
          <a:p>
            <a:r>
              <a:rPr lang="en-US" dirty="0">
                <a:solidFill>
                  <a:srgbClr val="000000"/>
                </a:solidFill>
                <a:latin typeface="CMR10"/>
              </a:rPr>
              <a:t>Provide </a:t>
            </a:r>
            <a:r>
              <a:rPr lang="en-US" b="1" dirty="0">
                <a:solidFill>
                  <a:schemeClr val="tx1"/>
                </a:solidFill>
                <a:latin typeface="CMR10"/>
              </a:rPr>
              <a:t>best and worst case</a:t>
            </a:r>
            <a:r>
              <a:rPr lang="en-US" dirty="0">
                <a:solidFill>
                  <a:schemeClr val="tx1"/>
                </a:solidFill>
                <a:latin typeface="CMR10"/>
              </a:rPr>
              <a:t> 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CD80756-0AD0-3E7E-6919-5A2A2B35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5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3008E-B09A-4AAA-B98E-90479C5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2875A3D-7453-46D2-9F07-97908A263E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046515"/>
                <a:ext cx="7989752" cy="2544051"/>
              </a:xfrm>
            </p:spPr>
            <p:txBody>
              <a:bodyPr/>
              <a:lstStyle/>
              <a:p>
                <a:r>
                  <a:rPr lang="en-US" dirty="0"/>
                  <a:t>Which picture shows the </a:t>
                </a:r>
                <a:r>
                  <a:rPr lang="en-US" b="1" dirty="0"/>
                  <a:t>asymptotic tight bound</a:t>
                </a:r>
                <a:r>
                  <a:rPr lang="en-US" dirty="0"/>
                  <a:t>?</a:t>
                </a:r>
              </a:p>
              <a:p>
                <a:r>
                  <a:rPr lang="pt-BR" sz="1800" b="0" i="0" dirty="0">
                    <a:solidFill>
                      <a:srgbClr val="000000"/>
                    </a:solidFill>
                    <a:effectLst/>
                    <a:latin typeface="CMR17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sz="1800" b="0" i="0" dirty="0">
                    <a:solidFill>
                      <a:srgbClr val="000000"/>
                    </a:solidFill>
                    <a:effectLst/>
                    <a:latin typeface="CMR17"/>
                  </a:rPr>
                  <a:t> is </a:t>
                </a:r>
                <a14:m>
                  <m:oMath xmlns:m="http://schemas.openxmlformats.org/officeDocument/2006/math">
                    <m:r>
                      <a:rPr lang="pt-BR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b="0" i="0" dirty="0">
                  <a:solidFill>
                    <a:srgbClr val="000000"/>
                  </a:solidFill>
                  <a:effectLst/>
                  <a:latin typeface="CMR17"/>
                </a:endParaRPr>
              </a:p>
              <a:p>
                <a:r>
                  <a:rPr lang="pt-BR" dirty="0">
                    <a:solidFill>
                      <a:srgbClr val="FF0000"/>
                    </a:solidFill>
                    <a:latin typeface="CMR17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b="0" i="0" dirty="0">
                  <a:solidFill>
                    <a:srgbClr val="FF0000"/>
                  </a:solidFill>
                  <a:effectLst/>
                  <a:latin typeface="CMR17"/>
                </a:endParaRPr>
              </a:p>
              <a:p>
                <a:r>
                  <a:rPr lang="pt-BR" dirty="0">
                    <a:solidFill>
                      <a:srgbClr val="000000"/>
                    </a:solidFill>
                    <a:latin typeface="CMR17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75A3D-7453-46D2-9F07-97908A263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046515"/>
                <a:ext cx="7989752" cy="2544051"/>
              </a:xfrm>
              <a:blipFill>
                <a:blip r:embed="rId2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738A88C-9098-4EF5-A615-9984577F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60" y="4590566"/>
            <a:ext cx="5686133" cy="19948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2C56AB-95E6-8947-B3B1-BEBE65E3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BFDCAFA-B7FE-42CC-BD76-E15FE318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id="{849E1EAB-B123-40D8-BC9D-F5FD62A9F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chemeClr val="accent3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9E1EAB-B123-40D8-BC9D-F5FD62A9F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A0BC7B-E1E8-5C49-EEE9-1802FFC5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85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3008E-B09A-4AAA-B98E-90479C5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875A3D-7453-46D2-9F07-97908A263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the time complexity of the code?</a:t>
            </a:r>
          </a:p>
          <a:p>
            <a:r>
              <a:rPr lang="en-US" dirty="0">
                <a:solidFill>
                  <a:srgbClr val="000000"/>
                </a:solidFill>
                <a:latin typeface="CMR10"/>
              </a:rPr>
              <a:t>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erive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exact cost equation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and express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SY10"/>
              </a:rPr>
              <a:t>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notation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="" xmlns:a16="http://schemas.microsoft.com/office/drawing/2014/main" id="{3173DB52-DB7C-4ED4-B1C7-31E55A186C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3333591"/>
            <a:ext cx="3906838" cy="14211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0C77B96-FE55-4196-8572-96D6F08545A7}"/>
              </a:ext>
            </a:extLst>
          </p:cNvPr>
          <p:cNvSpPr txBox="1"/>
          <p:nvPr/>
        </p:nvSpPr>
        <p:spPr>
          <a:xfrm>
            <a:off x="4663283" y="5087198"/>
            <a:ext cx="390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https://www.geeksforgeeks.org/practice-questions-time-complexity-analysis/</a:t>
            </a:r>
            <a:r>
              <a:rPr lang="en-US" sz="12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0F5F0-DC59-D338-0B48-F9D039AC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15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3008E-B09A-4AAA-B98E-90479C5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875A3D-7453-46D2-9F07-97908A263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the time complexity of the code?</a:t>
            </a:r>
          </a:p>
          <a:p>
            <a:r>
              <a:rPr lang="en-US" dirty="0">
                <a:solidFill>
                  <a:srgbClr val="000000"/>
                </a:solidFill>
                <a:latin typeface="CMR10"/>
              </a:rPr>
              <a:t>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erive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exact cost equation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and express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SY10"/>
              </a:rPr>
              <a:t>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notation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="" xmlns:a16="http://schemas.microsoft.com/office/drawing/2014/main" id="{3173DB52-DB7C-4ED4-B1C7-31E55A186C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3333591"/>
            <a:ext cx="3906838" cy="14211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0C77B96-FE55-4196-8572-96D6F08545A7}"/>
              </a:ext>
            </a:extLst>
          </p:cNvPr>
          <p:cNvSpPr txBox="1"/>
          <p:nvPr/>
        </p:nvSpPr>
        <p:spPr>
          <a:xfrm>
            <a:off x="4663283" y="5087198"/>
            <a:ext cx="390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https://www.geeksforgeeks.org/practice-questions-time-complexity-analysis/</a:t>
            </a:r>
            <a:r>
              <a:rPr lang="en-US" sz="12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84906C-1A7B-71FB-F480-EE1CA75B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08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3008E-B09A-4AAA-B98E-90479C5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875A3D-7453-46D2-9F07-97908A263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the time complexity of the code?</a:t>
            </a:r>
          </a:p>
          <a:p>
            <a:r>
              <a:rPr lang="en-US" dirty="0">
                <a:solidFill>
                  <a:srgbClr val="000000"/>
                </a:solidFill>
                <a:latin typeface="CMR10"/>
              </a:rPr>
              <a:t>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erive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exact cost equation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and express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SY10"/>
              </a:rPr>
              <a:t>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notation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FBBCE451-5650-49FE-9EA5-EB78AE8098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3245269"/>
            <a:ext cx="3906838" cy="1597774"/>
          </a:xfr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C3EA5F-FDA8-B988-E74B-3DACB71E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91395" y="5355771"/>
            <a:ext cx="437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condition for Line 2 will always be true. Hence the outer loop will be an infinite loop.</a:t>
            </a:r>
          </a:p>
          <a:p>
            <a:r>
              <a:rPr lang="en-US" dirty="0"/>
              <a:t>Time complexity, T(n)=</a:t>
            </a:r>
            <a:r>
              <a:rPr lang="en-US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42445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3008E-B09A-4AAA-B98E-90479C5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875A3D-7453-46D2-9F07-97908A263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Find the best case and worst case time complexity and represent them using asymptotic notation.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="" xmlns:a16="http://schemas.microsoft.com/office/drawing/2014/main" id="{2C846AC6-B11F-41DB-BB28-864E24A7E5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2387521"/>
            <a:ext cx="3906838" cy="3313271"/>
          </a:xfr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5C3870-4E32-2826-CEEA-A474DD7C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8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3C630D6-8190-4826-A36D-9614BDE8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id="{3FD9BCA9-055E-46CC-B568-243DC86AE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the max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cheaper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However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cheaper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D9BCA9-055E-46CC-B568-243DC86AE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6ED5871-2C3E-4F67-E845-CF9F5809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3C630D6-8190-4826-A36D-9614BDE8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id="{3FD9BCA9-055E-46CC-B568-243DC86AEB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the max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cheaper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However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cheaper [Asymptotic]</a:t>
                </a:r>
              </a:p>
              <a:p>
                <a:r>
                  <a:rPr lang="en-US" dirty="0"/>
                  <a:t>Therefore, asymptotically,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D9BCA9-055E-46CC-B568-243DC86AE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6F31770-C7A9-489C-BA1A-CD2B0C50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283" y="3307681"/>
            <a:ext cx="3907662" cy="1473688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The term </a:t>
            </a:r>
            <a:r>
              <a:rPr lang="en-US" dirty="0">
                <a:solidFill>
                  <a:schemeClr val="accent3"/>
                </a:solidFill>
              </a:rPr>
              <a:t>asymptotic</a:t>
            </a:r>
            <a:r>
              <a:rPr lang="en-US" dirty="0"/>
              <a:t> means </a:t>
            </a:r>
            <a:r>
              <a:rPr lang="en-US" dirty="0">
                <a:solidFill>
                  <a:schemeClr val="accent3"/>
                </a:solidFill>
              </a:rPr>
              <a:t>approaching a value (e.g. infinity) or curve arbitrarily closely </a:t>
            </a:r>
            <a:r>
              <a:rPr lang="en-US" dirty="0"/>
              <a:t>(i.e., as some sort of limit is taken).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C49226-0607-98FD-28C2-0550BA08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F5B659ED-BCA3-4663-81A2-7D343660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CDEBC4E2-21AA-4028-8D51-1DB30F8DF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604" y="3647088"/>
            <a:ext cx="7498730" cy="7925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45D598A-46CE-0C1F-CC5F-9EB37C12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1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344CFDE-5B9A-4D86-9605-EE36B6A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cost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2A13AF3-10E5-4DD6-A905-9272814F6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and worst case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57434A4-326E-5AC2-E70D-B613E885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75CB6A-BD57-4D75-904C-B61682BA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82F2FA84-EAB6-4493-8B6E-28F2F7D2CD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:r>
                  <a:rPr lang="en-US" b="1" dirty="0"/>
                  <a:t>Line 3. </a:t>
                </a:r>
                <a:r>
                  <a:rPr lang="en-US" dirty="0"/>
                  <a:t>How many times the line 3 executes?</a:t>
                </a:r>
              </a:p>
              <a:p>
                <a:pPr lvl="1"/>
                <a:r>
                  <a:rPr lang="en-US" dirty="0"/>
                  <a:t>Best case: 0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2F2FA84-EAB6-4493-8B6E-28F2F7D2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11">
            <a:extLst>
              <a:ext uri="{FF2B5EF4-FFF2-40B4-BE49-F238E27FC236}">
                <a16:creationId xmlns="" xmlns:a16="http://schemas.microsoft.com/office/drawing/2014/main" id="{88DA97E9-931F-4EFF-AA64-C0E727FFA0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640561"/>
            <a:ext cx="3900488" cy="807191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865E673-EE96-47A0-81D0-AC98E0194463}"/>
              </a:ext>
            </a:extLst>
          </p:cNvPr>
          <p:cNvSpPr/>
          <p:nvPr/>
        </p:nvSpPr>
        <p:spPr>
          <a:xfrm>
            <a:off x="2159550" y="4113645"/>
            <a:ext cx="2321169" cy="3341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0BCDAAC-F936-B0E7-3590-D1A63306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97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1417</TotalTime>
  <Words>2718</Words>
  <Application>Microsoft Office PowerPoint</Application>
  <PresentationFormat>On-screen Show (4:3)</PresentationFormat>
  <Paragraphs>463</Paragraphs>
  <Slides>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Dividend</vt:lpstr>
      <vt:lpstr>Analyzing algorithms</vt:lpstr>
      <vt:lpstr>PowerPoint Presentation</vt:lpstr>
      <vt:lpstr>Asymptotic notations</vt:lpstr>
      <vt:lpstr>Asymptotic notations</vt:lpstr>
      <vt:lpstr>Asymptotic analysis</vt:lpstr>
      <vt:lpstr>Asymptotic analysis</vt:lpstr>
      <vt:lpstr>Asymptotic analysis</vt:lpstr>
      <vt:lpstr>Exact cost analysis</vt:lpstr>
      <vt:lpstr>EXACT COST ANALYSIS: Example 1</vt:lpstr>
      <vt:lpstr>EXACT COST ANALYSIS: Example 1</vt:lpstr>
      <vt:lpstr>EXACT COST ANALYSIS: Example 2</vt:lpstr>
      <vt:lpstr>EXACT COST ANALYSIS: Example 2</vt:lpstr>
      <vt:lpstr>EXACT COST ANALYSIS: Example 2</vt:lpstr>
      <vt:lpstr>EXACT COST ANALYSIS: Example 2</vt:lpstr>
      <vt:lpstr>EXACT COST ANALYSIS: Example 2</vt:lpstr>
      <vt:lpstr>PowerPoint Presentation</vt:lpstr>
      <vt:lpstr>EXACT COST ANALYSIS: example 3</vt:lpstr>
      <vt:lpstr>EXACT COST ANALYSIS: example 3</vt:lpstr>
      <vt:lpstr>EXACT COST ANALYSIS: example 3</vt:lpstr>
      <vt:lpstr>EXACT COST ANALYSIS: example 3</vt:lpstr>
      <vt:lpstr>PowerPoint Presentation</vt:lpstr>
      <vt:lpstr>EXACT COST ANALYSIS: example 4</vt:lpstr>
      <vt:lpstr>EXACT COST ANALYSIS: example 4</vt:lpstr>
      <vt:lpstr>PowerPoint Presentation</vt:lpstr>
      <vt:lpstr>PowerPoint Presentation</vt:lpstr>
      <vt:lpstr>PowerPoint Presentation</vt:lpstr>
      <vt:lpstr>PowerPoint Presentation</vt:lpstr>
      <vt:lpstr>EXACT COST ANALYSIS: example 5</vt:lpstr>
      <vt:lpstr>EXACT COST ANALYSIS: example 5</vt:lpstr>
      <vt:lpstr>EXACT COST ANALYSIS: example 5</vt:lpstr>
      <vt:lpstr>EXACT COST ANALYSIS: example 6</vt:lpstr>
      <vt:lpstr>EXACT COST ANALYSIS: example 6</vt:lpstr>
      <vt:lpstr>EXACT COST ANALYSIS: example 7</vt:lpstr>
      <vt:lpstr>EXACT COST ANALYSIS: example 7</vt:lpstr>
      <vt:lpstr>EXACT COST ANALYSIS: example 8</vt:lpstr>
      <vt:lpstr>EXACT COST ANALYSIS: example 8</vt:lpstr>
      <vt:lpstr>Practice</vt:lpstr>
      <vt:lpstr>Question patterns</vt:lpstr>
      <vt:lpstr>QUICK EVALUATION 1</vt:lpstr>
      <vt:lpstr>QUICK EVALUATION 2</vt:lpstr>
      <vt:lpstr>QUICK EVALUATION 2</vt:lpstr>
      <vt:lpstr>QUICK EVALUATION 3</vt:lpstr>
      <vt:lpstr>QUICK EVALUATION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2217/CSI 227 (A) : Algorithms/Data Structure and Algorithms II</dc:title>
  <dc:creator>Fariha Tabassum Islam - 1018052029</dc:creator>
  <cp:lastModifiedBy>Ms. Umama Rahman</cp:lastModifiedBy>
  <cp:revision>289</cp:revision>
  <dcterms:created xsi:type="dcterms:W3CDTF">2020-10-23T19:18:55Z</dcterms:created>
  <dcterms:modified xsi:type="dcterms:W3CDTF">2024-11-06T06:06:07Z</dcterms:modified>
</cp:coreProperties>
</file>