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3" r:id="rId6"/>
    <p:sldId id="274" r:id="rId7"/>
    <p:sldId id="272" r:id="rId8"/>
    <p:sldId id="261" r:id="rId9"/>
    <p:sldId id="267" r:id="rId10"/>
    <p:sldId id="262" r:id="rId11"/>
    <p:sldId id="263" r:id="rId12"/>
    <p:sldId id="268" r:id="rId13"/>
    <p:sldId id="277" r:id="rId14"/>
    <p:sldId id="276" r:id="rId15"/>
    <p:sldId id="275" r:id="rId16"/>
    <p:sldId id="279" r:id="rId17"/>
    <p:sldId id="280" r:id="rId18"/>
    <p:sldId id="278" r:id="rId19"/>
    <p:sldId id="281" r:id="rId20"/>
    <p:sldId id="282" r:id="rId21"/>
    <p:sldId id="283" r:id="rId22"/>
    <p:sldId id="284" r:id="rId23"/>
    <p:sldId id="285" r:id="rId24"/>
    <p:sldId id="286" r:id="rId25"/>
    <p:sldId id="287" r:id="rId26"/>
    <p:sldId id="28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D2A9CD-D527-4A8A-8505-D9B6CEE853E5}"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27DBCB-36AE-4DD4-AA8A-32BC822E4831}" type="slidenum">
              <a:rPr lang="en-US" smtClean="0"/>
              <a:t>‹#›</a:t>
            </a:fld>
            <a:endParaRPr lang="en-US" dirty="0"/>
          </a:p>
        </p:txBody>
      </p:sp>
    </p:spTree>
    <p:extLst>
      <p:ext uri="{BB962C8B-B14F-4D97-AF65-F5344CB8AC3E}">
        <p14:creationId xmlns:p14="http://schemas.microsoft.com/office/powerpoint/2010/main" val="3450703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D2A9CD-D527-4A8A-8505-D9B6CEE853E5}"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27DBCB-36AE-4DD4-AA8A-32BC822E4831}" type="slidenum">
              <a:rPr lang="en-US" smtClean="0"/>
              <a:t>‹#›</a:t>
            </a:fld>
            <a:endParaRPr lang="en-US" dirty="0"/>
          </a:p>
        </p:txBody>
      </p:sp>
    </p:spTree>
    <p:extLst>
      <p:ext uri="{BB962C8B-B14F-4D97-AF65-F5344CB8AC3E}">
        <p14:creationId xmlns:p14="http://schemas.microsoft.com/office/powerpoint/2010/main" val="348679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D2A9CD-D527-4A8A-8505-D9B6CEE853E5}"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27DBCB-36AE-4DD4-AA8A-32BC822E4831}" type="slidenum">
              <a:rPr lang="en-US" smtClean="0"/>
              <a:t>‹#›</a:t>
            </a:fld>
            <a:endParaRPr lang="en-US" dirty="0"/>
          </a:p>
        </p:txBody>
      </p:sp>
    </p:spTree>
    <p:extLst>
      <p:ext uri="{BB962C8B-B14F-4D97-AF65-F5344CB8AC3E}">
        <p14:creationId xmlns:p14="http://schemas.microsoft.com/office/powerpoint/2010/main" val="375756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D2A9CD-D527-4A8A-8505-D9B6CEE853E5}"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27DBCB-36AE-4DD4-AA8A-32BC822E4831}" type="slidenum">
              <a:rPr lang="en-US" smtClean="0"/>
              <a:t>‹#›</a:t>
            </a:fld>
            <a:endParaRPr lang="en-US" dirty="0"/>
          </a:p>
        </p:txBody>
      </p:sp>
    </p:spTree>
    <p:extLst>
      <p:ext uri="{BB962C8B-B14F-4D97-AF65-F5344CB8AC3E}">
        <p14:creationId xmlns:p14="http://schemas.microsoft.com/office/powerpoint/2010/main" val="21292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D2A9CD-D527-4A8A-8505-D9B6CEE853E5}" type="datetimeFigureOut">
              <a:rPr lang="en-US" smtClean="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27DBCB-36AE-4DD4-AA8A-32BC822E4831}" type="slidenum">
              <a:rPr lang="en-US" smtClean="0"/>
              <a:t>‹#›</a:t>
            </a:fld>
            <a:endParaRPr lang="en-US" dirty="0"/>
          </a:p>
        </p:txBody>
      </p:sp>
    </p:spTree>
    <p:extLst>
      <p:ext uri="{BB962C8B-B14F-4D97-AF65-F5344CB8AC3E}">
        <p14:creationId xmlns:p14="http://schemas.microsoft.com/office/powerpoint/2010/main" val="3283783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D2A9CD-D527-4A8A-8505-D9B6CEE853E5}" type="datetimeFigureOut">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27DBCB-36AE-4DD4-AA8A-32BC822E4831}" type="slidenum">
              <a:rPr lang="en-US" smtClean="0"/>
              <a:t>‹#›</a:t>
            </a:fld>
            <a:endParaRPr lang="en-US" dirty="0"/>
          </a:p>
        </p:txBody>
      </p:sp>
    </p:spTree>
    <p:extLst>
      <p:ext uri="{BB962C8B-B14F-4D97-AF65-F5344CB8AC3E}">
        <p14:creationId xmlns:p14="http://schemas.microsoft.com/office/powerpoint/2010/main" val="1860628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BD2A9CD-D527-4A8A-8505-D9B6CEE853E5}" type="datetimeFigureOut">
              <a:rPr lang="en-US" smtClean="0"/>
              <a:t>7/14/2024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D27DBCB-36AE-4DD4-AA8A-32BC822E4831}" type="slidenum">
              <a:rPr lang="en-US" smtClean="0"/>
              <a:t>‹#›</a:t>
            </a:fld>
            <a:endParaRPr lang="en-US" dirty="0"/>
          </a:p>
        </p:txBody>
      </p:sp>
    </p:spTree>
    <p:extLst>
      <p:ext uri="{BB962C8B-B14F-4D97-AF65-F5344CB8AC3E}">
        <p14:creationId xmlns:p14="http://schemas.microsoft.com/office/powerpoint/2010/main" val="288736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D2A9CD-D527-4A8A-8505-D9B6CEE853E5}" type="datetimeFigureOut">
              <a:rPr lang="en-US" smtClean="0"/>
              <a:t>7/14/2024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D27DBCB-36AE-4DD4-AA8A-32BC822E4831}" type="slidenum">
              <a:rPr lang="en-US" smtClean="0"/>
              <a:t>‹#›</a:t>
            </a:fld>
            <a:endParaRPr lang="en-US" dirty="0"/>
          </a:p>
        </p:txBody>
      </p:sp>
    </p:spTree>
    <p:extLst>
      <p:ext uri="{BB962C8B-B14F-4D97-AF65-F5344CB8AC3E}">
        <p14:creationId xmlns:p14="http://schemas.microsoft.com/office/powerpoint/2010/main" val="1829834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2A9CD-D527-4A8A-8505-D9B6CEE853E5}" type="datetimeFigureOut">
              <a:rPr lang="en-US" smtClean="0"/>
              <a:t>7/14/2024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D27DBCB-36AE-4DD4-AA8A-32BC822E4831}" type="slidenum">
              <a:rPr lang="en-US" smtClean="0"/>
              <a:t>‹#›</a:t>
            </a:fld>
            <a:endParaRPr lang="en-US" dirty="0"/>
          </a:p>
        </p:txBody>
      </p:sp>
    </p:spTree>
    <p:extLst>
      <p:ext uri="{BB962C8B-B14F-4D97-AF65-F5344CB8AC3E}">
        <p14:creationId xmlns:p14="http://schemas.microsoft.com/office/powerpoint/2010/main" val="332187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D2A9CD-D527-4A8A-8505-D9B6CEE853E5}" type="datetimeFigureOut">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27DBCB-36AE-4DD4-AA8A-32BC822E4831}" type="slidenum">
              <a:rPr lang="en-US" smtClean="0"/>
              <a:t>‹#›</a:t>
            </a:fld>
            <a:endParaRPr lang="en-US" dirty="0"/>
          </a:p>
        </p:txBody>
      </p:sp>
    </p:spTree>
    <p:extLst>
      <p:ext uri="{BB962C8B-B14F-4D97-AF65-F5344CB8AC3E}">
        <p14:creationId xmlns:p14="http://schemas.microsoft.com/office/powerpoint/2010/main" val="3658209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D2A9CD-D527-4A8A-8505-D9B6CEE853E5}" type="datetimeFigureOut">
              <a:rPr lang="en-US" smtClean="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27DBCB-36AE-4DD4-AA8A-32BC822E4831}" type="slidenum">
              <a:rPr lang="en-US" smtClean="0"/>
              <a:t>‹#›</a:t>
            </a:fld>
            <a:endParaRPr lang="en-US" dirty="0"/>
          </a:p>
        </p:txBody>
      </p:sp>
    </p:spTree>
    <p:extLst>
      <p:ext uri="{BB962C8B-B14F-4D97-AF65-F5344CB8AC3E}">
        <p14:creationId xmlns:p14="http://schemas.microsoft.com/office/powerpoint/2010/main" val="62017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2A9CD-D527-4A8A-8505-D9B6CEE853E5}" type="datetimeFigureOut">
              <a:rPr lang="en-US" smtClean="0"/>
              <a:t>7/14/2024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7DBCB-36AE-4DD4-AA8A-32BC822E4831}" type="slidenum">
              <a:rPr lang="en-US" smtClean="0"/>
              <a:t>‹#›</a:t>
            </a:fld>
            <a:endParaRPr lang="en-US" dirty="0"/>
          </a:p>
        </p:txBody>
      </p:sp>
    </p:spTree>
    <p:extLst>
      <p:ext uri="{BB962C8B-B14F-4D97-AF65-F5344CB8AC3E}">
        <p14:creationId xmlns:p14="http://schemas.microsoft.com/office/powerpoint/2010/main" val="187495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Lucida Sans Typewriter" pitchFamily="49" charset="0"/>
              </a:rPr>
              <a:t>Dynamic Programming</a:t>
            </a:r>
          </a:p>
        </p:txBody>
      </p:sp>
      <p:sp>
        <p:nvSpPr>
          <p:cNvPr id="3" name="Subtitle 2"/>
          <p:cNvSpPr>
            <a:spLocks noGrp="1"/>
          </p:cNvSpPr>
          <p:nvPr>
            <p:ph type="subTitle" idx="1"/>
          </p:nvPr>
        </p:nvSpPr>
        <p:spPr/>
        <p:txBody>
          <a:bodyPr/>
          <a:lstStyle/>
          <a:p>
            <a:r>
              <a:rPr lang="en-US" dirty="0">
                <a:latin typeface="Lucida Sans Typewriter" pitchFamily="49" charset="0"/>
              </a:rPr>
              <a:t>0/1 knapsack</a:t>
            </a:r>
          </a:p>
        </p:txBody>
      </p:sp>
    </p:spTree>
    <p:extLst>
      <p:ext uri="{BB962C8B-B14F-4D97-AF65-F5344CB8AC3E}">
        <p14:creationId xmlns:p14="http://schemas.microsoft.com/office/powerpoint/2010/main" val="2580490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9276239"/>
              </p:ext>
            </p:extLst>
          </p:nvPr>
        </p:nvGraphicFramePr>
        <p:xfrm>
          <a:off x="6400800" y="228600"/>
          <a:ext cx="2209800" cy="1524000"/>
        </p:xfrm>
        <a:graphic>
          <a:graphicData uri="http://schemas.openxmlformats.org/drawingml/2006/table">
            <a:tbl>
              <a:tblPr firstRow="1" bandRow="1">
                <a:tableStyleId>{5940675A-B579-460E-94D1-54222C63F5DA}</a:tableStyleId>
              </a:tblPr>
              <a:tblGrid>
                <a:gridCol w="552450">
                  <a:extLst>
                    <a:ext uri="{9D8B030D-6E8A-4147-A177-3AD203B41FA5}">
                      <a16:colId xmlns:a16="http://schemas.microsoft.com/office/drawing/2014/main" val="20000"/>
                    </a:ext>
                  </a:extLst>
                </a:gridCol>
                <a:gridCol w="849923">
                  <a:extLst>
                    <a:ext uri="{9D8B030D-6E8A-4147-A177-3AD203B41FA5}">
                      <a16:colId xmlns:a16="http://schemas.microsoft.com/office/drawing/2014/main" val="20001"/>
                    </a:ext>
                  </a:extLst>
                </a:gridCol>
                <a:gridCol w="807427">
                  <a:extLst>
                    <a:ext uri="{9D8B030D-6E8A-4147-A177-3AD203B41FA5}">
                      <a16:colId xmlns:a16="http://schemas.microsoft.com/office/drawing/2014/main" val="20002"/>
                    </a:ext>
                  </a:extLst>
                </a:gridCol>
              </a:tblGrid>
              <a:tr h="330832">
                <a:tc>
                  <a:txBody>
                    <a:bodyPr/>
                    <a:lstStyle/>
                    <a:p>
                      <a:r>
                        <a:rPr lang="en-US" sz="1200" dirty="0">
                          <a:latin typeface="Lucida Sans Typewriter" pitchFamily="49" charset="0"/>
                        </a:rPr>
                        <a:t>item</a:t>
                      </a:r>
                    </a:p>
                  </a:txBody>
                  <a:tcPr/>
                </a:tc>
                <a:tc>
                  <a:txBody>
                    <a:bodyPr/>
                    <a:lstStyle/>
                    <a:p>
                      <a:r>
                        <a:rPr lang="en-US" sz="1200" dirty="0">
                          <a:latin typeface="Lucida Sans Typewriter" pitchFamily="49" charset="0"/>
                        </a:rPr>
                        <a:t>weight</a:t>
                      </a:r>
                    </a:p>
                  </a:txBody>
                  <a:tcPr/>
                </a:tc>
                <a:tc>
                  <a:txBody>
                    <a:bodyPr/>
                    <a:lstStyle/>
                    <a:p>
                      <a:r>
                        <a:rPr lang="en-US" sz="1200" dirty="0">
                          <a:latin typeface="Lucida Sans Typewriter" pitchFamily="49" charset="0"/>
                        </a:rPr>
                        <a:t>value</a:t>
                      </a:r>
                    </a:p>
                  </a:txBody>
                  <a:tcPr/>
                </a:tc>
                <a:extLst>
                  <a:ext uri="{0D108BD9-81ED-4DB2-BD59-A6C34878D82A}">
                    <a16:rowId xmlns:a16="http://schemas.microsoft.com/office/drawing/2014/main" val="10000"/>
                  </a:ext>
                </a:extLst>
              </a:tr>
              <a:tr h="298292">
                <a:tc>
                  <a:txBody>
                    <a:bodyPr/>
                    <a:lstStyle/>
                    <a:p>
                      <a:r>
                        <a:rPr lang="en-US" sz="1200" dirty="0">
                          <a:latin typeface="Lucida Sans Typewriter" pitchFamily="49" charset="0"/>
                        </a:rPr>
                        <a:t>1</a:t>
                      </a:r>
                    </a:p>
                  </a:txBody>
                  <a:tcPr/>
                </a:tc>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12</a:t>
                      </a:r>
                    </a:p>
                  </a:txBody>
                  <a:tcPr/>
                </a:tc>
                <a:extLst>
                  <a:ext uri="{0D108BD9-81ED-4DB2-BD59-A6C34878D82A}">
                    <a16:rowId xmlns:a16="http://schemas.microsoft.com/office/drawing/2014/main" val="10001"/>
                  </a:ext>
                </a:extLst>
              </a:tr>
              <a:tr h="298292">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a:t>
                      </a:r>
                    </a:p>
                  </a:txBody>
                  <a:tcPr/>
                </a:tc>
                <a:tc>
                  <a:txBody>
                    <a:bodyPr/>
                    <a:lstStyle/>
                    <a:p>
                      <a:r>
                        <a:rPr lang="en-US" sz="1200" dirty="0">
                          <a:latin typeface="Lucida Sans Typewriter" pitchFamily="49" charset="0"/>
                        </a:rPr>
                        <a:t>10</a:t>
                      </a:r>
                    </a:p>
                  </a:txBody>
                  <a:tcPr/>
                </a:tc>
                <a:extLst>
                  <a:ext uri="{0D108BD9-81ED-4DB2-BD59-A6C34878D82A}">
                    <a16:rowId xmlns:a16="http://schemas.microsoft.com/office/drawing/2014/main" val="10002"/>
                  </a:ext>
                </a:extLst>
              </a:tr>
              <a:tr h="298292">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20</a:t>
                      </a:r>
                    </a:p>
                  </a:txBody>
                  <a:tcPr/>
                </a:tc>
                <a:extLst>
                  <a:ext uri="{0D108BD9-81ED-4DB2-BD59-A6C34878D82A}">
                    <a16:rowId xmlns:a16="http://schemas.microsoft.com/office/drawing/2014/main" val="10003"/>
                  </a:ext>
                </a:extLst>
              </a:tr>
              <a:tr h="298292">
                <a:tc>
                  <a:txBody>
                    <a:bodyPr/>
                    <a:lstStyle/>
                    <a:p>
                      <a:r>
                        <a:rPr lang="en-US" sz="1200" dirty="0">
                          <a:latin typeface="Lucida Sans Typewriter" pitchFamily="49" charset="0"/>
                        </a:rPr>
                        <a:t>4</a:t>
                      </a:r>
                    </a:p>
                  </a:txBody>
                  <a:tcPr/>
                </a:tc>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15</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5160353"/>
              </p:ext>
            </p:extLst>
          </p:nvPr>
        </p:nvGraphicFramePr>
        <p:xfrm>
          <a:off x="609600" y="1981200"/>
          <a:ext cx="6095999" cy="222504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endParaRPr lang="en-US" sz="1600" dirty="0">
                        <a:latin typeface="Lucida Sans Typewriter" pitchFamily="49" charset="0"/>
                      </a:endParaRPr>
                    </a:p>
                  </a:txBody>
                  <a:tcPr/>
                </a:tc>
                <a:tc>
                  <a:txBody>
                    <a:bodyPr/>
                    <a:lstStyle/>
                    <a:p>
                      <a:r>
                        <a:rPr lang="en-US" sz="1600" dirty="0">
                          <a:latin typeface="Lucida Sans Typewriter" pitchFamily="49" charset="0"/>
                        </a:rPr>
                        <a:t>0</a:t>
                      </a:r>
                    </a:p>
                  </a:txBody>
                  <a:tcPr/>
                </a:tc>
                <a:tc>
                  <a:txBody>
                    <a:bodyPr/>
                    <a:lstStyle/>
                    <a:p>
                      <a:r>
                        <a:rPr lang="en-US" sz="1600" dirty="0">
                          <a:latin typeface="Lucida Sans Typewriter" pitchFamily="49" charset="0"/>
                        </a:rPr>
                        <a:t>1</a:t>
                      </a:r>
                    </a:p>
                  </a:txBody>
                  <a:tcPr/>
                </a:tc>
                <a:tc>
                  <a:txBody>
                    <a:bodyPr/>
                    <a:lstStyle/>
                    <a:p>
                      <a:r>
                        <a:rPr lang="en-US" sz="1600" dirty="0">
                          <a:latin typeface="Lucida Sans Typewriter" pitchFamily="49" charset="0"/>
                        </a:rPr>
                        <a:t>2</a:t>
                      </a:r>
                    </a:p>
                  </a:txBody>
                  <a:tcPr/>
                </a:tc>
                <a:tc>
                  <a:txBody>
                    <a:bodyPr/>
                    <a:lstStyle/>
                    <a:p>
                      <a:r>
                        <a:rPr lang="en-US" sz="1600" dirty="0">
                          <a:latin typeface="Lucida Sans Typewriter" pitchFamily="49" charset="0"/>
                        </a:rPr>
                        <a:t>3</a:t>
                      </a:r>
                    </a:p>
                  </a:txBody>
                  <a:tcPr/>
                </a:tc>
                <a:tc>
                  <a:txBody>
                    <a:bodyPr/>
                    <a:lstStyle/>
                    <a:p>
                      <a:r>
                        <a:rPr lang="en-US" sz="1600" dirty="0">
                          <a:latin typeface="Lucida Sans Typewriter" pitchFamily="49" charset="0"/>
                        </a:rPr>
                        <a:t>4</a:t>
                      </a:r>
                    </a:p>
                  </a:txBody>
                  <a:tcPr/>
                </a:tc>
                <a:tc>
                  <a:txBody>
                    <a:bodyPr/>
                    <a:lstStyle/>
                    <a:p>
                      <a:r>
                        <a:rPr lang="en-US" sz="1600" dirty="0">
                          <a:latin typeface="Lucida Sans Typewriter" pitchFamily="49" charset="0"/>
                        </a:rPr>
                        <a:t>5</a:t>
                      </a:r>
                    </a:p>
                  </a:txBody>
                  <a:tcPr/>
                </a:tc>
                <a:extLst>
                  <a:ext uri="{0D108BD9-81ED-4DB2-BD59-A6C34878D82A}">
                    <a16:rowId xmlns:a16="http://schemas.microsoft.com/office/drawing/2014/main" val="10000"/>
                  </a:ext>
                </a:extLst>
              </a:tr>
              <a:tr h="370840">
                <a:tc>
                  <a:txBody>
                    <a:bodyPr/>
                    <a:lstStyle/>
                    <a:p>
                      <a:r>
                        <a:rPr lang="en-US" sz="1600" dirty="0">
                          <a:latin typeface="Lucida Sans Typewriter" pitchFamily="49" charset="0"/>
                        </a:rPr>
                        <a:t>0</a:t>
                      </a:r>
                    </a:p>
                  </a:txBody>
                  <a:tcPr/>
                </a:tc>
                <a:tc>
                  <a:txBody>
                    <a:bodyPr/>
                    <a:lstStyle/>
                    <a:p>
                      <a:r>
                        <a:rPr lang="en-US" sz="1400" dirty="0">
                          <a:latin typeface="Lucida Sans Typewriter" pitchFamily="49" charset="0"/>
                        </a:rPr>
                        <a:t>0</a:t>
                      </a:r>
                    </a:p>
                  </a:txBody>
                  <a:tcPr>
                    <a:solidFill>
                      <a:schemeClr val="tx2">
                        <a:lumMod val="20000"/>
                        <a:lumOff val="80000"/>
                      </a:schemeClr>
                    </a:solidFill>
                  </a:tcPr>
                </a:tc>
                <a:tc>
                  <a:txBody>
                    <a:bodyPr/>
                    <a:lstStyle/>
                    <a:p>
                      <a:r>
                        <a:rPr lang="en-US" sz="1400" dirty="0">
                          <a:latin typeface="Lucida Sans Typewriter" pitchFamily="49" charset="0"/>
                        </a:rPr>
                        <a:t>0</a:t>
                      </a:r>
                    </a:p>
                  </a:txBody>
                  <a:tcPr>
                    <a:solidFill>
                      <a:schemeClr val="tx2">
                        <a:lumMod val="20000"/>
                        <a:lumOff val="80000"/>
                      </a:schemeClr>
                    </a:solidFill>
                  </a:tcPr>
                </a:tc>
                <a:tc>
                  <a:txBody>
                    <a:bodyPr/>
                    <a:lstStyle/>
                    <a:p>
                      <a:r>
                        <a:rPr lang="en-US" sz="1400" dirty="0">
                          <a:latin typeface="Lucida Sans Typewriter" pitchFamily="49" charset="0"/>
                        </a:rPr>
                        <a:t>0</a:t>
                      </a:r>
                    </a:p>
                  </a:txBody>
                  <a:tcPr>
                    <a:solidFill>
                      <a:schemeClr val="tx2">
                        <a:lumMod val="20000"/>
                        <a:lumOff val="80000"/>
                      </a:schemeClr>
                    </a:solidFill>
                  </a:tcPr>
                </a:tc>
                <a:tc>
                  <a:txBody>
                    <a:bodyPr/>
                    <a:lstStyle/>
                    <a:p>
                      <a:r>
                        <a:rPr lang="en-US" sz="1400" dirty="0">
                          <a:latin typeface="Lucida Sans Typewriter" pitchFamily="49" charset="0"/>
                        </a:rPr>
                        <a:t>0</a:t>
                      </a:r>
                    </a:p>
                  </a:txBody>
                  <a:tcPr>
                    <a:solidFill>
                      <a:schemeClr val="tx2">
                        <a:lumMod val="20000"/>
                        <a:lumOff val="80000"/>
                      </a:schemeClr>
                    </a:solidFill>
                  </a:tcPr>
                </a:tc>
                <a:tc>
                  <a:txBody>
                    <a:bodyPr/>
                    <a:lstStyle/>
                    <a:p>
                      <a:r>
                        <a:rPr lang="en-US" sz="1400" dirty="0">
                          <a:latin typeface="Lucida Sans Typewriter" pitchFamily="49" charset="0"/>
                        </a:rPr>
                        <a:t>0</a:t>
                      </a:r>
                    </a:p>
                  </a:txBody>
                  <a:tcPr>
                    <a:solidFill>
                      <a:schemeClr val="tx2">
                        <a:lumMod val="20000"/>
                        <a:lumOff val="80000"/>
                      </a:schemeClr>
                    </a:solidFill>
                  </a:tcPr>
                </a:tc>
                <a:tc>
                  <a:txBody>
                    <a:bodyPr/>
                    <a:lstStyle/>
                    <a:p>
                      <a:r>
                        <a:rPr lang="en-US" sz="1400" dirty="0">
                          <a:latin typeface="Lucida Sans Typewriter" pitchFamily="49" charset="0"/>
                        </a:rPr>
                        <a:t>0</a:t>
                      </a:r>
                    </a:p>
                  </a:txBody>
                  <a:tcPr>
                    <a:solidFill>
                      <a:schemeClr val="tx2">
                        <a:lumMod val="20000"/>
                        <a:lumOff val="80000"/>
                      </a:schemeClr>
                    </a:solidFill>
                  </a:tcPr>
                </a:tc>
                <a:extLst>
                  <a:ext uri="{0D108BD9-81ED-4DB2-BD59-A6C34878D82A}">
                    <a16:rowId xmlns:a16="http://schemas.microsoft.com/office/drawing/2014/main" val="10001"/>
                  </a:ext>
                </a:extLst>
              </a:tr>
              <a:tr h="370840">
                <a:tc>
                  <a:txBody>
                    <a:bodyPr/>
                    <a:lstStyle/>
                    <a:p>
                      <a:r>
                        <a:rPr lang="en-US" sz="1600" dirty="0">
                          <a:latin typeface="Lucida Sans Typewriter" pitchFamily="49" charset="0"/>
                        </a:rPr>
                        <a:t>1</a:t>
                      </a: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2"/>
                  </a:ext>
                </a:extLst>
              </a:tr>
              <a:tr h="370840">
                <a:tc>
                  <a:txBody>
                    <a:bodyPr/>
                    <a:lstStyle/>
                    <a:p>
                      <a:r>
                        <a:rPr lang="en-US" sz="1600" dirty="0">
                          <a:latin typeface="Lucida Sans Typewriter" pitchFamily="49" charset="0"/>
                        </a:rPr>
                        <a:t>2</a:t>
                      </a: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3"/>
                  </a:ext>
                </a:extLst>
              </a:tr>
              <a:tr h="370840">
                <a:tc>
                  <a:txBody>
                    <a:bodyPr/>
                    <a:lstStyle/>
                    <a:p>
                      <a:r>
                        <a:rPr lang="en-US" sz="1600" dirty="0">
                          <a:latin typeface="Lucida Sans Typewriter" pitchFamily="49" charset="0"/>
                        </a:rPr>
                        <a:t>3</a:t>
                      </a: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4"/>
                  </a:ext>
                </a:extLst>
              </a:tr>
              <a:tr h="370840">
                <a:tc>
                  <a:txBody>
                    <a:bodyPr/>
                    <a:lstStyle/>
                    <a:p>
                      <a:r>
                        <a:rPr lang="en-US" sz="1600" dirty="0">
                          <a:latin typeface="Lucida Sans Typewriter" pitchFamily="49" charset="0"/>
                        </a:rPr>
                        <a:t>4</a:t>
                      </a: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533400" y="4572000"/>
            <a:ext cx="7924800" cy="307777"/>
          </a:xfrm>
          <a:prstGeom prst="rect">
            <a:avLst/>
          </a:prstGeom>
          <a:noFill/>
        </p:spPr>
        <p:txBody>
          <a:bodyPr wrap="square" rtlCol="0">
            <a:spAutoFit/>
          </a:bodyPr>
          <a:lstStyle/>
          <a:p>
            <a:r>
              <a:rPr lang="en-US" sz="1400" dirty="0">
                <a:latin typeface="Lucida Sans Typewriter" pitchFamily="49" charset="0"/>
              </a:rPr>
              <a:t>Since, we have no items available, we can’t make any profit</a:t>
            </a:r>
          </a:p>
        </p:txBody>
      </p:sp>
      <p:sp>
        <p:nvSpPr>
          <p:cNvPr id="2" name="TextBox 1"/>
          <p:cNvSpPr txBox="1"/>
          <p:nvPr/>
        </p:nvSpPr>
        <p:spPr>
          <a:xfrm>
            <a:off x="609600" y="381000"/>
            <a:ext cx="5181600" cy="954107"/>
          </a:xfrm>
          <a:prstGeom prst="rect">
            <a:avLst/>
          </a:prstGeom>
          <a:noFill/>
        </p:spPr>
        <p:txBody>
          <a:bodyPr wrap="square" rtlCol="0">
            <a:spAutoFit/>
          </a:bodyPr>
          <a:lstStyle/>
          <a:p>
            <a:r>
              <a:rPr lang="en-US" sz="1400" dirty="0">
                <a:latin typeface="Lucida Sans Typewriter" pitchFamily="49" charset="0"/>
              </a:rPr>
              <a:t>Consider the</a:t>
            </a:r>
            <a:r>
              <a:rPr lang="en-US" sz="1400" b="1" dirty="0">
                <a:solidFill>
                  <a:srgbClr val="FF0000"/>
                </a:solidFill>
                <a:latin typeface="Lucida Sans Typewriter" pitchFamily="49" charset="0"/>
              </a:rPr>
              <a:t> 0</a:t>
            </a:r>
            <a:r>
              <a:rPr lang="en-US" sz="1400" b="1" baseline="30000" dirty="0">
                <a:solidFill>
                  <a:srgbClr val="FF0000"/>
                </a:solidFill>
                <a:latin typeface="Lucida Sans Typewriter" pitchFamily="49" charset="0"/>
              </a:rPr>
              <a:t>th</a:t>
            </a:r>
            <a:r>
              <a:rPr lang="en-US" sz="1400" b="1" dirty="0">
                <a:solidFill>
                  <a:srgbClr val="FF0000"/>
                </a:solidFill>
                <a:latin typeface="Lucida Sans Typewriter" pitchFamily="49" charset="0"/>
              </a:rPr>
              <a:t> row </a:t>
            </a:r>
          </a:p>
          <a:p>
            <a:r>
              <a:rPr lang="en-US" sz="1400" dirty="0">
                <a:latin typeface="Lucida Sans Typewriter" pitchFamily="49" charset="0"/>
              </a:rPr>
              <a:t>Our task is how much profit you can make taking no items for different knapsack capacity</a:t>
            </a:r>
          </a:p>
        </p:txBody>
      </p:sp>
    </p:spTree>
    <p:extLst>
      <p:ext uri="{BB962C8B-B14F-4D97-AF65-F5344CB8AC3E}">
        <p14:creationId xmlns:p14="http://schemas.microsoft.com/office/powerpoint/2010/main" val="1955117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21814057"/>
              </p:ext>
            </p:extLst>
          </p:nvPr>
        </p:nvGraphicFramePr>
        <p:xfrm>
          <a:off x="6400800" y="228600"/>
          <a:ext cx="2209800" cy="1524000"/>
        </p:xfrm>
        <a:graphic>
          <a:graphicData uri="http://schemas.openxmlformats.org/drawingml/2006/table">
            <a:tbl>
              <a:tblPr firstRow="1" bandRow="1">
                <a:tableStyleId>{5940675A-B579-460E-94D1-54222C63F5DA}</a:tableStyleId>
              </a:tblPr>
              <a:tblGrid>
                <a:gridCol w="552450">
                  <a:extLst>
                    <a:ext uri="{9D8B030D-6E8A-4147-A177-3AD203B41FA5}">
                      <a16:colId xmlns:a16="http://schemas.microsoft.com/office/drawing/2014/main" val="20000"/>
                    </a:ext>
                  </a:extLst>
                </a:gridCol>
                <a:gridCol w="849923">
                  <a:extLst>
                    <a:ext uri="{9D8B030D-6E8A-4147-A177-3AD203B41FA5}">
                      <a16:colId xmlns:a16="http://schemas.microsoft.com/office/drawing/2014/main" val="20001"/>
                    </a:ext>
                  </a:extLst>
                </a:gridCol>
                <a:gridCol w="807427">
                  <a:extLst>
                    <a:ext uri="{9D8B030D-6E8A-4147-A177-3AD203B41FA5}">
                      <a16:colId xmlns:a16="http://schemas.microsoft.com/office/drawing/2014/main" val="20002"/>
                    </a:ext>
                  </a:extLst>
                </a:gridCol>
              </a:tblGrid>
              <a:tr h="330832">
                <a:tc>
                  <a:txBody>
                    <a:bodyPr/>
                    <a:lstStyle/>
                    <a:p>
                      <a:r>
                        <a:rPr lang="en-US" sz="1200" dirty="0">
                          <a:latin typeface="Lucida Sans Typewriter" pitchFamily="49" charset="0"/>
                        </a:rPr>
                        <a:t>item</a:t>
                      </a:r>
                    </a:p>
                  </a:txBody>
                  <a:tcPr/>
                </a:tc>
                <a:tc>
                  <a:txBody>
                    <a:bodyPr/>
                    <a:lstStyle/>
                    <a:p>
                      <a:r>
                        <a:rPr lang="en-US" sz="1200" dirty="0">
                          <a:latin typeface="Lucida Sans Typewriter" pitchFamily="49" charset="0"/>
                        </a:rPr>
                        <a:t>weight</a:t>
                      </a:r>
                    </a:p>
                  </a:txBody>
                  <a:tcPr/>
                </a:tc>
                <a:tc>
                  <a:txBody>
                    <a:bodyPr/>
                    <a:lstStyle/>
                    <a:p>
                      <a:r>
                        <a:rPr lang="en-US" sz="1200" dirty="0">
                          <a:latin typeface="Lucida Sans Typewriter" pitchFamily="49" charset="0"/>
                        </a:rPr>
                        <a:t>value</a:t>
                      </a:r>
                    </a:p>
                  </a:txBody>
                  <a:tcPr/>
                </a:tc>
                <a:extLst>
                  <a:ext uri="{0D108BD9-81ED-4DB2-BD59-A6C34878D82A}">
                    <a16:rowId xmlns:a16="http://schemas.microsoft.com/office/drawing/2014/main" val="10000"/>
                  </a:ext>
                </a:extLst>
              </a:tr>
              <a:tr h="298292">
                <a:tc>
                  <a:txBody>
                    <a:bodyPr/>
                    <a:lstStyle/>
                    <a:p>
                      <a:r>
                        <a:rPr lang="en-US" sz="1200" dirty="0">
                          <a:latin typeface="Lucida Sans Typewriter" pitchFamily="49" charset="0"/>
                        </a:rPr>
                        <a:t>1</a:t>
                      </a:r>
                    </a:p>
                  </a:txBody>
                  <a:tcPr/>
                </a:tc>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12</a:t>
                      </a:r>
                    </a:p>
                  </a:txBody>
                  <a:tcPr/>
                </a:tc>
                <a:extLst>
                  <a:ext uri="{0D108BD9-81ED-4DB2-BD59-A6C34878D82A}">
                    <a16:rowId xmlns:a16="http://schemas.microsoft.com/office/drawing/2014/main" val="10001"/>
                  </a:ext>
                </a:extLst>
              </a:tr>
              <a:tr h="298292">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a:t>
                      </a:r>
                    </a:p>
                  </a:txBody>
                  <a:tcPr/>
                </a:tc>
                <a:tc>
                  <a:txBody>
                    <a:bodyPr/>
                    <a:lstStyle/>
                    <a:p>
                      <a:r>
                        <a:rPr lang="en-US" sz="1200" dirty="0">
                          <a:latin typeface="Lucida Sans Typewriter" pitchFamily="49" charset="0"/>
                        </a:rPr>
                        <a:t>10</a:t>
                      </a:r>
                    </a:p>
                  </a:txBody>
                  <a:tcPr/>
                </a:tc>
                <a:extLst>
                  <a:ext uri="{0D108BD9-81ED-4DB2-BD59-A6C34878D82A}">
                    <a16:rowId xmlns:a16="http://schemas.microsoft.com/office/drawing/2014/main" val="10002"/>
                  </a:ext>
                </a:extLst>
              </a:tr>
              <a:tr h="298292">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20</a:t>
                      </a:r>
                    </a:p>
                  </a:txBody>
                  <a:tcPr/>
                </a:tc>
                <a:extLst>
                  <a:ext uri="{0D108BD9-81ED-4DB2-BD59-A6C34878D82A}">
                    <a16:rowId xmlns:a16="http://schemas.microsoft.com/office/drawing/2014/main" val="10003"/>
                  </a:ext>
                </a:extLst>
              </a:tr>
              <a:tr h="298292">
                <a:tc>
                  <a:txBody>
                    <a:bodyPr/>
                    <a:lstStyle/>
                    <a:p>
                      <a:r>
                        <a:rPr lang="en-US" sz="1200" dirty="0">
                          <a:latin typeface="Lucida Sans Typewriter" pitchFamily="49" charset="0"/>
                        </a:rPr>
                        <a:t>4</a:t>
                      </a:r>
                    </a:p>
                  </a:txBody>
                  <a:tcPr/>
                </a:tc>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15</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52861814"/>
              </p:ext>
            </p:extLst>
          </p:nvPr>
        </p:nvGraphicFramePr>
        <p:xfrm>
          <a:off x="609600" y="1981200"/>
          <a:ext cx="6095999" cy="222504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endParaRPr lang="en-US" sz="1600" dirty="0">
                        <a:latin typeface="Lucida Sans Typewriter" pitchFamily="49" charset="0"/>
                      </a:endParaRPr>
                    </a:p>
                  </a:txBody>
                  <a:tcPr/>
                </a:tc>
                <a:tc>
                  <a:txBody>
                    <a:bodyPr/>
                    <a:lstStyle/>
                    <a:p>
                      <a:r>
                        <a:rPr lang="en-US" sz="1600" dirty="0">
                          <a:latin typeface="Lucida Sans Typewriter" pitchFamily="49" charset="0"/>
                        </a:rPr>
                        <a:t>0</a:t>
                      </a:r>
                    </a:p>
                  </a:txBody>
                  <a:tcPr/>
                </a:tc>
                <a:tc>
                  <a:txBody>
                    <a:bodyPr/>
                    <a:lstStyle/>
                    <a:p>
                      <a:r>
                        <a:rPr lang="en-US" sz="1600" dirty="0">
                          <a:latin typeface="Lucida Sans Typewriter" pitchFamily="49" charset="0"/>
                        </a:rPr>
                        <a:t>1</a:t>
                      </a:r>
                    </a:p>
                  </a:txBody>
                  <a:tcPr/>
                </a:tc>
                <a:tc>
                  <a:txBody>
                    <a:bodyPr/>
                    <a:lstStyle/>
                    <a:p>
                      <a:r>
                        <a:rPr lang="en-US" sz="1600" dirty="0">
                          <a:latin typeface="Lucida Sans Typewriter" pitchFamily="49" charset="0"/>
                        </a:rPr>
                        <a:t>2</a:t>
                      </a:r>
                    </a:p>
                  </a:txBody>
                  <a:tcPr/>
                </a:tc>
                <a:tc>
                  <a:txBody>
                    <a:bodyPr/>
                    <a:lstStyle/>
                    <a:p>
                      <a:r>
                        <a:rPr lang="en-US" sz="1600" dirty="0">
                          <a:latin typeface="Lucida Sans Typewriter" pitchFamily="49" charset="0"/>
                        </a:rPr>
                        <a:t>3</a:t>
                      </a:r>
                    </a:p>
                  </a:txBody>
                  <a:tcPr/>
                </a:tc>
                <a:tc>
                  <a:txBody>
                    <a:bodyPr/>
                    <a:lstStyle/>
                    <a:p>
                      <a:r>
                        <a:rPr lang="en-US" sz="1600" dirty="0">
                          <a:latin typeface="Lucida Sans Typewriter" pitchFamily="49" charset="0"/>
                        </a:rPr>
                        <a:t>4</a:t>
                      </a:r>
                    </a:p>
                  </a:txBody>
                  <a:tcPr/>
                </a:tc>
                <a:tc>
                  <a:txBody>
                    <a:bodyPr/>
                    <a:lstStyle/>
                    <a:p>
                      <a:r>
                        <a:rPr lang="en-US" sz="1600" dirty="0">
                          <a:latin typeface="Lucida Sans Typewriter" pitchFamily="49" charset="0"/>
                        </a:rPr>
                        <a:t>5</a:t>
                      </a:r>
                    </a:p>
                  </a:txBody>
                  <a:tcPr/>
                </a:tc>
                <a:extLst>
                  <a:ext uri="{0D108BD9-81ED-4DB2-BD59-A6C34878D82A}">
                    <a16:rowId xmlns:a16="http://schemas.microsoft.com/office/drawing/2014/main" val="10000"/>
                  </a:ext>
                </a:extLst>
              </a:tr>
              <a:tr h="370840">
                <a:tc>
                  <a:txBody>
                    <a:bodyPr/>
                    <a:lstStyle/>
                    <a:p>
                      <a:r>
                        <a:rPr lang="en-US" sz="1600" dirty="0">
                          <a:latin typeface="Lucida Sans Typewriter" pitchFamily="49" charset="0"/>
                        </a:rPr>
                        <a:t>0</a:t>
                      </a:r>
                    </a:p>
                  </a:txBody>
                  <a:tcPr/>
                </a:tc>
                <a:tc>
                  <a:txBody>
                    <a:bodyPr/>
                    <a:lstStyle/>
                    <a:p>
                      <a:r>
                        <a:rPr lang="en-US" sz="1400" dirty="0">
                          <a:latin typeface="Lucida Sans Typewriter" pitchFamily="49" charset="0"/>
                        </a:rPr>
                        <a:t>0</a:t>
                      </a:r>
                    </a:p>
                  </a:txBody>
                  <a:tcPr>
                    <a:solidFill>
                      <a:schemeClr val="tx2">
                        <a:lumMod val="20000"/>
                        <a:lumOff val="80000"/>
                      </a:schemeClr>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extLst>
                  <a:ext uri="{0D108BD9-81ED-4DB2-BD59-A6C34878D82A}">
                    <a16:rowId xmlns:a16="http://schemas.microsoft.com/office/drawing/2014/main" val="10001"/>
                  </a:ext>
                </a:extLst>
              </a:tr>
              <a:tr h="370840">
                <a:tc>
                  <a:txBody>
                    <a:bodyPr/>
                    <a:lstStyle/>
                    <a:p>
                      <a:r>
                        <a:rPr lang="en-US" sz="1600" dirty="0">
                          <a:latin typeface="Lucida Sans Typewriter" pitchFamily="49" charset="0"/>
                        </a:rPr>
                        <a:t>1</a:t>
                      </a:r>
                    </a:p>
                  </a:txBody>
                  <a:tcPr/>
                </a:tc>
                <a:tc>
                  <a:txBody>
                    <a:bodyPr/>
                    <a:lstStyle/>
                    <a:p>
                      <a:r>
                        <a:rPr lang="en-US" sz="1400" dirty="0">
                          <a:latin typeface="Lucida Sans Typewriter" pitchFamily="49" charset="0"/>
                        </a:rPr>
                        <a:t>0</a:t>
                      </a:r>
                    </a:p>
                  </a:txBody>
                  <a:tcPr>
                    <a:solidFill>
                      <a:schemeClr val="tx2">
                        <a:lumMod val="20000"/>
                        <a:lumOff val="80000"/>
                      </a:schemeClr>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2"/>
                  </a:ext>
                </a:extLst>
              </a:tr>
              <a:tr h="370840">
                <a:tc>
                  <a:txBody>
                    <a:bodyPr/>
                    <a:lstStyle/>
                    <a:p>
                      <a:r>
                        <a:rPr lang="en-US" sz="1600" dirty="0">
                          <a:latin typeface="Lucida Sans Typewriter" pitchFamily="49" charset="0"/>
                        </a:rPr>
                        <a:t>2</a:t>
                      </a:r>
                    </a:p>
                  </a:txBody>
                  <a:tcPr/>
                </a:tc>
                <a:tc>
                  <a:txBody>
                    <a:bodyPr/>
                    <a:lstStyle/>
                    <a:p>
                      <a:r>
                        <a:rPr lang="en-US" sz="1400" dirty="0">
                          <a:latin typeface="Lucida Sans Typewriter" pitchFamily="49" charset="0"/>
                        </a:rPr>
                        <a:t>0</a:t>
                      </a:r>
                    </a:p>
                  </a:txBody>
                  <a:tcPr>
                    <a:solidFill>
                      <a:schemeClr val="tx2">
                        <a:lumMod val="20000"/>
                        <a:lumOff val="80000"/>
                      </a:schemeClr>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3"/>
                  </a:ext>
                </a:extLst>
              </a:tr>
              <a:tr h="370840">
                <a:tc>
                  <a:txBody>
                    <a:bodyPr/>
                    <a:lstStyle/>
                    <a:p>
                      <a:r>
                        <a:rPr lang="en-US" sz="1600" dirty="0">
                          <a:latin typeface="Lucida Sans Typewriter" pitchFamily="49" charset="0"/>
                        </a:rPr>
                        <a:t>3</a:t>
                      </a:r>
                    </a:p>
                  </a:txBody>
                  <a:tcPr/>
                </a:tc>
                <a:tc>
                  <a:txBody>
                    <a:bodyPr/>
                    <a:lstStyle/>
                    <a:p>
                      <a:r>
                        <a:rPr lang="en-US" sz="1400" dirty="0">
                          <a:latin typeface="Lucida Sans Typewriter" pitchFamily="49" charset="0"/>
                        </a:rPr>
                        <a:t>0</a:t>
                      </a:r>
                    </a:p>
                  </a:txBody>
                  <a:tcPr>
                    <a:solidFill>
                      <a:schemeClr val="tx2">
                        <a:lumMod val="20000"/>
                        <a:lumOff val="80000"/>
                      </a:schemeClr>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4"/>
                  </a:ext>
                </a:extLst>
              </a:tr>
              <a:tr h="370840">
                <a:tc>
                  <a:txBody>
                    <a:bodyPr/>
                    <a:lstStyle/>
                    <a:p>
                      <a:r>
                        <a:rPr lang="en-US" sz="1600" dirty="0">
                          <a:latin typeface="Lucida Sans Typewriter" pitchFamily="49" charset="0"/>
                        </a:rPr>
                        <a:t>4</a:t>
                      </a:r>
                    </a:p>
                  </a:txBody>
                  <a:tcPr/>
                </a:tc>
                <a:tc>
                  <a:txBody>
                    <a:bodyPr/>
                    <a:lstStyle/>
                    <a:p>
                      <a:r>
                        <a:rPr lang="en-US" sz="1400" dirty="0">
                          <a:latin typeface="Lucida Sans Typewriter" pitchFamily="49" charset="0"/>
                        </a:rPr>
                        <a:t>0</a:t>
                      </a:r>
                    </a:p>
                  </a:txBody>
                  <a:tcPr>
                    <a:solidFill>
                      <a:schemeClr val="tx2">
                        <a:lumMod val="20000"/>
                        <a:lumOff val="80000"/>
                      </a:schemeClr>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533400" y="4572000"/>
            <a:ext cx="7924800" cy="307777"/>
          </a:xfrm>
          <a:prstGeom prst="rect">
            <a:avLst/>
          </a:prstGeom>
          <a:noFill/>
        </p:spPr>
        <p:txBody>
          <a:bodyPr wrap="square" rtlCol="0">
            <a:spAutoFit/>
          </a:bodyPr>
          <a:lstStyle/>
          <a:p>
            <a:r>
              <a:rPr lang="en-US" sz="1400" dirty="0">
                <a:latin typeface="Lucida Sans Typewriter" pitchFamily="49" charset="0"/>
              </a:rPr>
              <a:t>Since, knapsack capacity is 0, we can’t make any profit</a:t>
            </a:r>
          </a:p>
        </p:txBody>
      </p:sp>
      <p:sp>
        <p:nvSpPr>
          <p:cNvPr id="2" name="TextBox 1"/>
          <p:cNvSpPr txBox="1"/>
          <p:nvPr/>
        </p:nvSpPr>
        <p:spPr>
          <a:xfrm>
            <a:off x="609600" y="381000"/>
            <a:ext cx="5181600" cy="738664"/>
          </a:xfrm>
          <a:prstGeom prst="rect">
            <a:avLst/>
          </a:prstGeom>
          <a:noFill/>
        </p:spPr>
        <p:txBody>
          <a:bodyPr wrap="square" rtlCol="0">
            <a:spAutoFit/>
          </a:bodyPr>
          <a:lstStyle/>
          <a:p>
            <a:r>
              <a:rPr lang="en-US" sz="1400" dirty="0">
                <a:latin typeface="Lucida Sans Typewriter" pitchFamily="49" charset="0"/>
              </a:rPr>
              <a:t>Consider the </a:t>
            </a:r>
            <a:r>
              <a:rPr lang="en-US" sz="1400" b="1" dirty="0">
                <a:solidFill>
                  <a:srgbClr val="FF0000"/>
                </a:solidFill>
                <a:latin typeface="Lucida Sans Typewriter" pitchFamily="49" charset="0"/>
              </a:rPr>
              <a:t>0</a:t>
            </a:r>
            <a:r>
              <a:rPr lang="en-US" sz="1400" b="1" baseline="30000" dirty="0">
                <a:solidFill>
                  <a:srgbClr val="FF0000"/>
                </a:solidFill>
                <a:latin typeface="Lucida Sans Typewriter" pitchFamily="49" charset="0"/>
              </a:rPr>
              <a:t>th</a:t>
            </a:r>
            <a:r>
              <a:rPr lang="en-US" sz="1400" b="1" dirty="0">
                <a:solidFill>
                  <a:srgbClr val="FF0000"/>
                </a:solidFill>
                <a:latin typeface="Lucida Sans Typewriter" pitchFamily="49" charset="0"/>
              </a:rPr>
              <a:t> column </a:t>
            </a:r>
          </a:p>
          <a:p>
            <a:r>
              <a:rPr lang="en-US" sz="1400" dirty="0">
                <a:latin typeface="Lucida Sans Typewriter" pitchFamily="49" charset="0"/>
              </a:rPr>
              <a:t>Our task is how much profit you can make if knapsack capacity is 0</a:t>
            </a:r>
          </a:p>
        </p:txBody>
      </p:sp>
    </p:spTree>
    <p:extLst>
      <p:ext uri="{BB962C8B-B14F-4D97-AF65-F5344CB8AC3E}">
        <p14:creationId xmlns:p14="http://schemas.microsoft.com/office/powerpoint/2010/main" val="4194249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95526073"/>
              </p:ext>
            </p:extLst>
          </p:nvPr>
        </p:nvGraphicFramePr>
        <p:xfrm>
          <a:off x="6400800" y="228600"/>
          <a:ext cx="2209800" cy="1524000"/>
        </p:xfrm>
        <a:graphic>
          <a:graphicData uri="http://schemas.openxmlformats.org/drawingml/2006/table">
            <a:tbl>
              <a:tblPr firstRow="1" bandRow="1">
                <a:tableStyleId>{5940675A-B579-460E-94D1-54222C63F5DA}</a:tableStyleId>
              </a:tblPr>
              <a:tblGrid>
                <a:gridCol w="552450">
                  <a:extLst>
                    <a:ext uri="{9D8B030D-6E8A-4147-A177-3AD203B41FA5}">
                      <a16:colId xmlns:a16="http://schemas.microsoft.com/office/drawing/2014/main" val="20000"/>
                    </a:ext>
                  </a:extLst>
                </a:gridCol>
                <a:gridCol w="849923">
                  <a:extLst>
                    <a:ext uri="{9D8B030D-6E8A-4147-A177-3AD203B41FA5}">
                      <a16:colId xmlns:a16="http://schemas.microsoft.com/office/drawing/2014/main" val="20001"/>
                    </a:ext>
                  </a:extLst>
                </a:gridCol>
                <a:gridCol w="807427">
                  <a:extLst>
                    <a:ext uri="{9D8B030D-6E8A-4147-A177-3AD203B41FA5}">
                      <a16:colId xmlns:a16="http://schemas.microsoft.com/office/drawing/2014/main" val="20002"/>
                    </a:ext>
                  </a:extLst>
                </a:gridCol>
              </a:tblGrid>
              <a:tr h="330832">
                <a:tc>
                  <a:txBody>
                    <a:bodyPr/>
                    <a:lstStyle/>
                    <a:p>
                      <a:r>
                        <a:rPr lang="en-US" sz="1200" dirty="0">
                          <a:latin typeface="Lucida Sans Typewriter" pitchFamily="49" charset="0"/>
                        </a:rPr>
                        <a:t>item</a:t>
                      </a:r>
                    </a:p>
                  </a:txBody>
                  <a:tcPr/>
                </a:tc>
                <a:tc>
                  <a:txBody>
                    <a:bodyPr/>
                    <a:lstStyle/>
                    <a:p>
                      <a:r>
                        <a:rPr lang="en-US" sz="1200" dirty="0">
                          <a:latin typeface="Lucida Sans Typewriter" pitchFamily="49" charset="0"/>
                        </a:rPr>
                        <a:t>weight</a:t>
                      </a:r>
                    </a:p>
                  </a:txBody>
                  <a:tcPr/>
                </a:tc>
                <a:tc>
                  <a:txBody>
                    <a:bodyPr/>
                    <a:lstStyle/>
                    <a:p>
                      <a:r>
                        <a:rPr lang="en-US" sz="1200" dirty="0">
                          <a:latin typeface="Lucida Sans Typewriter" pitchFamily="49" charset="0"/>
                        </a:rPr>
                        <a:t>value</a:t>
                      </a:r>
                    </a:p>
                  </a:txBody>
                  <a:tcPr/>
                </a:tc>
                <a:extLst>
                  <a:ext uri="{0D108BD9-81ED-4DB2-BD59-A6C34878D82A}">
                    <a16:rowId xmlns:a16="http://schemas.microsoft.com/office/drawing/2014/main" val="10000"/>
                  </a:ext>
                </a:extLst>
              </a:tr>
              <a:tr h="298292">
                <a:tc>
                  <a:txBody>
                    <a:bodyPr/>
                    <a:lstStyle/>
                    <a:p>
                      <a:r>
                        <a:rPr lang="en-US" sz="1200" dirty="0">
                          <a:latin typeface="Lucida Sans Typewriter" pitchFamily="49" charset="0"/>
                        </a:rPr>
                        <a:t>1</a:t>
                      </a:r>
                    </a:p>
                  </a:txBody>
                  <a:tcPr>
                    <a:solidFill>
                      <a:schemeClr val="accent6">
                        <a:lumMod val="40000"/>
                        <a:lumOff val="60000"/>
                      </a:schemeClr>
                    </a:solidFill>
                  </a:tcPr>
                </a:tc>
                <a:tc>
                  <a:txBody>
                    <a:bodyPr/>
                    <a:lstStyle/>
                    <a:p>
                      <a:r>
                        <a:rPr lang="en-US" sz="1200" dirty="0">
                          <a:latin typeface="Lucida Sans Typewriter" pitchFamily="49" charset="0"/>
                        </a:rPr>
                        <a:t>2</a:t>
                      </a:r>
                    </a:p>
                  </a:txBody>
                  <a:tcPr>
                    <a:solidFill>
                      <a:schemeClr val="accent6">
                        <a:lumMod val="40000"/>
                        <a:lumOff val="60000"/>
                      </a:schemeClr>
                    </a:solidFill>
                  </a:tcPr>
                </a:tc>
                <a:tc>
                  <a:txBody>
                    <a:bodyPr/>
                    <a:lstStyle/>
                    <a:p>
                      <a:r>
                        <a:rPr lang="en-US" sz="1200" dirty="0">
                          <a:latin typeface="Lucida Sans Typewriter" pitchFamily="49" charset="0"/>
                        </a:rPr>
                        <a:t>12</a:t>
                      </a:r>
                    </a:p>
                  </a:txBody>
                  <a:tcPr>
                    <a:solidFill>
                      <a:schemeClr val="accent6">
                        <a:lumMod val="40000"/>
                        <a:lumOff val="60000"/>
                      </a:schemeClr>
                    </a:solidFill>
                  </a:tcPr>
                </a:tc>
                <a:extLst>
                  <a:ext uri="{0D108BD9-81ED-4DB2-BD59-A6C34878D82A}">
                    <a16:rowId xmlns:a16="http://schemas.microsoft.com/office/drawing/2014/main" val="10001"/>
                  </a:ext>
                </a:extLst>
              </a:tr>
              <a:tr h="298292">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a:t>
                      </a:r>
                    </a:p>
                  </a:txBody>
                  <a:tcPr/>
                </a:tc>
                <a:tc>
                  <a:txBody>
                    <a:bodyPr/>
                    <a:lstStyle/>
                    <a:p>
                      <a:r>
                        <a:rPr lang="en-US" sz="1200" dirty="0">
                          <a:latin typeface="Lucida Sans Typewriter" pitchFamily="49" charset="0"/>
                        </a:rPr>
                        <a:t>10</a:t>
                      </a:r>
                    </a:p>
                  </a:txBody>
                  <a:tcPr/>
                </a:tc>
                <a:extLst>
                  <a:ext uri="{0D108BD9-81ED-4DB2-BD59-A6C34878D82A}">
                    <a16:rowId xmlns:a16="http://schemas.microsoft.com/office/drawing/2014/main" val="10002"/>
                  </a:ext>
                </a:extLst>
              </a:tr>
              <a:tr h="298292">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20</a:t>
                      </a:r>
                    </a:p>
                  </a:txBody>
                  <a:tcPr/>
                </a:tc>
                <a:extLst>
                  <a:ext uri="{0D108BD9-81ED-4DB2-BD59-A6C34878D82A}">
                    <a16:rowId xmlns:a16="http://schemas.microsoft.com/office/drawing/2014/main" val="10003"/>
                  </a:ext>
                </a:extLst>
              </a:tr>
              <a:tr h="298292">
                <a:tc>
                  <a:txBody>
                    <a:bodyPr/>
                    <a:lstStyle/>
                    <a:p>
                      <a:r>
                        <a:rPr lang="en-US" sz="1200" dirty="0">
                          <a:latin typeface="Lucida Sans Typewriter" pitchFamily="49" charset="0"/>
                        </a:rPr>
                        <a:t>4</a:t>
                      </a:r>
                    </a:p>
                  </a:txBody>
                  <a:tcPr/>
                </a:tc>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15</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73898944"/>
              </p:ext>
            </p:extLst>
          </p:nvPr>
        </p:nvGraphicFramePr>
        <p:xfrm>
          <a:off x="609600" y="1981200"/>
          <a:ext cx="6095999" cy="222504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endParaRPr lang="en-US" sz="1600" dirty="0">
                        <a:latin typeface="Lucida Sans Typewriter" pitchFamily="49" charset="0"/>
                      </a:endParaRPr>
                    </a:p>
                  </a:txBody>
                  <a:tcPr/>
                </a:tc>
                <a:tc>
                  <a:txBody>
                    <a:bodyPr/>
                    <a:lstStyle/>
                    <a:p>
                      <a:r>
                        <a:rPr lang="en-US" sz="1600" dirty="0">
                          <a:latin typeface="Lucida Sans Typewriter" pitchFamily="49" charset="0"/>
                        </a:rPr>
                        <a:t>0</a:t>
                      </a:r>
                    </a:p>
                  </a:txBody>
                  <a:tcPr/>
                </a:tc>
                <a:tc>
                  <a:txBody>
                    <a:bodyPr/>
                    <a:lstStyle/>
                    <a:p>
                      <a:r>
                        <a:rPr lang="en-US" sz="1600" dirty="0">
                          <a:latin typeface="Lucida Sans Typewriter" pitchFamily="49" charset="0"/>
                        </a:rPr>
                        <a:t>1</a:t>
                      </a:r>
                    </a:p>
                  </a:txBody>
                  <a:tcPr/>
                </a:tc>
                <a:tc>
                  <a:txBody>
                    <a:bodyPr/>
                    <a:lstStyle/>
                    <a:p>
                      <a:r>
                        <a:rPr lang="en-US" sz="1600" dirty="0">
                          <a:latin typeface="Lucida Sans Typewriter" pitchFamily="49" charset="0"/>
                        </a:rPr>
                        <a:t>2</a:t>
                      </a:r>
                    </a:p>
                  </a:txBody>
                  <a:tcPr/>
                </a:tc>
                <a:tc>
                  <a:txBody>
                    <a:bodyPr/>
                    <a:lstStyle/>
                    <a:p>
                      <a:r>
                        <a:rPr lang="en-US" sz="1600" dirty="0">
                          <a:latin typeface="Lucida Sans Typewriter" pitchFamily="49" charset="0"/>
                        </a:rPr>
                        <a:t>3</a:t>
                      </a:r>
                    </a:p>
                  </a:txBody>
                  <a:tcPr/>
                </a:tc>
                <a:tc>
                  <a:txBody>
                    <a:bodyPr/>
                    <a:lstStyle/>
                    <a:p>
                      <a:r>
                        <a:rPr lang="en-US" sz="1600" dirty="0">
                          <a:latin typeface="Lucida Sans Typewriter" pitchFamily="49" charset="0"/>
                        </a:rPr>
                        <a:t>4</a:t>
                      </a:r>
                    </a:p>
                  </a:txBody>
                  <a:tcPr/>
                </a:tc>
                <a:tc>
                  <a:txBody>
                    <a:bodyPr/>
                    <a:lstStyle/>
                    <a:p>
                      <a:r>
                        <a:rPr lang="en-US" sz="1600" dirty="0">
                          <a:latin typeface="Lucida Sans Typewriter" pitchFamily="49" charset="0"/>
                        </a:rPr>
                        <a:t>5</a:t>
                      </a:r>
                    </a:p>
                  </a:txBody>
                  <a:tcPr/>
                </a:tc>
                <a:extLst>
                  <a:ext uri="{0D108BD9-81ED-4DB2-BD59-A6C34878D82A}">
                    <a16:rowId xmlns:a16="http://schemas.microsoft.com/office/drawing/2014/main" val="10000"/>
                  </a:ext>
                </a:extLst>
              </a:tr>
              <a:tr h="370840">
                <a:tc>
                  <a:txBody>
                    <a:bodyPr/>
                    <a:lstStyle/>
                    <a:p>
                      <a:r>
                        <a:rPr lang="en-US" sz="1600" dirty="0">
                          <a:latin typeface="Lucida Sans Typewriter" pitchFamily="49" charset="0"/>
                        </a:rPr>
                        <a:t>0</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tx2">
                        <a:lumMod val="20000"/>
                        <a:lumOff val="80000"/>
                      </a:schemeClr>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extLst>
                  <a:ext uri="{0D108BD9-81ED-4DB2-BD59-A6C34878D82A}">
                    <a16:rowId xmlns:a16="http://schemas.microsoft.com/office/drawing/2014/main" val="10001"/>
                  </a:ext>
                </a:extLst>
              </a:tr>
              <a:tr h="370840">
                <a:tc>
                  <a:txBody>
                    <a:bodyPr/>
                    <a:lstStyle/>
                    <a:p>
                      <a:r>
                        <a:rPr lang="en-US" sz="1600" dirty="0">
                          <a:latin typeface="Lucida Sans Typewriter" pitchFamily="49" charset="0"/>
                        </a:rPr>
                        <a:t>1</a:t>
                      </a:r>
                    </a:p>
                  </a:txBody>
                  <a:tcPr/>
                </a:tc>
                <a:tc>
                  <a:txBody>
                    <a:bodyPr/>
                    <a:lstStyle/>
                    <a:p>
                      <a:r>
                        <a:rPr lang="en-US" sz="1400" dirty="0">
                          <a:latin typeface="Lucida Sans Typewriter" pitchFamily="49" charset="0"/>
                        </a:rPr>
                        <a:t>0</a:t>
                      </a:r>
                    </a:p>
                  </a:txBody>
                  <a:tcPr>
                    <a:solidFill>
                      <a:schemeClr val="bg1"/>
                    </a:solidFill>
                  </a:tcPr>
                </a:tc>
                <a:tc>
                  <a:txBody>
                    <a:bodyPr/>
                    <a:lstStyle/>
                    <a:p>
                      <a:endParaRPr lang="en-US" sz="1400" dirty="0">
                        <a:latin typeface="Lucida Sans Typewriter" pitchFamily="49" charset="0"/>
                      </a:endParaRPr>
                    </a:p>
                  </a:txBody>
                  <a:tcPr>
                    <a:solidFill>
                      <a:schemeClr val="accent2">
                        <a:lumMod val="40000"/>
                        <a:lumOff val="60000"/>
                      </a:schemeClr>
                    </a:solidFill>
                  </a:tcPr>
                </a:tc>
                <a:tc>
                  <a:txBody>
                    <a:bodyPr/>
                    <a:lstStyle/>
                    <a:p>
                      <a:endParaRPr lang="en-US" sz="1400" dirty="0">
                        <a:latin typeface="Lucida Sans Typewriter" pitchFamily="49" charset="0"/>
                      </a:endParaRPr>
                    </a:p>
                  </a:txBody>
                  <a:tcPr>
                    <a:noFill/>
                  </a:tcPr>
                </a:tc>
                <a:tc>
                  <a:txBody>
                    <a:bodyPr/>
                    <a:lstStyle/>
                    <a:p>
                      <a:endParaRPr lang="en-US" sz="1400" dirty="0">
                        <a:latin typeface="Lucida Sans Typewriter" pitchFamily="49" charset="0"/>
                      </a:endParaRPr>
                    </a:p>
                  </a:txBody>
                  <a:tcPr>
                    <a:noFill/>
                  </a:tcPr>
                </a:tc>
                <a:tc>
                  <a:txBody>
                    <a:bodyPr/>
                    <a:lstStyle/>
                    <a:p>
                      <a:endParaRPr lang="en-US" sz="1400" dirty="0">
                        <a:latin typeface="Lucida Sans Typewriter" pitchFamily="49" charset="0"/>
                      </a:endParaRPr>
                    </a:p>
                  </a:txBody>
                  <a:tcPr>
                    <a:noFill/>
                  </a:tcPr>
                </a:tc>
                <a:tc>
                  <a:txBody>
                    <a:bodyPr/>
                    <a:lstStyle/>
                    <a:p>
                      <a:endParaRPr lang="en-US" sz="1400" dirty="0">
                        <a:latin typeface="Lucida Sans Typewriter" pitchFamily="49" charset="0"/>
                      </a:endParaRPr>
                    </a:p>
                  </a:txBody>
                  <a:tcPr>
                    <a:noFill/>
                  </a:tcPr>
                </a:tc>
                <a:extLst>
                  <a:ext uri="{0D108BD9-81ED-4DB2-BD59-A6C34878D82A}">
                    <a16:rowId xmlns:a16="http://schemas.microsoft.com/office/drawing/2014/main" val="10002"/>
                  </a:ext>
                </a:extLst>
              </a:tr>
              <a:tr h="370840">
                <a:tc>
                  <a:txBody>
                    <a:bodyPr/>
                    <a:lstStyle/>
                    <a:p>
                      <a:r>
                        <a:rPr lang="en-US" sz="1600" dirty="0">
                          <a:latin typeface="Lucida Sans Typewriter" pitchFamily="49" charset="0"/>
                        </a:rPr>
                        <a:t>2</a:t>
                      </a:r>
                    </a:p>
                  </a:txBody>
                  <a:tcPr/>
                </a:tc>
                <a:tc>
                  <a:txBody>
                    <a:bodyPr/>
                    <a:lstStyle/>
                    <a:p>
                      <a:r>
                        <a:rPr lang="en-US" sz="1400" dirty="0">
                          <a:latin typeface="Lucida Sans Typewriter" pitchFamily="49" charset="0"/>
                        </a:rPr>
                        <a:t>0</a:t>
                      </a:r>
                    </a:p>
                  </a:txBody>
                  <a:tcPr>
                    <a:solidFill>
                      <a:schemeClr val="bg1"/>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3"/>
                  </a:ext>
                </a:extLst>
              </a:tr>
              <a:tr h="370840">
                <a:tc>
                  <a:txBody>
                    <a:bodyPr/>
                    <a:lstStyle/>
                    <a:p>
                      <a:r>
                        <a:rPr lang="en-US" sz="1600" dirty="0">
                          <a:latin typeface="Lucida Sans Typewriter" pitchFamily="49" charset="0"/>
                        </a:rPr>
                        <a:t>3</a:t>
                      </a:r>
                    </a:p>
                  </a:txBody>
                  <a:tcPr/>
                </a:tc>
                <a:tc>
                  <a:txBody>
                    <a:bodyPr/>
                    <a:lstStyle/>
                    <a:p>
                      <a:r>
                        <a:rPr lang="en-US" sz="1400" dirty="0">
                          <a:latin typeface="Lucida Sans Typewriter" pitchFamily="49" charset="0"/>
                        </a:rPr>
                        <a:t>0</a:t>
                      </a:r>
                    </a:p>
                  </a:txBody>
                  <a:tcPr>
                    <a:solidFill>
                      <a:schemeClr val="bg1"/>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4"/>
                  </a:ext>
                </a:extLst>
              </a:tr>
              <a:tr h="370840">
                <a:tc>
                  <a:txBody>
                    <a:bodyPr/>
                    <a:lstStyle/>
                    <a:p>
                      <a:r>
                        <a:rPr lang="en-US" sz="1600" dirty="0">
                          <a:latin typeface="Lucida Sans Typewriter" pitchFamily="49" charset="0"/>
                        </a:rPr>
                        <a:t>4</a:t>
                      </a:r>
                    </a:p>
                  </a:txBody>
                  <a:tcPr/>
                </a:tc>
                <a:tc>
                  <a:txBody>
                    <a:bodyPr/>
                    <a:lstStyle/>
                    <a:p>
                      <a:r>
                        <a:rPr lang="en-US" sz="1400" dirty="0">
                          <a:latin typeface="Lucida Sans Typewriter" pitchFamily="49" charset="0"/>
                        </a:rPr>
                        <a:t>0</a:t>
                      </a:r>
                    </a:p>
                  </a:txBody>
                  <a:tcPr>
                    <a:solidFill>
                      <a:schemeClr val="bg1"/>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533400" y="4572000"/>
            <a:ext cx="7924800" cy="1200329"/>
          </a:xfrm>
          <a:prstGeom prst="rect">
            <a:avLst/>
          </a:prstGeom>
          <a:noFill/>
        </p:spPr>
        <p:txBody>
          <a:bodyPr wrap="square" rtlCol="0">
            <a:spAutoFit/>
          </a:bodyPr>
          <a:lstStyle/>
          <a:p>
            <a:r>
              <a:rPr lang="en-US" sz="1400" dirty="0">
                <a:latin typeface="Lucida Sans Typewriter" pitchFamily="49" charset="0"/>
              </a:rPr>
              <a:t>At this point, we will either take item 1 or skip it, w1=2, v1=12</a:t>
            </a:r>
          </a:p>
          <a:p>
            <a:endParaRPr lang="en-GB" sz="1400" dirty="0">
              <a:latin typeface="Lucida Sans Typewriter" pitchFamily="49" charset="0"/>
            </a:endParaRPr>
          </a:p>
          <a:p>
            <a:r>
              <a:rPr lang="en-GB" sz="1400" dirty="0">
                <a:latin typeface="Lucida Sans Typewriter" pitchFamily="49" charset="0"/>
              </a:rPr>
              <a:t>Since, knapsack capacity , w(1) &lt;= w1(2) , we can’t take item 1</a:t>
            </a:r>
          </a:p>
          <a:p>
            <a:endParaRPr lang="en-GB" sz="1400" dirty="0">
              <a:latin typeface="Lucida Sans Typewriter" pitchFamily="49" charset="0"/>
            </a:endParaRPr>
          </a:p>
          <a:p>
            <a:r>
              <a:rPr lang="en-GB" sz="1400" dirty="0">
                <a:latin typeface="Lucida Sans Typewriter" pitchFamily="49" charset="0"/>
              </a:rPr>
              <a:t>P(1,1) = P(0,1) </a:t>
            </a:r>
            <a:endParaRPr lang="en-US" sz="1600" dirty="0">
              <a:latin typeface="Lucida Sans Typewriter" pitchFamily="49" charset="0"/>
            </a:endParaRPr>
          </a:p>
        </p:txBody>
      </p:sp>
      <p:sp>
        <p:nvSpPr>
          <p:cNvPr id="2" name="TextBox 1"/>
          <p:cNvSpPr txBox="1"/>
          <p:nvPr/>
        </p:nvSpPr>
        <p:spPr>
          <a:xfrm>
            <a:off x="609600" y="381000"/>
            <a:ext cx="5181600" cy="954107"/>
          </a:xfrm>
          <a:prstGeom prst="rect">
            <a:avLst/>
          </a:prstGeom>
          <a:noFill/>
        </p:spPr>
        <p:txBody>
          <a:bodyPr wrap="square" rtlCol="0">
            <a:spAutoFit/>
          </a:bodyPr>
          <a:lstStyle/>
          <a:p>
            <a:r>
              <a:rPr lang="en-US" sz="1400" dirty="0">
                <a:latin typeface="Lucida Sans Typewriter" pitchFamily="49" charset="0"/>
              </a:rPr>
              <a:t>Consider the </a:t>
            </a:r>
            <a:r>
              <a:rPr lang="en-US" sz="1400" b="1" dirty="0">
                <a:solidFill>
                  <a:srgbClr val="FF0000"/>
                </a:solidFill>
                <a:latin typeface="Lucida Sans Typewriter" pitchFamily="49" charset="0"/>
              </a:rPr>
              <a:t>1</a:t>
            </a:r>
            <a:r>
              <a:rPr lang="en-US" sz="1400" b="1" baseline="30000" dirty="0">
                <a:solidFill>
                  <a:srgbClr val="FF0000"/>
                </a:solidFill>
                <a:latin typeface="Lucida Sans Typewriter" pitchFamily="49" charset="0"/>
              </a:rPr>
              <a:t>st</a:t>
            </a:r>
            <a:r>
              <a:rPr lang="en-US" sz="1400" b="1" dirty="0">
                <a:solidFill>
                  <a:srgbClr val="FF0000"/>
                </a:solidFill>
                <a:latin typeface="Lucida Sans Typewriter" pitchFamily="49" charset="0"/>
              </a:rPr>
              <a:t> row</a:t>
            </a:r>
          </a:p>
          <a:p>
            <a:r>
              <a:rPr lang="en-US" sz="1400" dirty="0">
                <a:latin typeface="Lucida Sans Typewriter" pitchFamily="49" charset="0"/>
              </a:rPr>
              <a:t>Our task is how much profit you can make taking only 1</a:t>
            </a:r>
            <a:r>
              <a:rPr lang="en-US" sz="1400" baseline="30000" dirty="0">
                <a:latin typeface="Lucida Sans Typewriter" pitchFamily="49" charset="0"/>
              </a:rPr>
              <a:t>st</a:t>
            </a:r>
            <a:r>
              <a:rPr lang="en-US" sz="1400" dirty="0">
                <a:latin typeface="Lucida Sans Typewriter" pitchFamily="49" charset="0"/>
              </a:rPr>
              <a:t> item for different knapsack capacity</a:t>
            </a:r>
          </a:p>
        </p:txBody>
      </p:sp>
      <p:sp>
        <p:nvSpPr>
          <p:cNvPr id="11" name="TextBox 10">
            <a:extLst>
              <a:ext uri="{FF2B5EF4-FFF2-40B4-BE49-F238E27FC236}">
                <a16:creationId xmlns:a16="http://schemas.microsoft.com/office/drawing/2014/main" id="{DDEB0F57-0CF4-C3BF-0565-13B2F81AD15C}"/>
              </a:ext>
            </a:extLst>
          </p:cNvPr>
          <p:cNvSpPr txBox="1"/>
          <p:nvPr/>
        </p:nvSpPr>
        <p:spPr>
          <a:xfrm>
            <a:off x="6934200" y="3275111"/>
            <a:ext cx="1688283" cy="307777"/>
          </a:xfrm>
          <a:prstGeom prst="rect">
            <a:avLst/>
          </a:prstGeom>
          <a:noFill/>
        </p:spPr>
        <p:txBody>
          <a:bodyPr wrap="none" rtlCol="0">
            <a:spAutoFit/>
          </a:bodyPr>
          <a:lstStyle/>
          <a:p>
            <a:r>
              <a:rPr lang="en-GB" sz="1400" dirty="0">
                <a:latin typeface="Lucida Sans Typewriter" panose="020B0509030504030204" pitchFamily="49" charset="0"/>
              </a:rPr>
              <a:t>Target problem</a:t>
            </a:r>
            <a:endParaRPr lang="en-US" sz="1400" dirty="0">
              <a:latin typeface="Lucida Sans Typewriter" panose="020B0509030504030204" pitchFamily="49" charset="0"/>
            </a:endParaRPr>
          </a:p>
        </p:txBody>
      </p:sp>
      <p:sp>
        <p:nvSpPr>
          <p:cNvPr id="12" name="TextBox 11">
            <a:extLst>
              <a:ext uri="{FF2B5EF4-FFF2-40B4-BE49-F238E27FC236}">
                <a16:creationId xmlns:a16="http://schemas.microsoft.com/office/drawing/2014/main" id="{003B2AA2-2F4F-8F86-01D1-F12544741143}"/>
              </a:ext>
            </a:extLst>
          </p:cNvPr>
          <p:cNvSpPr txBox="1"/>
          <p:nvPr/>
        </p:nvSpPr>
        <p:spPr>
          <a:xfrm>
            <a:off x="7086600" y="2438400"/>
            <a:ext cx="1258678" cy="307777"/>
          </a:xfrm>
          <a:prstGeom prst="rect">
            <a:avLst/>
          </a:prstGeom>
          <a:noFill/>
        </p:spPr>
        <p:txBody>
          <a:bodyPr wrap="none" rtlCol="0">
            <a:spAutoFit/>
          </a:bodyPr>
          <a:lstStyle/>
          <a:p>
            <a:r>
              <a:rPr lang="en-GB" sz="1400" dirty="0">
                <a:latin typeface="Lucida Sans Typewriter" panose="020B0509030504030204" pitchFamily="49" charset="0"/>
              </a:rPr>
              <a:t>subproblem</a:t>
            </a:r>
            <a:endParaRPr lang="en-US" sz="1400" dirty="0">
              <a:latin typeface="Lucida Sans Typewriter" panose="020B0509030504030204" pitchFamily="49" charset="0"/>
            </a:endParaRPr>
          </a:p>
        </p:txBody>
      </p:sp>
      <p:cxnSp>
        <p:nvCxnSpPr>
          <p:cNvPr id="14" name="Straight Arrow Connector 13">
            <a:extLst>
              <a:ext uri="{FF2B5EF4-FFF2-40B4-BE49-F238E27FC236}">
                <a16:creationId xmlns:a16="http://schemas.microsoft.com/office/drawing/2014/main" id="{6D23FFA5-836B-12F0-F351-27C8C94E2758}"/>
              </a:ext>
            </a:extLst>
          </p:cNvPr>
          <p:cNvCxnSpPr>
            <a:stCxn id="12" idx="1"/>
          </p:cNvCxnSpPr>
          <p:nvPr/>
        </p:nvCxnSpPr>
        <p:spPr>
          <a:xfrm flipH="1" flipV="1">
            <a:off x="2895600" y="2438400"/>
            <a:ext cx="4191000" cy="15388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C24276E-9A4D-E745-772B-5AA8D60134B8}"/>
              </a:ext>
            </a:extLst>
          </p:cNvPr>
          <p:cNvCxnSpPr>
            <a:cxnSpLocks/>
            <a:stCxn id="11" idx="1"/>
          </p:cNvCxnSpPr>
          <p:nvPr/>
        </p:nvCxnSpPr>
        <p:spPr>
          <a:xfrm flipH="1" flipV="1">
            <a:off x="2628900" y="2927456"/>
            <a:ext cx="4305300" cy="50154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64846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400800" y="228600"/>
          <a:ext cx="2209800" cy="1524000"/>
        </p:xfrm>
        <a:graphic>
          <a:graphicData uri="http://schemas.openxmlformats.org/drawingml/2006/table">
            <a:tbl>
              <a:tblPr firstRow="1" bandRow="1">
                <a:tableStyleId>{5940675A-B579-460E-94D1-54222C63F5DA}</a:tableStyleId>
              </a:tblPr>
              <a:tblGrid>
                <a:gridCol w="552450">
                  <a:extLst>
                    <a:ext uri="{9D8B030D-6E8A-4147-A177-3AD203B41FA5}">
                      <a16:colId xmlns:a16="http://schemas.microsoft.com/office/drawing/2014/main" val="20000"/>
                    </a:ext>
                  </a:extLst>
                </a:gridCol>
                <a:gridCol w="849923">
                  <a:extLst>
                    <a:ext uri="{9D8B030D-6E8A-4147-A177-3AD203B41FA5}">
                      <a16:colId xmlns:a16="http://schemas.microsoft.com/office/drawing/2014/main" val="20001"/>
                    </a:ext>
                  </a:extLst>
                </a:gridCol>
                <a:gridCol w="807427">
                  <a:extLst>
                    <a:ext uri="{9D8B030D-6E8A-4147-A177-3AD203B41FA5}">
                      <a16:colId xmlns:a16="http://schemas.microsoft.com/office/drawing/2014/main" val="20002"/>
                    </a:ext>
                  </a:extLst>
                </a:gridCol>
              </a:tblGrid>
              <a:tr h="330832">
                <a:tc>
                  <a:txBody>
                    <a:bodyPr/>
                    <a:lstStyle/>
                    <a:p>
                      <a:r>
                        <a:rPr lang="en-US" sz="1200" dirty="0">
                          <a:latin typeface="Lucida Sans Typewriter" pitchFamily="49" charset="0"/>
                        </a:rPr>
                        <a:t>item</a:t>
                      </a:r>
                    </a:p>
                  </a:txBody>
                  <a:tcPr/>
                </a:tc>
                <a:tc>
                  <a:txBody>
                    <a:bodyPr/>
                    <a:lstStyle/>
                    <a:p>
                      <a:r>
                        <a:rPr lang="en-US" sz="1200" dirty="0">
                          <a:latin typeface="Lucida Sans Typewriter" pitchFamily="49" charset="0"/>
                        </a:rPr>
                        <a:t>weight</a:t>
                      </a:r>
                    </a:p>
                  </a:txBody>
                  <a:tcPr/>
                </a:tc>
                <a:tc>
                  <a:txBody>
                    <a:bodyPr/>
                    <a:lstStyle/>
                    <a:p>
                      <a:r>
                        <a:rPr lang="en-US" sz="1200" dirty="0">
                          <a:latin typeface="Lucida Sans Typewriter" pitchFamily="49" charset="0"/>
                        </a:rPr>
                        <a:t>value</a:t>
                      </a:r>
                    </a:p>
                  </a:txBody>
                  <a:tcPr/>
                </a:tc>
                <a:extLst>
                  <a:ext uri="{0D108BD9-81ED-4DB2-BD59-A6C34878D82A}">
                    <a16:rowId xmlns:a16="http://schemas.microsoft.com/office/drawing/2014/main" val="10000"/>
                  </a:ext>
                </a:extLst>
              </a:tr>
              <a:tr h="298292">
                <a:tc>
                  <a:txBody>
                    <a:bodyPr/>
                    <a:lstStyle/>
                    <a:p>
                      <a:r>
                        <a:rPr lang="en-US" sz="1200" dirty="0">
                          <a:latin typeface="Lucida Sans Typewriter" pitchFamily="49" charset="0"/>
                        </a:rPr>
                        <a:t>1</a:t>
                      </a:r>
                    </a:p>
                  </a:txBody>
                  <a:tcPr>
                    <a:solidFill>
                      <a:schemeClr val="accent6">
                        <a:lumMod val="40000"/>
                        <a:lumOff val="60000"/>
                      </a:schemeClr>
                    </a:solidFill>
                  </a:tcPr>
                </a:tc>
                <a:tc>
                  <a:txBody>
                    <a:bodyPr/>
                    <a:lstStyle/>
                    <a:p>
                      <a:r>
                        <a:rPr lang="en-US" sz="1200" dirty="0">
                          <a:latin typeface="Lucida Sans Typewriter" pitchFamily="49" charset="0"/>
                        </a:rPr>
                        <a:t>2</a:t>
                      </a:r>
                    </a:p>
                  </a:txBody>
                  <a:tcPr>
                    <a:solidFill>
                      <a:schemeClr val="accent6">
                        <a:lumMod val="40000"/>
                        <a:lumOff val="60000"/>
                      </a:schemeClr>
                    </a:solidFill>
                  </a:tcPr>
                </a:tc>
                <a:tc>
                  <a:txBody>
                    <a:bodyPr/>
                    <a:lstStyle/>
                    <a:p>
                      <a:r>
                        <a:rPr lang="en-US" sz="1200" dirty="0">
                          <a:latin typeface="Lucida Sans Typewriter" pitchFamily="49" charset="0"/>
                        </a:rPr>
                        <a:t>12</a:t>
                      </a:r>
                    </a:p>
                  </a:txBody>
                  <a:tcPr>
                    <a:solidFill>
                      <a:schemeClr val="accent6">
                        <a:lumMod val="40000"/>
                        <a:lumOff val="60000"/>
                      </a:schemeClr>
                    </a:solidFill>
                  </a:tcPr>
                </a:tc>
                <a:extLst>
                  <a:ext uri="{0D108BD9-81ED-4DB2-BD59-A6C34878D82A}">
                    <a16:rowId xmlns:a16="http://schemas.microsoft.com/office/drawing/2014/main" val="10001"/>
                  </a:ext>
                </a:extLst>
              </a:tr>
              <a:tr h="298292">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a:t>
                      </a:r>
                    </a:p>
                  </a:txBody>
                  <a:tcPr/>
                </a:tc>
                <a:tc>
                  <a:txBody>
                    <a:bodyPr/>
                    <a:lstStyle/>
                    <a:p>
                      <a:r>
                        <a:rPr lang="en-US" sz="1200" dirty="0">
                          <a:latin typeface="Lucida Sans Typewriter" pitchFamily="49" charset="0"/>
                        </a:rPr>
                        <a:t>10</a:t>
                      </a:r>
                    </a:p>
                  </a:txBody>
                  <a:tcPr/>
                </a:tc>
                <a:extLst>
                  <a:ext uri="{0D108BD9-81ED-4DB2-BD59-A6C34878D82A}">
                    <a16:rowId xmlns:a16="http://schemas.microsoft.com/office/drawing/2014/main" val="10002"/>
                  </a:ext>
                </a:extLst>
              </a:tr>
              <a:tr h="298292">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20</a:t>
                      </a:r>
                    </a:p>
                  </a:txBody>
                  <a:tcPr/>
                </a:tc>
                <a:extLst>
                  <a:ext uri="{0D108BD9-81ED-4DB2-BD59-A6C34878D82A}">
                    <a16:rowId xmlns:a16="http://schemas.microsoft.com/office/drawing/2014/main" val="10003"/>
                  </a:ext>
                </a:extLst>
              </a:tr>
              <a:tr h="298292">
                <a:tc>
                  <a:txBody>
                    <a:bodyPr/>
                    <a:lstStyle/>
                    <a:p>
                      <a:r>
                        <a:rPr lang="en-US" sz="1200" dirty="0">
                          <a:latin typeface="Lucida Sans Typewriter" pitchFamily="49" charset="0"/>
                        </a:rPr>
                        <a:t>4</a:t>
                      </a:r>
                    </a:p>
                  </a:txBody>
                  <a:tcPr/>
                </a:tc>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15</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nvGraphicFramePr>
        <p:xfrm>
          <a:off x="609600" y="1981200"/>
          <a:ext cx="6095999" cy="222504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endParaRPr lang="en-US" sz="1600" dirty="0">
                        <a:latin typeface="Lucida Sans Typewriter" pitchFamily="49" charset="0"/>
                      </a:endParaRPr>
                    </a:p>
                  </a:txBody>
                  <a:tcPr/>
                </a:tc>
                <a:tc>
                  <a:txBody>
                    <a:bodyPr/>
                    <a:lstStyle/>
                    <a:p>
                      <a:r>
                        <a:rPr lang="en-US" sz="1600" dirty="0">
                          <a:latin typeface="Lucida Sans Typewriter" pitchFamily="49" charset="0"/>
                        </a:rPr>
                        <a:t>0</a:t>
                      </a:r>
                    </a:p>
                  </a:txBody>
                  <a:tcPr/>
                </a:tc>
                <a:tc>
                  <a:txBody>
                    <a:bodyPr/>
                    <a:lstStyle/>
                    <a:p>
                      <a:r>
                        <a:rPr lang="en-US" sz="1600" dirty="0">
                          <a:latin typeface="Lucida Sans Typewriter" pitchFamily="49" charset="0"/>
                        </a:rPr>
                        <a:t>1</a:t>
                      </a:r>
                    </a:p>
                  </a:txBody>
                  <a:tcPr/>
                </a:tc>
                <a:tc>
                  <a:txBody>
                    <a:bodyPr/>
                    <a:lstStyle/>
                    <a:p>
                      <a:r>
                        <a:rPr lang="en-US" sz="1600" dirty="0">
                          <a:latin typeface="Lucida Sans Typewriter" pitchFamily="49" charset="0"/>
                        </a:rPr>
                        <a:t>2</a:t>
                      </a:r>
                    </a:p>
                  </a:txBody>
                  <a:tcPr/>
                </a:tc>
                <a:tc>
                  <a:txBody>
                    <a:bodyPr/>
                    <a:lstStyle/>
                    <a:p>
                      <a:r>
                        <a:rPr lang="en-US" sz="1600" dirty="0">
                          <a:latin typeface="Lucida Sans Typewriter" pitchFamily="49" charset="0"/>
                        </a:rPr>
                        <a:t>3</a:t>
                      </a:r>
                    </a:p>
                  </a:txBody>
                  <a:tcPr/>
                </a:tc>
                <a:tc>
                  <a:txBody>
                    <a:bodyPr/>
                    <a:lstStyle/>
                    <a:p>
                      <a:r>
                        <a:rPr lang="en-US" sz="1600" dirty="0">
                          <a:latin typeface="Lucida Sans Typewriter" pitchFamily="49" charset="0"/>
                        </a:rPr>
                        <a:t>4</a:t>
                      </a:r>
                    </a:p>
                  </a:txBody>
                  <a:tcPr/>
                </a:tc>
                <a:tc>
                  <a:txBody>
                    <a:bodyPr/>
                    <a:lstStyle/>
                    <a:p>
                      <a:r>
                        <a:rPr lang="en-US" sz="1600" dirty="0">
                          <a:latin typeface="Lucida Sans Typewriter" pitchFamily="49" charset="0"/>
                        </a:rPr>
                        <a:t>5</a:t>
                      </a:r>
                    </a:p>
                  </a:txBody>
                  <a:tcPr/>
                </a:tc>
                <a:extLst>
                  <a:ext uri="{0D108BD9-81ED-4DB2-BD59-A6C34878D82A}">
                    <a16:rowId xmlns:a16="http://schemas.microsoft.com/office/drawing/2014/main" val="10000"/>
                  </a:ext>
                </a:extLst>
              </a:tr>
              <a:tr h="370840">
                <a:tc>
                  <a:txBody>
                    <a:bodyPr/>
                    <a:lstStyle/>
                    <a:p>
                      <a:r>
                        <a:rPr lang="en-US" sz="1600" dirty="0">
                          <a:latin typeface="Lucida Sans Typewriter" pitchFamily="49" charset="0"/>
                        </a:rPr>
                        <a:t>0</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tx2">
                        <a:lumMod val="20000"/>
                        <a:lumOff val="80000"/>
                      </a:schemeClr>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extLst>
                  <a:ext uri="{0D108BD9-81ED-4DB2-BD59-A6C34878D82A}">
                    <a16:rowId xmlns:a16="http://schemas.microsoft.com/office/drawing/2014/main" val="10001"/>
                  </a:ext>
                </a:extLst>
              </a:tr>
              <a:tr h="370840">
                <a:tc>
                  <a:txBody>
                    <a:bodyPr/>
                    <a:lstStyle/>
                    <a:p>
                      <a:r>
                        <a:rPr lang="en-US" sz="1600" dirty="0">
                          <a:latin typeface="Lucida Sans Typewriter" pitchFamily="49" charset="0"/>
                        </a:rPr>
                        <a:t>1</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GB" sz="1400" dirty="0">
                          <a:latin typeface="Lucida Sans Typewriter" pitchFamily="49" charset="0"/>
                        </a:rPr>
                        <a:t>0</a:t>
                      </a:r>
                      <a:endParaRPr lang="en-US" sz="1400" dirty="0">
                        <a:latin typeface="Lucida Sans Typewriter" pitchFamily="49" charset="0"/>
                      </a:endParaRPr>
                    </a:p>
                  </a:txBody>
                  <a:tcPr>
                    <a:solidFill>
                      <a:schemeClr val="accent2">
                        <a:lumMod val="40000"/>
                        <a:lumOff val="60000"/>
                      </a:schemeClr>
                    </a:solidFill>
                  </a:tcPr>
                </a:tc>
                <a:tc>
                  <a:txBody>
                    <a:bodyPr/>
                    <a:lstStyle/>
                    <a:p>
                      <a:endParaRPr lang="en-US" sz="1400" dirty="0">
                        <a:latin typeface="Lucida Sans Typewriter" pitchFamily="49" charset="0"/>
                      </a:endParaRPr>
                    </a:p>
                  </a:txBody>
                  <a:tcPr>
                    <a:noFill/>
                  </a:tcPr>
                </a:tc>
                <a:tc>
                  <a:txBody>
                    <a:bodyPr/>
                    <a:lstStyle/>
                    <a:p>
                      <a:endParaRPr lang="en-US" sz="1400" dirty="0">
                        <a:latin typeface="Lucida Sans Typewriter" pitchFamily="49" charset="0"/>
                      </a:endParaRPr>
                    </a:p>
                  </a:txBody>
                  <a:tcPr>
                    <a:noFill/>
                  </a:tcPr>
                </a:tc>
                <a:tc>
                  <a:txBody>
                    <a:bodyPr/>
                    <a:lstStyle/>
                    <a:p>
                      <a:endParaRPr lang="en-US" sz="1400" dirty="0">
                        <a:latin typeface="Lucida Sans Typewriter" pitchFamily="49" charset="0"/>
                      </a:endParaRPr>
                    </a:p>
                  </a:txBody>
                  <a:tcPr>
                    <a:noFill/>
                  </a:tcPr>
                </a:tc>
                <a:tc>
                  <a:txBody>
                    <a:bodyPr/>
                    <a:lstStyle/>
                    <a:p>
                      <a:endParaRPr lang="en-US" sz="1400" dirty="0">
                        <a:latin typeface="Lucida Sans Typewriter" pitchFamily="49" charset="0"/>
                      </a:endParaRPr>
                    </a:p>
                  </a:txBody>
                  <a:tcPr>
                    <a:noFill/>
                  </a:tcPr>
                </a:tc>
                <a:extLst>
                  <a:ext uri="{0D108BD9-81ED-4DB2-BD59-A6C34878D82A}">
                    <a16:rowId xmlns:a16="http://schemas.microsoft.com/office/drawing/2014/main" val="10002"/>
                  </a:ext>
                </a:extLst>
              </a:tr>
              <a:tr h="370840">
                <a:tc>
                  <a:txBody>
                    <a:bodyPr/>
                    <a:lstStyle/>
                    <a:p>
                      <a:r>
                        <a:rPr lang="en-US" sz="1600" dirty="0">
                          <a:latin typeface="Lucida Sans Typewriter" pitchFamily="49" charset="0"/>
                        </a:rPr>
                        <a:t>2</a:t>
                      </a:r>
                    </a:p>
                  </a:txBody>
                  <a:tcPr/>
                </a:tc>
                <a:tc>
                  <a:txBody>
                    <a:bodyPr/>
                    <a:lstStyle/>
                    <a:p>
                      <a:r>
                        <a:rPr lang="en-US" sz="1400" dirty="0">
                          <a:latin typeface="Lucida Sans Typewriter" pitchFamily="49" charset="0"/>
                        </a:rPr>
                        <a:t>0</a:t>
                      </a:r>
                    </a:p>
                  </a:txBody>
                  <a:tcPr>
                    <a:solidFill>
                      <a:schemeClr val="bg1"/>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3"/>
                  </a:ext>
                </a:extLst>
              </a:tr>
              <a:tr h="370840">
                <a:tc>
                  <a:txBody>
                    <a:bodyPr/>
                    <a:lstStyle/>
                    <a:p>
                      <a:r>
                        <a:rPr lang="en-US" sz="1600" dirty="0">
                          <a:latin typeface="Lucida Sans Typewriter" pitchFamily="49" charset="0"/>
                        </a:rPr>
                        <a:t>3</a:t>
                      </a:r>
                    </a:p>
                  </a:txBody>
                  <a:tcPr/>
                </a:tc>
                <a:tc>
                  <a:txBody>
                    <a:bodyPr/>
                    <a:lstStyle/>
                    <a:p>
                      <a:r>
                        <a:rPr lang="en-US" sz="1400" dirty="0">
                          <a:latin typeface="Lucida Sans Typewriter" pitchFamily="49" charset="0"/>
                        </a:rPr>
                        <a:t>0</a:t>
                      </a:r>
                    </a:p>
                  </a:txBody>
                  <a:tcPr>
                    <a:solidFill>
                      <a:schemeClr val="bg1"/>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4"/>
                  </a:ext>
                </a:extLst>
              </a:tr>
              <a:tr h="370840">
                <a:tc>
                  <a:txBody>
                    <a:bodyPr/>
                    <a:lstStyle/>
                    <a:p>
                      <a:r>
                        <a:rPr lang="en-US" sz="1600" dirty="0">
                          <a:latin typeface="Lucida Sans Typewriter" pitchFamily="49" charset="0"/>
                        </a:rPr>
                        <a:t>4</a:t>
                      </a:r>
                    </a:p>
                  </a:txBody>
                  <a:tcPr/>
                </a:tc>
                <a:tc>
                  <a:txBody>
                    <a:bodyPr/>
                    <a:lstStyle/>
                    <a:p>
                      <a:r>
                        <a:rPr lang="en-US" sz="1400" dirty="0">
                          <a:latin typeface="Lucida Sans Typewriter" pitchFamily="49" charset="0"/>
                        </a:rPr>
                        <a:t>0</a:t>
                      </a:r>
                    </a:p>
                  </a:txBody>
                  <a:tcPr>
                    <a:solidFill>
                      <a:schemeClr val="bg1"/>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533400" y="4572000"/>
            <a:ext cx="7924800" cy="1200329"/>
          </a:xfrm>
          <a:prstGeom prst="rect">
            <a:avLst/>
          </a:prstGeom>
          <a:noFill/>
        </p:spPr>
        <p:txBody>
          <a:bodyPr wrap="square" rtlCol="0">
            <a:spAutoFit/>
          </a:bodyPr>
          <a:lstStyle/>
          <a:p>
            <a:r>
              <a:rPr lang="en-US" sz="1400" dirty="0">
                <a:latin typeface="Lucida Sans Typewriter" pitchFamily="49" charset="0"/>
              </a:rPr>
              <a:t>At this point, we will either take item 1 or skip it, w1=2, v1=12</a:t>
            </a:r>
          </a:p>
          <a:p>
            <a:endParaRPr lang="en-GB" sz="1400" dirty="0">
              <a:latin typeface="Lucida Sans Typewriter" pitchFamily="49" charset="0"/>
            </a:endParaRPr>
          </a:p>
          <a:p>
            <a:r>
              <a:rPr lang="en-GB" sz="1400" dirty="0">
                <a:latin typeface="Lucida Sans Typewriter" pitchFamily="49" charset="0"/>
              </a:rPr>
              <a:t>Since, knapsack capacity , w1(2) &lt;= W(1) , we can’t take item 1</a:t>
            </a:r>
          </a:p>
          <a:p>
            <a:endParaRPr lang="en-GB" sz="1400" dirty="0">
              <a:latin typeface="Lucida Sans Typewriter" pitchFamily="49" charset="0"/>
            </a:endParaRPr>
          </a:p>
          <a:p>
            <a:r>
              <a:rPr lang="en-GB" sz="1400" dirty="0">
                <a:latin typeface="Lucida Sans Typewriter" pitchFamily="49" charset="0"/>
              </a:rPr>
              <a:t>P(1,1) = P(0,1) </a:t>
            </a:r>
            <a:endParaRPr lang="en-US" sz="1600" dirty="0">
              <a:latin typeface="Lucida Sans Typewriter" pitchFamily="49" charset="0"/>
            </a:endParaRPr>
          </a:p>
        </p:txBody>
      </p:sp>
      <p:sp>
        <p:nvSpPr>
          <p:cNvPr id="2" name="TextBox 1"/>
          <p:cNvSpPr txBox="1"/>
          <p:nvPr/>
        </p:nvSpPr>
        <p:spPr>
          <a:xfrm>
            <a:off x="609600" y="381000"/>
            <a:ext cx="5181600" cy="954107"/>
          </a:xfrm>
          <a:prstGeom prst="rect">
            <a:avLst/>
          </a:prstGeom>
          <a:noFill/>
        </p:spPr>
        <p:txBody>
          <a:bodyPr wrap="square" rtlCol="0">
            <a:spAutoFit/>
          </a:bodyPr>
          <a:lstStyle/>
          <a:p>
            <a:r>
              <a:rPr lang="en-US" sz="1400" dirty="0">
                <a:latin typeface="Lucida Sans Typewriter" pitchFamily="49" charset="0"/>
              </a:rPr>
              <a:t>Consider the </a:t>
            </a:r>
            <a:r>
              <a:rPr lang="en-US" sz="1400" b="1" dirty="0">
                <a:solidFill>
                  <a:srgbClr val="FF0000"/>
                </a:solidFill>
                <a:latin typeface="Lucida Sans Typewriter" pitchFamily="49" charset="0"/>
              </a:rPr>
              <a:t>1</a:t>
            </a:r>
            <a:r>
              <a:rPr lang="en-US" sz="1400" b="1" baseline="30000" dirty="0">
                <a:solidFill>
                  <a:srgbClr val="FF0000"/>
                </a:solidFill>
                <a:latin typeface="Lucida Sans Typewriter" pitchFamily="49" charset="0"/>
              </a:rPr>
              <a:t>st</a:t>
            </a:r>
            <a:r>
              <a:rPr lang="en-US" sz="1400" b="1" dirty="0">
                <a:solidFill>
                  <a:srgbClr val="FF0000"/>
                </a:solidFill>
                <a:latin typeface="Lucida Sans Typewriter" pitchFamily="49" charset="0"/>
              </a:rPr>
              <a:t> row</a:t>
            </a:r>
          </a:p>
          <a:p>
            <a:r>
              <a:rPr lang="en-US" sz="1400" dirty="0">
                <a:latin typeface="Lucida Sans Typewriter" pitchFamily="49" charset="0"/>
              </a:rPr>
              <a:t>Our task is how much profit you can make taking only 1</a:t>
            </a:r>
            <a:r>
              <a:rPr lang="en-US" sz="1400" baseline="30000" dirty="0">
                <a:latin typeface="Lucida Sans Typewriter" pitchFamily="49" charset="0"/>
              </a:rPr>
              <a:t>st</a:t>
            </a:r>
            <a:r>
              <a:rPr lang="en-US" sz="1400" dirty="0">
                <a:latin typeface="Lucida Sans Typewriter" pitchFamily="49" charset="0"/>
              </a:rPr>
              <a:t> item for different knapsack capacity</a:t>
            </a:r>
          </a:p>
        </p:txBody>
      </p:sp>
      <p:cxnSp>
        <p:nvCxnSpPr>
          <p:cNvPr id="6" name="Straight Arrow Connector 5">
            <a:extLst>
              <a:ext uri="{FF2B5EF4-FFF2-40B4-BE49-F238E27FC236}">
                <a16:creationId xmlns:a16="http://schemas.microsoft.com/office/drawing/2014/main" id="{B898C5C1-BD17-5EA5-B3CF-DB4FDF464E1C}"/>
              </a:ext>
            </a:extLst>
          </p:cNvPr>
          <p:cNvCxnSpPr>
            <a:cxnSpLocks/>
          </p:cNvCxnSpPr>
          <p:nvPr/>
        </p:nvCxnSpPr>
        <p:spPr>
          <a:xfrm flipV="1">
            <a:off x="2743200" y="27432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69765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400800" y="228600"/>
          <a:ext cx="2209800" cy="1524000"/>
        </p:xfrm>
        <a:graphic>
          <a:graphicData uri="http://schemas.openxmlformats.org/drawingml/2006/table">
            <a:tbl>
              <a:tblPr firstRow="1" bandRow="1">
                <a:tableStyleId>{5940675A-B579-460E-94D1-54222C63F5DA}</a:tableStyleId>
              </a:tblPr>
              <a:tblGrid>
                <a:gridCol w="552450">
                  <a:extLst>
                    <a:ext uri="{9D8B030D-6E8A-4147-A177-3AD203B41FA5}">
                      <a16:colId xmlns:a16="http://schemas.microsoft.com/office/drawing/2014/main" val="20000"/>
                    </a:ext>
                  </a:extLst>
                </a:gridCol>
                <a:gridCol w="849923">
                  <a:extLst>
                    <a:ext uri="{9D8B030D-6E8A-4147-A177-3AD203B41FA5}">
                      <a16:colId xmlns:a16="http://schemas.microsoft.com/office/drawing/2014/main" val="20001"/>
                    </a:ext>
                  </a:extLst>
                </a:gridCol>
                <a:gridCol w="807427">
                  <a:extLst>
                    <a:ext uri="{9D8B030D-6E8A-4147-A177-3AD203B41FA5}">
                      <a16:colId xmlns:a16="http://schemas.microsoft.com/office/drawing/2014/main" val="20002"/>
                    </a:ext>
                  </a:extLst>
                </a:gridCol>
              </a:tblGrid>
              <a:tr h="330832">
                <a:tc>
                  <a:txBody>
                    <a:bodyPr/>
                    <a:lstStyle/>
                    <a:p>
                      <a:r>
                        <a:rPr lang="en-US" sz="1200" dirty="0">
                          <a:latin typeface="Lucida Sans Typewriter" pitchFamily="49" charset="0"/>
                        </a:rPr>
                        <a:t>item</a:t>
                      </a:r>
                    </a:p>
                  </a:txBody>
                  <a:tcPr/>
                </a:tc>
                <a:tc>
                  <a:txBody>
                    <a:bodyPr/>
                    <a:lstStyle/>
                    <a:p>
                      <a:r>
                        <a:rPr lang="en-US" sz="1200" dirty="0">
                          <a:latin typeface="Lucida Sans Typewriter" pitchFamily="49" charset="0"/>
                        </a:rPr>
                        <a:t>weight</a:t>
                      </a:r>
                    </a:p>
                  </a:txBody>
                  <a:tcPr/>
                </a:tc>
                <a:tc>
                  <a:txBody>
                    <a:bodyPr/>
                    <a:lstStyle/>
                    <a:p>
                      <a:r>
                        <a:rPr lang="en-US" sz="1200" dirty="0">
                          <a:latin typeface="Lucida Sans Typewriter" pitchFamily="49" charset="0"/>
                        </a:rPr>
                        <a:t>value</a:t>
                      </a:r>
                    </a:p>
                  </a:txBody>
                  <a:tcPr/>
                </a:tc>
                <a:extLst>
                  <a:ext uri="{0D108BD9-81ED-4DB2-BD59-A6C34878D82A}">
                    <a16:rowId xmlns:a16="http://schemas.microsoft.com/office/drawing/2014/main" val="10000"/>
                  </a:ext>
                </a:extLst>
              </a:tr>
              <a:tr h="298292">
                <a:tc>
                  <a:txBody>
                    <a:bodyPr/>
                    <a:lstStyle/>
                    <a:p>
                      <a:r>
                        <a:rPr lang="en-US" sz="1200" dirty="0">
                          <a:latin typeface="Lucida Sans Typewriter" pitchFamily="49" charset="0"/>
                        </a:rPr>
                        <a:t>1</a:t>
                      </a:r>
                    </a:p>
                  </a:txBody>
                  <a:tcPr>
                    <a:solidFill>
                      <a:schemeClr val="accent6">
                        <a:lumMod val="40000"/>
                        <a:lumOff val="60000"/>
                      </a:schemeClr>
                    </a:solidFill>
                  </a:tcPr>
                </a:tc>
                <a:tc>
                  <a:txBody>
                    <a:bodyPr/>
                    <a:lstStyle/>
                    <a:p>
                      <a:r>
                        <a:rPr lang="en-US" sz="1200" dirty="0">
                          <a:latin typeface="Lucida Sans Typewriter" pitchFamily="49" charset="0"/>
                        </a:rPr>
                        <a:t>2</a:t>
                      </a:r>
                    </a:p>
                  </a:txBody>
                  <a:tcPr>
                    <a:solidFill>
                      <a:schemeClr val="accent6">
                        <a:lumMod val="40000"/>
                        <a:lumOff val="60000"/>
                      </a:schemeClr>
                    </a:solidFill>
                  </a:tcPr>
                </a:tc>
                <a:tc>
                  <a:txBody>
                    <a:bodyPr/>
                    <a:lstStyle/>
                    <a:p>
                      <a:r>
                        <a:rPr lang="en-US" sz="1200" dirty="0">
                          <a:latin typeface="Lucida Sans Typewriter" pitchFamily="49" charset="0"/>
                        </a:rPr>
                        <a:t>12</a:t>
                      </a:r>
                    </a:p>
                  </a:txBody>
                  <a:tcPr>
                    <a:solidFill>
                      <a:schemeClr val="accent6">
                        <a:lumMod val="40000"/>
                        <a:lumOff val="60000"/>
                      </a:schemeClr>
                    </a:solidFill>
                  </a:tcPr>
                </a:tc>
                <a:extLst>
                  <a:ext uri="{0D108BD9-81ED-4DB2-BD59-A6C34878D82A}">
                    <a16:rowId xmlns:a16="http://schemas.microsoft.com/office/drawing/2014/main" val="10001"/>
                  </a:ext>
                </a:extLst>
              </a:tr>
              <a:tr h="298292">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a:t>
                      </a:r>
                    </a:p>
                  </a:txBody>
                  <a:tcPr/>
                </a:tc>
                <a:tc>
                  <a:txBody>
                    <a:bodyPr/>
                    <a:lstStyle/>
                    <a:p>
                      <a:r>
                        <a:rPr lang="en-US" sz="1200" dirty="0">
                          <a:latin typeface="Lucida Sans Typewriter" pitchFamily="49" charset="0"/>
                        </a:rPr>
                        <a:t>10</a:t>
                      </a:r>
                    </a:p>
                  </a:txBody>
                  <a:tcPr/>
                </a:tc>
                <a:extLst>
                  <a:ext uri="{0D108BD9-81ED-4DB2-BD59-A6C34878D82A}">
                    <a16:rowId xmlns:a16="http://schemas.microsoft.com/office/drawing/2014/main" val="10002"/>
                  </a:ext>
                </a:extLst>
              </a:tr>
              <a:tr h="298292">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20</a:t>
                      </a:r>
                    </a:p>
                  </a:txBody>
                  <a:tcPr/>
                </a:tc>
                <a:extLst>
                  <a:ext uri="{0D108BD9-81ED-4DB2-BD59-A6C34878D82A}">
                    <a16:rowId xmlns:a16="http://schemas.microsoft.com/office/drawing/2014/main" val="10003"/>
                  </a:ext>
                </a:extLst>
              </a:tr>
              <a:tr h="298292">
                <a:tc>
                  <a:txBody>
                    <a:bodyPr/>
                    <a:lstStyle/>
                    <a:p>
                      <a:r>
                        <a:rPr lang="en-US" sz="1200" dirty="0">
                          <a:latin typeface="Lucida Sans Typewriter" pitchFamily="49" charset="0"/>
                        </a:rPr>
                        <a:t>4</a:t>
                      </a:r>
                    </a:p>
                  </a:txBody>
                  <a:tcPr/>
                </a:tc>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15</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05393563"/>
              </p:ext>
            </p:extLst>
          </p:nvPr>
        </p:nvGraphicFramePr>
        <p:xfrm>
          <a:off x="609600" y="1981200"/>
          <a:ext cx="6095999" cy="222504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endParaRPr lang="en-US" sz="1600" dirty="0">
                        <a:latin typeface="Lucida Sans Typewriter" pitchFamily="49" charset="0"/>
                      </a:endParaRPr>
                    </a:p>
                  </a:txBody>
                  <a:tcPr/>
                </a:tc>
                <a:tc>
                  <a:txBody>
                    <a:bodyPr/>
                    <a:lstStyle/>
                    <a:p>
                      <a:r>
                        <a:rPr lang="en-US" sz="1600" dirty="0">
                          <a:latin typeface="Lucida Sans Typewriter" pitchFamily="49" charset="0"/>
                        </a:rPr>
                        <a:t>0</a:t>
                      </a:r>
                    </a:p>
                  </a:txBody>
                  <a:tcPr/>
                </a:tc>
                <a:tc>
                  <a:txBody>
                    <a:bodyPr/>
                    <a:lstStyle/>
                    <a:p>
                      <a:r>
                        <a:rPr lang="en-US" sz="1600" dirty="0">
                          <a:latin typeface="Lucida Sans Typewriter" pitchFamily="49" charset="0"/>
                        </a:rPr>
                        <a:t>1</a:t>
                      </a:r>
                    </a:p>
                  </a:txBody>
                  <a:tcPr/>
                </a:tc>
                <a:tc>
                  <a:txBody>
                    <a:bodyPr/>
                    <a:lstStyle/>
                    <a:p>
                      <a:r>
                        <a:rPr lang="en-US" sz="1600" dirty="0">
                          <a:latin typeface="Lucida Sans Typewriter" pitchFamily="49" charset="0"/>
                        </a:rPr>
                        <a:t>2</a:t>
                      </a:r>
                    </a:p>
                  </a:txBody>
                  <a:tcPr/>
                </a:tc>
                <a:tc>
                  <a:txBody>
                    <a:bodyPr/>
                    <a:lstStyle/>
                    <a:p>
                      <a:r>
                        <a:rPr lang="en-US" sz="1600" dirty="0">
                          <a:latin typeface="Lucida Sans Typewriter" pitchFamily="49" charset="0"/>
                        </a:rPr>
                        <a:t>3</a:t>
                      </a:r>
                    </a:p>
                  </a:txBody>
                  <a:tcPr/>
                </a:tc>
                <a:tc>
                  <a:txBody>
                    <a:bodyPr/>
                    <a:lstStyle/>
                    <a:p>
                      <a:r>
                        <a:rPr lang="en-US" sz="1600" dirty="0">
                          <a:latin typeface="Lucida Sans Typewriter" pitchFamily="49" charset="0"/>
                        </a:rPr>
                        <a:t>4</a:t>
                      </a:r>
                    </a:p>
                  </a:txBody>
                  <a:tcPr/>
                </a:tc>
                <a:tc>
                  <a:txBody>
                    <a:bodyPr/>
                    <a:lstStyle/>
                    <a:p>
                      <a:r>
                        <a:rPr lang="en-US" sz="1600" dirty="0">
                          <a:latin typeface="Lucida Sans Typewriter" pitchFamily="49" charset="0"/>
                        </a:rPr>
                        <a:t>5</a:t>
                      </a:r>
                    </a:p>
                  </a:txBody>
                  <a:tcPr/>
                </a:tc>
                <a:extLst>
                  <a:ext uri="{0D108BD9-81ED-4DB2-BD59-A6C34878D82A}">
                    <a16:rowId xmlns:a16="http://schemas.microsoft.com/office/drawing/2014/main" val="10000"/>
                  </a:ext>
                </a:extLst>
              </a:tr>
              <a:tr h="370840">
                <a:tc>
                  <a:txBody>
                    <a:bodyPr/>
                    <a:lstStyle/>
                    <a:p>
                      <a:r>
                        <a:rPr lang="en-US" sz="1600" dirty="0">
                          <a:latin typeface="Lucida Sans Typewriter" pitchFamily="49" charset="0"/>
                        </a:rPr>
                        <a:t>0</a:t>
                      </a:r>
                    </a:p>
                  </a:txBody>
                  <a:tcPr/>
                </a:tc>
                <a:tc>
                  <a:txBody>
                    <a:bodyPr/>
                    <a:lstStyle/>
                    <a:p>
                      <a:r>
                        <a:rPr lang="en-US" sz="1400" dirty="0">
                          <a:latin typeface="Lucida Sans Typewriter" pitchFamily="49" charset="0"/>
                        </a:rPr>
                        <a:t>0</a:t>
                      </a:r>
                    </a:p>
                  </a:txBody>
                  <a:tcPr>
                    <a:solidFill>
                      <a:schemeClr val="accent1">
                        <a:lumMod val="40000"/>
                        <a:lumOff val="60000"/>
                      </a:schemeClr>
                    </a:solidFill>
                  </a:tcPr>
                </a:tc>
                <a:tc>
                  <a:txBody>
                    <a:bodyPr/>
                    <a:lstStyle/>
                    <a:p>
                      <a:r>
                        <a:rPr lang="en-US" sz="1400">
                          <a:latin typeface="Lucida Sans Typewriter" pitchFamily="49" charset="0"/>
                        </a:rPr>
                        <a:t>0</a:t>
                      </a:r>
                      <a:endParaRPr lang="en-US" sz="1400" dirty="0">
                        <a:latin typeface="Lucida Sans Typewriter" pitchFamily="49" charset="0"/>
                      </a:endParaRPr>
                    </a:p>
                  </a:txBody>
                  <a:tcPr>
                    <a:noFill/>
                  </a:tcPr>
                </a:tc>
                <a:tc>
                  <a:txBody>
                    <a:bodyPr/>
                    <a:lstStyle/>
                    <a:p>
                      <a:r>
                        <a:rPr lang="en-US" sz="1400" dirty="0">
                          <a:latin typeface="Lucida Sans Typewriter" pitchFamily="49" charset="0"/>
                        </a:rPr>
                        <a:t>0</a:t>
                      </a:r>
                    </a:p>
                  </a:txBody>
                  <a:tcPr>
                    <a:solidFill>
                      <a:schemeClr val="accent1">
                        <a:lumMod val="40000"/>
                        <a:lumOff val="60000"/>
                      </a:schemeClr>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extLst>
                  <a:ext uri="{0D108BD9-81ED-4DB2-BD59-A6C34878D82A}">
                    <a16:rowId xmlns:a16="http://schemas.microsoft.com/office/drawing/2014/main" val="10001"/>
                  </a:ext>
                </a:extLst>
              </a:tr>
              <a:tr h="370840">
                <a:tc>
                  <a:txBody>
                    <a:bodyPr/>
                    <a:lstStyle/>
                    <a:p>
                      <a:r>
                        <a:rPr lang="en-US" sz="1600" dirty="0">
                          <a:latin typeface="Lucida Sans Typewriter" pitchFamily="49" charset="0"/>
                        </a:rPr>
                        <a:t>1</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GB" sz="1400" dirty="0">
                          <a:latin typeface="Lucida Sans Typewriter" pitchFamily="49" charset="0"/>
                        </a:rPr>
                        <a:t>0</a:t>
                      </a:r>
                      <a:endParaRPr lang="en-US" sz="1400" dirty="0">
                        <a:latin typeface="Lucida Sans Typewriter" pitchFamily="49" charset="0"/>
                      </a:endParaRPr>
                    </a:p>
                  </a:txBody>
                  <a:tcPr>
                    <a:noFill/>
                  </a:tcPr>
                </a:tc>
                <a:tc>
                  <a:txBody>
                    <a:bodyPr/>
                    <a:lstStyle/>
                    <a:p>
                      <a:r>
                        <a:rPr lang="en-GB" sz="1400" dirty="0">
                          <a:latin typeface="Lucida Sans Typewriter" pitchFamily="49" charset="0"/>
                        </a:rPr>
                        <a:t>12</a:t>
                      </a:r>
                      <a:endParaRPr lang="en-US" sz="1400" dirty="0">
                        <a:latin typeface="Lucida Sans Typewriter" pitchFamily="49" charset="0"/>
                      </a:endParaRPr>
                    </a:p>
                  </a:txBody>
                  <a:tcPr>
                    <a:solidFill>
                      <a:schemeClr val="accent2">
                        <a:lumMod val="40000"/>
                        <a:lumOff val="60000"/>
                      </a:schemeClr>
                    </a:solidFill>
                  </a:tcPr>
                </a:tc>
                <a:tc>
                  <a:txBody>
                    <a:bodyPr/>
                    <a:lstStyle/>
                    <a:p>
                      <a:endParaRPr lang="en-US" sz="1400" dirty="0">
                        <a:latin typeface="Lucida Sans Typewriter" pitchFamily="49" charset="0"/>
                      </a:endParaRPr>
                    </a:p>
                  </a:txBody>
                  <a:tcPr>
                    <a:noFill/>
                  </a:tcPr>
                </a:tc>
                <a:tc>
                  <a:txBody>
                    <a:bodyPr/>
                    <a:lstStyle/>
                    <a:p>
                      <a:endParaRPr lang="en-US" sz="1400" dirty="0">
                        <a:latin typeface="Lucida Sans Typewriter" pitchFamily="49" charset="0"/>
                      </a:endParaRPr>
                    </a:p>
                  </a:txBody>
                  <a:tcPr>
                    <a:noFill/>
                  </a:tcPr>
                </a:tc>
                <a:tc>
                  <a:txBody>
                    <a:bodyPr/>
                    <a:lstStyle/>
                    <a:p>
                      <a:endParaRPr lang="en-US" sz="1400" dirty="0">
                        <a:latin typeface="Lucida Sans Typewriter" pitchFamily="49" charset="0"/>
                      </a:endParaRPr>
                    </a:p>
                  </a:txBody>
                  <a:tcPr>
                    <a:noFill/>
                  </a:tcPr>
                </a:tc>
                <a:extLst>
                  <a:ext uri="{0D108BD9-81ED-4DB2-BD59-A6C34878D82A}">
                    <a16:rowId xmlns:a16="http://schemas.microsoft.com/office/drawing/2014/main" val="10002"/>
                  </a:ext>
                </a:extLst>
              </a:tr>
              <a:tr h="370840">
                <a:tc>
                  <a:txBody>
                    <a:bodyPr/>
                    <a:lstStyle/>
                    <a:p>
                      <a:r>
                        <a:rPr lang="en-US" sz="1600" dirty="0">
                          <a:latin typeface="Lucida Sans Typewriter" pitchFamily="49" charset="0"/>
                        </a:rPr>
                        <a:t>2</a:t>
                      </a:r>
                    </a:p>
                  </a:txBody>
                  <a:tcPr/>
                </a:tc>
                <a:tc>
                  <a:txBody>
                    <a:bodyPr/>
                    <a:lstStyle/>
                    <a:p>
                      <a:r>
                        <a:rPr lang="en-US" sz="1400" dirty="0">
                          <a:latin typeface="Lucida Sans Typewriter" pitchFamily="49" charset="0"/>
                        </a:rPr>
                        <a:t>0</a:t>
                      </a:r>
                    </a:p>
                  </a:txBody>
                  <a:tcPr>
                    <a:solidFill>
                      <a:schemeClr val="bg1"/>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3"/>
                  </a:ext>
                </a:extLst>
              </a:tr>
              <a:tr h="370840">
                <a:tc>
                  <a:txBody>
                    <a:bodyPr/>
                    <a:lstStyle/>
                    <a:p>
                      <a:r>
                        <a:rPr lang="en-US" sz="1600" dirty="0">
                          <a:latin typeface="Lucida Sans Typewriter" pitchFamily="49" charset="0"/>
                        </a:rPr>
                        <a:t>3</a:t>
                      </a:r>
                    </a:p>
                  </a:txBody>
                  <a:tcPr/>
                </a:tc>
                <a:tc>
                  <a:txBody>
                    <a:bodyPr/>
                    <a:lstStyle/>
                    <a:p>
                      <a:r>
                        <a:rPr lang="en-US" sz="1400" dirty="0">
                          <a:latin typeface="Lucida Sans Typewriter" pitchFamily="49" charset="0"/>
                        </a:rPr>
                        <a:t>0</a:t>
                      </a:r>
                    </a:p>
                  </a:txBody>
                  <a:tcPr>
                    <a:solidFill>
                      <a:schemeClr val="bg1"/>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4"/>
                  </a:ext>
                </a:extLst>
              </a:tr>
              <a:tr h="370840">
                <a:tc>
                  <a:txBody>
                    <a:bodyPr/>
                    <a:lstStyle/>
                    <a:p>
                      <a:r>
                        <a:rPr lang="en-US" sz="1600" dirty="0">
                          <a:latin typeface="Lucida Sans Typewriter" pitchFamily="49" charset="0"/>
                        </a:rPr>
                        <a:t>4</a:t>
                      </a:r>
                    </a:p>
                  </a:txBody>
                  <a:tcPr/>
                </a:tc>
                <a:tc>
                  <a:txBody>
                    <a:bodyPr/>
                    <a:lstStyle/>
                    <a:p>
                      <a:r>
                        <a:rPr lang="en-US" sz="1400" dirty="0">
                          <a:latin typeface="Lucida Sans Typewriter" pitchFamily="49" charset="0"/>
                        </a:rPr>
                        <a:t>0</a:t>
                      </a:r>
                    </a:p>
                  </a:txBody>
                  <a:tcPr>
                    <a:solidFill>
                      <a:schemeClr val="bg1"/>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533400" y="4572000"/>
            <a:ext cx="7924800" cy="1200329"/>
          </a:xfrm>
          <a:prstGeom prst="rect">
            <a:avLst/>
          </a:prstGeom>
          <a:noFill/>
        </p:spPr>
        <p:txBody>
          <a:bodyPr wrap="square" rtlCol="0">
            <a:spAutoFit/>
          </a:bodyPr>
          <a:lstStyle/>
          <a:p>
            <a:r>
              <a:rPr lang="en-US" sz="1400" dirty="0">
                <a:latin typeface="Lucida Sans Typewriter" pitchFamily="49" charset="0"/>
              </a:rPr>
              <a:t>At this point, we will either take item 1 or skip it, w1=2, v1=12</a:t>
            </a:r>
          </a:p>
          <a:p>
            <a:endParaRPr lang="en-GB" sz="1400" dirty="0">
              <a:latin typeface="Lucida Sans Typewriter" pitchFamily="49" charset="0"/>
            </a:endParaRPr>
          </a:p>
          <a:p>
            <a:r>
              <a:rPr lang="en-GB" sz="1400" dirty="0">
                <a:latin typeface="Lucida Sans Typewriter" pitchFamily="49" charset="0"/>
              </a:rPr>
              <a:t>Since, knapsack capacity , w1(2) &lt;= W(2), we can take item 1 or skip it</a:t>
            </a:r>
          </a:p>
          <a:p>
            <a:endParaRPr lang="en-GB" sz="1400" dirty="0">
              <a:latin typeface="Lucida Sans Typewriter" pitchFamily="49" charset="0"/>
            </a:endParaRPr>
          </a:p>
          <a:p>
            <a:r>
              <a:rPr lang="en-GB" sz="1400" dirty="0">
                <a:latin typeface="Lucida Sans Typewriter" pitchFamily="49" charset="0"/>
              </a:rPr>
              <a:t>P(1,2) = max( v1+P(0,0) , P(0,2) ) = max ( 12, 0 ) =12</a:t>
            </a:r>
            <a:endParaRPr lang="en-US" sz="1600" dirty="0">
              <a:latin typeface="Lucida Sans Typewriter" pitchFamily="49" charset="0"/>
            </a:endParaRPr>
          </a:p>
        </p:txBody>
      </p:sp>
      <p:sp>
        <p:nvSpPr>
          <p:cNvPr id="2" name="TextBox 1"/>
          <p:cNvSpPr txBox="1"/>
          <p:nvPr/>
        </p:nvSpPr>
        <p:spPr>
          <a:xfrm>
            <a:off x="609600" y="381000"/>
            <a:ext cx="5181600" cy="954107"/>
          </a:xfrm>
          <a:prstGeom prst="rect">
            <a:avLst/>
          </a:prstGeom>
          <a:noFill/>
        </p:spPr>
        <p:txBody>
          <a:bodyPr wrap="square" rtlCol="0">
            <a:spAutoFit/>
          </a:bodyPr>
          <a:lstStyle/>
          <a:p>
            <a:r>
              <a:rPr lang="en-US" sz="1400" dirty="0">
                <a:latin typeface="Lucida Sans Typewriter" pitchFamily="49" charset="0"/>
              </a:rPr>
              <a:t>Consider the </a:t>
            </a:r>
            <a:r>
              <a:rPr lang="en-US" sz="1400" b="1" dirty="0">
                <a:solidFill>
                  <a:srgbClr val="FF0000"/>
                </a:solidFill>
                <a:latin typeface="Lucida Sans Typewriter" pitchFamily="49" charset="0"/>
              </a:rPr>
              <a:t>1</a:t>
            </a:r>
            <a:r>
              <a:rPr lang="en-US" sz="1400" b="1" baseline="30000" dirty="0">
                <a:solidFill>
                  <a:srgbClr val="FF0000"/>
                </a:solidFill>
                <a:latin typeface="Lucida Sans Typewriter" pitchFamily="49" charset="0"/>
              </a:rPr>
              <a:t>st</a:t>
            </a:r>
            <a:r>
              <a:rPr lang="en-US" sz="1400" b="1" dirty="0">
                <a:solidFill>
                  <a:srgbClr val="FF0000"/>
                </a:solidFill>
                <a:latin typeface="Lucida Sans Typewriter" pitchFamily="49" charset="0"/>
              </a:rPr>
              <a:t> row</a:t>
            </a:r>
          </a:p>
          <a:p>
            <a:r>
              <a:rPr lang="en-US" sz="1400" dirty="0">
                <a:latin typeface="Lucida Sans Typewriter" pitchFamily="49" charset="0"/>
              </a:rPr>
              <a:t>Our task is how much profit you can make taking only 1</a:t>
            </a:r>
            <a:r>
              <a:rPr lang="en-US" sz="1400" baseline="30000" dirty="0">
                <a:latin typeface="Lucida Sans Typewriter" pitchFamily="49" charset="0"/>
              </a:rPr>
              <a:t>st</a:t>
            </a:r>
            <a:r>
              <a:rPr lang="en-US" sz="1400" dirty="0">
                <a:latin typeface="Lucida Sans Typewriter" pitchFamily="49" charset="0"/>
              </a:rPr>
              <a:t> item for different knapsack capacity</a:t>
            </a:r>
          </a:p>
        </p:txBody>
      </p:sp>
      <p:cxnSp>
        <p:nvCxnSpPr>
          <p:cNvPr id="10" name="Straight Arrow Connector 9">
            <a:extLst>
              <a:ext uri="{FF2B5EF4-FFF2-40B4-BE49-F238E27FC236}">
                <a16:creationId xmlns:a16="http://schemas.microsoft.com/office/drawing/2014/main" id="{5990E1BC-6DF9-96F2-607F-CD1AD0780EF8}"/>
              </a:ext>
            </a:extLst>
          </p:cNvPr>
          <p:cNvCxnSpPr>
            <a:cxnSpLocks/>
          </p:cNvCxnSpPr>
          <p:nvPr/>
        </p:nvCxnSpPr>
        <p:spPr>
          <a:xfrm flipV="1">
            <a:off x="2743200" y="27432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A4D4F4D-0245-B66F-FBCE-F8AD36050ED3}"/>
              </a:ext>
            </a:extLst>
          </p:cNvPr>
          <p:cNvCxnSpPr/>
          <p:nvPr/>
        </p:nvCxnSpPr>
        <p:spPr>
          <a:xfrm flipH="1" flipV="1">
            <a:off x="3581400" y="278892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46253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400800" y="228600"/>
          <a:ext cx="2209800" cy="1524000"/>
        </p:xfrm>
        <a:graphic>
          <a:graphicData uri="http://schemas.openxmlformats.org/drawingml/2006/table">
            <a:tbl>
              <a:tblPr firstRow="1" bandRow="1">
                <a:tableStyleId>{5940675A-B579-460E-94D1-54222C63F5DA}</a:tableStyleId>
              </a:tblPr>
              <a:tblGrid>
                <a:gridCol w="552450">
                  <a:extLst>
                    <a:ext uri="{9D8B030D-6E8A-4147-A177-3AD203B41FA5}">
                      <a16:colId xmlns:a16="http://schemas.microsoft.com/office/drawing/2014/main" val="20000"/>
                    </a:ext>
                  </a:extLst>
                </a:gridCol>
                <a:gridCol w="849923">
                  <a:extLst>
                    <a:ext uri="{9D8B030D-6E8A-4147-A177-3AD203B41FA5}">
                      <a16:colId xmlns:a16="http://schemas.microsoft.com/office/drawing/2014/main" val="20001"/>
                    </a:ext>
                  </a:extLst>
                </a:gridCol>
                <a:gridCol w="807427">
                  <a:extLst>
                    <a:ext uri="{9D8B030D-6E8A-4147-A177-3AD203B41FA5}">
                      <a16:colId xmlns:a16="http://schemas.microsoft.com/office/drawing/2014/main" val="20002"/>
                    </a:ext>
                  </a:extLst>
                </a:gridCol>
              </a:tblGrid>
              <a:tr h="330832">
                <a:tc>
                  <a:txBody>
                    <a:bodyPr/>
                    <a:lstStyle/>
                    <a:p>
                      <a:r>
                        <a:rPr lang="en-US" sz="1200" dirty="0">
                          <a:latin typeface="Lucida Sans Typewriter" pitchFamily="49" charset="0"/>
                        </a:rPr>
                        <a:t>item</a:t>
                      </a:r>
                    </a:p>
                  </a:txBody>
                  <a:tcPr/>
                </a:tc>
                <a:tc>
                  <a:txBody>
                    <a:bodyPr/>
                    <a:lstStyle/>
                    <a:p>
                      <a:r>
                        <a:rPr lang="en-US" sz="1200" dirty="0">
                          <a:latin typeface="Lucida Sans Typewriter" pitchFamily="49" charset="0"/>
                        </a:rPr>
                        <a:t>weight</a:t>
                      </a:r>
                    </a:p>
                  </a:txBody>
                  <a:tcPr/>
                </a:tc>
                <a:tc>
                  <a:txBody>
                    <a:bodyPr/>
                    <a:lstStyle/>
                    <a:p>
                      <a:r>
                        <a:rPr lang="en-US" sz="1200" dirty="0">
                          <a:latin typeface="Lucida Sans Typewriter" pitchFamily="49" charset="0"/>
                        </a:rPr>
                        <a:t>value</a:t>
                      </a:r>
                    </a:p>
                  </a:txBody>
                  <a:tcPr/>
                </a:tc>
                <a:extLst>
                  <a:ext uri="{0D108BD9-81ED-4DB2-BD59-A6C34878D82A}">
                    <a16:rowId xmlns:a16="http://schemas.microsoft.com/office/drawing/2014/main" val="10000"/>
                  </a:ext>
                </a:extLst>
              </a:tr>
              <a:tr h="298292">
                <a:tc>
                  <a:txBody>
                    <a:bodyPr/>
                    <a:lstStyle/>
                    <a:p>
                      <a:r>
                        <a:rPr lang="en-US" sz="1200" dirty="0">
                          <a:latin typeface="Lucida Sans Typewriter" pitchFamily="49" charset="0"/>
                        </a:rPr>
                        <a:t>1</a:t>
                      </a:r>
                    </a:p>
                  </a:txBody>
                  <a:tcPr>
                    <a:solidFill>
                      <a:schemeClr val="accent6">
                        <a:lumMod val="40000"/>
                        <a:lumOff val="60000"/>
                      </a:schemeClr>
                    </a:solidFill>
                  </a:tcPr>
                </a:tc>
                <a:tc>
                  <a:txBody>
                    <a:bodyPr/>
                    <a:lstStyle/>
                    <a:p>
                      <a:r>
                        <a:rPr lang="en-US" sz="1200" dirty="0">
                          <a:latin typeface="Lucida Sans Typewriter" pitchFamily="49" charset="0"/>
                        </a:rPr>
                        <a:t>2</a:t>
                      </a:r>
                    </a:p>
                  </a:txBody>
                  <a:tcPr>
                    <a:solidFill>
                      <a:schemeClr val="accent6">
                        <a:lumMod val="40000"/>
                        <a:lumOff val="60000"/>
                      </a:schemeClr>
                    </a:solidFill>
                  </a:tcPr>
                </a:tc>
                <a:tc>
                  <a:txBody>
                    <a:bodyPr/>
                    <a:lstStyle/>
                    <a:p>
                      <a:r>
                        <a:rPr lang="en-US" sz="1200" dirty="0">
                          <a:latin typeface="Lucida Sans Typewriter" pitchFamily="49" charset="0"/>
                        </a:rPr>
                        <a:t>12</a:t>
                      </a:r>
                    </a:p>
                  </a:txBody>
                  <a:tcPr>
                    <a:solidFill>
                      <a:schemeClr val="accent6">
                        <a:lumMod val="40000"/>
                        <a:lumOff val="60000"/>
                      </a:schemeClr>
                    </a:solidFill>
                  </a:tcPr>
                </a:tc>
                <a:extLst>
                  <a:ext uri="{0D108BD9-81ED-4DB2-BD59-A6C34878D82A}">
                    <a16:rowId xmlns:a16="http://schemas.microsoft.com/office/drawing/2014/main" val="10001"/>
                  </a:ext>
                </a:extLst>
              </a:tr>
              <a:tr h="298292">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a:t>
                      </a:r>
                    </a:p>
                  </a:txBody>
                  <a:tcPr/>
                </a:tc>
                <a:tc>
                  <a:txBody>
                    <a:bodyPr/>
                    <a:lstStyle/>
                    <a:p>
                      <a:r>
                        <a:rPr lang="en-US" sz="1200" dirty="0">
                          <a:latin typeface="Lucida Sans Typewriter" pitchFamily="49" charset="0"/>
                        </a:rPr>
                        <a:t>10</a:t>
                      </a:r>
                    </a:p>
                  </a:txBody>
                  <a:tcPr/>
                </a:tc>
                <a:extLst>
                  <a:ext uri="{0D108BD9-81ED-4DB2-BD59-A6C34878D82A}">
                    <a16:rowId xmlns:a16="http://schemas.microsoft.com/office/drawing/2014/main" val="10002"/>
                  </a:ext>
                </a:extLst>
              </a:tr>
              <a:tr h="298292">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20</a:t>
                      </a:r>
                    </a:p>
                  </a:txBody>
                  <a:tcPr/>
                </a:tc>
                <a:extLst>
                  <a:ext uri="{0D108BD9-81ED-4DB2-BD59-A6C34878D82A}">
                    <a16:rowId xmlns:a16="http://schemas.microsoft.com/office/drawing/2014/main" val="10003"/>
                  </a:ext>
                </a:extLst>
              </a:tr>
              <a:tr h="298292">
                <a:tc>
                  <a:txBody>
                    <a:bodyPr/>
                    <a:lstStyle/>
                    <a:p>
                      <a:r>
                        <a:rPr lang="en-US" sz="1200" dirty="0">
                          <a:latin typeface="Lucida Sans Typewriter" pitchFamily="49" charset="0"/>
                        </a:rPr>
                        <a:t>4</a:t>
                      </a:r>
                    </a:p>
                  </a:txBody>
                  <a:tcPr/>
                </a:tc>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15</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65468503"/>
              </p:ext>
            </p:extLst>
          </p:nvPr>
        </p:nvGraphicFramePr>
        <p:xfrm>
          <a:off x="609600" y="1981200"/>
          <a:ext cx="6095999" cy="222504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endParaRPr lang="en-US" sz="1600" dirty="0">
                        <a:latin typeface="Lucida Sans Typewriter" pitchFamily="49" charset="0"/>
                      </a:endParaRPr>
                    </a:p>
                  </a:txBody>
                  <a:tcPr/>
                </a:tc>
                <a:tc>
                  <a:txBody>
                    <a:bodyPr/>
                    <a:lstStyle/>
                    <a:p>
                      <a:r>
                        <a:rPr lang="en-US" sz="1600" dirty="0">
                          <a:latin typeface="Lucida Sans Typewriter" pitchFamily="49" charset="0"/>
                        </a:rPr>
                        <a:t>0</a:t>
                      </a:r>
                    </a:p>
                  </a:txBody>
                  <a:tcPr/>
                </a:tc>
                <a:tc>
                  <a:txBody>
                    <a:bodyPr/>
                    <a:lstStyle/>
                    <a:p>
                      <a:r>
                        <a:rPr lang="en-US" sz="1600" dirty="0">
                          <a:latin typeface="Lucida Sans Typewriter" pitchFamily="49" charset="0"/>
                        </a:rPr>
                        <a:t>1</a:t>
                      </a:r>
                    </a:p>
                  </a:txBody>
                  <a:tcPr/>
                </a:tc>
                <a:tc>
                  <a:txBody>
                    <a:bodyPr/>
                    <a:lstStyle/>
                    <a:p>
                      <a:r>
                        <a:rPr lang="en-US" sz="1600" dirty="0">
                          <a:latin typeface="Lucida Sans Typewriter" pitchFamily="49" charset="0"/>
                        </a:rPr>
                        <a:t>2</a:t>
                      </a:r>
                    </a:p>
                  </a:txBody>
                  <a:tcPr/>
                </a:tc>
                <a:tc>
                  <a:txBody>
                    <a:bodyPr/>
                    <a:lstStyle/>
                    <a:p>
                      <a:r>
                        <a:rPr lang="en-US" sz="1600" dirty="0">
                          <a:latin typeface="Lucida Sans Typewriter" pitchFamily="49" charset="0"/>
                        </a:rPr>
                        <a:t>3</a:t>
                      </a:r>
                    </a:p>
                  </a:txBody>
                  <a:tcPr/>
                </a:tc>
                <a:tc>
                  <a:txBody>
                    <a:bodyPr/>
                    <a:lstStyle/>
                    <a:p>
                      <a:r>
                        <a:rPr lang="en-US" sz="1600" dirty="0">
                          <a:latin typeface="Lucida Sans Typewriter" pitchFamily="49" charset="0"/>
                        </a:rPr>
                        <a:t>4</a:t>
                      </a:r>
                    </a:p>
                  </a:txBody>
                  <a:tcPr/>
                </a:tc>
                <a:tc>
                  <a:txBody>
                    <a:bodyPr/>
                    <a:lstStyle/>
                    <a:p>
                      <a:r>
                        <a:rPr lang="en-US" sz="1600" dirty="0">
                          <a:latin typeface="Lucida Sans Typewriter" pitchFamily="49" charset="0"/>
                        </a:rPr>
                        <a:t>5</a:t>
                      </a:r>
                    </a:p>
                  </a:txBody>
                  <a:tcPr/>
                </a:tc>
                <a:extLst>
                  <a:ext uri="{0D108BD9-81ED-4DB2-BD59-A6C34878D82A}">
                    <a16:rowId xmlns:a16="http://schemas.microsoft.com/office/drawing/2014/main" val="10000"/>
                  </a:ext>
                </a:extLst>
              </a:tr>
              <a:tr h="370840">
                <a:tc>
                  <a:txBody>
                    <a:bodyPr/>
                    <a:lstStyle/>
                    <a:p>
                      <a:r>
                        <a:rPr lang="en-US" sz="1600" dirty="0">
                          <a:latin typeface="Lucida Sans Typewriter" pitchFamily="49" charset="0"/>
                        </a:rPr>
                        <a:t>0</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extLst>
                  <a:ext uri="{0D108BD9-81ED-4DB2-BD59-A6C34878D82A}">
                    <a16:rowId xmlns:a16="http://schemas.microsoft.com/office/drawing/2014/main" val="10001"/>
                  </a:ext>
                </a:extLst>
              </a:tr>
              <a:tr h="370840">
                <a:tc>
                  <a:txBody>
                    <a:bodyPr/>
                    <a:lstStyle/>
                    <a:p>
                      <a:r>
                        <a:rPr lang="en-US" sz="1600" dirty="0">
                          <a:latin typeface="Lucida Sans Typewriter" pitchFamily="49" charset="0"/>
                        </a:rPr>
                        <a:t>1</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extLst>
                  <a:ext uri="{0D108BD9-81ED-4DB2-BD59-A6C34878D82A}">
                    <a16:rowId xmlns:a16="http://schemas.microsoft.com/office/drawing/2014/main" val="10002"/>
                  </a:ext>
                </a:extLst>
              </a:tr>
              <a:tr h="370840">
                <a:tc>
                  <a:txBody>
                    <a:bodyPr/>
                    <a:lstStyle/>
                    <a:p>
                      <a:r>
                        <a:rPr lang="en-US" sz="1600" dirty="0">
                          <a:latin typeface="Lucida Sans Typewriter" pitchFamily="49" charset="0"/>
                        </a:rPr>
                        <a:t>2</a:t>
                      </a:r>
                    </a:p>
                  </a:txBody>
                  <a:tcPr/>
                </a:tc>
                <a:tc>
                  <a:txBody>
                    <a:bodyPr/>
                    <a:lstStyle/>
                    <a:p>
                      <a:r>
                        <a:rPr lang="en-US" sz="1400" dirty="0">
                          <a:latin typeface="Lucida Sans Typewriter" pitchFamily="49" charset="0"/>
                        </a:rPr>
                        <a:t>0</a:t>
                      </a:r>
                    </a:p>
                  </a:txBody>
                  <a:tcPr>
                    <a:solidFill>
                      <a:schemeClr val="bg1"/>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3"/>
                  </a:ext>
                </a:extLst>
              </a:tr>
              <a:tr h="370840">
                <a:tc>
                  <a:txBody>
                    <a:bodyPr/>
                    <a:lstStyle/>
                    <a:p>
                      <a:r>
                        <a:rPr lang="en-US" sz="1600" dirty="0">
                          <a:latin typeface="Lucida Sans Typewriter" pitchFamily="49" charset="0"/>
                        </a:rPr>
                        <a:t>3</a:t>
                      </a:r>
                    </a:p>
                  </a:txBody>
                  <a:tcPr/>
                </a:tc>
                <a:tc>
                  <a:txBody>
                    <a:bodyPr/>
                    <a:lstStyle/>
                    <a:p>
                      <a:r>
                        <a:rPr lang="en-US" sz="1400" dirty="0">
                          <a:latin typeface="Lucida Sans Typewriter" pitchFamily="49" charset="0"/>
                        </a:rPr>
                        <a:t>0</a:t>
                      </a:r>
                    </a:p>
                  </a:txBody>
                  <a:tcPr>
                    <a:solidFill>
                      <a:schemeClr val="bg1"/>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4"/>
                  </a:ext>
                </a:extLst>
              </a:tr>
              <a:tr h="370840">
                <a:tc>
                  <a:txBody>
                    <a:bodyPr/>
                    <a:lstStyle/>
                    <a:p>
                      <a:r>
                        <a:rPr lang="en-US" sz="1600" dirty="0">
                          <a:latin typeface="Lucida Sans Typewriter" pitchFamily="49" charset="0"/>
                        </a:rPr>
                        <a:t>4</a:t>
                      </a:r>
                    </a:p>
                  </a:txBody>
                  <a:tcPr/>
                </a:tc>
                <a:tc>
                  <a:txBody>
                    <a:bodyPr/>
                    <a:lstStyle/>
                    <a:p>
                      <a:r>
                        <a:rPr lang="en-US" sz="1400" dirty="0">
                          <a:latin typeface="Lucida Sans Typewriter" pitchFamily="49" charset="0"/>
                        </a:rPr>
                        <a:t>0</a:t>
                      </a:r>
                    </a:p>
                  </a:txBody>
                  <a:tcPr>
                    <a:solidFill>
                      <a:schemeClr val="bg1"/>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533400" y="4572000"/>
            <a:ext cx="7924800" cy="1815882"/>
          </a:xfrm>
          <a:prstGeom prst="rect">
            <a:avLst/>
          </a:prstGeom>
          <a:noFill/>
        </p:spPr>
        <p:txBody>
          <a:bodyPr wrap="square" rtlCol="0">
            <a:spAutoFit/>
          </a:bodyPr>
          <a:lstStyle/>
          <a:p>
            <a:r>
              <a:rPr lang="en-US" sz="1400" dirty="0">
                <a:latin typeface="Lucida Sans Typewriter" pitchFamily="49" charset="0"/>
              </a:rPr>
              <a:t>At this point, we will either take item 1 or skip it, w1=2, v1=12</a:t>
            </a:r>
          </a:p>
          <a:p>
            <a:endParaRPr lang="en-US" sz="1400" dirty="0">
              <a:latin typeface="Lucida Sans Typewriter" pitchFamily="49" charset="0"/>
            </a:endParaRPr>
          </a:p>
          <a:p>
            <a:r>
              <a:rPr lang="en-US" sz="1400" dirty="0">
                <a:latin typeface="Lucida Sans Typewriter" pitchFamily="49" charset="0"/>
              </a:rPr>
              <a:t>P(1,1)-&gt; w1&lt;=W(1)? False. P(1,1) = P(0, 1) = 0</a:t>
            </a:r>
          </a:p>
          <a:p>
            <a:r>
              <a:rPr lang="en-US" sz="1400" dirty="0">
                <a:latin typeface="Lucida Sans Typewriter" pitchFamily="49" charset="0"/>
              </a:rPr>
              <a:t>P(1,2)-&gt; w1&lt;=W(2)? True. P(1,2) = max ( v1+P(0,0) , P(0,2) ) = 12 </a:t>
            </a:r>
          </a:p>
          <a:p>
            <a:r>
              <a:rPr lang="en-US" sz="1400" dirty="0">
                <a:latin typeface="Lucida Sans Typewriter" pitchFamily="49" charset="0"/>
              </a:rPr>
              <a:t>P(1,3)-&gt; w1&lt;=W(3)? True. P(1,3) = max ( v1+P(0,1) , P(0,3) ) = 12 </a:t>
            </a:r>
          </a:p>
          <a:p>
            <a:r>
              <a:rPr lang="en-US" sz="1400" dirty="0">
                <a:latin typeface="Lucida Sans Typewriter" pitchFamily="49" charset="0"/>
              </a:rPr>
              <a:t>P(1,4)-&gt; w1&lt;=W(4)? True. P(1,4) = max ( v1+P(0,2) , P(0,4) ) = 12 </a:t>
            </a:r>
          </a:p>
          <a:p>
            <a:r>
              <a:rPr lang="en-US" sz="1400" dirty="0">
                <a:latin typeface="Lucida Sans Typewriter" pitchFamily="49" charset="0"/>
              </a:rPr>
              <a:t>P(1,5)-&gt; w1&lt;=W(5)? True. P(1,5) = max ( v1+P(0,3) , P(0,5) ) = 12 </a:t>
            </a:r>
          </a:p>
          <a:p>
            <a:endParaRPr lang="en-US" sz="1400" dirty="0">
              <a:latin typeface="Lucida Sans Typewriter" pitchFamily="49" charset="0"/>
            </a:endParaRPr>
          </a:p>
        </p:txBody>
      </p:sp>
      <p:sp>
        <p:nvSpPr>
          <p:cNvPr id="2" name="TextBox 1"/>
          <p:cNvSpPr txBox="1"/>
          <p:nvPr/>
        </p:nvSpPr>
        <p:spPr>
          <a:xfrm>
            <a:off x="609600" y="381000"/>
            <a:ext cx="5181600" cy="954107"/>
          </a:xfrm>
          <a:prstGeom prst="rect">
            <a:avLst/>
          </a:prstGeom>
          <a:noFill/>
        </p:spPr>
        <p:txBody>
          <a:bodyPr wrap="square" rtlCol="0">
            <a:spAutoFit/>
          </a:bodyPr>
          <a:lstStyle/>
          <a:p>
            <a:r>
              <a:rPr lang="en-US" sz="1400" dirty="0">
                <a:latin typeface="Lucida Sans Typewriter" pitchFamily="49" charset="0"/>
              </a:rPr>
              <a:t>Consider the </a:t>
            </a:r>
            <a:r>
              <a:rPr lang="en-US" sz="1400" b="1" dirty="0">
                <a:solidFill>
                  <a:srgbClr val="FF0000"/>
                </a:solidFill>
                <a:latin typeface="Lucida Sans Typewriter" pitchFamily="49" charset="0"/>
              </a:rPr>
              <a:t>1</a:t>
            </a:r>
            <a:r>
              <a:rPr lang="en-US" sz="1400" b="1" baseline="30000" dirty="0">
                <a:solidFill>
                  <a:srgbClr val="FF0000"/>
                </a:solidFill>
                <a:latin typeface="Lucida Sans Typewriter" pitchFamily="49" charset="0"/>
              </a:rPr>
              <a:t>st</a:t>
            </a:r>
            <a:r>
              <a:rPr lang="en-US" sz="1400" b="1" dirty="0">
                <a:solidFill>
                  <a:srgbClr val="FF0000"/>
                </a:solidFill>
                <a:latin typeface="Lucida Sans Typewriter" pitchFamily="49" charset="0"/>
              </a:rPr>
              <a:t> row</a:t>
            </a:r>
          </a:p>
          <a:p>
            <a:r>
              <a:rPr lang="en-US" sz="1400" dirty="0">
                <a:latin typeface="Lucida Sans Typewriter" pitchFamily="49" charset="0"/>
              </a:rPr>
              <a:t>Our task is how much profit you can make taking only 1</a:t>
            </a:r>
            <a:r>
              <a:rPr lang="en-US" sz="1400" baseline="30000" dirty="0">
                <a:latin typeface="Lucida Sans Typewriter" pitchFamily="49" charset="0"/>
              </a:rPr>
              <a:t>st</a:t>
            </a:r>
            <a:r>
              <a:rPr lang="en-US" sz="1400" dirty="0">
                <a:latin typeface="Lucida Sans Typewriter" pitchFamily="49" charset="0"/>
              </a:rPr>
              <a:t> item for different knapsack capacity</a:t>
            </a:r>
          </a:p>
        </p:txBody>
      </p:sp>
      <p:cxnSp>
        <p:nvCxnSpPr>
          <p:cNvPr id="3" name="Straight Arrow Connector 2">
            <a:extLst>
              <a:ext uri="{FF2B5EF4-FFF2-40B4-BE49-F238E27FC236}">
                <a16:creationId xmlns:a16="http://schemas.microsoft.com/office/drawing/2014/main" id="{DE18F591-E49D-4020-A5CA-3AD4224641BE}"/>
              </a:ext>
            </a:extLst>
          </p:cNvPr>
          <p:cNvCxnSpPr>
            <a:cxnSpLocks/>
          </p:cNvCxnSpPr>
          <p:nvPr/>
        </p:nvCxnSpPr>
        <p:spPr>
          <a:xfrm flipV="1">
            <a:off x="2743200" y="27432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3CB3F6E0-3F4D-F348-91AC-3DDB03DF95FC}"/>
              </a:ext>
            </a:extLst>
          </p:cNvPr>
          <p:cNvCxnSpPr/>
          <p:nvPr/>
        </p:nvCxnSpPr>
        <p:spPr>
          <a:xfrm flipH="1" flipV="1">
            <a:off x="3581400" y="278892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2432E56C-71E7-C39F-5DE4-F77BB5CD8C1C}"/>
              </a:ext>
            </a:extLst>
          </p:cNvPr>
          <p:cNvCxnSpPr/>
          <p:nvPr/>
        </p:nvCxnSpPr>
        <p:spPr>
          <a:xfrm flipH="1" flipV="1">
            <a:off x="4559559" y="277845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D8B8A006-6E64-B679-7E90-5F5AA33C936C}"/>
              </a:ext>
            </a:extLst>
          </p:cNvPr>
          <p:cNvCxnSpPr/>
          <p:nvPr/>
        </p:nvCxnSpPr>
        <p:spPr>
          <a:xfrm flipH="1" flipV="1">
            <a:off x="5452189" y="27432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E7C093D-3E0D-BCEC-3D0B-A08B484BFB71}"/>
              </a:ext>
            </a:extLst>
          </p:cNvPr>
          <p:cNvCxnSpPr/>
          <p:nvPr/>
        </p:nvCxnSpPr>
        <p:spPr>
          <a:xfrm flipH="1" flipV="1">
            <a:off x="6290388" y="2747348"/>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2078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400800" y="228600"/>
          <a:ext cx="2209800" cy="1524000"/>
        </p:xfrm>
        <a:graphic>
          <a:graphicData uri="http://schemas.openxmlformats.org/drawingml/2006/table">
            <a:tbl>
              <a:tblPr firstRow="1" bandRow="1">
                <a:tableStyleId>{5940675A-B579-460E-94D1-54222C63F5DA}</a:tableStyleId>
              </a:tblPr>
              <a:tblGrid>
                <a:gridCol w="552450">
                  <a:extLst>
                    <a:ext uri="{9D8B030D-6E8A-4147-A177-3AD203B41FA5}">
                      <a16:colId xmlns:a16="http://schemas.microsoft.com/office/drawing/2014/main" val="20000"/>
                    </a:ext>
                  </a:extLst>
                </a:gridCol>
                <a:gridCol w="849923">
                  <a:extLst>
                    <a:ext uri="{9D8B030D-6E8A-4147-A177-3AD203B41FA5}">
                      <a16:colId xmlns:a16="http://schemas.microsoft.com/office/drawing/2014/main" val="20001"/>
                    </a:ext>
                  </a:extLst>
                </a:gridCol>
                <a:gridCol w="807427">
                  <a:extLst>
                    <a:ext uri="{9D8B030D-6E8A-4147-A177-3AD203B41FA5}">
                      <a16:colId xmlns:a16="http://schemas.microsoft.com/office/drawing/2014/main" val="20002"/>
                    </a:ext>
                  </a:extLst>
                </a:gridCol>
              </a:tblGrid>
              <a:tr h="330832">
                <a:tc>
                  <a:txBody>
                    <a:bodyPr/>
                    <a:lstStyle/>
                    <a:p>
                      <a:r>
                        <a:rPr lang="en-US" sz="1200" dirty="0">
                          <a:latin typeface="Lucida Sans Typewriter" pitchFamily="49" charset="0"/>
                        </a:rPr>
                        <a:t>item</a:t>
                      </a:r>
                    </a:p>
                  </a:txBody>
                  <a:tcPr/>
                </a:tc>
                <a:tc>
                  <a:txBody>
                    <a:bodyPr/>
                    <a:lstStyle/>
                    <a:p>
                      <a:r>
                        <a:rPr lang="en-US" sz="1200" dirty="0">
                          <a:latin typeface="Lucida Sans Typewriter" pitchFamily="49" charset="0"/>
                        </a:rPr>
                        <a:t>weight</a:t>
                      </a:r>
                    </a:p>
                  </a:txBody>
                  <a:tcPr/>
                </a:tc>
                <a:tc>
                  <a:txBody>
                    <a:bodyPr/>
                    <a:lstStyle/>
                    <a:p>
                      <a:r>
                        <a:rPr lang="en-US" sz="1200" dirty="0">
                          <a:latin typeface="Lucida Sans Typewriter" pitchFamily="49" charset="0"/>
                        </a:rPr>
                        <a:t>value</a:t>
                      </a:r>
                    </a:p>
                  </a:txBody>
                  <a:tcPr/>
                </a:tc>
                <a:extLst>
                  <a:ext uri="{0D108BD9-81ED-4DB2-BD59-A6C34878D82A}">
                    <a16:rowId xmlns:a16="http://schemas.microsoft.com/office/drawing/2014/main" val="10000"/>
                  </a:ext>
                </a:extLst>
              </a:tr>
              <a:tr h="298292">
                <a:tc>
                  <a:txBody>
                    <a:bodyPr/>
                    <a:lstStyle/>
                    <a:p>
                      <a:r>
                        <a:rPr lang="en-US" sz="1200" dirty="0">
                          <a:latin typeface="Lucida Sans Typewriter" pitchFamily="49" charset="0"/>
                        </a:rPr>
                        <a:t>1</a:t>
                      </a:r>
                    </a:p>
                  </a:txBody>
                  <a:tcPr>
                    <a:solidFill>
                      <a:schemeClr val="accent6">
                        <a:lumMod val="40000"/>
                        <a:lumOff val="60000"/>
                      </a:schemeClr>
                    </a:solidFill>
                  </a:tcPr>
                </a:tc>
                <a:tc>
                  <a:txBody>
                    <a:bodyPr/>
                    <a:lstStyle/>
                    <a:p>
                      <a:r>
                        <a:rPr lang="en-US" sz="1200" dirty="0">
                          <a:latin typeface="Lucida Sans Typewriter" pitchFamily="49" charset="0"/>
                        </a:rPr>
                        <a:t>2</a:t>
                      </a:r>
                    </a:p>
                  </a:txBody>
                  <a:tcPr>
                    <a:solidFill>
                      <a:schemeClr val="accent6">
                        <a:lumMod val="40000"/>
                        <a:lumOff val="60000"/>
                      </a:schemeClr>
                    </a:solidFill>
                  </a:tcPr>
                </a:tc>
                <a:tc>
                  <a:txBody>
                    <a:bodyPr/>
                    <a:lstStyle/>
                    <a:p>
                      <a:r>
                        <a:rPr lang="en-US" sz="1200" dirty="0">
                          <a:latin typeface="Lucida Sans Typewriter" pitchFamily="49" charset="0"/>
                        </a:rPr>
                        <a:t>12</a:t>
                      </a:r>
                    </a:p>
                  </a:txBody>
                  <a:tcPr>
                    <a:solidFill>
                      <a:schemeClr val="accent6">
                        <a:lumMod val="40000"/>
                        <a:lumOff val="60000"/>
                      </a:schemeClr>
                    </a:solidFill>
                  </a:tcPr>
                </a:tc>
                <a:extLst>
                  <a:ext uri="{0D108BD9-81ED-4DB2-BD59-A6C34878D82A}">
                    <a16:rowId xmlns:a16="http://schemas.microsoft.com/office/drawing/2014/main" val="10001"/>
                  </a:ext>
                </a:extLst>
              </a:tr>
              <a:tr h="298292">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a:t>
                      </a:r>
                    </a:p>
                  </a:txBody>
                  <a:tcPr/>
                </a:tc>
                <a:tc>
                  <a:txBody>
                    <a:bodyPr/>
                    <a:lstStyle/>
                    <a:p>
                      <a:r>
                        <a:rPr lang="en-US" sz="1200" dirty="0">
                          <a:latin typeface="Lucida Sans Typewriter" pitchFamily="49" charset="0"/>
                        </a:rPr>
                        <a:t>10</a:t>
                      </a:r>
                    </a:p>
                  </a:txBody>
                  <a:tcPr/>
                </a:tc>
                <a:extLst>
                  <a:ext uri="{0D108BD9-81ED-4DB2-BD59-A6C34878D82A}">
                    <a16:rowId xmlns:a16="http://schemas.microsoft.com/office/drawing/2014/main" val="10002"/>
                  </a:ext>
                </a:extLst>
              </a:tr>
              <a:tr h="298292">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20</a:t>
                      </a:r>
                    </a:p>
                  </a:txBody>
                  <a:tcPr/>
                </a:tc>
                <a:extLst>
                  <a:ext uri="{0D108BD9-81ED-4DB2-BD59-A6C34878D82A}">
                    <a16:rowId xmlns:a16="http://schemas.microsoft.com/office/drawing/2014/main" val="10003"/>
                  </a:ext>
                </a:extLst>
              </a:tr>
              <a:tr h="298292">
                <a:tc>
                  <a:txBody>
                    <a:bodyPr/>
                    <a:lstStyle/>
                    <a:p>
                      <a:r>
                        <a:rPr lang="en-US" sz="1200" dirty="0">
                          <a:latin typeface="Lucida Sans Typewriter" pitchFamily="49" charset="0"/>
                        </a:rPr>
                        <a:t>4</a:t>
                      </a:r>
                    </a:p>
                  </a:txBody>
                  <a:tcPr/>
                </a:tc>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15</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57410233"/>
              </p:ext>
            </p:extLst>
          </p:nvPr>
        </p:nvGraphicFramePr>
        <p:xfrm>
          <a:off x="609600" y="1981200"/>
          <a:ext cx="6095999" cy="222504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endParaRPr lang="en-US" sz="1600" dirty="0">
                        <a:latin typeface="Lucida Sans Typewriter" pitchFamily="49" charset="0"/>
                      </a:endParaRPr>
                    </a:p>
                  </a:txBody>
                  <a:tcPr/>
                </a:tc>
                <a:tc>
                  <a:txBody>
                    <a:bodyPr/>
                    <a:lstStyle/>
                    <a:p>
                      <a:r>
                        <a:rPr lang="en-US" sz="1600" dirty="0">
                          <a:latin typeface="Lucida Sans Typewriter" pitchFamily="49" charset="0"/>
                        </a:rPr>
                        <a:t>0</a:t>
                      </a:r>
                    </a:p>
                  </a:txBody>
                  <a:tcPr/>
                </a:tc>
                <a:tc>
                  <a:txBody>
                    <a:bodyPr/>
                    <a:lstStyle/>
                    <a:p>
                      <a:r>
                        <a:rPr lang="en-US" sz="1600" dirty="0">
                          <a:latin typeface="Lucida Sans Typewriter" pitchFamily="49" charset="0"/>
                        </a:rPr>
                        <a:t>1</a:t>
                      </a:r>
                    </a:p>
                  </a:txBody>
                  <a:tcPr/>
                </a:tc>
                <a:tc>
                  <a:txBody>
                    <a:bodyPr/>
                    <a:lstStyle/>
                    <a:p>
                      <a:r>
                        <a:rPr lang="en-US" sz="1600" dirty="0">
                          <a:latin typeface="Lucida Sans Typewriter" pitchFamily="49" charset="0"/>
                        </a:rPr>
                        <a:t>2</a:t>
                      </a:r>
                    </a:p>
                  </a:txBody>
                  <a:tcPr/>
                </a:tc>
                <a:tc>
                  <a:txBody>
                    <a:bodyPr/>
                    <a:lstStyle/>
                    <a:p>
                      <a:r>
                        <a:rPr lang="en-US" sz="1600" dirty="0">
                          <a:latin typeface="Lucida Sans Typewriter" pitchFamily="49" charset="0"/>
                        </a:rPr>
                        <a:t>3</a:t>
                      </a:r>
                    </a:p>
                  </a:txBody>
                  <a:tcPr/>
                </a:tc>
                <a:tc>
                  <a:txBody>
                    <a:bodyPr/>
                    <a:lstStyle/>
                    <a:p>
                      <a:r>
                        <a:rPr lang="en-US" sz="1600" dirty="0">
                          <a:latin typeface="Lucida Sans Typewriter" pitchFamily="49" charset="0"/>
                        </a:rPr>
                        <a:t>4</a:t>
                      </a:r>
                    </a:p>
                  </a:txBody>
                  <a:tcPr/>
                </a:tc>
                <a:tc>
                  <a:txBody>
                    <a:bodyPr/>
                    <a:lstStyle/>
                    <a:p>
                      <a:r>
                        <a:rPr lang="en-US" sz="1600" dirty="0">
                          <a:latin typeface="Lucida Sans Typewriter" pitchFamily="49" charset="0"/>
                        </a:rPr>
                        <a:t>5</a:t>
                      </a:r>
                    </a:p>
                  </a:txBody>
                  <a:tcPr/>
                </a:tc>
                <a:extLst>
                  <a:ext uri="{0D108BD9-81ED-4DB2-BD59-A6C34878D82A}">
                    <a16:rowId xmlns:a16="http://schemas.microsoft.com/office/drawing/2014/main" val="10000"/>
                  </a:ext>
                </a:extLst>
              </a:tr>
              <a:tr h="370840">
                <a:tc>
                  <a:txBody>
                    <a:bodyPr/>
                    <a:lstStyle/>
                    <a:p>
                      <a:r>
                        <a:rPr lang="en-US" sz="1600" dirty="0">
                          <a:latin typeface="Lucida Sans Typewriter" pitchFamily="49" charset="0"/>
                        </a:rPr>
                        <a:t>0</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extLst>
                  <a:ext uri="{0D108BD9-81ED-4DB2-BD59-A6C34878D82A}">
                    <a16:rowId xmlns:a16="http://schemas.microsoft.com/office/drawing/2014/main" val="10001"/>
                  </a:ext>
                </a:extLst>
              </a:tr>
              <a:tr h="370840">
                <a:tc>
                  <a:txBody>
                    <a:bodyPr/>
                    <a:lstStyle/>
                    <a:p>
                      <a:r>
                        <a:rPr lang="en-US" sz="1600" dirty="0">
                          <a:latin typeface="Lucida Sans Typewriter" pitchFamily="49" charset="0"/>
                        </a:rPr>
                        <a:t>1</a:t>
                      </a:r>
                    </a:p>
                  </a:txBody>
                  <a:tcPr/>
                </a:tc>
                <a:tc>
                  <a:txBody>
                    <a:bodyPr/>
                    <a:lstStyle/>
                    <a:p>
                      <a:r>
                        <a:rPr lang="en-US" sz="1400" dirty="0">
                          <a:latin typeface="Lucida Sans Typewriter" pitchFamily="49" charset="0"/>
                        </a:rPr>
                        <a:t>0</a:t>
                      </a:r>
                    </a:p>
                  </a:txBody>
                  <a:tcPr>
                    <a:solidFill>
                      <a:schemeClr val="accent1">
                        <a:lumMod val="40000"/>
                        <a:lumOff val="60000"/>
                      </a:schemeClr>
                    </a:solidFill>
                  </a:tcPr>
                </a:tc>
                <a:tc>
                  <a:txBody>
                    <a:bodyPr/>
                    <a:lstStyle/>
                    <a:p>
                      <a:r>
                        <a:rPr lang="en-US" sz="1400" dirty="0">
                          <a:latin typeface="Lucida Sans Typewriter" pitchFamily="49" charset="0"/>
                        </a:rPr>
                        <a:t>0</a:t>
                      </a:r>
                    </a:p>
                  </a:txBody>
                  <a:tcPr>
                    <a:solidFill>
                      <a:schemeClr val="accent1">
                        <a:lumMod val="40000"/>
                        <a:lumOff val="60000"/>
                      </a:schemeClr>
                    </a:solid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extLst>
                  <a:ext uri="{0D108BD9-81ED-4DB2-BD59-A6C34878D82A}">
                    <a16:rowId xmlns:a16="http://schemas.microsoft.com/office/drawing/2014/main" val="10002"/>
                  </a:ext>
                </a:extLst>
              </a:tr>
              <a:tr h="370840">
                <a:tc>
                  <a:txBody>
                    <a:bodyPr/>
                    <a:lstStyle/>
                    <a:p>
                      <a:r>
                        <a:rPr lang="en-US" sz="1600" dirty="0">
                          <a:latin typeface="Lucida Sans Typewriter" pitchFamily="49" charset="0"/>
                        </a:rPr>
                        <a:t>2</a:t>
                      </a:r>
                    </a:p>
                  </a:txBody>
                  <a:tcPr/>
                </a:tc>
                <a:tc>
                  <a:txBody>
                    <a:bodyPr/>
                    <a:lstStyle/>
                    <a:p>
                      <a:r>
                        <a:rPr lang="en-US" sz="1400" dirty="0">
                          <a:latin typeface="Lucida Sans Typewriter" pitchFamily="49" charset="0"/>
                        </a:rPr>
                        <a:t>0</a:t>
                      </a:r>
                    </a:p>
                  </a:txBody>
                  <a:tcPr>
                    <a:solidFill>
                      <a:schemeClr val="bg1"/>
                    </a:solidFill>
                  </a:tcPr>
                </a:tc>
                <a:tc>
                  <a:txBody>
                    <a:bodyPr/>
                    <a:lstStyle/>
                    <a:p>
                      <a:endParaRPr lang="en-US" sz="1400" dirty="0">
                        <a:latin typeface="Lucida Sans Typewriter" pitchFamily="49" charset="0"/>
                      </a:endParaRPr>
                    </a:p>
                  </a:txBody>
                  <a:tcPr>
                    <a:solidFill>
                      <a:schemeClr val="accent6">
                        <a:lumMod val="60000"/>
                        <a:lumOff val="40000"/>
                      </a:schemeClr>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3"/>
                  </a:ext>
                </a:extLst>
              </a:tr>
              <a:tr h="370840">
                <a:tc>
                  <a:txBody>
                    <a:bodyPr/>
                    <a:lstStyle/>
                    <a:p>
                      <a:r>
                        <a:rPr lang="en-US" sz="1600" dirty="0">
                          <a:latin typeface="Lucida Sans Typewriter" pitchFamily="49" charset="0"/>
                        </a:rPr>
                        <a:t>3</a:t>
                      </a:r>
                    </a:p>
                  </a:txBody>
                  <a:tcPr/>
                </a:tc>
                <a:tc>
                  <a:txBody>
                    <a:bodyPr/>
                    <a:lstStyle/>
                    <a:p>
                      <a:r>
                        <a:rPr lang="en-US" sz="1400" dirty="0">
                          <a:latin typeface="Lucida Sans Typewriter" pitchFamily="49" charset="0"/>
                        </a:rPr>
                        <a:t>0</a:t>
                      </a:r>
                    </a:p>
                  </a:txBody>
                  <a:tcPr>
                    <a:solidFill>
                      <a:schemeClr val="bg1"/>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4"/>
                  </a:ext>
                </a:extLst>
              </a:tr>
              <a:tr h="370840">
                <a:tc>
                  <a:txBody>
                    <a:bodyPr/>
                    <a:lstStyle/>
                    <a:p>
                      <a:r>
                        <a:rPr lang="en-US" sz="1600" dirty="0">
                          <a:latin typeface="Lucida Sans Typewriter" pitchFamily="49" charset="0"/>
                        </a:rPr>
                        <a:t>4</a:t>
                      </a:r>
                    </a:p>
                  </a:txBody>
                  <a:tcPr/>
                </a:tc>
                <a:tc>
                  <a:txBody>
                    <a:bodyPr/>
                    <a:lstStyle/>
                    <a:p>
                      <a:r>
                        <a:rPr lang="en-US" sz="1400" dirty="0">
                          <a:latin typeface="Lucida Sans Typewriter" pitchFamily="49" charset="0"/>
                        </a:rPr>
                        <a:t>0</a:t>
                      </a:r>
                    </a:p>
                  </a:txBody>
                  <a:tcPr>
                    <a:solidFill>
                      <a:schemeClr val="bg1"/>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533400" y="4572000"/>
            <a:ext cx="7924800" cy="1600438"/>
          </a:xfrm>
          <a:prstGeom prst="rect">
            <a:avLst/>
          </a:prstGeom>
          <a:noFill/>
        </p:spPr>
        <p:txBody>
          <a:bodyPr wrap="square" rtlCol="0">
            <a:spAutoFit/>
          </a:bodyPr>
          <a:lstStyle/>
          <a:p>
            <a:r>
              <a:rPr lang="en-US" sz="1400" dirty="0">
                <a:latin typeface="Lucida Sans Typewriter" pitchFamily="49" charset="0"/>
              </a:rPr>
              <a:t>At this point, we will either take item 2 or skip it, w2=1, v2=10</a:t>
            </a:r>
          </a:p>
          <a:p>
            <a:endParaRPr lang="en-US" sz="1400" dirty="0">
              <a:latin typeface="Lucida Sans Typewriter" pitchFamily="49" charset="0"/>
            </a:endParaRPr>
          </a:p>
          <a:p>
            <a:r>
              <a:rPr lang="en-US" sz="1400" dirty="0">
                <a:latin typeface="Lucida Sans Typewriter" pitchFamily="49" charset="0"/>
              </a:rPr>
              <a:t>P(2,1)-&gt; w2&lt;=W(1)? True. </a:t>
            </a:r>
          </a:p>
          <a:p>
            <a:endParaRPr lang="en-US" sz="1400" dirty="0">
              <a:latin typeface="Lucida Sans Typewriter" pitchFamily="49" charset="0"/>
            </a:endParaRPr>
          </a:p>
          <a:p>
            <a:r>
              <a:rPr lang="en-US" sz="1400" dirty="0">
                <a:latin typeface="Lucida Sans Typewriter" pitchFamily="49" charset="0"/>
              </a:rPr>
              <a:t>P(2,1) = max ( v2+P(1,0) , P(1,1) ) = max(10,0)=10</a:t>
            </a:r>
          </a:p>
          <a:p>
            <a:endParaRPr lang="en-US" sz="1400" dirty="0">
              <a:latin typeface="Lucida Sans Typewriter" pitchFamily="49" charset="0"/>
            </a:endParaRPr>
          </a:p>
          <a:p>
            <a:endParaRPr lang="en-US" sz="1400" dirty="0">
              <a:latin typeface="Lucida Sans Typewriter" pitchFamily="49" charset="0"/>
            </a:endParaRPr>
          </a:p>
        </p:txBody>
      </p:sp>
      <p:sp>
        <p:nvSpPr>
          <p:cNvPr id="2" name="TextBox 1"/>
          <p:cNvSpPr txBox="1"/>
          <p:nvPr/>
        </p:nvSpPr>
        <p:spPr>
          <a:xfrm>
            <a:off x="609600" y="381000"/>
            <a:ext cx="5181600" cy="954107"/>
          </a:xfrm>
          <a:prstGeom prst="rect">
            <a:avLst/>
          </a:prstGeom>
          <a:noFill/>
        </p:spPr>
        <p:txBody>
          <a:bodyPr wrap="square" rtlCol="0">
            <a:spAutoFit/>
          </a:bodyPr>
          <a:lstStyle/>
          <a:p>
            <a:r>
              <a:rPr lang="en-US" sz="1400" dirty="0">
                <a:latin typeface="Lucida Sans Typewriter" pitchFamily="49" charset="0"/>
              </a:rPr>
              <a:t>Consider the </a:t>
            </a:r>
            <a:r>
              <a:rPr lang="en-US" sz="1400" b="1" dirty="0">
                <a:solidFill>
                  <a:srgbClr val="FF0000"/>
                </a:solidFill>
                <a:latin typeface="Lucida Sans Typewriter" pitchFamily="49" charset="0"/>
              </a:rPr>
              <a:t>2</a:t>
            </a:r>
            <a:r>
              <a:rPr lang="en-US" sz="1400" b="1" baseline="30000" dirty="0">
                <a:solidFill>
                  <a:srgbClr val="FF0000"/>
                </a:solidFill>
                <a:latin typeface="Lucida Sans Typewriter" pitchFamily="49" charset="0"/>
              </a:rPr>
              <a:t>nd</a:t>
            </a:r>
            <a:r>
              <a:rPr lang="en-US" sz="1400" b="1" dirty="0">
                <a:solidFill>
                  <a:srgbClr val="FF0000"/>
                </a:solidFill>
                <a:latin typeface="Lucida Sans Typewriter" pitchFamily="49" charset="0"/>
              </a:rPr>
              <a:t> row</a:t>
            </a:r>
          </a:p>
          <a:p>
            <a:r>
              <a:rPr lang="en-US" sz="1400" dirty="0">
                <a:latin typeface="Lucida Sans Typewriter" pitchFamily="49" charset="0"/>
              </a:rPr>
              <a:t>Our task is how much profit you can make taking only 1</a:t>
            </a:r>
            <a:r>
              <a:rPr lang="en-US" sz="1400" baseline="30000" dirty="0">
                <a:latin typeface="Lucida Sans Typewriter" pitchFamily="49" charset="0"/>
              </a:rPr>
              <a:t>st</a:t>
            </a:r>
            <a:r>
              <a:rPr lang="en-US" sz="1400" dirty="0">
                <a:latin typeface="Lucida Sans Typewriter" pitchFamily="49" charset="0"/>
              </a:rPr>
              <a:t> item for different knapsack capacity</a:t>
            </a:r>
          </a:p>
        </p:txBody>
      </p:sp>
      <p:cxnSp>
        <p:nvCxnSpPr>
          <p:cNvPr id="3" name="Straight Arrow Connector 2">
            <a:extLst>
              <a:ext uri="{FF2B5EF4-FFF2-40B4-BE49-F238E27FC236}">
                <a16:creationId xmlns:a16="http://schemas.microsoft.com/office/drawing/2014/main" id="{DE18F591-E49D-4020-A5CA-3AD4224641BE}"/>
              </a:ext>
            </a:extLst>
          </p:cNvPr>
          <p:cNvCxnSpPr>
            <a:cxnSpLocks/>
          </p:cNvCxnSpPr>
          <p:nvPr/>
        </p:nvCxnSpPr>
        <p:spPr>
          <a:xfrm flipV="1">
            <a:off x="2743200" y="27432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3CB3F6E0-3F4D-F348-91AC-3DDB03DF95FC}"/>
              </a:ext>
            </a:extLst>
          </p:cNvPr>
          <p:cNvCxnSpPr/>
          <p:nvPr/>
        </p:nvCxnSpPr>
        <p:spPr>
          <a:xfrm flipH="1" flipV="1">
            <a:off x="3581400" y="278892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2432E56C-71E7-C39F-5DE4-F77BB5CD8C1C}"/>
              </a:ext>
            </a:extLst>
          </p:cNvPr>
          <p:cNvCxnSpPr/>
          <p:nvPr/>
        </p:nvCxnSpPr>
        <p:spPr>
          <a:xfrm flipH="1" flipV="1">
            <a:off x="4559559" y="277845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D8B8A006-6E64-B679-7E90-5F5AA33C936C}"/>
              </a:ext>
            </a:extLst>
          </p:cNvPr>
          <p:cNvCxnSpPr/>
          <p:nvPr/>
        </p:nvCxnSpPr>
        <p:spPr>
          <a:xfrm flipH="1" flipV="1">
            <a:off x="5452189" y="27432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E7C093D-3E0D-BCEC-3D0B-A08B484BFB71}"/>
              </a:ext>
            </a:extLst>
          </p:cNvPr>
          <p:cNvCxnSpPr/>
          <p:nvPr/>
        </p:nvCxnSpPr>
        <p:spPr>
          <a:xfrm flipH="1" flipV="1">
            <a:off x="6290388" y="2747348"/>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986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400800" y="228600"/>
          <a:ext cx="2209800" cy="1524000"/>
        </p:xfrm>
        <a:graphic>
          <a:graphicData uri="http://schemas.openxmlformats.org/drawingml/2006/table">
            <a:tbl>
              <a:tblPr firstRow="1" bandRow="1">
                <a:tableStyleId>{5940675A-B579-460E-94D1-54222C63F5DA}</a:tableStyleId>
              </a:tblPr>
              <a:tblGrid>
                <a:gridCol w="552450">
                  <a:extLst>
                    <a:ext uri="{9D8B030D-6E8A-4147-A177-3AD203B41FA5}">
                      <a16:colId xmlns:a16="http://schemas.microsoft.com/office/drawing/2014/main" val="20000"/>
                    </a:ext>
                  </a:extLst>
                </a:gridCol>
                <a:gridCol w="849923">
                  <a:extLst>
                    <a:ext uri="{9D8B030D-6E8A-4147-A177-3AD203B41FA5}">
                      <a16:colId xmlns:a16="http://schemas.microsoft.com/office/drawing/2014/main" val="20001"/>
                    </a:ext>
                  </a:extLst>
                </a:gridCol>
                <a:gridCol w="807427">
                  <a:extLst>
                    <a:ext uri="{9D8B030D-6E8A-4147-A177-3AD203B41FA5}">
                      <a16:colId xmlns:a16="http://schemas.microsoft.com/office/drawing/2014/main" val="20002"/>
                    </a:ext>
                  </a:extLst>
                </a:gridCol>
              </a:tblGrid>
              <a:tr h="330832">
                <a:tc>
                  <a:txBody>
                    <a:bodyPr/>
                    <a:lstStyle/>
                    <a:p>
                      <a:r>
                        <a:rPr lang="en-US" sz="1200" dirty="0">
                          <a:latin typeface="Lucida Sans Typewriter" pitchFamily="49" charset="0"/>
                        </a:rPr>
                        <a:t>item</a:t>
                      </a:r>
                    </a:p>
                  </a:txBody>
                  <a:tcPr/>
                </a:tc>
                <a:tc>
                  <a:txBody>
                    <a:bodyPr/>
                    <a:lstStyle/>
                    <a:p>
                      <a:r>
                        <a:rPr lang="en-US" sz="1200" dirty="0">
                          <a:latin typeface="Lucida Sans Typewriter" pitchFamily="49" charset="0"/>
                        </a:rPr>
                        <a:t>weight</a:t>
                      </a:r>
                    </a:p>
                  </a:txBody>
                  <a:tcPr/>
                </a:tc>
                <a:tc>
                  <a:txBody>
                    <a:bodyPr/>
                    <a:lstStyle/>
                    <a:p>
                      <a:r>
                        <a:rPr lang="en-US" sz="1200" dirty="0">
                          <a:latin typeface="Lucida Sans Typewriter" pitchFamily="49" charset="0"/>
                        </a:rPr>
                        <a:t>value</a:t>
                      </a:r>
                    </a:p>
                  </a:txBody>
                  <a:tcPr/>
                </a:tc>
                <a:extLst>
                  <a:ext uri="{0D108BD9-81ED-4DB2-BD59-A6C34878D82A}">
                    <a16:rowId xmlns:a16="http://schemas.microsoft.com/office/drawing/2014/main" val="10000"/>
                  </a:ext>
                </a:extLst>
              </a:tr>
              <a:tr h="298292">
                <a:tc>
                  <a:txBody>
                    <a:bodyPr/>
                    <a:lstStyle/>
                    <a:p>
                      <a:r>
                        <a:rPr lang="en-US" sz="1200" dirty="0">
                          <a:latin typeface="Lucida Sans Typewriter" pitchFamily="49" charset="0"/>
                        </a:rPr>
                        <a:t>1</a:t>
                      </a:r>
                    </a:p>
                  </a:txBody>
                  <a:tcPr>
                    <a:solidFill>
                      <a:schemeClr val="accent6">
                        <a:lumMod val="40000"/>
                        <a:lumOff val="60000"/>
                      </a:schemeClr>
                    </a:solidFill>
                  </a:tcPr>
                </a:tc>
                <a:tc>
                  <a:txBody>
                    <a:bodyPr/>
                    <a:lstStyle/>
                    <a:p>
                      <a:r>
                        <a:rPr lang="en-US" sz="1200" dirty="0">
                          <a:latin typeface="Lucida Sans Typewriter" pitchFamily="49" charset="0"/>
                        </a:rPr>
                        <a:t>2</a:t>
                      </a:r>
                    </a:p>
                  </a:txBody>
                  <a:tcPr>
                    <a:solidFill>
                      <a:schemeClr val="accent6">
                        <a:lumMod val="40000"/>
                        <a:lumOff val="60000"/>
                      </a:schemeClr>
                    </a:solidFill>
                  </a:tcPr>
                </a:tc>
                <a:tc>
                  <a:txBody>
                    <a:bodyPr/>
                    <a:lstStyle/>
                    <a:p>
                      <a:r>
                        <a:rPr lang="en-US" sz="1200" dirty="0">
                          <a:latin typeface="Lucida Sans Typewriter" pitchFamily="49" charset="0"/>
                        </a:rPr>
                        <a:t>12</a:t>
                      </a:r>
                    </a:p>
                  </a:txBody>
                  <a:tcPr>
                    <a:solidFill>
                      <a:schemeClr val="accent6">
                        <a:lumMod val="40000"/>
                        <a:lumOff val="60000"/>
                      </a:schemeClr>
                    </a:solidFill>
                  </a:tcPr>
                </a:tc>
                <a:extLst>
                  <a:ext uri="{0D108BD9-81ED-4DB2-BD59-A6C34878D82A}">
                    <a16:rowId xmlns:a16="http://schemas.microsoft.com/office/drawing/2014/main" val="10001"/>
                  </a:ext>
                </a:extLst>
              </a:tr>
              <a:tr h="298292">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a:t>
                      </a:r>
                    </a:p>
                  </a:txBody>
                  <a:tcPr/>
                </a:tc>
                <a:tc>
                  <a:txBody>
                    <a:bodyPr/>
                    <a:lstStyle/>
                    <a:p>
                      <a:r>
                        <a:rPr lang="en-US" sz="1200" dirty="0">
                          <a:latin typeface="Lucida Sans Typewriter" pitchFamily="49" charset="0"/>
                        </a:rPr>
                        <a:t>10</a:t>
                      </a:r>
                    </a:p>
                  </a:txBody>
                  <a:tcPr/>
                </a:tc>
                <a:extLst>
                  <a:ext uri="{0D108BD9-81ED-4DB2-BD59-A6C34878D82A}">
                    <a16:rowId xmlns:a16="http://schemas.microsoft.com/office/drawing/2014/main" val="10002"/>
                  </a:ext>
                </a:extLst>
              </a:tr>
              <a:tr h="298292">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20</a:t>
                      </a:r>
                    </a:p>
                  </a:txBody>
                  <a:tcPr/>
                </a:tc>
                <a:extLst>
                  <a:ext uri="{0D108BD9-81ED-4DB2-BD59-A6C34878D82A}">
                    <a16:rowId xmlns:a16="http://schemas.microsoft.com/office/drawing/2014/main" val="10003"/>
                  </a:ext>
                </a:extLst>
              </a:tr>
              <a:tr h="298292">
                <a:tc>
                  <a:txBody>
                    <a:bodyPr/>
                    <a:lstStyle/>
                    <a:p>
                      <a:r>
                        <a:rPr lang="en-US" sz="1200" dirty="0">
                          <a:latin typeface="Lucida Sans Typewriter" pitchFamily="49" charset="0"/>
                        </a:rPr>
                        <a:t>4</a:t>
                      </a:r>
                    </a:p>
                  </a:txBody>
                  <a:tcPr/>
                </a:tc>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15</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76986062"/>
              </p:ext>
            </p:extLst>
          </p:nvPr>
        </p:nvGraphicFramePr>
        <p:xfrm>
          <a:off x="609600" y="1981200"/>
          <a:ext cx="6095999" cy="222504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endParaRPr lang="en-US" sz="1600" dirty="0">
                        <a:latin typeface="Lucida Sans Typewriter" pitchFamily="49" charset="0"/>
                      </a:endParaRPr>
                    </a:p>
                  </a:txBody>
                  <a:tcPr/>
                </a:tc>
                <a:tc>
                  <a:txBody>
                    <a:bodyPr/>
                    <a:lstStyle/>
                    <a:p>
                      <a:r>
                        <a:rPr lang="en-US" sz="1600" dirty="0">
                          <a:latin typeface="Lucida Sans Typewriter" pitchFamily="49" charset="0"/>
                        </a:rPr>
                        <a:t>0</a:t>
                      </a:r>
                    </a:p>
                  </a:txBody>
                  <a:tcPr/>
                </a:tc>
                <a:tc>
                  <a:txBody>
                    <a:bodyPr/>
                    <a:lstStyle/>
                    <a:p>
                      <a:r>
                        <a:rPr lang="en-US" sz="1600" dirty="0">
                          <a:latin typeface="Lucida Sans Typewriter" pitchFamily="49" charset="0"/>
                        </a:rPr>
                        <a:t>1</a:t>
                      </a:r>
                    </a:p>
                  </a:txBody>
                  <a:tcPr/>
                </a:tc>
                <a:tc>
                  <a:txBody>
                    <a:bodyPr/>
                    <a:lstStyle/>
                    <a:p>
                      <a:r>
                        <a:rPr lang="en-US" sz="1600" dirty="0">
                          <a:latin typeface="Lucida Sans Typewriter" pitchFamily="49" charset="0"/>
                        </a:rPr>
                        <a:t>2</a:t>
                      </a:r>
                    </a:p>
                  </a:txBody>
                  <a:tcPr/>
                </a:tc>
                <a:tc>
                  <a:txBody>
                    <a:bodyPr/>
                    <a:lstStyle/>
                    <a:p>
                      <a:r>
                        <a:rPr lang="en-US" sz="1600" dirty="0">
                          <a:latin typeface="Lucida Sans Typewriter" pitchFamily="49" charset="0"/>
                        </a:rPr>
                        <a:t>3</a:t>
                      </a:r>
                    </a:p>
                  </a:txBody>
                  <a:tcPr/>
                </a:tc>
                <a:tc>
                  <a:txBody>
                    <a:bodyPr/>
                    <a:lstStyle/>
                    <a:p>
                      <a:r>
                        <a:rPr lang="en-US" sz="1600" dirty="0">
                          <a:latin typeface="Lucida Sans Typewriter" pitchFamily="49" charset="0"/>
                        </a:rPr>
                        <a:t>4</a:t>
                      </a:r>
                    </a:p>
                  </a:txBody>
                  <a:tcPr/>
                </a:tc>
                <a:tc>
                  <a:txBody>
                    <a:bodyPr/>
                    <a:lstStyle/>
                    <a:p>
                      <a:r>
                        <a:rPr lang="en-US" sz="1600" dirty="0">
                          <a:latin typeface="Lucida Sans Typewriter" pitchFamily="49" charset="0"/>
                        </a:rPr>
                        <a:t>5</a:t>
                      </a:r>
                    </a:p>
                  </a:txBody>
                  <a:tcPr/>
                </a:tc>
                <a:extLst>
                  <a:ext uri="{0D108BD9-81ED-4DB2-BD59-A6C34878D82A}">
                    <a16:rowId xmlns:a16="http://schemas.microsoft.com/office/drawing/2014/main" val="10000"/>
                  </a:ext>
                </a:extLst>
              </a:tr>
              <a:tr h="370840">
                <a:tc>
                  <a:txBody>
                    <a:bodyPr/>
                    <a:lstStyle/>
                    <a:p>
                      <a:r>
                        <a:rPr lang="en-US" sz="1600" dirty="0">
                          <a:latin typeface="Lucida Sans Typewriter" pitchFamily="49" charset="0"/>
                        </a:rPr>
                        <a:t>0</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extLst>
                  <a:ext uri="{0D108BD9-81ED-4DB2-BD59-A6C34878D82A}">
                    <a16:rowId xmlns:a16="http://schemas.microsoft.com/office/drawing/2014/main" val="10001"/>
                  </a:ext>
                </a:extLst>
              </a:tr>
              <a:tr h="370840">
                <a:tc>
                  <a:txBody>
                    <a:bodyPr/>
                    <a:lstStyle/>
                    <a:p>
                      <a:r>
                        <a:rPr lang="en-US" sz="1600" dirty="0">
                          <a:latin typeface="Lucida Sans Typewriter" pitchFamily="49" charset="0"/>
                        </a:rPr>
                        <a:t>1</a:t>
                      </a:r>
                    </a:p>
                  </a:txBody>
                  <a:tcPr/>
                </a:tc>
                <a:tc>
                  <a:txBody>
                    <a:bodyPr/>
                    <a:lstStyle/>
                    <a:p>
                      <a:r>
                        <a:rPr lang="en-US" sz="1400" dirty="0">
                          <a:latin typeface="Lucida Sans Typewriter" pitchFamily="49" charset="0"/>
                        </a:rPr>
                        <a:t>0</a:t>
                      </a:r>
                    </a:p>
                  </a:txBody>
                  <a:tcPr>
                    <a:solidFill>
                      <a:schemeClr val="accent1">
                        <a:lumMod val="40000"/>
                        <a:lumOff val="60000"/>
                      </a:schemeClr>
                    </a:solidFill>
                  </a:tcPr>
                </a:tc>
                <a:tc>
                  <a:txBody>
                    <a:bodyPr/>
                    <a:lstStyle/>
                    <a:p>
                      <a:r>
                        <a:rPr lang="en-US" sz="1400" dirty="0">
                          <a:latin typeface="Lucida Sans Typewriter" pitchFamily="49" charset="0"/>
                        </a:rPr>
                        <a:t>0</a:t>
                      </a:r>
                    </a:p>
                  </a:txBody>
                  <a:tcPr>
                    <a:solidFill>
                      <a:schemeClr val="accent1">
                        <a:lumMod val="40000"/>
                        <a:lumOff val="60000"/>
                      </a:schemeClr>
                    </a:solid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extLst>
                  <a:ext uri="{0D108BD9-81ED-4DB2-BD59-A6C34878D82A}">
                    <a16:rowId xmlns:a16="http://schemas.microsoft.com/office/drawing/2014/main" val="10002"/>
                  </a:ext>
                </a:extLst>
              </a:tr>
              <a:tr h="370840">
                <a:tc>
                  <a:txBody>
                    <a:bodyPr/>
                    <a:lstStyle/>
                    <a:p>
                      <a:r>
                        <a:rPr lang="en-US" sz="1600" dirty="0">
                          <a:latin typeface="Lucida Sans Typewriter" pitchFamily="49" charset="0"/>
                        </a:rPr>
                        <a:t>2</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GB" sz="1400" dirty="0">
                          <a:latin typeface="Lucida Sans Typewriter" pitchFamily="49" charset="0"/>
                        </a:rPr>
                        <a:t>10</a:t>
                      </a:r>
                      <a:endParaRPr lang="en-US" sz="1400" dirty="0">
                        <a:latin typeface="Lucida Sans Typewriter" pitchFamily="49" charset="0"/>
                      </a:endParaRPr>
                    </a:p>
                  </a:txBody>
                  <a:tcPr>
                    <a:solidFill>
                      <a:schemeClr val="accent6">
                        <a:lumMod val="60000"/>
                        <a:lumOff val="40000"/>
                      </a:schemeClr>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3"/>
                  </a:ext>
                </a:extLst>
              </a:tr>
              <a:tr h="370840">
                <a:tc>
                  <a:txBody>
                    <a:bodyPr/>
                    <a:lstStyle/>
                    <a:p>
                      <a:r>
                        <a:rPr lang="en-US" sz="1600" dirty="0">
                          <a:latin typeface="Lucida Sans Typewriter" pitchFamily="49" charset="0"/>
                        </a:rPr>
                        <a:t>3</a:t>
                      </a:r>
                    </a:p>
                  </a:txBody>
                  <a:tcPr/>
                </a:tc>
                <a:tc>
                  <a:txBody>
                    <a:bodyPr/>
                    <a:lstStyle/>
                    <a:p>
                      <a:r>
                        <a:rPr lang="en-US" sz="1400" dirty="0">
                          <a:latin typeface="Lucida Sans Typewriter" pitchFamily="49" charset="0"/>
                        </a:rPr>
                        <a:t>0</a:t>
                      </a:r>
                    </a:p>
                  </a:txBody>
                  <a:tcPr>
                    <a:solidFill>
                      <a:schemeClr val="bg1"/>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4"/>
                  </a:ext>
                </a:extLst>
              </a:tr>
              <a:tr h="370840">
                <a:tc>
                  <a:txBody>
                    <a:bodyPr/>
                    <a:lstStyle/>
                    <a:p>
                      <a:r>
                        <a:rPr lang="en-US" sz="1600" dirty="0">
                          <a:latin typeface="Lucida Sans Typewriter" pitchFamily="49" charset="0"/>
                        </a:rPr>
                        <a:t>4</a:t>
                      </a:r>
                    </a:p>
                  </a:txBody>
                  <a:tcPr/>
                </a:tc>
                <a:tc>
                  <a:txBody>
                    <a:bodyPr/>
                    <a:lstStyle/>
                    <a:p>
                      <a:r>
                        <a:rPr lang="en-US" sz="1400" dirty="0">
                          <a:latin typeface="Lucida Sans Typewriter" pitchFamily="49" charset="0"/>
                        </a:rPr>
                        <a:t>0</a:t>
                      </a:r>
                    </a:p>
                  </a:txBody>
                  <a:tcPr>
                    <a:solidFill>
                      <a:schemeClr val="bg1"/>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533400" y="4572000"/>
            <a:ext cx="7924800" cy="1600438"/>
          </a:xfrm>
          <a:prstGeom prst="rect">
            <a:avLst/>
          </a:prstGeom>
          <a:noFill/>
        </p:spPr>
        <p:txBody>
          <a:bodyPr wrap="square" rtlCol="0">
            <a:spAutoFit/>
          </a:bodyPr>
          <a:lstStyle/>
          <a:p>
            <a:r>
              <a:rPr lang="en-US" sz="1400" dirty="0">
                <a:latin typeface="Lucida Sans Typewriter" pitchFamily="49" charset="0"/>
              </a:rPr>
              <a:t>At this point, we will either take item 2 or skip it, w2=1, v2=10</a:t>
            </a:r>
          </a:p>
          <a:p>
            <a:endParaRPr lang="en-US" sz="1400" dirty="0">
              <a:latin typeface="Lucida Sans Typewriter" pitchFamily="49" charset="0"/>
            </a:endParaRPr>
          </a:p>
          <a:p>
            <a:r>
              <a:rPr lang="en-US" sz="1400" dirty="0">
                <a:latin typeface="Lucida Sans Typewriter" pitchFamily="49" charset="0"/>
              </a:rPr>
              <a:t>P(2,1)-&gt; w2&lt;=W(1)? True. </a:t>
            </a:r>
          </a:p>
          <a:p>
            <a:endParaRPr lang="en-US" sz="1400" dirty="0">
              <a:latin typeface="Lucida Sans Typewriter" pitchFamily="49" charset="0"/>
            </a:endParaRPr>
          </a:p>
          <a:p>
            <a:r>
              <a:rPr lang="en-US" sz="1400" dirty="0">
                <a:latin typeface="Lucida Sans Typewriter" pitchFamily="49" charset="0"/>
              </a:rPr>
              <a:t>P(2,1) = max ( v2+P(1,0) , P(1,1) ) = max(10,0)=10</a:t>
            </a:r>
          </a:p>
          <a:p>
            <a:endParaRPr lang="en-US" sz="1400" dirty="0">
              <a:latin typeface="Lucida Sans Typewriter" pitchFamily="49" charset="0"/>
            </a:endParaRPr>
          </a:p>
          <a:p>
            <a:endParaRPr lang="en-US" sz="1400" dirty="0">
              <a:latin typeface="Lucida Sans Typewriter" pitchFamily="49" charset="0"/>
            </a:endParaRPr>
          </a:p>
        </p:txBody>
      </p:sp>
      <p:sp>
        <p:nvSpPr>
          <p:cNvPr id="2" name="TextBox 1"/>
          <p:cNvSpPr txBox="1"/>
          <p:nvPr/>
        </p:nvSpPr>
        <p:spPr>
          <a:xfrm>
            <a:off x="609600" y="381000"/>
            <a:ext cx="5181600" cy="954107"/>
          </a:xfrm>
          <a:prstGeom prst="rect">
            <a:avLst/>
          </a:prstGeom>
          <a:noFill/>
        </p:spPr>
        <p:txBody>
          <a:bodyPr wrap="square" rtlCol="0">
            <a:spAutoFit/>
          </a:bodyPr>
          <a:lstStyle/>
          <a:p>
            <a:r>
              <a:rPr lang="en-US" sz="1400" dirty="0">
                <a:latin typeface="Lucida Sans Typewriter" pitchFamily="49" charset="0"/>
              </a:rPr>
              <a:t>Consider the </a:t>
            </a:r>
            <a:r>
              <a:rPr lang="en-US" sz="1400" b="1" dirty="0">
                <a:solidFill>
                  <a:srgbClr val="FF0000"/>
                </a:solidFill>
                <a:latin typeface="Lucida Sans Typewriter" pitchFamily="49" charset="0"/>
              </a:rPr>
              <a:t>2</a:t>
            </a:r>
            <a:r>
              <a:rPr lang="en-US" sz="1400" b="1" baseline="30000" dirty="0">
                <a:solidFill>
                  <a:srgbClr val="FF0000"/>
                </a:solidFill>
                <a:latin typeface="Lucida Sans Typewriter" pitchFamily="49" charset="0"/>
              </a:rPr>
              <a:t>nd</a:t>
            </a:r>
            <a:r>
              <a:rPr lang="en-US" sz="1400" b="1" dirty="0">
                <a:solidFill>
                  <a:srgbClr val="FF0000"/>
                </a:solidFill>
                <a:latin typeface="Lucida Sans Typewriter" pitchFamily="49" charset="0"/>
              </a:rPr>
              <a:t> row</a:t>
            </a:r>
          </a:p>
          <a:p>
            <a:r>
              <a:rPr lang="en-US" sz="1400" dirty="0">
                <a:latin typeface="Lucida Sans Typewriter" pitchFamily="49" charset="0"/>
              </a:rPr>
              <a:t>Our task is how much profit you can make taking only 1</a:t>
            </a:r>
            <a:r>
              <a:rPr lang="en-US" sz="1400" baseline="30000" dirty="0">
                <a:latin typeface="Lucida Sans Typewriter" pitchFamily="49" charset="0"/>
              </a:rPr>
              <a:t>st</a:t>
            </a:r>
            <a:r>
              <a:rPr lang="en-US" sz="1400" dirty="0">
                <a:latin typeface="Lucida Sans Typewriter" pitchFamily="49" charset="0"/>
              </a:rPr>
              <a:t> 2 items for different knapsack capacity</a:t>
            </a:r>
          </a:p>
        </p:txBody>
      </p:sp>
      <p:cxnSp>
        <p:nvCxnSpPr>
          <p:cNvPr id="3" name="Straight Arrow Connector 2">
            <a:extLst>
              <a:ext uri="{FF2B5EF4-FFF2-40B4-BE49-F238E27FC236}">
                <a16:creationId xmlns:a16="http://schemas.microsoft.com/office/drawing/2014/main" id="{DE18F591-E49D-4020-A5CA-3AD4224641BE}"/>
              </a:ext>
            </a:extLst>
          </p:cNvPr>
          <p:cNvCxnSpPr>
            <a:cxnSpLocks/>
          </p:cNvCxnSpPr>
          <p:nvPr/>
        </p:nvCxnSpPr>
        <p:spPr>
          <a:xfrm flipV="1">
            <a:off x="2743200" y="27432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3CB3F6E0-3F4D-F348-91AC-3DDB03DF95FC}"/>
              </a:ext>
            </a:extLst>
          </p:cNvPr>
          <p:cNvCxnSpPr/>
          <p:nvPr/>
        </p:nvCxnSpPr>
        <p:spPr>
          <a:xfrm flipH="1" flipV="1">
            <a:off x="3581400" y="278892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2432E56C-71E7-C39F-5DE4-F77BB5CD8C1C}"/>
              </a:ext>
            </a:extLst>
          </p:cNvPr>
          <p:cNvCxnSpPr/>
          <p:nvPr/>
        </p:nvCxnSpPr>
        <p:spPr>
          <a:xfrm flipH="1" flipV="1">
            <a:off x="4559559" y="277845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D8B8A006-6E64-B679-7E90-5F5AA33C936C}"/>
              </a:ext>
            </a:extLst>
          </p:cNvPr>
          <p:cNvCxnSpPr/>
          <p:nvPr/>
        </p:nvCxnSpPr>
        <p:spPr>
          <a:xfrm flipH="1" flipV="1">
            <a:off x="5452189" y="27432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E7C093D-3E0D-BCEC-3D0B-A08B484BFB71}"/>
              </a:ext>
            </a:extLst>
          </p:cNvPr>
          <p:cNvCxnSpPr/>
          <p:nvPr/>
        </p:nvCxnSpPr>
        <p:spPr>
          <a:xfrm flipH="1" flipV="1">
            <a:off x="6290388" y="2747348"/>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052CBB0-E229-3D04-9F2A-4E16C86F8680}"/>
              </a:ext>
            </a:extLst>
          </p:cNvPr>
          <p:cNvCxnSpPr/>
          <p:nvPr/>
        </p:nvCxnSpPr>
        <p:spPr>
          <a:xfrm flipH="1" flipV="1">
            <a:off x="2743200" y="31242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62373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400800" y="228600"/>
          <a:ext cx="2209800" cy="1524000"/>
        </p:xfrm>
        <a:graphic>
          <a:graphicData uri="http://schemas.openxmlformats.org/drawingml/2006/table">
            <a:tbl>
              <a:tblPr firstRow="1" bandRow="1">
                <a:tableStyleId>{5940675A-B579-460E-94D1-54222C63F5DA}</a:tableStyleId>
              </a:tblPr>
              <a:tblGrid>
                <a:gridCol w="552450">
                  <a:extLst>
                    <a:ext uri="{9D8B030D-6E8A-4147-A177-3AD203B41FA5}">
                      <a16:colId xmlns:a16="http://schemas.microsoft.com/office/drawing/2014/main" val="20000"/>
                    </a:ext>
                  </a:extLst>
                </a:gridCol>
                <a:gridCol w="849923">
                  <a:extLst>
                    <a:ext uri="{9D8B030D-6E8A-4147-A177-3AD203B41FA5}">
                      <a16:colId xmlns:a16="http://schemas.microsoft.com/office/drawing/2014/main" val="20001"/>
                    </a:ext>
                  </a:extLst>
                </a:gridCol>
                <a:gridCol w="807427">
                  <a:extLst>
                    <a:ext uri="{9D8B030D-6E8A-4147-A177-3AD203B41FA5}">
                      <a16:colId xmlns:a16="http://schemas.microsoft.com/office/drawing/2014/main" val="20002"/>
                    </a:ext>
                  </a:extLst>
                </a:gridCol>
              </a:tblGrid>
              <a:tr h="330832">
                <a:tc>
                  <a:txBody>
                    <a:bodyPr/>
                    <a:lstStyle/>
                    <a:p>
                      <a:r>
                        <a:rPr lang="en-US" sz="1200" dirty="0">
                          <a:latin typeface="Lucida Sans Typewriter" pitchFamily="49" charset="0"/>
                        </a:rPr>
                        <a:t>item</a:t>
                      </a:r>
                    </a:p>
                  </a:txBody>
                  <a:tcPr/>
                </a:tc>
                <a:tc>
                  <a:txBody>
                    <a:bodyPr/>
                    <a:lstStyle/>
                    <a:p>
                      <a:r>
                        <a:rPr lang="en-US" sz="1200" dirty="0">
                          <a:latin typeface="Lucida Sans Typewriter" pitchFamily="49" charset="0"/>
                        </a:rPr>
                        <a:t>weight</a:t>
                      </a:r>
                    </a:p>
                  </a:txBody>
                  <a:tcPr/>
                </a:tc>
                <a:tc>
                  <a:txBody>
                    <a:bodyPr/>
                    <a:lstStyle/>
                    <a:p>
                      <a:r>
                        <a:rPr lang="en-US" sz="1200" dirty="0">
                          <a:latin typeface="Lucida Sans Typewriter" pitchFamily="49" charset="0"/>
                        </a:rPr>
                        <a:t>value</a:t>
                      </a:r>
                    </a:p>
                  </a:txBody>
                  <a:tcPr/>
                </a:tc>
                <a:extLst>
                  <a:ext uri="{0D108BD9-81ED-4DB2-BD59-A6C34878D82A}">
                    <a16:rowId xmlns:a16="http://schemas.microsoft.com/office/drawing/2014/main" val="10000"/>
                  </a:ext>
                </a:extLst>
              </a:tr>
              <a:tr h="298292">
                <a:tc>
                  <a:txBody>
                    <a:bodyPr/>
                    <a:lstStyle/>
                    <a:p>
                      <a:r>
                        <a:rPr lang="en-US" sz="1200" dirty="0">
                          <a:latin typeface="Lucida Sans Typewriter" pitchFamily="49" charset="0"/>
                        </a:rPr>
                        <a:t>1</a:t>
                      </a:r>
                    </a:p>
                  </a:txBody>
                  <a:tcPr/>
                </a:tc>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12</a:t>
                      </a:r>
                    </a:p>
                  </a:txBody>
                  <a:tcPr/>
                </a:tc>
                <a:extLst>
                  <a:ext uri="{0D108BD9-81ED-4DB2-BD59-A6C34878D82A}">
                    <a16:rowId xmlns:a16="http://schemas.microsoft.com/office/drawing/2014/main" val="10001"/>
                  </a:ext>
                </a:extLst>
              </a:tr>
              <a:tr h="298292">
                <a:tc>
                  <a:txBody>
                    <a:bodyPr/>
                    <a:lstStyle/>
                    <a:p>
                      <a:r>
                        <a:rPr lang="en-US" sz="1200" dirty="0">
                          <a:latin typeface="Lucida Sans Typewriter" pitchFamily="49" charset="0"/>
                        </a:rPr>
                        <a:t>2</a:t>
                      </a:r>
                    </a:p>
                  </a:txBody>
                  <a:tcPr>
                    <a:solidFill>
                      <a:schemeClr val="accent6">
                        <a:lumMod val="40000"/>
                        <a:lumOff val="60000"/>
                      </a:schemeClr>
                    </a:solidFill>
                  </a:tcPr>
                </a:tc>
                <a:tc>
                  <a:txBody>
                    <a:bodyPr/>
                    <a:lstStyle/>
                    <a:p>
                      <a:r>
                        <a:rPr lang="en-US" sz="1200" dirty="0">
                          <a:latin typeface="Lucida Sans Typewriter" pitchFamily="49" charset="0"/>
                        </a:rPr>
                        <a:t>1</a:t>
                      </a:r>
                    </a:p>
                  </a:txBody>
                  <a:tcPr>
                    <a:solidFill>
                      <a:schemeClr val="accent6">
                        <a:lumMod val="40000"/>
                        <a:lumOff val="60000"/>
                      </a:schemeClr>
                    </a:solidFill>
                  </a:tcPr>
                </a:tc>
                <a:tc>
                  <a:txBody>
                    <a:bodyPr/>
                    <a:lstStyle/>
                    <a:p>
                      <a:r>
                        <a:rPr lang="en-US" sz="1200" dirty="0">
                          <a:latin typeface="Lucida Sans Typewriter" pitchFamily="49" charset="0"/>
                        </a:rPr>
                        <a:t>10</a:t>
                      </a:r>
                    </a:p>
                  </a:txBody>
                  <a:tcPr>
                    <a:solidFill>
                      <a:schemeClr val="accent6">
                        <a:lumMod val="40000"/>
                        <a:lumOff val="60000"/>
                      </a:schemeClr>
                    </a:solidFill>
                  </a:tcPr>
                </a:tc>
                <a:extLst>
                  <a:ext uri="{0D108BD9-81ED-4DB2-BD59-A6C34878D82A}">
                    <a16:rowId xmlns:a16="http://schemas.microsoft.com/office/drawing/2014/main" val="10002"/>
                  </a:ext>
                </a:extLst>
              </a:tr>
              <a:tr h="298292">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20</a:t>
                      </a:r>
                    </a:p>
                  </a:txBody>
                  <a:tcPr/>
                </a:tc>
                <a:extLst>
                  <a:ext uri="{0D108BD9-81ED-4DB2-BD59-A6C34878D82A}">
                    <a16:rowId xmlns:a16="http://schemas.microsoft.com/office/drawing/2014/main" val="10003"/>
                  </a:ext>
                </a:extLst>
              </a:tr>
              <a:tr h="298292">
                <a:tc>
                  <a:txBody>
                    <a:bodyPr/>
                    <a:lstStyle/>
                    <a:p>
                      <a:r>
                        <a:rPr lang="en-US" sz="1200" dirty="0">
                          <a:latin typeface="Lucida Sans Typewriter" pitchFamily="49" charset="0"/>
                        </a:rPr>
                        <a:t>4</a:t>
                      </a:r>
                    </a:p>
                  </a:txBody>
                  <a:tcPr/>
                </a:tc>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15</a:t>
                      </a:r>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533400" y="4572000"/>
            <a:ext cx="8382000" cy="1815882"/>
          </a:xfrm>
          <a:prstGeom prst="rect">
            <a:avLst/>
          </a:prstGeom>
          <a:noFill/>
        </p:spPr>
        <p:txBody>
          <a:bodyPr wrap="square" rtlCol="0">
            <a:spAutoFit/>
          </a:bodyPr>
          <a:lstStyle/>
          <a:p>
            <a:r>
              <a:rPr lang="en-US" sz="1400" dirty="0">
                <a:latin typeface="Lucida Sans Typewriter" pitchFamily="49" charset="0"/>
              </a:rPr>
              <a:t>At this point, we will either take item 2 or skip it, w2=1, v2=10</a:t>
            </a:r>
          </a:p>
          <a:p>
            <a:endParaRPr lang="en-US" sz="1400" dirty="0">
              <a:latin typeface="Lucida Sans Typewriter" pitchFamily="49" charset="0"/>
            </a:endParaRPr>
          </a:p>
          <a:p>
            <a:r>
              <a:rPr lang="en-US" sz="1400" dirty="0">
                <a:latin typeface="Lucida Sans Typewriter" pitchFamily="49" charset="0"/>
              </a:rPr>
              <a:t>P(2,1)-&gt; w2&lt;=W(1)? True. P(2,1) = max ( v2+P(1,0) , P(1,1) ) = max(10,0)=10</a:t>
            </a:r>
          </a:p>
          <a:p>
            <a:r>
              <a:rPr lang="en-US" sz="1400" dirty="0">
                <a:latin typeface="Lucida Sans Typewriter" pitchFamily="49" charset="0"/>
              </a:rPr>
              <a:t>P(2,2)-&gt; w2&lt;=W(2)? True. P(2,2) = max ( v2+P(1,1) , P(1,2) ) = max(10,12)=12 </a:t>
            </a:r>
          </a:p>
          <a:p>
            <a:r>
              <a:rPr lang="en-US" sz="1400" dirty="0">
                <a:latin typeface="Lucida Sans Typewriter" pitchFamily="49" charset="0"/>
              </a:rPr>
              <a:t>P(2,3)-&gt; w2&lt;=W(3)? True. P(2,3) = max ( v2+P(1,2) , P(1,3) ) = max(22,12)=22</a:t>
            </a:r>
          </a:p>
          <a:p>
            <a:r>
              <a:rPr lang="en-US" sz="1400" dirty="0">
                <a:latin typeface="Lucida Sans Typewriter" pitchFamily="49" charset="0"/>
              </a:rPr>
              <a:t>P(2,4)-&gt; w2&lt;=W(4)? True. P(2,4) = max ( v2+P(1,3) , P(1,4) ) = max(22,12)=22</a:t>
            </a:r>
          </a:p>
          <a:p>
            <a:r>
              <a:rPr lang="en-US" sz="1400" dirty="0">
                <a:latin typeface="Lucida Sans Typewriter" pitchFamily="49" charset="0"/>
              </a:rPr>
              <a:t>P(2,5)-&gt; w2&lt;=W(5)? True. P(2,5) = max ( v2+P(1,4) , P(1,5) ) = max(22,12)=22</a:t>
            </a:r>
          </a:p>
          <a:p>
            <a:endParaRPr lang="en-US" sz="1400" dirty="0">
              <a:latin typeface="Lucida Sans Typewriter" pitchFamily="49" charset="0"/>
            </a:endParaRPr>
          </a:p>
        </p:txBody>
      </p:sp>
      <p:sp>
        <p:nvSpPr>
          <p:cNvPr id="2" name="TextBox 1"/>
          <p:cNvSpPr txBox="1"/>
          <p:nvPr/>
        </p:nvSpPr>
        <p:spPr>
          <a:xfrm>
            <a:off x="609600" y="381000"/>
            <a:ext cx="5181600" cy="954107"/>
          </a:xfrm>
          <a:prstGeom prst="rect">
            <a:avLst/>
          </a:prstGeom>
          <a:noFill/>
        </p:spPr>
        <p:txBody>
          <a:bodyPr wrap="square" rtlCol="0">
            <a:spAutoFit/>
          </a:bodyPr>
          <a:lstStyle/>
          <a:p>
            <a:r>
              <a:rPr lang="en-US" sz="1400" dirty="0">
                <a:latin typeface="Lucida Sans Typewriter" pitchFamily="49" charset="0"/>
              </a:rPr>
              <a:t>Consider the </a:t>
            </a:r>
            <a:r>
              <a:rPr lang="en-US" sz="1400" b="1" dirty="0">
                <a:solidFill>
                  <a:srgbClr val="FF0000"/>
                </a:solidFill>
                <a:latin typeface="Lucida Sans Typewriter" pitchFamily="49" charset="0"/>
              </a:rPr>
              <a:t>2</a:t>
            </a:r>
            <a:r>
              <a:rPr lang="en-US" sz="1400" b="1" baseline="30000" dirty="0">
                <a:solidFill>
                  <a:srgbClr val="FF0000"/>
                </a:solidFill>
                <a:latin typeface="Lucida Sans Typewriter" pitchFamily="49" charset="0"/>
              </a:rPr>
              <a:t>nd</a:t>
            </a:r>
            <a:r>
              <a:rPr lang="en-US" sz="1400" b="1" dirty="0">
                <a:solidFill>
                  <a:srgbClr val="FF0000"/>
                </a:solidFill>
                <a:latin typeface="Lucida Sans Typewriter" pitchFamily="49" charset="0"/>
              </a:rPr>
              <a:t> row</a:t>
            </a:r>
          </a:p>
          <a:p>
            <a:r>
              <a:rPr lang="en-US" sz="1400" dirty="0">
                <a:latin typeface="Lucida Sans Typewriter" pitchFamily="49" charset="0"/>
              </a:rPr>
              <a:t>Our task is how much profit you can make taking 1</a:t>
            </a:r>
            <a:r>
              <a:rPr lang="en-US" sz="1400" baseline="30000" dirty="0">
                <a:latin typeface="Lucida Sans Typewriter" pitchFamily="49" charset="0"/>
              </a:rPr>
              <a:t>st</a:t>
            </a:r>
            <a:r>
              <a:rPr lang="en-US" sz="1400" dirty="0">
                <a:latin typeface="Lucida Sans Typewriter" pitchFamily="49" charset="0"/>
              </a:rPr>
              <a:t> 2 items for different knapsack capacity</a:t>
            </a:r>
          </a:p>
        </p:txBody>
      </p:sp>
      <p:graphicFrame>
        <p:nvGraphicFramePr>
          <p:cNvPr id="3" name="Table 2">
            <a:extLst>
              <a:ext uri="{FF2B5EF4-FFF2-40B4-BE49-F238E27FC236}">
                <a16:creationId xmlns:a16="http://schemas.microsoft.com/office/drawing/2014/main" id="{97F4971B-911B-106F-4D01-4CCC080DE842}"/>
              </a:ext>
            </a:extLst>
          </p:cNvPr>
          <p:cNvGraphicFramePr>
            <a:graphicFrameLocks noGrp="1"/>
          </p:cNvGraphicFramePr>
          <p:nvPr>
            <p:extLst>
              <p:ext uri="{D42A27DB-BD31-4B8C-83A1-F6EECF244321}">
                <p14:modId xmlns:p14="http://schemas.microsoft.com/office/powerpoint/2010/main" val="2618930332"/>
              </p:ext>
            </p:extLst>
          </p:nvPr>
        </p:nvGraphicFramePr>
        <p:xfrm>
          <a:off x="609600" y="1981200"/>
          <a:ext cx="6095999" cy="222504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endParaRPr lang="en-US" sz="1600" dirty="0">
                        <a:latin typeface="Lucida Sans Typewriter" pitchFamily="49" charset="0"/>
                      </a:endParaRPr>
                    </a:p>
                  </a:txBody>
                  <a:tcPr/>
                </a:tc>
                <a:tc>
                  <a:txBody>
                    <a:bodyPr/>
                    <a:lstStyle/>
                    <a:p>
                      <a:r>
                        <a:rPr lang="en-US" sz="1600" dirty="0">
                          <a:latin typeface="Lucida Sans Typewriter" pitchFamily="49" charset="0"/>
                        </a:rPr>
                        <a:t>0</a:t>
                      </a:r>
                    </a:p>
                  </a:txBody>
                  <a:tcPr/>
                </a:tc>
                <a:tc>
                  <a:txBody>
                    <a:bodyPr/>
                    <a:lstStyle/>
                    <a:p>
                      <a:r>
                        <a:rPr lang="en-US" sz="1600" dirty="0">
                          <a:latin typeface="Lucida Sans Typewriter" pitchFamily="49" charset="0"/>
                        </a:rPr>
                        <a:t>1</a:t>
                      </a:r>
                    </a:p>
                  </a:txBody>
                  <a:tcPr/>
                </a:tc>
                <a:tc>
                  <a:txBody>
                    <a:bodyPr/>
                    <a:lstStyle/>
                    <a:p>
                      <a:r>
                        <a:rPr lang="en-US" sz="1600" dirty="0">
                          <a:latin typeface="Lucida Sans Typewriter" pitchFamily="49" charset="0"/>
                        </a:rPr>
                        <a:t>2</a:t>
                      </a:r>
                    </a:p>
                  </a:txBody>
                  <a:tcPr/>
                </a:tc>
                <a:tc>
                  <a:txBody>
                    <a:bodyPr/>
                    <a:lstStyle/>
                    <a:p>
                      <a:r>
                        <a:rPr lang="en-US" sz="1600" dirty="0">
                          <a:latin typeface="Lucida Sans Typewriter" pitchFamily="49" charset="0"/>
                        </a:rPr>
                        <a:t>3</a:t>
                      </a:r>
                    </a:p>
                  </a:txBody>
                  <a:tcPr/>
                </a:tc>
                <a:tc>
                  <a:txBody>
                    <a:bodyPr/>
                    <a:lstStyle/>
                    <a:p>
                      <a:r>
                        <a:rPr lang="en-US" sz="1600" dirty="0">
                          <a:latin typeface="Lucida Sans Typewriter" pitchFamily="49" charset="0"/>
                        </a:rPr>
                        <a:t>4</a:t>
                      </a:r>
                    </a:p>
                  </a:txBody>
                  <a:tcPr/>
                </a:tc>
                <a:tc>
                  <a:txBody>
                    <a:bodyPr/>
                    <a:lstStyle/>
                    <a:p>
                      <a:r>
                        <a:rPr lang="en-US" sz="1600" dirty="0">
                          <a:latin typeface="Lucida Sans Typewriter" pitchFamily="49" charset="0"/>
                        </a:rPr>
                        <a:t>5</a:t>
                      </a:r>
                    </a:p>
                  </a:txBody>
                  <a:tcPr/>
                </a:tc>
                <a:extLst>
                  <a:ext uri="{0D108BD9-81ED-4DB2-BD59-A6C34878D82A}">
                    <a16:rowId xmlns:a16="http://schemas.microsoft.com/office/drawing/2014/main" val="10000"/>
                  </a:ext>
                </a:extLst>
              </a:tr>
              <a:tr h="370840">
                <a:tc>
                  <a:txBody>
                    <a:bodyPr/>
                    <a:lstStyle/>
                    <a:p>
                      <a:r>
                        <a:rPr lang="en-US" sz="1600" dirty="0">
                          <a:latin typeface="Lucida Sans Typewriter" pitchFamily="49" charset="0"/>
                        </a:rPr>
                        <a:t>0</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extLst>
                  <a:ext uri="{0D108BD9-81ED-4DB2-BD59-A6C34878D82A}">
                    <a16:rowId xmlns:a16="http://schemas.microsoft.com/office/drawing/2014/main" val="10001"/>
                  </a:ext>
                </a:extLst>
              </a:tr>
              <a:tr h="370840">
                <a:tc>
                  <a:txBody>
                    <a:bodyPr/>
                    <a:lstStyle/>
                    <a:p>
                      <a:r>
                        <a:rPr lang="en-US" sz="1600" dirty="0">
                          <a:latin typeface="Lucida Sans Typewriter" pitchFamily="49" charset="0"/>
                        </a:rPr>
                        <a:t>1</a:t>
                      </a:r>
                    </a:p>
                  </a:txBody>
                  <a:tcPr/>
                </a:tc>
                <a:tc>
                  <a:txBody>
                    <a:bodyPr/>
                    <a:lstStyle/>
                    <a:p>
                      <a:r>
                        <a:rPr lang="en-US" sz="1400" dirty="0">
                          <a:latin typeface="Lucida Sans Typewriter" pitchFamily="49" charset="0"/>
                        </a:rPr>
                        <a:t>0</a:t>
                      </a:r>
                    </a:p>
                  </a:txBody>
                  <a:tcPr>
                    <a:noFill/>
                  </a:tcPr>
                </a:tc>
                <a:tc>
                  <a:txBody>
                    <a:bodyPr/>
                    <a:lstStyle/>
                    <a:p>
                      <a:r>
                        <a:rPr lang="en-US" sz="1400" dirty="0">
                          <a:latin typeface="Lucida Sans Typewriter" pitchFamily="49" charset="0"/>
                        </a:rPr>
                        <a:t>0</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extLst>
                  <a:ext uri="{0D108BD9-81ED-4DB2-BD59-A6C34878D82A}">
                    <a16:rowId xmlns:a16="http://schemas.microsoft.com/office/drawing/2014/main" val="10002"/>
                  </a:ext>
                </a:extLst>
              </a:tr>
              <a:tr h="370840">
                <a:tc>
                  <a:txBody>
                    <a:bodyPr/>
                    <a:lstStyle/>
                    <a:p>
                      <a:r>
                        <a:rPr lang="en-US" sz="1600" dirty="0">
                          <a:latin typeface="Lucida Sans Typewriter" pitchFamily="49" charset="0"/>
                        </a:rPr>
                        <a:t>2</a:t>
                      </a:r>
                    </a:p>
                  </a:txBody>
                  <a:tcPr/>
                </a:tc>
                <a:tc>
                  <a:txBody>
                    <a:bodyPr/>
                    <a:lstStyle/>
                    <a:p>
                      <a:r>
                        <a:rPr lang="en-US" sz="1400" dirty="0">
                          <a:latin typeface="Lucida Sans Typewriter" pitchFamily="49" charset="0"/>
                        </a:rPr>
                        <a:t>0</a:t>
                      </a:r>
                    </a:p>
                  </a:txBody>
                  <a:tcPr>
                    <a:noFill/>
                  </a:tcPr>
                </a:tc>
                <a:tc>
                  <a:txBody>
                    <a:bodyPr/>
                    <a:lstStyle/>
                    <a:p>
                      <a:r>
                        <a:rPr lang="en-GB" sz="1400" dirty="0">
                          <a:latin typeface="Lucida Sans Typewriter" pitchFamily="49" charset="0"/>
                        </a:rPr>
                        <a:t>10</a:t>
                      </a:r>
                      <a:endParaRPr lang="en-US" sz="1400" dirty="0">
                        <a:latin typeface="Lucida Sans Typewriter" pitchFamily="49" charset="0"/>
                      </a:endParaRPr>
                    </a:p>
                  </a:txBody>
                  <a:tcPr>
                    <a:noFill/>
                  </a:tcPr>
                </a:tc>
                <a:tc>
                  <a:txBody>
                    <a:bodyPr/>
                    <a:lstStyle/>
                    <a:p>
                      <a:r>
                        <a:rPr lang="en-GB" sz="1400" dirty="0">
                          <a:latin typeface="Lucida Sans Typewriter" pitchFamily="49" charset="0"/>
                        </a:rPr>
                        <a:t>12 </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extLst>
                  <a:ext uri="{0D108BD9-81ED-4DB2-BD59-A6C34878D82A}">
                    <a16:rowId xmlns:a16="http://schemas.microsoft.com/office/drawing/2014/main" val="10003"/>
                  </a:ext>
                </a:extLst>
              </a:tr>
              <a:tr h="370840">
                <a:tc>
                  <a:txBody>
                    <a:bodyPr/>
                    <a:lstStyle/>
                    <a:p>
                      <a:r>
                        <a:rPr lang="en-US" sz="1600" dirty="0">
                          <a:latin typeface="Lucida Sans Typewriter" pitchFamily="49" charset="0"/>
                        </a:rPr>
                        <a:t>3</a:t>
                      </a:r>
                    </a:p>
                  </a:txBody>
                  <a:tcPr/>
                </a:tc>
                <a:tc>
                  <a:txBody>
                    <a:bodyPr/>
                    <a:lstStyle/>
                    <a:p>
                      <a:r>
                        <a:rPr lang="en-US" sz="1400" dirty="0">
                          <a:latin typeface="Lucida Sans Typewriter" pitchFamily="49" charset="0"/>
                        </a:rPr>
                        <a:t>0</a:t>
                      </a:r>
                    </a:p>
                  </a:txBody>
                  <a:tcPr>
                    <a:solidFill>
                      <a:schemeClr val="bg1"/>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4"/>
                  </a:ext>
                </a:extLst>
              </a:tr>
              <a:tr h="370840">
                <a:tc>
                  <a:txBody>
                    <a:bodyPr/>
                    <a:lstStyle/>
                    <a:p>
                      <a:r>
                        <a:rPr lang="en-US" sz="1600" dirty="0">
                          <a:latin typeface="Lucida Sans Typewriter" pitchFamily="49" charset="0"/>
                        </a:rPr>
                        <a:t>4</a:t>
                      </a:r>
                    </a:p>
                  </a:txBody>
                  <a:tcPr/>
                </a:tc>
                <a:tc>
                  <a:txBody>
                    <a:bodyPr/>
                    <a:lstStyle/>
                    <a:p>
                      <a:r>
                        <a:rPr lang="en-US" sz="1400" dirty="0">
                          <a:latin typeface="Lucida Sans Typewriter" pitchFamily="49" charset="0"/>
                        </a:rPr>
                        <a:t>0</a:t>
                      </a:r>
                    </a:p>
                  </a:txBody>
                  <a:tcPr>
                    <a:solidFill>
                      <a:schemeClr val="bg1"/>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5"/>
                  </a:ext>
                </a:extLst>
              </a:tr>
            </a:tbl>
          </a:graphicData>
        </a:graphic>
      </p:graphicFrame>
      <p:cxnSp>
        <p:nvCxnSpPr>
          <p:cNvPr id="5" name="Straight Arrow Connector 4">
            <a:extLst>
              <a:ext uri="{FF2B5EF4-FFF2-40B4-BE49-F238E27FC236}">
                <a16:creationId xmlns:a16="http://schemas.microsoft.com/office/drawing/2014/main" id="{7EF86A11-01FB-9719-F8F3-B10CFF789769}"/>
              </a:ext>
            </a:extLst>
          </p:cNvPr>
          <p:cNvCxnSpPr>
            <a:cxnSpLocks/>
          </p:cNvCxnSpPr>
          <p:nvPr/>
        </p:nvCxnSpPr>
        <p:spPr>
          <a:xfrm flipV="1">
            <a:off x="2743200" y="27432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BF44CC0-8F5A-7290-A729-9EEA2646D38B}"/>
              </a:ext>
            </a:extLst>
          </p:cNvPr>
          <p:cNvCxnSpPr/>
          <p:nvPr/>
        </p:nvCxnSpPr>
        <p:spPr>
          <a:xfrm flipH="1" flipV="1">
            <a:off x="3581400" y="278892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536670FD-5765-CA56-D701-CF5A0FBAEC8E}"/>
              </a:ext>
            </a:extLst>
          </p:cNvPr>
          <p:cNvCxnSpPr/>
          <p:nvPr/>
        </p:nvCxnSpPr>
        <p:spPr>
          <a:xfrm flipH="1" flipV="1">
            <a:off x="4419600" y="278487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FD33F2F0-AC86-B850-981F-305437D416DA}"/>
              </a:ext>
            </a:extLst>
          </p:cNvPr>
          <p:cNvCxnSpPr/>
          <p:nvPr/>
        </p:nvCxnSpPr>
        <p:spPr>
          <a:xfrm flipH="1" flipV="1">
            <a:off x="5334000" y="2744444"/>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BE9DA46-B4C3-398A-3636-37D66385C8F2}"/>
              </a:ext>
            </a:extLst>
          </p:cNvPr>
          <p:cNvCxnSpPr/>
          <p:nvPr/>
        </p:nvCxnSpPr>
        <p:spPr>
          <a:xfrm flipH="1" flipV="1">
            <a:off x="6172199" y="27432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39A35158-E007-2F73-784D-EF3E1911A3C1}"/>
              </a:ext>
            </a:extLst>
          </p:cNvPr>
          <p:cNvCxnSpPr/>
          <p:nvPr/>
        </p:nvCxnSpPr>
        <p:spPr>
          <a:xfrm flipH="1" flipV="1">
            <a:off x="2890157" y="31242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881AFA5-9844-0E87-F9A1-CA681D74C5C1}"/>
              </a:ext>
            </a:extLst>
          </p:cNvPr>
          <p:cNvCxnSpPr>
            <a:cxnSpLocks/>
          </p:cNvCxnSpPr>
          <p:nvPr/>
        </p:nvCxnSpPr>
        <p:spPr>
          <a:xfrm flipV="1">
            <a:off x="3764902" y="31242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1B7DAED1-1637-076A-2FDE-EFE4BAF09CCB}"/>
              </a:ext>
            </a:extLst>
          </p:cNvPr>
          <p:cNvCxnSpPr/>
          <p:nvPr/>
        </p:nvCxnSpPr>
        <p:spPr>
          <a:xfrm flipH="1" flipV="1">
            <a:off x="4425043" y="315063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2AAEE0C9-EB15-057D-BDDC-2D1A8DF39FE7}"/>
              </a:ext>
            </a:extLst>
          </p:cNvPr>
          <p:cNvCxnSpPr/>
          <p:nvPr/>
        </p:nvCxnSpPr>
        <p:spPr>
          <a:xfrm flipH="1" flipV="1">
            <a:off x="5323114" y="31242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95FADE4-D378-1039-A911-394C8737E56E}"/>
              </a:ext>
            </a:extLst>
          </p:cNvPr>
          <p:cNvCxnSpPr/>
          <p:nvPr/>
        </p:nvCxnSpPr>
        <p:spPr>
          <a:xfrm flipH="1" flipV="1">
            <a:off x="6248400" y="315063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4424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4572000"/>
            <a:ext cx="8382000" cy="1815882"/>
          </a:xfrm>
          <a:prstGeom prst="rect">
            <a:avLst/>
          </a:prstGeom>
          <a:noFill/>
        </p:spPr>
        <p:txBody>
          <a:bodyPr wrap="square" rtlCol="0">
            <a:spAutoFit/>
          </a:bodyPr>
          <a:lstStyle/>
          <a:p>
            <a:r>
              <a:rPr lang="en-US" sz="1400" dirty="0">
                <a:latin typeface="Lucida Sans Typewriter" pitchFamily="49" charset="0"/>
              </a:rPr>
              <a:t>At this point, we will either take item 3 or skip it, w3=3, v3=20</a:t>
            </a:r>
          </a:p>
          <a:p>
            <a:endParaRPr lang="en-US" sz="1400" dirty="0">
              <a:latin typeface="Lucida Sans Typewriter" pitchFamily="49" charset="0"/>
            </a:endParaRPr>
          </a:p>
          <a:p>
            <a:r>
              <a:rPr lang="en-US" sz="1400" dirty="0">
                <a:latin typeface="Lucida Sans Typewriter" pitchFamily="49" charset="0"/>
              </a:rPr>
              <a:t>P(3,1)-&gt; w3&lt;=W(1)? False. P(3,1) = P(2,1) = 10</a:t>
            </a:r>
          </a:p>
          <a:p>
            <a:r>
              <a:rPr lang="en-US" sz="1400" dirty="0">
                <a:latin typeface="Lucida Sans Typewriter" pitchFamily="49" charset="0"/>
              </a:rPr>
              <a:t>P(3,2)-&gt; w3&lt;=W(2)? False. P(3,2) = P(2,2) = 12</a:t>
            </a:r>
          </a:p>
          <a:p>
            <a:r>
              <a:rPr lang="en-US" sz="1400" dirty="0">
                <a:latin typeface="Lucida Sans Typewriter" pitchFamily="49" charset="0"/>
              </a:rPr>
              <a:t>P(3,3)-&gt; w3&lt;=W(3)? True. P(3,3) = max ( v3+P(2,0) , P(2,3) ) = max(20,22)=22</a:t>
            </a:r>
          </a:p>
          <a:p>
            <a:r>
              <a:rPr lang="en-US" sz="1400" dirty="0">
                <a:latin typeface="Lucida Sans Typewriter" pitchFamily="49" charset="0"/>
              </a:rPr>
              <a:t>P(3,4)-&gt; w3&lt;=W(4)? True. P(3,4) = max ( v3+P(2,1) , P(2,4) ) = max(30,22)=30</a:t>
            </a:r>
          </a:p>
          <a:p>
            <a:r>
              <a:rPr lang="en-US" sz="1400" dirty="0">
                <a:latin typeface="Lucida Sans Typewriter" pitchFamily="49" charset="0"/>
              </a:rPr>
              <a:t>P(3,5)-&gt; w3&lt;=W(5)? True. P(3,5) = max ( v3+P(2,2) , P(2,5) ) = max(32,22)=32</a:t>
            </a:r>
          </a:p>
          <a:p>
            <a:endParaRPr lang="en-US" sz="1400" dirty="0">
              <a:latin typeface="Lucida Sans Typewriter" pitchFamily="49" charset="0"/>
            </a:endParaRPr>
          </a:p>
        </p:txBody>
      </p:sp>
      <p:sp>
        <p:nvSpPr>
          <p:cNvPr id="2" name="TextBox 1"/>
          <p:cNvSpPr txBox="1"/>
          <p:nvPr/>
        </p:nvSpPr>
        <p:spPr>
          <a:xfrm>
            <a:off x="609600" y="381000"/>
            <a:ext cx="5181600" cy="954107"/>
          </a:xfrm>
          <a:prstGeom prst="rect">
            <a:avLst/>
          </a:prstGeom>
          <a:noFill/>
        </p:spPr>
        <p:txBody>
          <a:bodyPr wrap="square" rtlCol="0">
            <a:spAutoFit/>
          </a:bodyPr>
          <a:lstStyle/>
          <a:p>
            <a:r>
              <a:rPr lang="en-US" sz="1400" dirty="0">
                <a:latin typeface="Lucida Sans Typewriter" pitchFamily="49" charset="0"/>
              </a:rPr>
              <a:t>Consider the </a:t>
            </a:r>
            <a:r>
              <a:rPr lang="en-US" sz="1400" b="1" dirty="0">
                <a:solidFill>
                  <a:srgbClr val="FF0000"/>
                </a:solidFill>
                <a:latin typeface="Lucida Sans Typewriter" pitchFamily="49" charset="0"/>
              </a:rPr>
              <a:t>3</a:t>
            </a:r>
            <a:r>
              <a:rPr lang="en-US" sz="1400" b="1" baseline="30000" dirty="0">
                <a:solidFill>
                  <a:srgbClr val="FF0000"/>
                </a:solidFill>
                <a:latin typeface="Lucida Sans Typewriter" pitchFamily="49" charset="0"/>
              </a:rPr>
              <a:t>rd</a:t>
            </a:r>
            <a:r>
              <a:rPr lang="en-US" sz="1400" b="1" dirty="0">
                <a:solidFill>
                  <a:srgbClr val="FF0000"/>
                </a:solidFill>
                <a:latin typeface="Lucida Sans Typewriter" pitchFamily="49" charset="0"/>
              </a:rPr>
              <a:t> row</a:t>
            </a:r>
          </a:p>
          <a:p>
            <a:r>
              <a:rPr lang="en-US" sz="1400" dirty="0">
                <a:latin typeface="Lucida Sans Typewriter" pitchFamily="49" charset="0"/>
              </a:rPr>
              <a:t>Our task is how much profit you can make taking 1</a:t>
            </a:r>
            <a:r>
              <a:rPr lang="en-US" sz="1400" baseline="30000" dirty="0">
                <a:latin typeface="Lucida Sans Typewriter" pitchFamily="49" charset="0"/>
              </a:rPr>
              <a:t>st</a:t>
            </a:r>
            <a:r>
              <a:rPr lang="en-US" sz="1400" dirty="0">
                <a:latin typeface="Lucida Sans Typewriter" pitchFamily="49" charset="0"/>
              </a:rPr>
              <a:t> 3 items for different knapsack capacity</a:t>
            </a:r>
          </a:p>
        </p:txBody>
      </p:sp>
      <p:graphicFrame>
        <p:nvGraphicFramePr>
          <p:cNvPr id="3" name="Table 2">
            <a:extLst>
              <a:ext uri="{FF2B5EF4-FFF2-40B4-BE49-F238E27FC236}">
                <a16:creationId xmlns:a16="http://schemas.microsoft.com/office/drawing/2014/main" id="{97F4971B-911B-106F-4D01-4CCC080DE842}"/>
              </a:ext>
            </a:extLst>
          </p:cNvPr>
          <p:cNvGraphicFramePr>
            <a:graphicFrameLocks noGrp="1"/>
          </p:cNvGraphicFramePr>
          <p:nvPr>
            <p:extLst>
              <p:ext uri="{D42A27DB-BD31-4B8C-83A1-F6EECF244321}">
                <p14:modId xmlns:p14="http://schemas.microsoft.com/office/powerpoint/2010/main" val="3310493403"/>
              </p:ext>
            </p:extLst>
          </p:nvPr>
        </p:nvGraphicFramePr>
        <p:xfrm>
          <a:off x="609600" y="1981200"/>
          <a:ext cx="6095999" cy="222504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endParaRPr lang="en-US" sz="1600" dirty="0">
                        <a:latin typeface="Lucida Sans Typewriter" pitchFamily="49" charset="0"/>
                      </a:endParaRPr>
                    </a:p>
                  </a:txBody>
                  <a:tcPr/>
                </a:tc>
                <a:tc>
                  <a:txBody>
                    <a:bodyPr/>
                    <a:lstStyle/>
                    <a:p>
                      <a:r>
                        <a:rPr lang="en-US" sz="1600" dirty="0">
                          <a:latin typeface="Lucida Sans Typewriter" pitchFamily="49" charset="0"/>
                        </a:rPr>
                        <a:t>0</a:t>
                      </a:r>
                    </a:p>
                  </a:txBody>
                  <a:tcPr/>
                </a:tc>
                <a:tc>
                  <a:txBody>
                    <a:bodyPr/>
                    <a:lstStyle/>
                    <a:p>
                      <a:r>
                        <a:rPr lang="en-US" sz="1600" dirty="0">
                          <a:latin typeface="Lucida Sans Typewriter" pitchFamily="49" charset="0"/>
                        </a:rPr>
                        <a:t>1</a:t>
                      </a:r>
                    </a:p>
                  </a:txBody>
                  <a:tcPr/>
                </a:tc>
                <a:tc>
                  <a:txBody>
                    <a:bodyPr/>
                    <a:lstStyle/>
                    <a:p>
                      <a:r>
                        <a:rPr lang="en-US" sz="1600" dirty="0">
                          <a:latin typeface="Lucida Sans Typewriter" pitchFamily="49" charset="0"/>
                        </a:rPr>
                        <a:t>2</a:t>
                      </a:r>
                    </a:p>
                  </a:txBody>
                  <a:tcPr/>
                </a:tc>
                <a:tc>
                  <a:txBody>
                    <a:bodyPr/>
                    <a:lstStyle/>
                    <a:p>
                      <a:r>
                        <a:rPr lang="en-US" sz="1600" dirty="0">
                          <a:latin typeface="Lucida Sans Typewriter" pitchFamily="49" charset="0"/>
                        </a:rPr>
                        <a:t>3</a:t>
                      </a:r>
                    </a:p>
                  </a:txBody>
                  <a:tcPr/>
                </a:tc>
                <a:tc>
                  <a:txBody>
                    <a:bodyPr/>
                    <a:lstStyle/>
                    <a:p>
                      <a:r>
                        <a:rPr lang="en-US" sz="1600" dirty="0">
                          <a:latin typeface="Lucida Sans Typewriter" pitchFamily="49" charset="0"/>
                        </a:rPr>
                        <a:t>4</a:t>
                      </a:r>
                    </a:p>
                  </a:txBody>
                  <a:tcPr/>
                </a:tc>
                <a:tc>
                  <a:txBody>
                    <a:bodyPr/>
                    <a:lstStyle/>
                    <a:p>
                      <a:r>
                        <a:rPr lang="en-US" sz="1600" dirty="0">
                          <a:latin typeface="Lucida Sans Typewriter" pitchFamily="49" charset="0"/>
                        </a:rPr>
                        <a:t>5</a:t>
                      </a:r>
                    </a:p>
                  </a:txBody>
                  <a:tcPr/>
                </a:tc>
                <a:extLst>
                  <a:ext uri="{0D108BD9-81ED-4DB2-BD59-A6C34878D82A}">
                    <a16:rowId xmlns:a16="http://schemas.microsoft.com/office/drawing/2014/main" val="10000"/>
                  </a:ext>
                </a:extLst>
              </a:tr>
              <a:tr h="370840">
                <a:tc>
                  <a:txBody>
                    <a:bodyPr/>
                    <a:lstStyle/>
                    <a:p>
                      <a:r>
                        <a:rPr lang="en-US" sz="1600" dirty="0">
                          <a:latin typeface="Lucida Sans Typewriter" pitchFamily="49" charset="0"/>
                        </a:rPr>
                        <a:t>0</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extLst>
                  <a:ext uri="{0D108BD9-81ED-4DB2-BD59-A6C34878D82A}">
                    <a16:rowId xmlns:a16="http://schemas.microsoft.com/office/drawing/2014/main" val="10001"/>
                  </a:ext>
                </a:extLst>
              </a:tr>
              <a:tr h="370840">
                <a:tc>
                  <a:txBody>
                    <a:bodyPr/>
                    <a:lstStyle/>
                    <a:p>
                      <a:r>
                        <a:rPr lang="en-US" sz="1600" dirty="0">
                          <a:latin typeface="Lucida Sans Typewriter" pitchFamily="49" charset="0"/>
                        </a:rPr>
                        <a:t>1</a:t>
                      </a:r>
                    </a:p>
                  </a:txBody>
                  <a:tcPr/>
                </a:tc>
                <a:tc>
                  <a:txBody>
                    <a:bodyPr/>
                    <a:lstStyle/>
                    <a:p>
                      <a:r>
                        <a:rPr lang="en-US" sz="1400" dirty="0">
                          <a:latin typeface="Lucida Sans Typewriter" pitchFamily="49" charset="0"/>
                        </a:rPr>
                        <a:t>0</a:t>
                      </a:r>
                    </a:p>
                  </a:txBody>
                  <a:tcPr>
                    <a:noFill/>
                  </a:tcPr>
                </a:tc>
                <a:tc>
                  <a:txBody>
                    <a:bodyPr/>
                    <a:lstStyle/>
                    <a:p>
                      <a:r>
                        <a:rPr lang="en-US" sz="1400" dirty="0">
                          <a:latin typeface="Lucida Sans Typewriter" pitchFamily="49" charset="0"/>
                        </a:rPr>
                        <a:t>0</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extLst>
                  <a:ext uri="{0D108BD9-81ED-4DB2-BD59-A6C34878D82A}">
                    <a16:rowId xmlns:a16="http://schemas.microsoft.com/office/drawing/2014/main" val="10002"/>
                  </a:ext>
                </a:extLst>
              </a:tr>
              <a:tr h="370840">
                <a:tc>
                  <a:txBody>
                    <a:bodyPr/>
                    <a:lstStyle/>
                    <a:p>
                      <a:r>
                        <a:rPr lang="en-US" sz="1600" dirty="0">
                          <a:latin typeface="Lucida Sans Typewriter" pitchFamily="49" charset="0"/>
                        </a:rPr>
                        <a:t>2</a:t>
                      </a:r>
                    </a:p>
                  </a:txBody>
                  <a:tcPr/>
                </a:tc>
                <a:tc>
                  <a:txBody>
                    <a:bodyPr/>
                    <a:lstStyle/>
                    <a:p>
                      <a:r>
                        <a:rPr lang="en-US" sz="1400" dirty="0">
                          <a:latin typeface="Lucida Sans Typewriter" pitchFamily="49" charset="0"/>
                        </a:rPr>
                        <a:t>0</a:t>
                      </a:r>
                    </a:p>
                  </a:txBody>
                  <a:tcPr>
                    <a:noFill/>
                  </a:tcPr>
                </a:tc>
                <a:tc>
                  <a:txBody>
                    <a:bodyPr/>
                    <a:lstStyle/>
                    <a:p>
                      <a:r>
                        <a:rPr lang="en-GB" sz="1400" dirty="0">
                          <a:latin typeface="Lucida Sans Typewriter" pitchFamily="49" charset="0"/>
                        </a:rPr>
                        <a:t>10</a:t>
                      </a:r>
                      <a:endParaRPr lang="en-US" sz="1400" dirty="0">
                        <a:latin typeface="Lucida Sans Typewriter" pitchFamily="49" charset="0"/>
                      </a:endParaRPr>
                    </a:p>
                  </a:txBody>
                  <a:tcPr>
                    <a:noFill/>
                  </a:tcPr>
                </a:tc>
                <a:tc>
                  <a:txBody>
                    <a:bodyPr/>
                    <a:lstStyle/>
                    <a:p>
                      <a:r>
                        <a:rPr lang="en-GB" sz="1400" dirty="0">
                          <a:latin typeface="Lucida Sans Typewriter" pitchFamily="49" charset="0"/>
                        </a:rPr>
                        <a:t>12 </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extLst>
                  <a:ext uri="{0D108BD9-81ED-4DB2-BD59-A6C34878D82A}">
                    <a16:rowId xmlns:a16="http://schemas.microsoft.com/office/drawing/2014/main" val="10003"/>
                  </a:ext>
                </a:extLst>
              </a:tr>
              <a:tr h="370840">
                <a:tc>
                  <a:txBody>
                    <a:bodyPr/>
                    <a:lstStyle/>
                    <a:p>
                      <a:r>
                        <a:rPr lang="en-US" sz="1600" dirty="0">
                          <a:latin typeface="Lucida Sans Typewriter" pitchFamily="49" charset="0"/>
                        </a:rPr>
                        <a:t>3</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10</a:t>
                      </a:r>
                    </a:p>
                  </a:txBody>
                  <a:tcPr/>
                </a:tc>
                <a:tc>
                  <a:txBody>
                    <a:bodyPr/>
                    <a:lstStyle/>
                    <a:p>
                      <a:r>
                        <a:rPr lang="en-US" sz="1400" dirty="0">
                          <a:latin typeface="Lucida Sans Typewriter" pitchFamily="49" charset="0"/>
                        </a:rPr>
                        <a:t>12</a:t>
                      </a:r>
                    </a:p>
                  </a:txBody>
                  <a:tcPr/>
                </a:tc>
                <a:tc>
                  <a:txBody>
                    <a:bodyPr/>
                    <a:lstStyle/>
                    <a:p>
                      <a:r>
                        <a:rPr lang="en-US" sz="1400" dirty="0">
                          <a:latin typeface="Lucida Sans Typewriter" pitchFamily="49" charset="0"/>
                        </a:rPr>
                        <a:t>22</a:t>
                      </a:r>
                    </a:p>
                  </a:txBody>
                  <a:tcPr/>
                </a:tc>
                <a:tc>
                  <a:txBody>
                    <a:bodyPr/>
                    <a:lstStyle/>
                    <a:p>
                      <a:r>
                        <a:rPr lang="en-US" sz="1400" dirty="0">
                          <a:latin typeface="Lucida Sans Typewriter" pitchFamily="49" charset="0"/>
                        </a:rPr>
                        <a:t>30</a:t>
                      </a:r>
                    </a:p>
                  </a:txBody>
                  <a:tcPr/>
                </a:tc>
                <a:tc>
                  <a:txBody>
                    <a:bodyPr/>
                    <a:lstStyle/>
                    <a:p>
                      <a:r>
                        <a:rPr lang="en-US" sz="1400" dirty="0">
                          <a:latin typeface="Lucida Sans Typewriter" pitchFamily="49" charset="0"/>
                        </a:rPr>
                        <a:t>32</a:t>
                      </a:r>
                    </a:p>
                  </a:txBody>
                  <a:tcPr/>
                </a:tc>
                <a:extLst>
                  <a:ext uri="{0D108BD9-81ED-4DB2-BD59-A6C34878D82A}">
                    <a16:rowId xmlns:a16="http://schemas.microsoft.com/office/drawing/2014/main" val="10004"/>
                  </a:ext>
                </a:extLst>
              </a:tr>
              <a:tr h="370840">
                <a:tc>
                  <a:txBody>
                    <a:bodyPr/>
                    <a:lstStyle/>
                    <a:p>
                      <a:r>
                        <a:rPr lang="en-US" sz="1600" dirty="0">
                          <a:latin typeface="Lucida Sans Typewriter" pitchFamily="49" charset="0"/>
                        </a:rPr>
                        <a:t>4</a:t>
                      </a:r>
                    </a:p>
                  </a:txBody>
                  <a:tcPr/>
                </a:tc>
                <a:tc>
                  <a:txBody>
                    <a:bodyPr/>
                    <a:lstStyle/>
                    <a:p>
                      <a:r>
                        <a:rPr lang="en-US" sz="1400" dirty="0">
                          <a:latin typeface="Lucida Sans Typewriter" pitchFamily="49" charset="0"/>
                        </a:rPr>
                        <a:t>0</a:t>
                      </a:r>
                    </a:p>
                  </a:txBody>
                  <a:tcPr>
                    <a:solidFill>
                      <a:schemeClr val="bg1"/>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5"/>
                  </a:ext>
                </a:extLst>
              </a:tr>
            </a:tbl>
          </a:graphicData>
        </a:graphic>
      </p:graphicFrame>
      <p:cxnSp>
        <p:nvCxnSpPr>
          <p:cNvPr id="5" name="Straight Arrow Connector 4">
            <a:extLst>
              <a:ext uri="{FF2B5EF4-FFF2-40B4-BE49-F238E27FC236}">
                <a16:creationId xmlns:a16="http://schemas.microsoft.com/office/drawing/2014/main" id="{7EF86A11-01FB-9719-F8F3-B10CFF789769}"/>
              </a:ext>
            </a:extLst>
          </p:cNvPr>
          <p:cNvCxnSpPr>
            <a:cxnSpLocks/>
          </p:cNvCxnSpPr>
          <p:nvPr/>
        </p:nvCxnSpPr>
        <p:spPr>
          <a:xfrm flipV="1">
            <a:off x="2743200" y="27432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BF44CC0-8F5A-7290-A729-9EEA2646D38B}"/>
              </a:ext>
            </a:extLst>
          </p:cNvPr>
          <p:cNvCxnSpPr/>
          <p:nvPr/>
        </p:nvCxnSpPr>
        <p:spPr>
          <a:xfrm flipH="1" flipV="1">
            <a:off x="3581400" y="278892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536670FD-5765-CA56-D701-CF5A0FBAEC8E}"/>
              </a:ext>
            </a:extLst>
          </p:cNvPr>
          <p:cNvCxnSpPr/>
          <p:nvPr/>
        </p:nvCxnSpPr>
        <p:spPr>
          <a:xfrm flipH="1" flipV="1">
            <a:off x="4419600" y="278487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FD33F2F0-AC86-B850-981F-305437D416DA}"/>
              </a:ext>
            </a:extLst>
          </p:cNvPr>
          <p:cNvCxnSpPr/>
          <p:nvPr/>
        </p:nvCxnSpPr>
        <p:spPr>
          <a:xfrm flipH="1" flipV="1">
            <a:off x="5334000" y="2744444"/>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BE9DA46-B4C3-398A-3636-37D66385C8F2}"/>
              </a:ext>
            </a:extLst>
          </p:cNvPr>
          <p:cNvCxnSpPr/>
          <p:nvPr/>
        </p:nvCxnSpPr>
        <p:spPr>
          <a:xfrm flipH="1" flipV="1">
            <a:off x="6172199" y="27432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39A35158-E007-2F73-784D-EF3E1911A3C1}"/>
              </a:ext>
            </a:extLst>
          </p:cNvPr>
          <p:cNvCxnSpPr/>
          <p:nvPr/>
        </p:nvCxnSpPr>
        <p:spPr>
          <a:xfrm flipH="1" flipV="1">
            <a:off x="2890157" y="31242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881AFA5-9844-0E87-F9A1-CA681D74C5C1}"/>
              </a:ext>
            </a:extLst>
          </p:cNvPr>
          <p:cNvCxnSpPr>
            <a:cxnSpLocks/>
          </p:cNvCxnSpPr>
          <p:nvPr/>
        </p:nvCxnSpPr>
        <p:spPr>
          <a:xfrm flipV="1">
            <a:off x="3764902" y="31242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1B7DAED1-1637-076A-2FDE-EFE4BAF09CCB}"/>
              </a:ext>
            </a:extLst>
          </p:cNvPr>
          <p:cNvCxnSpPr/>
          <p:nvPr/>
        </p:nvCxnSpPr>
        <p:spPr>
          <a:xfrm flipH="1" flipV="1">
            <a:off x="4425043" y="315063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2AAEE0C9-EB15-057D-BDDC-2D1A8DF39FE7}"/>
              </a:ext>
            </a:extLst>
          </p:cNvPr>
          <p:cNvCxnSpPr/>
          <p:nvPr/>
        </p:nvCxnSpPr>
        <p:spPr>
          <a:xfrm flipH="1" flipV="1">
            <a:off x="5323114" y="31242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95FADE4-D378-1039-A911-394C8737E56E}"/>
              </a:ext>
            </a:extLst>
          </p:cNvPr>
          <p:cNvCxnSpPr/>
          <p:nvPr/>
        </p:nvCxnSpPr>
        <p:spPr>
          <a:xfrm flipH="1" flipV="1">
            <a:off x="6248400" y="315063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91B0E242-F612-177C-64A1-329E735F546B}"/>
              </a:ext>
            </a:extLst>
          </p:cNvPr>
          <p:cNvCxnSpPr>
            <a:cxnSpLocks/>
          </p:cNvCxnSpPr>
          <p:nvPr/>
        </p:nvCxnSpPr>
        <p:spPr>
          <a:xfrm flipV="1">
            <a:off x="2774302" y="3455437"/>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7478307-E025-D6A1-3D7E-530EAE512FB1}"/>
              </a:ext>
            </a:extLst>
          </p:cNvPr>
          <p:cNvCxnSpPr>
            <a:cxnSpLocks/>
          </p:cNvCxnSpPr>
          <p:nvPr/>
        </p:nvCxnSpPr>
        <p:spPr>
          <a:xfrm flipV="1">
            <a:off x="3764902" y="3455437"/>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1F1885E-9876-D1C5-3867-13EF1676575E}"/>
              </a:ext>
            </a:extLst>
          </p:cNvPr>
          <p:cNvCxnSpPr>
            <a:cxnSpLocks/>
          </p:cNvCxnSpPr>
          <p:nvPr/>
        </p:nvCxnSpPr>
        <p:spPr>
          <a:xfrm flipV="1">
            <a:off x="4575110" y="3455437"/>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8578BED-C8C9-28C1-F94A-E47EF180407F}"/>
              </a:ext>
            </a:extLst>
          </p:cNvPr>
          <p:cNvCxnSpPr/>
          <p:nvPr/>
        </p:nvCxnSpPr>
        <p:spPr>
          <a:xfrm flipH="1" flipV="1">
            <a:off x="5338665" y="348996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AFE2413B-38D1-D618-340B-FD16A1B544F4}"/>
              </a:ext>
            </a:extLst>
          </p:cNvPr>
          <p:cNvCxnSpPr/>
          <p:nvPr/>
        </p:nvCxnSpPr>
        <p:spPr>
          <a:xfrm flipH="1" flipV="1">
            <a:off x="6172199" y="350271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aphicFrame>
        <p:nvGraphicFramePr>
          <p:cNvPr id="21" name="Table 20"/>
          <p:cNvGraphicFramePr>
            <a:graphicFrameLocks noGrp="1"/>
          </p:cNvGraphicFramePr>
          <p:nvPr>
            <p:extLst>
              <p:ext uri="{D42A27DB-BD31-4B8C-83A1-F6EECF244321}">
                <p14:modId xmlns:p14="http://schemas.microsoft.com/office/powerpoint/2010/main" val="3038814470"/>
              </p:ext>
            </p:extLst>
          </p:nvPr>
        </p:nvGraphicFramePr>
        <p:xfrm>
          <a:off x="6400800" y="228600"/>
          <a:ext cx="2209800" cy="1524000"/>
        </p:xfrm>
        <a:graphic>
          <a:graphicData uri="http://schemas.openxmlformats.org/drawingml/2006/table">
            <a:tbl>
              <a:tblPr firstRow="1" bandRow="1">
                <a:tableStyleId>{5940675A-B579-460E-94D1-54222C63F5DA}</a:tableStyleId>
              </a:tblPr>
              <a:tblGrid>
                <a:gridCol w="552450">
                  <a:extLst>
                    <a:ext uri="{9D8B030D-6E8A-4147-A177-3AD203B41FA5}">
                      <a16:colId xmlns:a16="http://schemas.microsoft.com/office/drawing/2014/main" val="20000"/>
                    </a:ext>
                  </a:extLst>
                </a:gridCol>
                <a:gridCol w="849923">
                  <a:extLst>
                    <a:ext uri="{9D8B030D-6E8A-4147-A177-3AD203B41FA5}">
                      <a16:colId xmlns:a16="http://schemas.microsoft.com/office/drawing/2014/main" val="20001"/>
                    </a:ext>
                  </a:extLst>
                </a:gridCol>
                <a:gridCol w="807427">
                  <a:extLst>
                    <a:ext uri="{9D8B030D-6E8A-4147-A177-3AD203B41FA5}">
                      <a16:colId xmlns:a16="http://schemas.microsoft.com/office/drawing/2014/main" val="20002"/>
                    </a:ext>
                  </a:extLst>
                </a:gridCol>
              </a:tblGrid>
              <a:tr h="330832">
                <a:tc>
                  <a:txBody>
                    <a:bodyPr/>
                    <a:lstStyle/>
                    <a:p>
                      <a:r>
                        <a:rPr lang="en-US" sz="1200" dirty="0">
                          <a:latin typeface="Lucida Sans Typewriter" pitchFamily="49" charset="0"/>
                        </a:rPr>
                        <a:t>item</a:t>
                      </a:r>
                    </a:p>
                  </a:txBody>
                  <a:tcPr/>
                </a:tc>
                <a:tc>
                  <a:txBody>
                    <a:bodyPr/>
                    <a:lstStyle/>
                    <a:p>
                      <a:r>
                        <a:rPr lang="en-US" sz="1200" dirty="0">
                          <a:latin typeface="Lucida Sans Typewriter" pitchFamily="49" charset="0"/>
                        </a:rPr>
                        <a:t>weight</a:t>
                      </a:r>
                    </a:p>
                  </a:txBody>
                  <a:tcPr/>
                </a:tc>
                <a:tc>
                  <a:txBody>
                    <a:bodyPr/>
                    <a:lstStyle/>
                    <a:p>
                      <a:r>
                        <a:rPr lang="en-US" sz="1200" dirty="0">
                          <a:latin typeface="Lucida Sans Typewriter" pitchFamily="49" charset="0"/>
                        </a:rPr>
                        <a:t>value</a:t>
                      </a:r>
                    </a:p>
                  </a:txBody>
                  <a:tcPr/>
                </a:tc>
                <a:extLst>
                  <a:ext uri="{0D108BD9-81ED-4DB2-BD59-A6C34878D82A}">
                    <a16:rowId xmlns:a16="http://schemas.microsoft.com/office/drawing/2014/main" val="10000"/>
                  </a:ext>
                </a:extLst>
              </a:tr>
              <a:tr h="298292">
                <a:tc>
                  <a:txBody>
                    <a:bodyPr/>
                    <a:lstStyle/>
                    <a:p>
                      <a:r>
                        <a:rPr lang="en-US" sz="1200" dirty="0">
                          <a:latin typeface="Lucida Sans Typewriter" pitchFamily="49" charset="0"/>
                        </a:rPr>
                        <a:t>1</a:t>
                      </a:r>
                    </a:p>
                  </a:txBody>
                  <a:tcPr/>
                </a:tc>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12</a:t>
                      </a:r>
                    </a:p>
                  </a:txBody>
                  <a:tcPr/>
                </a:tc>
                <a:extLst>
                  <a:ext uri="{0D108BD9-81ED-4DB2-BD59-A6C34878D82A}">
                    <a16:rowId xmlns:a16="http://schemas.microsoft.com/office/drawing/2014/main" val="10001"/>
                  </a:ext>
                </a:extLst>
              </a:tr>
              <a:tr h="298292">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a:t>
                      </a:r>
                    </a:p>
                  </a:txBody>
                  <a:tcPr/>
                </a:tc>
                <a:tc>
                  <a:txBody>
                    <a:bodyPr/>
                    <a:lstStyle/>
                    <a:p>
                      <a:r>
                        <a:rPr lang="en-US" sz="1200" dirty="0">
                          <a:latin typeface="Lucida Sans Typewriter" pitchFamily="49" charset="0"/>
                        </a:rPr>
                        <a:t>10</a:t>
                      </a:r>
                    </a:p>
                  </a:txBody>
                  <a:tcPr/>
                </a:tc>
                <a:extLst>
                  <a:ext uri="{0D108BD9-81ED-4DB2-BD59-A6C34878D82A}">
                    <a16:rowId xmlns:a16="http://schemas.microsoft.com/office/drawing/2014/main" val="10002"/>
                  </a:ext>
                </a:extLst>
              </a:tr>
              <a:tr h="298292">
                <a:tc>
                  <a:txBody>
                    <a:bodyPr/>
                    <a:lstStyle/>
                    <a:p>
                      <a:r>
                        <a:rPr lang="en-US" sz="1200" dirty="0">
                          <a:latin typeface="Lucida Sans Typewriter" pitchFamily="49" charset="0"/>
                        </a:rPr>
                        <a:t>3</a:t>
                      </a:r>
                    </a:p>
                  </a:txBody>
                  <a:tcPr>
                    <a:solidFill>
                      <a:schemeClr val="accent6">
                        <a:lumMod val="40000"/>
                        <a:lumOff val="60000"/>
                      </a:schemeClr>
                    </a:solidFill>
                  </a:tcPr>
                </a:tc>
                <a:tc>
                  <a:txBody>
                    <a:bodyPr/>
                    <a:lstStyle/>
                    <a:p>
                      <a:r>
                        <a:rPr lang="en-US" sz="1200" dirty="0">
                          <a:latin typeface="Lucida Sans Typewriter" pitchFamily="49" charset="0"/>
                        </a:rPr>
                        <a:t>3</a:t>
                      </a:r>
                    </a:p>
                  </a:txBody>
                  <a:tcPr>
                    <a:solidFill>
                      <a:schemeClr val="accent6">
                        <a:lumMod val="40000"/>
                        <a:lumOff val="60000"/>
                      </a:schemeClr>
                    </a:solidFill>
                  </a:tcPr>
                </a:tc>
                <a:tc>
                  <a:txBody>
                    <a:bodyPr/>
                    <a:lstStyle/>
                    <a:p>
                      <a:r>
                        <a:rPr lang="en-US" sz="1200" dirty="0">
                          <a:latin typeface="Lucida Sans Typewriter" pitchFamily="49" charset="0"/>
                        </a:rPr>
                        <a:t>20</a:t>
                      </a:r>
                    </a:p>
                  </a:txBody>
                  <a:tcPr>
                    <a:solidFill>
                      <a:schemeClr val="accent6">
                        <a:lumMod val="40000"/>
                        <a:lumOff val="60000"/>
                      </a:schemeClr>
                    </a:solidFill>
                  </a:tcPr>
                </a:tc>
                <a:extLst>
                  <a:ext uri="{0D108BD9-81ED-4DB2-BD59-A6C34878D82A}">
                    <a16:rowId xmlns:a16="http://schemas.microsoft.com/office/drawing/2014/main" val="10003"/>
                  </a:ext>
                </a:extLst>
              </a:tr>
              <a:tr h="298292">
                <a:tc>
                  <a:txBody>
                    <a:bodyPr/>
                    <a:lstStyle/>
                    <a:p>
                      <a:r>
                        <a:rPr lang="en-US" sz="1200" dirty="0">
                          <a:latin typeface="Lucida Sans Typewriter" pitchFamily="49" charset="0"/>
                        </a:rPr>
                        <a:t>4</a:t>
                      </a:r>
                    </a:p>
                  </a:txBody>
                  <a:tcPr/>
                </a:tc>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15</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1210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ucida Sans Typewriter" pitchFamily="49" charset="0"/>
              </a:rPr>
              <a:t>Problem definition</a:t>
            </a:r>
          </a:p>
        </p:txBody>
      </p:sp>
      <p:sp>
        <p:nvSpPr>
          <p:cNvPr id="3" name="Content Placeholder 2"/>
          <p:cNvSpPr>
            <a:spLocks noGrp="1"/>
          </p:cNvSpPr>
          <p:nvPr>
            <p:ph idx="1"/>
          </p:nvPr>
        </p:nvSpPr>
        <p:spPr/>
        <p:txBody>
          <a:bodyPr>
            <a:normAutofit lnSpcReduction="10000"/>
          </a:bodyPr>
          <a:lstStyle/>
          <a:p>
            <a:pPr fontAlgn="base">
              <a:lnSpc>
                <a:spcPct val="150000"/>
              </a:lnSpc>
            </a:pPr>
            <a:r>
              <a:rPr lang="en-US" sz="2000" dirty="0">
                <a:latin typeface="Lucida Sans Typewriter" pitchFamily="49" charset="0"/>
              </a:rPr>
              <a:t>Given </a:t>
            </a:r>
            <a:r>
              <a:rPr lang="en-US" sz="2000" b="1" dirty="0">
                <a:latin typeface="Lucida Sans Typewriter" pitchFamily="49" charset="0"/>
              </a:rPr>
              <a:t>N</a:t>
            </a:r>
            <a:r>
              <a:rPr lang="en-US" sz="2000" dirty="0">
                <a:latin typeface="Lucida Sans Typewriter" pitchFamily="49" charset="0"/>
              </a:rPr>
              <a:t> items where each item has some weight and profit associated with it and also given a bag with capacity </a:t>
            </a:r>
            <a:r>
              <a:rPr lang="en-US" sz="2000" b="1" dirty="0">
                <a:latin typeface="Lucida Sans Typewriter" pitchFamily="49" charset="0"/>
              </a:rPr>
              <a:t>W</a:t>
            </a:r>
            <a:r>
              <a:rPr lang="en-US" sz="2000" dirty="0">
                <a:latin typeface="Lucida Sans Typewriter" pitchFamily="49" charset="0"/>
              </a:rPr>
              <a:t>, [i.e., the bag can hold at most </a:t>
            </a:r>
            <a:r>
              <a:rPr lang="en-US" sz="2000" b="1" dirty="0">
                <a:latin typeface="Lucida Sans Typewriter" pitchFamily="49" charset="0"/>
              </a:rPr>
              <a:t>W</a:t>
            </a:r>
            <a:r>
              <a:rPr lang="en-US" sz="2000" dirty="0">
                <a:latin typeface="Lucida Sans Typewriter" pitchFamily="49" charset="0"/>
              </a:rPr>
              <a:t> weight in it]. The task is to put the items into the bag such that the sum of profits associated with them is the maximum possible. </a:t>
            </a:r>
          </a:p>
          <a:p>
            <a:pPr fontAlgn="base">
              <a:lnSpc>
                <a:spcPct val="150000"/>
              </a:lnSpc>
            </a:pPr>
            <a:r>
              <a:rPr lang="en-US" sz="2000" b="1" dirty="0">
                <a:latin typeface="Lucida Sans Typewriter" pitchFamily="49" charset="0"/>
              </a:rPr>
              <a:t>Note:</a:t>
            </a:r>
            <a:r>
              <a:rPr lang="en-US" sz="2000" dirty="0">
                <a:latin typeface="Lucida Sans Typewriter" pitchFamily="49" charset="0"/>
              </a:rPr>
              <a:t> The constraint here is we can either put an item completely into the bag or cannot put it at all [It is not possible to put a part of an item into the bag].</a:t>
            </a:r>
          </a:p>
          <a:p>
            <a:pPr>
              <a:lnSpc>
                <a:spcPct val="150000"/>
              </a:lnSpc>
            </a:pPr>
            <a:endParaRPr lang="en-US" sz="2000" dirty="0">
              <a:latin typeface="Lucida Sans Typewriter" pitchFamily="49" charset="0"/>
            </a:endParaRPr>
          </a:p>
        </p:txBody>
      </p:sp>
    </p:spTree>
    <p:extLst>
      <p:ext uri="{BB962C8B-B14F-4D97-AF65-F5344CB8AC3E}">
        <p14:creationId xmlns:p14="http://schemas.microsoft.com/office/powerpoint/2010/main" val="3466454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33400" y="4572000"/>
            <a:ext cx="8382000" cy="1815882"/>
          </a:xfrm>
          <a:prstGeom prst="rect">
            <a:avLst/>
          </a:prstGeom>
          <a:noFill/>
        </p:spPr>
        <p:txBody>
          <a:bodyPr wrap="square" rtlCol="0">
            <a:spAutoFit/>
          </a:bodyPr>
          <a:lstStyle/>
          <a:p>
            <a:r>
              <a:rPr lang="en-US" sz="1400" dirty="0">
                <a:latin typeface="Lucida Sans Typewriter" pitchFamily="49" charset="0"/>
              </a:rPr>
              <a:t>At this point, we will either take item 3 or skip it, w4=2, v4=15</a:t>
            </a:r>
          </a:p>
          <a:p>
            <a:endParaRPr lang="en-US" sz="1400" dirty="0">
              <a:latin typeface="Lucida Sans Typewriter" pitchFamily="49" charset="0"/>
            </a:endParaRPr>
          </a:p>
          <a:p>
            <a:r>
              <a:rPr lang="en-US" sz="1400" dirty="0">
                <a:latin typeface="Lucida Sans Typewriter" pitchFamily="49" charset="0"/>
              </a:rPr>
              <a:t>P(4,1)-&gt; w4&lt;=W(1)? False. P(4,1) = P(3,1) = 10</a:t>
            </a:r>
          </a:p>
          <a:p>
            <a:r>
              <a:rPr lang="en-US" sz="1400" dirty="0">
                <a:latin typeface="Lucida Sans Typewriter" pitchFamily="49" charset="0"/>
              </a:rPr>
              <a:t>P(4,2)-&gt; w4&lt;=W(2)? True. P(4,3) = max ( v4+P(3,0) , P(3,2) ) = max(15,12)=15</a:t>
            </a:r>
          </a:p>
          <a:p>
            <a:r>
              <a:rPr lang="en-US" sz="1400" dirty="0">
                <a:latin typeface="Lucida Sans Typewriter" pitchFamily="49" charset="0"/>
              </a:rPr>
              <a:t>P(4,3)-&gt; w4&lt;=W(3)? True. P(4,3) = max ( v4+P(3,1) , P(3,3) ) = max(25,22)=25</a:t>
            </a:r>
          </a:p>
          <a:p>
            <a:r>
              <a:rPr lang="en-US" sz="1400" dirty="0">
                <a:latin typeface="Lucida Sans Typewriter" pitchFamily="49" charset="0"/>
              </a:rPr>
              <a:t>P(4,4)-&gt; w4&lt;=W(4)? True. P(4,4) = max ( v4+P(3,2) , P(3,4) ) = max(27,30)=30</a:t>
            </a:r>
          </a:p>
          <a:p>
            <a:r>
              <a:rPr lang="en-US" sz="1400" dirty="0">
                <a:latin typeface="Lucida Sans Typewriter" pitchFamily="49" charset="0"/>
              </a:rPr>
              <a:t>P(4,5)-&gt; w4&lt;=W(5)? True. P(4,5) = max ( v4+P(3,3) , P(3,5) ) = max(37,32)=37</a:t>
            </a:r>
          </a:p>
          <a:p>
            <a:endParaRPr lang="en-US" sz="1400" dirty="0">
              <a:latin typeface="Lucida Sans Typewriter" pitchFamily="49" charset="0"/>
            </a:endParaRPr>
          </a:p>
        </p:txBody>
      </p:sp>
      <p:sp>
        <p:nvSpPr>
          <p:cNvPr id="2" name="TextBox 1"/>
          <p:cNvSpPr txBox="1"/>
          <p:nvPr/>
        </p:nvSpPr>
        <p:spPr>
          <a:xfrm>
            <a:off x="609600" y="381000"/>
            <a:ext cx="5181600" cy="954107"/>
          </a:xfrm>
          <a:prstGeom prst="rect">
            <a:avLst/>
          </a:prstGeom>
          <a:noFill/>
        </p:spPr>
        <p:txBody>
          <a:bodyPr wrap="square" rtlCol="0">
            <a:spAutoFit/>
          </a:bodyPr>
          <a:lstStyle/>
          <a:p>
            <a:r>
              <a:rPr lang="en-US" sz="1400" dirty="0">
                <a:latin typeface="Lucida Sans Typewriter" pitchFamily="49" charset="0"/>
              </a:rPr>
              <a:t>Consider the </a:t>
            </a:r>
            <a:r>
              <a:rPr lang="en-US" sz="1400" b="1" dirty="0">
                <a:solidFill>
                  <a:srgbClr val="FF0000"/>
                </a:solidFill>
                <a:latin typeface="Lucida Sans Typewriter" pitchFamily="49" charset="0"/>
              </a:rPr>
              <a:t>4</a:t>
            </a:r>
            <a:r>
              <a:rPr lang="en-US" sz="1400" b="1" baseline="30000" dirty="0">
                <a:solidFill>
                  <a:srgbClr val="FF0000"/>
                </a:solidFill>
                <a:latin typeface="Lucida Sans Typewriter" pitchFamily="49" charset="0"/>
              </a:rPr>
              <a:t>th</a:t>
            </a:r>
            <a:r>
              <a:rPr lang="en-US" sz="1400" b="1" dirty="0">
                <a:solidFill>
                  <a:srgbClr val="FF0000"/>
                </a:solidFill>
                <a:latin typeface="Lucida Sans Typewriter" pitchFamily="49" charset="0"/>
              </a:rPr>
              <a:t> row</a:t>
            </a:r>
          </a:p>
          <a:p>
            <a:r>
              <a:rPr lang="en-US" sz="1400" dirty="0">
                <a:latin typeface="Lucida Sans Typewriter" pitchFamily="49" charset="0"/>
              </a:rPr>
              <a:t>Our task is how much profit you can make taking 1</a:t>
            </a:r>
            <a:r>
              <a:rPr lang="en-US" sz="1400" baseline="30000" dirty="0">
                <a:latin typeface="Lucida Sans Typewriter" pitchFamily="49" charset="0"/>
              </a:rPr>
              <a:t>st</a:t>
            </a:r>
            <a:r>
              <a:rPr lang="en-US" sz="1400" dirty="0">
                <a:latin typeface="Lucida Sans Typewriter" pitchFamily="49" charset="0"/>
              </a:rPr>
              <a:t> 4 items for different knapsack capacity</a:t>
            </a:r>
          </a:p>
        </p:txBody>
      </p:sp>
      <p:graphicFrame>
        <p:nvGraphicFramePr>
          <p:cNvPr id="3" name="Table 2">
            <a:extLst>
              <a:ext uri="{FF2B5EF4-FFF2-40B4-BE49-F238E27FC236}">
                <a16:creationId xmlns:a16="http://schemas.microsoft.com/office/drawing/2014/main" id="{97F4971B-911B-106F-4D01-4CCC080DE842}"/>
              </a:ext>
            </a:extLst>
          </p:cNvPr>
          <p:cNvGraphicFramePr>
            <a:graphicFrameLocks noGrp="1"/>
          </p:cNvGraphicFramePr>
          <p:nvPr>
            <p:extLst>
              <p:ext uri="{D42A27DB-BD31-4B8C-83A1-F6EECF244321}">
                <p14:modId xmlns:p14="http://schemas.microsoft.com/office/powerpoint/2010/main" val="1541249272"/>
              </p:ext>
            </p:extLst>
          </p:nvPr>
        </p:nvGraphicFramePr>
        <p:xfrm>
          <a:off x="609600" y="1981200"/>
          <a:ext cx="6095999" cy="222504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endParaRPr lang="en-US" sz="1600" dirty="0">
                        <a:latin typeface="Lucida Sans Typewriter" pitchFamily="49" charset="0"/>
                      </a:endParaRPr>
                    </a:p>
                  </a:txBody>
                  <a:tcPr/>
                </a:tc>
                <a:tc>
                  <a:txBody>
                    <a:bodyPr/>
                    <a:lstStyle/>
                    <a:p>
                      <a:r>
                        <a:rPr lang="en-US" sz="1600" dirty="0">
                          <a:latin typeface="Lucida Sans Typewriter" pitchFamily="49" charset="0"/>
                        </a:rPr>
                        <a:t>0</a:t>
                      </a:r>
                    </a:p>
                  </a:txBody>
                  <a:tcPr/>
                </a:tc>
                <a:tc>
                  <a:txBody>
                    <a:bodyPr/>
                    <a:lstStyle/>
                    <a:p>
                      <a:r>
                        <a:rPr lang="en-US" sz="1600" dirty="0">
                          <a:latin typeface="Lucida Sans Typewriter" pitchFamily="49" charset="0"/>
                        </a:rPr>
                        <a:t>1</a:t>
                      </a:r>
                    </a:p>
                  </a:txBody>
                  <a:tcPr/>
                </a:tc>
                <a:tc>
                  <a:txBody>
                    <a:bodyPr/>
                    <a:lstStyle/>
                    <a:p>
                      <a:r>
                        <a:rPr lang="en-US" sz="1600" dirty="0">
                          <a:latin typeface="Lucida Sans Typewriter" pitchFamily="49" charset="0"/>
                        </a:rPr>
                        <a:t>2</a:t>
                      </a:r>
                    </a:p>
                  </a:txBody>
                  <a:tcPr/>
                </a:tc>
                <a:tc>
                  <a:txBody>
                    <a:bodyPr/>
                    <a:lstStyle/>
                    <a:p>
                      <a:r>
                        <a:rPr lang="en-US" sz="1600" dirty="0">
                          <a:latin typeface="Lucida Sans Typewriter" pitchFamily="49" charset="0"/>
                        </a:rPr>
                        <a:t>3</a:t>
                      </a:r>
                    </a:p>
                  </a:txBody>
                  <a:tcPr/>
                </a:tc>
                <a:tc>
                  <a:txBody>
                    <a:bodyPr/>
                    <a:lstStyle/>
                    <a:p>
                      <a:r>
                        <a:rPr lang="en-US" sz="1600" dirty="0">
                          <a:latin typeface="Lucida Sans Typewriter" pitchFamily="49" charset="0"/>
                        </a:rPr>
                        <a:t>4</a:t>
                      </a:r>
                    </a:p>
                  </a:txBody>
                  <a:tcPr/>
                </a:tc>
                <a:tc>
                  <a:txBody>
                    <a:bodyPr/>
                    <a:lstStyle/>
                    <a:p>
                      <a:r>
                        <a:rPr lang="en-US" sz="1600" dirty="0">
                          <a:latin typeface="Lucida Sans Typewriter" pitchFamily="49" charset="0"/>
                        </a:rPr>
                        <a:t>5</a:t>
                      </a:r>
                    </a:p>
                  </a:txBody>
                  <a:tcPr/>
                </a:tc>
                <a:extLst>
                  <a:ext uri="{0D108BD9-81ED-4DB2-BD59-A6C34878D82A}">
                    <a16:rowId xmlns:a16="http://schemas.microsoft.com/office/drawing/2014/main" val="10000"/>
                  </a:ext>
                </a:extLst>
              </a:tr>
              <a:tr h="370840">
                <a:tc>
                  <a:txBody>
                    <a:bodyPr/>
                    <a:lstStyle/>
                    <a:p>
                      <a:r>
                        <a:rPr lang="en-US" sz="1600" dirty="0">
                          <a:latin typeface="Lucida Sans Typewriter" pitchFamily="49" charset="0"/>
                        </a:rPr>
                        <a:t>0</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extLst>
                  <a:ext uri="{0D108BD9-81ED-4DB2-BD59-A6C34878D82A}">
                    <a16:rowId xmlns:a16="http://schemas.microsoft.com/office/drawing/2014/main" val="10001"/>
                  </a:ext>
                </a:extLst>
              </a:tr>
              <a:tr h="370840">
                <a:tc>
                  <a:txBody>
                    <a:bodyPr/>
                    <a:lstStyle/>
                    <a:p>
                      <a:r>
                        <a:rPr lang="en-US" sz="1600" dirty="0">
                          <a:latin typeface="Lucida Sans Typewriter" pitchFamily="49" charset="0"/>
                        </a:rPr>
                        <a:t>1</a:t>
                      </a:r>
                    </a:p>
                  </a:txBody>
                  <a:tcPr/>
                </a:tc>
                <a:tc>
                  <a:txBody>
                    <a:bodyPr/>
                    <a:lstStyle/>
                    <a:p>
                      <a:r>
                        <a:rPr lang="en-US" sz="1400" dirty="0">
                          <a:latin typeface="Lucida Sans Typewriter" pitchFamily="49" charset="0"/>
                        </a:rPr>
                        <a:t>0</a:t>
                      </a:r>
                    </a:p>
                  </a:txBody>
                  <a:tcPr>
                    <a:noFill/>
                  </a:tcPr>
                </a:tc>
                <a:tc>
                  <a:txBody>
                    <a:bodyPr/>
                    <a:lstStyle/>
                    <a:p>
                      <a:r>
                        <a:rPr lang="en-US" sz="1400" dirty="0">
                          <a:latin typeface="Lucida Sans Typewriter" pitchFamily="49" charset="0"/>
                        </a:rPr>
                        <a:t>0</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extLst>
                  <a:ext uri="{0D108BD9-81ED-4DB2-BD59-A6C34878D82A}">
                    <a16:rowId xmlns:a16="http://schemas.microsoft.com/office/drawing/2014/main" val="10002"/>
                  </a:ext>
                </a:extLst>
              </a:tr>
              <a:tr h="370840">
                <a:tc>
                  <a:txBody>
                    <a:bodyPr/>
                    <a:lstStyle/>
                    <a:p>
                      <a:r>
                        <a:rPr lang="en-US" sz="1600" dirty="0">
                          <a:latin typeface="Lucida Sans Typewriter" pitchFamily="49" charset="0"/>
                        </a:rPr>
                        <a:t>2</a:t>
                      </a:r>
                    </a:p>
                  </a:txBody>
                  <a:tcPr/>
                </a:tc>
                <a:tc>
                  <a:txBody>
                    <a:bodyPr/>
                    <a:lstStyle/>
                    <a:p>
                      <a:r>
                        <a:rPr lang="en-US" sz="1400" dirty="0">
                          <a:latin typeface="Lucida Sans Typewriter" pitchFamily="49" charset="0"/>
                        </a:rPr>
                        <a:t>0</a:t>
                      </a:r>
                    </a:p>
                  </a:txBody>
                  <a:tcPr>
                    <a:noFill/>
                  </a:tcPr>
                </a:tc>
                <a:tc>
                  <a:txBody>
                    <a:bodyPr/>
                    <a:lstStyle/>
                    <a:p>
                      <a:r>
                        <a:rPr lang="en-GB" sz="1400" dirty="0">
                          <a:latin typeface="Lucida Sans Typewriter" pitchFamily="49" charset="0"/>
                        </a:rPr>
                        <a:t>10</a:t>
                      </a:r>
                      <a:endParaRPr lang="en-US" sz="1400" dirty="0">
                        <a:latin typeface="Lucida Sans Typewriter" pitchFamily="49" charset="0"/>
                      </a:endParaRPr>
                    </a:p>
                  </a:txBody>
                  <a:tcPr>
                    <a:noFill/>
                  </a:tcPr>
                </a:tc>
                <a:tc>
                  <a:txBody>
                    <a:bodyPr/>
                    <a:lstStyle/>
                    <a:p>
                      <a:r>
                        <a:rPr lang="en-GB" sz="1400" dirty="0">
                          <a:latin typeface="Lucida Sans Typewriter" pitchFamily="49" charset="0"/>
                        </a:rPr>
                        <a:t>12 </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extLst>
                  <a:ext uri="{0D108BD9-81ED-4DB2-BD59-A6C34878D82A}">
                    <a16:rowId xmlns:a16="http://schemas.microsoft.com/office/drawing/2014/main" val="10003"/>
                  </a:ext>
                </a:extLst>
              </a:tr>
              <a:tr h="370840">
                <a:tc>
                  <a:txBody>
                    <a:bodyPr/>
                    <a:lstStyle/>
                    <a:p>
                      <a:r>
                        <a:rPr lang="en-US" sz="1600" dirty="0">
                          <a:latin typeface="Lucida Sans Typewriter" pitchFamily="49" charset="0"/>
                        </a:rPr>
                        <a:t>3</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10</a:t>
                      </a:r>
                    </a:p>
                  </a:txBody>
                  <a:tcPr/>
                </a:tc>
                <a:tc>
                  <a:txBody>
                    <a:bodyPr/>
                    <a:lstStyle/>
                    <a:p>
                      <a:r>
                        <a:rPr lang="en-US" sz="1400" dirty="0">
                          <a:latin typeface="Lucida Sans Typewriter" pitchFamily="49" charset="0"/>
                        </a:rPr>
                        <a:t>12</a:t>
                      </a:r>
                    </a:p>
                  </a:txBody>
                  <a:tcPr/>
                </a:tc>
                <a:tc>
                  <a:txBody>
                    <a:bodyPr/>
                    <a:lstStyle/>
                    <a:p>
                      <a:r>
                        <a:rPr lang="en-US" sz="1400" dirty="0">
                          <a:latin typeface="Lucida Sans Typewriter" pitchFamily="49" charset="0"/>
                        </a:rPr>
                        <a:t>22</a:t>
                      </a:r>
                    </a:p>
                  </a:txBody>
                  <a:tcPr/>
                </a:tc>
                <a:tc>
                  <a:txBody>
                    <a:bodyPr/>
                    <a:lstStyle/>
                    <a:p>
                      <a:r>
                        <a:rPr lang="en-US" sz="1400" dirty="0">
                          <a:latin typeface="Lucida Sans Typewriter" pitchFamily="49" charset="0"/>
                        </a:rPr>
                        <a:t>30</a:t>
                      </a:r>
                    </a:p>
                  </a:txBody>
                  <a:tcPr/>
                </a:tc>
                <a:tc>
                  <a:txBody>
                    <a:bodyPr/>
                    <a:lstStyle/>
                    <a:p>
                      <a:r>
                        <a:rPr lang="en-US" sz="1400" dirty="0">
                          <a:latin typeface="Lucida Sans Typewriter" pitchFamily="49" charset="0"/>
                        </a:rPr>
                        <a:t>32</a:t>
                      </a:r>
                    </a:p>
                  </a:txBody>
                  <a:tcPr/>
                </a:tc>
                <a:extLst>
                  <a:ext uri="{0D108BD9-81ED-4DB2-BD59-A6C34878D82A}">
                    <a16:rowId xmlns:a16="http://schemas.microsoft.com/office/drawing/2014/main" val="10004"/>
                  </a:ext>
                </a:extLst>
              </a:tr>
              <a:tr h="370840">
                <a:tc>
                  <a:txBody>
                    <a:bodyPr/>
                    <a:lstStyle/>
                    <a:p>
                      <a:r>
                        <a:rPr lang="en-US" sz="1600" dirty="0">
                          <a:latin typeface="Lucida Sans Typewriter" pitchFamily="49" charset="0"/>
                        </a:rPr>
                        <a:t>4</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10</a:t>
                      </a:r>
                    </a:p>
                  </a:txBody>
                  <a:tcPr/>
                </a:tc>
                <a:tc>
                  <a:txBody>
                    <a:bodyPr/>
                    <a:lstStyle/>
                    <a:p>
                      <a:r>
                        <a:rPr lang="en-US" sz="1400" dirty="0">
                          <a:latin typeface="Lucida Sans Typewriter" pitchFamily="49" charset="0"/>
                        </a:rPr>
                        <a:t>15</a:t>
                      </a:r>
                    </a:p>
                  </a:txBody>
                  <a:tcPr/>
                </a:tc>
                <a:tc>
                  <a:txBody>
                    <a:bodyPr/>
                    <a:lstStyle/>
                    <a:p>
                      <a:r>
                        <a:rPr lang="en-US" sz="1400" dirty="0">
                          <a:latin typeface="Lucida Sans Typewriter" pitchFamily="49" charset="0"/>
                        </a:rPr>
                        <a:t>25</a:t>
                      </a:r>
                    </a:p>
                  </a:txBody>
                  <a:tcPr/>
                </a:tc>
                <a:tc>
                  <a:txBody>
                    <a:bodyPr/>
                    <a:lstStyle/>
                    <a:p>
                      <a:r>
                        <a:rPr lang="en-US" sz="1400" dirty="0">
                          <a:latin typeface="Lucida Sans Typewriter" pitchFamily="49" charset="0"/>
                        </a:rPr>
                        <a:t>30</a:t>
                      </a:r>
                    </a:p>
                  </a:txBody>
                  <a:tcPr/>
                </a:tc>
                <a:tc>
                  <a:txBody>
                    <a:bodyPr/>
                    <a:lstStyle/>
                    <a:p>
                      <a:r>
                        <a:rPr lang="en-US" sz="1400" dirty="0">
                          <a:latin typeface="Lucida Sans Typewriter" pitchFamily="49" charset="0"/>
                        </a:rPr>
                        <a:t>37</a:t>
                      </a:r>
                    </a:p>
                  </a:txBody>
                  <a:tcPr/>
                </a:tc>
                <a:extLst>
                  <a:ext uri="{0D108BD9-81ED-4DB2-BD59-A6C34878D82A}">
                    <a16:rowId xmlns:a16="http://schemas.microsoft.com/office/drawing/2014/main" val="10005"/>
                  </a:ext>
                </a:extLst>
              </a:tr>
            </a:tbl>
          </a:graphicData>
        </a:graphic>
      </p:graphicFrame>
      <p:cxnSp>
        <p:nvCxnSpPr>
          <p:cNvPr id="5" name="Straight Arrow Connector 4">
            <a:extLst>
              <a:ext uri="{FF2B5EF4-FFF2-40B4-BE49-F238E27FC236}">
                <a16:creationId xmlns:a16="http://schemas.microsoft.com/office/drawing/2014/main" id="{7EF86A11-01FB-9719-F8F3-B10CFF789769}"/>
              </a:ext>
            </a:extLst>
          </p:cNvPr>
          <p:cNvCxnSpPr>
            <a:cxnSpLocks/>
          </p:cNvCxnSpPr>
          <p:nvPr/>
        </p:nvCxnSpPr>
        <p:spPr>
          <a:xfrm flipV="1">
            <a:off x="2743200" y="27432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BF44CC0-8F5A-7290-A729-9EEA2646D38B}"/>
              </a:ext>
            </a:extLst>
          </p:cNvPr>
          <p:cNvCxnSpPr/>
          <p:nvPr/>
        </p:nvCxnSpPr>
        <p:spPr>
          <a:xfrm flipH="1" flipV="1">
            <a:off x="3581400" y="278892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536670FD-5765-CA56-D701-CF5A0FBAEC8E}"/>
              </a:ext>
            </a:extLst>
          </p:cNvPr>
          <p:cNvCxnSpPr/>
          <p:nvPr/>
        </p:nvCxnSpPr>
        <p:spPr>
          <a:xfrm flipH="1" flipV="1">
            <a:off x="4419600" y="278487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FD33F2F0-AC86-B850-981F-305437D416DA}"/>
              </a:ext>
            </a:extLst>
          </p:cNvPr>
          <p:cNvCxnSpPr/>
          <p:nvPr/>
        </p:nvCxnSpPr>
        <p:spPr>
          <a:xfrm flipH="1" flipV="1">
            <a:off x="5334000" y="2744444"/>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BE9DA46-B4C3-398A-3636-37D66385C8F2}"/>
              </a:ext>
            </a:extLst>
          </p:cNvPr>
          <p:cNvCxnSpPr/>
          <p:nvPr/>
        </p:nvCxnSpPr>
        <p:spPr>
          <a:xfrm flipH="1" flipV="1">
            <a:off x="6172199" y="27432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39A35158-E007-2F73-784D-EF3E1911A3C1}"/>
              </a:ext>
            </a:extLst>
          </p:cNvPr>
          <p:cNvCxnSpPr/>
          <p:nvPr/>
        </p:nvCxnSpPr>
        <p:spPr>
          <a:xfrm flipH="1" flipV="1">
            <a:off x="2890157" y="31242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881AFA5-9844-0E87-F9A1-CA681D74C5C1}"/>
              </a:ext>
            </a:extLst>
          </p:cNvPr>
          <p:cNvCxnSpPr>
            <a:cxnSpLocks/>
          </p:cNvCxnSpPr>
          <p:nvPr/>
        </p:nvCxnSpPr>
        <p:spPr>
          <a:xfrm flipV="1">
            <a:off x="3764902" y="31242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1B7DAED1-1637-076A-2FDE-EFE4BAF09CCB}"/>
              </a:ext>
            </a:extLst>
          </p:cNvPr>
          <p:cNvCxnSpPr/>
          <p:nvPr/>
        </p:nvCxnSpPr>
        <p:spPr>
          <a:xfrm flipH="1" flipV="1">
            <a:off x="4425043" y="315063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2AAEE0C9-EB15-057D-BDDC-2D1A8DF39FE7}"/>
              </a:ext>
            </a:extLst>
          </p:cNvPr>
          <p:cNvCxnSpPr/>
          <p:nvPr/>
        </p:nvCxnSpPr>
        <p:spPr>
          <a:xfrm flipH="1" flipV="1">
            <a:off x="5323114" y="31242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95FADE4-D378-1039-A911-394C8737E56E}"/>
              </a:ext>
            </a:extLst>
          </p:cNvPr>
          <p:cNvCxnSpPr/>
          <p:nvPr/>
        </p:nvCxnSpPr>
        <p:spPr>
          <a:xfrm flipH="1" flipV="1">
            <a:off x="6248400" y="315063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91B0E242-F612-177C-64A1-329E735F546B}"/>
              </a:ext>
            </a:extLst>
          </p:cNvPr>
          <p:cNvCxnSpPr>
            <a:cxnSpLocks/>
          </p:cNvCxnSpPr>
          <p:nvPr/>
        </p:nvCxnSpPr>
        <p:spPr>
          <a:xfrm flipV="1">
            <a:off x="2774302" y="3455437"/>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7478307-E025-D6A1-3D7E-530EAE512FB1}"/>
              </a:ext>
            </a:extLst>
          </p:cNvPr>
          <p:cNvCxnSpPr>
            <a:cxnSpLocks/>
          </p:cNvCxnSpPr>
          <p:nvPr/>
        </p:nvCxnSpPr>
        <p:spPr>
          <a:xfrm flipV="1">
            <a:off x="3764902" y="3455437"/>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1F1885E-9876-D1C5-3867-13EF1676575E}"/>
              </a:ext>
            </a:extLst>
          </p:cNvPr>
          <p:cNvCxnSpPr>
            <a:cxnSpLocks/>
          </p:cNvCxnSpPr>
          <p:nvPr/>
        </p:nvCxnSpPr>
        <p:spPr>
          <a:xfrm flipV="1">
            <a:off x="4575110" y="3455437"/>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8578BED-C8C9-28C1-F94A-E47EF180407F}"/>
              </a:ext>
            </a:extLst>
          </p:cNvPr>
          <p:cNvCxnSpPr/>
          <p:nvPr/>
        </p:nvCxnSpPr>
        <p:spPr>
          <a:xfrm flipH="1" flipV="1">
            <a:off x="5338665" y="348996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AFE2413B-38D1-D618-340B-FD16A1B544F4}"/>
              </a:ext>
            </a:extLst>
          </p:cNvPr>
          <p:cNvCxnSpPr/>
          <p:nvPr/>
        </p:nvCxnSpPr>
        <p:spPr>
          <a:xfrm flipH="1" flipV="1">
            <a:off x="6172199" y="350271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3754737574"/>
              </p:ext>
            </p:extLst>
          </p:nvPr>
        </p:nvGraphicFramePr>
        <p:xfrm>
          <a:off x="6400800" y="228600"/>
          <a:ext cx="2209800" cy="1524000"/>
        </p:xfrm>
        <a:graphic>
          <a:graphicData uri="http://schemas.openxmlformats.org/drawingml/2006/table">
            <a:tbl>
              <a:tblPr firstRow="1" bandRow="1">
                <a:tableStyleId>{5940675A-B579-460E-94D1-54222C63F5DA}</a:tableStyleId>
              </a:tblPr>
              <a:tblGrid>
                <a:gridCol w="552450">
                  <a:extLst>
                    <a:ext uri="{9D8B030D-6E8A-4147-A177-3AD203B41FA5}">
                      <a16:colId xmlns:a16="http://schemas.microsoft.com/office/drawing/2014/main" val="20000"/>
                    </a:ext>
                  </a:extLst>
                </a:gridCol>
                <a:gridCol w="849923">
                  <a:extLst>
                    <a:ext uri="{9D8B030D-6E8A-4147-A177-3AD203B41FA5}">
                      <a16:colId xmlns:a16="http://schemas.microsoft.com/office/drawing/2014/main" val="20001"/>
                    </a:ext>
                  </a:extLst>
                </a:gridCol>
                <a:gridCol w="807427">
                  <a:extLst>
                    <a:ext uri="{9D8B030D-6E8A-4147-A177-3AD203B41FA5}">
                      <a16:colId xmlns:a16="http://schemas.microsoft.com/office/drawing/2014/main" val="20002"/>
                    </a:ext>
                  </a:extLst>
                </a:gridCol>
              </a:tblGrid>
              <a:tr h="330832">
                <a:tc>
                  <a:txBody>
                    <a:bodyPr/>
                    <a:lstStyle/>
                    <a:p>
                      <a:r>
                        <a:rPr lang="en-US" sz="1200" dirty="0">
                          <a:latin typeface="Lucida Sans Typewriter" pitchFamily="49" charset="0"/>
                        </a:rPr>
                        <a:t>item</a:t>
                      </a:r>
                    </a:p>
                  </a:txBody>
                  <a:tcPr/>
                </a:tc>
                <a:tc>
                  <a:txBody>
                    <a:bodyPr/>
                    <a:lstStyle/>
                    <a:p>
                      <a:r>
                        <a:rPr lang="en-US" sz="1200" dirty="0">
                          <a:latin typeface="Lucida Sans Typewriter" pitchFamily="49" charset="0"/>
                        </a:rPr>
                        <a:t>weight</a:t>
                      </a:r>
                    </a:p>
                  </a:txBody>
                  <a:tcPr/>
                </a:tc>
                <a:tc>
                  <a:txBody>
                    <a:bodyPr/>
                    <a:lstStyle/>
                    <a:p>
                      <a:r>
                        <a:rPr lang="en-US" sz="1200" dirty="0">
                          <a:latin typeface="Lucida Sans Typewriter" pitchFamily="49" charset="0"/>
                        </a:rPr>
                        <a:t>value</a:t>
                      </a:r>
                    </a:p>
                  </a:txBody>
                  <a:tcPr/>
                </a:tc>
                <a:extLst>
                  <a:ext uri="{0D108BD9-81ED-4DB2-BD59-A6C34878D82A}">
                    <a16:rowId xmlns:a16="http://schemas.microsoft.com/office/drawing/2014/main" val="10000"/>
                  </a:ext>
                </a:extLst>
              </a:tr>
              <a:tr h="298292">
                <a:tc>
                  <a:txBody>
                    <a:bodyPr/>
                    <a:lstStyle/>
                    <a:p>
                      <a:r>
                        <a:rPr lang="en-US" sz="1200" dirty="0">
                          <a:latin typeface="Lucida Sans Typewriter" pitchFamily="49" charset="0"/>
                        </a:rPr>
                        <a:t>1</a:t>
                      </a:r>
                    </a:p>
                  </a:txBody>
                  <a:tcPr/>
                </a:tc>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12</a:t>
                      </a:r>
                    </a:p>
                  </a:txBody>
                  <a:tcPr/>
                </a:tc>
                <a:extLst>
                  <a:ext uri="{0D108BD9-81ED-4DB2-BD59-A6C34878D82A}">
                    <a16:rowId xmlns:a16="http://schemas.microsoft.com/office/drawing/2014/main" val="10001"/>
                  </a:ext>
                </a:extLst>
              </a:tr>
              <a:tr h="298292">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a:t>
                      </a:r>
                    </a:p>
                  </a:txBody>
                  <a:tcPr/>
                </a:tc>
                <a:tc>
                  <a:txBody>
                    <a:bodyPr/>
                    <a:lstStyle/>
                    <a:p>
                      <a:r>
                        <a:rPr lang="en-US" sz="1200" dirty="0">
                          <a:latin typeface="Lucida Sans Typewriter" pitchFamily="49" charset="0"/>
                        </a:rPr>
                        <a:t>10</a:t>
                      </a:r>
                    </a:p>
                  </a:txBody>
                  <a:tcPr/>
                </a:tc>
                <a:extLst>
                  <a:ext uri="{0D108BD9-81ED-4DB2-BD59-A6C34878D82A}">
                    <a16:rowId xmlns:a16="http://schemas.microsoft.com/office/drawing/2014/main" val="10002"/>
                  </a:ext>
                </a:extLst>
              </a:tr>
              <a:tr h="298292">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20</a:t>
                      </a:r>
                    </a:p>
                  </a:txBody>
                  <a:tcPr/>
                </a:tc>
                <a:extLst>
                  <a:ext uri="{0D108BD9-81ED-4DB2-BD59-A6C34878D82A}">
                    <a16:rowId xmlns:a16="http://schemas.microsoft.com/office/drawing/2014/main" val="10003"/>
                  </a:ext>
                </a:extLst>
              </a:tr>
              <a:tr h="298292">
                <a:tc>
                  <a:txBody>
                    <a:bodyPr/>
                    <a:lstStyle/>
                    <a:p>
                      <a:r>
                        <a:rPr lang="en-US" sz="1200" dirty="0">
                          <a:latin typeface="Lucida Sans Typewriter" pitchFamily="49" charset="0"/>
                        </a:rPr>
                        <a:t>4</a:t>
                      </a:r>
                    </a:p>
                  </a:txBody>
                  <a:tcPr>
                    <a:solidFill>
                      <a:schemeClr val="accent6">
                        <a:lumMod val="40000"/>
                        <a:lumOff val="60000"/>
                      </a:schemeClr>
                    </a:solidFill>
                  </a:tcPr>
                </a:tc>
                <a:tc>
                  <a:txBody>
                    <a:bodyPr/>
                    <a:lstStyle/>
                    <a:p>
                      <a:r>
                        <a:rPr lang="en-US" sz="1200" dirty="0">
                          <a:latin typeface="Lucida Sans Typewriter" pitchFamily="49" charset="0"/>
                        </a:rPr>
                        <a:t>2</a:t>
                      </a:r>
                    </a:p>
                  </a:txBody>
                  <a:tcPr>
                    <a:solidFill>
                      <a:schemeClr val="accent6">
                        <a:lumMod val="40000"/>
                        <a:lumOff val="60000"/>
                      </a:schemeClr>
                    </a:solidFill>
                  </a:tcPr>
                </a:tc>
                <a:tc>
                  <a:txBody>
                    <a:bodyPr/>
                    <a:lstStyle/>
                    <a:p>
                      <a:r>
                        <a:rPr lang="en-US" sz="1200" dirty="0">
                          <a:latin typeface="Lucida Sans Typewriter" pitchFamily="49" charset="0"/>
                        </a:rPr>
                        <a:t>15</a:t>
                      </a:r>
                    </a:p>
                  </a:txBody>
                  <a:tcPr>
                    <a:solidFill>
                      <a:schemeClr val="accent6">
                        <a:lumMod val="40000"/>
                        <a:lumOff val="60000"/>
                      </a:schemeClr>
                    </a:solidFill>
                  </a:tcPr>
                </a:tc>
                <a:extLst>
                  <a:ext uri="{0D108BD9-81ED-4DB2-BD59-A6C34878D82A}">
                    <a16:rowId xmlns:a16="http://schemas.microsoft.com/office/drawing/2014/main" val="10004"/>
                  </a:ext>
                </a:extLst>
              </a:tr>
            </a:tbl>
          </a:graphicData>
        </a:graphic>
      </p:graphicFrame>
      <p:cxnSp>
        <p:nvCxnSpPr>
          <p:cNvPr id="22" name="Straight Arrow Connector 21">
            <a:extLst>
              <a:ext uri="{FF2B5EF4-FFF2-40B4-BE49-F238E27FC236}">
                <a16:creationId xmlns:a16="http://schemas.microsoft.com/office/drawing/2014/main" id="{5D1CC3C6-C6E4-2485-691E-62797744E8EE}"/>
              </a:ext>
            </a:extLst>
          </p:cNvPr>
          <p:cNvCxnSpPr>
            <a:cxnSpLocks/>
          </p:cNvCxnSpPr>
          <p:nvPr/>
        </p:nvCxnSpPr>
        <p:spPr>
          <a:xfrm flipV="1">
            <a:off x="2890157" y="390144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2C5983A4-7798-2D03-F749-B0BF7EE8B8C8}"/>
              </a:ext>
            </a:extLst>
          </p:cNvPr>
          <p:cNvCxnSpPr>
            <a:cxnSpLocks/>
          </p:cNvCxnSpPr>
          <p:nvPr/>
        </p:nvCxnSpPr>
        <p:spPr>
          <a:xfrm flipV="1">
            <a:off x="5486400" y="3807512"/>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536A90E-316E-C210-997B-16962B5B02C7}"/>
              </a:ext>
            </a:extLst>
          </p:cNvPr>
          <p:cNvCxnSpPr/>
          <p:nvPr/>
        </p:nvCxnSpPr>
        <p:spPr>
          <a:xfrm flipH="1" flipV="1">
            <a:off x="6296608" y="386847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76D0909A-2C72-B991-5680-B16B2F42CF5A}"/>
              </a:ext>
            </a:extLst>
          </p:cNvPr>
          <p:cNvCxnSpPr/>
          <p:nvPr/>
        </p:nvCxnSpPr>
        <p:spPr>
          <a:xfrm flipH="1" flipV="1">
            <a:off x="4466642" y="386847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AB71014-ED42-E0B4-283A-D7899070E291}"/>
              </a:ext>
            </a:extLst>
          </p:cNvPr>
          <p:cNvCxnSpPr/>
          <p:nvPr/>
        </p:nvCxnSpPr>
        <p:spPr>
          <a:xfrm flipH="1" flipV="1">
            <a:off x="3612502" y="386847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4246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3C21-2A23-46B5-5DAA-E798C62A5094}"/>
              </a:ext>
            </a:extLst>
          </p:cNvPr>
          <p:cNvSpPr>
            <a:spLocks noGrp="1"/>
          </p:cNvSpPr>
          <p:nvPr>
            <p:ph type="title"/>
          </p:nvPr>
        </p:nvSpPr>
        <p:spPr/>
        <p:txBody>
          <a:bodyPr/>
          <a:lstStyle/>
          <a:p>
            <a:r>
              <a:rPr lang="en-GB" dirty="0">
                <a:latin typeface="Lucida Sans Typewriter" panose="020B0509030504030204" pitchFamily="49" charset="0"/>
              </a:rPr>
              <a:t>Backtracking</a:t>
            </a:r>
            <a:endParaRPr lang="en-US" dirty="0">
              <a:latin typeface="Lucida Sans Typewriter" panose="020B0509030504030204" pitchFamily="49" charset="0"/>
            </a:endParaRPr>
          </a:p>
        </p:txBody>
      </p:sp>
      <p:sp>
        <p:nvSpPr>
          <p:cNvPr id="3" name="Content Placeholder 2">
            <a:extLst>
              <a:ext uri="{FF2B5EF4-FFF2-40B4-BE49-F238E27FC236}">
                <a16:creationId xmlns:a16="http://schemas.microsoft.com/office/drawing/2014/main" id="{4E4FF495-7A6E-8F90-C448-144B532DB6E6}"/>
              </a:ext>
            </a:extLst>
          </p:cNvPr>
          <p:cNvSpPr>
            <a:spLocks noGrp="1"/>
          </p:cNvSpPr>
          <p:nvPr>
            <p:ph idx="1"/>
          </p:nvPr>
        </p:nvSpPr>
        <p:spPr/>
        <p:txBody>
          <a:bodyPr>
            <a:normAutofit/>
          </a:bodyPr>
          <a:lstStyle/>
          <a:p>
            <a:r>
              <a:rPr lang="en-GB" sz="2000" dirty="0">
                <a:latin typeface="Lucida Sans Typewriter" panose="020B0509030504030204" pitchFamily="49" charset="0"/>
              </a:rPr>
              <a:t>Now, we will find out which items we have taken for maximum profit by backtracking</a:t>
            </a:r>
            <a:endParaRPr lang="en-US" sz="2000" dirty="0">
              <a:latin typeface="Lucida Sans Typewriter" panose="020B0509030504030204" pitchFamily="49" charset="0"/>
            </a:endParaRPr>
          </a:p>
        </p:txBody>
      </p:sp>
      <p:graphicFrame>
        <p:nvGraphicFramePr>
          <p:cNvPr id="4" name="Table 3">
            <a:extLst>
              <a:ext uri="{FF2B5EF4-FFF2-40B4-BE49-F238E27FC236}">
                <a16:creationId xmlns:a16="http://schemas.microsoft.com/office/drawing/2014/main" id="{2A10607E-F777-DE82-2E76-B165E1CBAB79}"/>
              </a:ext>
            </a:extLst>
          </p:cNvPr>
          <p:cNvGraphicFramePr>
            <a:graphicFrameLocks noGrp="1"/>
          </p:cNvGraphicFramePr>
          <p:nvPr>
            <p:extLst>
              <p:ext uri="{D42A27DB-BD31-4B8C-83A1-F6EECF244321}">
                <p14:modId xmlns:p14="http://schemas.microsoft.com/office/powerpoint/2010/main" val="3386986401"/>
              </p:ext>
            </p:extLst>
          </p:nvPr>
        </p:nvGraphicFramePr>
        <p:xfrm>
          <a:off x="1219200" y="2514600"/>
          <a:ext cx="6095999" cy="222504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endParaRPr lang="en-US" sz="1600" dirty="0">
                        <a:latin typeface="Lucida Sans Typewriter" pitchFamily="49" charset="0"/>
                      </a:endParaRPr>
                    </a:p>
                  </a:txBody>
                  <a:tcPr/>
                </a:tc>
                <a:tc>
                  <a:txBody>
                    <a:bodyPr/>
                    <a:lstStyle/>
                    <a:p>
                      <a:r>
                        <a:rPr lang="en-US" sz="1600" dirty="0">
                          <a:latin typeface="Lucida Sans Typewriter" pitchFamily="49" charset="0"/>
                        </a:rPr>
                        <a:t>0</a:t>
                      </a:r>
                    </a:p>
                  </a:txBody>
                  <a:tcPr/>
                </a:tc>
                <a:tc>
                  <a:txBody>
                    <a:bodyPr/>
                    <a:lstStyle/>
                    <a:p>
                      <a:r>
                        <a:rPr lang="en-US" sz="1600" dirty="0">
                          <a:latin typeface="Lucida Sans Typewriter" pitchFamily="49" charset="0"/>
                        </a:rPr>
                        <a:t>1</a:t>
                      </a:r>
                    </a:p>
                  </a:txBody>
                  <a:tcPr/>
                </a:tc>
                <a:tc>
                  <a:txBody>
                    <a:bodyPr/>
                    <a:lstStyle/>
                    <a:p>
                      <a:r>
                        <a:rPr lang="en-US" sz="1600" dirty="0">
                          <a:latin typeface="Lucida Sans Typewriter" pitchFamily="49" charset="0"/>
                        </a:rPr>
                        <a:t>2</a:t>
                      </a:r>
                    </a:p>
                  </a:txBody>
                  <a:tcPr/>
                </a:tc>
                <a:tc>
                  <a:txBody>
                    <a:bodyPr/>
                    <a:lstStyle/>
                    <a:p>
                      <a:r>
                        <a:rPr lang="en-US" sz="1600" dirty="0">
                          <a:latin typeface="Lucida Sans Typewriter" pitchFamily="49" charset="0"/>
                        </a:rPr>
                        <a:t>3</a:t>
                      </a:r>
                    </a:p>
                  </a:txBody>
                  <a:tcPr/>
                </a:tc>
                <a:tc>
                  <a:txBody>
                    <a:bodyPr/>
                    <a:lstStyle/>
                    <a:p>
                      <a:r>
                        <a:rPr lang="en-US" sz="1600" dirty="0">
                          <a:latin typeface="Lucida Sans Typewriter" pitchFamily="49" charset="0"/>
                        </a:rPr>
                        <a:t>4</a:t>
                      </a:r>
                    </a:p>
                  </a:txBody>
                  <a:tcPr/>
                </a:tc>
                <a:tc>
                  <a:txBody>
                    <a:bodyPr/>
                    <a:lstStyle/>
                    <a:p>
                      <a:r>
                        <a:rPr lang="en-US" sz="1600" dirty="0">
                          <a:latin typeface="Lucida Sans Typewriter" pitchFamily="49" charset="0"/>
                        </a:rPr>
                        <a:t>5</a:t>
                      </a:r>
                    </a:p>
                  </a:txBody>
                  <a:tcPr/>
                </a:tc>
                <a:extLst>
                  <a:ext uri="{0D108BD9-81ED-4DB2-BD59-A6C34878D82A}">
                    <a16:rowId xmlns:a16="http://schemas.microsoft.com/office/drawing/2014/main" val="10000"/>
                  </a:ext>
                </a:extLst>
              </a:tr>
              <a:tr h="370840">
                <a:tc>
                  <a:txBody>
                    <a:bodyPr/>
                    <a:lstStyle/>
                    <a:p>
                      <a:r>
                        <a:rPr lang="en-US" sz="1600" dirty="0">
                          <a:latin typeface="Lucida Sans Typewriter" pitchFamily="49" charset="0"/>
                        </a:rPr>
                        <a:t>0</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extLst>
                  <a:ext uri="{0D108BD9-81ED-4DB2-BD59-A6C34878D82A}">
                    <a16:rowId xmlns:a16="http://schemas.microsoft.com/office/drawing/2014/main" val="10001"/>
                  </a:ext>
                </a:extLst>
              </a:tr>
              <a:tr h="370840">
                <a:tc>
                  <a:txBody>
                    <a:bodyPr/>
                    <a:lstStyle/>
                    <a:p>
                      <a:r>
                        <a:rPr lang="en-US" sz="1600" dirty="0">
                          <a:latin typeface="Lucida Sans Typewriter" pitchFamily="49" charset="0"/>
                        </a:rPr>
                        <a:t>1</a:t>
                      </a:r>
                    </a:p>
                  </a:txBody>
                  <a:tcPr/>
                </a:tc>
                <a:tc>
                  <a:txBody>
                    <a:bodyPr/>
                    <a:lstStyle/>
                    <a:p>
                      <a:r>
                        <a:rPr lang="en-US" sz="1400" dirty="0">
                          <a:latin typeface="Lucida Sans Typewriter" pitchFamily="49" charset="0"/>
                        </a:rPr>
                        <a:t>0</a:t>
                      </a:r>
                    </a:p>
                  </a:txBody>
                  <a:tcPr>
                    <a:noFill/>
                  </a:tcPr>
                </a:tc>
                <a:tc>
                  <a:txBody>
                    <a:bodyPr/>
                    <a:lstStyle/>
                    <a:p>
                      <a:r>
                        <a:rPr lang="en-US" sz="1400" dirty="0">
                          <a:latin typeface="Lucida Sans Typewriter" pitchFamily="49" charset="0"/>
                        </a:rPr>
                        <a:t>0</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extLst>
                  <a:ext uri="{0D108BD9-81ED-4DB2-BD59-A6C34878D82A}">
                    <a16:rowId xmlns:a16="http://schemas.microsoft.com/office/drawing/2014/main" val="10002"/>
                  </a:ext>
                </a:extLst>
              </a:tr>
              <a:tr h="370840">
                <a:tc>
                  <a:txBody>
                    <a:bodyPr/>
                    <a:lstStyle/>
                    <a:p>
                      <a:r>
                        <a:rPr lang="en-US" sz="1600" dirty="0">
                          <a:latin typeface="Lucida Sans Typewriter" pitchFamily="49" charset="0"/>
                        </a:rPr>
                        <a:t>2</a:t>
                      </a:r>
                    </a:p>
                  </a:txBody>
                  <a:tcPr/>
                </a:tc>
                <a:tc>
                  <a:txBody>
                    <a:bodyPr/>
                    <a:lstStyle/>
                    <a:p>
                      <a:r>
                        <a:rPr lang="en-US" sz="1400" dirty="0">
                          <a:latin typeface="Lucida Sans Typewriter" pitchFamily="49" charset="0"/>
                        </a:rPr>
                        <a:t>0</a:t>
                      </a:r>
                    </a:p>
                  </a:txBody>
                  <a:tcPr>
                    <a:noFill/>
                  </a:tcPr>
                </a:tc>
                <a:tc>
                  <a:txBody>
                    <a:bodyPr/>
                    <a:lstStyle/>
                    <a:p>
                      <a:r>
                        <a:rPr lang="en-GB" sz="1400" dirty="0">
                          <a:latin typeface="Lucida Sans Typewriter" pitchFamily="49" charset="0"/>
                        </a:rPr>
                        <a:t>10</a:t>
                      </a:r>
                      <a:endParaRPr lang="en-US" sz="1400" dirty="0">
                        <a:latin typeface="Lucida Sans Typewriter" pitchFamily="49" charset="0"/>
                      </a:endParaRPr>
                    </a:p>
                  </a:txBody>
                  <a:tcPr>
                    <a:noFill/>
                  </a:tcPr>
                </a:tc>
                <a:tc>
                  <a:txBody>
                    <a:bodyPr/>
                    <a:lstStyle/>
                    <a:p>
                      <a:r>
                        <a:rPr lang="en-GB" sz="1400" dirty="0">
                          <a:latin typeface="Lucida Sans Typewriter" pitchFamily="49" charset="0"/>
                        </a:rPr>
                        <a:t>12 </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extLst>
                  <a:ext uri="{0D108BD9-81ED-4DB2-BD59-A6C34878D82A}">
                    <a16:rowId xmlns:a16="http://schemas.microsoft.com/office/drawing/2014/main" val="10003"/>
                  </a:ext>
                </a:extLst>
              </a:tr>
              <a:tr h="370840">
                <a:tc>
                  <a:txBody>
                    <a:bodyPr/>
                    <a:lstStyle/>
                    <a:p>
                      <a:r>
                        <a:rPr lang="en-US" sz="1600" dirty="0">
                          <a:latin typeface="Lucida Sans Typewriter" pitchFamily="49" charset="0"/>
                        </a:rPr>
                        <a:t>3</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10</a:t>
                      </a:r>
                    </a:p>
                  </a:txBody>
                  <a:tcPr/>
                </a:tc>
                <a:tc>
                  <a:txBody>
                    <a:bodyPr/>
                    <a:lstStyle/>
                    <a:p>
                      <a:r>
                        <a:rPr lang="en-US" sz="1400" dirty="0">
                          <a:latin typeface="Lucida Sans Typewriter" pitchFamily="49" charset="0"/>
                        </a:rPr>
                        <a:t>12</a:t>
                      </a:r>
                    </a:p>
                  </a:txBody>
                  <a:tcPr/>
                </a:tc>
                <a:tc>
                  <a:txBody>
                    <a:bodyPr/>
                    <a:lstStyle/>
                    <a:p>
                      <a:r>
                        <a:rPr lang="en-US" sz="1400" dirty="0">
                          <a:latin typeface="Lucida Sans Typewriter" pitchFamily="49" charset="0"/>
                        </a:rPr>
                        <a:t>22</a:t>
                      </a:r>
                    </a:p>
                  </a:txBody>
                  <a:tcPr/>
                </a:tc>
                <a:tc>
                  <a:txBody>
                    <a:bodyPr/>
                    <a:lstStyle/>
                    <a:p>
                      <a:r>
                        <a:rPr lang="en-US" sz="1400" dirty="0">
                          <a:latin typeface="Lucida Sans Typewriter" pitchFamily="49" charset="0"/>
                        </a:rPr>
                        <a:t>30</a:t>
                      </a:r>
                    </a:p>
                  </a:txBody>
                  <a:tcPr/>
                </a:tc>
                <a:tc>
                  <a:txBody>
                    <a:bodyPr/>
                    <a:lstStyle/>
                    <a:p>
                      <a:r>
                        <a:rPr lang="en-US" sz="1400" dirty="0">
                          <a:latin typeface="Lucida Sans Typewriter" pitchFamily="49" charset="0"/>
                        </a:rPr>
                        <a:t>32</a:t>
                      </a:r>
                    </a:p>
                  </a:txBody>
                  <a:tcPr/>
                </a:tc>
                <a:extLst>
                  <a:ext uri="{0D108BD9-81ED-4DB2-BD59-A6C34878D82A}">
                    <a16:rowId xmlns:a16="http://schemas.microsoft.com/office/drawing/2014/main" val="10004"/>
                  </a:ext>
                </a:extLst>
              </a:tr>
              <a:tr h="370840">
                <a:tc>
                  <a:txBody>
                    <a:bodyPr/>
                    <a:lstStyle/>
                    <a:p>
                      <a:r>
                        <a:rPr lang="en-US" sz="1600" dirty="0">
                          <a:latin typeface="Lucida Sans Typewriter" pitchFamily="49" charset="0"/>
                        </a:rPr>
                        <a:t>4</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10</a:t>
                      </a:r>
                    </a:p>
                  </a:txBody>
                  <a:tcPr/>
                </a:tc>
                <a:tc>
                  <a:txBody>
                    <a:bodyPr/>
                    <a:lstStyle/>
                    <a:p>
                      <a:r>
                        <a:rPr lang="en-US" sz="1400" dirty="0">
                          <a:latin typeface="Lucida Sans Typewriter" pitchFamily="49" charset="0"/>
                        </a:rPr>
                        <a:t>15</a:t>
                      </a:r>
                    </a:p>
                  </a:txBody>
                  <a:tcPr/>
                </a:tc>
                <a:tc>
                  <a:txBody>
                    <a:bodyPr/>
                    <a:lstStyle/>
                    <a:p>
                      <a:r>
                        <a:rPr lang="en-US" sz="1400" dirty="0">
                          <a:latin typeface="Lucida Sans Typewriter" pitchFamily="49" charset="0"/>
                        </a:rPr>
                        <a:t>25</a:t>
                      </a:r>
                    </a:p>
                  </a:txBody>
                  <a:tcPr/>
                </a:tc>
                <a:tc>
                  <a:txBody>
                    <a:bodyPr/>
                    <a:lstStyle/>
                    <a:p>
                      <a:r>
                        <a:rPr lang="en-US" sz="1400" dirty="0">
                          <a:latin typeface="Lucida Sans Typewriter" pitchFamily="49" charset="0"/>
                        </a:rPr>
                        <a:t>30</a:t>
                      </a:r>
                    </a:p>
                  </a:txBody>
                  <a:tcPr/>
                </a:tc>
                <a:tc>
                  <a:txBody>
                    <a:bodyPr/>
                    <a:lstStyle/>
                    <a:p>
                      <a:r>
                        <a:rPr lang="en-US" sz="1400" dirty="0">
                          <a:latin typeface="Lucida Sans Typewriter" pitchFamily="49" charset="0"/>
                        </a:rPr>
                        <a:t>37</a:t>
                      </a:r>
                    </a:p>
                  </a:txBody>
                  <a:tcPr/>
                </a:tc>
                <a:extLst>
                  <a:ext uri="{0D108BD9-81ED-4DB2-BD59-A6C34878D82A}">
                    <a16:rowId xmlns:a16="http://schemas.microsoft.com/office/drawing/2014/main" val="10005"/>
                  </a:ext>
                </a:extLst>
              </a:tr>
            </a:tbl>
          </a:graphicData>
        </a:graphic>
      </p:graphicFrame>
      <p:cxnSp>
        <p:nvCxnSpPr>
          <p:cNvPr id="5" name="Straight Arrow Connector 4">
            <a:extLst>
              <a:ext uri="{FF2B5EF4-FFF2-40B4-BE49-F238E27FC236}">
                <a16:creationId xmlns:a16="http://schemas.microsoft.com/office/drawing/2014/main" id="{F4899CBF-B50A-6581-4267-CAF1BEBAA648}"/>
              </a:ext>
            </a:extLst>
          </p:cNvPr>
          <p:cNvCxnSpPr>
            <a:cxnSpLocks/>
          </p:cNvCxnSpPr>
          <p:nvPr/>
        </p:nvCxnSpPr>
        <p:spPr>
          <a:xfrm flipV="1">
            <a:off x="3352800" y="32766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45BB690-3FF3-56AA-A037-09359B5BA93D}"/>
              </a:ext>
            </a:extLst>
          </p:cNvPr>
          <p:cNvCxnSpPr/>
          <p:nvPr/>
        </p:nvCxnSpPr>
        <p:spPr>
          <a:xfrm flipH="1" flipV="1">
            <a:off x="4191000" y="332232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ED6E71F4-C2F1-2019-A2F2-C909F35CB1B0}"/>
              </a:ext>
            </a:extLst>
          </p:cNvPr>
          <p:cNvCxnSpPr/>
          <p:nvPr/>
        </p:nvCxnSpPr>
        <p:spPr>
          <a:xfrm flipH="1" flipV="1">
            <a:off x="5029200" y="331827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CBB909D-EDE8-AFEB-6591-4EF34B349556}"/>
              </a:ext>
            </a:extLst>
          </p:cNvPr>
          <p:cNvCxnSpPr/>
          <p:nvPr/>
        </p:nvCxnSpPr>
        <p:spPr>
          <a:xfrm flipH="1" flipV="1">
            <a:off x="5943600" y="3277844"/>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E620C75-A9C4-3D71-C87A-2379C26BA471}"/>
              </a:ext>
            </a:extLst>
          </p:cNvPr>
          <p:cNvCxnSpPr/>
          <p:nvPr/>
        </p:nvCxnSpPr>
        <p:spPr>
          <a:xfrm flipH="1" flipV="1">
            <a:off x="6781799" y="32766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143C8DDF-F9F9-53E4-B0A8-ED0F45446AD4}"/>
              </a:ext>
            </a:extLst>
          </p:cNvPr>
          <p:cNvCxnSpPr/>
          <p:nvPr/>
        </p:nvCxnSpPr>
        <p:spPr>
          <a:xfrm flipH="1" flipV="1">
            <a:off x="3499757" y="36576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B650199-4BC0-B44B-8B35-CEA6A14DFB88}"/>
              </a:ext>
            </a:extLst>
          </p:cNvPr>
          <p:cNvCxnSpPr>
            <a:cxnSpLocks/>
          </p:cNvCxnSpPr>
          <p:nvPr/>
        </p:nvCxnSpPr>
        <p:spPr>
          <a:xfrm flipV="1">
            <a:off x="4374502" y="36576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0A1152C-192C-A087-90A6-C3E88CF0BB9B}"/>
              </a:ext>
            </a:extLst>
          </p:cNvPr>
          <p:cNvCxnSpPr/>
          <p:nvPr/>
        </p:nvCxnSpPr>
        <p:spPr>
          <a:xfrm flipH="1" flipV="1">
            <a:off x="5034643" y="368403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72635AC-11B9-3E83-AB79-D2EAA42C95B4}"/>
              </a:ext>
            </a:extLst>
          </p:cNvPr>
          <p:cNvCxnSpPr/>
          <p:nvPr/>
        </p:nvCxnSpPr>
        <p:spPr>
          <a:xfrm flipH="1" flipV="1">
            <a:off x="5932714" y="36576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5131605-D5DD-074C-B496-1A89A3D71F13}"/>
              </a:ext>
            </a:extLst>
          </p:cNvPr>
          <p:cNvCxnSpPr/>
          <p:nvPr/>
        </p:nvCxnSpPr>
        <p:spPr>
          <a:xfrm flipH="1" flipV="1">
            <a:off x="6858000" y="368403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F15B7AE-9946-938D-AE5E-DAF781B7E7A8}"/>
              </a:ext>
            </a:extLst>
          </p:cNvPr>
          <p:cNvCxnSpPr>
            <a:cxnSpLocks/>
          </p:cNvCxnSpPr>
          <p:nvPr/>
        </p:nvCxnSpPr>
        <p:spPr>
          <a:xfrm flipV="1">
            <a:off x="3383902" y="3988837"/>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3AB609F-A2A6-4614-8B78-7F3356535D9F}"/>
              </a:ext>
            </a:extLst>
          </p:cNvPr>
          <p:cNvCxnSpPr>
            <a:cxnSpLocks/>
          </p:cNvCxnSpPr>
          <p:nvPr/>
        </p:nvCxnSpPr>
        <p:spPr>
          <a:xfrm flipV="1">
            <a:off x="4374502" y="3988837"/>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209CE4B-E95C-AE40-9883-9CE52D97F056}"/>
              </a:ext>
            </a:extLst>
          </p:cNvPr>
          <p:cNvCxnSpPr>
            <a:cxnSpLocks/>
          </p:cNvCxnSpPr>
          <p:nvPr/>
        </p:nvCxnSpPr>
        <p:spPr>
          <a:xfrm flipV="1">
            <a:off x="5184710" y="3988837"/>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918849F-0DD3-D19A-5C4C-735B5F192070}"/>
              </a:ext>
            </a:extLst>
          </p:cNvPr>
          <p:cNvCxnSpPr/>
          <p:nvPr/>
        </p:nvCxnSpPr>
        <p:spPr>
          <a:xfrm flipH="1" flipV="1">
            <a:off x="5948265" y="402336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8A7A596-3254-ECAC-3E31-6F9A2BF5ED8D}"/>
              </a:ext>
            </a:extLst>
          </p:cNvPr>
          <p:cNvCxnSpPr/>
          <p:nvPr/>
        </p:nvCxnSpPr>
        <p:spPr>
          <a:xfrm flipH="1" flipV="1">
            <a:off x="6781799" y="403611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D4DB491-DA93-0DE5-0A8F-79A4148C8FCF}"/>
              </a:ext>
            </a:extLst>
          </p:cNvPr>
          <p:cNvCxnSpPr>
            <a:cxnSpLocks/>
          </p:cNvCxnSpPr>
          <p:nvPr/>
        </p:nvCxnSpPr>
        <p:spPr>
          <a:xfrm flipV="1">
            <a:off x="3499757" y="443484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DB078C9-C7AF-3773-29A6-2DB1C56DC266}"/>
              </a:ext>
            </a:extLst>
          </p:cNvPr>
          <p:cNvCxnSpPr>
            <a:cxnSpLocks/>
          </p:cNvCxnSpPr>
          <p:nvPr/>
        </p:nvCxnSpPr>
        <p:spPr>
          <a:xfrm flipV="1">
            <a:off x="6096000" y="4340912"/>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AE09ABD-9644-F6CC-947B-EEDF879407AE}"/>
              </a:ext>
            </a:extLst>
          </p:cNvPr>
          <p:cNvCxnSpPr/>
          <p:nvPr/>
        </p:nvCxnSpPr>
        <p:spPr>
          <a:xfrm flipH="1" flipV="1">
            <a:off x="6906208" y="440187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38062E2-96A2-88E1-47E0-DC2D04ACA605}"/>
              </a:ext>
            </a:extLst>
          </p:cNvPr>
          <p:cNvCxnSpPr/>
          <p:nvPr/>
        </p:nvCxnSpPr>
        <p:spPr>
          <a:xfrm flipH="1" flipV="1">
            <a:off x="5076242" y="440187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2D8053C-013C-1C60-6182-031B0FD683B1}"/>
              </a:ext>
            </a:extLst>
          </p:cNvPr>
          <p:cNvCxnSpPr/>
          <p:nvPr/>
        </p:nvCxnSpPr>
        <p:spPr>
          <a:xfrm flipH="1" flipV="1">
            <a:off x="4222102" y="440187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Oval 24">
            <a:extLst>
              <a:ext uri="{FF2B5EF4-FFF2-40B4-BE49-F238E27FC236}">
                <a16:creationId xmlns:a16="http://schemas.microsoft.com/office/drawing/2014/main" id="{61D99E78-6A16-FC6B-BB6F-097040938602}"/>
              </a:ext>
            </a:extLst>
          </p:cNvPr>
          <p:cNvSpPr/>
          <p:nvPr/>
        </p:nvSpPr>
        <p:spPr>
          <a:xfrm>
            <a:off x="6400800" y="4293637"/>
            <a:ext cx="914395" cy="5019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08B4691-EC1C-527A-F59B-5AFB3CF8E8DE}"/>
              </a:ext>
            </a:extLst>
          </p:cNvPr>
          <p:cNvSpPr txBox="1"/>
          <p:nvPr/>
        </p:nvSpPr>
        <p:spPr>
          <a:xfrm>
            <a:off x="4114800" y="5181600"/>
            <a:ext cx="3962400" cy="369332"/>
          </a:xfrm>
          <a:prstGeom prst="rect">
            <a:avLst/>
          </a:prstGeom>
          <a:noFill/>
        </p:spPr>
        <p:txBody>
          <a:bodyPr wrap="square" rtlCol="0">
            <a:spAutoFit/>
          </a:bodyPr>
          <a:lstStyle/>
          <a:p>
            <a:r>
              <a:rPr lang="en-GB" dirty="0">
                <a:latin typeface="Lucida Sans Typewriter" panose="020B0509030504030204" pitchFamily="49" charset="0"/>
              </a:rPr>
              <a:t>This is the maximum profit</a:t>
            </a:r>
            <a:endParaRPr lang="en-US" dirty="0">
              <a:latin typeface="Lucida Sans Typewriter" panose="020B0509030504030204" pitchFamily="49" charset="0"/>
            </a:endParaRPr>
          </a:p>
        </p:txBody>
      </p:sp>
    </p:spTree>
    <p:extLst>
      <p:ext uri="{BB962C8B-B14F-4D97-AF65-F5344CB8AC3E}">
        <p14:creationId xmlns:p14="http://schemas.microsoft.com/office/powerpoint/2010/main" val="955035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3C21-2A23-46B5-5DAA-E798C62A5094}"/>
              </a:ext>
            </a:extLst>
          </p:cNvPr>
          <p:cNvSpPr>
            <a:spLocks noGrp="1"/>
          </p:cNvSpPr>
          <p:nvPr>
            <p:ph type="title"/>
          </p:nvPr>
        </p:nvSpPr>
        <p:spPr>
          <a:xfrm>
            <a:off x="381000" y="242602"/>
            <a:ext cx="8229600" cy="603376"/>
          </a:xfrm>
        </p:spPr>
        <p:txBody>
          <a:bodyPr>
            <a:normAutofit fontScale="90000"/>
          </a:bodyPr>
          <a:lstStyle/>
          <a:p>
            <a:r>
              <a:rPr lang="en-GB" dirty="0">
                <a:latin typeface="Lucida Sans Typewriter" panose="020B0509030504030204" pitchFamily="49" charset="0"/>
              </a:rPr>
              <a:t>Backtracking</a:t>
            </a:r>
            <a:endParaRPr lang="en-US" dirty="0">
              <a:latin typeface="Lucida Sans Typewriter" panose="020B0509030504030204" pitchFamily="49" charset="0"/>
            </a:endParaRPr>
          </a:p>
        </p:txBody>
      </p:sp>
      <p:sp>
        <p:nvSpPr>
          <p:cNvPr id="3" name="Content Placeholder 2">
            <a:extLst>
              <a:ext uri="{FF2B5EF4-FFF2-40B4-BE49-F238E27FC236}">
                <a16:creationId xmlns:a16="http://schemas.microsoft.com/office/drawing/2014/main" id="{4E4FF495-7A6E-8F90-C448-144B532DB6E6}"/>
              </a:ext>
            </a:extLst>
          </p:cNvPr>
          <p:cNvSpPr>
            <a:spLocks noGrp="1"/>
          </p:cNvSpPr>
          <p:nvPr>
            <p:ph idx="1"/>
          </p:nvPr>
        </p:nvSpPr>
        <p:spPr>
          <a:xfrm>
            <a:off x="381000" y="845978"/>
            <a:ext cx="8229600" cy="4525963"/>
          </a:xfrm>
        </p:spPr>
        <p:txBody>
          <a:bodyPr>
            <a:normAutofit/>
          </a:bodyPr>
          <a:lstStyle/>
          <a:p>
            <a:r>
              <a:rPr lang="en-GB" sz="1800" dirty="0">
                <a:latin typeface="Lucida Sans Typewriter" panose="020B0509030504030204" pitchFamily="49" charset="0"/>
              </a:rPr>
              <a:t>How will we backtrack?</a:t>
            </a:r>
          </a:p>
          <a:p>
            <a:r>
              <a:rPr lang="en-GB" sz="1800" dirty="0">
                <a:latin typeface="Lucida Sans Typewriter" panose="020B0509030504030204" pitchFamily="49" charset="0"/>
              </a:rPr>
              <a:t>Start from the last cell</a:t>
            </a:r>
          </a:p>
          <a:p>
            <a:r>
              <a:rPr lang="en-GB" sz="1800" dirty="0">
                <a:latin typeface="Lucida Sans Typewriter" panose="020B0509030504030204" pitchFamily="49" charset="0"/>
              </a:rPr>
              <a:t>If the current cell arrow is diagonal-&gt;we have take the item</a:t>
            </a:r>
          </a:p>
          <a:p>
            <a:r>
              <a:rPr lang="en-GB" sz="1800" dirty="0">
                <a:latin typeface="Lucida Sans Typewriter" panose="020B0509030504030204" pitchFamily="49" charset="0"/>
              </a:rPr>
              <a:t>If current cell arrow is up-&gt;we skipped the item</a:t>
            </a:r>
            <a:endParaRPr lang="en-US" sz="1800" dirty="0">
              <a:latin typeface="Lucida Sans Typewriter" panose="020B0509030504030204" pitchFamily="49" charset="0"/>
            </a:endParaRPr>
          </a:p>
        </p:txBody>
      </p:sp>
      <p:graphicFrame>
        <p:nvGraphicFramePr>
          <p:cNvPr id="4" name="Table 3">
            <a:extLst>
              <a:ext uri="{FF2B5EF4-FFF2-40B4-BE49-F238E27FC236}">
                <a16:creationId xmlns:a16="http://schemas.microsoft.com/office/drawing/2014/main" id="{2A10607E-F777-DE82-2E76-B165E1CBAB79}"/>
              </a:ext>
            </a:extLst>
          </p:cNvPr>
          <p:cNvGraphicFramePr>
            <a:graphicFrameLocks noGrp="1"/>
          </p:cNvGraphicFramePr>
          <p:nvPr>
            <p:extLst>
              <p:ext uri="{D42A27DB-BD31-4B8C-83A1-F6EECF244321}">
                <p14:modId xmlns:p14="http://schemas.microsoft.com/office/powerpoint/2010/main" val="354826249"/>
              </p:ext>
            </p:extLst>
          </p:nvPr>
        </p:nvGraphicFramePr>
        <p:xfrm>
          <a:off x="1219200" y="2514600"/>
          <a:ext cx="6095999" cy="222504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endParaRPr lang="en-US" sz="1600" dirty="0">
                        <a:latin typeface="Lucida Sans Typewriter" pitchFamily="49" charset="0"/>
                      </a:endParaRPr>
                    </a:p>
                  </a:txBody>
                  <a:tcPr/>
                </a:tc>
                <a:tc>
                  <a:txBody>
                    <a:bodyPr/>
                    <a:lstStyle/>
                    <a:p>
                      <a:r>
                        <a:rPr lang="en-US" sz="1600" dirty="0">
                          <a:latin typeface="Lucida Sans Typewriter" pitchFamily="49" charset="0"/>
                        </a:rPr>
                        <a:t>0</a:t>
                      </a:r>
                    </a:p>
                  </a:txBody>
                  <a:tcPr/>
                </a:tc>
                <a:tc>
                  <a:txBody>
                    <a:bodyPr/>
                    <a:lstStyle/>
                    <a:p>
                      <a:r>
                        <a:rPr lang="en-US" sz="1600" dirty="0">
                          <a:latin typeface="Lucida Sans Typewriter" pitchFamily="49" charset="0"/>
                        </a:rPr>
                        <a:t>1</a:t>
                      </a:r>
                    </a:p>
                  </a:txBody>
                  <a:tcPr/>
                </a:tc>
                <a:tc>
                  <a:txBody>
                    <a:bodyPr/>
                    <a:lstStyle/>
                    <a:p>
                      <a:r>
                        <a:rPr lang="en-US" sz="1600" dirty="0">
                          <a:latin typeface="Lucida Sans Typewriter" pitchFamily="49" charset="0"/>
                        </a:rPr>
                        <a:t>2</a:t>
                      </a:r>
                    </a:p>
                  </a:txBody>
                  <a:tcPr/>
                </a:tc>
                <a:tc>
                  <a:txBody>
                    <a:bodyPr/>
                    <a:lstStyle/>
                    <a:p>
                      <a:r>
                        <a:rPr lang="en-US" sz="1600" dirty="0">
                          <a:latin typeface="Lucida Sans Typewriter" pitchFamily="49" charset="0"/>
                        </a:rPr>
                        <a:t>3</a:t>
                      </a:r>
                    </a:p>
                  </a:txBody>
                  <a:tcPr/>
                </a:tc>
                <a:tc>
                  <a:txBody>
                    <a:bodyPr/>
                    <a:lstStyle/>
                    <a:p>
                      <a:r>
                        <a:rPr lang="en-US" sz="1600" dirty="0">
                          <a:latin typeface="Lucida Sans Typewriter" pitchFamily="49" charset="0"/>
                        </a:rPr>
                        <a:t>4</a:t>
                      </a:r>
                    </a:p>
                  </a:txBody>
                  <a:tcPr/>
                </a:tc>
                <a:tc>
                  <a:txBody>
                    <a:bodyPr/>
                    <a:lstStyle/>
                    <a:p>
                      <a:r>
                        <a:rPr lang="en-US" sz="1600" dirty="0">
                          <a:latin typeface="Lucida Sans Typewriter" pitchFamily="49" charset="0"/>
                        </a:rPr>
                        <a:t>5</a:t>
                      </a:r>
                    </a:p>
                  </a:txBody>
                  <a:tcPr/>
                </a:tc>
                <a:extLst>
                  <a:ext uri="{0D108BD9-81ED-4DB2-BD59-A6C34878D82A}">
                    <a16:rowId xmlns:a16="http://schemas.microsoft.com/office/drawing/2014/main" val="10000"/>
                  </a:ext>
                </a:extLst>
              </a:tr>
              <a:tr h="370840">
                <a:tc>
                  <a:txBody>
                    <a:bodyPr/>
                    <a:lstStyle/>
                    <a:p>
                      <a:r>
                        <a:rPr lang="en-US" sz="1600" dirty="0">
                          <a:latin typeface="Lucida Sans Typewriter" pitchFamily="49" charset="0"/>
                        </a:rPr>
                        <a:t>0</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0</a:t>
                      </a:r>
                    </a:p>
                  </a:txBody>
                  <a:tcPr>
                    <a:solidFill>
                      <a:schemeClr val="bg1"/>
                    </a:solidFill>
                  </a:tcPr>
                </a:tc>
                <a:extLst>
                  <a:ext uri="{0D108BD9-81ED-4DB2-BD59-A6C34878D82A}">
                    <a16:rowId xmlns:a16="http://schemas.microsoft.com/office/drawing/2014/main" val="10001"/>
                  </a:ext>
                </a:extLst>
              </a:tr>
              <a:tr h="370840">
                <a:tc>
                  <a:txBody>
                    <a:bodyPr/>
                    <a:lstStyle/>
                    <a:p>
                      <a:r>
                        <a:rPr lang="en-US" sz="1600" dirty="0">
                          <a:latin typeface="Lucida Sans Typewriter" pitchFamily="49" charset="0"/>
                        </a:rPr>
                        <a:t>1</a:t>
                      </a:r>
                    </a:p>
                  </a:txBody>
                  <a:tcPr/>
                </a:tc>
                <a:tc>
                  <a:txBody>
                    <a:bodyPr/>
                    <a:lstStyle/>
                    <a:p>
                      <a:r>
                        <a:rPr lang="en-US" sz="1400" dirty="0">
                          <a:latin typeface="Lucida Sans Typewriter" pitchFamily="49" charset="0"/>
                        </a:rPr>
                        <a:t>0</a:t>
                      </a:r>
                    </a:p>
                  </a:txBody>
                  <a:tcPr>
                    <a:noFill/>
                  </a:tcPr>
                </a:tc>
                <a:tc>
                  <a:txBody>
                    <a:bodyPr/>
                    <a:lstStyle/>
                    <a:p>
                      <a:r>
                        <a:rPr lang="en-US" sz="1400" dirty="0">
                          <a:latin typeface="Lucida Sans Typewriter" pitchFamily="49" charset="0"/>
                        </a:rPr>
                        <a:t>0</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extLst>
                  <a:ext uri="{0D108BD9-81ED-4DB2-BD59-A6C34878D82A}">
                    <a16:rowId xmlns:a16="http://schemas.microsoft.com/office/drawing/2014/main" val="10002"/>
                  </a:ext>
                </a:extLst>
              </a:tr>
              <a:tr h="370840">
                <a:tc>
                  <a:txBody>
                    <a:bodyPr/>
                    <a:lstStyle/>
                    <a:p>
                      <a:r>
                        <a:rPr lang="en-US" sz="1600" dirty="0">
                          <a:latin typeface="Lucida Sans Typewriter" pitchFamily="49" charset="0"/>
                        </a:rPr>
                        <a:t>2</a:t>
                      </a:r>
                    </a:p>
                  </a:txBody>
                  <a:tcPr/>
                </a:tc>
                <a:tc>
                  <a:txBody>
                    <a:bodyPr/>
                    <a:lstStyle/>
                    <a:p>
                      <a:r>
                        <a:rPr lang="en-US" sz="1400" dirty="0">
                          <a:latin typeface="Lucida Sans Typewriter" pitchFamily="49" charset="0"/>
                        </a:rPr>
                        <a:t>0</a:t>
                      </a:r>
                    </a:p>
                  </a:txBody>
                  <a:tcPr>
                    <a:noFill/>
                  </a:tcPr>
                </a:tc>
                <a:tc>
                  <a:txBody>
                    <a:bodyPr/>
                    <a:lstStyle/>
                    <a:p>
                      <a:r>
                        <a:rPr lang="en-GB" sz="1400" dirty="0">
                          <a:latin typeface="Lucida Sans Typewriter" pitchFamily="49" charset="0"/>
                        </a:rPr>
                        <a:t>10</a:t>
                      </a:r>
                      <a:endParaRPr lang="en-US" sz="1400" dirty="0">
                        <a:latin typeface="Lucida Sans Typewriter" pitchFamily="49" charset="0"/>
                      </a:endParaRPr>
                    </a:p>
                  </a:txBody>
                  <a:tcPr>
                    <a:noFill/>
                  </a:tcPr>
                </a:tc>
                <a:tc>
                  <a:txBody>
                    <a:bodyPr/>
                    <a:lstStyle/>
                    <a:p>
                      <a:r>
                        <a:rPr lang="en-GB" sz="1400" dirty="0">
                          <a:latin typeface="Lucida Sans Typewriter" pitchFamily="49" charset="0"/>
                        </a:rPr>
                        <a:t>12 </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extLst>
                  <a:ext uri="{0D108BD9-81ED-4DB2-BD59-A6C34878D82A}">
                    <a16:rowId xmlns:a16="http://schemas.microsoft.com/office/drawing/2014/main" val="10003"/>
                  </a:ext>
                </a:extLst>
              </a:tr>
              <a:tr h="370840">
                <a:tc>
                  <a:txBody>
                    <a:bodyPr/>
                    <a:lstStyle/>
                    <a:p>
                      <a:r>
                        <a:rPr lang="en-US" sz="1600" dirty="0">
                          <a:latin typeface="Lucida Sans Typewriter" pitchFamily="49" charset="0"/>
                        </a:rPr>
                        <a:t>3</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10</a:t>
                      </a:r>
                    </a:p>
                  </a:txBody>
                  <a:tcPr/>
                </a:tc>
                <a:tc>
                  <a:txBody>
                    <a:bodyPr/>
                    <a:lstStyle/>
                    <a:p>
                      <a:r>
                        <a:rPr lang="en-US" sz="1400" dirty="0">
                          <a:latin typeface="Lucida Sans Typewriter" pitchFamily="49" charset="0"/>
                        </a:rPr>
                        <a:t>12</a:t>
                      </a:r>
                    </a:p>
                  </a:txBody>
                  <a:tcPr/>
                </a:tc>
                <a:tc>
                  <a:txBody>
                    <a:bodyPr/>
                    <a:lstStyle/>
                    <a:p>
                      <a:r>
                        <a:rPr lang="en-US" sz="1400" dirty="0">
                          <a:latin typeface="Lucida Sans Typewriter" pitchFamily="49" charset="0"/>
                        </a:rPr>
                        <a:t>22</a:t>
                      </a:r>
                    </a:p>
                  </a:txBody>
                  <a:tcPr/>
                </a:tc>
                <a:tc>
                  <a:txBody>
                    <a:bodyPr/>
                    <a:lstStyle/>
                    <a:p>
                      <a:r>
                        <a:rPr lang="en-US" sz="1400" dirty="0">
                          <a:latin typeface="Lucida Sans Typewriter" pitchFamily="49" charset="0"/>
                        </a:rPr>
                        <a:t>30</a:t>
                      </a:r>
                    </a:p>
                  </a:txBody>
                  <a:tcPr/>
                </a:tc>
                <a:tc>
                  <a:txBody>
                    <a:bodyPr/>
                    <a:lstStyle/>
                    <a:p>
                      <a:r>
                        <a:rPr lang="en-US" sz="1400" dirty="0">
                          <a:latin typeface="Lucida Sans Typewriter" pitchFamily="49" charset="0"/>
                        </a:rPr>
                        <a:t>32</a:t>
                      </a:r>
                    </a:p>
                  </a:txBody>
                  <a:tcPr/>
                </a:tc>
                <a:extLst>
                  <a:ext uri="{0D108BD9-81ED-4DB2-BD59-A6C34878D82A}">
                    <a16:rowId xmlns:a16="http://schemas.microsoft.com/office/drawing/2014/main" val="10004"/>
                  </a:ext>
                </a:extLst>
              </a:tr>
              <a:tr h="370840">
                <a:tc>
                  <a:txBody>
                    <a:bodyPr/>
                    <a:lstStyle/>
                    <a:p>
                      <a:r>
                        <a:rPr lang="en-US" sz="1600" dirty="0">
                          <a:latin typeface="Lucida Sans Typewriter" pitchFamily="49" charset="0"/>
                        </a:rPr>
                        <a:t>4</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10</a:t>
                      </a:r>
                    </a:p>
                  </a:txBody>
                  <a:tcPr/>
                </a:tc>
                <a:tc>
                  <a:txBody>
                    <a:bodyPr/>
                    <a:lstStyle/>
                    <a:p>
                      <a:r>
                        <a:rPr lang="en-US" sz="1400" dirty="0">
                          <a:latin typeface="Lucida Sans Typewriter" pitchFamily="49" charset="0"/>
                        </a:rPr>
                        <a:t>15</a:t>
                      </a:r>
                    </a:p>
                  </a:txBody>
                  <a:tcPr/>
                </a:tc>
                <a:tc>
                  <a:txBody>
                    <a:bodyPr/>
                    <a:lstStyle/>
                    <a:p>
                      <a:r>
                        <a:rPr lang="en-US" sz="1400" dirty="0">
                          <a:latin typeface="Lucida Sans Typewriter" pitchFamily="49" charset="0"/>
                        </a:rPr>
                        <a:t>25</a:t>
                      </a:r>
                    </a:p>
                  </a:txBody>
                  <a:tcPr/>
                </a:tc>
                <a:tc>
                  <a:txBody>
                    <a:bodyPr/>
                    <a:lstStyle/>
                    <a:p>
                      <a:r>
                        <a:rPr lang="en-US" sz="1400" dirty="0">
                          <a:latin typeface="Lucida Sans Typewriter" pitchFamily="49" charset="0"/>
                        </a:rPr>
                        <a:t>30</a:t>
                      </a:r>
                    </a:p>
                  </a:txBody>
                  <a:tcPr/>
                </a:tc>
                <a:tc>
                  <a:txBody>
                    <a:bodyPr/>
                    <a:lstStyle/>
                    <a:p>
                      <a:r>
                        <a:rPr lang="en-US" sz="1400" dirty="0">
                          <a:latin typeface="Lucida Sans Typewriter" pitchFamily="49" charset="0"/>
                        </a:rPr>
                        <a:t>37</a:t>
                      </a:r>
                    </a:p>
                  </a:txBody>
                  <a:tcPr/>
                </a:tc>
                <a:extLst>
                  <a:ext uri="{0D108BD9-81ED-4DB2-BD59-A6C34878D82A}">
                    <a16:rowId xmlns:a16="http://schemas.microsoft.com/office/drawing/2014/main" val="10005"/>
                  </a:ext>
                </a:extLst>
              </a:tr>
            </a:tbl>
          </a:graphicData>
        </a:graphic>
      </p:graphicFrame>
      <p:cxnSp>
        <p:nvCxnSpPr>
          <p:cNvPr id="5" name="Straight Arrow Connector 4">
            <a:extLst>
              <a:ext uri="{FF2B5EF4-FFF2-40B4-BE49-F238E27FC236}">
                <a16:creationId xmlns:a16="http://schemas.microsoft.com/office/drawing/2014/main" id="{F4899CBF-B50A-6581-4267-CAF1BEBAA648}"/>
              </a:ext>
            </a:extLst>
          </p:cNvPr>
          <p:cNvCxnSpPr>
            <a:cxnSpLocks/>
          </p:cNvCxnSpPr>
          <p:nvPr/>
        </p:nvCxnSpPr>
        <p:spPr>
          <a:xfrm flipV="1">
            <a:off x="3352800" y="32766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45BB690-3FF3-56AA-A037-09359B5BA93D}"/>
              </a:ext>
            </a:extLst>
          </p:cNvPr>
          <p:cNvCxnSpPr/>
          <p:nvPr/>
        </p:nvCxnSpPr>
        <p:spPr>
          <a:xfrm flipH="1" flipV="1">
            <a:off x="4191000" y="332232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ED6E71F4-C2F1-2019-A2F2-C909F35CB1B0}"/>
              </a:ext>
            </a:extLst>
          </p:cNvPr>
          <p:cNvCxnSpPr/>
          <p:nvPr/>
        </p:nvCxnSpPr>
        <p:spPr>
          <a:xfrm flipH="1" flipV="1">
            <a:off x="5029200" y="331827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CBB909D-EDE8-AFEB-6591-4EF34B349556}"/>
              </a:ext>
            </a:extLst>
          </p:cNvPr>
          <p:cNvCxnSpPr/>
          <p:nvPr/>
        </p:nvCxnSpPr>
        <p:spPr>
          <a:xfrm flipH="1" flipV="1">
            <a:off x="5943600" y="3277844"/>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E620C75-A9C4-3D71-C87A-2379C26BA471}"/>
              </a:ext>
            </a:extLst>
          </p:cNvPr>
          <p:cNvCxnSpPr/>
          <p:nvPr/>
        </p:nvCxnSpPr>
        <p:spPr>
          <a:xfrm flipH="1" flipV="1">
            <a:off x="6781799" y="32766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143C8DDF-F9F9-53E4-B0A8-ED0F45446AD4}"/>
              </a:ext>
            </a:extLst>
          </p:cNvPr>
          <p:cNvCxnSpPr/>
          <p:nvPr/>
        </p:nvCxnSpPr>
        <p:spPr>
          <a:xfrm flipH="1" flipV="1">
            <a:off x="3499757" y="36576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B650199-4BC0-B44B-8B35-CEA6A14DFB88}"/>
              </a:ext>
            </a:extLst>
          </p:cNvPr>
          <p:cNvCxnSpPr>
            <a:cxnSpLocks/>
          </p:cNvCxnSpPr>
          <p:nvPr/>
        </p:nvCxnSpPr>
        <p:spPr>
          <a:xfrm flipV="1">
            <a:off x="4374502" y="36576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0A1152C-192C-A087-90A6-C3E88CF0BB9B}"/>
              </a:ext>
            </a:extLst>
          </p:cNvPr>
          <p:cNvCxnSpPr/>
          <p:nvPr/>
        </p:nvCxnSpPr>
        <p:spPr>
          <a:xfrm flipH="1" flipV="1">
            <a:off x="5034643" y="368403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72635AC-11B9-3E83-AB79-D2EAA42C95B4}"/>
              </a:ext>
            </a:extLst>
          </p:cNvPr>
          <p:cNvCxnSpPr/>
          <p:nvPr/>
        </p:nvCxnSpPr>
        <p:spPr>
          <a:xfrm flipH="1" flipV="1">
            <a:off x="5932714" y="36576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5131605-D5DD-074C-B496-1A89A3D71F13}"/>
              </a:ext>
            </a:extLst>
          </p:cNvPr>
          <p:cNvCxnSpPr/>
          <p:nvPr/>
        </p:nvCxnSpPr>
        <p:spPr>
          <a:xfrm flipH="1" flipV="1">
            <a:off x="6858000" y="368403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F15B7AE-9946-938D-AE5E-DAF781B7E7A8}"/>
              </a:ext>
            </a:extLst>
          </p:cNvPr>
          <p:cNvCxnSpPr>
            <a:cxnSpLocks/>
          </p:cNvCxnSpPr>
          <p:nvPr/>
        </p:nvCxnSpPr>
        <p:spPr>
          <a:xfrm flipV="1">
            <a:off x="3383902" y="3988837"/>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3AB609F-A2A6-4614-8B78-7F3356535D9F}"/>
              </a:ext>
            </a:extLst>
          </p:cNvPr>
          <p:cNvCxnSpPr>
            <a:cxnSpLocks/>
          </p:cNvCxnSpPr>
          <p:nvPr/>
        </p:nvCxnSpPr>
        <p:spPr>
          <a:xfrm flipV="1">
            <a:off x="4374502" y="3988837"/>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209CE4B-E95C-AE40-9883-9CE52D97F056}"/>
              </a:ext>
            </a:extLst>
          </p:cNvPr>
          <p:cNvCxnSpPr>
            <a:cxnSpLocks/>
          </p:cNvCxnSpPr>
          <p:nvPr/>
        </p:nvCxnSpPr>
        <p:spPr>
          <a:xfrm flipV="1">
            <a:off x="5184710" y="3988837"/>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918849F-0DD3-D19A-5C4C-735B5F192070}"/>
              </a:ext>
            </a:extLst>
          </p:cNvPr>
          <p:cNvCxnSpPr/>
          <p:nvPr/>
        </p:nvCxnSpPr>
        <p:spPr>
          <a:xfrm flipH="1" flipV="1">
            <a:off x="5948265" y="402336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8A7A596-3254-ECAC-3E31-6F9A2BF5ED8D}"/>
              </a:ext>
            </a:extLst>
          </p:cNvPr>
          <p:cNvCxnSpPr/>
          <p:nvPr/>
        </p:nvCxnSpPr>
        <p:spPr>
          <a:xfrm flipH="1" flipV="1">
            <a:off x="6781799" y="403611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D4DB491-DA93-0DE5-0A8F-79A4148C8FCF}"/>
              </a:ext>
            </a:extLst>
          </p:cNvPr>
          <p:cNvCxnSpPr>
            <a:cxnSpLocks/>
          </p:cNvCxnSpPr>
          <p:nvPr/>
        </p:nvCxnSpPr>
        <p:spPr>
          <a:xfrm flipV="1">
            <a:off x="3499757" y="443484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DB078C9-C7AF-3773-29A6-2DB1C56DC266}"/>
              </a:ext>
            </a:extLst>
          </p:cNvPr>
          <p:cNvCxnSpPr>
            <a:cxnSpLocks/>
          </p:cNvCxnSpPr>
          <p:nvPr/>
        </p:nvCxnSpPr>
        <p:spPr>
          <a:xfrm flipV="1">
            <a:off x="6096000" y="4340912"/>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AE09ABD-9644-F6CC-947B-EEDF879407AE}"/>
              </a:ext>
            </a:extLst>
          </p:cNvPr>
          <p:cNvCxnSpPr/>
          <p:nvPr/>
        </p:nvCxnSpPr>
        <p:spPr>
          <a:xfrm flipH="1" flipV="1">
            <a:off x="6906208" y="440187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38062E2-96A2-88E1-47E0-DC2D04ACA605}"/>
              </a:ext>
            </a:extLst>
          </p:cNvPr>
          <p:cNvCxnSpPr/>
          <p:nvPr/>
        </p:nvCxnSpPr>
        <p:spPr>
          <a:xfrm flipH="1" flipV="1">
            <a:off x="5076242" y="440187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2D8053C-013C-1C60-6182-031B0FD683B1}"/>
              </a:ext>
            </a:extLst>
          </p:cNvPr>
          <p:cNvCxnSpPr/>
          <p:nvPr/>
        </p:nvCxnSpPr>
        <p:spPr>
          <a:xfrm flipH="1" flipV="1">
            <a:off x="4222102" y="440187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Oval 24">
            <a:extLst>
              <a:ext uri="{FF2B5EF4-FFF2-40B4-BE49-F238E27FC236}">
                <a16:creationId xmlns:a16="http://schemas.microsoft.com/office/drawing/2014/main" id="{61D99E78-6A16-FC6B-BB6F-097040938602}"/>
              </a:ext>
            </a:extLst>
          </p:cNvPr>
          <p:cNvSpPr/>
          <p:nvPr/>
        </p:nvSpPr>
        <p:spPr>
          <a:xfrm>
            <a:off x="6400800" y="4293637"/>
            <a:ext cx="914395" cy="5019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08B4691-EC1C-527A-F59B-5AFB3CF8E8DE}"/>
              </a:ext>
            </a:extLst>
          </p:cNvPr>
          <p:cNvSpPr txBox="1"/>
          <p:nvPr/>
        </p:nvSpPr>
        <p:spPr>
          <a:xfrm>
            <a:off x="4114800" y="5181600"/>
            <a:ext cx="3962400" cy="369332"/>
          </a:xfrm>
          <a:prstGeom prst="rect">
            <a:avLst/>
          </a:prstGeom>
          <a:noFill/>
        </p:spPr>
        <p:txBody>
          <a:bodyPr wrap="square" rtlCol="0">
            <a:spAutoFit/>
          </a:bodyPr>
          <a:lstStyle/>
          <a:p>
            <a:r>
              <a:rPr lang="en-GB" dirty="0">
                <a:latin typeface="Lucida Sans Typewriter" panose="020B0509030504030204" pitchFamily="49" charset="0"/>
              </a:rPr>
              <a:t>This is the maximum profit</a:t>
            </a:r>
            <a:endParaRPr lang="en-US" dirty="0">
              <a:latin typeface="Lucida Sans Typewriter" panose="020B0509030504030204" pitchFamily="49" charset="0"/>
            </a:endParaRPr>
          </a:p>
        </p:txBody>
      </p:sp>
    </p:spTree>
    <p:extLst>
      <p:ext uri="{BB962C8B-B14F-4D97-AF65-F5344CB8AC3E}">
        <p14:creationId xmlns:p14="http://schemas.microsoft.com/office/powerpoint/2010/main" val="4095824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3C21-2A23-46B5-5DAA-E798C62A5094}"/>
              </a:ext>
            </a:extLst>
          </p:cNvPr>
          <p:cNvSpPr>
            <a:spLocks noGrp="1"/>
          </p:cNvSpPr>
          <p:nvPr>
            <p:ph type="title"/>
          </p:nvPr>
        </p:nvSpPr>
        <p:spPr>
          <a:xfrm>
            <a:off x="381000" y="242602"/>
            <a:ext cx="8229600" cy="603376"/>
          </a:xfrm>
        </p:spPr>
        <p:txBody>
          <a:bodyPr>
            <a:normAutofit fontScale="90000"/>
          </a:bodyPr>
          <a:lstStyle/>
          <a:p>
            <a:r>
              <a:rPr lang="en-GB" dirty="0">
                <a:latin typeface="Lucida Sans Typewriter" panose="020B0509030504030204" pitchFamily="49" charset="0"/>
              </a:rPr>
              <a:t>Backtracking</a:t>
            </a:r>
            <a:endParaRPr lang="en-US" dirty="0">
              <a:latin typeface="Lucida Sans Typewriter" panose="020B0509030504030204" pitchFamily="49" charset="0"/>
            </a:endParaRPr>
          </a:p>
        </p:txBody>
      </p:sp>
      <p:sp>
        <p:nvSpPr>
          <p:cNvPr id="3" name="Content Placeholder 2">
            <a:extLst>
              <a:ext uri="{FF2B5EF4-FFF2-40B4-BE49-F238E27FC236}">
                <a16:creationId xmlns:a16="http://schemas.microsoft.com/office/drawing/2014/main" id="{4E4FF495-7A6E-8F90-C448-144B532DB6E6}"/>
              </a:ext>
            </a:extLst>
          </p:cNvPr>
          <p:cNvSpPr>
            <a:spLocks noGrp="1"/>
          </p:cNvSpPr>
          <p:nvPr>
            <p:ph idx="1"/>
          </p:nvPr>
        </p:nvSpPr>
        <p:spPr>
          <a:xfrm>
            <a:off x="381000" y="845978"/>
            <a:ext cx="8229600" cy="4525963"/>
          </a:xfrm>
        </p:spPr>
        <p:txBody>
          <a:bodyPr>
            <a:normAutofit/>
          </a:bodyPr>
          <a:lstStyle/>
          <a:p>
            <a:r>
              <a:rPr lang="en-GB" sz="1800" dirty="0">
                <a:latin typeface="Lucida Sans Typewriter" panose="020B0509030504030204" pitchFamily="49" charset="0"/>
              </a:rPr>
              <a:t>Current cell arrow is diagonal, add item 4</a:t>
            </a:r>
            <a:endParaRPr lang="en-US" sz="1800" dirty="0">
              <a:latin typeface="Lucida Sans Typewriter" panose="020B0509030504030204" pitchFamily="49" charset="0"/>
            </a:endParaRPr>
          </a:p>
        </p:txBody>
      </p:sp>
      <p:graphicFrame>
        <p:nvGraphicFramePr>
          <p:cNvPr id="4" name="Table 3">
            <a:extLst>
              <a:ext uri="{FF2B5EF4-FFF2-40B4-BE49-F238E27FC236}">
                <a16:creationId xmlns:a16="http://schemas.microsoft.com/office/drawing/2014/main" id="{2A10607E-F777-DE82-2E76-B165E1CBAB79}"/>
              </a:ext>
            </a:extLst>
          </p:cNvPr>
          <p:cNvGraphicFramePr>
            <a:graphicFrameLocks noGrp="1"/>
          </p:cNvGraphicFramePr>
          <p:nvPr>
            <p:extLst>
              <p:ext uri="{D42A27DB-BD31-4B8C-83A1-F6EECF244321}">
                <p14:modId xmlns:p14="http://schemas.microsoft.com/office/powerpoint/2010/main" val="1210444418"/>
              </p:ext>
            </p:extLst>
          </p:nvPr>
        </p:nvGraphicFramePr>
        <p:xfrm>
          <a:off x="533400" y="2514600"/>
          <a:ext cx="6781800" cy="2225040"/>
        </p:xfrm>
        <a:graphic>
          <a:graphicData uri="http://schemas.openxmlformats.org/drawingml/2006/table">
            <a:tbl>
              <a:tblPr firstRow="1" bandRow="1">
                <a:tableStyleId>{5940675A-B579-460E-94D1-54222C63F5DA}</a:tableStyleId>
              </a:tblPr>
              <a:tblGrid>
                <a:gridCol w="1447800">
                  <a:extLst>
                    <a:ext uri="{9D8B030D-6E8A-4147-A177-3AD203B41FA5}">
                      <a16:colId xmlns:a16="http://schemas.microsoft.com/office/drawing/2014/main" val="994655176"/>
                    </a:ext>
                  </a:extLst>
                </a:gridCol>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70840">
                <a:tc>
                  <a:txBody>
                    <a:bodyPr/>
                    <a:lstStyle/>
                    <a:p>
                      <a:endParaRPr lang="en-US" sz="1600" dirty="0">
                        <a:latin typeface="Lucida Sans Typewriter"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latin typeface="Lucida Sans Typewriter"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US" sz="1600" dirty="0">
                        <a:latin typeface="Lucida Sans Typewriter" pitchFamily="49" charset="0"/>
                      </a:endParaRPr>
                    </a:p>
                  </a:txBody>
                  <a:tcPr>
                    <a:lnT w="12700" cap="flat" cmpd="sng" algn="ctr">
                      <a:solidFill>
                        <a:schemeClr val="tx1"/>
                      </a:solidFill>
                      <a:prstDash val="solid"/>
                      <a:round/>
                      <a:headEnd type="none" w="med" len="med"/>
                      <a:tailEnd type="none" w="med" len="med"/>
                    </a:lnT>
                  </a:tcPr>
                </a:tc>
                <a:tc>
                  <a:txBody>
                    <a:bodyPr/>
                    <a:lstStyle/>
                    <a:p>
                      <a:r>
                        <a:rPr lang="en-US" sz="1600" dirty="0">
                          <a:latin typeface="Lucida Sans Typewriter" pitchFamily="49" charset="0"/>
                        </a:rPr>
                        <a:t>0</a:t>
                      </a:r>
                    </a:p>
                  </a:txBody>
                  <a:tcPr>
                    <a:lnT w="12700" cap="flat" cmpd="sng" algn="ctr">
                      <a:solidFill>
                        <a:schemeClr val="tx1"/>
                      </a:solidFill>
                      <a:prstDash val="solid"/>
                      <a:round/>
                      <a:headEnd type="none" w="med" len="med"/>
                      <a:tailEnd type="none" w="med" len="med"/>
                    </a:lnT>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370840">
                <a:tc>
                  <a:txBody>
                    <a:bodyPr/>
                    <a:lstStyle/>
                    <a:p>
                      <a:r>
                        <a:rPr lang="en-GB" sz="1600" dirty="0">
                          <a:latin typeface="Lucida Sans Typewriter" pitchFamily="49" charset="0"/>
                        </a:rPr>
                        <a:t>w1=2,v1=12</a:t>
                      </a:r>
                      <a:endParaRPr lang="en-US" sz="1600" dirty="0">
                        <a:latin typeface="Lucida Sans Typewriter" pitchFamily="49" charset="0"/>
                      </a:endParaRPr>
                    </a:p>
                  </a:txBody>
                  <a:tcPr/>
                </a:tc>
                <a:tc>
                  <a:txBody>
                    <a:bodyPr/>
                    <a:lstStyle/>
                    <a:p>
                      <a:r>
                        <a:rPr lang="en-US" sz="1600" dirty="0">
                          <a:latin typeface="Lucida Sans Typewriter" pitchFamily="49" charset="0"/>
                        </a:rPr>
                        <a:t>1</a:t>
                      </a:r>
                    </a:p>
                  </a:txBody>
                  <a:tcPr/>
                </a:tc>
                <a:tc>
                  <a:txBody>
                    <a:bodyPr/>
                    <a:lstStyle/>
                    <a:p>
                      <a:r>
                        <a:rPr lang="en-US" sz="1400" dirty="0">
                          <a:latin typeface="Lucida Sans Typewriter" pitchFamily="49" charset="0"/>
                        </a:rPr>
                        <a:t>0</a:t>
                      </a:r>
                    </a:p>
                  </a:txBody>
                  <a:tcPr>
                    <a:noFill/>
                  </a:tcPr>
                </a:tc>
                <a:tc>
                  <a:txBody>
                    <a:bodyPr/>
                    <a:lstStyle/>
                    <a:p>
                      <a:r>
                        <a:rPr lang="en-US" sz="1400" dirty="0">
                          <a:latin typeface="Lucida Sans Typewriter" pitchFamily="49" charset="0"/>
                        </a:rPr>
                        <a:t>0</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extLst>
                  <a:ext uri="{0D108BD9-81ED-4DB2-BD59-A6C34878D82A}">
                    <a16:rowId xmlns:a16="http://schemas.microsoft.com/office/drawing/2014/main" val="10002"/>
                  </a:ext>
                </a:extLst>
              </a:tr>
              <a:tr h="370840">
                <a:tc>
                  <a:txBody>
                    <a:bodyPr/>
                    <a:lstStyle/>
                    <a:p>
                      <a:r>
                        <a:rPr lang="en-GB" sz="1600" dirty="0">
                          <a:latin typeface="Lucida Sans Typewriter" pitchFamily="49" charset="0"/>
                        </a:rPr>
                        <a:t>w2=1,v2=10</a:t>
                      </a:r>
                      <a:endParaRPr lang="en-US" sz="1600" dirty="0">
                        <a:latin typeface="Lucida Sans Typewriter" pitchFamily="49" charset="0"/>
                      </a:endParaRPr>
                    </a:p>
                  </a:txBody>
                  <a:tcPr/>
                </a:tc>
                <a:tc>
                  <a:txBody>
                    <a:bodyPr/>
                    <a:lstStyle/>
                    <a:p>
                      <a:r>
                        <a:rPr lang="en-US" sz="1600" dirty="0">
                          <a:latin typeface="Lucida Sans Typewriter" pitchFamily="49" charset="0"/>
                        </a:rPr>
                        <a:t>2</a:t>
                      </a:r>
                    </a:p>
                  </a:txBody>
                  <a:tcPr/>
                </a:tc>
                <a:tc>
                  <a:txBody>
                    <a:bodyPr/>
                    <a:lstStyle/>
                    <a:p>
                      <a:r>
                        <a:rPr lang="en-US" sz="1400" dirty="0">
                          <a:latin typeface="Lucida Sans Typewriter" pitchFamily="49" charset="0"/>
                        </a:rPr>
                        <a:t>0</a:t>
                      </a:r>
                    </a:p>
                  </a:txBody>
                  <a:tcPr>
                    <a:noFill/>
                  </a:tcPr>
                </a:tc>
                <a:tc>
                  <a:txBody>
                    <a:bodyPr/>
                    <a:lstStyle/>
                    <a:p>
                      <a:r>
                        <a:rPr lang="en-GB" sz="1400" dirty="0">
                          <a:latin typeface="Lucida Sans Typewriter" pitchFamily="49" charset="0"/>
                        </a:rPr>
                        <a:t>10</a:t>
                      </a:r>
                      <a:endParaRPr lang="en-US" sz="1400" dirty="0">
                        <a:latin typeface="Lucida Sans Typewriter" pitchFamily="49" charset="0"/>
                      </a:endParaRPr>
                    </a:p>
                  </a:txBody>
                  <a:tcPr>
                    <a:noFill/>
                  </a:tcPr>
                </a:tc>
                <a:tc>
                  <a:txBody>
                    <a:bodyPr/>
                    <a:lstStyle/>
                    <a:p>
                      <a:r>
                        <a:rPr lang="en-GB" sz="1400" dirty="0">
                          <a:latin typeface="Lucida Sans Typewriter" pitchFamily="49" charset="0"/>
                        </a:rPr>
                        <a:t>12 </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extLst>
                  <a:ext uri="{0D108BD9-81ED-4DB2-BD59-A6C34878D82A}">
                    <a16:rowId xmlns:a16="http://schemas.microsoft.com/office/drawing/2014/main" val="10003"/>
                  </a:ext>
                </a:extLst>
              </a:tr>
              <a:tr h="370840">
                <a:tc>
                  <a:txBody>
                    <a:bodyPr/>
                    <a:lstStyle/>
                    <a:p>
                      <a:r>
                        <a:rPr lang="en-GB" sz="1600" dirty="0">
                          <a:latin typeface="Lucida Sans Typewriter" pitchFamily="49" charset="0"/>
                        </a:rPr>
                        <a:t>w3=3,v3=20</a:t>
                      </a:r>
                      <a:endParaRPr lang="en-US" sz="1600" dirty="0">
                        <a:latin typeface="Lucida Sans Typewriter" pitchFamily="49" charset="0"/>
                      </a:endParaRPr>
                    </a:p>
                  </a:txBody>
                  <a:tcPr/>
                </a:tc>
                <a:tc>
                  <a:txBody>
                    <a:bodyPr/>
                    <a:lstStyle/>
                    <a:p>
                      <a:r>
                        <a:rPr lang="en-US" sz="1600" dirty="0">
                          <a:latin typeface="Lucida Sans Typewriter" pitchFamily="49" charset="0"/>
                        </a:rPr>
                        <a:t>3</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10</a:t>
                      </a:r>
                    </a:p>
                  </a:txBody>
                  <a:tcPr/>
                </a:tc>
                <a:tc>
                  <a:txBody>
                    <a:bodyPr/>
                    <a:lstStyle/>
                    <a:p>
                      <a:r>
                        <a:rPr lang="en-US" sz="1400" dirty="0">
                          <a:latin typeface="Lucida Sans Typewriter" pitchFamily="49" charset="0"/>
                        </a:rPr>
                        <a:t>12</a:t>
                      </a:r>
                    </a:p>
                  </a:txBody>
                  <a:tcPr/>
                </a:tc>
                <a:tc>
                  <a:txBody>
                    <a:bodyPr/>
                    <a:lstStyle/>
                    <a:p>
                      <a:r>
                        <a:rPr lang="en-US" sz="1400" dirty="0">
                          <a:latin typeface="Lucida Sans Typewriter" pitchFamily="49" charset="0"/>
                        </a:rPr>
                        <a:t>22</a:t>
                      </a:r>
                    </a:p>
                  </a:txBody>
                  <a:tcPr/>
                </a:tc>
                <a:tc>
                  <a:txBody>
                    <a:bodyPr/>
                    <a:lstStyle/>
                    <a:p>
                      <a:r>
                        <a:rPr lang="en-US" sz="1400" dirty="0">
                          <a:latin typeface="Lucida Sans Typewriter" pitchFamily="49" charset="0"/>
                        </a:rPr>
                        <a:t>30</a:t>
                      </a:r>
                    </a:p>
                  </a:txBody>
                  <a:tcPr/>
                </a:tc>
                <a:tc>
                  <a:txBody>
                    <a:bodyPr/>
                    <a:lstStyle/>
                    <a:p>
                      <a:r>
                        <a:rPr lang="en-US" sz="1400" dirty="0">
                          <a:latin typeface="Lucida Sans Typewriter" pitchFamily="49" charset="0"/>
                        </a:rPr>
                        <a:t>32</a:t>
                      </a:r>
                    </a:p>
                  </a:txBody>
                  <a:tcPr/>
                </a:tc>
                <a:extLst>
                  <a:ext uri="{0D108BD9-81ED-4DB2-BD59-A6C34878D82A}">
                    <a16:rowId xmlns:a16="http://schemas.microsoft.com/office/drawing/2014/main" val="10004"/>
                  </a:ext>
                </a:extLst>
              </a:tr>
              <a:tr h="370840">
                <a:tc>
                  <a:txBody>
                    <a:bodyPr/>
                    <a:lstStyle/>
                    <a:p>
                      <a:r>
                        <a:rPr lang="en-GB" sz="1600" dirty="0">
                          <a:latin typeface="Lucida Sans Typewriter" pitchFamily="49" charset="0"/>
                        </a:rPr>
                        <a:t>w4=2,v4=15</a:t>
                      </a:r>
                      <a:endParaRPr lang="en-US" sz="1600" dirty="0">
                        <a:latin typeface="Lucida Sans Typewriter" pitchFamily="49" charset="0"/>
                      </a:endParaRPr>
                    </a:p>
                  </a:txBody>
                  <a:tcPr/>
                </a:tc>
                <a:tc>
                  <a:txBody>
                    <a:bodyPr/>
                    <a:lstStyle/>
                    <a:p>
                      <a:r>
                        <a:rPr lang="en-US" sz="1600" dirty="0">
                          <a:latin typeface="Lucida Sans Typewriter" pitchFamily="49" charset="0"/>
                        </a:rPr>
                        <a:t>4</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10</a:t>
                      </a:r>
                    </a:p>
                  </a:txBody>
                  <a:tcPr/>
                </a:tc>
                <a:tc>
                  <a:txBody>
                    <a:bodyPr/>
                    <a:lstStyle/>
                    <a:p>
                      <a:r>
                        <a:rPr lang="en-US" sz="1400" dirty="0">
                          <a:latin typeface="Lucida Sans Typewriter" pitchFamily="49" charset="0"/>
                        </a:rPr>
                        <a:t>15</a:t>
                      </a:r>
                    </a:p>
                  </a:txBody>
                  <a:tcPr/>
                </a:tc>
                <a:tc>
                  <a:txBody>
                    <a:bodyPr/>
                    <a:lstStyle/>
                    <a:p>
                      <a:r>
                        <a:rPr lang="en-US" sz="1400" dirty="0">
                          <a:latin typeface="Lucida Sans Typewriter" pitchFamily="49" charset="0"/>
                        </a:rPr>
                        <a:t>25</a:t>
                      </a:r>
                    </a:p>
                  </a:txBody>
                  <a:tcPr/>
                </a:tc>
                <a:tc>
                  <a:txBody>
                    <a:bodyPr/>
                    <a:lstStyle/>
                    <a:p>
                      <a:r>
                        <a:rPr lang="en-US" sz="1400" dirty="0">
                          <a:latin typeface="Lucida Sans Typewriter" pitchFamily="49" charset="0"/>
                        </a:rPr>
                        <a:t>30</a:t>
                      </a:r>
                    </a:p>
                  </a:txBody>
                  <a:tcPr/>
                </a:tc>
                <a:tc>
                  <a:txBody>
                    <a:bodyPr/>
                    <a:lstStyle/>
                    <a:p>
                      <a:r>
                        <a:rPr lang="en-US" sz="1400" dirty="0">
                          <a:latin typeface="Lucida Sans Typewriter" pitchFamily="49" charset="0"/>
                        </a:rPr>
                        <a:t>37</a:t>
                      </a:r>
                    </a:p>
                  </a:txBody>
                  <a:tcPr/>
                </a:tc>
                <a:extLst>
                  <a:ext uri="{0D108BD9-81ED-4DB2-BD59-A6C34878D82A}">
                    <a16:rowId xmlns:a16="http://schemas.microsoft.com/office/drawing/2014/main" val="10005"/>
                  </a:ext>
                </a:extLst>
              </a:tr>
            </a:tbl>
          </a:graphicData>
        </a:graphic>
      </p:graphicFrame>
      <p:cxnSp>
        <p:nvCxnSpPr>
          <p:cNvPr id="5" name="Straight Arrow Connector 4">
            <a:extLst>
              <a:ext uri="{FF2B5EF4-FFF2-40B4-BE49-F238E27FC236}">
                <a16:creationId xmlns:a16="http://schemas.microsoft.com/office/drawing/2014/main" id="{F4899CBF-B50A-6581-4267-CAF1BEBAA648}"/>
              </a:ext>
            </a:extLst>
          </p:cNvPr>
          <p:cNvCxnSpPr>
            <a:cxnSpLocks/>
          </p:cNvCxnSpPr>
          <p:nvPr/>
        </p:nvCxnSpPr>
        <p:spPr>
          <a:xfrm flipV="1">
            <a:off x="3835659" y="32766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45BB690-3FF3-56AA-A037-09359B5BA93D}"/>
              </a:ext>
            </a:extLst>
          </p:cNvPr>
          <p:cNvCxnSpPr/>
          <p:nvPr/>
        </p:nvCxnSpPr>
        <p:spPr>
          <a:xfrm flipH="1" flipV="1">
            <a:off x="4191000" y="332232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ED6E71F4-C2F1-2019-A2F2-C909F35CB1B0}"/>
              </a:ext>
            </a:extLst>
          </p:cNvPr>
          <p:cNvCxnSpPr/>
          <p:nvPr/>
        </p:nvCxnSpPr>
        <p:spPr>
          <a:xfrm flipH="1" flipV="1">
            <a:off x="5029200" y="331827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CBB909D-EDE8-AFEB-6591-4EF34B349556}"/>
              </a:ext>
            </a:extLst>
          </p:cNvPr>
          <p:cNvCxnSpPr/>
          <p:nvPr/>
        </p:nvCxnSpPr>
        <p:spPr>
          <a:xfrm flipH="1" flipV="1">
            <a:off x="5943600" y="3277844"/>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E620C75-A9C4-3D71-C87A-2379C26BA471}"/>
              </a:ext>
            </a:extLst>
          </p:cNvPr>
          <p:cNvCxnSpPr/>
          <p:nvPr/>
        </p:nvCxnSpPr>
        <p:spPr>
          <a:xfrm flipH="1" flipV="1">
            <a:off x="6781799" y="32766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143C8DDF-F9F9-53E4-B0A8-ED0F45446AD4}"/>
              </a:ext>
            </a:extLst>
          </p:cNvPr>
          <p:cNvCxnSpPr/>
          <p:nvPr/>
        </p:nvCxnSpPr>
        <p:spPr>
          <a:xfrm flipH="1" flipV="1">
            <a:off x="3825163" y="36576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B650199-4BC0-B44B-8B35-CEA6A14DFB88}"/>
              </a:ext>
            </a:extLst>
          </p:cNvPr>
          <p:cNvCxnSpPr>
            <a:cxnSpLocks/>
          </p:cNvCxnSpPr>
          <p:nvPr/>
        </p:nvCxnSpPr>
        <p:spPr>
          <a:xfrm flipV="1">
            <a:off x="4374502" y="36576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0A1152C-192C-A087-90A6-C3E88CF0BB9B}"/>
              </a:ext>
            </a:extLst>
          </p:cNvPr>
          <p:cNvCxnSpPr/>
          <p:nvPr/>
        </p:nvCxnSpPr>
        <p:spPr>
          <a:xfrm flipH="1" flipV="1">
            <a:off x="5034643" y="368403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72635AC-11B9-3E83-AB79-D2EAA42C95B4}"/>
              </a:ext>
            </a:extLst>
          </p:cNvPr>
          <p:cNvCxnSpPr/>
          <p:nvPr/>
        </p:nvCxnSpPr>
        <p:spPr>
          <a:xfrm flipH="1" flipV="1">
            <a:off x="5932714" y="36576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5131605-D5DD-074C-B496-1A89A3D71F13}"/>
              </a:ext>
            </a:extLst>
          </p:cNvPr>
          <p:cNvCxnSpPr/>
          <p:nvPr/>
        </p:nvCxnSpPr>
        <p:spPr>
          <a:xfrm flipH="1" flipV="1">
            <a:off x="6858000" y="368403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F15B7AE-9946-938D-AE5E-DAF781B7E7A8}"/>
              </a:ext>
            </a:extLst>
          </p:cNvPr>
          <p:cNvCxnSpPr>
            <a:cxnSpLocks/>
          </p:cNvCxnSpPr>
          <p:nvPr/>
        </p:nvCxnSpPr>
        <p:spPr>
          <a:xfrm flipV="1">
            <a:off x="3927800" y="4043888"/>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3AB609F-A2A6-4614-8B78-7F3356535D9F}"/>
              </a:ext>
            </a:extLst>
          </p:cNvPr>
          <p:cNvCxnSpPr>
            <a:cxnSpLocks/>
          </p:cNvCxnSpPr>
          <p:nvPr/>
        </p:nvCxnSpPr>
        <p:spPr>
          <a:xfrm flipV="1">
            <a:off x="4374502" y="3988837"/>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209CE4B-E95C-AE40-9883-9CE52D97F056}"/>
              </a:ext>
            </a:extLst>
          </p:cNvPr>
          <p:cNvCxnSpPr>
            <a:cxnSpLocks/>
          </p:cNvCxnSpPr>
          <p:nvPr/>
        </p:nvCxnSpPr>
        <p:spPr>
          <a:xfrm flipV="1">
            <a:off x="5184710" y="3988837"/>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918849F-0DD3-D19A-5C4C-735B5F192070}"/>
              </a:ext>
            </a:extLst>
          </p:cNvPr>
          <p:cNvCxnSpPr/>
          <p:nvPr/>
        </p:nvCxnSpPr>
        <p:spPr>
          <a:xfrm flipH="1" flipV="1">
            <a:off x="5948265" y="402336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8A7A596-3254-ECAC-3E31-6F9A2BF5ED8D}"/>
              </a:ext>
            </a:extLst>
          </p:cNvPr>
          <p:cNvCxnSpPr/>
          <p:nvPr/>
        </p:nvCxnSpPr>
        <p:spPr>
          <a:xfrm flipH="1" flipV="1">
            <a:off x="6781799" y="403611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D4DB491-DA93-0DE5-0A8F-79A4148C8FCF}"/>
              </a:ext>
            </a:extLst>
          </p:cNvPr>
          <p:cNvCxnSpPr>
            <a:cxnSpLocks/>
          </p:cNvCxnSpPr>
          <p:nvPr/>
        </p:nvCxnSpPr>
        <p:spPr>
          <a:xfrm flipV="1">
            <a:off x="3943739" y="439223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DB078C9-C7AF-3773-29A6-2DB1C56DC266}"/>
              </a:ext>
            </a:extLst>
          </p:cNvPr>
          <p:cNvCxnSpPr>
            <a:cxnSpLocks/>
          </p:cNvCxnSpPr>
          <p:nvPr/>
        </p:nvCxnSpPr>
        <p:spPr>
          <a:xfrm flipV="1">
            <a:off x="6096000" y="4340912"/>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AE09ABD-9644-F6CC-947B-EEDF879407AE}"/>
              </a:ext>
            </a:extLst>
          </p:cNvPr>
          <p:cNvCxnSpPr/>
          <p:nvPr/>
        </p:nvCxnSpPr>
        <p:spPr>
          <a:xfrm flipH="1" flipV="1">
            <a:off x="6906208" y="440187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38062E2-96A2-88E1-47E0-DC2D04ACA605}"/>
              </a:ext>
            </a:extLst>
          </p:cNvPr>
          <p:cNvCxnSpPr/>
          <p:nvPr/>
        </p:nvCxnSpPr>
        <p:spPr>
          <a:xfrm flipH="1" flipV="1">
            <a:off x="5076242" y="440187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2D8053C-013C-1C60-6182-031B0FD683B1}"/>
              </a:ext>
            </a:extLst>
          </p:cNvPr>
          <p:cNvCxnSpPr/>
          <p:nvPr/>
        </p:nvCxnSpPr>
        <p:spPr>
          <a:xfrm flipH="1" flipV="1">
            <a:off x="4222102" y="440187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Oval 24">
            <a:extLst>
              <a:ext uri="{FF2B5EF4-FFF2-40B4-BE49-F238E27FC236}">
                <a16:creationId xmlns:a16="http://schemas.microsoft.com/office/drawing/2014/main" id="{61D99E78-6A16-FC6B-BB6F-097040938602}"/>
              </a:ext>
            </a:extLst>
          </p:cNvPr>
          <p:cNvSpPr/>
          <p:nvPr/>
        </p:nvSpPr>
        <p:spPr>
          <a:xfrm>
            <a:off x="6400800" y="4293637"/>
            <a:ext cx="914395" cy="5019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745BEB1-1002-5254-2D8D-C719BBF5554E}"/>
              </a:ext>
            </a:extLst>
          </p:cNvPr>
          <p:cNvSpPr txBox="1"/>
          <p:nvPr/>
        </p:nvSpPr>
        <p:spPr>
          <a:xfrm>
            <a:off x="533400" y="5029200"/>
            <a:ext cx="3688702" cy="923330"/>
          </a:xfrm>
          <a:prstGeom prst="rect">
            <a:avLst/>
          </a:prstGeom>
          <a:noFill/>
        </p:spPr>
        <p:txBody>
          <a:bodyPr wrap="square" rtlCol="0">
            <a:spAutoFit/>
          </a:bodyPr>
          <a:lstStyle/>
          <a:p>
            <a:r>
              <a:rPr lang="en-GB" dirty="0">
                <a:latin typeface="Lucida Sans Typewriter" panose="020B0509030504030204" pitchFamily="49" charset="0"/>
              </a:rPr>
              <a:t>Items taken.</a:t>
            </a:r>
          </a:p>
          <a:p>
            <a:r>
              <a:rPr lang="en-GB" dirty="0">
                <a:latin typeface="Lucida Sans Typewriter" panose="020B0509030504030204" pitchFamily="49" charset="0"/>
              </a:rPr>
              <a:t>Item 4</a:t>
            </a:r>
          </a:p>
          <a:p>
            <a:endParaRPr lang="en-US" dirty="0">
              <a:latin typeface="Lucida Sans Typewriter" panose="020B0509030504030204" pitchFamily="49" charset="0"/>
            </a:endParaRPr>
          </a:p>
        </p:txBody>
      </p:sp>
    </p:spTree>
    <p:extLst>
      <p:ext uri="{BB962C8B-B14F-4D97-AF65-F5344CB8AC3E}">
        <p14:creationId xmlns:p14="http://schemas.microsoft.com/office/powerpoint/2010/main" val="24632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3C21-2A23-46B5-5DAA-E798C62A5094}"/>
              </a:ext>
            </a:extLst>
          </p:cNvPr>
          <p:cNvSpPr>
            <a:spLocks noGrp="1"/>
          </p:cNvSpPr>
          <p:nvPr>
            <p:ph type="title"/>
          </p:nvPr>
        </p:nvSpPr>
        <p:spPr>
          <a:xfrm>
            <a:off x="381000" y="242602"/>
            <a:ext cx="8229600" cy="603376"/>
          </a:xfrm>
        </p:spPr>
        <p:txBody>
          <a:bodyPr>
            <a:normAutofit fontScale="90000"/>
          </a:bodyPr>
          <a:lstStyle/>
          <a:p>
            <a:r>
              <a:rPr lang="en-GB" dirty="0">
                <a:latin typeface="Lucida Sans Typewriter" panose="020B0509030504030204" pitchFamily="49" charset="0"/>
              </a:rPr>
              <a:t>Backtracking</a:t>
            </a:r>
            <a:endParaRPr lang="en-US" dirty="0">
              <a:latin typeface="Lucida Sans Typewriter" panose="020B0509030504030204" pitchFamily="49" charset="0"/>
            </a:endParaRPr>
          </a:p>
        </p:txBody>
      </p:sp>
      <p:sp>
        <p:nvSpPr>
          <p:cNvPr id="3" name="Content Placeholder 2">
            <a:extLst>
              <a:ext uri="{FF2B5EF4-FFF2-40B4-BE49-F238E27FC236}">
                <a16:creationId xmlns:a16="http://schemas.microsoft.com/office/drawing/2014/main" id="{4E4FF495-7A6E-8F90-C448-144B532DB6E6}"/>
              </a:ext>
            </a:extLst>
          </p:cNvPr>
          <p:cNvSpPr>
            <a:spLocks noGrp="1"/>
          </p:cNvSpPr>
          <p:nvPr>
            <p:ph idx="1"/>
          </p:nvPr>
        </p:nvSpPr>
        <p:spPr>
          <a:xfrm>
            <a:off x="381000" y="845978"/>
            <a:ext cx="8229600" cy="4525963"/>
          </a:xfrm>
        </p:spPr>
        <p:txBody>
          <a:bodyPr>
            <a:normAutofit/>
          </a:bodyPr>
          <a:lstStyle/>
          <a:p>
            <a:r>
              <a:rPr lang="en-GB" sz="1800" dirty="0">
                <a:latin typeface="Lucida Sans Typewriter" panose="020B0509030504030204" pitchFamily="49" charset="0"/>
              </a:rPr>
              <a:t>Current cell arrow is up, skip item 3</a:t>
            </a:r>
            <a:endParaRPr lang="en-US" sz="1800" dirty="0">
              <a:latin typeface="Lucida Sans Typewriter" panose="020B0509030504030204" pitchFamily="49" charset="0"/>
            </a:endParaRPr>
          </a:p>
        </p:txBody>
      </p:sp>
      <p:graphicFrame>
        <p:nvGraphicFramePr>
          <p:cNvPr id="4" name="Table 3">
            <a:extLst>
              <a:ext uri="{FF2B5EF4-FFF2-40B4-BE49-F238E27FC236}">
                <a16:creationId xmlns:a16="http://schemas.microsoft.com/office/drawing/2014/main" id="{2A10607E-F777-DE82-2E76-B165E1CBAB79}"/>
              </a:ext>
            </a:extLst>
          </p:cNvPr>
          <p:cNvGraphicFramePr>
            <a:graphicFrameLocks noGrp="1"/>
          </p:cNvGraphicFramePr>
          <p:nvPr>
            <p:extLst>
              <p:ext uri="{D42A27DB-BD31-4B8C-83A1-F6EECF244321}">
                <p14:modId xmlns:p14="http://schemas.microsoft.com/office/powerpoint/2010/main" val="3045000233"/>
              </p:ext>
            </p:extLst>
          </p:nvPr>
        </p:nvGraphicFramePr>
        <p:xfrm>
          <a:off x="533400" y="2514600"/>
          <a:ext cx="6781800" cy="2225040"/>
        </p:xfrm>
        <a:graphic>
          <a:graphicData uri="http://schemas.openxmlformats.org/drawingml/2006/table">
            <a:tbl>
              <a:tblPr firstRow="1" bandRow="1">
                <a:tableStyleId>{5940675A-B579-460E-94D1-54222C63F5DA}</a:tableStyleId>
              </a:tblPr>
              <a:tblGrid>
                <a:gridCol w="1447800">
                  <a:extLst>
                    <a:ext uri="{9D8B030D-6E8A-4147-A177-3AD203B41FA5}">
                      <a16:colId xmlns:a16="http://schemas.microsoft.com/office/drawing/2014/main" val="994655176"/>
                    </a:ext>
                  </a:extLst>
                </a:gridCol>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70840">
                <a:tc>
                  <a:txBody>
                    <a:bodyPr/>
                    <a:lstStyle/>
                    <a:p>
                      <a:endParaRPr lang="en-US" sz="1600" dirty="0">
                        <a:latin typeface="Lucida Sans Typewriter"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latin typeface="Lucida Sans Typewriter"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US" sz="1600" dirty="0">
                        <a:latin typeface="Lucida Sans Typewriter" pitchFamily="49" charset="0"/>
                      </a:endParaRPr>
                    </a:p>
                  </a:txBody>
                  <a:tcPr>
                    <a:lnT w="12700" cap="flat" cmpd="sng" algn="ctr">
                      <a:solidFill>
                        <a:schemeClr val="tx1"/>
                      </a:solidFill>
                      <a:prstDash val="solid"/>
                      <a:round/>
                      <a:headEnd type="none" w="med" len="med"/>
                      <a:tailEnd type="none" w="med" len="med"/>
                    </a:lnT>
                  </a:tcPr>
                </a:tc>
                <a:tc>
                  <a:txBody>
                    <a:bodyPr/>
                    <a:lstStyle/>
                    <a:p>
                      <a:r>
                        <a:rPr lang="en-US" sz="1600" dirty="0">
                          <a:latin typeface="Lucida Sans Typewriter" pitchFamily="49" charset="0"/>
                        </a:rPr>
                        <a:t>0</a:t>
                      </a:r>
                    </a:p>
                  </a:txBody>
                  <a:tcPr>
                    <a:lnT w="12700" cap="flat" cmpd="sng" algn="ctr">
                      <a:solidFill>
                        <a:schemeClr val="tx1"/>
                      </a:solidFill>
                      <a:prstDash val="solid"/>
                      <a:round/>
                      <a:headEnd type="none" w="med" len="med"/>
                      <a:tailEnd type="none" w="med" len="med"/>
                    </a:lnT>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370840">
                <a:tc>
                  <a:txBody>
                    <a:bodyPr/>
                    <a:lstStyle/>
                    <a:p>
                      <a:r>
                        <a:rPr lang="en-GB" sz="1600" dirty="0">
                          <a:latin typeface="Lucida Sans Typewriter" pitchFamily="49" charset="0"/>
                        </a:rPr>
                        <a:t>w1=2,v1=12</a:t>
                      </a:r>
                      <a:endParaRPr lang="en-US" sz="1600" dirty="0">
                        <a:latin typeface="Lucida Sans Typewriter" pitchFamily="49" charset="0"/>
                      </a:endParaRPr>
                    </a:p>
                  </a:txBody>
                  <a:tcPr/>
                </a:tc>
                <a:tc>
                  <a:txBody>
                    <a:bodyPr/>
                    <a:lstStyle/>
                    <a:p>
                      <a:r>
                        <a:rPr lang="en-US" sz="1600" dirty="0">
                          <a:latin typeface="Lucida Sans Typewriter" pitchFamily="49" charset="0"/>
                        </a:rPr>
                        <a:t>1</a:t>
                      </a:r>
                    </a:p>
                  </a:txBody>
                  <a:tcPr/>
                </a:tc>
                <a:tc>
                  <a:txBody>
                    <a:bodyPr/>
                    <a:lstStyle/>
                    <a:p>
                      <a:r>
                        <a:rPr lang="en-US" sz="1400" dirty="0">
                          <a:latin typeface="Lucida Sans Typewriter" pitchFamily="49" charset="0"/>
                        </a:rPr>
                        <a:t>0</a:t>
                      </a:r>
                    </a:p>
                  </a:txBody>
                  <a:tcPr>
                    <a:noFill/>
                  </a:tcPr>
                </a:tc>
                <a:tc>
                  <a:txBody>
                    <a:bodyPr/>
                    <a:lstStyle/>
                    <a:p>
                      <a:r>
                        <a:rPr lang="en-US" sz="1400" dirty="0">
                          <a:latin typeface="Lucida Sans Typewriter" pitchFamily="49" charset="0"/>
                        </a:rPr>
                        <a:t>0</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extLst>
                  <a:ext uri="{0D108BD9-81ED-4DB2-BD59-A6C34878D82A}">
                    <a16:rowId xmlns:a16="http://schemas.microsoft.com/office/drawing/2014/main" val="10002"/>
                  </a:ext>
                </a:extLst>
              </a:tr>
              <a:tr h="370840">
                <a:tc>
                  <a:txBody>
                    <a:bodyPr/>
                    <a:lstStyle/>
                    <a:p>
                      <a:r>
                        <a:rPr lang="en-GB" sz="1600" dirty="0">
                          <a:latin typeface="Lucida Sans Typewriter" pitchFamily="49" charset="0"/>
                        </a:rPr>
                        <a:t>w2=1,v2=10</a:t>
                      </a:r>
                      <a:endParaRPr lang="en-US" sz="1600" dirty="0">
                        <a:latin typeface="Lucida Sans Typewriter" pitchFamily="49" charset="0"/>
                      </a:endParaRPr>
                    </a:p>
                  </a:txBody>
                  <a:tcPr/>
                </a:tc>
                <a:tc>
                  <a:txBody>
                    <a:bodyPr/>
                    <a:lstStyle/>
                    <a:p>
                      <a:r>
                        <a:rPr lang="en-US" sz="1600" dirty="0">
                          <a:latin typeface="Lucida Sans Typewriter" pitchFamily="49" charset="0"/>
                        </a:rPr>
                        <a:t>2</a:t>
                      </a:r>
                    </a:p>
                  </a:txBody>
                  <a:tcPr/>
                </a:tc>
                <a:tc>
                  <a:txBody>
                    <a:bodyPr/>
                    <a:lstStyle/>
                    <a:p>
                      <a:r>
                        <a:rPr lang="en-US" sz="1400" dirty="0">
                          <a:latin typeface="Lucida Sans Typewriter" pitchFamily="49" charset="0"/>
                        </a:rPr>
                        <a:t>0</a:t>
                      </a:r>
                    </a:p>
                  </a:txBody>
                  <a:tcPr>
                    <a:noFill/>
                  </a:tcPr>
                </a:tc>
                <a:tc>
                  <a:txBody>
                    <a:bodyPr/>
                    <a:lstStyle/>
                    <a:p>
                      <a:r>
                        <a:rPr lang="en-GB" sz="1400" dirty="0">
                          <a:latin typeface="Lucida Sans Typewriter" pitchFamily="49" charset="0"/>
                        </a:rPr>
                        <a:t>10</a:t>
                      </a:r>
                      <a:endParaRPr lang="en-US" sz="1400" dirty="0">
                        <a:latin typeface="Lucida Sans Typewriter" pitchFamily="49" charset="0"/>
                      </a:endParaRPr>
                    </a:p>
                  </a:txBody>
                  <a:tcPr>
                    <a:noFill/>
                  </a:tcPr>
                </a:tc>
                <a:tc>
                  <a:txBody>
                    <a:bodyPr/>
                    <a:lstStyle/>
                    <a:p>
                      <a:r>
                        <a:rPr lang="en-GB" sz="1400" dirty="0">
                          <a:latin typeface="Lucida Sans Typewriter" pitchFamily="49" charset="0"/>
                        </a:rPr>
                        <a:t>12 </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extLst>
                  <a:ext uri="{0D108BD9-81ED-4DB2-BD59-A6C34878D82A}">
                    <a16:rowId xmlns:a16="http://schemas.microsoft.com/office/drawing/2014/main" val="10003"/>
                  </a:ext>
                </a:extLst>
              </a:tr>
              <a:tr h="370840">
                <a:tc>
                  <a:txBody>
                    <a:bodyPr/>
                    <a:lstStyle/>
                    <a:p>
                      <a:r>
                        <a:rPr lang="en-GB" sz="1600" dirty="0">
                          <a:latin typeface="Lucida Sans Typewriter" pitchFamily="49" charset="0"/>
                        </a:rPr>
                        <a:t>w3=3,v3=20</a:t>
                      </a:r>
                      <a:endParaRPr lang="en-US" sz="1600" dirty="0">
                        <a:latin typeface="Lucida Sans Typewriter" pitchFamily="49" charset="0"/>
                      </a:endParaRPr>
                    </a:p>
                  </a:txBody>
                  <a:tcPr/>
                </a:tc>
                <a:tc>
                  <a:txBody>
                    <a:bodyPr/>
                    <a:lstStyle/>
                    <a:p>
                      <a:r>
                        <a:rPr lang="en-US" sz="1600" dirty="0">
                          <a:latin typeface="Lucida Sans Typewriter" pitchFamily="49" charset="0"/>
                        </a:rPr>
                        <a:t>3</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10</a:t>
                      </a:r>
                    </a:p>
                  </a:txBody>
                  <a:tcPr/>
                </a:tc>
                <a:tc>
                  <a:txBody>
                    <a:bodyPr/>
                    <a:lstStyle/>
                    <a:p>
                      <a:r>
                        <a:rPr lang="en-US" sz="1400" dirty="0">
                          <a:latin typeface="Lucida Sans Typewriter" pitchFamily="49" charset="0"/>
                        </a:rPr>
                        <a:t>12</a:t>
                      </a:r>
                    </a:p>
                  </a:txBody>
                  <a:tcPr/>
                </a:tc>
                <a:tc>
                  <a:txBody>
                    <a:bodyPr/>
                    <a:lstStyle/>
                    <a:p>
                      <a:r>
                        <a:rPr lang="en-US" sz="1400" dirty="0">
                          <a:latin typeface="Lucida Sans Typewriter" pitchFamily="49" charset="0"/>
                        </a:rPr>
                        <a:t>22</a:t>
                      </a:r>
                    </a:p>
                  </a:txBody>
                  <a:tcPr/>
                </a:tc>
                <a:tc>
                  <a:txBody>
                    <a:bodyPr/>
                    <a:lstStyle/>
                    <a:p>
                      <a:r>
                        <a:rPr lang="en-US" sz="1400" dirty="0">
                          <a:latin typeface="Lucida Sans Typewriter" pitchFamily="49" charset="0"/>
                        </a:rPr>
                        <a:t>30</a:t>
                      </a:r>
                    </a:p>
                  </a:txBody>
                  <a:tcPr/>
                </a:tc>
                <a:tc>
                  <a:txBody>
                    <a:bodyPr/>
                    <a:lstStyle/>
                    <a:p>
                      <a:r>
                        <a:rPr lang="en-US" sz="1400" dirty="0">
                          <a:latin typeface="Lucida Sans Typewriter" pitchFamily="49" charset="0"/>
                        </a:rPr>
                        <a:t>32</a:t>
                      </a:r>
                    </a:p>
                  </a:txBody>
                  <a:tcPr/>
                </a:tc>
                <a:extLst>
                  <a:ext uri="{0D108BD9-81ED-4DB2-BD59-A6C34878D82A}">
                    <a16:rowId xmlns:a16="http://schemas.microsoft.com/office/drawing/2014/main" val="10004"/>
                  </a:ext>
                </a:extLst>
              </a:tr>
              <a:tr h="370840">
                <a:tc>
                  <a:txBody>
                    <a:bodyPr/>
                    <a:lstStyle/>
                    <a:p>
                      <a:r>
                        <a:rPr lang="en-GB" sz="1600" dirty="0">
                          <a:latin typeface="Lucida Sans Typewriter" pitchFamily="49" charset="0"/>
                        </a:rPr>
                        <a:t>w4=2,v4=15</a:t>
                      </a:r>
                      <a:endParaRPr lang="en-US" sz="1600" dirty="0">
                        <a:latin typeface="Lucida Sans Typewriter" pitchFamily="49" charset="0"/>
                      </a:endParaRPr>
                    </a:p>
                  </a:txBody>
                  <a:tcPr/>
                </a:tc>
                <a:tc>
                  <a:txBody>
                    <a:bodyPr/>
                    <a:lstStyle/>
                    <a:p>
                      <a:r>
                        <a:rPr lang="en-US" sz="1600" dirty="0">
                          <a:latin typeface="Lucida Sans Typewriter" pitchFamily="49" charset="0"/>
                        </a:rPr>
                        <a:t>4</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10</a:t>
                      </a:r>
                    </a:p>
                  </a:txBody>
                  <a:tcPr/>
                </a:tc>
                <a:tc>
                  <a:txBody>
                    <a:bodyPr/>
                    <a:lstStyle/>
                    <a:p>
                      <a:r>
                        <a:rPr lang="en-US" sz="1400" dirty="0">
                          <a:latin typeface="Lucida Sans Typewriter" pitchFamily="49" charset="0"/>
                        </a:rPr>
                        <a:t>15</a:t>
                      </a:r>
                    </a:p>
                  </a:txBody>
                  <a:tcPr/>
                </a:tc>
                <a:tc>
                  <a:txBody>
                    <a:bodyPr/>
                    <a:lstStyle/>
                    <a:p>
                      <a:r>
                        <a:rPr lang="en-US" sz="1400" dirty="0">
                          <a:latin typeface="Lucida Sans Typewriter" pitchFamily="49" charset="0"/>
                        </a:rPr>
                        <a:t>25</a:t>
                      </a:r>
                    </a:p>
                  </a:txBody>
                  <a:tcPr/>
                </a:tc>
                <a:tc>
                  <a:txBody>
                    <a:bodyPr/>
                    <a:lstStyle/>
                    <a:p>
                      <a:r>
                        <a:rPr lang="en-US" sz="1400" dirty="0">
                          <a:latin typeface="Lucida Sans Typewriter" pitchFamily="49" charset="0"/>
                        </a:rPr>
                        <a:t>30</a:t>
                      </a:r>
                    </a:p>
                  </a:txBody>
                  <a:tcPr/>
                </a:tc>
                <a:tc>
                  <a:txBody>
                    <a:bodyPr/>
                    <a:lstStyle/>
                    <a:p>
                      <a:r>
                        <a:rPr lang="en-US" sz="1400" dirty="0">
                          <a:latin typeface="Lucida Sans Typewriter" pitchFamily="49" charset="0"/>
                        </a:rPr>
                        <a:t>37</a:t>
                      </a:r>
                    </a:p>
                  </a:txBody>
                  <a:tcPr/>
                </a:tc>
                <a:extLst>
                  <a:ext uri="{0D108BD9-81ED-4DB2-BD59-A6C34878D82A}">
                    <a16:rowId xmlns:a16="http://schemas.microsoft.com/office/drawing/2014/main" val="10005"/>
                  </a:ext>
                </a:extLst>
              </a:tr>
            </a:tbl>
          </a:graphicData>
        </a:graphic>
      </p:graphicFrame>
      <p:cxnSp>
        <p:nvCxnSpPr>
          <p:cNvPr id="5" name="Straight Arrow Connector 4">
            <a:extLst>
              <a:ext uri="{FF2B5EF4-FFF2-40B4-BE49-F238E27FC236}">
                <a16:creationId xmlns:a16="http://schemas.microsoft.com/office/drawing/2014/main" id="{F4899CBF-B50A-6581-4267-CAF1BEBAA648}"/>
              </a:ext>
            </a:extLst>
          </p:cNvPr>
          <p:cNvCxnSpPr>
            <a:cxnSpLocks/>
          </p:cNvCxnSpPr>
          <p:nvPr/>
        </p:nvCxnSpPr>
        <p:spPr>
          <a:xfrm flipV="1">
            <a:off x="3835659" y="32766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45BB690-3FF3-56AA-A037-09359B5BA93D}"/>
              </a:ext>
            </a:extLst>
          </p:cNvPr>
          <p:cNvCxnSpPr/>
          <p:nvPr/>
        </p:nvCxnSpPr>
        <p:spPr>
          <a:xfrm flipH="1" flipV="1">
            <a:off x="4191000" y="332232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ED6E71F4-C2F1-2019-A2F2-C909F35CB1B0}"/>
              </a:ext>
            </a:extLst>
          </p:cNvPr>
          <p:cNvCxnSpPr/>
          <p:nvPr/>
        </p:nvCxnSpPr>
        <p:spPr>
          <a:xfrm flipH="1" flipV="1">
            <a:off x="5029200" y="331827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CBB909D-EDE8-AFEB-6591-4EF34B349556}"/>
              </a:ext>
            </a:extLst>
          </p:cNvPr>
          <p:cNvCxnSpPr/>
          <p:nvPr/>
        </p:nvCxnSpPr>
        <p:spPr>
          <a:xfrm flipH="1" flipV="1">
            <a:off x="5943600" y="3277844"/>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E620C75-A9C4-3D71-C87A-2379C26BA471}"/>
              </a:ext>
            </a:extLst>
          </p:cNvPr>
          <p:cNvCxnSpPr/>
          <p:nvPr/>
        </p:nvCxnSpPr>
        <p:spPr>
          <a:xfrm flipH="1" flipV="1">
            <a:off x="6781799" y="32766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143C8DDF-F9F9-53E4-B0A8-ED0F45446AD4}"/>
              </a:ext>
            </a:extLst>
          </p:cNvPr>
          <p:cNvCxnSpPr/>
          <p:nvPr/>
        </p:nvCxnSpPr>
        <p:spPr>
          <a:xfrm flipH="1" flipV="1">
            <a:off x="3825163" y="36576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B650199-4BC0-B44B-8B35-CEA6A14DFB88}"/>
              </a:ext>
            </a:extLst>
          </p:cNvPr>
          <p:cNvCxnSpPr>
            <a:cxnSpLocks/>
          </p:cNvCxnSpPr>
          <p:nvPr/>
        </p:nvCxnSpPr>
        <p:spPr>
          <a:xfrm flipV="1">
            <a:off x="4374502" y="36576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0A1152C-192C-A087-90A6-C3E88CF0BB9B}"/>
              </a:ext>
            </a:extLst>
          </p:cNvPr>
          <p:cNvCxnSpPr/>
          <p:nvPr/>
        </p:nvCxnSpPr>
        <p:spPr>
          <a:xfrm flipH="1" flipV="1">
            <a:off x="5034643" y="368403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72635AC-11B9-3E83-AB79-D2EAA42C95B4}"/>
              </a:ext>
            </a:extLst>
          </p:cNvPr>
          <p:cNvCxnSpPr/>
          <p:nvPr/>
        </p:nvCxnSpPr>
        <p:spPr>
          <a:xfrm flipH="1" flipV="1">
            <a:off x="5932714" y="36576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5131605-D5DD-074C-B496-1A89A3D71F13}"/>
              </a:ext>
            </a:extLst>
          </p:cNvPr>
          <p:cNvCxnSpPr/>
          <p:nvPr/>
        </p:nvCxnSpPr>
        <p:spPr>
          <a:xfrm flipH="1" flipV="1">
            <a:off x="6858000" y="368403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F15B7AE-9946-938D-AE5E-DAF781B7E7A8}"/>
              </a:ext>
            </a:extLst>
          </p:cNvPr>
          <p:cNvCxnSpPr>
            <a:cxnSpLocks/>
          </p:cNvCxnSpPr>
          <p:nvPr/>
        </p:nvCxnSpPr>
        <p:spPr>
          <a:xfrm flipV="1">
            <a:off x="3927800" y="4043888"/>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3AB609F-A2A6-4614-8B78-7F3356535D9F}"/>
              </a:ext>
            </a:extLst>
          </p:cNvPr>
          <p:cNvCxnSpPr>
            <a:cxnSpLocks/>
          </p:cNvCxnSpPr>
          <p:nvPr/>
        </p:nvCxnSpPr>
        <p:spPr>
          <a:xfrm flipV="1">
            <a:off x="4374502" y="3988837"/>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209CE4B-E95C-AE40-9883-9CE52D97F056}"/>
              </a:ext>
            </a:extLst>
          </p:cNvPr>
          <p:cNvCxnSpPr>
            <a:cxnSpLocks/>
          </p:cNvCxnSpPr>
          <p:nvPr/>
        </p:nvCxnSpPr>
        <p:spPr>
          <a:xfrm flipV="1">
            <a:off x="5184710" y="3988837"/>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918849F-0DD3-D19A-5C4C-735B5F192070}"/>
              </a:ext>
            </a:extLst>
          </p:cNvPr>
          <p:cNvCxnSpPr/>
          <p:nvPr/>
        </p:nvCxnSpPr>
        <p:spPr>
          <a:xfrm flipH="1" flipV="1">
            <a:off x="5948265" y="402336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8A7A596-3254-ECAC-3E31-6F9A2BF5ED8D}"/>
              </a:ext>
            </a:extLst>
          </p:cNvPr>
          <p:cNvCxnSpPr/>
          <p:nvPr/>
        </p:nvCxnSpPr>
        <p:spPr>
          <a:xfrm flipH="1" flipV="1">
            <a:off x="6781799" y="403611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D4DB491-DA93-0DE5-0A8F-79A4148C8FCF}"/>
              </a:ext>
            </a:extLst>
          </p:cNvPr>
          <p:cNvCxnSpPr>
            <a:cxnSpLocks/>
          </p:cNvCxnSpPr>
          <p:nvPr/>
        </p:nvCxnSpPr>
        <p:spPr>
          <a:xfrm flipV="1">
            <a:off x="3943739" y="439223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DB078C9-C7AF-3773-29A6-2DB1C56DC266}"/>
              </a:ext>
            </a:extLst>
          </p:cNvPr>
          <p:cNvCxnSpPr>
            <a:cxnSpLocks/>
          </p:cNvCxnSpPr>
          <p:nvPr/>
        </p:nvCxnSpPr>
        <p:spPr>
          <a:xfrm flipV="1">
            <a:off x="6096000" y="4340912"/>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AE09ABD-9644-F6CC-947B-EEDF879407AE}"/>
              </a:ext>
            </a:extLst>
          </p:cNvPr>
          <p:cNvCxnSpPr/>
          <p:nvPr/>
        </p:nvCxnSpPr>
        <p:spPr>
          <a:xfrm flipH="1" flipV="1">
            <a:off x="6906208" y="440187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38062E2-96A2-88E1-47E0-DC2D04ACA605}"/>
              </a:ext>
            </a:extLst>
          </p:cNvPr>
          <p:cNvCxnSpPr/>
          <p:nvPr/>
        </p:nvCxnSpPr>
        <p:spPr>
          <a:xfrm flipH="1" flipV="1">
            <a:off x="5076242" y="440187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2D8053C-013C-1C60-6182-031B0FD683B1}"/>
              </a:ext>
            </a:extLst>
          </p:cNvPr>
          <p:cNvCxnSpPr/>
          <p:nvPr/>
        </p:nvCxnSpPr>
        <p:spPr>
          <a:xfrm flipH="1" flipV="1">
            <a:off x="4222102" y="440187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Oval 24">
            <a:extLst>
              <a:ext uri="{FF2B5EF4-FFF2-40B4-BE49-F238E27FC236}">
                <a16:creationId xmlns:a16="http://schemas.microsoft.com/office/drawing/2014/main" id="{61D99E78-6A16-FC6B-BB6F-097040938602}"/>
              </a:ext>
            </a:extLst>
          </p:cNvPr>
          <p:cNvSpPr/>
          <p:nvPr/>
        </p:nvSpPr>
        <p:spPr>
          <a:xfrm>
            <a:off x="4889240" y="3899885"/>
            <a:ext cx="914395" cy="5019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745BEB1-1002-5254-2D8D-C719BBF5554E}"/>
              </a:ext>
            </a:extLst>
          </p:cNvPr>
          <p:cNvSpPr txBox="1"/>
          <p:nvPr/>
        </p:nvSpPr>
        <p:spPr>
          <a:xfrm>
            <a:off x="533400" y="5029200"/>
            <a:ext cx="3688702" cy="923330"/>
          </a:xfrm>
          <a:prstGeom prst="rect">
            <a:avLst/>
          </a:prstGeom>
          <a:noFill/>
        </p:spPr>
        <p:txBody>
          <a:bodyPr wrap="square" rtlCol="0">
            <a:spAutoFit/>
          </a:bodyPr>
          <a:lstStyle/>
          <a:p>
            <a:r>
              <a:rPr lang="en-GB" dirty="0">
                <a:latin typeface="Lucida Sans Typewriter" panose="020B0509030504030204" pitchFamily="49" charset="0"/>
              </a:rPr>
              <a:t>Items taken.</a:t>
            </a:r>
          </a:p>
          <a:p>
            <a:r>
              <a:rPr lang="en-GB" dirty="0">
                <a:latin typeface="Lucida Sans Typewriter" panose="020B0509030504030204" pitchFamily="49" charset="0"/>
              </a:rPr>
              <a:t>Item 4</a:t>
            </a:r>
          </a:p>
          <a:p>
            <a:endParaRPr lang="en-US" dirty="0">
              <a:latin typeface="Lucida Sans Typewriter" panose="020B0509030504030204" pitchFamily="49" charset="0"/>
            </a:endParaRPr>
          </a:p>
        </p:txBody>
      </p:sp>
    </p:spTree>
    <p:extLst>
      <p:ext uri="{BB962C8B-B14F-4D97-AF65-F5344CB8AC3E}">
        <p14:creationId xmlns:p14="http://schemas.microsoft.com/office/powerpoint/2010/main" val="4172323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3C21-2A23-46B5-5DAA-E798C62A5094}"/>
              </a:ext>
            </a:extLst>
          </p:cNvPr>
          <p:cNvSpPr>
            <a:spLocks noGrp="1"/>
          </p:cNvSpPr>
          <p:nvPr>
            <p:ph type="title"/>
          </p:nvPr>
        </p:nvSpPr>
        <p:spPr>
          <a:xfrm>
            <a:off x="381000" y="242602"/>
            <a:ext cx="8229600" cy="603376"/>
          </a:xfrm>
        </p:spPr>
        <p:txBody>
          <a:bodyPr>
            <a:normAutofit fontScale="90000"/>
          </a:bodyPr>
          <a:lstStyle/>
          <a:p>
            <a:r>
              <a:rPr lang="en-GB" dirty="0">
                <a:latin typeface="Lucida Sans Typewriter" panose="020B0509030504030204" pitchFamily="49" charset="0"/>
              </a:rPr>
              <a:t>Backtracking</a:t>
            </a:r>
            <a:endParaRPr lang="en-US" dirty="0">
              <a:latin typeface="Lucida Sans Typewriter" panose="020B0509030504030204" pitchFamily="49" charset="0"/>
            </a:endParaRPr>
          </a:p>
        </p:txBody>
      </p:sp>
      <p:sp>
        <p:nvSpPr>
          <p:cNvPr id="3" name="Content Placeholder 2">
            <a:extLst>
              <a:ext uri="{FF2B5EF4-FFF2-40B4-BE49-F238E27FC236}">
                <a16:creationId xmlns:a16="http://schemas.microsoft.com/office/drawing/2014/main" id="{4E4FF495-7A6E-8F90-C448-144B532DB6E6}"/>
              </a:ext>
            </a:extLst>
          </p:cNvPr>
          <p:cNvSpPr>
            <a:spLocks noGrp="1"/>
          </p:cNvSpPr>
          <p:nvPr>
            <p:ph idx="1"/>
          </p:nvPr>
        </p:nvSpPr>
        <p:spPr>
          <a:xfrm>
            <a:off x="381000" y="845978"/>
            <a:ext cx="8229600" cy="4525963"/>
          </a:xfrm>
        </p:spPr>
        <p:txBody>
          <a:bodyPr>
            <a:normAutofit/>
          </a:bodyPr>
          <a:lstStyle/>
          <a:p>
            <a:r>
              <a:rPr lang="en-GB" sz="1800" dirty="0">
                <a:latin typeface="Lucida Sans Typewriter" panose="020B0509030504030204" pitchFamily="49" charset="0"/>
              </a:rPr>
              <a:t>Current cell arrow is diagonal, add item 2</a:t>
            </a:r>
            <a:endParaRPr lang="en-US" sz="1800" dirty="0">
              <a:latin typeface="Lucida Sans Typewriter" panose="020B0509030504030204" pitchFamily="49" charset="0"/>
            </a:endParaRPr>
          </a:p>
        </p:txBody>
      </p:sp>
      <p:graphicFrame>
        <p:nvGraphicFramePr>
          <p:cNvPr id="4" name="Table 3">
            <a:extLst>
              <a:ext uri="{FF2B5EF4-FFF2-40B4-BE49-F238E27FC236}">
                <a16:creationId xmlns:a16="http://schemas.microsoft.com/office/drawing/2014/main" id="{2A10607E-F777-DE82-2E76-B165E1CBAB79}"/>
              </a:ext>
            </a:extLst>
          </p:cNvPr>
          <p:cNvGraphicFramePr>
            <a:graphicFrameLocks noGrp="1"/>
          </p:cNvGraphicFramePr>
          <p:nvPr/>
        </p:nvGraphicFramePr>
        <p:xfrm>
          <a:off x="533400" y="2514600"/>
          <a:ext cx="6781800" cy="2225040"/>
        </p:xfrm>
        <a:graphic>
          <a:graphicData uri="http://schemas.openxmlformats.org/drawingml/2006/table">
            <a:tbl>
              <a:tblPr firstRow="1" bandRow="1">
                <a:tableStyleId>{5940675A-B579-460E-94D1-54222C63F5DA}</a:tableStyleId>
              </a:tblPr>
              <a:tblGrid>
                <a:gridCol w="1447800">
                  <a:extLst>
                    <a:ext uri="{9D8B030D-6E8A-4147-A177-3AD203B41FA5}">
                      <a16:colId xmlns:a16="http://schemas.microsoft.com/office/drawing/2014/main" val="994655176"/>
                    </a:ext>
                  </a:extLst>
                </a:gridCol>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70840">
                <a:tc>
                  <a:txBody>
                    <a:bodyPr/>
                    <a:lstStyle/>
                    <a:p>
                      <a:endParaRPr lang="en-US" sz="1600" dirty="0">
                        <a:latin typeface="Lucida Sans Typewriter"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latin typeface="Lucida Sans Typewriter"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US" sz="1600" dirty="0">
                        <a:latin typeface="Lucida Sans Typewriter" pitchFamily="49" charset="0"/>
                      </a:endParaRPr>
                    </a:p>
                  </a:txBody>
                  <a:tcPr>
                    <a:lnT w="12700" cap="flat" cmpd="sng" algn="ctr">
                      <a:solidFill>
                        <a:schemeClr val="tx1"/>
                      </a:solidFill>
                      <a:prstDash val="solid"/>
                      <a:round/>
                      <a:headEnd type="none" w="med" len="med"/>
                      <a:tailEnd type="none" w="med" len="med"/>
                    </a:lnT>
                  </a:tcPr>
                </a:tc>
                <a:tc>
                  <a:txBody>
                    <a:bodyPr/>
                    <a:lstStyle/>
                    <a:p>
                      <a:r>
                        <a:rPr lang="en-US" sz="1600" dirty="0">
                          <a:latin typeface="Lucida Sans Typewriter" pitchFamily="49" charset="0"/>
                        </a:rPr>
                        <a:t>0</a:t>
                      </a:r>
                    </a:p>
                  </a:txBody>
                  <a:tcPr>
                    <a:lnT w="12700" cap="flat" cmpd="sng" algn="ctr">
                      <a:solidFill>
                        <a:schemeClr val="tx1"/>
                      </a:solidFill>
                      <a:prstDash val="solid"/>
                      <a:round/>
                      <a:headEnd type="none" w="med" len="med"/>
                      <a:tailEnd type="none" w="med" len="med"/>
                    </a:lnT>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370840">
                <a:tc>
                  <a:txBody>
                    <a:bodyPr/>
                    <a:lstStyle/>
                    <a:p>
                      <a:r>
                        <a:rPr lang="en-GB" sz="1600" dirty="0">
                          <a:latin typeface="Lucida Sans Typewriter" pitchFamily="49" charset="0"/>
                        </a:rPr>
                        <a:t>w1=2,v1=12</a:t>
                      </a:r>
                      <a:endParaRPr lang="en-US" sz="1600" dirty="0">
                        <a:latin typeface="Lucida Sans Typewriter" pitchFamily="49" charset="0"/>
                      </a:endParaRPr>
                    </a:p>
                  </a:txBody>
                  <a:tcPr/>
                </a:tc>
                <a:tc>
                  <a:txBody>
                    <a:bodyPr/>
                    <a:lstStyle/>
                    <a:p>
                      <a:r>
                        <a:rPr lang="en-US" sz="1600" dirty="0">
                          <a:latin typeface="Lucida Sans Typewriter" pitchFamily="49" charset="0"/>
                        </a:rPr>
                        <a:t>1</a:t>
                      </a:r>
                    </a:p>
                  </a:txBody>
                  <a:tcPr/>
                </a:tc>
                <a:tc>
                  <a:txBody>
                    <a:bodyPr/>
                    <a:lstStyle/>
                    <a:p>
                      <a:r>
                        <a:rPr lang="en-US" sz="1400" dirty="0">
                          <a:latin typeface="Lucida Sans Typewriter" pitchFamily="49" charset="0"/>
                        </a:rPr>
                        <a:t>0</a:t>
                      </a:r>
                    </a:p>
                  </a:txBody>
                  <a:tcPr>
                    <a:noFill/>
                  </a:tcPr>
                </a:tc>
                <a:tc>
                  <a:txBody>
                    <a:bodyPr/>
                    <a:lstStyle/>
                    <a:p>
                      <a:r>
                        <a:rPr lang="en-US" sz="1400" dirty="0">
                          <a:latin typeface="Lucida Sans Typewriter" pitchFamily="49" charset="0"/>
                        </a:rPr>
                        <a:t>0</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extLst>
                  <a:ext uri="{0D108BD9-81ED-4DB2-BD59-A6C34878D82A}">
                    <a16:rowId xmlns:a16="http://schemas.microsoft.com/office/drawing/2014/main" val="10002"/>
                  </a:ext>
                </a:extLst>
              </a:tr>
              <a:tr h="370840">
                <a:tc>
                  <a:txBody>
                    <a:bodyPr/>
                    <a:lstStyle/>
                    <a:p>
                      <a:r>
                        <a:rPr lang="en-GB" sz="1600" dirty="0">
                          <a:latin typeface="Lucida Sans Typewriter" pitchFamily="49" charset="0"/>
                        </a:rPr>
                        <a:t>w2=1,v2=10</a:t>
                      </a:r>
                      <a:endParaRPr lang="en-US" sz="1600" dirty="0">
                        <a:latin typeface="Lucida Sans Typewriter" pitchFamily="49" charset="0"/>
                      </a:endParaRPr>
                    </a:p>
                  </a:txBody>
                  <a:tcPr/>
                </a:tc>
                <a:tc>
                  <a:txBody>
                    <a:bodyPr/>
                    <a:lstStyle/>
                    <a:p>
                      <a:r>
                        <a:rPr lang="en-US" sz="1600" dirty="0">
                          <a:latin typeface="Lucida Sans Typewriter" pitchFamily="49" charset="0"/>
                        </a:rPr>
                        <a:t>2</a:t>
                      </a:r>
                    </a:p>
                  </a:txBody>
                  <a:tcPr/>
                </a:tc>
                <a:tc>
                  <a:txBody>
                    <a:bodyPr/>
                    <a:lstStyle/>
                    <a:p>
                      <a:r>
                        <a:rPr lang="en-US" sz="1400" dirty="0">
                          <a:latin typeface="Lucida Sans Typewriter" pitchFamily="49" charset="0"/>
                        </a:rPr>
                        <a:t>0</a:t>
                      </a:r>
                    </a:p>
                  </a:txBody>
                  <a:tcPr>
                    <a:noFill/>
                  </a:tcPr>
                </a:tc>
                <a:tc>
                  <a:txBody>
                    <a:bodyPr/>
                    <a:lstStyle/>
                    <a:p>
                      <a:r>
                        <a:rPr lang="en-GB" sz="1400" dirty="0">
                          <a:latin typeface="Lucida Sans Typewriter" pitchFamily="49" charset="0"/>
                        </a:rPr>
                        <a:t>10</a:t>
                      </a:r>
                      <a:endParaRPr lang="en-US" sz="1400" dirty="0">
                        <a:latin typeface="Lucida Sans Typewriter" pitchFamily="49" charset="0"/>
                      </a:endParaRPr>
                    </a:p>
                  </a:txBody>
                  <a:tcPr>
                    <a:noFill/>
                  </a:tcPr>
                </a:tc>
                <a:tc>
                  <a:txBody>
                    <a:bodyPr/>
                    <a:lstStyle/>
                    <a:p>
                      <a:r>
                        <a:rPr lang="en-GB" sz="1400" dirty="0">
                          <a:latin typeface="Lucida Sans Typewriter" pitchFamily="49" charset="0"/>
                        </a:rPr>
                        <a:t>12 </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extLst>
                  <a:ext uri="{0D108BD9-81ED-4DB2-BD59-A6C34878D82A}">
                    <a16:rowId xmlns:a16="http://schemas.microsoft.com/office/drawing/2014/main" val="10003"/>
                  </a:ext>
                </a:extLst>
              </a:tr>
              <a:tr h="370840">
                <a:tc>
                  <a:txBody>
                    <a:bodyPr/>
                    <a:lstStyle/>
                    <a:p>
                      <a:r>
                        <a:rPr lang="en-GB" sz="1600" dirty="0">
                          <a:latin typeface="Lucida Sans Typewriter" pitchFamily="49" charset="0"/>
                        </a:rPr>
                        <a:t>w3=3,v3=20</a:t>
                      </a:r>
                      <a:endParaRPr lang="en-US" sz="1600" dirty="0">
                        <a:latin typeface="Lucida Sans Typewriter" pitchFamily="49" charset="0"/>
                      </a:endParaRPr>
                    </a:p>
                  </a:txBody>
                  <a:tcPr/>
                </a:tc>
                <a:tc>
                  <a:txBody>
                    <a:bodyPr/>
                    <a:lstStyle/>
                    <a:p>
                      <a:r>
                        <a:rPr lang="en-US" sz="1600" dirty="0">
                          <a:latin typeface="Lucida Sans Typewriter" pitchFamily="49" charset="0"/>
                        </a:rPr>
                        <a:t>3</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10</a:t>
                      </a:r>
                    </a:p>
                  </a:txBody>
                  <a:tcPr/>
                </a:tc>
                <a:tc>
                  <a:txBody>
                    <a:bodyPr/>
                    <a:lstStyle/>
                    <a:p>
                      <a:r>
                        <a:rPr lang="en-US" sz="1400" dirty="0">
                          <a:latin typeface="Lucida Sans Typewriter" pitchFamily="49" charset="0"/>
                        </a:rPr>
                        <a:t>12</a:t>
                      </a:r>
                    </a:p>
                  </a:txBody>
                  <a:tcPr/>
                </a:tc>
                <a:tc>
                  <a:txBody>
                    <a:bodyPr/>
                    <a:lstStyle/>
                    <a:p>
                      <a:r>
                        <a:rPr lang="en-US" sz="1400" dirty="0">
                          <a:latin typeface="Lucida Sans Typewriter" pitchFamily="49" charset="0"/>
                        </a:rPr>
                        <a:t>22</a:t>
                      </a:r>
                    </a:p>
                  </a:txBody>
                  <a:tcPr/>
                </a:tc>
                <a:tc>
                  <a:txBody>
                    <a:bodyPr/>
                    <a:lstStyle/>
                    <a:p>
                      <a:r>
                        <a:rPr lang="en-US" sz="1400" dirty="0">
                          <a:latin typeface="Lucida Sans Typewriter" pitchFamily="49" charset="0"/>
                        </a:rPr>
                        <a:t>30</a:t>
                      </a:r>
                    </a:p>
                  </a:txBody>
                  <a:tcPr/>
                </a:tc>
                <a:tc>
                  <a:txBody>
                    <a:bodyPr/>
                    <a:lstStyle/>
                    <a:p>
                      <a:r>
                        <a:rPr lang="en-US" sz="1400" dirty="0">
                          <a:latin typeface="Lucida Sans Typewriter" pitchFamily="49" charset="0"/>
                        </a:rPr>
                        <a:t>32</a:t>
                      </a:r>
                    </a:p>
                  </a:txBody>
                  <a:tcPr/>
                </a:tc>
                <a:extLst>
                  <a:ext uri="{0D108BD9-81ED-4DB2-BD59-A6C34878D82A}">
                    <a16:rowId xmlns:a16="http://schemas.microsoft.com/office/drawing/2014/main" val="10004"/>
                  </a:ext>
                </a:extLst>
              </a:tr>
              <a:tr h="370840">
                <a:tc>
                  <a:txBody>
                    <a:bodyPr/>
                    <a:lstStyle/>
                    <a:p>
                      <a:r>
                        <a:rPr lang="en-GB" sz="1600" dirty="0">
                          <a:latin typeface="Lucida Sans Typewriter" pitchFamily="49" charset="0"/>
                        </a:rPr>
                        <a:t>w4=2,v4=15</a:t>
                      </a:r>
                      <a:endParaRPr lang="en-US" sz="1600" dirty="0">
                        <a:latin typeface="Lucida Sans Typewriter" pitchFamily="49" charset="0"/>
                      </a:endParaRPr>
                    </a:p>
                  </a:txBody>
                  <a:tcPr/>
                </a:tc>
                <a:tc>
                  <a:txBody>
                    <a:bodyPr/>
                    <a:lstStyle/>
                    <a:p>
                      <a:r>
                        <a:rPr lang="en-US" sz="1600" dirty="0">
                          <a:latin typeface="Lucida Sans Typewriter" pitchFamily="49" charset="0"/>
                        </a:rPr>
                        <a:t>4</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10</a:t>
                      </a:r>
                    </a:p>
                  </a:txBody>
                  <a:tcPr/>
                </a:tc>
                <a:tc>
                  <a:txBody>
                    <a:bodyPr/>
                    <a:lstStyle/>
                    <a:p>
                      <a:r>
                        <a:rPr lang="en-US" sz="1400" dirty="0">
                          <a:latin typeface="Lucida Sans Typewriter" pitchFamily="49" charset="0"/>
                        </a:rPr>
                        <a:t>15</a:t>
                      </a:r>
                    </a:p>
                  </a:txBody>
                  <a:tcPr/>
                </a:tc>
                <a:tc>
                  <a:txBody>
                    <a:bodyPr/>
                    <a:lstStyle/>
                    <a:p>
                      <a:r>
                        <a:rPr lang="en-US" sz="1400" dirty="0">
                          <a:latin typeface="Lucida Sans Typewriter" pitchFamily="49" charset="0"/>
                        </a:rPr>
                        <a:t>25</a:t>
                      </a:r>
                    </a:p>
                  </a:txBody>
                  <a:tcPr/>
                </a:tc>
                <a:tc>
                  <a:txBody>
                    <a:bodyPr/>
                    <a:lstStyle/>
                    <a:p>
                      <a:r>
                        <a:rPr lang="en-US" sz="1400" dirty="0">
                          <a:latin typeface="Lucida Sans Typewriter" pitchFamily="49" charset="0"/>
                        </a:rPr>
                        <a:t>30</a:t>
                      </a:r>
                    </a:p>
                  </a:txBody>
                  <a:tcPr/>
                </a:tc>
                <a:tc>
                  <a:txBody>
                    <a:bodyPr/>
                    <a:lstStyle/>
                    <a:p>
                      <a:r>
                        <a:rPr lang="en-US" sz="1400" dirty="0">
                          <a:latin typeface="Lucida Sans Typewriter" pitchFamily="49" charset="0"/>
                        </a:rPr>
                        <a:t>37</a:t>
                      </a:r>
                    </a:p>
                  </a:txBody>
                  <a:tcPr/>
                </a:tc>
                <a:extLst>
                  <a:ext uri="{0D108BD9-81ED-4DB2-BD59-A6C34878D82A}">
                    <a16:rowId xmlns:a16="http://schemas.microsoft.com/office/drawing/2014/main" val="10005"/>
                  </a:ext>
                </a:extLst>
              </a:tr>
            </a:tbl>
          </a:graphicData>
        </a:graphic>
      </p:graphicFrame>
      <p:cxnSp>
        <p:nvCxnSpPr>
          <p:cNvPr id="5" name="Straight Arrow Connector 4">
            <a:extLst>
              <a:ext uri="{FF2B5EF4-FFF2-40B4-BE49-F238E27FC236}">
                <a16:creationId xmlns:a16="http://schemas.microsoft.com/office/drawing/2014/main" id="{F4899CBF-B50A-6581-4267-CAF1BEBAA648}"/>
              </a:ext>
            </a:extLst>
          </p:cNvPr>
          <p:cNvCxnSpPr>
            <a:cxnSpLocks/>
          </p:cNvCxnSpPr>
          <p:nvPr/>
        </p:nvCxnSpPr>
        <p:spPr>
          <a:xfrm flipV="1">
            <a:off x="3835659" y="32766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45BB690-3FF3-56AA-A037-09359B5BA93D}"/>
              </a:ext>
            </a:extLst>
          </p:cNvPr>
          <p:cNvCxnSpPr/>
          <p:nvPr/>
        </p:nvCxnSpPr>
        <p:spPr>
          <a:xfrm flipH="1" flipV="1">
            <a:off x="4191000" y="332232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ED6E71F4-C2F1-2019-A2F2-C909F35CB1B0}"/>
              </a:ext>
            </a:extLst>
          </p:cNvPr>
          <p:cNvCxnSpPr/>
          <p:nvPr/>
        </p:nvCxnSpPr>
        <p:spPr>
          <a:xfrm flipH="1" flipV="1">
            <a:off x="5029200" y="331827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CBB909D-EDE8-AFEB-6591-4EF34B349556}"/>
              </a:ext>
            </a:extLst>
          </p:cNvPr>
          <p:cNvCxnSpPr/>
          <p:nvPr/>
        </p:nvCxnSpPr>
        <p:spPr>
          <a:xfrm flipH="1" flipV="1">
            <a:off x="5943600" y="3277844"/>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E620C75-A9C4-3D71-C87A-2379C26BA471}"/>
              </a:ext>
            </a:extLst>
          </p:cNvPr>
          <p:cNvCxnSpPr/>
          <p:nvPr/>
        </p:nvCxnSpPr>
        <p:spPr>
          <a:xfrm flipH="1" flipV="1">
            <a:off x="6781799" y="32766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143C8DDF-F9F9-53E4-B0A8-ED0F45446AD4}"/>
              </a:ext>
            </a:extLst>
          </p:cNvPr>
          <p:cNvCxnSpPr/>
          <p:nvPr/>
        </p:nvCxnSpPr>
        <p:spPr>
          <a:xfrm flipH="1" flipV="1">
            <a:off x="3825163" y="36576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B650199-4BC0-B44B-8B35-CEA6A14DFB88}"/>
              </a:ext>
            </a:extLst>
          </p:cNvPr>
          <p:cNvCxnSpPr>
            <a:cxnSpLocks/>
          </p:cNvCxnSpPr>
          <p:nvPr/>
        </p:nvCxnSpPr>
        <p:spPr>
          <a:xfrm flipV="1">
            <a:off x="4374502" y="36576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0A1152C-192C-A087-90A6-C3E88CF0BB9B}"/>
              </a:ext>
            </a:extLst>
          </p:cNvPr>
          <p:cNvCxnSpPr/>
          <p:nvPr/>
        </p:nvCxnSpPr>
        <p:spPr>
          <a:xfrm flipH="1" flipV="1">
            <a:off x="5034643" y="368403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72635AC-11B9-3E83-AB79-D2EAA42C95B4}"/>
              </a:ext>
            </a:extLst>
          </p:cNvPr>
          <p:cNvCxnSpPr/>
          <p:nvPr/>
        </p:nvCxnSpPr>
        <p:spPr>
          <a:xfrm flipH="1" flipV="1">
            <a:off x="5932714" y="36576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5131605-D5DD-074C-B496-1A89A3D71F13}"/>
              </a:ext>
            </a:extLst>
          </p:cNvPr>
          <p:cNvCxnSpPr/>
          <p:nvPr/>
        </p:nvCxnSpPr>
        <p:spPr>
          <a:xfrm flipH="1" flipV="1">
            <a:off x="6858000" y="368403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F15B7AE-9946-938D-AE5E-DAF781B7E7A8}"/>
              </a:ext>
            </a:extLst>
          </p:cNvPr>
          <p:cNvCxnSpPr>
            <a:cxnSpLocks/>
          </p:cNvCxnSpPr>
          <p:nvPr/>
        </p:nvCxnSpPr>
        <p:spPr>
          <a:xfrm flipV="1">
            <a:off x="3927800" y="4043888"/>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3AB609F-A2A6-4614-8B78-7F3356535D9F}"/>
              </a:ext>
            </a:extLst>
          </p:cNvPr>
          <p:cNvCxnSpPr>
            <a:cxnSpLocks/>
          </p:cNvCxnSpPr>
          <p:nvPr/>
        </p:nvCxnSpPr>
        <p:spPr>
          <a:xfrm flipV="1">
            <a:off x="4374502" y="3988837"/>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209CE4B-E95C-AE40-9883-9CE52D97F056}"/>
              </a:ext>
            </a:extLst>
          </p:cNvPr>
          <p:cNvCxnSpPr>
            <a:cxnSpLocks/>
          </p:cNvCxnSpPr>
          <p:nvPr/>
        </p:nvCxnSpPr>
        <p:spPr>
          <a:xfrm flipV="1">
            <a:off x="5184710" y="3988837"/>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918849F-0DD3-D19A-5C4C-735B5F192070}"/>
              </a:ext>
            </a:extLst>
          </p:cNvPr>
          <p:cNvCxnSpPr/>
          <p:nvPr/>
        </p:nvCxnSpPr>
        <p:spPr>
          <a:xfrm flipH="1" flipV="1">
            <a:off x="5948265" y="402336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8A7A596-3254-ECAC-3E31-6F9A2BF5ED8D}"/>
              </a:ext>
            </a:extLst>
          </p:cNvPr>
          <p:cNvCxnSpPr/>
          <p:nvPr/>
        </p:nvCxnSpPr>
        <p:spPr>
          <a:xfrm flipH="1" flipV="1">
            <a:off x="6781799" y="403611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D4DB491-DA93-0DE5-0A8F-79A4148C8FCF}"/>
              </a:ext>
            </a:extLst>
          </p:cNvPr>
          <p:cNvCxnSpPr>
            <a:cxnSpLocks/>
          </p:cNvCxnSpPr>
          <p:nvPr/>
        </p:nvCxnSpPr>
        <p:spPr>
          <a:xfrm flipV="1">
            <a:off x="3943739" y="439223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DB078C9-C7AF-3773-29A6-2DB1C56DC266}"/>
              </a:ext>
            </a:extLst>
          </p:cNvPr>
          <p:cNvCxnSpPr>
            <a:cxnSpLocks/>
          </p:cNvCxnSpPr>
          <p:nvPr/>
        </p:nvCxnSpPr>
        <p:spPr>
          <a:xfrm flipV="1">
            <a:off x="6096000" y="4340912"/>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AE09ABD-9644-F6CC-947B-EEDF879407AE}"/>
              </a:ext>
            </a:extLst>
          </p:cNvPr>
          <p:cNvCxnSpPr/>
          <p:nvPr/>
        </p:nvCxnSpPr>
        <p:spPr>
          <a:xfrm flipH="1" flipV="1">
            <a:off x="6906208" y="440187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38062E2-96A2-88E1-47E0-DC2D04ACA605}"/>
              </a:ext>
            </a:extLst>
          </p:cNvPr>
          <p:cNvCxnSpPr/>
          <p:nvPr/>
        </p:nvCxnSpPr>
        <p:spPr>
          <a:xfrm flipH="1" flipV="1">
            <a:off x="5076242" y="440187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2D8053C-013C-1C60-6182-031B0FD683B1}"/>
              </a:ext>
            </a:extLst>
          </p:cNvPr>
          <p:cNvCxnSpPr/>
          <p:nvPr/>
        </p:nvCxnSpPr>
        <p:spPr>
          <a:xfrm flipH="1" flipV="1">
            <a:off x="4222102" y="440187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Oval 24">
            <a:extLst>
              <a:ext uri="{FF2B5EF4-FFF2-40B4-BE49-F238E27FC236}">
                <a16:creationId xmlns:a16="http://schemas.microsoft.com/office/drawing/2014/main" id="{61D99E78-6A16-FC6B-BB6F-097040938602}"/>
              </a:ext>
            </a:extLst>
          </p:cNvPr>
          <p:cNvSpPr/>
          <p:nvPr/>
        </p:nvSpPr>
        <p:spPr>
          <a:xfrm>
            <a:off x="4880303" y="3582022"/>
            <a:ext cx="914395" cy="5019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745BEB1-1002-5254-2D8D-C719BBF5554E}"/>
              </a:ext>
            </a:extLst>
          </p:cNvPr>
          <p:cNvSpPr txBox="1"/>
          <p:nvPr/>
        </p:nvSpPr>
        <p:spPr>
          <a:xfrm>
            <a:off x="533400" y="5029200"/>
            <a:ext cx="3688702" cy="1200329"/>
          </a:xfrm>
          <a:prstGeom prst="rect">
            <a:avLst/>
          </a:prstGeom>
          <a:noFill/>
        </p:spPr>
        <p:txBody>
          <a:bodyPr wrap="square" rtlCol="0">
            <a:spAutoFit/>
          </a:bodyPr>
          <a:lstStyle/>
          <a:p>
            <a:r>
              <a:rPr lang="en-GB" dirty="0">
                <a:latin typeface="Lucida Sans Typewriter" panose="020B0509030504030204" pitchFamily="49" charset="0"/>
              </a:rPr>
              <a:t>Items taken.</a:t>
            </a:r>
          </a:p>
          <a:p>
            <a:r>
              <a:rPr lang="en-GB" dirty="0">
                <a:latin typeface="Lucida Sans Typewriter" panose="020B0509030504030204" pitchFamily="49" charset="0"/>
              </a:rPr>
              <a:t>Item 4</a:t>
            </a:r>
          </a:p>
          <a:p>
            <a:r>
              <a:rPr lang="en-GB" dirty="0">
                <a:latin typeface="Lucida Sans Typewriter" panose="020B0509030504030204" pitchFamily="49" charset="0"/>
              </a:rPr>
              <a:t>Item 2</a:t>
            </a:r>
          </a:p>
          <a:p>
            <a:endParaRPr lang="en-US" dirty="0">
              <a:latin typeface="Lucida Sans Typewriter" panose="020B0509030504030204" pitchFamily="49" charset="0"/>
            </a:endParaRPr>
          </a:p>
        </p:txBody>
      </p:sp>
    </p:spTree>
    <p:extLst>
      <p:ext uri="{BB962C8B-B14F-4D97-AF65-F5344CB8AC3E}">
        <p14:creationId xmlns:p14="http://schemas.microsoft.com/office/powerpoint/2010/main" val="881538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3C21-2A23-46B5-5DAA-E798C62A5094}"/>
              </a:ext>
            </a:extLst>
          </p:cNvPr>
          <p:cNvSpPr>
            <a:spLocks noGrp="1"/>
          </p:cNvSpPr>
          <p:nvPr>
            <p:ph type="title"/>
          </p:nvPr>
        </p:nvSpPr>
        <p:spPr>
          <a:xfrm>
            <a:off x="381000" y="242602"/>
            <a:ext cx="8229600" cy="603376"/>
          </a:xfrm>
        </p:spPr>
        <p:txBody>
          <a:bodyPr>
            <a:normAutofit fontScale="90000"/>
          </a:bodyPr>
          <a:lstStyle/>
          <a:p>
            <a:r>
              <a:rPr lang="en-GB" dirty="0">
                <a:latin typeface="Lucida Sans Typewriter" panose="020B0509030504030204" pitchFamily="49" charset="0"/>
              </a:rPr>
              <a:t>Backtracking</a:t>
            </a:r>
            <a:endParaRPr lang="en-US" dirty="0">
              <a:latin typeface="Lucida Sans Typewriter" panose="020B0509030504030204" pitchFamily="49" charset="0"/>
            </a:endParaRPr>
          </a:p>
        </p:txBody>
      </p:sp>
      <p:sp>
        <p:nvSpPr>
          <p:cNvPr id="3" name="Content Placeholder 2">
            <a:extLst>
              <a:ext uri="{FF2B5EF4-FFF2-40B4-BE49-F238E27FC236}">
                <a16:creationId xmlns:a16="http://schemas.microsoft.com/office/drawing/2014/main" id="{4E4FF495-7A6E-8F90-C448-144B532DB6E6}"/>
              </a:ext>
            </a:extLst>
          </p:cNvPr>
          <p:cNvSpPr>
            <a:spLocks noGrp="1"/>
          </p:cNvSpPr>
          <p:nvPr>
            <p:ph idx="1"/>
          </p:nvPr>
        </p:nvSpPr>
        <p:spPr>
          <a:xfrm>
            <a:off x="381000" y="845978"/>
            <a:ext cx="8229600" cy="4525963"/>
          </a:xfrm>
        </p:spPr>
        <p:txBody>
          <a:bodyPr>
            <a:normAutofit/>
          </a:bodyPr>
          <a:lstStyle/>
          <a:p>
            <a:r>
              <a:rPr lang="en-GB" sz="1800" dirty="0">
                <a:latin typeface="Lucida Sans Typewriter" panose="020B0509030504030204" pitchFamily="49" charset="0"/>
              </a:rPr>
              <a:t>Current cell arrow is diagonal, add item 1</a:t>
            </a:r>
            <a:endParaRPr lang="en-US" sz="1800" dirty="0">
              <a:latin typeface="Lucida Sans Typewriter" panose="020B0509030504030204" pitchFamily="49" charset="0"/>
            </a:endParaRPr>
          </a:p>
        </p:txBody>
      </p:sp>
      <p:graphicFrame>
        <p:nvGraphicFramePr>
          <p:cNvPr id="4" name="Table 3">
            <a:extLst>
              <a:ext uri="{FF2B5EF4-FFF2-40B4-BE49-F238E27FC236}">
                <a16:creationId xmlns:a16="http://schemas.microsoft.com/office/drawing/2014/main" id="{2A10607E-F777-DE82-2E76-B165E1CBAB79}"/>
              </a:ext>
            </a:extLst>
          </p:cNvPr>
          <p:cNvGraphicFramePr>
            <a:graphicFrameLocks noGrp="1"/>
          </p:cNvGraphicFramePr>
          <p:nvPr>
            <p:extLst>
              <p:ext uri="{D42A27DB-BD31-4B8C-83A1-F6EECF244321}">
                <p14:modId xmlns:p14="http://schemas.microsoft.com/office/powerpoint/2010/main" val="3736503407"/>
              </p:ext>
            </p:extLst>
          </p:nvPr>
        </p:nvGraphicFramePr>
        <p:xfrm>
          <a:off x="533400" y="2514600"/>
          <a:ext cx="6781800" cy="2225040"/>
        </p:xfrm>
        <a:graphic>
          <a:graphicData uri="http://schemas.openxmlformats.org/drawingml/2006/table">
            <a:tbl>
              <a:tblPr firstRow="1" bandRow="1">
                <a:tableStyleId>{5940675A-B579-460E-94D1-54222C63F5DA}</a:tableStyleId>
              </a:tblPr>
              <a:tblGrid>
                <a:gridCol w="1447800">
                  <a:extLst>
                    <a:ext uri="{9D8B030D-6E8A-4147-A177-3AD203B41FA5}">
                      <a16:colId xmlns:a16="http://schemas.microsoft.com/office/drawing/2014/main" val="994655176"/>
                    </a:ext>
                  </a:extLst>
                </a:gridCol>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tblGrid>
              <a:tr h="370840">
                <a:tc>
                  <a:txBody>
                    <a:bodyPr/>
                    <a:lstStyle/>
                    <a:p>
                      <a:endParaRPr lang="en-US" sz="1600" dirty="0">
                        <a:latin typeface="Lucida Sans Typewriter"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latin typeface="Lucida Sans Typewriter"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Lucida Sans Typewriter" pitchFamily="49"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US" sz="1600" dirty="0">
                        <a:latin typeface="Lucida Sans Typewriter" pitchFamily="49" charset="0"/>
                      </a:endParaRPr>
                    </a:p>
                  </a:txBody>
                  <a:tcPr>
                    <a:lnT w="12700" cap="flat" cmpd="sng" algn="ctr">
                      <a:solidFill>
                        <a:schemeClr val="tx1"/>
                      </a:solidFill>
                      <a:prstDash val="solid"/>
                      <a:round/>
                      <a:headEnd type="none" w="med" len="med"/>
                      <a:tailEnd type="none" w="med" len="med"/>
                    </a:lnT>
                  </a:tcPr>
                </a:tc>
                <a:tc>
                  <a:txBody>
                    <a:bodyPr/>
                    <a:lstStyle/>
                    <a:p>
                      <a:r>
                        <a:rPr lang="en-US" sz="1600" dirty="0">
                          <a:latin typeface="Lucida Sans Typewriter" pitchFamily="49" charset="0"/>
                        </a:rPr>
                        <a:t>0</a:t>
                      </a:r>
                    </a:p>
                  </a:txBody>
                  <a:tcPr>
                    <a:lnT w="12700" cap="flat" cmpd="sng" algn="ctr">
                      <a:solidFill>
                        <a:schemeClr val="tx1"/>
                      </a:solidFill>
                      <a:prstDash val="solid"/>
                      <a:round/>
                      <a:headEnd type="none" w="med" len="med"/>
                      <a:tailEnd type="none" w="med" len="med"/>
                    </a:lnT>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1400" dirty="0">
                          <a:latin typeface="Lucida Sans Typewriter" pitchFamily="49" charset="0"/>
                        </a:rPr>
                        <a:t>0</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370840">
                <a:tc>
                  <a:txBody>
                    <a:bodyPr/>
                    <a:lstStyle/>
                    <a:p>
                      <a:r>
                        <a:rPr lang="en-GB" sz="1600" dirty="0">
                          <a:latin typeface="Lucida Sans Typewriter" pitchFamily="49" charset="0"/>
                        </a:rPr>
                        <a:t>w1=2,v1=12</a:t>
                      </a:r>
                      <a:endParaRPr lang="en-US" sz="1600" dirty="0">
                        <a:latin typeface="Lucida Sans Typewriter" pitchFamily="49" charset="0"/>
                      </a:endParaRPr>
                    </a:p>
                  </a:txBody>
                  <a:tcPr/>
                </a:tc>
                <a:tc>
                  <a:txBody>
                    <a:bodyPr/>
                    <a:lstStyle/>
                    <a:p>
                      <a:r>
                        <a:rPr lang="en-US" sz="1600" dirty="0">
                          <a:latin typeface="Lucida Sans Typewriter" pitchFamily="49" charset="0"/>
                        </a:rPr>
                        <a:t>1</a:t>
                      </a:r>
                    </a:p>
                  </a:txBody>
                  <a:tcPr/>
                </a:tc>
                <a:tc>
                  <a:txBody>
                    <a:bodyPr/>
                    <a:lstStyle/>
                    <a:p>
                      <a:r>
                        <a:rPr lang="en-US" sz="1400" dirty="0">
                          <a:latin typeface="Lucida Sans Typewriter" pitchFamily="49" charset="0"/>
                        </a:rPr>
                        <a:t>0</a:t>
                      </a:r>
                    </a:p>
                  </a:txBody>
                  <a:tcPr>
                    <a:noFill/>
                  </a:tcPr>
                </a:tc>
                <a:tc>
                  <a:txBody>
                    <a:bodyPr/>
                    <a:lstStyle/>
                    <a:p>
                      <a:r>
                        <a:rPr lang="en-US" sz="1400" dirty="0">
                          <a:latin typeface="Lucida Sans Typewriter" pitchFamily="49" charset="0"/>
                        </a:rPr>
                        <a:t>0</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tc>
                  <a:txBody>
                    <a:bodyPr/>
                    <a:lstStyle/>
                    <a:p>
                      <a:r>
                        <a:rPr lang="en-US" sz="1400" dirty="0">
                          <a:latin typeface="Lucida Sans Typewriter" pitchFamily="49" charset="0"/>
                        </a:rPr>
                        <a:t>12</a:t>
                      </a:r>
                    </a:p>
                  </a:txBody>
                  <a:tcPr>
                    <a:noFill/>
                  </a:tcPr>
                </a:tc>
                <a:extLst>
                  <a:ext uri="{0D108BD9-81ED-4DB2-BD59-A6C34878D82A}">
                    <a16:rowId xmlns:a16="http://schemas.microsoft.com/office/drawing/2014/main" val="10002"/>
                  </a:ext>
                </a:extLst>
              </a:tr>
              <a:tr h="370840">
                <a:tc>
                  <a:txBody>
                    <a:bodyPr/>
                    <a:lstStyle/>
                    <a:p>
                      <a:r>
                        <a:rPr lang="en-GB" sz="1600" dirty="0">
                          <a:latin typeface="Lucida Sans Typewriter" pitchFamily="49" charset="0"/>
                        </a:rPr>
                        <a:t>w2=1,v2=10</a:t>
                      </a:r>
                      <a:endParaRPr lang="en-US" sz="1600" dirty="0">
                        <a:latin typeface="Lucida Sans Typewriter" pitchFamily="49" charset="0"/>
                      </a:endParaRPr>
                    </a:p>
                  </a:txBody>
                  <a:tcPr/>
                </a:tc>
                <a:tc>
                  <a:txBody>
                    <a:bodyPr/>
                    <a:lstStyle/>
                    <a:p>
                      <a:r>
                        <a:rPr lang="en-US" sz="1600" dirty="0">
                          <a:latin typeface="Lucida Sans Typewriter" pitchFamily="49" charset="0"/>
                        </a:rPr>
                        <a:t>2</a:t>
                      </a:r>
                    </a:p>
                  </a:txBody>
                  <a:tcPr/>
                </a:tc>
                <a:tc>
                  <a:txBody>
                    <a:bodyPr/>
                    <a:lstStyle/>
                    <a:p>
                      <a:r>
                        <a:rPr lang="en-US" sz="1400" dirty="0">
                          <a:latin typeface="Lucida Sans Typewriter" pitchFamily="49" charset="0"/>
                        </a:rPr>
                        <a:t>0</a:t>
                      </a:r>
                    </a:p>
                  </a:txBody>
                  <a:tcPr>
                    <a:noFill/>
                  </a:tcPr>
                </a:tc>
                <a:tc>
                  <a:txBody>
                    <a:bodyPr/>
                    <a:lstStyle/>
                    <a:p>
                      <a:r>
                        <a:rPr lang="en-GB" sz="1400" dirty="0">
                          <a:latin typeface="Lucida Sans Typewriter" pitchFamily="49" charset="0"/>
                        </a:rPr>
                        <a:t>10</a:t>
                      </a:r>
                      <a:endParaRPr lang="en-US" sz="1400" dirty="0">
                        <a:latin typeface="Lucida Sans Typewriter" pitchFamily="49" charset="0"/>
                      </a:endParaRPr>
                    </a:p>
                  </a:txBody>
                  <a:tcPr>
                    <a:noFill/>
                  </a:tcPr>
                </a:tc>
                <a:tc>
                  <a:txBody>
                    <a:bodyPr/>
                    <a:lstStyle/>
                    <a:p>
                      <a:r>
                        <a:rPr lang="en-GB" sz="1400" dirty="0">
                          <a:latin typeface="Lucida Sans Typewriter" pitchFamily="49" charset="0"/>
                        </a:rPr>
                        <a:t>12 </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tc>
                  <a:txBody>
                    <a:bodyPr/>
                    <a:lstStyle/>
                    <a:p>
                      <a:r>
                        <a:rPr lang="en-GB" sz="1400" dirty="0">
                          <a:latin typeface="Lucida Sans Typewriter" pitchFamily="49" charset="0"/>
                        </a:rPr>
                        <a:t>22</a:t>
                      </a:r>
                      <a:endParaRPr lang="en-US" sz="1400" dirty="0">
                        <a:latin typeface="Lucida Sans Typewriter" pitchFamily="49" charset="0"/>
                      </a:endParaRPr>
                    </a:p>
                  </a:txBody>
                  <a:tcPr/>
                </a:tc>
                <a:extLst>
                  <a:ext uri="{0D108BD9-81ED-4DB2-BD59-A6C34878D82A}">
                    <a16:rowId xmlns:a16="http://schemas.microsoft.com/office/drawing/2014/main" val="10003"/>
                  </a:ext>
                </a:extLst>
              </a:tr>
              <a:tr h="370840">
                <a:tc>
                  <a:txBody>
                    <a:bodyPr/>
                    <a:lstStyle/>
                    <a:p>
                      <a:r>
                        <a:rPr lang="en-GB" sz="1600" dirty="0">
                          <a:latin typeface="Lucida Sans Typewriter" pitchFamily="49" charset="0"/>
                        </a:rPr>
                        <a:t>w3=3,v3=20</a:t>
                      </a:r>
                      <a:endParaRPr lang="en-US" sz="1600" dirty="0">
                        <a:latin typeface="Lucida Sans Typewriter" pitchFamily="49" charset="0"/>
                      </a:endParaRPr>
                    </a:p>
                  </a:txBody>
                  <a:tcPr/>
                </a:tc>
                <a:tc>
                  <a:txBody>
                    <a:bodyPr/>
                    <a:lstStyle/>
                    <a:p>
                      <a:r>
                        <a:rPr lang="en-US" sz="1600" dirty="0">
                          <a:latin typeface="Lucida Sans Typewriter" pitchFamily="49" charset="0"/>
                        </a:rPr>
                        <a:t>3</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10</a:t>
                      </a:r>
                    </a:p>
                  </a:txBody>
                  <a:tcPr/>
                </a:tc>
                <a:tc>
                  <a:txBody>
                    <a:bodyPr/>
                    <a:lstStyle/>
                    <a:p>
                      <a:r>
                        <a:rPr lang="en-US" sz="1400" dirty="0">
                          <a:latin typeface="Lucida Sans Typewriter" pitchFamily="49" charset="0"/>
                        </a:rPr>
                        <a:t>12</a:t>
                      </a:r>
                    </a:p>
                  </a:txBody>
                  <a:tcPr/>
                </a:tc>
                <a:tc>
                  <a:txBody>
                    <a:bodyPr/>
                    <a:lstStyle/>
                    <a:p>
                      <a:r>
                        <a:rPr lang="en-US" sz="1400" dirty="0">
                          <a:latin typeface="Lucida Sans Typewriter" pitchFamily="49" charset="0"/>
                        </a:rPr>
                        <a:t>22</a:t>
                      </a:r>
                    </a:p>
                  </a:txBody>
                  <a:tcPr/>
                </a:tc>
                <a:tc>
                  <a:txBody>
                    <a:bodyPr/>
                    <a:lstStyle/>
                    <a:p>
                      <a:r>
                        <a:rPr lang="en-US" sz="1400" dirty="0">
                          <a:latin typeface="Lucida Sans Typewriter" pitchFamily="49" charset="0"/>
                        </a:rPr>
                        <a:t>30</a:t>
                      </a:r>
                    </a:p>
                  </a:txBody>
                  <a:tcPr/>
                </a:tc>
                <a:tc>
                  <a:txBody>
                    <a:bodyPr/>
                    <a:lstStyle/>
                    <a:p>
                      <a:r>
                        <a:rPr lang="en-US" sz="1400" dirty="0">
                          <a:latin typeface="Lucida Sans Typewriter" pitchFamily="49" charset="0"/>
                        </a:rPr>
                        <a:t>32</a:t>
                      </a:r>
                    </a:p>
                  </a:txBody>
                  <a:tcPr/>
                </a:tc>
                <a:extLst>
                  <a:ext uri="{0D108BD9-81ED-4DB2-BD59-A6C34878D82A}">
                    <a16:rowId xmlns:a16="http://schemas.microsoft.com/office/drawing/2014/main" val="10004"/>
                  </a:ext>
                </a:extLst>
              </a:tr>
              <a:tr h="370840">
                <a:tc>
                  <a:txBody>
                    <a:bodyPr/>
                    <a:lstStyle/>
                    <a:p>
                      <a:r>
                        <a:rPr lang="en-GB" sz="1600" dirty="0">
                          <a:latin typeface="Lucida Sans Typewriter" pitchFamily="49" charset="0"/>
                        </a:rPr>
                        <a:t>w4=2,v4=15</a:t>
                      </a:r>
                      <a:endParaRPr lang="en-US" sz="1600" dirty="0">
                        <a:latin typeface="Lucida Sans Typewriter" pitchFamily="49" charset="0"/>
                      </a:endParaRPr>
                    </a:p>
                  </a:txBody>
                  <a:tcPr/>
                </a:tc>
                <a:tc>
                  <a:txBody>
                    <a:bodyPr/>
                    <a:lstStyle/>
                    <a:p>
                      <a:r>
                        <a:rPr lang="en-US" sz="1600" dirty="0">
                          <a:latin typeface="Lucida Sans Typewriter" pitchFamily="49" charset="0"/>
                        </a:rPr>
                        <a:t>4</a:t>
                      </a:r>
                    </a:p>
                  </a:txBody>
                  <a:tcPr/>
                </a:tc>
                <a:tc>
                  <a:txBody>
                    <a:bodyPr/>
                    <a:lstStyle/>
                    <a:p>
                      <a:r>
                        <a:rPr lang="en-US" sz="1400" dirty="0">
                          <a:latin typeface="Lucida Sans Typewriter" pitchFamily="49" charset="0"/>
                        </a:rPr>
                        <a:t>0</a:t>
                      </a:r>
                    </a:p>
                  </a:txBody>
                  <a:tcPr>
                    <a:solidFill>
                      <a:schemeClr val="bg1"/>
                    </a:solidFill>
                  </a:tcPr>
                </a:tc>
                <a:tc>
                  <a:txBody>
                    <a:bodyPr/>
                    <a:lstStyle/>
                    <a:p>
                      <a:r>
                        <a:rPr lang="en-US" sz="1400" dirty="0">
                          <a:latin typeface="Lucida Sans Typewriter" pitchFamily="49" charset="0"/>
                        </a:rPr>
                        <a:t>10</a:t>
                      </a:r>
                    </a:p>
                  </a:txBody>
                  <a:tcPr/>
                </a:tc>
                <a:tc>
                  <a:txBody>
                    <a:bodyPr/>
                    <a:lstStyle/>
                    <a:p>
                      <a:r>
                        <a:rPr lang="en-US" sz="1400" dirty="0">
                          <a:latin typeface="Lucida Sans Typewriter" pitchFamily="49" charset="0"/>
                        </a:rPr>
                        <a:t>15</a:t>
                      </a:r>
                    </a:p>
                  </a:txBody>
                  <a:tcPr/>
                </a:tc>
                <a:tc>
                  <a:txBody>
                    <a:bodyPr/>
                    <a:lstStyle/>
                    <a:p>
                      <a:r>
                        <a:rPr lang="en-US" sz="1400" dirty="0">
                          <a:latin typeface="Lucida Sans Typewriter" pitchFamily="49" charset="0"/>
                        </a:rPr>
                        <a:t>25</a:t>
                      </a:r>
                    </a:p>
                  </a:txBody>
                  <a:tcPr/>
                </a:tc>
                <a:tc>
                  <a:txBody>
                    <a:bodyPr/>
                    <a:lstStyle/>
                    <a:p>
                      <a:r>
                        <a:rPr lang="en-US" sz="1400" dirty="0">
                          <a:latin typeface="Lucida Sans Typewriter" pitchFamily="49" charset="0"/>
                        </a:rPr>
                        <a:t>30</a:t>
                      </a:r>
                    </a:p>
                  </a:txBody>
                  <a:tcPr/>
                </a:tc>
                <a:tc>
                  <a:txBody>
                    <a:bodyPr/>
                    <a:lstStyle/>
                    <a:p>
                      <a:r>
                        <a:rPr lang="en-US" sz="1400" dirty="0">
                          <a:latin typeface="Lucida Sans Typewriter" pitchFamily="49" charset="0"/>
                        </a:rPr>
                        <a:t>37</a:t>
                      </a:r>
                    </a:p>
                  </a:txBody>
                  <a:tcPr/>
                </a:tc>
                <a:extLst>
                  <a:ext uri="{0D108BD9-81ED-4DB2-BD59-A6C34878D82A}">
                    <a16:rowId xmlns:a16="http://schemas.microsoft.com/office/drawing/2014/main" val="10005"/>
                  </a:ext>
                </a:extLst>
              </a:tr>
            </a:tbl>
          </a:graphicData>
        </a:graphic>
      </p:graphicFrame>
      <p:cxnSp>
        <p:nvCxnSpPr>
          <p:cNvPr id="5" name="Straight Arrow Connector 4">
            <a:extLst>
              <a:ext uri="{FF2B5EF4-FFF2-40B4-BE49-F238E27FC236}">
                <a16:creationId xmlns:a16="http://schemas.microsoft.com/office/drawing/2014/main" id="{F4899CBF-B50A-6581-4267-CAF1BEBAA648}"/>
              </a:ext>
            </a:extLst>
          </p:cNvPr>
          <p:cNvCxnSpPr>
            <a:cxnSpLocks/>
          </p:cNvCxnSpPr>
          <p:nvPr/>
        </p:nvCxnSpPr>
        <p:spPr>
          <a:xfrm flipV="1">
            <a:off x="3835659" y="32766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45BB690-3FF3-56AA-A037-09359B5BA93D}"/>
              </a:ext>
            </a:extLst>
          </p:cNvPr>
          <p:cNvCxnSpPr/>
          <p:nvPr/>
        </p:nvCxnSpPr>
        <p:spPr>
          <a:xfrm flipH="1" flipV="1">
            <a:off x="4191000" y="332232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ED6E71F4-C2F1-2019-A2F2-C909F35CB1B0}"/>
              </a:ext>
            </a:extLst>
          </p:cNvPr>
          <p:cNvCxnSpPr/>
          <p:nvPr/>
        </p:nvCxnSpPr>
        <p:spPr>
          <a:xfrm flipH="1" flipV="1">
            <a:off x="5029200" y="331827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CBB909D-EDE8-AFEB-6591-4EF34B349556}"/>
              </a:ext>
            </a:extLst>
          </p:cNvPr>
          <p:cNvCxnSpPr/>
          <p:nvPr/>
        </p:nvCxnSpPr>
        <p:spPr>
          <a:xfrm flipH="1" flipV="1">
            <a:off x="5943600" y="3277844"/>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E620C75-A9C4-3D71-C87A-2379C26BA471}"/>
              </a:ext>
            </a:extLst>
          </p:cNvPr>
          <p:cNvCxnSpPr/>
          <p:nvPr/>
        </p:nvCxnSpPr>
        <p:spPr>
          <a:xfrm flipH="1" flipV="1">
            <a:off x="6781799" y="32766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143C8DDF-F9F9-53E4-B0A8-ED0F45446AD4}"/>
              </a:ext>
            </a:extLst>
          </p:cNvPr>
          <p:cNvCxnSpPr/>
          <p:nvPr/>
        </p:nvCxnSpPr>
        <p:spPr>
          <a:xfrm flipH="1" flipV="1">
            <a:off x="3825163" y="36576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B650199-4BC0-B44B-8B35-CEA6A14DFB88}"/>
              </a:ext>
            </a:extLst>
          </p:cNvPr>
          <p:cNvCxnSpPr>
            <a:cxnSpLocks/>
          </p:cNvCxnSpPr>
          <p:nvPr/>
        </p:nvCxnSpPr>
        <p:spPr>
          <a:xfrm flipV="1">
            <a:off x="4374502" y="365760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0A1152C-192C-A087-90A6-C3E88CF0BB9B}"/>
              </a:ext>
            </a:extLst>
          </p:cNvPr>
          <p:cNvCxnSpPr/>
          <p:nvPr/>
        </p:nvCxnSpPr>
        <p:spPr>
          <a:xfrm flipH="1" flipV="1">
            <a:off x="5034643" y="368403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72635AC-11B9-3E83-AB79-D2EAA42C95B4}"/>
              </a:ext>
            </a:extLst>
          </p:cNvPr>
          <p:cNvCxnSpPr/>
          <p:nvPr/>
        </p:nvCxnSpPr>
        <p:spPr>
          <a:xfrm flipH="1" flipV="1">
            <a:off x="5932714" y="365760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5131605-D5DD-074C-B496-1A89A3D71F13}"/>
              </a:ext>
            </a:extLst>
          </p:cNvPr>
          <p:cNvCxnSpPr/>
          <p:nvPr/>
        </p:nvCxnSpPr>
        <p:spPr>
          <a:xfrm flipH="1" flipV="1">
            <a:off x="6858000" y="3684037"/>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F15B7AE-9946-938D-AE5E-DAF781B7E7A8}"/>
              </a:ext>
            </a:extLst>
          </p:cNvPr>
          <p:cNvCxnSpPr>
            <a:cxnSpLocks/>
          </p:cNvCxnSpPr>
          <p:nvPr/>
        </p:nvCxnSpPr>
        <p:spPr>
          <a:xfrm flipV="1">
            <a:off x="3927800" y="4043888"/>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3AB609F-A2A6-4614-8B78-7F3356535D9F}"/>
              </a:ext>
            </a:extLst>
          </p:cNvPr>
          <p:cNvCxnSpPr>
            <a:cxnSpLocks/>
          </p:cNvCxnSpPr>
          <p:nvPr/>
        </p:nvCxnSpPr>
        <p:spPr>
          <a:xfrm flipV="1">
            <a:off x="4374502" y="3988837"/>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209CE4B-E95C-AE40-9883-9CE52D97F056}"/>
              </a:ext>
            </a:extLst>
          </p:cNvPr>
          <p:cNvCxnSpPr>
            <a:cxnSpLocks/>
          </p:cNvCxnSpPr>
          <p:nvPr/>
        </p:nvCxnSpPr>
        <p:spPr>
          <a:xfrm flipV="1">
            <a:off x="5184710" y="3988837"/>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918849F-0DD3-D19A-5C4C-735B5F192070}"/>
              </a:ext>
            </a:extLst>
          </p:cNvPr>
          <p:cNvCxnSpPr/>
          <p:nvPr/>
        </p:nvCxnSpPr>
        <p:spPr>
          <a:xfrm flipH="1" flipV="1">
            <a:off x="5948265" y="4023360"/>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8A7A596-3254-ECAC-3E31-6F9A2BF5ED8D}"/>
              </a:ext>
            </a:extLst>
          </p:cNvPr>
          <p:cNvCxnSpPr/>
          <p:nvPr/>
        </p:nvCxnSpPr>
        <p:spPr>
          <a:xfrm flipH="1" flipV="1">
            <a:off x="6781799" y="403611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D4DB491-DA93-0DE5-0A8F-79A4148C8FCF}"/>
              </a:ext>
            </a:extLst>
          </p:cNvPr>
          <p:cNvCxnSpPr>
            <a:cxnSpLocks/>
          </p:cNvCxnSpPr>
          <p:nvPr/>
        </p:nvCxnSpPr>
        <p:spPr>
          <a:xfrm flipV="1">
            <a:off x="3943739" y="4392230"/>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DB078C9-C7AF-3773-29A6-2DB1C56DC266}"/>
              </a:ext>
            </a:extLst>
          </p:cNvPr>
          <p:cNvCxnSpPr>
            <a:cxnSpLocks/>
          </p:cNvCxnSpPr>
          <p:nvPr/>
        </p:nvCxnSpPr>
        <p:spPr>
          <a:xfrm flipV="1">
            <a:off x="6096000" y="4340912"/>
            <a:ext cx="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AE09ABD-9644-F6CC-947B-EEDF879407AE}"/>
              </a:ext>
            </a:extLst>
          </p:cNvPr>
          <p:cNvCxnSpPr/>
          <p:nvPr/>
        </p:nvCxnSpPr>
        <p:spPr>
          <a:xfrm flipH="1" flipV="1">
            <a:off x="6906208" y="440187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38062E2-96A2-88E1-47E0-DC2D04ACA605}"/>
              </a:ext>
            </a:extLst>
          </p:cNvPr>
          <p:cNvCxnSpPr/>
          <p:nvPr/>
        </p:nvCxnSpPr>
        <p:spPr>
          <a:xfrm flipH="1" flipV="1">
            <a:off x="5076242" y="440187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2D8053C-013C-1C60-6182-031B0FD683B1}"/>
              </a:ext>
            </a:extLst>
          </p:cNvPr>
          <p:cNvCxnSpPr/>
          <p:nvPr/>
        </p:nvCxnSpPr>
        <p:spPr>
          <a:xfrm flipH="1" flipV="1">
            <a:off x="4222102" y="4401872"/>
            <a:ext cx="304800"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Oval 24">
            <a:extLst>
              <a:ext uri="{FF2B5EF4-FFF2-40B4-BE49-F238E27FC236}">
                <a16:creationId xmlns:a16="http://schemas.microsoft.com/office/drawing/2014/main" id="{61D99E78-6A16-FC6B-BB6F-097040938602}"/>
              </a:ext>
            </a:extLst>
          </p:cNvPr>
          <p:cNvSpPr/>
          <p:nvPr/>
        </p:nvSpPr>
        <p:spPr>
          <a:xfrm>
            <a:off x="4141632" y="3178006"/>
            <a:ext cx="914395" cy="50198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745BEB1-1002-5254-2D8D-C719BBF5554E}"/>
              </a:ext>
            </a:extLst>
          </p:cNvPr>
          <p:cNvSpPr txBox="1"/>
          <p:nvPr/>
        </p:nvSpPr>
        <p:spPr>
          <a:xfrm>
            <a:off x="533400" y="5029200"/>
            <a:ext cx="3688702" cy="1200329"/>
          </a:xfrm>
          <a:prstGeom prst="rect">
            <a:avLst/>
          </a:prstGeom>
          <a:noFill/>
        </p:spPr>
        <p:txBody>
          <a:bodyPr wrap="square" rtlCol="0">
            <a:spAutoFit/>
          </a:bodyPr>
          <a:lstStyle/>
          <a:p>
            <a:r>
              <a:rPr lang="en-GB" dirty="0">
                <a:latin typeface="Lucida Sans Typewriter" panose="020B0509030504030204" pitchFamily="49" charset="0"/>
              </a:rPr>
              <a:t>Items taken.</a:t>
            </a:r>
          </a:p>
          <a:p>
            <a:r>
              <a:rPr lang="en-GB" dirty="0">
                <a:latin typeface="Lucida Sans Typewriter" panose="020B0509030504030204" pitchFamily="49" charset="0"/>
              </a:rPr>
              <a:t>Item 4</a:t>
            </a:r>
          </a:p>
          <a:p>
            <a:r>
              <a:rPr lang="en-GB" dirty="0">
                <a:latin typeface="Lucida Sans Typewriter" panose="020B0509030504030204" pitchFamily="49" charset="0"/>
              </a:rPr>
              <a:t>Item 2</a:t>
            </a:r>
          </a:p>
          <a:p>
            <a:r>
              <a:rPr lang="en-US" dirty="0">
                <a:latin typeface="Lucida Sans Typewriter" panose="020B0509030504030204" pitchFamily="49" charset="0"/>
              </a:rPr>
              <a:t>Item 1</a:t>
            </a:r>
          </a:p>
        </p:txBody>
      </p:sp>
    </p:spTree>
    <p:extLst>
      <p:ext uri="{BB962C8B-B14F-4D97-AF65-F5344CB8AC3E}">
        <p14:creationId xmlns:p14="http://schemas.microsoft.com/office/powerpoint/2010/main" val="1212182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Lucida Sans Typewriter" pitchFamily="49" charset="0"/>
              </a:rPr>
              <a:t>Memorization VS Tabulation approach</a:t>
            </a:r>
          </a:p>
        </p:txBody>
      </p:sp>
      <p:sp>
        <p:nvSpPr>
          <p:cNvPr id="3" name="Content Placeholder 2"/>
          <p:cNvSpPr>
            <a:spLocks noGrp="1"/>
          </p:cNvSpPr>
          <p:nvPr>
            <p:ph idx="1"/>
          </p:nvPr>
        </p:nvSpPr>
        <p:spPr/>
        <p:txBody>
          <a:bodyPr>
            <a:normAutofit/>
          </a:bodyPr>
          <a:lstStyle/>
          <a:p>
            <a:pPr fontAlgn="base"/>
            <a:r>
              <a:rPr lang="en-US" sz="1600" b="1" dirty="0">
                <a:latin typeface="Lucida Sans Typewriter" pitchFamily="49" charset="0"/>
              </a:rPr>
              <a:t>Memorization</a:t>
            </a:r>
            <a:r>
              <a:rPr lang="en-US" sz="1600" dirty="0">
                <a:latin typeface="Lucida Sans Typewriter" pitchFamily="49" charset="0"/>
              </a:rPr>
              <a:t> is typically implemented using recursion and is well-suited for problems that have a relatively small set of inputs.</a:t>
            </a:r>
          </a:p>
          <a:p>
            <a:pPr fontAlgn="base"/>
            <a:r>
              <a:rPr lang="en-US" sz="1600" b="1" dirty="0">
                <a:latin typeface="Lucida Sans Typewriter" pitchFamily="49" charset="0"/>
              </a:rPr>
              <a:t>Tabulation</a:t>
            </a:r>
            <a:r>
              <a:rPr lang="en-US" sz="1600" dirty="0">
                <a:latin typeface="Lucida Sans Typewriter" pitchFamily="49" charset="0"/>
              </a:rPr>
              <a:t> is a bottom-up approach where we store the results of the </a:t>
            </a:r>
            <a:r>
              <a:rPr lang="en-US" sz="1600" dirty="0" err="1">
                <a:latin typeface="Lucida Sans Typewriter" pitchFamily="49" charset="0"/>
              </a:rPr>
              <a:t>subproblems</a:t>
            </a:r>
            <a:r>
              <a:rPr lang="en-US" sz="1600" dirty="0">
                <a:latin typeface="Lucida Sans Typewriter" pitchFamily="49" charset="0"/>
              </a:rPr>
              <a:t> in a table and use these results to solve larger </a:t>
            </a:r>
            <a:r>
              <a:rPr lang="en-US" sz="1600" dirty="0" err="1">
                <a:latin typeface="Lucida Sans Typewriter" pitchFamily="49" charset="0"/>
              </a:rPr>
              <a:t>subproblems</a:t>
            </a:r>
            <a:r>
              <a:rPr lang="en-US" sz="1600" dirty="0">
                <a:latin typeface="Lucida Sans Typewriter" pitchFamily="49" charset="0"/>
              </a:rPr>
              <a:t> until we solve the entire problem. Typically it is implemented using iteration.</a:t>
            </a:r>
          </a:p>
        </p:txBody>
      </p:sp>
    </p:spTree>
    <p:extLst>
      <p:ext uri="{BB962C8B-B14F-4D97-AF65-F5344CB8AC3E}">
        <p14:creationId xmlns:p14="http://schemas.microsoft.com/office/powerpoint/2010/main" val="99265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Lucida Sans Typewriter" pitchFamily="49" charset="0"/>
              </a:rPr>
              <a:t>Recursive calls</a:t>
            </a:r>
          </a:p>
        </p:txBody>
      </p:sp>
      <p:sp>
        <p:nvSpPr>
          <p:cNvPr id="3" name="Content Placeholder 2"/>
          <p:cNvSpPr>
            <a:spLocks noGrp="1"/>
          </p:cNvSpPr>
          <p:nvPr>
            <p:ph idx="1"/>
          </p:nvPr>
        </p:nvSpPr>
        <p:spPr/>
        <p:txBody>
          <a:bodyPr>
            <a:normAutofit/>
          </a:bodyPr>
          <a:lstStyle/>
          <a:p>
            <a:pPr fontAlgn="base"/>
            <a:r>
              <a:rPr lang="en-US" sz="1600" dirty="0">
                <a:latin typeface="Lucida Sans Typewriter" pitchFamily="49" charset="0"/>
              </a:rPr>
              <a:t>Consider the following n items and knapsack capacity W=5.</a:t>
            </a:r>
          </a:p>
          <a:p>
            <a:pPr marL="0" indent="0" fontAlgn="base">
              <a:buNone/>
            </a:pPr>
            <a:r>
              <a:rPr lang="en-US" sz="1600" dirty="0">
                <a:latin typeface="Lucida Sans Typewriter" pitchFamily="49" charset="0"/>
              </a:rPr>
              <a:t>You can either take an entire item or don’t take at all. You want to make maximum profit by taking the items. Draw recursion tree.</a:t>
            </a:r>
          </a:p>
          <a:p>
            <a:pPr marL="0" indent="0" fontAlgn="base">
              <a:buNone/>
            </a:pPr>
            <a:endParaRPr lang="en-US" sz="1600" dirty="0">
              <a:latin typeface="Lucida Sans Typewriter" pitchFamily="49" charset="0"/>
            </a:endParaRPr>
          </a:p>
          <a:p>
            <a:pPr marL="0" indent="0" fontAlgn="base">
              <a:buNone/>
            </a:pPr>
            <a:endParaRPr lang="en-US" sz="1600" dirty="0">
              <a:latin typeface="Lucida Sans Typewriter"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41103761"/>
              </p:ext>
            </p:extLst>
          </p:nvPr>
        </p:nvGraphicFramePr>
        <p:xfrm>
          <a:off x="1447800" y="3429000"/>
          <a:ext cx="3962400" cy="1854200"/>
        </p:xfrm>
        <a:graphic>
          <a:graphicData uri="http://schemas.openxmlformats.org/drawingml/2006/table">
            <a:tbl>
              <a:tblPr firstRow="1" bandRow="1">
                <a:tableStyleId>{5940675A-B579-460E-94D1-54222C63F5DA}</a:tableStyleId>
              </a:tblPr>
              <a:tblGrid>
                <a:gridCol w="990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70840">
                <a:tc>
                  <a:txBody>
                    <a:bodyPr/>
                    <a:lstStyle/>
                    <a:p>
                      <a:r>
                        <a:rPr lang="en-US" sz="1400" dirty="0">
                          <a:latin typeface="Lucida Sans Typewriter" pitchFamily="49" charset="0"/>
                        </a:rPr>
                        <a:t>item</a:t>
                      </a:r>
                    </a:p>
                  </a:txBody>
                  <a:tcPr/>
                </a:tc>
                <a:tc>
                  <a:txBody>
                    <a:bodyPr/>
                    <a:lstStyle/>
                    <a:p>
                      <a:r>
                        <a:rPr lang="en-US" sz="1400" dirty="0">
                          <a:latin typeface="Lucida Sans Typewriter" pitchFamily="49" charset="0"/>
                        </a:rPr>
                        <a:t>weight</a:t>
                      </a:r>
                    </a:p>
                  </a:txBody>
                  <a:tcPr/>
                </a:tc>
                <a:tc>
                  <a:txBody>
                    <a:bodyPr/>
                    <a:lstStyle/>
                    <a:p>
                      <a:r>
                        <a:rPr lang="en-US" sz="1400" dirty="0">
                          <a:latin typeface="Lucida Sans Typewriter" pitchFamily="49" charset="0"/>
                        </a:rPr>
                        <a:t>value</a:t>
                      </a:r>
                    </a:p>
                  </a:txBody>
                  <a:tcPr/>
                </a:tc>
                <a:extLst>
                  <a:ext uri="{0D108BD9-81ED-4DB2-BD59-A6C34878D82A}">
                    <a16:rowId xmlns:a16="http://schemas.microsoft.com/office/drawing/2014/main" val="10000"/>
                  </a:ext>
                </a:extLst>
              </a:tr>
              <a:tr h="370840">
                <a:tc>
                  <a:txBody>
                    <a:bodyPr/>
                    <a:lstStyle/>
                    <a:p>
                      <a:r>
                        <a:rPr lang="en-US" sz="1400" dirty="0">
                          <a:latin typeface="Lucida Sans Typewriter" pitchFamily="49" charset="0"/>
                        </a:rPr>
                        <a:t>1</a:t>
                      </a:r>
                    </a:p>
                  </a:txBody>
                  <a:tcPr/>
                </a:tc>
                <a:tc>
                  <a:txBody>
                    <a:bodyPr/>
                    <a:lstStyle/>
                    <a:p>
                      <a:r>
                        <a:rPr lang="en-US" sz="1400" dirty="0">
                          <a:latin typeface="Lucida Sans Typewriter" pitchFamily="49" charset="0"/>
                        </a:rPr>
                        <a:t>2</a:t>
                      </a:r>
                    </a:p>
                  </a:txBody>
                  <a:tcPr/>
                </a:tc>
                <a:tc>
                  <a:txBody>
                    <a:bodyPr/>
                    <a:lstStyle/>
                    <a:p>
                      <a:r>
                        <a:rPr lang="en-US" sz="1400" dirty="0">
                          <a:latin typeface="Lucida Sans Typewriter" pitchFamily="49" charset="0"/>
                        </a:rPr>
                        <a:t>12</a:t>
                      </a:r>
                    </a:p>
                  </a:txBody>
                  <a:tcPr/>
                </a:tc>
                <a:extLst>
                  <a:ext uri="{0D108BD9-81ED-4DB2-BD59-A6C34878D82A}">
                    <a16:rowId xmlns:a16="http://schemas.microsoft.com/office/drawing/2014/main" val="10001"/>
                  </a:ext>
                </a:extLst>
              </a:tr>
              <a:tr h="370840">
                <a:tc>
                  <a:txBody>
                    <a:bodyPr/>
                    <a:lstStyle/>
                    <a:p>
                      <a:r>
                        <a:rPr lang="en-US" sz="1400" dirty="0">
                          <a:latin typeface="Lucida Sans Typewriter" pitchFamily="49" charset="0"/>
                        </a:rPr>
                        <a:t>2</a:t>
                      </a:r>
                    </a:p>
                  </a:txBody>
                  <a:tcPr/>
                </a:tc>
                <a:tc>
                  <a:txBody>
                    <a:bodyPr/>
                    <a:lstStyle/>
                    <a:p>
                      <a:r>
                        <a:rPr lang="en-US" sz="1400" dirty="0">
                          <a:latin typeface="Lucida Sans Typewriter" pitchFamily="49" charset="0"/>
                        </a:rPr>
                        <a:t>1</a:t>
                      </a:r>
                    </a:p>
                  </a:txBody>
                  <a:tcPr/>
                </a:tc>
                <a:tc>
                  <a:txBody>
                    <a:bodyPr/>
                    <a:lstStyle/>
                    <a:p>
                      <a:r>
                        <a:rPr lang="en-US" sz="1400" dirty="0">
                          <a:latin typeface="Lucida Sans Typewriter" pitchFamily="49" charset="0"/>
                        </a:rPr>
                        <a:t>10</a:t>
                      </a:r>
                    </a:p>
                  </a:txBody>
                  <a:tcPr/>
                </a:tc>
                <a:extLst>
                  <a:ext uri="{0D108BD9-81ED-4DB2-BD59-A6C34878D82A}">
                    <a16:rowId xmlns:a16="http://schemas.microsoft.com/office/drawing/2014/main" val="10002"/>
                  </a:ext>
                </a:extLst>
              </a:tr>
              <a:tr h="370840">
                <a:tc>
                  <a:txBody>
                    <a:bodyPr/>
                    <a:lstStyle/>
                    <a:p>
                      <a:r>
                        <a:rPr lang="en-US" sz="1400" dirty="0">
                          <a:latin typeface="Lucida Sans Typewriter" pitchFamily="49" charset="0"/>
                        </a:rPr>
                        <a:t>3</a:t>
                      </a:r>
                    </a:p>
                  </a:txBody>
                  <a:tcPr/>
                </a:tc>
                <a:tc>
                  <a:txBody>
                    <a:bodyPr/>
                    <a:lstStyle/>
                    <a:p>
                      <a:r>
                        <a:rPr lang="en-US" sz="1400" dirty="0">
                          <a:latin typeface="Lucida Sans Typewriter" pitchFamily="49" charset="0"/>
                        </a:rPr>
                        <a:t>3</a:t>
                      </a:r>
                    </a:p>
                  </a:txBody>
                  <a:tcPr/>
                </a:tc>
                <a:tc>
                  <a:txBody>
                    <a:bodyPr/>
                    <a:lstStyle/>
                    <a:p>
                      <a:r>
                        <a:rPr lang="en-US" sz="1400" dirty="0">
                          <a:latin typeface="Lucida Sans Typewriter" pitchFamily="49" charset="0"/>
                        </a:rPr>
                        <a:t>20</a:t>
                      </a:r>
                    </a:p>
                  </a:txBody>
                  <a:tcPr/>
                </a:tc>
                <a:extLst>
                  <a:ext uri="{0D108BD9-81ED-4DB2-BD59-A6C34878D82A}">
                    <a16:rowId xmlns:a16="http://schemas.microsoft.com/office/drawing/2014/main" val="10003"/>
                  </a:ext>
                </a:extLst>
              </a:tr>
              <a:tr h="370840">
                <a:tc>
                  <a:txBody>
                    <a:bodyPr/>
                    <a:lstStyle/>
                    <a:p>
                      <a:r>
                        <a:rPr lang="en-US" sz="1400" dirty="0">
                          <a:latin typeface="Lucida Sans Typewriter" pitchFamily="49" charset="0"/>
                        </a:rPr>
                        <a:t>4</a:t>
                      </a:r>
                    </a:p>
                  </a:txBody>
                  <a:tcPr/>
                </a:tc>
                <a:tc>
                  <a:txBody>
                    <a:bodyPr/>
                    <a:lstStyle/>
                    <a:p>
                      <a:r>
                        <a:rPr lang="en-US" sz="1400" dirty="0">
                          <a:latin typeface="Lucida Sans Typewriter" pitchFamily="49" charset="0"/>
                        </a:rPr>
                        <a:t>2</a:t>
                      </a:r>
                    </a:p>
                  </a:txBody>
                  <a:tcPr/>
                </a:tc>
                <a:tc>
                  <a:txBody>
                    <a:bodyPr/>
                    <a:lstStyle/>
                    <a:p>
                      <a:r>
                        <a:rPr lang="en-US" sz="1400" dirty="0">
                          <a:latin typeface="Lucida Sans Typewriter" pitchFamily="49" charset="0"/>
                        </a:rPr>
                        <a:t>15</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30361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24" y="381000"/>
            <a:ext cx="5867400" cy="563562"/>
          </a:xfrm>
        </p:spPr>
        <p:txBody>
          <a:bodyPr>
            <a:normAutofit fontScale="90000"/>
          </a:bodyPr>
          <a:lstStyle/>
          <a:p>
            <a:r>
              <a:rPr lang="en-US" dirty="0">
                <a:latin typeface="Lucida Sans Typewriter" pitchFamily="49" charset="0"/>
              </a:rPr>
              <a:t>Recursive calls</a:t>
            </a:r>
          </a:p>
        </p:txBody>
      </p:sp>
      <p:graphicFrame>
        <p:nvGraphicFramePr>
          <p:cNvPr id="4" name="Table 3"/>
          <p:cNvGraphicFramePr>
            <a:graphicFrameLocks noGrp="1"/>
          </p:cNvGraphicFramePr>
          <p:nvPr>
            <p:extLst>
              <p:ext uri="{D42A27DB-BD31-4B8C-83A1-F6EECF244321}">
                <p14:modId xmlns:p14="http://schemas.microsoft.com/office/powerpoint/2010/main" val="242262795"/>
              </p:ext>
            </p:extLst>
          </p:nvPr>
        </p:nvGraphicFramePr>
        <p:xfrm>
          <a:off x="5943600" y="304800"/>
          <a:ext cx="2819400" cy="1586022"/>
        </p:xfrm>
        <a:graphic>
          <a:graphicData uri="http://schemas.openxmlformats.org/drawingml/2006/table">
            <a:tbl>
              <a:tblPr firstRow="1" bandRow="1">
                <a:tableStyleId>{5940675A-B579-460E-94D1-54222C63F5DA}</a:tableStyleId>
              </a:tblPr>
              <a:tblGrid>
                <a:gridCol w="704850">
                  <a:extLst>
                    <a:ext uri="{9D8B030D-6E8A-4147-A177-3AD203B41FA5}">
                      <a16:colId xmlns:a16="http://schemas.microsoft.com/office/drawing/2014/main" val="20000"/>
                    </a:ext>
                  </a:extLst>
                </a:gridCol>
                <a:gridCol w="1084384">
                  <a:extLst>
                    <a:ext uri="{9D8B030D-6E8A-4147-A177-3AD203B41FA5}">
                      <a16:colId xmlns:a16="http://schemas.microsoft.com/office/drawing/2014/main" val="20001"/>
                    </a:ext>
                  </a:extLst>
                </a:gridCol>
                <a:gridCol w="1030166">
                  <a:extLst>
                    <a:ext uri="{9D8B030D-6E8A-4147-A177-3AD203B41FA5}">
                      <a16:colId xmlns:a16="http://schemas.microsoft.com/office/drawing/2014/main" val="20002"/>
                    </a:ext>
                  </a:extLst>
                </a:gridCol>
              </a:tblGrid>
              <a:tr h="334962">
                <a:tc>
                  <a:txBody>
                    <a:bodyPr/>
                    <a:lstStyle/>
                    <a:p>
                      <a:r>
                        <a:rPr lang="en-US" sz="1400" dirty="0">
                          <a:latin typeface="Lucida Sans Typewriter" pitchFamily="49" charset="0"/>
                        </a:rPr>
                        <a:t>item</a:t>
                      </a:r>
                    </a:p>
                  </a:txBody>
                  <a:tcPr/>
                </a:tc>
                <a:tc>
                  <a:txBody>
                    <a:bodyPr/>
                    <a:lstStyle/>
                    <a:p>
                      <a:r>
                        <a:rPr lang="en-US" sz="1400" dirty="0">
                          <a:latin typeface="Lucida Sans Typewriter" pitchFamily="49" charset="0"/>
                        </a:rPr>
                        <a:t>weight</a:t>
                      </a:r>
                    </a:p>
                  </a:txBody>
                  <a:tcPr/>
                </a:tc>
                <a:tc>
                  <a:txBody>
                    <a:bodyPr/>
                    <a:lstStyle/>
                    <a:p>
                      <a:r>
                        <a:rPr lang="en-US" sz="1400" dirty="0">
                          <a:latin typeface="Lucida Sans Typewriter" pitchFamily="49" charset="0"/>
                        </a:rPr>
                        <a:t>value</a:t>
                      </a:r>
                    </a:p>
                  </a:txBody>
                  <a:tcPr/>
                </a:tc>
                <a:extLst>
                  <a:ext uri="{0D108BD9-81ED-4DB2-BD59-A6C34878D82A}">
                    <a16:rowId xmlns:a16="http://schemas.microsoft.com/office/drawing/2014/main" val="10000"/>
                  </a:ext>
                </a:extLst>
              </a:tr>
              <a:tr h="312765">
                <a:tc>
                  <a:txBody>
                    <a:bodyPr/>
                    <a:lstStyle/>
                    <a:p>
                      <a:r>
                        <a:rPr lang="en-US" sz="1400" dirty="0">
                          <a:latin typeface="Lucida Sans Typewriter" pitchFamily="49" charset="0"/>
                        </a:rPr>
                        <a:t>1</a:t>
                      </a:r>
                    </a:p>
                  </a:txBody>
                  <a:tcPr/>
                </a:tc>
                <a:tc>
                  <a:txBody>
                    <a:bodyPr/>
                    <a:lstStyle/>
                    <a:p>
                      <a:r>
                        <a:rPr lang="en-US" sz="1400" dirty="0">
                          <a:latin typeface="Lucida Sans Typewriter" pitchFamily="49" charset="0"/>
                        </a:rPr>
                        <a:t>2</a:t>
                      </a:r>
                    </a:p>
                  </a:txBody>
                  <a:tcPr/>
                </a:tc>
                <a:tc>
                  <a:txBody>
                    <a:bodyPr/>
                    <a:lstStyle/>
                    <a:p>
                      <a:r>
                        <a:rPr lang="en-US" sz="1400" dirty="0">
                          <a:latin typeface="Lucida Sans Typewriter" pitchFamily="49" charset="0"/>
                        </a:rPr>
                        <a:t>12</a:t>
                      </a:r>
                    </a:p>
                  </a:txBody>
                  <a:tcPr/>
                </a:tc>
                <a:extLst>
                  <a:ext uri="{0D108BD9-81ED-4DB2-BD59-A6C34878D82A}">
                    <a16:rowId xmlns:a16="http://schemas.microsoft.com/office/drawing/2014/main" val="10001"/>
                  </a:ext>
                </a:extLst>
              </a:tr>
              <a:tr h="312765">
                <a:tc>
                  <a:txBody>
                    <a:bodyPr/>
                    <a:lstStyle/>
                    <a:p>
                      <a:r>
                        <a:rPr lang="en-US" sz="1400" dirty="0">
                          <a:latin typeface="Lucida Sans Typewriter" pitchFamily="49" charset="0"/>
                        </a:rPr>
                        <a:t>2</a:t>
                      </a:r>
                    </a:p>
                  </a:txBody>
                  <a:tcPr/>
                </a:tc>
                <a:tc>
                  <a:txBody>
                    <a:bodyPr/>
                    <a:lstStyle/>
                    <a:p>
                      <a:r>
                        <a:rPr lang="en-US" sz="1400" dirty="0">
                          <a:latin typeface="Lucida Sans Typewriter" pitchFamily="49" charset="0"/>
                        </a:rPr>
                        <a:t>1</a:t>
                      </a:r>
                    </a:p>
                  </a:txBody>
                  <a:tcPr/>
                </a:tc>
                <a:tc>
                  <a:txBody>
                    <a:bodyPr/>
                    <a:lstStyle/>
                    <a:p>
                      <a:r>
                        <a:rPr lang="en-US" sz="1400" dirty="0">
                          <a:latin typeface="Lucida Sans Typewriter" pitchFamily="49" charset="0"/>
                        </a:rPr>
                        <a:t>10</a:t>
                      </a:r>
                    </a:p>
                  </a:txBody>
                  <a:tcPr/>
                </a:tc>
                <a:extLst>
                  <a:ext uri="{0D108BD9-81ED-4DB2-BD59-A6C34878D82A}">
                    <a16:rowId xmlns:a16="http://schemas.microsoft.com/office/drawing/2014/main" val="10002"/>
                  </a:ext>
                </a:extLst>
              </a:tr>
              <a:tr h="312765">
                <a:tc>
                  <a:txBody>
                    <a:bodyPr/>
                    <a:lstStyle/>
                    <a:p>
                      <a:r>
                        <a:rPr lang="en-US" sz="1400" dirty="0">
                          <a:latin typeface="Lucida Sans Typewriter" pitchFamily="49" charset="0"/>
                        </a:rPr>
                        <a:t>3</a:t>
                      </a:r>
                    </a:p>
                  </a:txBody>
                  <a:tcPr/>
                </a:tc>
                <a:tc>
                  <a:txBody>
                    <a:bodyPr/>
                    <a:lstStyle/>
                    <a:p>
                      <a:r>
                        <a:rPr lang="en-US" sz="1400" dirty="0">
                          <a:latin typeface="Lucida Sans Typewriter" pitchFamily="49" charset="0"/>
                        </a:rPr>
                        <a:t>3</a:t>
                      </a:r>
                    </a:p>
                  </a:txBody>
                  <a:tcPr/>
                </a:tc>
                <a:tc>
                  <a:txBody>
                    <a:bodyPr/>
                    <a:lstStyle/>
                    <a:p>
                      <a:r>
                        <a:rPr lang="en-US" sz="1400" dirty="0">
                          <a:latin typeface="Lucida Sans Typewriter" pitchFamily="49" charset="0"/>
                        </a:rPr>
                        <a:t>20</a:t>
                      </a:r>
                    </a:p>
                  </a:txBody>
                  <a:tcPr/>
                </a:tc>
                <a:extLst>
                  <a:ext uri="{0D108BD9-81ED-4DB2-BD59-A6C34878D82A}">
                    <a16:rowId xmlns:a16="http://schemas.microsoft.com/office/drawing/2014/main" val="10003"/>
                  </a:ext>
                </a:extLst>
              </a:tr>
              <a:tr h="312765">
                <a:tc>
                  <a:txBody>
                    <a:bodyPr/>
                    <a:lstStyle/>
                    <a:p>
                      <a:r>
                        <a:rPr lang="en-US" sz="1400" dirty="0">
                          <a:latin typeface="Lucida Sans Typewriter" pitchFamily="49" charset="0"/>
                        </a:rPr>
                        <a:t>4</a:t>
                      </a:r>
                    </a:p>
                  </a:txBody>
                  <a:tcPr/>
                </a:tc>
                <a:tc>
                  <a:txBody>
                    <a:bodyPr/>
                    <a:lstStyle/>
                    <a:p>
                      <a:r>
                        <a:rPr lang="en-US" sz="1400" dirty="0">
                          <a:latin typeface="Lucida Sans Typewriter" pitchFamily="49" charset="0"/>
                        </a:rPr>
                        <a:t>2</a:t>
                      </a:r>
                    </a:p>
                  </a:txBody>
                  <a:tcPr/>
                </a:tc>
                <a:tc>
                  <a:txBody>
                    <a:bodyPr/>
                    <a:lstStyle/>
                    <a:p>
                      <a:r>
                        <a:rPr lang="en-US" sz="1400" dirty="0">
                          <a:latin typeface="Lucida Sans Typewriter" pitchFamily="49" charset="0"/>
                        </a:rPr>
                        <a:t>15</a:t>
                      </a:r>
                    </a:p>
                  </a:txBody>
                  <a:tcPr/>
                </a:tc>
                <a:extLst>
                  <a:ext uri="{0D108BD9-81ED-4DB2-BD59-A6C34878D82A}">
                    <a16:rowId xmlns:a16="http://schemas.microsoft.com/office/drawing/2014/main" val="10004"/>
                  </a:ext>
                </a:extLst>
              </a:tr>
            </a:tbl>
          </a:graphicData>
        </a:graphic>
      </p:graphicFrame>
      <p:pic>
        <p:nvPicPr>
          <p:cNvPr id="8" name="Picture 7">
            <a:extLst>
              <a:ext uri="{FF2B5EF4-FFF2-40B4-BE49-F238E27FC236}">
                <a16:creationId xmlns:a16="http://schemas.microsoft.com/office/drawing/2014/main" id="{0EFECAA5-08C0-12B2-EEA0-646CD7AF9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368" y="2362200"/>
            <a:ext cx="7695264" cy="3567167"/>
          </a:xfrm>
          <a:prstGeom prst="rect">
            <a:avLst/>
          </a:prstGeom>
        </p:spPr>
      </p:pic>
      <p:sp>
        <p:nvSpPr>
          <p:cNvPr id="10" name="TextBox 9">
            <a:extLst>
              <a:ext uri="{FF2B5EF4-FFF2-40B4-BE49-F238E27FC236}">
                <a16:creationId xmlns:a16="http://schemas.microsoft.com/office/drawing/2014/main" id="{9240303B-6C09-8A0F-7816-AE8FD694276E}"/>
              </a:ext>
            </a:extLst>
          </p:cNvPr>
          <p:cNvSpPr txBox="1"/>
          <p:nvPr/>
        </p:nvSpPr>
        <p:spPr>
          <a:xfrm>
            <a:off x="990600" y="5929367"/>
            <a:ext cx="3531736" cy="369332"/>
          </a:xfrm>
          <a:prstGeom prst="rect">
            <a:avLst/>
          </a:prstGeom>
          <a:noFill/>
        </p:spPr>
        <p:txBody>
          <a:bodyPr wrap="none" rtlCol="0">
            <a:spAutoFit/>
          </a:bodyPr>
          <a:lstStyle/>
          <a:p>
            <a:r>
              <a:rPr lang="en-GB" dirty="0">
                <a:latin typeface="Lucida Sans Typewriter" panose="020B0509030504030204" pitchFamily="49" charset="0"/>
              </a:rPr>
              <a:t>Time complexity = O(2^n)</a:t>
            </a:r>
            <a:endParaRPr lang="en-US" dirty="0">
              <a:latin typeface="Lucida Sans Typewriter" panose="020B0509030504030204" pitchFamily="49" charset="0"/>
            </a:endParaRPr>
          </a:p>
        </p:txBody>
      </p:sp>
    </p:spTree>
    <p:extLst>
      <p:ext uri="{BB962C8B-B14F-4D97-AF65-F5344CB8AC3E}">
        <p14:creationId xmlns:p14="http://schemas.microsoft.com/office/powerpoint/2010/main" val="303015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24" y="381000"/>
            <a:ext cx="5867400" cy="563562"/>
          </a:xfrm>
        </p:spPr>
        <p:txBody>
          <a:bodyPr>
            <a:normAutofit fontScale="90000"/>
          </a:bodyPr>
          <a:lstStyle/>
          <a:p>
            <a:r>
              <a:rPr lang="en-US" dirty="0">
                <a:latin typeface="Lucida Sans Typewriter" pitchFamily="49" charset="0"/>
              </a:rPr>
              <a:t>Using memorization</a:t>
            </a:r>
          </a:p>
        </p:txBody>
      </p:sp>
      <p:graphicFrame>
        <p:nvGraphicFramePr>
          <p:cNvPr id="4" name="Table 3"/>
          <p:cNvGraphicFramePr>
            <a:graphicFrameLocks noGrp="1"/>
          </p:cNvGraphicFramePr>
          <p:nvPr/>
        </p:nvGraphicFramePr>
        <p:xfrm>
          <a:off x="5943600" y="304800"/>
          <a:ext cx="2819400" cy="1586022"/>
        </p:xfrm>
        <a:graphic>
          <a:graphicData uri="http://schemas.openxmlformats.org/drawingml/2006/table">
            <a:tbl>
              <a:tblPr firstRow="1" bandRow="1">
                <a:tableStyleId>{5940675A-B579-460E-94D1-54222C63F5DA}</a:tableStyleId>
              </a:tblPr>
              <a:tblGrid>
                <a:gridCol w="704850">
                  <a:extLst>
                    <a:ext uri="{9D8B030D-6E8A-4147-A177-3AD203B41FA5}">
                      <a16:colId xmlns:a16="http://schemas.microsoft.com/office/drawing/2014/main" val="20000"/>
                    </a:ext>
                  </a:extLst>
                </a:gridCol>
                <a:gridCol w="1084384">
                  <a:extLst>
                    <a:ext uri="{9D8B030D-6E8A-4147-A177-3AD203B41FA5}">
                      <a16:colId xmlns:a16="http://schemas.microsoft.com/office/drawing/2014/main" val="20001"/>
                    </a:ext>
                  </a:extLst>
                </a:gridCol>
                <a:gridCol w="1030166">
                  <a:extLst>
                    <a:ext uri="{9D8B030D-6E8A-4147-A177-3AD203B41FA5}">
                      <a16:colId xmlns:a16="http://schemas.microsoft.com/office/drawing/2014/main" val="20002"/>
                    </a:ext>
                  </a:extLst>
                </a:gridCol>
              </a:tblGrid>
              <a:tr h="334962">
                <a:tc>
                  <a:txBody>
                    <a:bodyPr/>
                    <a:lstStyle/>
                    <a:p>
                      <a:r>
                        <a:rPr lang="en-US" sz="1400" dirty="0">
                          <a:latin typeface="Lucida Sans Typewriter" pitchFamily="49" charset="0"/>
                        </a:rPr>
                        <a:t>item</a:t>
                      </a:r>
                    </a:p>
                  </a:txBody>
                  <a:tcPr/>
                </a:tc>
                <a:tc>
                  <a:txBody>
                    <a:bodyPr/>
                    <a:lstStyle/>
                    <a:p>
                      <a:r>
                        <a:rPr lang="en-US" sz="1400" dirty="0">
                          <a:latin typeface="Lucida Sans Typewriter" pitchFamily="49" charset="0"/>
                        </a:rPr>
                        <a:t>weight</a:t>
                      </a:r>
                    </a:p>
                  </a:txBody>
                  <a:tcPr/>
                </a:tc>
                <a:tc>
                  <a:txBody>
                    <a:bodyPr/>
                    <a:lstStyle/>
                    <a:p>
                      <a:r>
                        <a:rPr lang="en-US" sz="1400" dirty="0">
                          <a:latin typeface="Lucida Sans Typewriter" pitchFamily="49" charset="0"/>
                        </a:rPr>
                        <a:t>value</a:t>
                      </a:r>
                    </a:p>
                  </a:txBody>
                  <a:tcPr/>
                </a:tc>
                <a:extLst>
                  <a:ext uri="{0D108BD9-81ED-4DB2-BD59-A6C34878D82A}">
                    <a16:rowId xmlns:a16="http://schemas.microsoft.com/office/drawing/2014/main" val="10000"/>
                  </a:ext>
                </a:extLst>
              </a:tr>
              <a:tr h="312765">
                <a:tc>
                  <a:txBody>
                    <a:bodyPr/>
                    <a:lstStyle/>
                    <a:p>
                      <a:r>
                        <a:rPr lang="en-US" sz="1400" dirty="0">
                          <a:latin typeface="Lucida Sans Typewriter" pitchFamily="49" charset="0"/>
                        </a:rPr>
                        <a:t>1</a:t>
                      </a:r>
                    </a:p>
                  </a:txBody>
                  <a:tcPr/>
                </a:tc>
                <a:tc>
                  <a:txBody>
                    <a:bodyPr/>
                    <a:lstStyle/>
                    <a:p>
                      <a:r>
                        <a:rPr lang="en-US" sz="1400" dirty="0">
                          <a:latin typeface="Lucida Sans Typewriter" pitchFamily="49" charset="0"/>
                        </a:rPr>
                        <a:t>2</a:t>
                      </a:r>
                    </a:p>
                  </a:txBody>
                  <a:tcPr/>
                </a:tc>
                <a:tc>
                  <a:txBody>
                    <a:bodyPr/>
                    <a:lstStyle/>
                    <a:p>
                      <a:r>
                        <a:rPr lang="en-US" sz="1400" dirty="0">
                          <a:latin typeface="Lucida Sans Typewriter" pitchFamily="49" charset="0"/>
                        </a:rPr>
                        <a:t>12</a:t>
                      </a:r>
                    </a:p>
                  </a:txBody>
                  <a:tcPr/>
                </a:tc>
                <a:extLst>
                  <a:ext uri="{0D108BD9-81ED-4DB2-BD59-A6C34878D82A}">
                    <a16:rowId xmlns:a16="http://schemas.microsoft.com/office/drawing/2014/main" val="10001"/>
                  </a:ext>
                </a:extLst>
              </a:tr>
              <a:tr h="312765">
                <a:tc>
                  <a:txBody>
                    <a:bodyPr/>
                    <a:lstStyle/>
                    <a:p>
                      <a:r>
                        <a:rPr lang="en-US" sz="1400" dirty="0">
                          <a:latin typeface="Lucida Sans Typewriter" pitchFamily="49" charset="0"/>
                        </a:rPr>
                        <a:t>2</a:t>
                      </a:r>
                    </a:p>
                  </a:txBody>
                  <a:tcPr/>
                </a:tc>
                <a:tc>
                  <a:txBody>
                    <a:bodyPr/>
                    <a:lstStyle/>
                    <a:p>
                      <a:r>
                        <a:rPr lang="en-US" sz="1400" dirty="0">
                          <a:latin typeface="Lucida Sans Typewriter" pitchFamily="49" charset="0"/>
                        </a:rPr>
                        <a:t>1</a:t>
                      </a:r>
                    </a:p>
                  </a:txBody>
                  <a:tcPr/>
                </a:tc>
                <a:tc>
                  <a:txBody>
                    <a:bodyPr/>
                    <a:lstStyle/>
                    <a:p>
                      <a:r>
                        <a:rPr lang="en-US" sz="1400" dirty="0">
                          <a:latin typeface="Lucida Sans Typewriter" pitchFamily="49" charset="0"/>
                        </a:rPr>
                        <a:t>10</a:t>
                      </a:r>
                    </a:p>
                  </a:txBody>
                  <a:tcPr/>
                </a:tc>
                <a:extLst>
                  <a:ext uri="{0D108BD9-81ED-4DB2-BD59-A6C34878D82A}">
                    <a16:rowId xmlns:a16="http://schemas.microsoft.com/office/drawing/2014/main" val="10002"/>
                  </a:ext>
                </a:extLst>
              </a:tr>
              <a:tr h="312765">
                <a:tc>
                  <a:txBody>
                    <a:bodyPr/>
                    <a:lstStyle/>
                    <a:p>
                      <a:r>
                        <a:rPr lang="en-US" sz="1400" dirty="0">
                          <a:latin typeface="Lucida Sans Typewriter" pitchFamily="49" charset="0"/>
                        </a:rPr>
                        <a:t>3</a:t>
                      </a:r>
                    </a:p>
                  </a:txBody>
                  <a:tcPr/>
                </a:tc>
                <a:tc>
                  <a:txBody>
                    <a:bodyPr/>
                    <a:lstStyle/>
                    <a:p>
                      <a:r>
                        <a:rPr lang="en-US" sz="1400" dirty="0">
                          <a:latin typeface="Lucida Sans Typewriter" pitchFamily="49" charset="0"/>
                        </a:rPr>
                        <a:t>3</a:t>
                      </a:r>
                    </a:p>
                  </a:txBody>
                  <a:tcPr/>
                </a:tc>
                <a:tc>
                  <a:txBody>
                    <a:bodyPr/>
                    <a:lstStyle/>
                    <a:p>
                      <a:r>
                        <a:rPr lang="en-US" sz="1400" dirty="0">
                          <a:latin typeface="Lucida Sans Typewriter" pitchFamily="49" charset="0"/>
                        </a:rPr>
                        <a:t>20</a:t>
                      </a:r>
                    </a:p>
                  </a:txBody>
                  <a:tcPr/>
                </a:tc>
                <a:extLst>
                  <a:ext uri="{0D108BD9-81ED-4DB2-BD59-A6C34878D82A}">
                    <a16:rowId xmlns:a16="http://schemas.microsoft.com/office/drawing/2014/main" val="10003"/>
                  </a:ext>
                </a:extLst>
              </a:tr>
              <a:tr h="312765">
                <a:tc>
                  <a:txBody>
                    <a:bodyPr/>
                    <a:lstStyle/>
                    <a:p>
                      <a:r>
                        <a:rPr lang="en-US" sz="1400" dirty="0">
                          <a:latin typeface="Lucida Sans Typewriter" pitchFamily="49" charset="0"/>
                        </a:rPr>
                        <a:t>4</a:t>
                      </a:r>
                    </a:p>
                  </a:txBody>
                  <a:tcPr/>
                </a:tc>
                <a:tc>
                  <a:txBody>
                    <a:bodyPr/>
                    <a:lstStyle/>
                    <a:p>
                      <a:r>
                        <a:rPr lang="en-US" sz="1400" dirty="0">
                          <a:latin typeface="Lucida Sans Typewriter" pitchFamily="49" charset="0"/>
                        </a:rPr>
                        <a:t>2</a:t>
                      </a:r>
                    </a:p>
                  </a:txBody>
                  <a:tcPr/>
                </a:tc>
                <a:tc>
                  <a:txBody>
                    <a:bodyPr/>
                    <a:lstStyle/>
                    <a:p>
                      <a:r>
                        <a:rPr lang="en-US" sz="1400" dirty="0">
                          <a:latin typeface="Lucida Sans Typewriter" pitchFamily="49" charset="0"/>
                        </a:rPr>
                        <a:t>15</a:t>
                      </a:r>
                    </a:p>
                  </a:txBody>
                  <a:tcPr/>
                </a:tc>
                <a:extLst>
                  <a:ext uri="{0D108BD9-81ED-4DB2-BD59-A6C34878D82A}">
                    <a16:rowId xmlns:a16="http://schemas.microsoft.com/office/drawing/2014/main" val="10004"/>
                  </a:ext>
                </a:extLst>
              </a:tr>
            </a:tbl>
          </a:graphicData>
        </a:graphic>
      </p:graphicFrame>
      <p:pic>
        <p:nvPicPr>
          <p:cNvPr id="8" name="Picture 7">
            <a:extLst>
              <a:ext uri="{FF2B5EF4-FFF2-40B4-BE49-F238E27FC236}">
                <a16:creationId xmlns:a16="http://schemas.microsoft.com/office/drawing/2014/main" id="{0EFECAA5-08C0-12B2-EEA0-646CD7AF9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368" y="2362200"/>
            <a:ext cx="7695264" cy="3567167"/>
          </a:xfrm>
          <a:prstGeom prst="rect">
            <a:avLst/>
          </a:prstGeom>
        </p:spPr>
      </p:pic>
      <p:sp>
        <p:nvSpPr>
          <p:cNvPr id="10" name="TextBox 9">
            <a:extLst>
              <a:ext uri="{FF2B5EF4-FFF2-40B4-BE49-F238E27FC236}">
                <a16:creationId xmlns:a16="http://schemas.microsoft.com/office/drawing/2014/main" id="{9240303B-6C09-8A0F-7816-AE8FD694276E}"/>
              </a:ext>
            </a:extLst>
          </p:cNvPr>
          <p:cNvSpPr txBox="1"/>
          <p:nvPr/>
        </p:nvSpPr>
        <p:spPr>
          <a:xfrm>
            <a:off x="990600" y="5929367"/>
            <a:ext cx="3392275" cy="369332"/>
          </a:xfrm>
          <a:prstGeom prst="rect">
            <a:avLst/>
          </a:prstGeom>
          <a:noFill/>
        </p:spPr>
        <p:txBody>
          <a:bodyPr wrap="none" rtlCol="0">
            <a:spAutoFit/>
          </a:bodyPr>
          <a:lstStyle/>
          <a:p>
            <a:r>
              <a:rPr lang="en-GB" dirty="0">
                <a:latin typeface="Lucida Sans Typewriter" panose="020B0509030504030204" pitchFamily="49" charset="0"/>
              </a:rPr>
              <a:t>Time complexity =O(n*W)</a:t>
            </a:r>
          </a:p>
        </p:txBody>
      </p:sp>
      <p:sp>
        <p:nvSpPr>
          <p:cNvPr id="3" name="Oval 2">
            <a:extLst>
              <a:ext uri="{FF2B5EF4-FFF2-40B4-BE49-F238E27FC236}">
                <a16:creationId xmlns:a16="http://schemas.microsoft.com/office/drawing/2014/main" id="{BE2897C5-A73D-7AEB-51AE-9767104BA48D}"/>
              </a:ext>
            </a:extLst>
          </p:cNvPr>
          <p:cNvSpPr/>
          <p:nvPr/>
        </p:nvSpPr>
        <p:spPr>
          <a:xfrm>
            <a:off x="6088224" y="4038600"/>
            <a:ext cx="769776" cy="304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64720FD-CF3C-E169-CEFE-D60F25FCF33C}"/>
              </a:ext>
            </a:extLst>
          </p:cNvPr>
          <p:cNvSpPr/>
          <p:nvPr/>
        </p:nvSpPr>
        <p:spPr>
          <a:xfrm>
            <a:off x="1066800" y="4145783"/>
            <a:ext cx="769776" cy="304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984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Lucida Sans Typewriter" pitchFamily="49" charset="0"/>
              </a:rPr>
              <a:t>Tabulation</a:t>
            </a:r>
          </a:p>
        </p:txBody>
      </p:sp>
      <p:sp>
        <p:nvSpPr>
          <p:cNvPr id="3" name="Content Placeholder 2"/>
          <p:cNvSpPr>
            <a:spLocks noGrp="1"/>
          </p:cNvSpPr>
          <p:nvPr>
            <p:ph idx="1"/>
          </p:nvPr>
        </p:nvSpPr>
        <p:spPr/>
        <p:txBody>
          <a:bodyPr>
            <a:normAutofit/>
          </a:bodyPr>
          <a:lstStyle/>
          <a:p>
            <a:pPr fontAlgn="base"/>
            <a:r>
              <a:rPr lang="en-US" sz="1600" dirty="0">
                <a:latin typeface="Lucida Sans Typewriter" pitchFamily="49" charset="0"/>
              </a:rPr>
              <a:t>Consider the following n items and knapsack capacity W=5.</a:t>
            </a:r>
          </a:p>
          <a:p>
            <a:pPr marL="0" indent="0" fontAlgn="base">
              <a:buNone/>
            </a:pPr>
            <a:r>
              <a:rPr lang="en-US" sz="1600" dirty="0">
                <a:latin typeface="Lucida Sans Typewriter" pitchFamily="49" charset="0"/>
              </a:rPr>
              <a:t>You can either take an entire item or don’t take at all. You want to make maximum profit by taking the items. Now find the solution using dynamic programming and create look-up tables.</a:t>
            </a:r>
          </a:p>
          <a:p>
            <a:pPr marL="0" indent="0" fontAlgn="base">
              <a:buNone/>
            </a:pPr>
            <a:endParaRPr lang="en-US" sz="1600" dirty="0">
              <a:latin typeface="Lucida Sans Typewriter" pitchFamily="49" charset="0"/>
            </a:endParaRPr>
          </a:p>
          <a:p>
            <a:pPr marL="0" indent="0" fontAlgn="base">
              <a:buNone/>
            </a:pPr>
            <a:endParaRPr lang="en-US" sz="1600" dirty="0">
              <a:latin typeface="Lucida Sans Typewriter" pitchFamily="49" charset="0"/>
            </a:endParaRPr>
          </a:p>
        </p:txBody>
      </p:sp>
      <p:graphicFrame>
        <p:nvGraphicFramePr>
          <p:cNvPr id="4" name="Table 3"/>
          <p:cNvGraphicFramePr>
            <a:graphicFrameLocks noGrp="1"/>
          </p:cNvGraphicFramePr>
          <p:nvPr/>
        </p:nvGraphicFramePr>
        <p:xfrm>
          <a:off x="1447800" y="3429000"/>
          <a:ext cx="3962400" cy="1854200"/>
        </p:xfrm>
        <a:graphic>
          <a:graphicData uri="http://schemas.openxmlformats.org/drawingml/2006/table">
            <a:tbl>
              <a:tblPr firstRow="1" bandRow="1">
                <a:tableStyleId>{5940675A-B579-460E-94D1-54222C63F5DA}</a:tableStyleId>
              </a:tblPr>
              <a:tblGrid>
                <a:gridCol w="9906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70840">
                <a:tc>
                  <a:txBody>
                    <a:bodyPr/>
                    <a:lstStyle/>
                    <a:p>
                      <a:r>
                        <a:rPr lang="en-US" sz="1400" dirty="0">
                          <a:latin typeface="Lucida Sans Typewriter" pitchFamily="49" charset="0"/>
                        </a:rPr>
                        <a:t>item</a:t>
                      </a:r>
                    </a:p>
                  </a:txBody>
                  <a:tcPr/>
                </a:tc>
                <a:tc>
                  <a:txBody>
                    <a:bodyPr/>
                    <a:lstStyle/>
                    <a:p>
                      <a:r>
                        <a:rPr lang="en-US" sz="1400" dirty="0">
                          <a:latin typeface="Lucida Sans Typewriter" pitchFamily="49" charset="0"/>
                        </a:rPr>
                        <a:t>weight</a:t>
                      </a:r>
                    </a:p>
                  </a:txBody>
                  <a:tcPr/>
                </a:tc>
                <a:tc>
                  <a:txBody>
                    <a:bodyPr/>
                    <a:lstStyle/>
                    <a:p>
                      <a:r>
                        <a:rPr lang="en-US" sz="1400" dirty="0">
                          <a:latin typeface="Lucida Sans Typewriter" pitchFamily="49" charset="0"/>
                        </a:rPr>
                        <a:t>value</a:t>
                      </a:r>
                    </a:p>
                  </a:txBody>
                  <a:tcPr/>
                </a:tc>
                <a:extLst>
                  <a:ext uri="{0D108BD9-81ED-4DB2-BD59-A6C34878D82A}">
                    <a16:rowId xmlns:a16="http://schemas.microsoft.com/office/drawing/2014/main" val="10000"/>
                  </a:ext>
                </a:extLst>
              </a:tr>
              <a:tr h="370840">
                <a:tc>
                  <a:txBody>
                    <a:bodyPr/>
                    <a:lstStyle/>
                    <a:p>
                      <a:r>
                        <a:rPr lang="en-US" sz="1400" dirty="0">
                          <a:latin typeface="Lucida Sans Typewriter" pitchFamily="49" charset="0"/>
                        </a:rPr>
                        <a:t>1</a:t>
                      </a:r>
                    </a:p>
                  </a:txBody>
                  <a:tcPr/>
                </a:tc>
                <a:tc>
                  <a:txBody>
                    <a:bodyPr/>
                    <a:lstStyle/>
                    <a:p>
                      <a:r>
                        <a:rPr lang="en-US" sz="1400" dirty="0">
                          <a:latin typeface="Lucida Sans Typewriter" pitchFamily="49" charset="0"/>
                        </a:rPr>
                        <a:t>2</a:t>
                      </a:r>
                    </a:p>
                  </a:txBody>
                  <a:tcPr/>
                </a:tc>
                <a:tc>
                  <a:txBody>
                    <a:bodyPr/>
                    <a:lstStyle/>
                    <a:p>
                      <a:r>
                        <a:rPr lang="en-US" sz="1400" dirty="0">
                          <a:latin typeface="Lucida Sans Typewriter" pitchFamily="49" charset="0"/>
                        </a:rPr>
                        <a:t>12</a:t>
                      </a:r>
                    </a:p>
                  </a:txBody>
                  <a:tcPr/>
                </a:tc>
                <a:extLst>
                  <a:ext uri="{0D108BD9-81ED-4DB2-BD59-A6C34878D82A}">
                    <a16:rowId xmlns:a16="http://schemas.microsoft.com/office/drawing/2014/main" val="10001"/>
                  </a:ext>
                </a:extLst>
              </a:tr>
              <a:tr h="370840">
                <a:tc>
                  <a:txBody>
                    <a:bodyPr/>
                    <a:lstStyle/>
                    <a:p>
                      <a:r>
                        <a:rPr lang="en-US" sz="1400" dirty="0">
                          <a:latin typeface="Lucida Sans Typewriter" pitchFamily="49" charset="0"/>
                        </a:rPr>
                        <a:t>2</a:t>
                      </a:r>
                    </a:p>
                  </a:txBody>
                  <a:tcPr/>
                </a:tc>
                <a:tc>
                  <a:txBody>
                    <a:bodyPr/>
                    <a:lstStyle/>
                    <a:p>
                      <a:r>
                        <a:rPr lang="en-US" sz="1400" dirty="0">
                          <a:latin typeface="Lucida Sans Typewriter" pitchFamily="49" charset="0"/>
                        </a:rPr>
                        <a:t>1</a:t>
                      </a:r>
                    </a:p>
                  </a:txBody>
                  <a:tcPr/>
                </a:tc>
                <a:tc>
                  <a:txBody>
                    <a:bodyPr/>
                    <a:lstStyle/>
                    <a:p>
                      <a:r>
                        <a:rPr lang="en-US" sz="1400" dirty="0">
                          <a:latin typeface="Lucida Sans Typewriter" pitchFamily="49" charset="0"/>
                        </a:rPr>
                        <a:t>10</a:t>
                      </a:r>
                    </a:p>
                  </a:txBody>
                  <a:tcPr/>
                </a:tc>
                <a:extLst>
                  <a:ext uri="{0D108BD9-81ED-4DB2-BD59-A6C34878D82A}">
                    <a16:rowId xmlns:a16="http://schemas.microsoft.com/office/drawing/2014/main" val="10002"/>
                  </a:ext>
                </a:extLst>
              </a:tr>
              <a:tr h="370840">
                <a:tc>
                  <a:txBody>
                    <a:bodyPr/>
                    <a:lstStyle/>
                    <a:p>
                      <a:r>
                        <a:rPr lang="en-US" sz="1400" dirty="0">
                          <a:latin typeface="Lucida Sans Typewriter" pitchFamily="49" charset="0"/>
                        </a:rPr>
                        <a:t>3</a:t>
                      </a:r>
                    </a:p>
                  </a:txBody>
                  <a:tcPr/>
                </a:tc>
                <a:tc>
                  <a:txBody>
                    <a:bodyPr/>
                    <a:lstStyle/>
                    <a:p>
                      <a:r>
                        <a:rPr lang="en-US" sz="1400" dirty="0">
                          <a:latin typeface="Lucida Sans Typewriter" pitchFamily="49" charset="0"/>
                        </a:rPr>
                        <a:t>3</a:t>
                      </a:r>
                    </a:p>
                  </a:txBody>
                  <a:tcPr/>
                </a:tc>
                <a:tc>
                  <a:txBody>
                    <a:bodyPr/>
                    <a:lstStyle/>
                    <a:p>
                      <a:r>
                        <a:rPr lang="en-US" sz="1400" dirty="0">
                          <a:latin typeface="Lucida Sans Typewriter" pitchFamily="49" charset="0"/>
                        </a:rPr>
                        <a:t>20</a:t>
                      </a:r>
                    </a:p>
                  </a:txBody>
                  <a:tcPr/>
                </a:tc>
                <a:extLst>
                  <a:ext uri="{0D108BD9-81ED-4DB2-BD59-A6C34878D82A}">
                    <a16:rowId xmlns:a16="http://schemas.microsoft.com/office/drawing/2014/main" val="10003"/>
                  </a:ext>
                </a:extLst>
              </a:tr>
              <a:tr h="370840">
                <a:tc>
                  <a:txBody>
                    <a:bodyPr/>
                    <a:lstStyle/>
                    <a:p>
                      <a:r>
                        <a:rPr lang="en-US" sz="1400" dirty="0">
                          <a:latin typeface="Lucida Sans Typewriter" pitchFamily="49" charset="0"/>
                        </a:rPr>
                        <a:t>4</a:t>
                      </a:r>
                    </a:p>
                  </a:txBody>
                  <a:tcPr/>
                </a:tc>
                <a:tc>
                  <a:txBody>
                    <a:bodyPr/>
                    <a:lstStyle/>
                    <a:p>
                      <a:r>
                        <a:rPr lang="en-US" sz="1400" dirty="0">
                          <a:latin typeface="Lucida Sans Typewriter" pitchFamily="49" charset="0"/>
                        </a:rPr>
                        <a:t>2</a:t>
                      </a:r>
                    </a:p>
                  </a:txBody>
                  <a:tcPr/>
                </a:tc>
                <a:tc>
                  <a:txBody>
                    <a:bodyPr/>
                    <a:lstStyle/>
                    <a:p>
                      <a:r>
                        <a:rPr lang="en-US" sz="1400" dirty="0">
                          <a:latin typeface="Lucida Sans Typewriter" pitchFamily="49" charset="0"/>
                        </a:rPr>
                        <a:t>15</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09801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19159149"/>
              </p:ext>
            </p:extLst>
          </p:nvPr>
        </p:nvGraphicFramePr>
        <p:xfrm>
          <a:off x="6400800" y="228600"/>
          <a:ext cx="2209800" cy="1524000"/>
        </p:xfrm>
        <a:graphic>
          <a:graphicData uri="http://schemas.openxmlformats.org/drawingml/2006/table">
            <a:tbl>
              <a:tblPr firstRow="1" bandRow="1">
                <a:tableStyleId>{5940675A-B579-460E-94D1-54222C63F5DA}</a:tableStyleId>
              </a:tblPr>
              <a:tblGrid>
                <a:gridCol w="552450">
                  <a:extLst>
                    <a:ext uri="{9D8B030D-6E8A-4147-A177-3AD203B41FA5}">
                      <a16:colId xmlns:a16="http://schemas.microsoft.com/office/drawing/2014/main" val="20000"/>
                    </a:ext>
                  </a:extLst>
                </a:gridCol>
                <a:gridCol w="849923">
                  <a:extLst>
                    <a:ext uri="{9D8B030D-6E8A-4147-A177-3AD203B41FA5}">
                      <a16:colId xmlns:a16="http://schemas.microsoft.com/office/drawing/2014/main" val="20001"/>
                    </a:ext>
                  </a:extLst>
                </a:gridCol>
                <a:gridCol w="807427">
                  <a:extLst>
                    <a:ext uri="{9D8B030D-6E8A-4147-A177-3AD203B41FA5}">
                      <a16:colId xmlns:a16="http://schemas.microsoft.com/office/drawing/2014/main" val="20002"/>
                    </a:ext>
                  </a:extLst>
                </a:gridCol>
              </a:tblGrid>
              <a:tr h="330832">
                <a:tc>
                  <a:txBody>
                    <a:bodyPr/>
                    <a:lstStyle/>
                    <a:p>
                      <a:r>
                        <a:rPr lang="en-US" sz="1200" dirty="0">
                          <a:latin typeface="Lucida Sans Typewriter" pitchFamily="49" charset="0"/>
                        </a:rPr>
                        <a:t>item</a:t>
                      </a:r>
                    </a:p>
                  </a:txBody>
                  <a:tcPr/>
                </a:tc>
                <a:tc>
                  <a:txBody>
                    <a:bodyPr/>
                    <a:lstStyle/>
                    <a:p>
                      <a:r>
                        <a:rPr lang="en-US" sz="1200" dirty="0">
                          <a:latin typeface="Lucida Sans Typewriter" pitchFamily="49" charset="0"/>
                        </a:rPr>
                        <a:t>weight</a:t>
                      </a:r>
                    </a:p>
                  </a:txBody>
                  <a:tcPr/>
                </a:tc>
                <a:tc>
                  <a:txBody>
                    <a:bodyPr/>
                    <a:lstStyle/>
                    <a:p>
                      <a:r>
                        <a:rPr lang="en-US" sz="1200" dirty="0">
                          <a:latin typeface="Lucida Sans Typewriter" pitchFamily="49" charset="0"/>
                        </a:rPr>
                        <a:t>value</a:t>
                      </a:r>
                    </a:p>
                  </a:txBody>
                  <a:tcPr/>
                </a:tc>
                <a:extLst>
                  <a:ext uri="{0D108BD9-81ED-4DB2-BD59-A6C34878D82A}">
                    <a16:rowId xmlns:a16="http://schemas.microsoft.com/office/drawing/2014/main" val="10000"/>
                  </a:ext>
                </a:extLst>
              </a:tr>
              <a:tr h="298292">
                <a:tc>
                  <a:txBody>
                    <a:bodyPr/>
                    <a:lstStyle/>
                    <a:p>
                      <a:r>
                        <a:rPr lang="en-US" sz="1200" dirty="0">
                          <a:latin typeface="Lucida Sans Typewriter" pitchFamily="49" charset="0"/>
                        </a:rPr>
                        <a:t>1</a:t>
                      </a:r>
                    </a:p>
                  </a:txBody>
                  <a:tcPr/>
                </a:tc>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12</a:t>
                      </a:r>
                    </a:p>
                  </a:txBody>
                  <a:tcPr/>
                </a:tc>
                <a:extLst>
                  <a:ext uri="{0D108BD9-81ED-4DB2-BD59-A6C34878D82A}">
                    <a16:rowId xmlns:a16="http://schemas.microsoft.com/office/drawing/2014/main" val="10001"/>
                  </a:ext>
                </a:extLst>
              </a:tr>
              <a:tr h="298292">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a:t>
                      </a:r>
                    </a:p>
                  </a:txBody>
                  <a:tcPr/>
                </a:tc>
                <a:tc>
                  <a:txBody>
                    <a:bodyPr/>
                    <a:lstStyle/>
                    <a:p>
                      <a:r>
                        <a:rPr lang="en-US" sz="1200" dirty="0">
                          <a:latin typeface="Lucida Sans Typewriter" pitchFamily="49" charset="0"/>
                        </a:rPr>
                        <a:t>10</a:t>
                      </a:r>
                    </a:p>
                  </a:txBody>
                  <a:tcPr/>
                </a:tc>
                <a:extLst>
                  <a:ext uri="{0D108BD9-81ED-4DB2-BD59-A6C34878D82A}">
                    <a16:rowId xmlns:a16="http://schemas.microsoft.com/office/drawing/2014/main" val="10002"/>
                  </a:ext>
                </a:extLst>
              </a:tr>
              <a:tr h="298292">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20</a:t>
                      </a:r>
                    </a:p>
                  </a:txBody>
                  <a:tcPr/>
                </a:tc>
                <a:extLst>
                  <a:ext uri="{0D108BD9-81ED-4DB2-BD59-A6C34878D82A}">
                    <a16:rowId xmlns:a16="http://schemas.microsoft.com/office/drawing/2014/main" val="10003"/>
                  </a:ext>
                </a:extLst>
              </a:tr>
              <a:tr h="298292">
                <a:tc>
                  <a:txBody>
                    <a:bodyPr/>
                    <a:lstStyle/>
                    <a:p>
                      <a:r>
                        <a:rPr lang="en-US" sz="1200" dirty="0">
                          <a:latin typeface="Lucida Sans Typewriter" pitchFamily="49" charset="0"/>
                        </a:rPr>
                        <a:t>4</a:t>
                      </a:r>
                    </a:p>
                  </a:txBody>
                  <a:tcPr/>
                </a:tc>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15</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40696129"/>
              </p:ext>
            </p:extLst>
          </p:nvPr>
        </p:nvGraphicFramePr>
        <p:xfrm>
          <a:off x="609600" y="1981200"/>
          <a:ext cx="6095999" cy="222504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endParaRPr lang="en-US" sz="1600" dirty="0">
                        <a:latin typeface="Lucida Sans Typewriter" pitchFamily="49" charset="0"/>
                      </a:endParaRPr>
                    </a:p>
                  </a:txBody>
                  <a:tcPr/>
                </a:tc>
                <a:tc>
                  <a:txBody>
                    <a:bodyPr/>
                    <a:lstStyle/>
                    <a:p>
                      <a:r>
                        <a:rPr lang="en-US" sz="1600" dirty="0">
                          <a:latin typeface="Lucida Sans Typewriter" pitchFamily="49" charset="0"/>
                        </a:rPr>
                        <a:t>0</a:t>
                      </a:r>
                    </a:p>
                  </a:txBody>
                  <a:tcPr/>
                </a:tc>
                <a:tc>
                  <a:txBody>
                    <a:bodyPr/>
                    <a:lstStyle/>
                    <a:p>
                      <a:r>
                        <a:rPr lang="en-US" sz="1600" dirty="0">
                          <a:latin typeface="Lucida Sans Typewriter" pitchFamily="49" charset="0"/>
                        </a:rPr>
                        <a:t>1</a:t>
                      </a:r>
                    </a:p>
                  </a:txBody>
                  <a:tcPr/>
                </a:tc>
                <a:tc>
                  <a:txBody>
                    <a:bodyPr/>
                    <a:lstStyle/>
                    <a:p>
                      <a:r>
                        <a:rPr lang="en-US" sz="1600" dirty="0">
                          <a:latin typeface="Lucida Sans Typewriter" pitchFamily="49" charset="0"/>
                        </a:rPr>
                        <a:t>2</a:t>
                      </a:r>
                    </a:p>
                  </a:txBody>
                  <a:tcPr/>
                </a:tc>
                <a:tc>
                  <a:txBody>
                    <a:bodyPr/>
                    <a:lstStyle/>
                    <a:p>
                      <a:r>
                        <a:rPr lang="en-US" sz="1600" dirty="0">
                          <a:latin typeface="Lucida Sans Typewriter" pitchFamily="49" charset="0"/>
                        </a:rPr>
                        <a:t>3</a:t>
                      </a:r>
                    </a:p>
                  </a:txBody>
                  <a:tcPr/>
                </a:tc>
                <a:tc>
                  <a:txBody>
                    <a:bodyPr/>
                    <a:lstStyle/>
                    <a:p>
                      <a:r>
                        <a:rPr lang="en-US" sz="1600" dirty="0">
                          <a:latin typeface="Lucida Sans Typewriter" pitchFamily="49" charset="0"/>
                        </a:rPr>
                        <a:t>4</a:t>
                      </a:r>
                    </a:p>
                  </a:txBody>
                  <a:tcPr/>
                </a:tc>
                <a:tc>
                  <a:txBody>
                    <a:bodyPr/>
                    <a:lstStyle/>
                    <a:p>
                      <a:r>
                        <a:rPr lang="en-US" sz="1600" dirty="0">
                          <a:latin typeface="Lucida Sans Typewriter" pitchFamily="49" charset="0"/>
                        </a:rPr>
                        <a:t>5</a:t>
                      </a:r>
                    </a:p>
                  </a:txBody>
                  <a:tcPr/>
                </a:tc>
                <a:extLst>
                  <a:ext uri="{0D108BD9-81ED-4DB2-BD59-A6C34878D82A}">
                    <a16:rowId xmlns:a16="http://schemas.microsoft.com/office/drawing/2014/main" val="10000"/>
                  </a:ext>
                </a:extLst>
              </a:tr>
              <a:tr h="370840">
                <a:tc>
                  <a:txBody>
                    <a:bodyPr/>
                    <a:lstStyle/>
                    <a:p>
                      <a:r>
                        <a:rPr lang="en-US" sz="1600" dirty="0">
                          <a:latin typeface="Lucida Sans Typewriter" pitchFamily="49" charset="0"/>
                        </a:rPr>
                        <a:t>0</a:t>
                      </a: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1"/>
                  </a:ext>
                </a:extLst>
              </a:tr>
              <a:tr h="370840">
                <a:tc>
                  <a:txBody>
                    <a:bodyPr/>
                    <a:lstStyle/>
                    <a:p>
                      <a:r>
                        <a:rPr lang="en-US" sz="1600" dirty="0">
                          <a:latin typeface="Lucida Sans Typewriter" pitchFamily="49" charset="0"/>
                        </a:rPr>
                        <a:t>1</a:t>
                      </a: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2"/>
                  </a:ext>
                </a:extLst>
              </a:tr>
              <a:tr h="370840">
                <a:tc>
                  <a:txBody>
                    <a:bodyPr/>
                    <a:lstStyle/>
                    <a:p>
                      <a:r>
                        <a:rPr lang="en-US" sz="1600" dirty="0">
                          <a:latin typeface="Lucida Sans Typewriter" pitchFamily="49" charset="0"/>
                        </a:rPr>
                        <a:t>2</a:t>
                      </a: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solidFill>
                      <a:schemeClr val="tx2">
                        <a:lumMod val="60000"/>
                        <a:lumOff val="40000"/>
                      </a:schemeClr>
                    </a:solidFill>
                  </a:tcPr>
                </a:tc>
                <a:extLst>
                  <a:ext uri="{0D108BD9-81ED-4DB2-BD59-A6C34878D82A}">
                    <a16:rowId xmlns:a16="http://schemas.microsoft.com/office/drawing/2014/main" val="10003"/>
                  </a:ext>
                </a:extLst>
              </a:tr>
              <a:tr h="370840">
                <a:tc>
                  <a:txBody>
                    <a:bodyPr/>
                    <a:lstStyle/>
                    <a:p>
                      <a:r>
                        <a:rPr lang="en-US" sz="1600" dirty="0">
                          <a:latin typeface="Lucida Sans Typewriter" pitchFamily="49" charset="0"/>
                        </a:rPr>
                        <a:t>3</a:t>
                      </a: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4"/>
                  </a:ext>
                </a:extLst>
              </a:tr>
              <a:tr h="370840">
                <a:tc>
                  <a:txBody>
                    <a:bodyPr/>
                    <a:lstStyle/>
                    <a:p>
                      <a:r>
                        <a:rPr lang="en-US" sz="1600" dirty="0">
                          <a:latin typeface="Lucida Sans Typewriter" pitchFamily="49" charset="0"/>
                        </a:rPr>
                        <a:t>4</a:t>
                      </a: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solidFill>
                      <a:schemeClr val="accent6">
                        <a:lumMod val="75000"/>
                      </a:schemeClr>
                    </a:solidFill>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533400" y="4572000"/>
            <a:ext cx="7924800" cy="1877437"/>
          </a:xfrm>
          <a:prstGeom prst="rect">
            <a:avLst/>
          </a:prstGeom>
          <a:noFill/>
        </p:spPr>
        <p:txBody>
          <a:bodyPr wrap="square" rtlCol="0">
            <a:spAutoFit/>
          </a:bodyPr>
          <a:lstStyle/>
          <a:p>
            <a:r>
              <a:rPr lang="en-US" sz="1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Lucida Sans Typewriter" pitchFamily="49" charset="0"/>
              </a:rPr>
              <a:t>P(2,5)</a:t>
            </a:r>
            <a:r>
              <a:rPr lang="en-US" sz="1400" dirty="0">
                <a:latin typeface="Lucida Sans Typewriter" pitchFamily="49" charset="0"/>
              </a:rPr>
              <a:t>	indicates the maximum profit you can make if you have 1</a:t>
            </a:r>
            <a:r>
              <a:rPr lang="en-US" sz="1400" baseline="30000" dirty="0">
                <a:latin typeface="Lucida Sans Typewriter" pitchFamily="49" charset="0"/>
              </a:rPr>
              <a:t>st</a:t>
            </a:r>
            <a:r>
              <a:rPr lang="en-US" sz="1400" dirty="0">
                <a:latin typeface="Lucida Sans Typewriter" pitchFamily="49" charset="0"/>
              </a:rPr>
              <a:t> 2 items available and knapsack capacity is 5</a:t>
            </a:r>
          </a:p>
          <a:p>
            <a:endParaRPr lang="en-US" sz="1400" dirty="0">
              <a:latin typeface="Lucida Sans Typewriter" pitchFamily="49" charset="0"/>
            </a:endParaRPr>
          </a:p>
          <a:p>
            <a:r>
              <a:rPr lang="en-US" sz="1400" b="1" dirty="0">
                <a:ln w="22225">
                  <a:solidFill>
                    <a:schemeClr val="accent2"/>
                  </a:solidFill>
                  <a:prstDash val="solid"/>
                </a:ln>
                <a:solidFill>
                  <a:schemeClr val="accent2">
                    <a:lumMod val="40000"/>
                    <a:lumOff val="60000"/>
                  </a:schemeClr>
                </a:solidFill>
                <a:latin typeface="Lucida Sans Typewriter" pitchFamily="49" charset="0"/>
              </a:rPr>
              <a:t>P(4,3) </a:t>
            </a:r>
            <a:r>
              <a:rPr lang="en-US" sz="1400" dirty="0">
                <a:latin typeface="Lucida Sans Typewriter" pitchFamily="49" charset="0"/>
              </a:rPr>
              <a:t>indicates the maximum profit you can make if you have 1</a:t>
            </a:r>
            <a:r>
              <a:rPr lang="en-US" sz="1400" baseline="30000" dirty="0">
                <a:latin typeface="Lucida Sans Typewriter" pitchFamily="49" charset="0"/>
              </a:rPr>
              <a:t>st</a:t>
            </a:r>
            <a:r>
              <a:rPr lang="en-US" sz="1400" dirty="0">
                <a:latin typeface="Lucida Sans Typewriter" pitchFamily="49" charset="0"/>
              </a:rPr>
              <a:t> 4 items available and knapsack capacity is 3</a:t>
            </a:r>
          </a:p>
          <a:p>
            <a:endParaRPr lang="en-US" sz="1400" dirty="0">
              <a:latin typeface="Lucida Sans Typewriter" pitchFamily="49" charset="0"/>
            </a:endParaRPr>
          </a:p>
          <a:p>
            <a:r>
              <a:rPr lang="en-US" sz="1400" dirty="0">
                <a:latin typeface="Lucida Sans Typewriter" pitchFamily="49" charset="0"/>
              </a:rPr>
              <a:t>While considering an item, we can take it or can skip the item.</a:t>
            </a:r>
          </a:p>
          <a:p>
            <a:endParaRPr lang="en-US" dirty="0">
              <a:latin typeface="Lucida Sans Typewriter" pitchFamily="49" charset="0"/>
            </a:endParaRPr>
          </a:p>
        </p:txBody>
      </p:sp>
      <p:sp>
        <p:nvSpPr>
          <p:cNvPr id="2" name="TextBox 1"/>
          <p:cNvSpPr txBox="1"/>
          <p:nvPr/>
        </p:nvSpPr>
        <p:spPr>
          <a:xfrm>
            <a:off x="609600" y="381000"/>
            <a:ext cx="5181600" cy="523220"/>
          </a:xfrm>
          <a:prstGeom prst="rect">
            <a:avLst/>
          </a:prstGeom>
          <a:noFill/>
        </p:spPr>
        <p:txBody>
          <a:bodyPr wrap="square" rtlCol="0">
            <a:spAutoFit/>
          </a:bodyPr>
          <a:lstStyle/>
          <a:p>
            <a:r>
              <a:rPr lang="en-US" sz="1400" dirty="0">
                <a:latin typeface="Lucida Sans Typewriter" pitchFamily="49" charset="0"/>
              </a:rPr>
              <a:t>Each row is for each item</a:t>
            </a:r>
          </a:p>
          <a:p>
            <a:r>
              <a:rPr lang="en-US" sz="1400" dirty="0">
                <a:latin typeface="Lucida Sans Typewriter" pitchFamily="49" charset="0"/>
              </a:rPr>
              <a:t>Each column is for knapsack capacity</a:t>
            </a:r>
          </a:p>
        </p:txBody>
      </p:sp>
    </p:spTree>
    <p:extLst>
      <p:ext uri="{BB962C8B-B14F-4D97-AF65-F5344CB8AC3E}">
        <p14:creationId xmlns:p14="http://schemas.microsoft.com/office/powerpoint/2010/main" val="16533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73879107"/>
              </p:ext>
            </p:extLst>
          </p:nvPr>
        </p:nvGraphicFramePr>
        <p:xfrm>
          <a:off x="6400800" y="228600"/>
          <a:ext cx="2209800" cy="1524000"/>
        </p:xfrm>
        <a:graphic>
          <a:graphicData uri="http://schemas.openxmlformats.org/drawingml/2006/table">
            <a:tbl>
              <a:tblPr firstRow="1" bandRow="1">
                <a:tableStyleId>{5940675A-B579-460E-94D1-54222C63F5DA}</a:tableStyleId>
              </a:tblPr>
              <a:tblGrid>
                <a:gridCol w="552450">
                  <a:extLst>
                    <a:ext uri="{9D8B030D-6E8A-4147-A177-3AD203B41FA5}">
                      <a16:colId xmlns:a16="http://schemas.microsoft.com/office/drawing/2014/main" val="20000"/>
                    </a:ext>
                  </a:extLst>
                </a:gridCol>
                <a:gridCol w="849923">
                  <a:extLst>
                    <a:ext uri="{9D8B030D-6E8A-4147-A177-3AD203B41FA5}">
                      <a16:colId xmlns:a16="http://schemas.microsoft.com/office/drawing/2014/main" val="20001"/>
                    </a:ext>
                  </a:extLst>
                </a:gridCol>
                <a:gridCol w="807427">
                  <a:extLst>
                    <a:ext uri="{9D8B030D-6E8A-4147-A177-3AD203B41FA5}">
                      <a16:colId xmlns:a16="http://schemas.microsoft.com/office/drawing/2014/main" val="20002"/>
                    </a:ext>
                  </a:extLst>
                </a:gridCol>
              </a:tblGrid>
              <a:tr h="330832">
                <a:tc>
                  <a:txBody>
                    <a:bodyPr/>
                    <a:lstStyle/>
                    <a:p>
                      <a:r>
                        <a:rPr lang="en-US" sz="1200" dirty="0">
                          <a:latin typeface="Lucida Sans Typewriter" pitchFamily="49" charset="0"/>
                        </a:rPr>
                        <a:t>item</a:t>
                      </a:r>
                    </a:p>
                  </a:txBody>
                  <a:tcPr/>
                </a:tc>
                <a:tc>
                  <a:txBody>
                    <a:bodyPr/>
                    <a:lstStyle/>
                    <a:p>
                      <a:r>
                        <a:rPr lang="en-US" sz="1200" dirty="0">
                          <a:latin typeface="Lucida Sans Typewriter" pitchFamily="49" charset="0"/>
                        </a:rPr>
                        <a:t>weight</a:t>
                      </a:r>
                    </a:p>
                  </a:txBody>
                  <a:tcPr/>
                </a:tc>
                <a:tc>
                  <a:txBody>
                    <a:bodyPr/>
                    <a:lstStyle/>
                    <a:p>
                      <a:r>
                        <a:rPr lang="en-US" sz="1200" dirty="0">
                          <a:latin typeface="Lucida Sans Typewriter" pitchFamily="49" charset="0"/>
                        </a:rPr>
                        <a:t>value</a:t>
                      </a:r>
                    </a:p>
                  </a:txBody>
                  <a:tcPr/>
                </a:tc>
                <a:extLst>
                  <a:ext uri="{0D108BD9-81ED-4DB2-BD59-A6C34878D82A}">
                    <a16:rowId xmlns:a16="http://schemas.microsoft.com/office/drawing/2014/main" val="10000"/>
                  </a:ext>
                </a:extLst>
              </a:tr>
              <a:tr h="298292">
                <a:tc>
                  <a:txBody>
                    <a:bodyPr/>
                    <a:lstStyle/>
                    <a:p>
                      <a:r>
                        <a:rPr lang="en-US" sz="1200" dirty="0">
                          <a:latin typeface="Lucida Sans Typewriter" pitchFamily="49" charset="0"/>
                        </a:rPr>
                        <a:t>1</a:t>
                      </a:r>
                    </a:p>
                  </a:txBody>
                  <a:tcPr/>
                </a:tc>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12</a:t>
                      </a:r>
                    </a:p>
                  </a:txBody>
                  <a:tcPr/>
                </a:tc>
                <a:extLst>
                  <a:ext uri="{0D108BD9-81ED-4DB2-BD59-A6C34878D82A}">
                    <a16:rowId xmlns:a16="http://schemas.microsoft.com/office/drawing/2014/main" val="10001"/>
                  </a:ext>
                </a:extLst>
              </a:tr>
              <a:tr h="298292">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a:t>
                      </a:r>
                    </a:p>
                  </a:txBody>
                  <a:tcPr/>
                </a:tc>
                <a:tc>
                  <a:txBody>
                    <a:bodyPr/>
                    <a:lstStyle/>
                    <a:p>
                      <a:r>
                        <a:rPr lang="en-US" sz="1200" dirty="0">
                          <a:latin typeface="Lucida Sans Typewriter" pitchFamily="49" charset="0"/>
                        </a:rPr>
                        <a:t>10</a:t>
                      </a:r>
                    </a:p>
                  </a:txBody>
                  <a:tcPr/>
                </a:tc>
                <a:extLst>
                  <a:ext uri="{0D108BD9-81ED-4DB2-BD59-A6C34878D82A}">
                    <a16:rowId xmlns:a16="http://schemas.microsoft.com/office/drawing/2014/main" val="10002"/>
                  </a:ext>
                </a:extLst>
              </a:tr>
              <a:tr h="298292">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3</a:t>
                      </a:r>
                    </a:p>
                  </a:txBody>
                  <a:tcPr/>
                </a:tc>
                <a:tc>
                  <a:txBody>
                    <a:bodyPr/>
                    <a:lstStyle/>
                    <a:p>
                      <a:r>
                        <a:rPr lang="en-US" sz="1200" dirty="0">
                          <a:latin typeface="Lucida Sans Typewriter" pitchFamily="49" charset="0"/>
                        </a:rPr>
                        <a:t>20</a:t>
                      </a:r>
                    </a:p>
                  </a:txBody>
                  <a:tcPr/>
                </a:tc>
                <a:extLst>
                  <a:ext uri="{0D108BD9-81ED-4DB2-BD59-A6C34878D82A}">
                    <a16:rowId xmlns:a16="http://schemas.microsoft.com/office/drawing/2014/main" val="10003"/>
                  </a:ext>
                </a:extLst>
              </a:tr>
              <a:tr h="298292">
                <a:tc>
                  <a:txBody>
                    <a:bodyPr/>
                    <a:lstStyle/>
                    <a:p>
                      <a:r>
                        <a:rPr lang="en-US" sz="1200" dirty="0">
                          <a:latin typeface="Lucida Sans Typewriter" pitchFamily="49" charset="0"/>
                        </a:rPr>
                        <a:t>4</a:t>
                      </a:r>
                    </a:p>
                  </a:txBody>
                  <a:tcPr/>
                </a:tc>
                <a:tc>
                  <a:txBody>
                    <a:bodyPr/>
                    <a:lstStyle/>
                    <a:p>
                      <a:r>
                        <a:rPr lang="en-US" sz="1200" dirty="0">
                          <a:latin typeface="Lucida Sans Typewriter" pitchFamily="49" charset="0"/>
                        </a:rPr>
                        <a:t>2</a:t>
                      </a:r>
                    </a:p>
                  </a:txBody>
                  <a:tcPr/>
                </a:tc>
                <a:tc>
                  <a:txBody>
                    <a:bodyPr/>
                    <a:lstStyle/>
                    <a:p>
                      <a:r>
                        <a:rPr lang="en-US" sz="1200" dirty="0">
                          <a:latin typeface="Lucida Sans Typewriter" pitchFamily="49" charset="0"/>
                        </a:rPr>
                        <a:t>15</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10217196"/>
              </p:ext>
            </p:extLst>
          </p:nvPr>
        </p:nvGraphicFramePr>
        <p:xfrm>
          <a:off x="609600" y="1981200"/>
          <a:ext cx="6095999" cy="222504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endParaRPr lang="en-US" sz="1600" dirty="0">
                        <a:latin typeface="Lucida Sans Typewriter" pitchFamily="49" charset="0"/>
                      </a:endParaRPr>
                    </a:p>
                  </a:txBody>
                  <a:tcPr/>
                </a:tc>
                <a:tc>
                  <a:txBody>
                    <a:bodyPr/>
                    <a:lstStyle/>
                    <a:p>
                      <a:r>
                        <a:rPr lang="en-US" sz="1600" dirty="0">
                          <a:latin typeface="Lucida Sans Typewriter" pitchFamily="49" charset="0"/>
                        </a:rPr>
                        <a:t>0</a:t>
                      </a:r>
                    </a:p>
                  </a:txBody>
                  <a:tcPr/>
                </a:tc>
                <a:tc>
                  <a:txBody>
                    <a:bodyPr/>
                    <a:lstStyle/>
                    <a:p>
                      <a:r>
                        <a:rPr lang="en-US" sz="1600" dirty="0">
                          <a:latin typeface="Lucida Sans Typewriter" pitchFamily="49" charset="0"/>
                        </a:rPr>
                        <a:t>1</a:t>
                      </a:r>
                    </a:p>
                  </a:txBody>
                  <a:tcPr/>
                </a:tc>
                <a:tc>
                  <a:txBody>
                    <a:bodyPr/>
                    <a:lstStyle/>
                    <a:p>
                      <a:r>
                        <a:rPr lang="en-US" sz="1600" dirty="0">
                          <a:latin typeface="Lucida Sans Typewriter" pitchFamily="49" charset="0"/>
                        </a:rPr>
                        <a:t>2</a:t>
                      </a:r>
                    </a:p>
                  </a:txBody>
                  <a:tcPr/>
                </a:tc>
                <a:tc>
                  <a:txBody>
                    <a:bodyPr/>
                    <a:lstStyle/>
                    <a:p>
                      <a:r>
                        <a:rPr lang="en-US" sz="1600" dirty="0">
                          <a:latin typeface="Lucida Sans Typewriter" pitchFamily="49" charset="0"/>
                        </a:rPr>
                        <a:t>3</a:t>
                      </a:r>
                    </a:p>
                  </a:txBody>
                  <a:tcPr/>
                </a:tc>
                <a:tc>
                  <a:txBody>
                    <a:bodyPr/>
                    <a:lstStyle/>
                    <a:p>
                      <a:r>
                        <a:rPr lang="en-US" sz="1600" dirty="0">
                          <a:latin typeface="Lucida Sans Typewriter" pitchFamily="49" charset="0"/>
                        </a:rPr>
                        <a:t>4</a:t>
                      </a:r>
                    </a:p>
                  </a:txBody>
                  <a:tcPr/>
                </a:tc>
                <a:tc>
                  <a:txBody>
                    <a:bodyPr/>
                    <a:lstStyle/>
                    <a:p>
                      <a:r>
                        <a:rPr lang="en-US" sz="1600" dirty="0">
                          <a:latin typeface="Lucida Sans Typewriter" pitchFamily="49" charset="0"/>
                        </a:rPr>
                        <a:t>5</a:t>
                      </a:r>
                    </a:p>
                  </a:txBody>
                  <a:tcPr/>
                </a:tc>
                <a:extLst>
                  <a:ext uri="{0D108BD9-81ED-4DB2-BD59-A6C34878D82A}">
                    <a16:rowId xmlns:a16="http://schemas.microsoft.com/office/drawing/2014/main" val="10000"/>
                  </a:ext>
                </a:extLst>
              </a:tr>
              <a:tr h="370840">
                <a:tc>
                  <a:txBody>
                    <a:bodyPr/>
                    <a:lstStyle/>
                    <a:p>
                      <a:r>
                        <a:rPr lang="en-US" sz="1600" dirty="0">
                          <a:latin typeface="Lucida Sans Typewriter" pitchFamily="49" charset="0"/>
                        </a:rPr>
                        <a:t>0</a:t>
                      </a: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1"/>
                  </a:ext>
                </a:extLst>
              </a:tr>
              <a:tr h="370840">
                <a:tc>
                  <a:txBody>
                    <a:bodyPr/>
                    <a:lstStyle/>
                    <a:p>
                      <a:r>
                        <a:rPr lang="en-US" sz="1600" dirty="0">
                          <a:latin typeface="Lucida Sans Typewriter" pitchFamily="49" charset="0"/>
                        </a:rPr>
                        <a:t>1</a:t>
                      </a: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2"/>
                  </a:ext>
                </a:extLst>
              </a:tr>
              <a:tr h="370840">
                <a:tc>
                  <a:txBody>
                    <a:bodyPr/>
                    <a:lstStyle/>
                    <a:p>
                      <a:r>
                        <a:rPr lang="en-US" sz="1600" dirty="0">
                          <a:latin typeface="Lucida Sans Typewriter" pitchFamily="49" charset="0"/>
                        </a:rPr>
                        <a:t>2</a:t>
                      </a: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3"/>
                  </a:ext>
                </a:extLst>
              </a:tr>
              <a:tr h="370840">
                <a:tc>
                  <a:txBody>
                    <a:bodyPr/>
                    <a:lstStyle/>
                    <a:p>
                      <a:r>
                        <a:rPr lang="en-US" sz="1600" dirty="0">
                          <a:latin typeface="Lucida Sans Typewriter" pitchFamily="49" charset="0"/>
                        </a:rPr>
                        <a:t>3</a:t>
                      </a: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4"/>
                  </a:ext>
                </a:extLst>
              </a:tr>
              <a:tr h="370840">
                <a:tc>
                  <a:txBody>
                    <a:bodyPr/>
                    <a:lstStyle/>
                    <a:p>
                      <a:r>
                        <a:rPr lang="en-US" sz="1600" dirty="0">
                          <a:latin typeface="Lucida Sans Typewriter" pitchFamily="49" charset="0"/>
                        </a:rPr>
                        <a:t>4</a:t>
                      </a: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tc>
                  <a:txBody>
                    <a:bodyPr/>
                    <a:lstStyle/>
                    <a:p>
                      <a:endParaRPr lang="en-US" sz="1400" dirty="0">
                        <a:latin typeface="Lucida Sans Typewriter" pitchFamily="49" charset="0"/>
                      </a:endParaRPr>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304800" y="4334232"/>
            <a:ext cx="7924800" cy="2308324"/>
          </a:xfrm>
          <a:prstGeom prst="rect">
            <a:avLst/>
          </a:prstGeom>
          <a:noFill/>
        </p:spPr>
        <p:txBody>
          <a:bodyPr wrap="square" rtlCol="0">
            <a:spAutoFit/>
          </a:bodyPr>
          <a:lstStyle/>
          <a:p>
            <a:r>
              <a:rPr lang="en-US" sz="1400" dirty="0">
                <a:latin typeface="Lucida Sans Typewriter" pitchFamily="49" charset="0"/>
              </a:rPr>
              <a:t>While considering an item, we can take it or can skip the item.</a:t>
            </a:r>
          </a:p>
          <a:p>
            <a:endParaRPr lang="en-US" sz="1400" dirty="0">
              <a:latin typeface="Lucida Sans Typewriter" pitchFamily="49" charset="0"/>
            </a:endParaRPr>
          </a:p>
          <a:p>
            <a:r>
              <a:rPr lang="en-US" sz="1400" dirty="0">
                <a:latin typeface="Lucida Sans Typewriter" pitchFamily="49" charset="0"/>
              </a:rPr>
              <a:t>P(i, W) -&gt; we have items form 1 to i and knapsack capacity = W</a:t>
            </a:r>
          </a:p>
          <a:p>
            <a:r>
              <a:rPr lang="en-US" sz="1400" dirty="0">
                <a:latin typeface="Lucida Sans Typewriter" pitchFamily="49" charset="0"/>
              </a:rPr>
              <a:t>At this point we can take </a:t>
            </a:r>
            <a:r>
              <a:rPr lang="en-US" sz="1400" dirty="0" err="1">
                <a:latin typeface="Lucida Sans Typewriter" pitchFamily="49" charset="0"/>
              </a:rPr>
              <a:t>ith</a:t>
            </a:r>
            <a:r>
              <a:rPr lang="en-US" sz="1400" dirty="0">
                <a:latin typeface="Lucida Sans Typewriter" pitchFamily="49" charset="0"/>
              </a:rPr>
              <a:t> item or skip it.</a:t>
            </a:r>
          </a:p>
          <a:p>
            <a:r>
              <a:rPr lang="en-US" sz="1400" dirty="0">
                <a:latin typeface="Lucida Sans Typewriter" pitchFamily="49" charset="0"/>
              </a:rPr>
              <a:t>If we skip </a:t>
            </a:r>
            <a:r>
              <a:rPr lang="en-US" sz="1400" dirty="0" err="1">
                <a:latin typeface="Lucida Sans Typewriter" pitchFamily="49" charset="0"/>
              </a:rPr>
              <a:t>ith</a:t>
            </a:r>
            <a:r>
              <a:rPr lang="en-US" sz="1400" dirty="0">
                <a:latin typeface="Lucida Sans Typewriter" pitchFamily="49" charset="0"/>
              </a:rPr>
              <a:t> item, we have (i-1) items available and W will remain same, as we didn’t put the item. Then P(i, W) = P(i-1, W)</a:t>
            </a:r>
          </a:p>
          <a:p>
            <a:r>
              <a:rPr lang="en-US" sz="1400" dirty="0">
                <a:latin typeface="Lucida Sans Typewriter" pitchFamily="49" charset="0"/>
              </a:rPr>
              <a:t>If we take </a:t>
            </a:r>
            <a:r>
              <a:rPr lang="en-US" sz="1400" dirty="0" err="1">
                <a:latin typeface="Lucida Sans Typewriter" pitchFamily="49" charset="0"/>
              </a:rPr>
              <a:t>ith</a:t>
            </a:r>
            <a:r>
              <a:rPr lang="en-US" sz="1400" dirty="0">
                <a:latin typeface="Lucida Sans Typewriter" pitchFamily="49" charset="0"/>
              </a:rPr>
              <a:t> item, considering </a:t>
            </a:r>
            <a:r>
              <a:rPr lang="en-US" sz="1400" dirty="0" err="1">
                <a:latin typeface="Lucida Sans Typewriter" pitchFamily="49" charset="0"/>
              </a:rPr>
              <a:t>w</a:t>
            </a:r>
            <a:r>
              <a:rPr lang="en-US" sz="1400" baseline="-25000" dirty="0" err="1">
                <a:latin typeface="Lucida Sans Typewriter" pitchFamily="49" charset="0"/>
              </a:rPr>
              <a:t>i</a:t>
            </a:r>
            <a:r>
              <a:rPr lang="en-US" sz="1400" dirty="0">
                <a:latin typeface="Lucida Sans Typewriter" pitchFamily="49" charset="0"/>
              </a:rPr>
              <a:t> and v</a:t>
            </a:r>
            <a:r>
              <a:rPr lang="en-US" sz="1400" baseline="-25000" dirty="0">
                <a:latin typeface="Lucida Sans Typewriter" pitchFamily="49" charset="0"/>
              </a:rPr>
              <a:t>i</a:t>
            </a:r>
            <a:r>
              <a:rPr lang="en-US" sz="1400" dirty="0">
                <a:latin typeface="Lucida Sans Typewriter" pitchFamily="49" charset="0"/>
              </a:rPr>
              <a:t>, taking </a:t>
            </a:r>
            <a:r>
              <a:rPr lang="en-US" sz="1400" dirty="0" err="1">
                <a:latin typeface="Lucida Sans Typewriter" pitchFamily="49" charset="0"/>
              </a:rPr>
              <a:t>ith</a:t>
            </a:r>
            <a:r>
              <a:rPr lang="en-US" sz="1400" dirty="0">
                <a:latin typeface="Lucida Sans Typewriter" pitchFamily="49" charset="0"/>
              </a:rPr>
              <a:t> item profit = v</a:t>
            </a:r>
            <a:r>
              <a:rPr lang="en-US" sz="1400" baseline="-25000" dirty="0">
                <a:latin typeface="Lucida Sans Typewriter" pitchFamily="49" charset="0"/>
              </a:rPr>
              <a:t>i</a:t>
            </a:r>
            <a:r>
              <a:rPr lang="en-US" sz="1400" dirty="0">
                <a:latin typeface="Lucida Sans Typewriter" pitchFamily="49" charset="0"/>
              </a:rPr>
              <a:t>. remaining items = i-1 and remaining capacity = W – </a:t>
            </a:r>
            <a:r>
              <a:rPr lang="en-US" sz="1400" dirty="0" err="1">
                <a:latin typeface="Lucida Sans Typewriter" pitchFamily="49" charset="0"/>
              </a:rPr>
              <a:t>wi</a:t>
            </a:r>
            <a:r>
              <a:rPr lang="en-US" sz="1400" dirty="0">
                <a:latin typeface="Lucida Sans Typewriter" pitchFamily="49" charset="0"/>
              </a:rPr>
              <a:t>. </a:t>
            </a:r>
          </a:p>
          <a:p>
            <a:r>
              <a:rPr lang="en-US" sz="1400" dirty="0">
                <a:latin typeface="Lucida Sans Typewriter" pitchFamily="49" charset="0"/>
              </a:rPr>
              <a:t>Then ,P(i, W) = v</a:t>
            </a:r>
            <a:r>
              <a:rPr lang="en-US" sz="1400" baseline="-25000" dirty="0">
                <a:latin typeface="Lucida Sans Typewriter" pitchFamily="49" charset="0"/>
              </a:rPr>
              <a:t>i</a:t>
            </a:r>
            <a:r>
              <a:rPr lang="en-US" sz="1400" dirty="0">
                <a:latin typeface="Lucida Sans Typewriter" pitchFamily="49" charset="0"/>
              </a:rPr>
              <a:t> + P(i-1, W-</a:t>
            </a:r>
            <a:r>
              <a:rPr lang="en-US" sz="1400" dirty="0" err="1">
                <a:latin typeface="Lucida Sans Typewriter" pitchFamily="49" charset="0"/>
              </a:rPr>
              <a:t>w</a:t>
            </a:r>
            <a:r>
              <a:rPr lang="en-US" sz="1400" baseline="-25000" dirty="0" err="1">
                <a:latin typeface="Lucida Sans Typewriter" pitchFamily="49" charset="0"/>
              </a:rPr>
              <a:t>i</a:t>
            </a:r>
            <a:r>
              <a:rPr lang="en-US" sz="1400" dirty="0">
                <a:latin typeface="Lucida Sans Typewriter" pitchFamily="49" charset="0"/>
              </a:rPr>
              <a:t>)</a:t>
            </a:r>
          </a:p>
          <a:p>
            <a:r>
              <a:rPr lang="en-US" sz="1400" dirty="0">
                <a:latin typeface="Lucida Sans Typewriter" pitchFamily="49" charset="0"/>
              </a:rPr>
              <a:t>P(i, W) = max { </a:t>
            </a:r>
            <a:r>
              <a:rPr lang="en-US" sz="1400" dirty="0">
                <a:solidFill>
                  <a:srgbClr val="FF0000"/>
                </a:solidFill>
                <a:latin typeface="Lucida Sans Typewriter" pitchFamily="49" charset="0"/>
              </a:rPr>
              <a:t>v</a:t>
            </a:r>
            <a:r>
              <a:rPr lang="en-US" sz="1400" baseline="-25000" dirty="0">
                <a:solidFill>
                  <a:srgbClr val="FF0000"/>
                </a:solidFill>
                <a:latin typeface="Lucida Sans Typewriter" pitchFamily="49" charset="0"/>
              </a:rPr>
              <a:t>i</a:t>
            </a:r>
            <a:r>
              <a:rPr lang="en-US" sz="1400" dirty="0">
                <a:solidFill>
                  <a:srgbClr val="FF0000"/>
                </a:solidFill>
                <a:latin typeface="Lucida Sans Typewriter" pitchFamily="49" charset="0"/>
              </a:rPr>
              <a:t> + P(i-1, W-</a:t>
            </a:r>
            <a:r>
              <a:rPr lang="en-US" sz="1400" dirty="0" err="1">
                <a:solidFill>
                  <a:srgbClr val="FF0000"/>
                </a:solidFill>
                <a:latin typeface="Lucida Sans Typewriter" pitchFamily="49" charset="0"/>
              </a:rPr>
              <a:t>w</a:t>
            </a:r>
            <a:r>
              <a:rPr lang="en-US" sz="1400" baseline="-25000" dirty="0" err="1">
                <a:solidFill>
                  <a:srgbClr val="FF0000"/>
                </a:solidFill>
                <a:latin typeface="Lucida Sans Typewriter" pitchFamily="49" charset="0"/>
              </a:rPr>
              <a:t>i</a:t>
            </a:r>
            <a:r>
              <a:rPr lang="en-US" sz="1400" dirty="0">
                <a:solidFill>
                  <a:srgbClr val="FF0000"/>
                </a:solidFill>
                <a:latin typeface="Lucida Sans Typewriter" pitchFamily="49" charset="0"/>
              </a:rPr>
              <a:t>) </a:t>
            </a:r>
            <a:r>
              <a:rPr lang="en-US" sz="1400" dirty="0">
                <a:latin typeface="Lucida Sans Typewriter" pitchFamily="49" charset="0"/>
              </a:rPr>
              <a:t>,  </a:t>
            </a:r>
            <a:r>
              <a:rPr lang="en-US" sz="1400" dirty="0">
                <a:solidFill>
                  <a:srgbClr val="00B050"/>
                </a:solidFill>
                <a:latin typeface="Lucida Sans Typewriter" pitchFamily="49" charset="0"/>
              </a:rPr>
              <a:t>P(i-1, W) </a:t>
            </a:r>
            <a:r>
              <a:rPr lang="en-US" sz="1400" dirty="0">
                <a:latin typeface="Lucida Sans Typewriter" pitchFamily="49" charset="0"/>
              </a:rPr>
              <a:t>}</a:t>
            </a:r>
            <a:endParaRPr lang="en-US" dirty="0">
              <a:latin typeface="Lucida Sans Typewriter" pitchFamily="49" charset="0"/>
            </a:endParaRPr>
          </a:p>
        </p:txBody>
      </p:sp>
      <p:sp>
        <p:nvSpPr>
          <p:cNvPr id="2" name="TextBox 1"/>
          <p:cNvSpPr txBox="1"/>
          <p:nvPr/>
        </p:nvSpPr>
        <p:spPr>
          <a:xfrm>
            <a:off x="609600" y="381000"/>
            <a:ext cx="5181600" cy="523220"/>
          </a:xfrm>
          <a:prstGeom prst="rect">
            <a:avLst/>
          </a:prstGeom>
          <a:noFill/>
        </p:spPr>
        <p:txBody>
          <a:bodyPr wrap="square" rtlCol="0">
            <a:spAutoFit/>
          </a:bodyPr>
          <a:lstStyle/>
          <a:p>
            <a:r>
              <a:rPr lang="en-US" sz="1400" dirty="0">
                <a:latin typeface="Lucida Sans Typewriter" pitchFamily="49" charset="0"/>
              </a:rPr>
              <a:t>Each row is for each item</a:t>
            </a:r>
          </a:p>
          <a:p>
            <a:r>
              <a:rPr lang="en-US" sz="1400" dirty="0">
                <a:latin typeface="Lucida Sans Typewriter" pitchFamily="49" charset="0"/>
              </a:rPr>
              <a:t>Each column is for knapsack capacity</a:t>
            </a:r>
          </a:p>
        </p:txBody>
      </p:sp>
    </p:spTree>
    <p:extLst>
      <p:ext uri="{BB962C8B-B14F-4D97-AF65-F5344CB8AC3E}">
        <p14:creationId xmlns:p14="http://schemas.microsoft.com/office/powerpoint/2010/main" val="4037809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2771</Words>
  <Application>Microsoft Office PowerPoint</Application>
  <PresentationFormat>On-screen Show (4:3)</PresentationFormat>
  <Paragraphs>972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Lucida Sans Typewriter</vt:lpstr>
      <vt:lpstr>Office Theme</vt:lpstr>
      <vt:lpstr>Dynamic Programming</vt:lpstr>
      <vt:lpstr>Problem definition</vt:lpstr>
      <vt:lpstr>Memorization VS Tabulation approach</vt:lpstr>
      <vt:lpstr>Recursive calls</vt:lpstr>
      <vt:lpstr>Recursive calls</vt:lpstr>
      <vt:lpstr>Using memorization</vt:lpstr>
      <vt:lpstr>Tabulation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Backtracking</vt:lpstr>
      <vt:lpstr>Backtracking</vt:lpstr>
      <vt:lpstr>Backtracking</vt:lpstr>
      <vt:lpstr>Backtracking</vt:lpstr>
      <vt:lpstr>Backtracking</vt:lpstr>
      <vt:lpstr>Backtracking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Programming</dc:title>
  <dc:creator>Ms. Umama Rahman</dc:creator>
  <cp:lastModifiedBy>1705040 - Umama Rahman</cp:lastModifiedBy>
  <cp:revision>137</cp:revision>
  <dcterms:created xsi:type="dcterms:W3CDTF">2024-07-11T06:28:15Z</dcterms:created>
  <dcterms:modified xsi:type="dcterms:W3CDTF">2024-07-14T16:28:55Z</dcterms:modified>
</cp:coreProperties>
</file>