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BE4CC3-56B1-4CB2-AAB4-F8E29F9894E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8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9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0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642B2180-116B-49DE-AFE4-2957F8BA87CD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91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392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2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3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4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FB745D84-0388-4C46-B71A-237A40438FDD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46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8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49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0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50431DD3-98AE-479C-9316-FC61F6E00F13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51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52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4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5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56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8979E879-6170-4E88-9332-F469009E4A41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57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58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0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1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2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3FEEEBDE-90C6-48EB-9063-B1DE10A0669E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63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64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6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7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68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C1A93F43-B2ED-4365-AE9A-CDDD43EB4379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6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70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2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3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4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35AEBA49-D40C-4418-B724-58392CCAC917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7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76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8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79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0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DCC329C9-5FF5-4BC9-AE53-EA37A212B7B6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81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82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4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5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86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9E98E4A2-E563-478C-9A0C-DF7EAB3EDC5F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87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88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0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1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2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70BA612B-4A03-447E-B59E-5864B89D2BFF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93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94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6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7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98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C18F57B1-22B2-4969-9D00-C7B7A05E3C21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9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00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4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5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6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B383F410-ED8F-4920-AC63-E30509C6DE37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97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398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2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3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4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07329DF6-7709-4F9C-B6FD-FCAD2CB0B8A3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0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06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8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09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0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500EAF9E-FB90-4F18-9AD9-709ACB469091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11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12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4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5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6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5F4B517E-6678-4B08-8860-559C70B3B15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17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18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0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1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2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EFCA6992-43BD-4ABB-A752-6D82E883B9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23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24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6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7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28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03573288-1880-41A1-A367-43D42145C5EE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2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30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2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3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4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BB70651B-186C-4CB7-AFAE-A63531475E42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3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36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8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9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0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23BE94A1-64CF-4345-A008-A8895F25A883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41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42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4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5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6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88C40322-8D6A-4AD8-A490-060DA0B76E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47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48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0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1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2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FE047438-3112-425D-9493-2BF2C42AF6F2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53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54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6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7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58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ECFF551F-A742-49D1-BE4E-0B489527AE47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5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60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0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1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2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CFA5E7F5-D053-4516-912C-02B1FD9EA206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03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04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2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3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4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7917EEC9-7B58-48E8-B40F-FAA8558C7E81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6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66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8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69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70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4FD3486E-FAAF-4A14-982A-BAD1193832CE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71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72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74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75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76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1159901F-D9A9-4A17-ABB7-7EC1C8291AC2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77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78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0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1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2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16C4183F-5F2E-4AC5-B2F0-AC8AB982FF1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83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84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6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7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88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BD6C10F4-79C4-4936-A680-D245A42C1DD8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8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90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2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3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4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8FD5778E-AA7C-4E05-B264-F85AF61B215D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9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596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8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99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0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32E28D08-DE5E-4ED8-9DA3-A5D77488B489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01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602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4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5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06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D37DC1E9-B5EA-47B5-8B24-C5D55CE47BB8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07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608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0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1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2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B7D881B4-B3B9-4F75-90CC-504C50D42438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13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614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6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7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618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1CEE9C4B-FE63-4546-8519-A780AFD83F4D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1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620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6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7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08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DBBCB667-5A03-412D-A7FE-8CE07AD88889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10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12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13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14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40D72522-FBA9-457D-9B7B-D39ADCB58A2B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1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16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18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19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0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55AC87FB-4DE8-489F-98F4-5A746D8B1567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21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22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4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5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26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7652227B-D9F6-4BE5-9518-EDCFCFF7198E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27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28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0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1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2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F4313BF4-1C10-4B38-A018-DE0B73F296F8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33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34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CustomShape 1"/>
          <p:cNvSpPr/>
          <p:nvPr/>
        </p:nvSpPr>
        <p:spPr>
          <a:xfrm>
            <a:off x="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An Introduction to Huffman Coding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6" name="CustomShape 2"/>
          <p:cNvSpPr/>
          <p:nvPr/>
        </p:nvSpPr>
        <p:spPr>
          <a:xfrm>
            <a:off x="3841920" y="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March 21, 2000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7" name="CustomShape 3"/>
          <p:cNvSpPr/>
          <p:nvPr/>
        </p:nvSpPr>
        <p:spPr>
          <a:xfrm>
            <a:off x="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</a:rPr>
              <a:t>Mike Scott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438" name="CustomShape 4"/>
          <p:cNvSpPr/>
          <p:nvPr/>
        </p:nvSpPr>
        <p:spPr>
          <a:xfrm>
            <a:off x="3841920" y="9421920"/>
            <a:ext cx="2937600" cy="49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98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fld id="{1A92BE7E-4278-4A95-BB9A-6F84E39F45BC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3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11160" y="744480"/>
            <a:ext cx="4958640" cy="3718800"/>
          </a:xfrm>
          <a:prstGeom prst="rect">
            <a:avLst/>
          </a:prstGeom>
        </p:spPr>
      </p:sp>
      <p:sp>
        <p:nvSpPr>
          <p:cNvPr id="1440" name="PlaceHolder 6"/>
          <p:cNvSpPr>
            <a:spLocks noGrp="1"/>
          </p:cNvSpPr>
          <p:nvPr>
            <p:ph type="body"/>
          </p:nvPr>
        </p:nvSpPr>
        <p:spPr>
          <a:xfrm>
            <a:off x="677880" y="4711680"/>
            <a:ext cx="5425200" cy="4461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28240" y="2187360"/>
            <a:ext cx="838116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Arial"/>
              </a:rPr>
              <a:t>Huffman Coding: </a:t>
            </a:r>
            <a:br/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Arial"/>
              </a:rPr>
              <a:t>An Application of Binary Trees and Priority Queues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71600" y="4723920"/>
            <a:ext cx="6400080" cy="175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448"/>
              </a:spcBef>
            </a:pPr>
            <a:r>
              <a:rPr lang="en-US" sz="1800" b="0" strike="noStrike" spc="-1">
                <a:solidFill>
                  <a:srgbClr val="898989"/>
                </a:solidFill>
                <a:latin typeface="Calibri"/>
                <a:ea typeface="DejaVu Sans"/>
              </a:rPr>
              <a:t>Tahmid </a:t>
            </a:r>
            <a:r>
              <a:rPr lang="en-US" sz="1800" b="0" strike="noStrike" spc="-1" dirty="0">
                <a:solidFill>
                  <a:srgbClr val="898989"/>
                </a:solidFill>
                <a:latin typeface="Calibri"/>
                <a:ea typeface="DejaVu Sans"/>
              </a:rPr>
              <a:t>Mosaddeque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</a:pPr>
            <a:r>
              <a:rPr lang="en-US" sz="1800" b="0" strike="noStrike" spc="-1" dirty="0">
                <a:solidFill>
                  <a:srgbClr val="898989"/>
                </a:solidFill>
                <a:latin typeface="Calibri"/>
                <a:ea typeface="DejaVu Sans"/>
              </a:rPr>
              <a:t>Department of CSE, UIU</a:t>
            </a:r>
          </a:p>
          <a:p>
            <a:pPr algn="ctr">
              <a:lnSpc>
                <a:spcPct val="100000"/>
              </a:lnSpc>
              <a:spcBef>
                <a:spcPts val="448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Scan the original text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85480" y="1981080"/>
            <a:ext cx="880020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Consider the following short text: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ymbol"/>
              <a:buChar char=""/>
            </a:pPr>
            <a:r>
              <a:rPr lang="en-US" sz="3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Eerie eyes seen near lake.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Count up the occurrences of all characters in the text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Scan the original text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5040" y="1790640"/>
            <a:ext cx="9162360" cy="8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1000"/>
          </a:bodyPr>
          <a:lstStyle/>
          <a:p>
            <a:pPr marL="342720" indent="-342000">
              <a:lnSpc>
                <a:spcPct val="100000"/>
              </a:lnSpc>
              <a:spcBef>
                <a:spcPts val="998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Eerie eyes seen near lake.</a:t>
            </a:r>
            <a:endParaRPr lang="en-US" sz="40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What characters are present?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756160" y="3751200"/>
            <a:ext cx="3852720" cy="143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998"/>
              </a:spcBef>
            </a:pPr>
            <a:r>
              <a:rPr lang="en-US" sz="4000" b="1" strike="noStrike" spc="-1">
                <a:solidFill>
                  <a:srgbClr val="0000FF"/>
                </a:solidFill>
                <a:latin typeface="Arial"/>
                <a:ea typeface="DejaVu Sans"/>
              </a:rPr>
              <a:t>E  e  r  i space  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r>
              <a:rPr lang="en-US" sz="4000" b="1" strike="noStrike" spc="-1">
                <a:solidFill>
                  <a:srgbClr val="0000FF"/>
                </a:solidFill>
                <a:latin typeface="Arial"/>
                <a:ea typeface="DejaVu Sans"/>
              </a:rPr>
              <a:t>y s n a r l k .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Scan the original text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95360" y="1542600"/>
            <a:ext cx="840024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21000"/>
          </a:bodyPr>
          <a:lstStyle/>
          <a:p>
            <a:pPr marL="342720" indent="-342000">
              <a:lnSpc>
                <a:spcPct val="100000"/>
              </a:lnSpc>
              <a:spcBef>
                <a:spcPts val="998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Eerie eyes seen near lake.</a:t>
            </a:r>
            <a:endParaRPr lang="en-US" sz="40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What is the frequency of each character in the text?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09" name="Group 3"/>
          <p:cNvGrpSpPr/>
          <p:nvPr/>
        </p:nvGrpSpPr>
        <p:grpSpPr>
          <a:xfrm>
            <a:off x="266760" y="3511440"/>
            <a:ext cx="8821080" cy="2160360"/>
            <a:chOff x="266760" y="3511440"/>
            <a:chExt cx="8821080" cy="2160360"/>
          </a:xfrm>
        </p:grpSpPr>
        <p:sp>
          <p:nvSpPr>
            <p:cNvPr id="110" name="CustomShape 4"/>
            <p:cNvSpPr/>
            <p:nvPr/>
          </p:nvSpPr>
          <p:spPr>
            <a:xfrm>
              <a:off x="266760" y="3511440"/>
              <a:ext cx="8821080" cy="2160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70000"/>
                </a:lnSpc>
                <a:spcBef>
                  <a:spcPts val="799"/>
                </a:spcBef>
              </a:pPr>
              <a:r>
                <a:rPr lang="en-US" sz="3200" b="1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Char     Freq. Char       Freq.  Char     Freq.</a:t>
              </a:r>
              <a:endParaRPr lang="en-US" sz="3200" b="0" strike="noStrike" spc="-1">
                <a:latin typeface="Arial"/>
              </a:endParaRPr>
            </a:p>
            <a:p>
              <a:pPr>
                <a:lnSpc>
                  <a:spcPct val="50000"/>
                </a:lnSpc>
                <a:spcBef>
                  <a:spcPts val="799"/>
                </a:spcBef>
              </a:pPr>
              <a:r>
                <a:rPr lang="en-US" sz="3200" b="1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 E 	     	1   	  y     		1	       k        	1</a:t>
              </a:r>
              <a:endParaRPr lang="en-US" sz="3200" b="0" strike="noStrike" spc="-1">
                <a:latin typeface="Arial"/>
              </a:endParaRPr>
            </a:p>
            <a:p>
              <a:pPr>
                <a:lnSpc>
                  <a:spcPct val="50000"/>
                </a:lnSpc>
                <a:spcBef>
                  <a:spcPts val="799"/>
                </a:spcBef>
              </a:pPr>
              <a:r>
                <a:rPr lang="en-US" sz="3200" b="1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 e 		        8 	      s     		2	       .         	1</a:t>
              </a:r>
              <a:endParaRPr lang="en-US" sz="3200" b="0" strike="noStrike" spc="-1">
                <a:latin typeface="Arial"/>
              </a:endParaRPr>
            </a:p>
            <a:p>
              <a:pPr>
                <a:lnSpc>
                  <a:spcPct val="50000"/>
                </a:lnSpc>
                <a:spcBef>
                  <a:spcPts val="799"/>
                </a:spcBef>
              </a:pPr>
              <a:r>
                <a:rPr lang="en-US" sz="3200" b="1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 r 	         	2 	      n    		2	   </a:t>
              </a:r>
              <a:endParaRPr lang="en-US" sz="3200" b="0" strike="noStrike" spc="-1">
                <a:latin typeface="Arial"/>
              </a:endParaRPr>
            </a:p>
            <a:p>
              <a:pPr>
                <a:lnSpc>
                  <a:spcPct val="50000"/>
                </a:lnSpc>
                <a:spcBef>
                  <a:spcPts val="799"/>
                </a:spcBef>
              </a:pPr>
              <a:r>
                <a:rPr lang="en-US" sz="3200" b="1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 i 		        1	      a		        2</a:t>
              </a:r>
              <a:endParaRPr lang="en-US" sz="3200" b="0" strike="noStrike" spc="-1">
                <a:latin typeface="Arial"/>
              </a:endParaRPr>
            </a:p>
            <a:p>
              <a:pPr>
                <a:lnSpc>
                  <a:spcPct val="50000"/>
                </a:lnSpc>
                <a:spcBef>
                  <a:spcPts val="799"/>
                </a:spcBef>
              </a:pPr>
              <a:r>
                <a:rPr lang="en-US" sz="3200" b="1" strike="noStrike" spc="-1">
                  <a:solidFill>
                    <a:srgbClr val="0000FF"/>
                  </a:solidFill>
                  <a:latin typeface="Arial"/>
                  <a:ea typeface="DejaVu Sans"/>
                </a:rPr>
                <a:t> space 	4	      l	         	1</a:t>
              </a:r>
              <a:endParaRPr lang="en-US" sz="3200" b="0" strike="noStrike" spc="-1">
                <a:latin typeface="Arial"/>
              </a:endParaRPr>
            </a:p>
          </p:txBody>
        </p:sp>
        <p:sp>
          <p:nvSpPr>
            <p:cNvPr id="111" name="Line 5"/>
            <p:cNvSpPr/>
            <p:nvPr/>
          </p:nvSpPr>
          <p:spPr>
            <a:xfrm>
              <a:off x="341280" y="3879720"/>
              <a:ext cx="8307360" cy="0"/>
            </a:xfrm>
            <a:prstGeom prst="line">
              <a:avLst/>
            </a:prstGeom>
            <a:ln w="9360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CustomShape 6"/>
            <p:cNvSpPr/>
            <p:nvPr/>
          </p:nvSpPr>
          <p:spPr>
            <a:xfrm>
              <a:off x="341280" y="5265720"/>
              <a:ext cx="1755000" cy="385200"/>
            </a:xfrm>
            <a:prstGeom prst="rect">
              <a:avLst/>
            </a:prstGeom>
            <a:noFill/>
            <a:ln w="9360" cap="rnd">
              <a:solidFill>
                <a:srgbClr val="FF6600"/>
              </a:solidFill>
              <a:prstDash val="sys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Line 7"/>
            <p:cNvSpPr/>
            <p:nvPr/>
          </p:nvSpPr>
          <p:spPr>
            <a:xfrm>
              <a:off x="2932200" y="3879720"/>
              <a:ext cx="0" cy="1773360"/>
            </a:xfrm>
            <a:prstGeom prst="line">
              <a:avLst/>
            </a:prstGeom>
            <a:ln w="9360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Line 8"/>
            <p:cNvSpPr/>
            <p:nvPr/>
          </p:nvSpPr>
          <p:spPr>
            <a:xfrm>
              <a:off x="5861160" y="3879720"/>
              <a:ext cx="0" cy="1773360"/>
            </a:xfrm>
            <a:prstGeom prst="line">
              <a:avLst/>
            </a:prstGeom>
            <a:ln w="9360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Prioritize characters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95360" y="175248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binary tree nodes with character and frequency of each character</a:t>
            </a:r>
            <a:endParaRPr lang="en-US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Place nodes in a priority queue</a:t>
            </a:r>
            <a:endParaRPr lang="en-US" sz="32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US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lower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 occurrence, the higher the priority in the queue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51920" y="1638360"/>
            <a:ext cx="899100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queue after inserting all nodes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lang="en-US" sz="2800" b="0" strike="noStrike" spc="-1">
              <a:latin typeface="Arial"/>
            </a:endParaRPr>
          </a:p>
        </p:txBody>
      </p:sp>
      <p:grpSp>
        <p:nvGrpSpPr>
          <p:cNvPr id="119" name="Group 3"/>
          <p:cNvGrpSpPr/>
          <p:nvPr/>
        </p:nvGrpSpPr>
        <p:grpSpPr>
          <a:xfrm>
            <a:off x="152280" y="2571840"/>
            <a:ext cx="8895600" cy="1642320"/>
            <a:chOff x="152280" y="2571840"/>
            <a:chExt cx="8895600" cy="1642320"/>
          </a:xfrm>
        </p:grpSpPr>
        <p:grpSp>
          <p:nvGrpSpPr>
            <p:cNvPr id="120" name="Group 4"/>
            <p:cNvGrpSpPr/>
            <p:nvPr/>
          </p:nvGrpSpPr>
          <p:grpSpPr>
            <a:xfrm>
              <a:off x="152280" y="2571840"/>
              <a:ext cx="8895600" cy="438120"/>
              <a:chOff x="152280" y="2571840"/>
              <a:chExt cx="8895600" cy="438120"/>
            </a:xfrm>
          </p:grpSpPr>
          <p:sp>
            <p:nvSpPr>
              <p:cNvPr id="121" name="CustomShape 5"/>
              <p:cNvSpPr/>
              <p:nvPr/>
            </p:nvSpPr>
            <p:spPr>
              <a:xfrm>
                <a:off x="152280" y="2571840"/>
                <a:ext cx="8895600" cy="43740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6"/>
              <p:cNvSpPr/>
              <p:nvPr/>
            </p:nvSpPr>
            <p:spPr>
              <a:xfrm>
                <a:off x="87624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7"/>
              <p:cNvSpPr/>
              <p:nvPr/>
            </p:nvSpPr>
            <p:spPr>
              <a:xfrm>
                <a:off x="161460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8"/>
              <p:cNvSpPr/>
              <p:nvPr/>
            </p:nvSpPr>
            <p:spPr>
              <a:xfrm>
                <a:off x="235440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9"/>
              <p:cNvSpPr/>
              <p:nvPr/>
            </p:nvSpPr>
            <p:spPr>
              <a:xfrm>
                <a:off x="309240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0"/>
              <p:cNvSpPr/>
              <p:nvPr/>
            </p:nvSpPr>
            <p:spPr>
              <a:xfrm>
                <a:off x="383220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1"/>
              <p:cNvSpPr/>
              <p:nvPr/>
            </p:nvSpPr>
            <p:spPr>
              <a:xfrm>
                <a:off x="457200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"/>
              <p:cNvSpPr/>
              <p:nvPr/>
            </p:nvSpPr>
            <p:spPr>
              <a:xfrm>
                <a:off x="531036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13"/>
              <p:cNvSpPr/>
              <p:nvPr/>
            </p:nvSpPr>
            <p:spPr>
              <a:xfrm>
                <a:off x="604980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4"/>
              <p:cNvSpPr/>
              <p:nvPr/>
            </p:nvSpPr>
            <p:spPr>
              <a:xfrm>
                <a:off x="678816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5"/>
              <p:cNvSpPr/>
              <p:nvPr/>
            </p:nvSpPr>
            <p:spPr>
              <a:xfrm>
                <a:off x="752796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6"/>
              <p:cNvSpPr/>
              <p:nvPr/>
            </p:nvSpPr>
            <p:spPr>
              <a:xfrm>
                <a:off x="8267760" y="2571840"/>
                <a:ext cx="0" cy="43812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" name="Line 17"/>
            <p:cNvSpPr/>
            <p:nvPr/>
          </p:nvSpPr>
          <p:spPr>
            <a:xfrm>
              <a:off x="45720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Line 18"/>
            <p:cNvSpPr/>
            <p:nvPr/>
          </p:nvSpPr>
          <p:spPr>
            <a:xfrm>
              <a:off x="120348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Line 19"/>
            <p:cNvSpPr/>
            <p:nvPr/>
          </p:nvSpPr>
          <p:spPr>
            <a:xfrm>
              <a:off x="194940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Line 20"/>
            <p:cNvSpPr/>
            <p:nvPr/>
          </p:nvSpPr>
          <p:spPr>
            <a:xfrm>
              <a:off x="344160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Line 21"/>
            <p:cNvSpPr/>
            <p:nvPr/>
          </p:nvSpPr>
          <p:spPr>
            <a:xfrm>
              <a:off x="418788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Line 22"/>
            <p:cNvSpPr/>
            <p:nvPr/>
          </p:nvSpPr>
          <p:spPr>
            <a:xfrm>
              <a:off x="493560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Line 23"/>
            <p:cNvSpPr/>
            <p:nvPr/>
          </p:nvSpPr>
          <p:spPr>
            <a:xfrm>
              <a:off x="568152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Line 24"/>
            <p:cNvSpPr/>
            <p:nvPr/>
          </p:nvSpPr>
          <p:spPr>
            <a:xfrm>
              <a:off x="642780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Line 25"/>
            <p:cNvSpPr/>
            <p:nvPr/>
          </p:nvSpPr>
          <p:spPr>
            <a:xfrm>
              <a:off x="717408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Line 26"/>
            <p:cNvSpPr/>
            <p:nvPr/>
          </p:nvSpPr>
          <p:spPr>
            <a:xfrm>
              <a:off x="792000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Line 27"/>
            <p:cNvSpPr/>
            <p:nvPr/>
          </p:nvSpPr>
          <p:spPr>
            <a:xfrm>
              <a:off x="866772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Line 28"/>
            <p:cNvSpPr/>
            <p:nvPr/>
          </p:nvSpPr>
          <p:spPr>
            <a:xfrm>
              <a:off x="2673360" y="2809800"/>
              <a:ext cx="0" cy="551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CustomShape 29"/>
            <p:cNvSpPr/>
            <p:nvPr/>
          </p:nvSpPr>
          <p:spPr>
            <a:xfrm>
              <a:off x="24768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46" name="CustomShape 30"/>
            <p:cNvSpPr/>
            <p:nvPr/>
          </p:nvSpPr>
          <p:spPr>
            <a:xfrm>
              <a:off x="99540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47" name="CustomShape 31"/>
            <p:cNvSpPr/>
            <p:nvPr/>
          </p:nvSpPr>
          <p:spPr>
            <a:xfrm>
              <a:off x="174312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48" name="CustomShape 32"/>
            <p:cNvSpPr/>
            <p:nvPr/>
          </p:nvSpPr>
          <p:spPr>
            <a:xfrm>
              <a:off x="249084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49" name="CustomShape 33"/>
            <p:cNvSpPr/>
            <p:nvPr/>
          </p:nvSpPr>
          <p:spPr>
            <a:xfrm>
              <a:off x="324000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0" name="CustomShape 34"/>
            <p:cNvSpPr/>
            <p:nvPr/>
          </p:nvSpPr>
          <p:spPr>
            <a:xfrm>
              <a:off x="398772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1" name="CustomShape 35"/>
            <p:cNvSpPr/>
            <p:nvPr/>
          </p:nvSpPr>
          <p:spPr>
            <a:xfrm>
              <a:off x="473544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2" name="CustomShape 36"/>
            <p:cNvSpPr/>
            <p:nvPr/>
          </p:nvSpPr>
          <p:spPr>
            <a:xfrm>
              <a:off x="548316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3" name="CustomShape 37"/>
            <p:cNvSpPr/>
            <p:nvPr/>
          </p:nvSpPr>
          <p:spPr>
            <a:xfrm>
              <a:off x="623268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4" name="CustomShape 38"/>
            <p:cNvSpPr/>
            <p:nvPr/>
          </p:nvSpPr>
          <p:spPr>
            <a:xfrm>
              <a:off x="698040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5" name="CustomShape 39"/>
            <p:cNvSpPr/>
            <p:nvPr/>
          </p:nvSpPr>
          <p:spPr>
            <a:xfrm>
              <a:off x="7594560" y="3352680"/>
              <a:ext cx="64692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56" name="CustomShape 40"/>
            <p:cNvSpPr/>
            <p:nvPr/>
          </p:nvSpPr>
          <p:spPr>
            <a:xfrm>
              <a:off x="8477280" y="335268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0" y="1504800"/>
            <a:ext cx="91432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While priority queue contains two or more nodes</a:t>
            </a:r>
            <a:endParaRPr lang="en-US" sz="32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Create new node</a:t>
            </a:r>
            <a:endParaRPr lang="en-US" sz="28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Dequeue node and make it left subtree</a:t>
            </a:r>
            <a:endParaRPr lang="en-US" sz="28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Dequeue next node and make it right subtree</a:t>
            </a:r>
            <a:endParaRPr lang="en-US" sz="28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Frequency of new node equals sum of frequency of left and right children</a:t>
            </a:r>
            <a:endParaRPr lang="en-US" sz="28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Enqueue new node back into queue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160" name="Group 2"/>
          <p:cNvGrpSpPr/>
          <p:nvPr/>
        </p:nvGrpSpPr>
        <p:grpSpPr>
          <a:xfrm>
            <a:off x="209520" y="1809720"/>
            <a:ext cx="8895600" cy="1642680"/>
            <a:chOff x="209520" y="1809720"/>
            <a:chExt cx="8895600" cy="1642680"/>
          </a:xfrm>
        </p:grpSpPr>
        <p:grpSp>
          <p:nvGrpSpPr>
            <p:cNvPr id="161" name="Group 3"/>
            <p:cNvGrpSpPr/>
            <p:nvPr/>
          </p:nvGrpSpPr>
          <p:grpSpPr>
            <a:xfrm>
              <a:off x="209520" y="1809720"/>
              <a:ext cx="8895600" cy="438480"/>
              <a:chOff x="209520" y="1809720"/>
              <a:chExt cx="8895600" cy="438480"/>
            </a:xfrm>
          </p:grpSpPr>
          <p:sp>
            <p:nvSpPr>
              <p:cNvPr id="162" name="CustomShape 4"/>
              <p:cNvSpPr/>
              <p:nvPr/>
            </p:nvSpPr>
            <p:spPr>
              <a:xfrm>
                <a:off x="209520" y="1809720"/>
                <a:ext cx="8895600" cy="43776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5"/>
              <p:cNvSpPr/>
              <p:nvPr/>
            </p:nvSpPr>
            <p:spPr>
              <a:xfrm>
                <a:off x="93348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6"/>
              <p:cNvSpPr/>
              <p:nvPr/>
            </p:nvSpPr>
            <p:spPr>
              <a:xfrm>
                <a:off x="167184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7"/>
              <p:cNvSpPr/>
              <p:nvPr/>
            </p:nvSpPr>
            <p:spPr>
              <a:xfrm>
                <a:off x="241164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8"/>
              <p:cNvSpPr/>
              <p:nvPr/>
            </p:nvSpPr>
            <p:spPr>
              <a:xfrm>
                <a:off x="314964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9"/>
              <p:cNvSpPr/>
              <p:nvPr/>
            </p:nvSpPr>
            <p:spPr>
              <a:xfrm>
                <a:off x="388944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0"/>
              <p:cNvSpPr/>
              <p:nvPr/>
            </p:nvSpPr>
            <p:spPr>
              <a:xfrm>
                <a:off x="462924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1"/>
              <p:cNvSpPr/>
              <p:nvPr/>
            </p:nvSpPr>
            <p:spPr>
              <a:xfrm>
                <a:off x="536760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2"/>
              <p:cNvSpPr/>
              <p:nvPr/>
            </p:nvSpPr>
            <p:spPr>
              <a:xfrm>
                <a:off x="610704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3"/>
              <p:cNvSpPr/>
              <p:nvPr/>
            </p:nvSpPr>
            <p:spPr>
              <a:xfrm>
                <a:off x="684540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4"/>
              <p:cNvSpPr/>
              <p:nvPr/>
            </p:nvSpPr>
            <p:spPr>
              <a:xfrm>
                <a:off x="758520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5"/>
              <p:cNvSpPr/>
              <p:nvPr/>
            </p:nvSpPr>
            <p:spPr>
              <a:xfrm>
                <a:off x="8325000" y="1809720"/>
                <a:ext cx="0" cy="438480"/>
              </a:xfrm>
              <a:prstGeom prst="line">
                <a:avLst/>
              </a:prstGeom>
              <a:ln w="9360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" name="Line 16"/>
            <p:cNvSpPr/>
            <p:nvPr/>
          </p:nvSpPr>
          <p:spPr>
            <a:xfrm>
              <a:off x="51444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Line 17"/>
            <p:cNvSpPr/>
            <p:nvPr/>
          </p:nvSpPr>
          <p:spPr>
            <a:xfrm>
              <a:off x="126072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Line 18"/>
            <p:cNvSpPr/>
            <p:nvPr/>
          </p:nvSpPr>
          <p:spPr>
            <a:xfrm>
              <a:off x="200664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Line 19"/>
            <p:cNvSpPr/>
            <p:nvPr/>
          </p:nvSpPr>
          <p:spPr>
            <a:xfrm>
              <a:off x="349884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Line 20"/>
            <p:cNvSpPr/>
            <p:nvPr/>
          </p:nvSpPr>
          <p:spPr>
            <a:xfrm>
              <a:off x="424512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Line 21"/>
            <p:cNvSpPr/>
            <p:nvPr/>
          </p:nvSpPr>
          <p:spPr>
            <a:xfrm>
              <a:off x="499284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Line 22"/>
            <p:cNvSpPr/>
            <p:nvPr/>
          </p:nvSpPr>
          <p:spPr>
            <a:xfrm>
              <a:off x="573876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1" name="Line 23"/>
            <p:cNvSpPr/>
            <p:nvPr/>
          </p:nvSpPr>
          <p:spPr>
            <a:xfrm>
              <a:off x="648504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2" name="Line 24"/>
            <p:cNvSpPr/>
            <p:nvPr/>
          </p:nvSpPr>
          <p:spPr>
            <a:xfrm>
              <a:off x="723132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3" name="Line 25"/>
            <p:cNvSpPr/>
            <p:nvPr/>
          </p:nvSpPr>
          <p:spPr>
            <a:xfrm>
              <a:off x="797724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4" name="Line 26"/>
            <p:cNvSpPr/>
            <p:nvPr/>
          </p:nvSpPr>
          <p:spPr>
            <a:xfrm>
              <a:off x="872496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5" name="Line 27"/>
            <p:cNvSpPr/>
            <p:nvPr/>
          </p:nvSpPr>
          <p:spPr>
            <a:xfrm>
              <a:off x="2730600" y="2048040"/>
              <a:ext cx="0" cy="5522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6" name="CustomShape 28"/>
            <p:cNvSpPr/>
            <p:nvPr/>
          </p:nvSpPr>
          <p:spPr>
            <a:xfrm>
              <a:off x="30492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87" name="CustomShape 29"/>
            <p:cNvSpPr/>
            <p:nvPr/>
          </p:nvSpPr>
          <p:spPr>
            <a:xfrm>
              <a:off x="105264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88" name="CustomShape 30"/>
            <p:cNvSpPr/>
            <p:nvPr/>
          </p:nvSpPr>
          <p:spPr>
            <a:xfrm>
              <a:off x="180036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89" name="CustomShape 31"/>
            <p:cNvSpPr/>
            <p:nvPr/>
          </p:nvSpPr>
          <p:spPr>
            <a:xfrm>
              <a:off x="254808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0" name="CustomShape 32"/>
            <p:cNvSpPr/>
            <p:nvPr/>
          </p:nvSpPr>
          <p:spPr>
            <a:xfrm>
              <a:off x="329724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1" name="CustomShape 33"/>
            <p:cNvSpPr/>
            <p:nvPr/>
          </p:nvSpPr>
          <p:spPr>
            <a:xfrm>
              <a:off x="404496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2" name="CustomShape 34"/>
            <p:cNvSpPr/>
            <p:nvPr/>
          </p:nvSpPr>
          <p:spPr>
            <a:xfrm>
              <a:off x="479268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3" name="CustomShape 35"/>
            <p:cNvSpPr/>
            <p:nvPr/>
          </p:nvSpPr>
          <p:spPr>
            <a:xfrm>
              <a:off x="554040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4" name="CustomShape 36"/>
            <p:cNvSpPr/>
            <p:nvPr/>
          </p:nvSpPr>
          <p:spPr>
            <a:xfrm>
              <a:off x="628992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5" name="CustomShape 37"/>
            <p:cNvSpPr/>
            <p:nvPr/>
          </p:nvSpPr>
          <p:spPr>
            <a:xfrm>
              <a:off x="703764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6" name="CustomShape 38"/>
            <p:cNvSpPr/>
            <p:nvPr/>
          </p:nvSpPr>
          <p:spPr>
            <a:xfrm>
              <a:off x="7651800" y="2590920"/>
              <a:ext cx="64692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97" name="CustomShape 39"/>
            <p:cNvSpPr/>
            <p:nvPr/>
          </p:nvSpPr>
          <p:spPr>
            <a:xfrm>
              <a:off x="8534520" y="2590920"/>
              <a:ext cx="399240" cy="86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2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</a:pPr>
              <a:r>
                <a:rPr lang="en-US" sz="2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2000" b="0" strike="noStrike" spc="-1">
                <a:latin typeface="Arial"/>
              </a:endParaRPr>
            </a:p>
          </p:txBody>
        </p:sp>
      </p:grpSp>
      <p:sp>
        <p:nvSpPr>
          <p:cNvPr id="198" name="CustomShape 40"/>
          <p:cNvSpPr/>
          <p:nvPr/>
        </p:nvSpPr>
        <p:spPr>
          <a:xfrm>
            <a:off x="0" y="198108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600200" y="1790640"/>
            <a:ext cx="737172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1" name="Line 3"/>
          <p:cNvSpPr/>
          <p:nvPr/>
        </p:nvSpPr>
        <p:spPr>
          <a:xfrm>
            <a:off x="222876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Line 4"/>
          <p:cNvSpPr/>
          <p:nvPr/>
        </p:nvSpPr>
        <p:spPr>
          <a:xfrm>
            <a:off x="29671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3" name="Line 5"/>
          <p:cNvSpPr/>
          <p:nvPr/>
        </p:nvSpPr>
        <p:spPr>
          <a:xfrm>
            <a:off x="37069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Line 6"/>
          <p:cNvSpPr/>
          <p:nvPr/>
        </p:nvSpPr>
        <p:spPr>
          <a:xfrm>
            <a:off x="44449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5" name="Line 7"/>
          <p:cNvSpPr/>
          <p:nvPr/>
        </p:nvSpPr>
        <p:spPr>
          <a:xfrm>
            <a:off x="51847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Line 8"/>
          <p:cNvSpPr/>
          <p:nvPr/>
        </p:nvSpPr>
        <p:spPr>
          <a:xfrm>
            <a:off x="59245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Line 9"/>
          <p:cNvSpPr/>
          <p:nvPr/>
        </p:nvSpPr>
        <p:spPr>
          <a:xfrm>
            <a:off x="66628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8" name="Line 10"/>
          <p:cNvSpPr/>
          <p:nvPr/>
        </p:nvSpPr>
        <p:spPr>
          <a:xfrm>
            <a:off x="74026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9" name="Line 11"/>
          <p:cNvSpPr/>
          <p:nvPr/>
        </p:nvSpPr>
        <p:spPr>
          <a:xfrm>
            <a:off x="81406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0" name="Line 12"/>
          <p:cNvSpPr/>
          <p:nvPr/>
        </p:nvSpPr>
        <p:spPr>
          <a:xfrm>
            <a:off x="194004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" name="Line 13"/>
          <p:cNvSpPr/>
          <p:nvPr/>
        </p:nvSpPr>
        <p:spPr>
          <a:xfrm>
            <a:off x="343224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" name="Line 14"/>
          <p:cNvSpPr/>
          <p:nvPr/>
        </p:nvSpPr>
        <p:spPr>
          <a:xfrm>
            <a:off x="417816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3" name="Line 15"/>
          <p:cNvSpPr/>
          <p:nvPr/>
        </p:nvSpPr>
        <p:spPr>
          <a:xfrm>
            <a:off x="492588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4" name="Line 16"/>
          <p:cNvSpPr/>
          <p:nvPr/>
        </p:nvSpPr>
        <p:spPr>
          <a:xfrm>
            <a:off x="567216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Line 17"/>
          <p:cNvSpPr/>
          <p:nvPr/>
        </p:nvSpPr>
        <p:spPr>
          <a:xfrm>
            <a:off x="641844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Line 18"/>
          <p:cNvSpPr/>
          <p:nvPr/>
        </p:nvSpPr>
        <p:spPr>
          <a:xfrm>
            <a:off x="716436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Line 19"/>
          <p:cNvSpPr/>
          <p:nvPr/>
        </p:nvSpPr>
        <p:spPr>
          <a:xfrm>
            <a:off x="791064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Line 20"/>
          <p:cNvSpPr/>
          <p:nvPr/>
        </p:nvSpPr>
        <p:spPr>
          <a:xfrm>
            <a:off x="865836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9" name="Line 21"/>
          <p:cNvSpPr/>
          <p:nvPr/>
        </p:nvSpPr>
        <p:spPr>
          <a:xfrm>
            <a:off x="266400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" name="Line 22"/>
          <p:cNvSpPr/>
          <p:nvPr/>
        </p:nvSpPr>
        <p:spPr>
          <a:xfrm flipH="1">
            <a:off x="4177440" y="4888080"/>
            <a:ext cx="355320" cy="307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1" name="CustomShape 23"/>
          <p:cNvSpPr/>
          <p:nvPr/>
        </p:nvSpPr>
        <p:spPr>
          <a:xfrm>
            <a:off x="3943440" y="52196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24"/>
          <p:cNvSpPr/>
          <p:nvPr/>
        </p:nvSpPr>
        <p:spPr>
          <a:xfrm>
            <a:off x="4900680" y="5200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3" name="CustomShape 25"/>
          <p:cNvSpPr/>
          <p:nvPr/>
        </p:nvSpPr>
        <p:spPr>
          <a:xfrm>
            <a:off x="1733400" y="257184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26"/>
          <p:cNvSpPr/>
          <p:nvPr/>
        </p:nvSpPr>
        <p:spPr>
          <a:xfrm>
            <a:off x="2481120" y="257184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5" name="CustomShape 27"/>
          <p:cNvSpPr/>
          <p:nvPr/>
        </p:nvSpPr>
        <p:spPr>
          <a:xfrm>
            <a:off x="323064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" name="CustomShape 28"/>
          <p:cNvSpPr/>
          <p:nvPr/>
        </p:nvSpPr>
        <p:spPr>
          <a:xfrm>
            <a:off x="397836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CustomShape 29"/>
          <p:cNvSpPr/>
          <p:nvPr/>
        </p:nvSpPr>
        <p:spPr>
          <a:xfrm>
            <a:off x="472608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30"/>
          <p:cNvSpPr/>
          <p:nvPr/>
        </p:nvSpPr>
        <p:spPr>
          <a:xfrm>
            <a:off x="547380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9" name="CustomShape 31"/>
          <p:cNvSpPr/>
          <p:nvPr/>
        </p:nvSpPr>
        <p:spPr>
          <a:xfrm>
            <a:off x="622296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32"/>
          <p:cNvSpPr/>
          <p:nvPr/>
        </p:nvSpPr>
        <p:spPr>
          <a:xfrm>
            <a:off x="697068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33"/>
          <p:cNvSpPr/>
          <p:nvPr/>
        </p:nvSpPr>
        <p:spPr>
          <a:xfrm>
            <a:off x="7642080" y="257184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34"/>
          <p:cNvSpPr/>
          <p:nvPr/>
        </p:nvSpPr>
        <p:spPr>
          <a:xfrm>
            <a:off x="8467560" y="257184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Line 35"/>
          <p:cNvSpPr/>
          <p:nvPr/>
        </p:nvSpPr>
        <p:spPr>
          <a:xfrm>
            <a:off x="4824000" y="4880160"/>
            <a:ext cx="354960" cy="307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4" name="CustomShape 36"/>
          <p:cNvSpPr/>
          <p:nvPr/>
        </p:nvSpPr>
        <p:spPr>
          <a:xfrm>
            <a:off x="4495680" y="4092480"/>
            <a:ext cx="399600" cy="78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37"/>
          <p:cNvSpPr/>
          <p:nvPr/>
        </p:nvSpPr>
        <p:spPr>
          <a:xfrm>
            <a:off x="3733920" y="365760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914400" y="1790640"/>
            <a:ext cx="800028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Line 3"/>
          <p:cNvSpPr/>
          <p:nvPr/>
        </p:nvSpPr>
        <p:spPr>
          <a:xfrm>
            <a:off x="163836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Line 4"/>
          <p:cNvSpPr/>
          <p:nvPr/>
        </p:nvSpPr>
        <p:spPr>
          <a:xfrm>
            <a:off x="237636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0" name="Line 5"/>
          <p:cNvSpPr/>
          <p:nvPr/>
        </p:nvSpPr>
        <p:spPr>
          <a:xfrm>
            <a:off x="311616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1" name="Line 6"/>
          <p:cNvSpPr/>
          <p:nvPr/>
        </p:nvSpPr>
        <p:spPr>
          <a:xfrm>
            <a:off x="38545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" name="Line 7"/>
          <p:cNvSpPr/>
          <p:nvPr/>
        </p:nvSpPr>
        <p:spPr>
          <a:xfrm>
            <a:off x="45943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3" name="Line 8"/>
          <p:cNvSpPr/>
          <p:nvPr/>
        </p:nvSpPr>
        <p:spPr>
          <a:xfrm>
            <a:off x="53341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" name="Line 9"/>
          <p:cNvSpPr/>
          <p:nvPr/>
        </p:nvSpPr>
        <p:spPr>
          <a:xfrm>
            <a:off x="60721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5" name="Line 10"/>
          <p:cNvSpPr/>
          <p:nvPr/>
        </p:nvSpPr>
        <p:spPr>
          <a:xfrm>
            <a:off x="68119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6" name="Line 11"/>
          <p:cNvSpPr/>
          <p:nvPr/>
        </p:nvSpPr>
        <p:spPr>
          <a:xfrm>
            <a:off x="75502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7" name="Line 12"/>
          <p:cNvSpPr/>
          <p:nvPr/>
        </p:nvSpPr>
        <p:spPr>
          <a:xfrm>
            <a:off x="82900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8" name="Line 13"/>
          <p:cNvSpPr/>
          <p:nvPr/>
        </p:nvSpPr>
        <p:spPr>
          <a:xfrm>
            <a:off x="134928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9" name="Line 14"/>
          <p:cNvSpPr/>
          <p:nvPr/>
        </p:nvSpPr>
        <p:spPr>
          <a:xfrm>
            <a:off x="284148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0" name="Line 15"/>
          <p:cNvSpPr/>
          <p:nvPr/>
        </p:nvSpPr>
        <p:spPr>
          <a:xfrm>
            <a:off x="358776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Line 16"/>
          <p:cNvSpPr/>
          <p:nvPr/>
        </p:nvSpPr>
        <p:spPr>
          <a:xfrm>
            <a:off x="433548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2" name="Line 17"/>
          <p:cNvSpPr/>
          <p:nvPr/>
        </p:nvSpPr>
        <p:spPr>
          <a:xfrm>
            <a:off x="508176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3" name="Line 18"/>
          <p:cNvSpPr/>
          <p:nvPr/>
        </p:nvSpPr>
        <p:spPr>
          <a:xfrm>
            <a:off x="582768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4" name="Line 19"/>
          <p:cNvSpPr/>
          <p:nvPr/>
        </p:nvSpPr>
        <p:spPr>
          <a:xfrm>
            <a:off x="657396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Line 20"/>
          <p:cNvSpPr/>
          <p:nvPr/>
        </p:nvSpPr>
        <p:spPr>
          <a:xfrm>
            <a:off x="789156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Line 21"/>
          <p:cNvSpPr/>
          <p:nvPr/>
        </p:nvSpPr>
        <p:spPr>
          <a:xfrm>
            <a:off x="862020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Line 22"/>
          <p:cNvSpPr/>
          <p:nvPr/>
        </p:nvSpPr>
        <p:spPr>
          <a:xfrm>
            <a:off x="207324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Line 23"/>
          <p:cNvSpPr/>
          <p:nvPr/>
        </p:nvSpPr>
        <p:spPr>
          <a:xfrm flipH="1">
            <a:off x="6891480" y="3088440"/>
            <a:ext cx="154800" cy="3355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CustomShape 24"/>
          <p:cNvSpPr/>
          <p:nvPr/>
        </p:nvSpPr>
        <p:spPr>
          <a:xfrm>
            <a:off x="6686640" y="34304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25"/>
          <p:cNvSpPr/>
          <p:nvPr/>
        </p:nvSpPr>
        <p:spPr>
          <a:xfrm>
            <a:off x="7205760" y="34304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CustomShape 26"/>
          <p:cNvSpPr/>
          <p:nvPr/>
        </p:nvSpPr>
        <p:spPr>
          <a:xfrm>
            <a:off x="114300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27"/>
          <p:cNvSpPr/>
          <p:nvPr/>
        </p:nvSpPr>
        <p:spPr>
          <a:xfrm>
            <a:off x="189072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28"/>
          <p:cNvSpPr/>
          <p:nvPr/>
        </p:nvSpPr>
        <p:spPr>
          <a:xfrm>
            <a:off x="2639880" y="257184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29"/>
          <p:cNvSpPr/>
          <p:nvPr/>
        </p:nvSpPr>
        <p:spPr>
          <a:xfrm>
            <a:off x="3387600" y="257184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" name="CustomShape 30"/>
          <p:cNvSpPr/>
          <p:nvPr/>
        </p:nvSpPr>
        <p:spPr>
          <a:xfrm>
            <a:off x="4135320" y="257184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31"/>
          <p:cNvSpPr/>
          <p:nvPr/>
        </p:nvSpPr>
        <p:spPr>
          <a:xfrm>
            <a:off x="4883040" y="257184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32"/>
          <p:cNvSpPr/>
          <p:nvPr/>
        </p:nvSpPr>
        <p:spPr>
          <a:xfrm>
            <a:off x="563256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8" name="CustomShape 33"/>
          <p:cNvSpPr/>
          <p:nvPr/>
        </p:nvSpPr>
        <p:spPr>
          <a:xfrm>
            <a:off x="638028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CustomShape 34"/>
          <p:cNvSpPr/>
          <p:nvPr/>
        </p:nvSpPr>
        <p:spPr>
          <a:xfrm>
            <a:off x="7623000" y="257184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35"/>
          <p:cNvSpPr/>
          <p:nvPr/>
        </p:nvSpPr>
        <p:spPr>
          <a:xfrm>
            <a:off x="8429760" y="2571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Line 36"/>
          <p:cNvSpPr/>
          <p:nvPr/>
        </p:nvSpPr>
        <p:spPr>
          <a:xfrm>
            <a:off x="7337880" y="3081600"/>
            <a:ext cx="126000" cy="336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CustomShape 37"/>
          <p:cNvSpPr/>
          <p:nvPr/>
        </p:nvSpPr>
        <p:spPr>
          <a:xfrm>
            <a:off x="6991200" y="2563920"/>
            <a:ext cx="399600" cy="51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Line 38"/>
          <p:cNvSpPr/>
          <p:nvPr/>
        </p:nvSpPr>
        <p:spPr>
          <a:xfrm>
            <a:off x="720576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" name="CustomShape 39"/>
          <p:cNvSpPr/>
          <p:nvPr/>
        </p:nvSpPr>
        <p:spPr>
          <a:xfrm>
            <a:off x="762120" y="182880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5" name="CustomShape 40"/>
          <p:cNvSpPr/>
          <p:nvPr/>
        </p:nvSpPr>
        <p:spPr>
          <a:xfrm>
            <a:off x="6172200" y="190512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2133720" y="1790640"/>
            <a:ext cx="672372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Line 3"/>
          <p:cNvSpPr/>
          <p:nvPr/>
        </p:nvSpPr>
        <p:spPr>
          <a:xfrm>
            <a:off x="28576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Line 4"/>
          <p:cNvSpPr/>
          <p:nvPr/>
        </p:nvSpPr>
        <p:spPr>
          <a:xfrm>
            <a:off x="35956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" name="Line 5"/>
          <p:cNvSpPr/>
          <p:nvPr/>
        </p:nvSpPr>
        <p:spPr>
          <a:xfrm>
            <a:off x="43354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Line 6"/>
          <p:cNvSpPr/>
          <p:nvPr/>
        </p:nvSpPr>
        <p:spPr>
          <a:xfrm>
            <a:off x="50734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2" name="Line 7"/>
          <p:cNvSpPr/>
          <p:nvPr/>
        </p:nvSpPr>
        <p:spPr>
          <a:xfrm>
            <a:off x="58132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Line 8"/>
          <p:cNvSpPr/>
          <p:nvPr/>
        </p:nvSpPr>
        <p:spPr>
          <a:xfrm>
            <a:off x="65530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" name="Line 9"/>
          <p:cNvSpPr/>
          <p:nvPr/>
        </p:nvSpPr>
        <p:spPr>
          <a:xfrm>
            <a:off x="72914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5" name="Line 10"/>
          <p:cNvSpPr/>
          <p:nvPr/>
        </p:nvSpPr>
        <p:spPr>
          <a:xfrm>
            <a:off x="80312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6" name="Line 11"/>
          <p:cNvSpPr/>
          <p:nvPr/>
        </p:nvSpPr>
        <p:spPr>
          <a:xfrm>
            <a:off x="255600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7" name="Line 12"/>
          <p:cNvSpPr/>
          <p:nvPr/>
        </p:nvSpPr>
        <p:spPr>
          <a:xfrm>
            <a:off x="330192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" name="Line 13"/>
          <p:cNvSpPr/>
          <p:nvPr/>
        </p:nvSpPr>
        <p:spPr>
          <a:xfrm>
            <a:off x="404964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" name="Line 14"/>
          <p:cNvSpPr/>
          <p:nvPr/>
        </p:nvSpPr>
        <p:spPr>
          <a:xfrm>
            <a:off x="479592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" name="Line 15"/>
          <p:cNvSpPr/>
          <p:nvPr/>
        </p:nvSpPr>
        <p:spPr>
          <a:xfrm>
            <a:off x="554184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1" name="Line 16"/>
          <p:cNvSpPr/>
          <p:nvPr/>
        </p:nvSpPr>
        <p:spPr>
          <a:xfrm>
            <a:off x="628812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2" name="Line 17"/>
          <p:cNvSpPr/>
          <p:nvPr/>
        </p:nvSpPr>
        <p:spPr>
          <a:xfrm>
            <a:off x="760572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3" name="Line 18"/>
          <p:cNvSpPr/>
          <p:nvPr/>
        </p:nvSpPr>
        <p:spPr>
          <a:xfrm>
            <a:off x="833436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4" name="Line 19"/>
          <p:cNvSpPr/>
          <p:nvPr/>
        </p:nvSpPr>
        <p:spPr>
          <a:xfrm flipH="1">
            <a:off x="6643800" y="3088440"/>
            <a:ext cx="154800" cy="3355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CustomShape 20"/>
          <p:cNvSpPr/>
          <p:nvPr/>
        </p:nvSpPr>
        <p:spPr>
          <a:xfrm>
            <a:off x="6400800" y="34210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21"/>
          <p:cNvSpPr/>
          <p:nvPr/>
        </p:nvSpPr>
        <p:spPr>
          <a:xfrm>
            <a:off x="6939000" y="34210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22"/>
          <p:cNvSpPr/>
          <p:nvPr/>
        </p:nvSpPr>
        <p:spPr>
          <a:xfrm>
            <a:off x="235440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23"/>
          <p:cNvSpPr/>
          <p:nvPr/>
        </p:nvSpPr>
        <p:spPr>
          <a:xfrm>
            <a:off x="310212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24"/>
          <p:cNvSpPr/>
          <p:nvPr/>
        </p:nvSpPr>
        <p:spPr>
          <a:xfrm>
            <a:off x="384984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25"/>
          <p:cNvSpPr/>
          <p:nvPr/>
        </p:nvSpPr>
        <p:spPr>
          <a:xfrm>
            <a:off x="459756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26"/>
          <p:cNvSpPr/>
          <p:nvPr/>
        </p:nvSpPr>
        <p:spPr>
          <a:xfrm>
            <a:off x="534672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27"/>
          <p:cNvSpPr/>
          <p:nvPr/>
        </p:nvSpPr>
        <p:spPr>
          <a:xfrm>
            <a:off x="609444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28"/>
          <p:cNvSpPr/>
          <p:nvPr/>
        </p:nvSpPr>
        <p:spPr>
          <a:xfrm>
            <a:off x="7337520" y="2552760"/>
            <a:ext cx="51336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CustomShape 29"/>
          <p:cNvSpPr/>
          <p:nvPr/>
        </p:nvSpPr>
        <p:spPr>
          <a:xfrm>
            <a:off x="814392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5" name="Line 30"/>
          <p:cNvSpPr/>
          <p:nvPr/>
        </p:nvSpPr>
        <p:spPr>
          <a:xfrm>
            <a:off x="7013880" y="3081600"/>
            <a:ext cx="125640" cy="336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CustomShape 31"/>
          <p:cNvSpPr/>
          <p:nvPr/>
        </p:nvSpPr>
        <p:spPr>
          <a:xfrm>
            <a:off x="6705720" y="2544840"/>
            <a:ext cx="399240" cy="51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7" name="Line 32"/>
          <p:cNvSpPr/>
          <p:nvPr/>
        </p:nvSpPr>
        <p:spPr>
          <a:xfrm>
            <a:off x="691992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Line 33"/>
          <p:cNvSpPr/>
          <p:nvPr/>
        </p:nvSpPr>
        <p:spPr>
          <a:xfrm flipH="1">
            <a:off x="4413960" y="488664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4"/>
          <p:cNvSpPr/>
          <p:nvPr/>
        </p:nvSpPr>
        <p:spPr>
          <a:xfrm>
            <a:off x="4181400" y="51814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0" name="CustomShape 35"/>
          <p:cNvSpPr/>
          <p:nvPr/>
        </p:nvSpPr>
        <p:spPr>
          <a:xfrm>
            <a:off x="4653000" y="52102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1" name="CustomShape 36"/>
          <p:cNvSpPr/>
          <p:nvPr/>
        </p:nvSpPr>
        <p:spPr>
          <a:xfrm>
            <a:off x="4457880" y="4400640"/>
            <a:ext cx="399240" cy="51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Line 37"/>
          <p:cNvSpPr/>
          <p:nvPr/>
        </p:nvSpPr>
        <p:spPr>
          <a:xfrm>
            <a:off x="4737240" y="48960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3" name="CustomShape 38"/>
          <p:cNvSpPr/>
          <p:nvPr/>
        </p:nvSpPr>
        <p:spPr>
          <a:xfrm>
            <a:off x="3733920" y="380988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98400" y="15192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Prefix Code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85800" y="1066680"/>
            <a:ext cx="7771680" cy="4114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742680" lvl="1" indent="-28476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Calibri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 of code system </a:t>
            </a:r>
            <a:endParaRPr lang="en-US" sz="2400" b="0" strike="noStrike" spc="-1">
              <a:latin typeface="Arial"/>
            </a:endParaRPr>
          </a:p>
          <a:p>
            <a:pPr marL="1199880" lvl="2" indent="-28476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Calibri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typically a variable-length code</a:t>
            </a:r>
            <a:endParaRPr lang="en-US" sz="24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Calibri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Distinguished by its possession of the "prefix property”</a:t>
            </a:r>
            <a:endParaRPr lang="en-US" sz="2400" b="0" strike="noStrike" spc="-1">
              <a:latin typeface="Arial"/>
            </a:endParaRPr>
          </a:p>
          <a:p>
            <a:pPr marL="1199880" lvl="2" indent="-28476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Calibri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There is no code word in the system that is a prefix (initial segment) of any other code word in the system.</a:t>
            </a:r>
            <a:endParaRPr lang="en-US" sz="24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Calibri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 example, a code with code words {9, 55} has the prefix property;</a:t>
            </a:r>
            <a:endParaRPr lang="en-US" sz="24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Calibri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code consisting of {9, 5, 59, 55} does not.</a:t>
            </a:r>
            <a:endParaRPr lang="en-US" sz="2400" b="0" strike="noStrike" spc="-1">
              <a:latin typeface="Arial"/>
            </a:endParaRPr>
          </a:p>
          <a:p>
            <a:pPr marL="1199880" lvl="2" indent="-28476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Calibri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Because "5" is a prefix of "59" and "55".</a:t>
            </a:r>
            <a:endParaRPr lang="en-US" sz="24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Calibri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prefix code is a uniquely decodable code.</a:t>
            </a:r>
            <a:endParaRPr lang="en-US" sz="24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Calibri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receiver can identify each word without requiring a special marker between words.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71680" y="1790640"/>
            <a:ext cx="811440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6" name="Line 3"/>
          <p:cNvSpPr/>
          <p:nvPr/>
        </p:nvSpPr>
        <p:spPr>
          <a:xfrm>
            <a:off x="12952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7" name="Line 4"/>
          <p:cNvSpPr/>
          <p:nvPr/>
        </p:nvSpPr>
        <p:spPr>
          <a:xfrm>
            <a:off x="20336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8" name="Line 5"/>
          <p:cNvSpPr/>
          <p:nvPr/>
        </p:nvSpPr>
        <p:spPr>
          <a:xfrm>
            <a:off x="27734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Line 6"/>
          <p:cNvSpPr/>
          <p:nvPr/>
        </p:nvSpPr>
        <p:spPr>
          <a:xfrm>
            <a:off x="35114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" name="Line 7"/>
          <p:cNvSpPr/>
          <p:nvPr/>
        </p:nvSpPr>
        <p:spPr>
          <a:xfrm>
            <a:off x="42512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1" name="Line 8"/>
          <p:cNvSpPr/>
          <p:nvPr/>
        </p:nvSpPr>
        <p:spPr>
          <a:xfrm>
            <a:off x="49910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2" name="Line 9"/>
          <p:cNvSpPr/>
          <p:nvPr/>
        </p:nvSpPr>
        <p:spPr>
          <a:xfrm>
            <a:off x="57294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Line 10"/>
          <p:cNvSpPr/>
          <p:nvPr/>
        </p:nvSpPr>
        <p:spPr>
          <a:xfrm>
            <a:off x="64692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4" name="Line 11"/>
          <p:cNvSpPr/>
          <p:nvPr/>
        </p:nvSpPr>
        <p:spPr>
          <a:xfrm>
            <a:off x="756936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" name="Line 12"/>
          <p:cNvSpPr/>
          <p:nvPr/>
        </p:nvSpPr>
        <p:spPr>
          <a:xfrm>
            <a:off x="99360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Line 13"/>
          <p:cNvSpPr/>
          <p:nvPr/>
        </p:nvSpPr>
        <p:spPr>
          <a:xfrm>
            <a:off x="173988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7" name="Line 14"/>
          <p:cNvSpPr/>
          <p:nvPr/>
        </p:nvSpPr>
        <p:spPr>
          <a:xfrm>
            <a:off x="248760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Line 15"/>
          <p:cNvSpPr/>
          <p:nvPr/>
        </p:nvSpPr>
        <p:spPr>
          <a:xfrm>
            <a:off x="323388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" name="Line 16"/>
          <p:cNvSpPr/>
          <p:nvPr/>
        </p:nvSpPr>
        <p:spPr>
          <a:xfrm>
            <a:off x="397980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" name="Line 17"/>
          <p:cNvSpPr/>
          <p:nvPr/>
        </p:nvSpPr>
        <p:spPr>
          <a:xfrm>
            <a:off x="472608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" name="Line 18"/>
          <p:cNvSpPr/>
          <p:nvPr/>
        </p:nvSpPr>
        <p:spPr>
          <a:xfrm>
            <a:off x="833436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2" name="Line 19"/>
          <p:cNvSpPr/>
          <p:nvPr/>
        </p:nvSpPr>
        <p:spPr>
          <a:xfrm flipH="1">
            <a:off x="5082480" y="2901600"/>
            <a:ext cx="164520" cy="537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" name="CustomShape 20"/>
          <p:cNvSpPr/>
          <p:nvPr/>
        </p:nvSpPr>
        <p:spPr>
          <a:xfrm>
            <a:off x="4838760" y="34210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4" name="CustomShape 21"/>
          <p:cNvSpPr/>
          <p:nvPr/>
        </p:nvSpPr>
        <p:spPr>
          <a:xfrm>
            <a:off x="5376960" y="34210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5" name="CustomShape 22"/>
          <p:cNvSpPr/>
          <p:nvPr/>
        </p:nvSpPr>
        <p:spPr>
          <a:xfrm>
            <a:off x="792000" y="255276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6" name="CustomShape 23"/>
          <p:cNvSpPr/>
          <p:nvPr/>
        </p:nvSpPr>
        <p:spPr>
          <a:xfrm>
            <a:off x="1539720" y="255276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7" name="CustomShape 24"/>
          <p:cNvSpPr/>
          <p:nvPr/>
        </p:nvSpPr>
        <p:spPr>
          <a:xfrm>
            <a:off x="2287440" y="255276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8" name="CustomShape 25"/>
          <p:cNvSpPr/>
          <p:nvPr/>
        </p:nvSpPr>
        <p:spPr>
          <a:xfrm>
            <a:off x="3035160" y="255276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26"/>
          <p:cNvSpPr/>
          <p:nvPr/>
        </p:nvSpPr>
        <p:spPr>
          <a:xfrm>
            <a:off x="378468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CustomShape 27"/>
          <p:cNvSpPr/>
          <p:nvPr/>
        </p:nvSpPr>
        <p:spPr>
          <a:xfrm>
            <a:off x="453240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CustomShape 28"/>
          <p:cNvSpPr/>
          <p:nvPr/>
        </p:nvSpPr>
        <p:spPr>
          <a:xfrm>
            <a:off x="7070760" y="255276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" name="CustomShape 29"/>
          <p:cNvSpPr/>
          <p:nvPr/>
        </p:nvSpPr>
        <p:spPr>
          <a:xfrm>
            <a:off x="8143920" y="25527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3" name="Line 30"/>
          <p:cNvSpPr/>
          <p:nvPr/>
        </p:nvSpPr>
        <p:spPr>
          <a:xfrm>
            <a:off x="5460480" y="2917800"/>
            <a:ext cx="116640" cy="4989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4" name="CustomShape 31"/>
          <p:cNvSpPr/>
          <p:nvPr/>
        </p:nvSpPr>
        <p:spPr>
          <a:xfrm>
            <a:off x="5143680" y="25448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Line 32"/>
          <p:cNvSpPr/>
          <p:nvPr/>
        </p:nvSpPr>
        <p:spPr>
          <a:xfrm>
            <a:off x="535788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Line 33"/>
          <p:cNvSpPr/>
          <p:nvPr/>
        </p:nvSpPr>
        <p:spPr>
          <a:xfrm flipH="1">
            <a:off x="6109560" y="2810160"/>
            <a:ext cx="117360" cy="315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34"/>
          <p:cNvSpPr/>
          <p:nvPr/>
        </p:nvSpPr>
        <p:spPr>
          <a:xfrm>
            <a:off x="5877000" y="31050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8" name="CustomShape 35"/>
          <p:cNvSpPr/>
          <p:nvPr/>
        </p:nvSpPr>
        <p:spPr>
          <a:xfrm>
            <a:off x="6348240" y="310500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36"/>
          <p:cNvSpPr/>
          <p:nvPr/>
        </p:nvSpPr>
        <p:spPr>
          <a:xfrm>
            <a:off x="6153120" y="24192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0" name="Line 37"/>
          <p:cNvSpPr/>
          <p:nvPr/>
        </p:nvSpPr>
        <p:spPr>
          <a:xfrm>
            <a:off x="6433200" y="280044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Line 38"/>
          <p:cNvSpPr/>
          <p:nvPr/>
        </p:nvSpPr>
        <p:spPr>
          <a:xfrm>
            <a:off x="5986440" y="2085840"/>
            <a:ext cx="247680" cy="304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Line 39"/>
          <p:cNvSpPr/>
          <p:nvPr/>
        </p:nvSpPr>
        <p:spPr>
          <a:xfrm>
            <a:off x="732456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40"/>
          <p:cNvSpPr/>
          <p:nvPr/>
        </p:nvSpPr>
        <p:spPr>
          <a:xfrm>
            <a:off x="5334120" y="190512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41"/>
          <p:cNvSpPr/>
          <p:nvPr/>
        </p:nvSpPr>
        <p:spPr>
          <a:xfrm>
            <a:off x="304920" y="182880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905120" y="1790640"/>
            <a:ext cx="700956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" name="Line 3"/>
          <p:cNvSpPr/>
          <p:nvPr/>
        </p:nvSpPr>
        <p:spPr>
          <a:xfrm>
            <a:off x="26290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8" name="Line 4"/>
          <p:cNvSpPr/>
          <p:nvPr/>
        </p:nvSpPr>
        <p:spPr>
          <a:xfrm>
            <a:off x="33670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9" name="Line 5"/>
          <p:cNvSpPr/>
          <p:nvPr/>
        </p:nvSpPr>
        <p:spPr>
          <a:xfrm>
            <a:off x="41068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" name="Line 6"/>
          <p:cNvSpPr/>
          <p:nvPr/>
        </p:nvSpPr>
        <p:spPr>
          <a:xfrm>
            <a:off x="48448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Line 7"/>
          <p:cNvSpPr/>
          <p:nvPr/>
        </p:nvSpPr>
        <p:spPr>
          <a:xfrm>
            <a:off x="55846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Line 8"/>
          <p:cNvSpPr/>
          <p:nvPr/>
        </p:nvSpPr>
        <p:spPr>
          <a:xfrm>
            <a:off x="69534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Line 9"/>
          <p:cNvSpPr/>
          <p:nvPr/>
        </p:nvSpPr>
        <p:spPr>
          <a:xfrm>
            <a:off x="78436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Line 10"/>
          <p:cNvSpPr/>
          <p:nvPr/>
        </p:nvSpPr>
        <p:spPr>
          <a:xfrm>
            <a:off x="223992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Line 11"/>
          <p:cNvSpPr/>
          <p:nvPr/>
        </p:nvSpPr>
        <p:spPr>
          <a:xfrm>
            <a:off x="298620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Line 12"/>
          <p:cNvSpPr/>
          <p:nvPr/>
        </p:nvSpPr>
        <p:spPr>
          <a:xfrm>
            <a:off x="373212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" name="Line 13"/>
          <p:cNvSpPr/>
          <p:nvPr/>
        </p:nvSpPr>
        <p:spPr>
          <a:xfrm>
            <a:off x="447840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8" name="Line 14"/>
          <p:cNvSpPr/>
          <p:nvPr/>
        </p:nvSpPr>
        <p:spPr>
          <a:xfrm>
            <a:off x="862020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9" name="Line 15"/>
          <p:cNvSpPr/>
          <p:nvPr/>
        </p:nvSpPr>
        <p:spPr>
          <a:xfrm flipH="1">
            <a:off x="4834800" y="2882520"/>
            <a:ext cx="164520" cy="537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0" name="CustomShape 16"/>
          <p:cNvSpPr/>
          <p:nvPr/>
        </p:nvSpPr>
        <p:spPr>
          <a:xfrm>
            <a:off x="4591080" y="34020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17"/>
          <p:cNvSpPr/>
          <p:nvPr/>
        </p:nvSpPr>
        <p:spPr>
          <a:xfrm>
            <a:off x="5129280" y="34020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18"/>
          <p:cNvSpPr/>
          <p:nvPr/>
        </p:nvSpPr>
        <p:spPr>
          <a:xfrm>
            <a:off x="2039760" y="253368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CustomShape 19"/>
          <p:cNvSpPr/>
          <p:nvPr/>
        </p:nvSpPr>
        <p:spPr>
          <a:xfrm>
            <a:off x="2787480" y="253368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20"/>
          <p:cNvSpPr/>
          <p:nvPr/>
        </p:nvSpPr>
        <p:spPr>
          <a:xfrm>
            <a:off x="3537000" y="25336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5" name="CustomShape 21"/>
          <p:cNvSpPr/>
          <p:nvPr/>
        </p:nvSpPr>
        <p:spPr>
          <a:xfrm>
            <a:off x="4284720" y="25336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6" name="CustomShape 22"/>
          <p:cNvSpPr/>
          <p:nvPr/>
        </p:nvSpPr>
        <p:spPr>
          <a:xfrm>
            <a:off x="7242120" y="253368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7" name="CustomShape 23"/>
          <p:cNvSpPr/>
          <p:nvPr/>
        </p:nvSpPr>
        <p:spPr>
          <a:xfrm>
            <a:off x="8429760" y="25336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Line 24"/>
          <p:cNvSpPr/>
          <p:nvPr/>
        </p:nvSpPr>
        <p:spPr>
          <a:xfrm>
            <a:off x="5212800" y="2898720"/>
            <a:ext cx="116640" cy="4989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5"/>
          <p:cNvSpPr/>
          <p:nvPr/>
        </p:nvSpPr>
        <p:spPr>
          <a:xfrm>
            <a:off x="4896000" y="2525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Line 26"/>
          <p:cNvSpPr/>
          <p:nvPr/>
        </p:nvSpPr>
        <p:spPr>
          <a:xfrm>
            <a:off x="5110200" y="197172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1" name="Line 27"/>
          <p:cNvSpPr/>
          <p:nvPr/>
        </p:nvSpPr>
        <p:spPr>
          <a:xfrm flipH="1">
            <a:off x="6128280" y="292428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2" name="CustomShape 28"/>
          <p:cNvSpPr/>
          <p:nvPr/>
        </p:nvSpPr>
        <p:spPr>
          <a:xfrm>
            <a:off x="5896080" y="32194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3" name="CustomShape 29"/>
          <p:cNvSpPr/>
          <p:nvPr/>
        </p:nvSpPr>
        <p:spPr>
          <a:xfrm>
            <a:off x="6367320" y="321948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4" name="CustomShape 30"/>
          <p:cNvSpPr/>
          <p:nvPr/>
        </p:nvSpPr>
        <p:spPr>
          <a:xfrm>
            <a:off x="6172200" y="25336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5" name="Line 31"/>
          <p:cNvSpPr/>
          <p:nvPr/>
        </p:nvSpPr>
        <p:spPr>
          <a:xfrm>
            <a:off x="6452280" y="291492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Line 32"/>
          <p:cNvSpPr/>
          <p:nvPr/>
        </p:nvSpPr>
        <p:spPr>
          <a:xfrm flipH="1">
            <a:off x="6343200" y="1990800"/>
            <a:ext cx="468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" name="Line 33"/>
          <p:cNvSpPr/>
          <p:nvPr/>
        </p:nvSpPr>
        <p:spPr>
          <a:xfrm>
            <a:off x="749628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8" name="Line 34"/>
          <p:cNvSpPr/>
          <p:nvPr/>
        </p:nvSpPr>
        <p:spPr>
          <a:xfrm flipH="1">
            <a:off x="4404240" y="47912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" name="CustomShape 35"/>
          <p:cNvSpPr/>
          <p:nvPr/>
        </p:nvSpPr>
        <p:spPr>
          <a:xfrm>
            <a:off x="4200480" y="5095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0" name="CustomShape 36"/>
          <p:cNvSpPr/>
          <p:nvPr/>
        </p:nvSpPr>
        <p:spPr>
          <a:xfrm>
            <a:off x="4653000" y="5095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1" name="CustomShape 37"/>
          <p:cNvSpPr/>
          <p:nvPr/>
        </p:nvSpPr>
        <p:spPr>
          <a:xfrm>
            <a:off x="4457880" y="44006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2" name="Line 38"/>
          <p:cNvSpPr/>
          <p:nvPr/>
        </p:nvSpPr>
        <p:spPr>
          <a:xfrm>
            <a:off x="4747320" y="478152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39"/>
          <p:cNvSpPr/>
          <p:nvPr/>
        </p:nvSpPr>
        <p:spPr>
          <a:xfrm>
            <a:off x="3657600" y="373392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152280" y="1790640"/>
            <a:ext cx="889560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Line 3"/>
          <p:cNvSpPr/>
          <p:nvPr/>
        </p:nvSpPr>
        <p:spPr>
          <a:xfrm>
            <a:off x="8762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Line 4"/>
          <p:cNvSpPr/>
          <p:nvPr/>
        </p:nvSpPr>
        <p:spPr>
          <a:xfrm>
            <a:off x="16146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Line 5"/>
          <p:cNvSpPr/>
          <p:nvPr/>
        </p:nvSpPr>
        <p:spPr>
          <a:xfrm>
            <a:off x="23544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9" name="Line 6"/>
          <p:cNvSpPr/>
          <p:nvPr/>
        </p:nvSpPr>
        <p:spPr>
          <a:xfrm>
            <a:off x="30924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0" name="Line 7"/>
          <p:cNvSpPr/>
          <p:nvPr/>
        </p:nvSpPr>
        <p:spPr>
          <a:xfrm>
            <a:off x="38322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" name="Line 8"/>
          <p:cNvSpPr/>
          <p:nvPr/>
        </p:nvSpPr>
        <p:spPr>
          <a:xfrm>
            <a:off x="499104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" name="Line 9"/>
          <p:cNvSpPr/>
          <p:nvPr/>
        </p:nvSpPr>
        <p:spPr>
          <a:xfrm>
            <a:off x="60530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3" name="Line 10"/>
          <p:cNvSpPr/>
          <p:nvPr/>
        </p:nvSpPr>
        <p:spPr>
          <a:xfrm>
            <a:off x="732636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Line 11"/>
          <p:cNvSpPr/>
          <p:nvPr/>
        </p:nvSpPr>
        <p:spPr>
          <a:xfrm>
            <a:off x="48744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Line 12"/>
          <p:cNvSpPr/>
          <p:nvPr/>
        </p:nvSpPr>
        <p:spPr>
          <a:xfrm>
            <a:off x="123336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Line 13"/>
          <p:cNvSpPr/>
          <p:nvPr/>
        </p:nvSpPr>
        <p:spPr>
          <a:xfrm>
            <a:off x="197964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7" name="Line 14"/>
          <p:cNvSpPr/>
          <p:nvPr/>
        </p:nvSpPr>
        <p:spPr>
          <a:xfrm>
            <a:off x="272556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8" name="Line 15"/>
          <p:cNvSpPr/>
          <p:nvPr/>
        </p:nvSpPr>
        <p:spPr>
          <a:xfrm>
            <a:off x="682956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Line 16"/>
          <p:cNvSpPr/>
          <p:nvPr/>
        </p:nvSpPr>
        <p:spPr>
          <a:xfrm flipH="1">
            <a:off x="3082320" y="2882520"/>
            <a:ext cx="164520" cy="537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17"/>
          <p:cNvSpPr/>
          <p:nvPr/>
        </p:nvSpPr>
        <p:spPr>
          <a:xfrm>
            <a:off x="2838600" y="34020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1" name="CustomShape 18"/>
          <p:cNvSpPr/>
          <p:nvPr/>
        </p:nvSpPr>
        <p:spPr>
          <a:xfrm>
            <a:off x="3376440" y="340200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2" name="CustomShape 19"/>
          <p:cNvSpPr/>
          <p:nvPr/>
        </p:nvSpPr>
        <p:spPr>
          <a:xfrm>
            <a:off x="287280" y="25336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3" name="CustomShape 20"/>
          <p:cNvSpPr/>
          <p:nvPr/>
        </p:nvSpPr>
        <p:spPr>
          <a:xfrm>
            <a:off x="1035000" y="25336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4" name="CustomShape 21"/>
          <p:cNvSpPr/>
          <p:nvPr/>
        </p:nvSpPr>
        <p:spPr>
          <a:xfrm>
            <a:off x="1784520" y="25336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5" name="CustomShape 22"/>
          <p:cNvSpPr/>
          <p:nvPr/>
        </p:nvSpPr>
        <p:spPr>
          <a:xfrm>
            <a:off x="2532240" y="25336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6" name="CustomShape 23"/>
          <p:cNvSpPr/>
          <p:nvPr/>
        </p:nvSpPr>
        <p:spPr>
          <a:xfrm>
            <a:off x="6727680" y="253368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7" name="CustomShape 24"/>
          <p:cNvSpPr/>
          <p:nvPr/>
        </p:nvSpPr>
        <p:spPr>
          <a:xfrm>
            <a:off x="8105760" y="25336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8" name="Line 25"/>
          <p:cNvSpPr/>
          <p:nvPr/>
        </p:nvSpPr>
        <p:spPr>
          <a:xfrm>
            <a:off x="3459600" y="2898720"/>
            <a:ext cx="117000" cy="498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9" name="CustomShape 26"/>
          <p:cNvSpPr/>
          <p:nvPr/>
        </p:nvSpPr>
        <p:spPr>
          <a:xfrm>
            <a:off x="3143160" y="25257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0" name="Line 27"/>
          <p:cNvSpPr/>
          <p:nvPr/>
        </p:nvSpPr>
        <p:spPr>
          <a:xfrm>
            <a:off x="3357720" y="197172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1" name="Line 28"/>
          <p:cNvSpPr/>
          <p:nvPr/>
        </p:nvSpPr>
        <p:spPr>
          <a:xfrm flipH="1">
            <a:off x="4299480" y="30956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2" name="CustomShape 29"/>
          <p:cNvSpPr/>
          <p:nvPr/>
        </p:nvSpPr>
        <p:spPr>
          <a:xfrm>
            <a:off x="4067280" y="3390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3" name="CustomShape 30"/>
          <p:cNvSpPr/>
          <p:nvPr/>
        </p:nvSpPr>
        <p:spPr>
          <a:xfrm>
            <a:off x="4538520" y="339084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4" name="CustomShape 31"/>
          <p:cNvSpPr/>
          <p:nvPr/>
        </p:nvSpPr>
        <p:spPr>
          <a:xfrm>
            <a:off x="4343400" y="27050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5" name="Line 32"/>
          <p:cNvSpPr/>
          <p:nvPr/>
        </p:nvSpPr>
        <p:spPr>
          <a:xfrm>
            <a:off x="4623480" y="308628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Line 33"/>
          <p:cNvSpPr/>
          <p:nvPr/>
        </p:nvSpPr>
        <p:spPr>
          <a:xfrm>
            <a:off x="4552920" y="2066760"/>
            <a:ext cx="0" cy="6145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7" name="Line 34"/>
          <p:cNvSpPr/>
          <p:nvPr/>
        </p:nvSpPr>
        <p:spPr>
          <a:xfrm>
            <a:off x="8296200" y="1990800"/>
            <a:ext cx="3816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8" name="Line 35"/>
          <p:cNvSpPr/>
          <p:nvPr/>
        </p:nvSpPr>
        <p:spPr>
          <a:xfrm flipH="1">
            <a:off x="5547600" y="3019680"/>
            <a:ext cx="117360" cy="315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9" name="CustomShape 36"/>
          <p:cNvSpPr/>
          <p:nvPr/>
        </p:nvSpPr>
        <p:spPr>
          <a:xfrm>
            <a:off x="5343480" y="3324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0" name="CustomShape 37"/>
          <p:cNvSpPr/>
          <p:nvPr/>
        </p:nvSpPr>
        <p:spPr>
          <a:xfrm>
            <a:off x="5796000" y="3324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1" name="CustomShape 38"/>
          <p:cNvSpPr/>
          <p:nvPr/>
        </p:nvSpPr>
        <p:spPr>
          <a:xfrm>
            <a:off x="5600880" y="26290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2" name="Line 39"/>
          <p:cNvSpPr/>
          <p:nvPr/>
        </p:nvSpPr>
        <p:spPr>
          <a:xfrm>
            <a:off x="5890320" y="300996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3" name="Line 40"/>
          <p:cNvSpPr/>
          <p:nvPr/>
        </p:nvSpPr>
        <p:spPr>
          <a:xfrm>
            <a:off x="5776920" y="2085840"/>
            <a:ext cx="9360" cy="5382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4" name="CustomShape 41"/>
          <p:cNvSpPr/>
          <p:nvPr/>
        </p:nvSpPr>
        <p:spPr>
          <a:xfrm>
            <a:off x="4876920" y="190512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2"/>
          <p:cNvSpPr/>
          <p:nvPr/>
        </p:nvSpPr>
        <p:spPr>
          <a:xfrm>
            <a:off x="-152280" y="175248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52280" y="1790640"/>
            <a:ext cx="889560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Line 3"/>
          <p:cNvSpPr/>
          <p:nvPr/>
        </p:nvSpPr>
        <p:spPr>
          <a:xfrm>
            <a:off x="8762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Line 4"/>
          <p:cNvSpPr/>
          <p:nvPr/>
        </p:nvSpPr>
        <p:spPr>
          <a:xfrm>
            <a:off x="16146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Line 5"/>
          <p:cNvSpPr/>
          <p:nvPr/>
        </p:nvSpPr>
        <p:spPr>
          <a:xfrm>
            <a:off x="23544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Line 6"/>
          <p:cNvSpPr/>
          <p:nvPr/>
        </p:nvSpPr>
        <p:spPr>
          <a:xfrm>
            <a:off x="43434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Line 7"/>
          <p:cNvSpPr/>
          <p:nvPr/>
        </p:nvSpPr>
        <p:spPr>
          <a:xfrm>
            <a:off x="63244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Line 8"/>
          <p:cNvSpPr/>
          <p:nvPr/>
        </p:nvSpPr>
        <p:spPr>
          <a:xfrm>
            <a:off x="78487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4" name="Line 9"/>
          <p:cNvSpPr/>
          <p:nvPr/>
        </p:nvSpPr>
        <p:spPr>
          <a:xfrm>
            <a:off x="41760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5" name="Line 10"/>
          <p:cNvSpPr/>
          <p:nvPr/>
        </p:nvSpPr>
        <p:spPr>
          <a:xfrm>
            <a:off x="116352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6" name="Line 11"/>
          <p:cNvSpPr/>
          <p:nvPr/>
        </p:nvSpPr>
        <p:spPr>
          <a:xfrm>
            <a:off x="7315200" y="20970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7" name="Line 12"/>
          <p:cNvSpPr/>
          <p:nvPr/>
        </p:nvSpPr>
        <p:spPr>
          <a:xfrm flipH="1">
            <a:off x="1786680" y="2921040"/>
            <a:ext cx="164880" cy="5367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8" name="CustomShape 13"/>
          <p:cNvSpPr/>
          <p:nvPr/>
        </p:nvSpPr>
        <p:spPr>
          <a:xfrm>
            <a:off x="1562040" y="34401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14"/>
          <p:cNvSpPr/>
          <p:nvPr/>
        </p:nvSpPr>
        <p:spPr>
          <a:xfrm>
            <a:off x="2081160" y="34401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0" name="CustomShape 15"/>
          <p:cNvSpPr/>
          <p:nvPr/>
        </p:nvSpPr>
        <p:spPr>
          <a:xfrm>
            <a:off x="222120" y="253368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1" name="CustomShape 16"/>
          <p:cNvSpPr/>
          <p:nvPr/>
        </p:nvSpPr>
        <p:spPr>
          <a:xfrm>
            <a:off x="969840" y="253368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2" name="CustomShape 17"/>
          <p:cNvSpPr/>
          <p:nvPr/>
        </p:nvSpPr>
        <p:spPr>
          <a:xfrm>
            <a:off x="7086600" y="263988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3" name="CustomShape 18"/>
          <p:cNvSpPr/>
          <p:nvPr/>
        </p:nvSpPr>
        <p:spPr>
          <a:xfrm>
            <a:off x="8296200" y="265896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Line 19"/>
          <p:cNvSpPr/>
          <p:nvPr/>
        </p:nvSpPr>
        <p:spPr>
          <a:xfrm>
            <a:off x="2164320" y="2936880"/>
            <a:ext cx="117000" cy="498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0"/>
          <p:cNvSpPr/>
          <p:nvPr/>
        </p:nvSpPr>
        <p:spPr>
          <a:xfrm>
            <a:off x="1847880" y="25639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6" name="Line 21"/>
          <p:cNvSpPr/>
          <p:nvPr/>
        </p:nvSpPr>
        <p:spPr>
          <a:xfrm>
            <a:off x="2062080" y="2009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Line 22"/>
          <p:cNvSpPr/>
          <p:nvPr/>
        </p:nvSpPr>
        <p:spPr>
          <a:xfrm flipH="1">
            <a:off x="3075480" y="31719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3"/>
          <p:cNvSpPr/>
          <p:nvPr/>
        </p:nvSpPr>
        <p:spPr>
          <a:xfrm>
            <a:off x="2843280" y="34671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9" name="CustomShape 24"/>
          <p:cNvSpPr/>
          <p:nvPr/>
        </p:nvSpPr>
        <p:spPr>
          <a:xfrm>
            <a:off x="3314880" y="34671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0" name="CustomShape 25"/>
          <p:cNvSpPr/>
          <p:nvPr/>
        </p:nvSpPr>
        <p:spPr>
          <a:xfrm>
            <a:off x="3119400" y="27813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1" name="Line 26"/>
          <p:cNvSpPr/>
          <p:nvPr/>
        </p:nvSpPr>
        <p:spPr>
          <a:xfrm>
            <a:off x="3399480" y="316260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Line 27"/>
          <p:cNvSpPr/>
          <p:nvPr/>
        </p:nvSpPr>
        <p:spPr>
          <a:xfrm>
            <a:off x="3300480" y="2028960"/>
            <a:ext cx="0" cy="766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3" name="Line 28"/>
          <p:cNvSpPr/>
          <p:nvPr/>
        </p:nvSpPr>
        <p:spPr>
          <a:xfrm>
            <a:off x="8334360" y="211608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4" name="Line 29"/>
          <p:cNvSpPr/>
          <p:nvPr/>
        </p:nvSpPr>
        <p:spPr>
          <a:xfrm flipH="1">
            <a:off x="5309280" y="321948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5" name="CustomShape 30"/>
          <p:cNvSpPr/>
          <p:nvPr/>
        </p:nvSpPr>
        <p:spPr>
          <a:xfrm>
            <a:off x="5105520" y="35244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6" name="CustomShape 31"/>
          <p:cNvSpPr/>
          <p:nvPr/>
        </p:nvSpPr>
        <p:spPr>
          <a:xfrm>
            <a:off x="5557680" y="352440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7" name="CustomShape 32"/>
          <p:cNvSpPr/>
          <p:nvPr/>
        </p:nvSpPr>
        <p:spPr>
          <a:xfrm>
            <a:off x="5362560" y="28288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8" name="Line 33"/>
          <p:cNvSpPr/>
          <p:nvPr/>
        </p:nvSpPr>
        <p:spPr>
          <a:xfrm>
            <a:off x="5651640" y="32101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9" name="Line 34"/>
          <p:cNvSpPr/>
          <p:nvPr/>
        </p:nvSpPr>
        <p:spPr>
          <a:xfrm>
            <a:off x="5562720" y="1905120"/>
            <a:ext cx="0" cy="9144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Line 35"/>
          <p:cNvSpPr/>
          <p:nvPr/>
        </p:nvSpPr>
        <p:spPr>
          <a:xfrm flipH="1">
            <a:off x="4404240" y="47912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36"/>
          <p:cNvSpPr/>
          <p:nvPr/>
        </p:nvSpPr>
        <p:spPr>
          <a:xfrm>
            <a:off x="4200480" y="5095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2" name="CustomShape 37"/>
          <p:cNvSpPr/>
          <p:nvPr/>
        </p:nvSpPr>
        <p:spPr>
          <a:xfrm>
            <a:off x="4653000" y="5095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3" name="CustomShape 38"/>
          <p:cNvSpPr/>
          <p:nvPr/>
        </p:nvSpPr>
        <p:spPr>
          <a:xfrm>
            <a:off x="4457880" y="44006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4" name="Line 39"/>
          <p:cNvSpPr/>
          <p:nvPr/>
        </p:nvSpPr>
        <p:spPr>
          <a:xfrm>
            <a:off x="4747320" y="478152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0"/>
          <p:cNvSpPr/>
          <p:nvPr/>
        </p:nvSpPr>
        <p:spPr>
          <a:xfrm>
            <a:off x="3581280" y="380988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52280" y="1790640"/>
            <a:ext cx="826704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Line 3"/>
          <p:cNvSpPr/>
          <p:nvPr/>
        </p:nvSpPr>
        <p:spPr>
          <a:xfrm>
            <a:off x="8762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Line 4"/>
          <p:cNvSpPr/>
          <p:nvPr/>
        </p:nvSpPr>
        <p:spPr>
          <a:xfrm>
            <a:off x="161460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Line 5"/>
          <p:cNvSpPr/>
          <p:nvPr/>
        </p:nvSpPr>
        <p:spPr>
          <a:xfrm>
            <a:off x="24494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Line 6"/>
          <p:cNvSpPr/>
          <p:nvPr/>
        </p:nvSpPr>
        <p:spPr>
          <a:xfrm>
            <a:off x="35305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Line 7"/>
          <p:cNvSpPr/>
          <p:nvPr/>
        </p:nvSpPr>
        <p:spPr>
          <a:xfrm>
            <a:off x="47656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Line 8"/>
          <p:cNvSpPr/>
          <p:nvPr/>
        </p:nvSpPr>
        <p:spPr>
          <a:xfrm>
            <a:off x="590544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Line 9"/>
          <p:cNvSpPr/>
          <p:nvPr/>
        </p:nvSpPr>
        <p:spPr>
          <a:xfrm>
            <a:off x="70819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Line 10"/>
          <p:cNvSpPr/>
          <p:nvPr/>
        </p:nvSpPr>
        <p:spPr>
          <a:xfrm>
            <a:off x="41760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Line 11"/>
          <p:cNvSpPr/>
          <p:nvPr/>
        </p:nvSpPr>
        <p:spPr>
          <a:xfrm>
            <a:off x="116352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Line 12"/>
          <p:cNvSpPr/>
          <p:nvPr/>
        </p:nvSpPr>
        <p:spPr>
          <a:xfrm>
            <a:off x="5343480" y="206676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Line 13"/>
          <p:cNvSpPr/>
          <p:nvPr/>
        </p:nvSpPr>
        <p:spPr>
          <a:xfrm flipH="1">
            <a:off x="1672560" y="2939760"/>
            <a:ext cx="164880" cy="537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14"/>
          <p:cNvSpPr/>
          <p:nvPr/>
        </p:nvSpPr>
        <p:spPr>
          <a:xfrm>
            <a:off x="1428840" y="3459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0" name="CustomShape 15"/>
          <p:cNvSpPr/>
          <p:nvPr/>
        </p:nvSpPr>
        <p:spPr>
          <a:xfrm>
            <a:off x="1967040" y="3459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1" name="CustomShape 16"/>
          <p:cNvSpPr/>
          <p:nvPr/>
        </p:nvSpPr>
        <p:spPr>
          <a:xfrm>
            <a:off x="222120" y="253368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2" name="CustomShape 17"/>
          <p:cNvSpPr/>
          <p:nvPr/>
        </p:nvSpPr>
        <p:spPr>
          <a:xfrm>
            <a:off x="969840" y="253368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3" name="CustomShape 18"/>
          <p:cNvSpPr/>
          <p:nvPr/>
        </p:nvSpPr>
        <p:spPr>
          <a:xfrm>
            <a:off x="5280120" y="2610000"/>
            <a:ext cx="51336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4" name="CustomShape 19"/>
          <p:cNvSpPr/>
          <p:nvPr/>
        </p:nvSpPr>
        <p:spPr>
          <a:xfrm>
            <a:off x="7781760" y="253368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5" name="Line 20"/>
          <p:cNvSpPr/>
          <p:nvPr/>
        </p:nvSpPr>
        <p:spPr>
          <a:xfrm>
            <a:off x="2050200" y="2955600"/>
            <a:ext cx="117360" cy="4989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21"/>
          <p:cNvSpPr/>
          <p:nvPr/>
        </p:nvSpPr>
        <p:spPr>
          <a:xfrm>
            <a:off x="1733400" y="258300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7" name="Line 22"/>
          <p:cNvSpPr/>
          <p:nvPr/>
        </p:nvSpPr>
        <p:spPr>
          <a:xfrm>
            <a:off x="1947960" y="2028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Line 23"/>
          <p:cNvSpPr/>
          <p:nvPr/>
        </p:nvSpPr>
        <p:spPr>
          <a:xfrm flipH="1">
            <a:off x="2813760" y="319104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24"/>
          <p:cNvSpPr/>
          <p:nvPr/>
        </p:nvSpPr>
        <p:spPr>
          <a:xfrm>
            <a:off x="2581200" y="3486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0" name="CustomShape 25"/>
          <p:cNvSpPr/>
          <p:nvPr/>
        </p:nvSpPr>
        <p:spPr>
          <a:xfrm>
            <a:off x="3052800" y="3486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1" name="CustomShape 26"/>
          <p:cNvSpPr/>
          <p:nvPr/>
        </p:nvSpPr>
        <p:spPr>
          <a:xfrm>
            <a:off x="2857680" y="28004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2" name="Line 27"/>
          <p:cNvSpPr/>
          <p:nvPr/>
        </p:nvSpPr>
        <p:spPr>
          <a:xfrm>
            <a:off x="3137040" y="31813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Line 28"/>
          <p:cNvSpPr/>
          <p:nvPr/>
        </p:nvSpPr>
        <p:spPr>
          <a:xfrm>
            <a:off x="2995560" y="2028960"/>
            <a:ext cx="0" cy="766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4" name="Line 29"/>
          <p:cNvSpPr/>
          <p:nvPr/>
        </p:nvSpPr>
        <p:spPr>
          <a:xfrm>
            <a:off x="7819920" y="19908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5" name="Line 30"/>
          <p:cNvSpPr/>
          <p:nvPr/>
        </p:nvSpPr>
        <p:spPr>
          <a:xfrm flipH="1">
            <a:off x="4061520" y="307656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6" name="CustomShape 31"/>
          <p:cNvSpPr/>
          <p:nvPr/>
        </p:nvSpPr>
        <p:spPr>
          <a:xfrm>
            <a:off x="3857760" y="33814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7" name="CustomShape 32"/>
          <p:cNvSpPr/>
          <p:nvPr/>
        </p:nvSpPr>
        <p:spPr>
          <a:xfrm>
            <a:off x="4309920" y="338148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8" name="CustomShape 33"/>
          <p:cNvSpPr/>
          <p:nvPr/>
        </p:nvSpPr>
        <p:spPr>
          <a:xfrm>
            <a:off x="4114800" y="26859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Line 34"/>
          <p:cNvSpPr/>
          <p:nvPr/>
        </p:nvSpPr>
        <p:spPr>
          <a:xfrm>
            <a:off x="4403880" y="30672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Line 35"/>
          <p:cNvSpPr/>
          <p:nvPr/>
        </p:nvSpPr>
        <p:spPr>
          <a:xfrm flipH="1">
            <a:off x="4285800" y="2009880"/>
            <a:ext cx="9720" cy="690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1" name="Line 36"/>
          <p:cNvSpPr/>
          <p:nvPr/>
        </p:nvSpPr>
        <p:spPr>
          <a:xfrm flipH="1">
            <a:off x="6423480" y="30956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2" name="CustomShape 37"/>
          <p:cNvSpPr/>
          <p:nvPr/>
        </p:nvSpPr>
        <p:spPr>
          <a:xfrm>
            <a:off x="6219720" y="340056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3" name="CustomShape 38"/>
          <p:cNvSpPr/>
          <p:nvPr/>
        </p:nvSpPr>
        <p:spPr>
          <a:xfrm>
            <a:off x="6672240" y="3400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39"/>
          <p:cNvSpPr/>
          <p:nvPr/>
        </p:nvSpPr>
        <p:spPr>
          <a:xfrm>
            <a:off x="6477120" y="27050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5" name="Line 40"/>
          <p:cNvSpPr/>
          <p:nvPr/>
        </p:nvSpPr>
        <p:spPr>
          <a:xfrm>
            <a:off x="6766560" y="308628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6" name="Line 41"/>
          <p:cNvSpPr/>
          <p:nvPr/>
        </p:nvSpPr>
        <p:spPr>
          <a:xfrm>
            <a:off x="6672240" y="2009880"/>
            <a:ext cx="0" cy="666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7" name="CustomShape 42"/>
          <p:cNvSpPr/>
          <p:nvPr/>
        </p:nvSpPr>
        <p:spPr>
          <a:xfrm>
            <a:off x="5638680" y="190512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8" name="CustomShape 43"/>
          <p:cNvSpPr/>
          <p:nvPr/>
        </p:nvSpPr>
        <p:spPr>
          <a:xfrm>
            <a:off x="-228600" y="175248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1219320" y="1752480"/>
            <a:ext cx="765720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1" name="Line 3"/>
          <p:cNvSpPr/>
          <p:nvPr/>
        </p:nvSpPr>
        <p:spPr>
          <a:xfrm>
            <a:off x="2590920" y="175248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2" name="Line 4"/>
          <p:cNvSpPr/>
          <p:nvPr/>
        </p:nvSpPr>
        <p:spPr>
          <a:xfrm>
            <a:off x="3854520" y="175248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3" name="Line 5"/>
          <p:cNvSpPr/>
          <p:nvPr/>
        </p:nvSpPr>
        <p:spPr>
          <a:xfrm>
            <a:off x="5119560" y="175248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4" name="Line 6"/>
          <p:cNvSpPr/>
          <p:nvPr/>
        </p:nvSpPr>
        <p:spPr>
          <a:xfrm>
            <a:off x="6384960" y="175248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5" name="Line 7"/>
          <p:cNvSpPr/>
          <p:nvPr/>
        </p:nvSpPr>
        <p:spPr>
          <a:xfrm>
            <a:off x="7650000" y="175248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6" name="Line 8"/>
          <p:cNvSpPr/>
          <p:nvPr/>
        </p:nvSpPr>
        <p:spPr>
          <a:xfrm flipH="1">
            <a:off x="1367640" y="2844360"/>
            <a:ext cx="164520" cy="537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7" name="CustomShape 9"/>
          <p:cNvSpPr/>
          <p:nvPr/>
        </p:nvSpPr>
        <p:spPr>
          <a:xfrm>
            <a:off x="1123920" y="3363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8" name="CustomShape 10"/>
          <p:cNvSpPr/>
          <p:nvPr/>
        </p:nvSpPr>
        <p:spPr>
          <a:xfrm>
            <a:off x="1662120" y="3363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9" name="CustomShape 11"/>
          <p:cNvSpPr/>
          <p:nvPr/>
        </p:nvSpPr>
        <p:spPr>
          <a:xfrm>
            <a:off x="5638680" y="262080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0" name="CustomShape 12"/>
          <p:cNvSpPr/>
          <p:nvPr/>
        </p:nvSpPr>
        <p:spPr>
          <a:xfrm>
            <a:off x="8153280" y="240048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1" name="Line 13"/>
          <p:cNvSpPr/>
          <p:nvPr/>
        </p:nvSpPr>
        <p:spPr>
          <a:xfrm>
            <a:off x="1745640" y="2860560"/>
            <a:ext cx="116640" cy="4989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2" name="CustomShape 14"/>
          <p:cNvSpPr/>
          <p:nvPr/>
        </p:nvSpPr>
        <p:spPr>
          <a:xfrm>
            <a:off x="1428840" y="24876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3" name="Line 15"/>
          <p:cNvSpPr/>
          <p:nvPr/>
        </p:nvSpPr>
        <p:spPr>
          <a:xfrm>
            <a:off x="1643040" y="193356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4" name="Line 16"/>
          <p:cNvSpPr/>
          <p:nvPr/>
        </p:nvSpPr>
        <p:spPr>
          <a:xfrm flipH="1">
            <a:off x="3080160" y="29433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5" name="CustomShape 17"/>
          <p:cNvSpPr/>
          <p:nvPr/>
        </p:nvSpPr>
        <p:spPr>
          <a:xfrm>
            <a:off x="2847960" y="3238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6" name="CustomShape 18"/>
          <p:cNvSpPr/>
          <p:nvPr/>
        </p:nvSpPr>
        <p:spPr>
          <a:xfrm>
            <a:off x="3319560" y="3238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7" name="CustomShape 19"/>
          <p:cNvSpPr/>
          <p:nvPr/>
        </p:nvSpPr>
        <p:spPr>
          <a:xfrm>
            <a:off x="3124080" y="25527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8" name="Line 20"/>
          <p:cNvSpPr/>
          <p:nvPr/>
        </p:nvSpPr>
        <p:spPr>
          <a:xfrm>
            <a:off x="3404520" y="2934000"/>
            <a:ext cx="117360" cy="315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9" name="Line 21"/>
          <p:cNvSpPr/>
          <p:nvPr/>
        </p:nvSpPr>
        <p:spPr>
          <a:xfrm flipH="1">
            <a:off x="4366080" y="29433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0" name="CustomShape 22"/>
          <p:cNvSpPr/>
          <p:nvPr/>
        </p:nvSpPr>
        <p:spPr>
          <a:xfrm>
            <a:off x="4162320" y="324792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1" name="CustomShape 23"/>
          <p:cNvSpPr/>
          <p:nvPr/>
        </p:nvSpPr>
        <p:spPr>
          <a:xfrm>
            <a:off x="4614840" y="32479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2" name="CustomShape 24"/>
          <p:cNvSpPr/>
          <p:nvPr/>
        </p:nvSpPr>
        <p:spPr>
          <a:xfrm>
            <a:off x="4419720" y="2552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3" name="Line 25"/>
          <p:cNvSpPr/>
          <p:nvPr/>
        </p:nvSpPr>
        <p:spPr>
          <a:xfrm>
            <a:off x="4709160" y="293400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4" name="Line 26"/>
          <p:cNvSpPr/>
          <p:nvPr/>
        </p:nvSpPr>
        <p:spPr>
          <a:xfrm flipH="1">
            <a:off x="6837840" y="285768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5" name="CustomShape 27"/>
          <p:cNvSpPr/>
          <p:nvPr/>
        </p:nvSpPr>
        <p:spPr>
          <a:xfrm>
            <a:off x="6634080" y="3162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6" name="CustomShape 28"/>
          <p:cNvSpPr/>
          <p:nvPr/>
        </p:nvSpPr>
        <p:spPr>
          <a:xfrm>
            <a:off x="7086600" y="3162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7" name="CustomShape 29"/>
          <p:cNvSpPr/>
          <p:nvPr/>
        </p:nvSpPr>
        <p:spPr>
          <a:xfrm>
            <a:off x="6891480" y="24670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8" name="Line 30"/>
          <p:cNvSpPr/>
          <p:nvPr/>
        </p:nvSpPr>
        <p:spPr>
          <a:xfrm>
            <a:off x="7180920" y="284796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49" name="Line 31"/>
          <p:cNvSpPr/>
          <p:nvPr/>
        </p:nvSpPr>
        <p:spPr>
          <a:xfrm flipH="1">
            <a:off x="4404240" y="47912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0" name="CustomShape 32"/>
          <p:cNvSpPr/>
          <p:nvPr/>
        </p:nvSpPr>
        <p:spPr>
          <a:xfrm>
            <a:off x="4200480" y="5095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1" name="CustomShape 33"/>
          <p:cNvSpPr/>
          <p:nvPr/>
        </p:nvSpPr>
        <p:spPr>
          <a:xfrm>
            <a:off x="4653000" y="5095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2" name="CustomShape 34"/>
          <p:cNvSpPr/>
          <p:nvPr/>
        </p:nvSpPr>
        <p:spPr>
          <a:xfrm>
            <a:off x="4457880" y="44006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3" name="Line 35"/>
          <p:cNvSpPr/>
          <p:nvPr/>
        </p:nvSpPr>
        <p:spPr>
          <a:xfrm>
            <a:off x="4747320" y="478152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4" name="Line 36"/>
          <p:cNvSpPr/>
          <p:nvPr/>
        </p:nvSpPr>
        <p:spPr>
          <a:xfrm>
            <a:off x="3352680" y="201924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5" name="Line 37"/>
          <p:cNvSpPr/>
          <p:nvPr/>
        </p:nvSpPr>
        <p:spPr>
          <a:xfrm>
            <a:off x="4648320" y="201924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6" name="Line 38"/>
          <p:cNvSpPr/>
          <p:nvPr/>
        </p:nvSpPr>
        <p:spPr>
          <a:xfrm>
            <a:off x="5867280" y="207648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7" name="Line 39"/>
          <p:cNvSpPr/>
          <p:nvPr/>
        </p:nvSpPr>
        <p:spPr>
          <a:xfrm>
            <a:off x="7086600" y="19432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8" name="Line 40"/>
          <p:cNvSpPr/>
          <p:nvPr/>
        </p:nvSpPr>
        <p:spPr>
          <a:xfrm>
            <a:off x="8305920" y="1866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9" name="CustomShape 41"/>
          <p:cNvSpPr/>
          <p:nvPr/>
        </p:nvSpPr>
        <p:spPr>
          <a:xfrm>
            <a:off x="3657600" y="380988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152280" y="1790640"/>
            <a:ext cx="889560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2" name="Line 3"/>
          <p:cNvSpPr/>
          <p:nvPr/>
        </p:nvSpPr>
        <p:spPr>
          <a:xfrm>
            <a:off x="15238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3" name="Line 4"/>
          <p:cNvSpPr/>
          <p:nvPr/>
        </p:nvSpPr>
        <p:spPr>
          <a:xfrm>
            <a:off x="27874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4" name="Line 5"/>
          <p:cNvSpPr/>
          <p:nvPr/>
        </p:nvSpPr>
        <p:spPr>
          <a:xfrm>
            <a:off x="40528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5" name="Line 6"/>
          <p:cNvSpPr/>
          <p:nvPr/>
        </p:nvSpPr>
        <p:spPr>
          <a:xfrm>
            <a:off x="531828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Line 7"/>
          <p:cNvSpPr/>
          <p:nvPr/>
        </p:nvSpPr>
        <p:spPr>
          <a:xfrm>
            <a:off x="65833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7" name="Line 8"/>
          <p:cNvSpPr/>
          <p:nvPr/>
        </p:nvSpPr>
        <p:spPr>
          <a:xfrm>
            <a:off x="7848720" y="17906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8" name="Line 9"/>
          <p:cNvSpPr/>
          <p:nvPr/>
        </p:nvSpPr>
        <p:spPr>
          <a:xfrm flipH="1">
            <a:off x="300960" y="2882520"/>
            <a:ext cx="164520" cy="537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9" name="CustomShape 10"/>
          <p:cNvSpPr/>
          <p:nvPr/>
        </p:nvSpPr>
        <p:spPr>
          <a:xfrm>
            <a:off x="57240" y="34020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595440" y="34020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1" name="CustomShape 12"/>
          <p:cNvSpPr/>
          <p:nvPr/>
        </p:nvSpPr>
        <p:spPr>
          <a:xfrm>
            <a:off x="4572000" y="265896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2" name="CustomShape 13"/>
          <p:cNvSpPr/>
          <p:nvPr/>
        </p:nvSpPr>
        <p:spPr>
          <a:xfrm>
            <a:off x="8362800" y="2438280"/>
            <a:ext cx="39960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3" name="Line 14"/>
          <p:cNvSpPr/>
          <p:nvPr/>
        </p:nvSpPr>
        <p:spPr>
          <a:xfrm>
            <a:off x="678240" y="2898720"/>
            <a:ext cx="117000" cy="498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4" name="CustomShape 15"/>
          <p:cNvSpPr/>
          <p:nvPr/>
        </p:nvSpPr>
        <p:spPr>
          <a:xfrm>
            <a:off x="361800" y="25257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5" name="Line 16"/>
          <p:cNvSpPr/>
          <p:nvPr/>
        </p:nvSpPr>
        <p:spPr>
          <a:xfrm>
            <a:off x="576360" y="197172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6" name="Line 17"/>
          <p:cNvSpPr/>
          <p:nvPr/>
        </p:nvSpPr>
        <p:spPr>
          <a:xfrm flipH="1">
            <a:off x="2013480" y="29815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7" name="CustomShape 18"/>
          <p:cNvSpPr/>
          <p:nvPr/>
        </p:nvSpPr>
        <p:spPr>
          <a:xfrm>
            <a:off x="1781280" y="32767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8" name="CustomShape 19"/>
          <p:cNvSpPr/>
          <p:nvPr/>
        </p:nvSpPr>
        <p:spPr>
          <a:xfrm>
            <a:off x="2252520" y="327672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9" name="CustomShape 20"/>
          <p:cNvSpPr/>
          <p:nvPr/>
        </p:nvSpPr>
        <p:spPr>
          <a:xfrm>
            <a:off x="2057400" y="25909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0" name="Line 21"/>
          <p:cNvSpPr/>
          <p:nvPr/>
        </p:nvSpPr>
        <p:spPr>
          <a:xfrm>
            <a:off x="2337480" y="297180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1" name="Line 22"/>
          <p:cNvSpPr/>
          <p:nvPr/>
        </p:nvSpPr>
        <p:spPr>
          <a:xfrm flipH="1">
            <a:off x="3299400" y="29815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2" name="CustomShape 23"/>
          <p:cNvSpPr/>
          <p:nvPr/>
        </p:nvSpPr>
        <p:spPr>
          <a:xfrm>
            <a:off x="3095640" y="32860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3" name="CustomShape 24"/>
          <p:cNvSpPr/>
          <p:nvPr/>
        </p:nvSpPr>
        <p:spPr>
          <a:xfrm>
            <a:off x="3548160" y="32860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4" name="CustomShape 25"/>
          <p:cNvSpPr/>
          <p:nvPr/>
        </p:nvSpPr>
        <p:spPr>
          <a:xfrm>
            <a:off x="3352680" y="259092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5" name="Line 26"/>
          <p:cNvSpPr/>
          <p:nvPr/>
        </p:nvSpPr>
        <p:spPr>
          <a:xfrm>
            <a:off x="3641760" y="29718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6" name="Line 27"/>
          <p:cNvSpPr/>
          <p:nvPr/>
        </p:nvSpPr>
        <p:spPr>
          <a:xfrm flipH="1">
            <a:off x="5771520" y="2895840"/>
            <a:ext cx="117360" cy="315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7" name="CustomShape 28"/>
          <p:cNvSpPr/>
          <p:nvPr/>
        </p:nvSpPr>
        <p:spPr>
          <a:xfrm>
            <a:off x="5567400" y="32004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8" name="CustomShape 29"/>
          <p:cNvSpPr/>
          <p:nvPr/>
        </p:nvSpPr>
        <p:spPr>
          <a:xfrm>
            <a:off x="6019920" y="32004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9" name="CustomShape 30"/>
          <p:cNvSpPr/>
          <p:nvPr/>
        </p:nvSpPr>
        <p:spPr>
          <a:xfrm>
            <a:off x="5824440" y="250524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0" name="Line 31"/>
          <p:cNvSpPr/>
          <p:nvPr/>
        </p:nvSpPr>
        <p:spPr>
          <a:xfrm>
            <a:off x="6113520" y="28861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1" name="Line 32"/>
          <p:cNvSpPr/>
          <p:nvPr/>
        </p:nvSpPr>
        <p:spPr>
          <a:xfrm flipH="1">
            <a:off x="7128360" y="29037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2" name="CustomShape 33"/>
          <p:cNvSpPr/>
          <p:nvPr/>
        </p:nvSpPr>
        <p:spPr>
          <a:xfrm>
            <a:off x="6924600" y="32083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3" name="CustomShape 34"/>
          <p:cNvSpPr/>
          <p:nvPr/>
        </p:nvSpPr>
        <p:spPr>
          <a:xfrm>
            <a:off x="7377120" y="32083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4" name="CustomShape 35"/>
          <p:cNvSpPr/>
          <p:nvPr/>
        </p:nvSpPr>
        <p:spPr>
          <a:xfrm>
            <a:off x="7182000" y="25131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95" name="Line 36"/>
          <p:cNvSpPr/>
          <p:nvPr/>
        </p:nvSpPr>
        <p:spPr>
          <a:xfrm>
            <a:off x="7471440" y="289404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6" name="Line 37"/>
          <p:cNvSpPr/>
          <p:nvPr/>
        </p:nvSpPr>
        <p:spPr>
          <a:xfrm>
            <a:off x="2286000" y="20574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7" name="Line 38"/>
          <p:cNvSpPr/>
          <p:nvPr/>
        </p:nvSpPr>
        <p:spPr>
          <a:xfrm>
            <a:off x="3581280" y="20574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8" name="Line 39"/>
          <p:cNvSpPr/>
          <p:nvPr/>
        </p:nvSpPr>
        <p:spPr>
          <a:xfrm>
            <a:off x="4800600" y="211464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9" name="Line 40"/>
          <p:cNvSpPr/>
          <p:nvPr/>
        </p:nvSpPr>
        <p:spPr>
          <a:xfrm>
            <a:off x="6019920" y="198108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0" name="Line 41"/>
          <p:cNvSpPr/>
          <p:nvPr/>
        </p:nvSpPr>
        <p:spPr>
          <a:xfrm>
            <a:off x="8515440" y="190512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1" name="Line 42"/>
          <p:cNvSpPr/>
          <p:nvPr/>
        </p:nvSpPr>
        <p:spPr>
          <a:xfrm>
            <a:off x="7391520" y="19620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2" name="CustomShape 43"/>
          <p:cNvSpPr/>
          <p:nvPr/>
        </p:nvSpPr>
        <p:spPr>
          <a:xfrm>
            <a:off x="6248520" y="1828800"/>
            <a:ext cx="182808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3" name="CustomShape 44"/>
          <p:cNvSpPr/>
          <p:nvPr/>
        </p:nvSpPr>
        <p:spPr>
          <a:xfrm>
            <a:off x="0" y="2057400"/>
            <a:ext cx="289476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05" name="CustomShape 2"/>
          <p:cNvSpPr/>
          <p:nvPr/>
        </p:nvSpPr>
        <p:spPr>
          <a:xfrm>
            <a:off x="2362320" y="1828800"/>
            <a:ext cx="645696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6" name="Line 3"/>
          <p:cNvSpPr/>
          <p:nvPr/>
        </p:nvSpPr>
        <p:spPr>
          <a:xfrm>
            <a:off x="373392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7" name="Line 4"/>
          <p:cNvSpPr/>
          <p:nvPr/>
        </p:nvSpPr>
        <p:spPr>
          <a:xfrm>
            <a:off x="499752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8" name="Line 5"/>
          <p:cNvSpPr/>
          <p:nvPr/>
        </p:nvSpPr>
        <p:spPr>
          <a:xfrm>
            <a:off x="626256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9" name="Line 6"/>
          <p:cNvSpPr/>
          <p:nvPr/>
        </p:nvSpPr>
        <p:spPr>
          <a:xfrm>
            <a:off x="752796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0" name="Line 7"/>
          <p:cNvSpPr/>
          <p:nvPr/>
        </p:nvSpPr>
        <p:spPr>
          <a:xfrm flipH="1">
            <a:off x="3367440" y="5247000"/>
            <a:ext cx="77040" cy="294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1" name="CustomShape 8"/>
          <p:cNvSpPr/>
          <p:nvPr/>
        </p:nvSpPr>
        <p:spPr>
          <a:xfrm>
            <a:off x="3048120" y="5524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2" name="CustomShape 9"/>
          <p:cNvSpPr/>
          <p:nvPr/>
        </p:nvSpPr>
        <p:spPr>
          <a:xfrm>
            <a:off x="3514680" y="5524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3" name="CustomShape 10"/>
          <p:cNvSpPr/>
          <p:nvPr/>
        </p:nvSpPr>
        <p:spPr>
          <a:xfrm>
            <a:off x="4172040" y="271620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4" name="CustomShape 11"/>
          <p:cNvSpPr/>
          <p:nvPr/>
        </p:nvSpPr>
        <p:spPr>
          <a:xfrm>
            <a:off x="7962840" y="249552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5" name="Line 12"/>
          <p:cNvSpPr/>
          <p:nvPr/>
        </p:nvSpPr>
        <p:spPr>
          <a:xfrm>
            <a:off x="3656520" y="5257440"/>
            <a:ext cx="6264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6" name="CustomShape 13"/>
          <p:cNvSpPr/>
          <p:nvPr/>
        </p:nvSpPr>
        <p:spPr>
          <a:xfrm>
            <a:off x="3424320" y="48718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7" name="Line 14"/>
          <p:cNvSpPr/>
          <p:nvPr/>
        </p:nvSpPr>
        <p:spPr>
          <a:xfrm flipH="1">
            <a:off x="4193640" y="5250960"/>
            <a:ext cx="9900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8" name="CustomShape 15"/>
          <p:cNvSpPr/>
          <p:nvPr/>
        </p:nvSpPr>
        <p:spPr>
          <a:xfrm>
            <a:off x="4005360" y="5529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9" name="CustomShape 16"/>
          <p:cNvSpPr/>
          <p:nvPr/>
        </p:nvSpPr>
        <p:spPr>
          <a:xfrm>
            <a:off x="4457880" y="5524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0" name="CustomShape 17"/>
          <p:cNvSpPr/>
          <p:nvPr/>
        </p:nvSpPr>
        <p:spPr>
          <a:xfrm>
            <a:off x="4148280" y="48718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1" name="Line 18"/>
          <p:cNvSpPr/>
          <p:nvPr/>
        </p:nvSpPr>
        <p:spPr>
          <a:xfrm>
            <a:off x="4535640" y="5256360"/>
            <a:ext cx="39960" cy="270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2" name="Line 19"/>
          <p:cNvSpPr/>
          <p:nvPr/>
        </p:nvSpPr>
        <p:spPr>
          <a:xfrm flipH="1">
            <a:off x="2899440" y="303876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3" name="CustomShape 20"/>
          <p:cNvSpPr/>
          <p:nvPr/>
        </p:nvSpPr>
        <p:spPr>
          <a:xfrm>
            <a:off x="2695680" y="33433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4" name="CustomShape 21"/>
          <p:cNvSpPr/>
          <p:nvPr/>
        </p:nvSpPr>
        <p:spPr>
          <a:xfrm>
            <a:off x="3147840" y="334332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5" name="CustomShape 22"/>
          <p:cNvSpPr/>
          <p:nvPr/>
        </p:nvSpPr>
        <p:spPr>
          <a:xfrm>
            <a:off x="2952720" y="26478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6" name="Line 23"/>
          <p:cNvSpPr/>
          <p:nvPr/>
        </p:nvSpPr>
        <p:spPr>
          <a:xfrm>
            <a:off x="3241800" y="30290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7" name="Line 24"/>
          <p:cNvSpPr/>
          <p:nvPr/>
        </p:nvSpPr>
        <p:spPr>
          <a:xfrm flipH="1">
            <a:off x="5371200" y="295272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8" name="CustomShape 25"/>
          <p:cNvSpPr/>
          <p:nvPr/>
        </p:nvSpPr>
        <p:spPr>
          <a:xfrm>
            <a:off x="5167440" y="32576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9" name="CustomShape 26"/>
          <p:cNvSpPr/>
          <p:nvPr/>
        </p:nvSpPr>
        <p:spPr>
          <a:xfrm>
            <a:off x="5619600" y="325764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0" name="CustomShape 27"/>
          <p:cNvSpPr/>
          <p:nvPr/>
        </p:nvSpPr>
        <p:spPr>
          <a:xfrm>
            <a:off x="5424480" y="25621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1" name="Line 28"/>
          <p:cNvSpPr/>
          <p:nvPr/>
        </p:nvSpPr>
        <p:spPr>
          <a:xfrm>
            <a:off x="5713560" y="29433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2" name="Line 29"/>
          <p:cNvSpPr/>
          <p:nvPr/>
        </p:nvSpPr>
        <p:spPr>
          <a:xfrm flipH="1">
            <a:off x="6728760" y="2961000"/>
            <a:ext cx="117360" cy="315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3" name="CustomShape 30"/>
          <p:cNvSpPr/>
          <p:nvPr/>
        </p:nvSpPr>
        <p:spPr>
          <a:xfrm>
            <a:off x="6524640" y="3265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4" name="CustomShape 31"/>
          <p:cNvSpPr/>
          <p:nvPr/>
        </p:nvSpPr>
        <p:spPr>
          <a:xfrm>
            <a:off x="6977160" y="3265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5" name="CustomShape 32"/>
          <p:cNvSpPr/>
          <p:nvPr/>
        </p:nvSpPr>
        <p:spPr>
          <a:xfrm>
            <a:off x="6781680" y="257004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6" name="Line 33"/>
          <p:cNvSpPr/>
          <p:nvPr/>
        </p:nvSpPr>
        <p:spPr>
          <a:xfrm>
            <a:off x="7070760" y="295128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7" name="Line 34"/>
          <p:cNvSpPr/>
          <p:nvPr/>
        </p:nvSpPr>
        <p:spPr>
          <a:xfrm>
            <a:off x="3181320" y="211464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8" name="Line 35"/>
          <p:cNvSpPr/>
          <p:nvPr/>
        </p:nvSpPr>
        <p:spPr>
          <a:xfrm>
            <a:off x="4400640" y="2171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9" name="Line 36"/>
          <p:cNvSpPr/>
          <p:nvPr/>
        </p:nvSpPr>
        <p:spPr>
          <a:xfrm>
            <a:off x="5619600" y="203832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0" name="Line 37"/>
          <p:cNvSpPr/>
          <p:nvPr/>
        </p:nvSpPr>
        <p:spPr>
          <a:xfrm>
            <a:off x="8115480" y="19620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1" name="Line 38"/>
          <p:cNvSpPr/>
          <p:nvPr/>
        </p:nvSpPr>
        <p:spPr>
          <a:xfrm>
            <a:off x="6991200" y="201924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2" name="CustomShape 39"/>
          <p:cNvSpPr/>
          <p:nvPr/>
        </p:nvSpPr>
        <p:spPr>
          <a:xfrm>
            <a:off x="3733920" y="42670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3" name="Line 40"/>
          <p:cNvSpPr/>
          <p:nvPr/>
        </p:nvSpPr>
        <p:spPr>
          <a:xfrm flipH="1">
            <a:off x="3717000" y="467316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4" name="Line 41"/>
          <p:cNvSpPr/>
          <p:nvPr/>
        </p:nvSpPr>
        <p:spPr>
          <a:xfrm>
            <a:off x="4121640" y="466344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5" name="CustomShape 42"/>
          <p:cNvSpPr/>
          <p:nvPr/>
        </p:nvSpPr>
        <p:spPr>
          <a:xfrm>
            <a:off x="2590920" y="4191120"/>
            <a:ext cx="2818440" cy="266616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47" name="CustomShape 2"/>
          <p:cNvSpPr/>
          <p:nvPr/>
        </p:nvSpPr>
        <p:spPr>
          <a:xfrm>
            <a:off x="762120" y="1828800"/>
            <a:ext cx="800028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8" name="Line 3"/>
          <p:cNvSpPr/>
          <p:nvPr/>
        </p:nvSpPr>
        <p:spPr>
          <a:xfrm>
            <a:off x="213372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9" name="Line 4"/>
          <p:cNvSpPr/>
          <p:nvPr/>
        </p:nvSpPr>
        <p:spPr>
          <a:xfrm>
            <a:off x="339732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0" name="Line 5"/>
          <p:cNvSpPr/>
          <p:nvPr/>
        </p:nvSpPr>
        <p:spPr>
          <a:xfrm>
            <a:off x="466236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1" name="Line 6"/>
          <p:cNvSpPr/>
          <p:nvPr/>
        </p:nvSpPr>
        <p:spPr>
          <a:xfrm>
            <a:off x="592776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2" name="Line 7"/>
          <p:cNvSpPr/>
          <p:nvPr/>
        </p:nvSpPr>
        <p:spPr>
          <a:xfrm>
            <a:off x="7192800" y="18288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3" name="Line 8"/>
          <p:cNvSpPr/>
          <p:nvPr/>
        </p:nvSpPr>
        <p:spPr>
          <a:xfrm flipH="1">
            <a:off x="6320160" y="3484800"/>
            <a:ext cx="77040" cy="294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4" name="CustomShape 9"/>
          <p:cNvSpPr/>
          <p:nvPr/>
        </p:nvSpPr>
        <p:spPr>
          <a:xfrm>
            <a:off x="6000840" y="37623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5" name="CustomShape 10"/>
          <p:cNvSpPr/>
          <p:nvPr/>
        </p:nvSpPr>
        <p:spPr>
          <a:xfrm>
            <a:off x="6467400" y="37623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6" name="CustomShape 11"/>
          <p:cNvSpPr/>
          <p:nvPr/>
        </p:nvSpPr>
        <p:spPr>
          <a:xfrm>
            <a:off x="2571840" y="2716200"/>
            <a:ext cx="51372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7" name="CustomShape 12"/>
          <p:cNvSpPr/>
          <p:nvPr/>
        </p:nvSpPr>
        <p:spPr>
          <a:xfrm>
            <a:off x="8191440" y="269712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8" name="Line 13"/>
          <p:cNvSpPr/>
          <p:nvPr/>
        </p:nvSpPr>
        <p:spPr>
          <a:xfrm>
            <a:off x="6609240" y="3495240"/>
            <a:ext cx="62640" cy="262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9" name="CustomShape 14"/>
          <p:cNvSpPr/>
          <p:nvPr/>
        </p:nvSpPr>
        <p:spPr>
          <a:xfrm>
            <a:off x="6377040" y="31100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0" name="Line 15"/>
          <p:cNvSpPr/>
          <p:nvPr/>
        </p:nvSpPr>
        <p:spPr>
          <a:xfrm flipH="1">
            <a:off x="7146360" y="3488760"/>
            <a:ext cx="99360" cy="2836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1" name="CustomShape 16"/>
          <p:cNvSpPr/>
          <p:nvPr/>
        </p:nvSpPr>
        <p:spPr>
          <a:xfrm>
            <a:off x="6958080" y="37670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2" name="CustomShape 17"/>
          <p:cNvSpPr/>
          <p:nvPr/>
        </p:nvSpPr>
        <p:spPr>
          <a:xfrm>
            <a:off x="7410600" y="37623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3" name="CustomShape 18"/>
          <p:cNvSpPr/>
          <p:nvPr/>
        </p:nvSpPr>
        <p:spPr>
          <a:xfrm>
            <a:off x="7101000" y="31100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4" name="Line 19"/>
          <p:cNvSpPr/>
          <p:nvPr/>
        </p:nvSpPr>
        <p:spPr>
          <a:xfrm>
            <a:off x="7489080" y="3494520"/>
            <a:ext cx="39600" cy="270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5" name="Line 20"/>
          <p:cNvSpPr/>
          <p:nvPr/>
        </p:nvSpPr>
        <p:spPr>
          <a:xfrm flipH="1">
            <a:off x="1299240" y="303876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6" name="CustomShape 21"/>
          <p:cNvSpPr/>
          <p:nvPr/>
        </p:nvSpPr>
        <p:spPr>
          <a:xfrm>
            <a:off x="1095480" y="33433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7" name="CustomShape 22"/>
          <p:cNvSpPr/>
          <p:nvPr/>
        </p:nvSpPr>
        <p:spPr>
          <a:xfrm>
            <a:off x="1547640" y="334332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8" name="CustomShape 23"/>
          <p:cNvSpPr/>
          <p:nvPr/>
        </p:nvSpPr>
        <p:spPr>
          <a:xfrm>
            <a:off x="1352520" y="26478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9" name="Line 24"/>
          <p:cNvSpPr/>
          <p:nvPr/>
        </p:nvSpPr>
        <p:spPr>
          <a:xfrm>
            <a:off x="1641600" y="30290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70" name="Line 25"/>
          <p:cNvSpPr/>
          <p:nvPr/>
        </p:nvSpPr>
        <p:spPr>
          <a:xfrm flipH="1">
            <a:off x="3771000" y="295272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71" name="CustomShape 26"/>
          <p:cNvSpPr/>
          <p:nvPr/>
        </p:nvSpPr>
        <p:spPr>
          <a:xfrm>
            <a:off x="3567240" y="32576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2" name="CustomShape 27"/>
          <p:cNvSpPr/>
          <p:nvPr/>
        </p:nvSpPr>
        <p:spPr>
          <a:xfrm>
            <a:off x="4019400" y="325764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3" name="CustomShape 28"/>
          <p:cNvSpPr/>
          <p:nvPr/>
        </p:nvSpPr>
        <p:spPr>
          <a:xfrm>
            <a:off x="3824280" y="25621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4" name="Line 29"/>
          <p:cNvSpPr/>
          <p:nvPr/>
        </p:nvSpPr>
        <p:spPr>
          <a:xfrm>
            <a:off x="4113360" y="29433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75" name="Line 30"/>
          <p:cNvSpPr/>
          <p:nvPr/>
        </p:nvSpPr>
        <p:spPr>
          <a:xfrm flipH="1">
            <a:off x="5128560" y="2961000"/>
            <a:ext cx="117360" cy="315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76" name="CustomShape 31"/>
          <p:cNvSpPr/>
          <p:nvPr/>
        </p:nvSpPr>
        <p:spPr>
          <a:xfrm>
            <a:off x="4924440" y="3265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7" name="CustomShape 32"/>
          <p:cNvSpPr/>
          <p:nvPr/>
        </p:nvSpPr>
        <p:spPr>
          <a:xfrm>
            <a:off x="5376960" y="32655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8" name="CustomShape 33"/>
          <p:cNvSpPr/>
          <p:nvPr/>
        </p:nvSpPr>
        <p:spPr>
          <a:xfrm>
            <a:off x="5181480" y="257004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9" name="Line 34"/>
          <p:cNvSpPr/>
          <p:nvPr/>
        </p:nvSpPr>
        <p:spPr>
          <a:xfrm>
            <a:off x="5470560" y="295128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0" name="Line 35"/>
          <p:cNvSpPr/>
          <p:nvPr/>
        </p:nvSpPr>
        <p:spPr>
          <a:xfrm>
            <a:off x="1581120" y="211464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1" name="Line 36"/>
          <p:cNvSpPr/>
          <p:nvPr/>
        </p:nvSpPr>
        <p:spPr>
          <a:xfrm>
            <a:off x="2800440" y="217188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2" name="Line 37"/>
          <p:cNvSpPr/>
          <p:nvPr/>
        </p:nvSpPr>
        <p:spPr>
          <a:xfrm>
            <a:off x="4019400" y="203832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3" name="Line 38"/>
          <p:cNvSpPr/>
          <p:nvPr/>
        </p:nvSpPr>
        <p:spPr>
          <a:xfrm>
            <a:off x="8344080" y="21636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4" name="Line 39"/>
          <p:cNvSpPr/>
          <p:nvPr/>
        </p:nvSpPr>
        <p:spPr>
          <a:xfrm>
            <a:off x="5391000" y="201924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5" name="CustomShape 40"/>
          <p:cNvSpPr/>
          <p:nvPr/>
        </p:nvSpPr>
        <p:spPr>
          <a:xfrm>
            <a:off x="6724800" y="25290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6" name="Line 41"/>
          <p:cNvSpPr/>
          <p:nvPr/>
        </p:nvSpPr>
        <p:spPr>
          <a:xfrm flipH="1">
            <a:off x="6669720" y="291096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7" name="Line 42"/>
          <p:cNvSpPr/>
          <p:nvPr/>
        </p:nvSpPr>
        <p:spPr>
          <a:xfrm>
            <a:off x="7073640" y="2901240"/>
            <a:ext cx="12780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8" name="Line 43"/>
          <p:cNvSpPr/>
          <p:nvPr/>
        </p:nvSpPr>
        <p:spPr>
          <a:xfrm>
            <a:off x="6877080" y="195408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9" name="CustomShape 44"/>
          <p:cNvSpPr/>
          <p:nvPr/>
        </p:nvSpPr>
        <p:spPr>
          <a:xfrm>
            <a:off x="5486400" y="2362320"/>
            <a:ext cx="281880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0" name="CustomShape 45"/>
          <p:cNvSpPr/>
          <p:nvPr/>
        </p:nvSpPr>
        <p:spPr>
          <a:xfrm>
            <a:off x="609480" y="2209680"/>
            <a:ext cx="281880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92" name="CustomShape 2"/>
          <p:cNvSpPr/>
          <p:nvPr/>
        </p:nvSpPr>
        <p:spPr>
          <a:xfrm>
            <a:off x="3429000" y="1752480"/>
            <a:ext cx="518076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3" name="Line 3"/>
          <p:cNvSpPr/>
          <p:nvPr/>
        </p:nvSpPr>
        <p:spPr>
          <a:xfrm>
            <a:off x="4705200" y="175248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4" name="Line 4"/>
          <p:cNvSpPr/>
          <p:nvPr/>
        </p:nvSpPr>
        <p:spPr>
          <a:xfrm>
            <a:off x="5969160" y="175248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5" name="Line 5"/>
          <p:cNvSpPr/>
          <p:nvPr/>
        </p:nvSpPr>
        <p:spPr>
          <a:xfrm>
            <a:off x="7234200" y="175248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6" name="Line 6"/>
          <p:cNvSpPr/>
          <p:nvPr/>
        </p:nvSpPr>
        <p:spPr>
          <a:xfrm flipH="1">
            <a:off x="6377400" y="3332520"/>
            <a:ext cx="77040" cy="294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7" name="CustomShape 7"/>
          <p:cNvSpPr/>
          <p:nvPr/>
        </p:nvSpPr>
        <p:spPr>
          <a:xfrm>
            <a:off x="6058080" y="36100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8" name="CustomShape 8"/>
          <p:cNvSpPr/>
          <p:nvPr/>
        </p:nvSpPr>
        <p:spPr>
          <a:xfrm>
            <a:off x="6524640" y="36100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9" name="CustomShape 9"/>
          <p:cNvSpPr/>
          <p:nvPr/>
        </p:nvSpPr>
        <p:spPr>
          <a:xfrm>
            <a:off x="2633760" y="5054760"/>
            <a:ext cx="51336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0" name="CustomShape 10"/>
          <p:cNvSpPr/>
          <p:nvPr/>
        </p:nvSpPr>
        <p:spPr>
          <a:xfrm>
            <a:off x="7962840" y="254484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1" name="Line 11"/>
          <p:cNvSpPr/>
          <p:nvPr/>
        </p:nvSpPr>
        <p:spPr>
          <a:xfrm>
            <a:off x="6665760" y="3342960"/>
            <a:ext cx="6300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2" name="CustomShape 12"/>
          <p:cNvSpPr/>
          <p:nvPr/>
        </p:nvSpPr>
        <p:spPr>
          <a:xfrm>
            <a:off x="6434280" y="29574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3" name="Line 13"/>
          <p:cNvSpPr/>
          <p:nvPr/>
        </p:nvSpPr>
        <p:spPr>
          <a:xfrm flipH="1">
            <a:off x="7203600" y="3336480"/>
            <a:ext cx="9900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4" name="CustomShape 14"/>
          <p:cNvSpPr/>
          <p:nvPr/>
        </p:nvSpPr>
        <p:spPr>
          <a:xfrm>
            <a:off x="7015320" y="36147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5" name="CustomShape 15"/>
          <p:cNvSpPr/>
          <p:nvPr/>
        </p:nvSpPr>
        <p:spPr>
          <a:xfrm>
            <a:off x="7467480" y="361008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6" name="CustomShape 16"/>
          <p:cNvSpPr/>
          <p:nvPr/>
        </p:nvSpPr>
        <p:spPr>
          <a:xfrm>
            <a:off x="7157880" y="295740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7" name="Line 17"/>
          <p:cNvSpPr/>
          <p:nvPr/>
        </p:nvSpPr>
        <p:spPr>
          <a:xfrm>
            <a:off x="7545600" y="3342240"/>
            <a:ext cx="40320" cy="270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8" name="Line 18"/>
          <p:cNvSpPr/>
          <p:nvPr/>
        </p:nvSpPr>
        <p:spPr>
          <a:xfrm flipH="1">
            <a:off x="1926360" y="5437080"/>
            <a:ext cx="117720" cy="183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09" name="CustomShape 19"/>
          <p:cNvSpPr/>
          <p:nvPr/>
        </p:nvSpPr>
        <p:spPr>
          <a:xfrm>
            <a:off x="1724040" y="5610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0" name="CustomShape 20"/>
          <p:cNvSpPr/>
          <p:nvPr/>
        </p:nvSpPr>
        <p:spPr>
          <a:xfrm>
            <a:off x="2176560" y="56102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1" name="CustomShape 21"/>
          <p:cNvSpPr/>
          <p:nvPr/>
        </p:nvSpPr>
        <p:spPr>
          <a:xfrm>
            <a:off x="1938240" y="50673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2" name="Line 22"/>
          <p:cNvSpPr/>
          <p:nvPr/>
        </p:nvSpPr>
        <p:spPr>
          <a:xfrm>
            <a:off x="2315160" y="5441040"/>
            <a:ext cx="133920" cy="168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3" name="Line 23"/>
          <p:cNvSpPr/>
          <p:nvPr/>
        </p:nvSpPr>
        <p:spPr>
          <a:xfrm flipH="1">
            <a:off x="3827880" y="28004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4" name="CustomShape 24"/>
          <p:cNvSpPr/>
          <p:nvPr/>
        </p:nvSpPr>
        <p:spPr>
          <a:xfrm>
            <a:off x="3624120" y="310500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5" name="CustomShape 25"/>
          <p:cNvSpPr/>
          <p:nvPr/>
        </p:nvSpPr>
        <p:spPr>
          <a:xfrm>
            <a:off x="4076640" y="31050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6" name="CustomShape 26"/>
          <p:cNvSpPr/>
          <p:nvPr/>
        </p:nvSpPr>
        <p:spPr>
          <a:xfrm>
            <a:off x="3881520" y="24098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17" name="Line 27"/>
          <p:cNvSpPr/>
          <p:nvPr/>
        </p:nvSpPr>
        <p:spPr>
          <a:xfrm>
            <a:off x="4171320" y="2791080"/>
            <a:ext cx="117360" cy="315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8" name="Line 28"/>
          <p:cNvSpPr/>
          <p:nvPr/>
        </p:nvSpPr>
        <p:spPr>
          <a:xfrm flipH="1">
            <a:off x="5185440" y="280836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9" name="CustomShape 29"/>
          <p:cNvSpPr/>
          <p:nvPr/>
        </p:nvSpPr>
        <p:spPr>
          <a:xfrm>
            <a:off x="4981680" y="31129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0" name="CustomShape 30"/>
          <p:cNvSpPr/>
          <p:nvPr/>
        </p:nvSpPr>
        <p:spPr>
          <a:xfrm>
            <a:off x="5433840" y="311292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1" name="CustomShape 31"/>
          <p:cNvSpPr/>
          <p:nvPr/>
        </p:nvSpPr>
        <p:spPr>
          <a:xfrm>
            <a:off x="5238720" y="2417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2" name="Line 32"/>
          <p:cNvSpPr/>
          <p:nvPr/>
        </p:nvSpPr>
        <p:spPr>
          <a:xfrm>
            <a:off x="5528520" y="2799000"/>
            <a:ext cx="117360" cy="315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23" name="Line 33"/>
          <p:cNvSpPr/>
          <p:nvPr/>
        </p:nvSpPr>
        <p:spPr>
          <a:xfrm>
            <a:off x="2709720" y="4948200"/>
            <a:ext cx="138240" cy="1047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24" name="Line 34"/>
          <p:cNvSpPr/>
          <p:nvPr/>
        </p:nvSpPr>
        <p:spPr>
          <a:xfrm>
            <a:off x="4076640" y="188604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25" name="Line 35"/>
          <p:cNvSpPr/>
          <p:nvPr/>
        </p:nvSpPr>
        <p:spPr>
          <a:xfrm>
            <a:off x="8115480" y="201132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26" name="Line 36"/>
          <p:cNvSpPr/>
          <p:nvPr/>
        </p:nvSpPr>
        <p:spPr>
          <a:xfrm>
            <a:off x="5448240" y="1866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27" name="CustomShape 37"/>
          <p:cNvSpPr/>
          <p:nvPr/>
        </p:nvSpPr>
        <p:spPr>
          <a:xfrm>
            <a:off x="6781680" y="23763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8" name="Line 38"/>
          <p:cNvSpPr/>
          <p:nvPr/>
        </p:nvSpPr>
        <p:spPr>
          <a:xfrm flipH="1">
            <a:off x="6726600" y="275868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29" name="Line 39"/>
          <p:cNvSpPr/>
          <p:nvPr/>
        </p:nvSpPr>
        <p:spPr>
          <a:xfrm>
            <a:off x="7131600" y="274896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0" name="Line 40"/>
          <p:cNvSpPr/>
          <p:nvPr/>
        </p:nvSpPr>
        <p:spPr>
          <a:xfrm>
            <a:off x="6934320" y="18018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1" name="CustomShape 41"/>
          <p:cNvSpPr/>
          <p:nvPr/>
        </p:nvSpPr>
        <p:spPr>
          <a:xfrm>
            <a:off x="2352600" y="45626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2" name="Line 42"/>
          <p:cNvSpPr/>
          <p:nvPr/>
        </p:nvSpPr>
        <p:spPr>
          <a:xfrm flipH="1">
            <a:off x="2244600" y="4938840"/>
            <a:ext cx="183960" cy="122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3" name="CustomShape 43"/>
          <p:cNvSpPr/>
          <p:nvPr/>
        </p:nvSpPr>
        <p:spPr>
          <a:xfrm>
            <a:off x="838080" y="4343400"/>
            <a:ext cx="281880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/>
          <p:cNvPicPr/>
          <p:nvPr/>
        </p:nvPicPr>
        <p:blipFill>
          <a:blip r:embed="rId2"/>
          <a:stretch/>
        </p:blipFill>
        <p:spPr>
          <a:xfrm>
            <a:off x="685800" y="1905120"/>
            <a:ext cx="7676280" cy="220896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698400" y="15192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Prefix Code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35" name="CustomShape 2"/>
          <p:cNvSpPr/>
          <p:nvPr/>
        </p:nvSpPr>
        <p:spPr>
          <a:xfrm>
            <a:off x="247680" y="1790640"/>
            <a:ext cx="866700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6" name="Line 3"/>
          <p:cNvSpPr/>
          <p:nvPr/>
        </p:nvSpPr>
        <p:spPr>
          <a:xfrm>
            <a:off x="15238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7" name="Line 4"/>
          <p:cNvSpPr/>
          <p:nvPr/>
        </p:nvSpPr>
        <p:spPr>
          <a:xfrm>
            <a:off x="37720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8" name="Line 5"/>
          <p:cNvSpPr/>
          <p:nvPr/>
        </p:nvSpPr>
        <p:spPr>
          <a:xfrm>
            <a:off x="583092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39" name="Line 6"/>
          <p:cNvSpPr/>
          <p:nvPr/>
        </p:nvSpPr>
        <p:spPr>
          <a:xfrm>
            <a:off x="798516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0" name="Line 7"/>
          <p:cNvSpPr/>
          <p:nvPr/>
        </p:nvSpPr>
        <p:spPr>
          <a:xfrm flipH="1">
            <a:off x="4224600" y="3599280"/>
            <a:ext cx="77040" cy="2948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1" name="CustomShape 8"/>
          <p:cNvSpPr/>
          <p:nvPr/>
        </p:nvSpPr>
        <p:spPr>
          <a:xfrm>
            <a:off x="3905280" y="3876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2" name="CustomShape 9"/>
          <p:cNvSpPr/>
          <p:nvPr/>
        </p:nvSpPr>
        <p:spPr>
          <a:xfrm>
            <a:off x="4371840" y="387684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3" name="CustomShape 10"/>
          <p:cNvSpPr/>
          <p:nvPr/>
        </p:nvSpPr>
        <p:spPr>
          <a:xfrm>
            <a:off x="7201080" y="3139920"/>
            <a:ext cx="51336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4" name="CustomShape 11"/>
          <p:cNvSpPr/>
          <p:nvPr/>
        </p:nvSpPr>
        <p:spPr>
          <a:xfrm>
            <a:off x="8439120" y="26398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5" name="Line 12"/>
          <p:cNvSpPr/>
          <p:nvPr/>
        </p:nvSpPr>
        <p:spPr>
          <a:xfrm>
            <a:off x="4513680" y="3609720"/>
            <a:ext cx="6264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6" name="CustomShape 13"/>
          <p:cNvSpPr/>
          <p:nvPr/>
        </p:nvSpPr>
        <p:spPr>
          <a:xfrm>
            <a:off x="4281480" y="32241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7" name="Line 14"/>
          <p:cNvSpPr/>
          <p:nvPr/>
        </p:nvSpPr>
        <p:spPr>
          <a:xfrm flipH="1">
            <a:off x="5051160" y="3603240"/>
            <a:ext cx="9864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8" name="CustomShape 15"/>
          <p:cNvSpPr/>
          <p:nvPr/>
        </p:nvSpPr>
        <p:spPr>
          <a:xfrm>
            <a:off x="4862520" y="38815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9" name="CustomShape 16"/>
          <p:cNvSpPr/>
          <p:nvPr/>
        </p:nvSpPr>
        <p:spPr>
          <a:xfrm>
            <a:off x="5315040" y="3876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0" name="CustomShape 17"/>
          <p:cNvSpPr/>
          <p:nvPr/>
        </p:nvSpPr>
        <p:spPr>
          <a:xfrm>
            <a:off x="5005440" y="32241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1" name="Line 18"/>
          <p:cNvSpPr/>
          <p:nvPr/>
        </p:nvSpPr>
        <p:spPr>
          <a:xfrm>
            <a:off x="5392800" y="3608640"/>
            <a:ext cx="39960" cy="270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2" name="Line 19"/>
          <p:cNvSpPr/>
          <p:nvPr/>
        </p:nvSpPr>
        <p:spPr>
          <a:xfrm flipH="1">
            <a:off x="6346080" y="3422160"/>
            <a:ext cx="117360" cy="183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3" name="CustomShape 20"/>
          <p:cNvSpPr/>
          <p:nvPr/>
        </p:nvSpPr>
        <p:spPr>
          <a:xfrm>
            <a:off x="6143760" y="35956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4" name="CustomShape 21"/>
          <p:cNvSpPr/>
          <p:nvPr/>
        </p:nvSpPr>
        <p:spPr>
          <a:xfrm>
            <a:off x="6595920" y="359568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5" name="CustomShape 22"/>
          <p:cNvSpPr/>
          <p:nvPr/>
        </p:nvSpPr>
        <p:spPr>
          <a:xfrm>
            <a:off x="6357960" y="30528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6" name="Line 23"/>
          <p:cNvSpPr/>
          <p:nvPr/>
        </p:nvSpPr>
        <p:spPr>
          <a:xfrm>
            <a:off x="6734520" y="3426840"/>
            <a:ext cx="133920" cy="168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7" name="Line 24"/>
          <p:cNvSpPr/>
          <p:nvPr/>
        </p:nvSpPr>
        <p:spPr>
          <a:xfrm flipH="1">
            <a:off x="818280" y="299088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8" name="CustomShape 25"/>
          <p:cNvSpPr/>
          <p:nvPr/>
        </p:nvSpPr>
        <p:spPr>
          <a:xfrm>
            <a:off x="614520" y="3295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59" name="CustomShape 26"/>
          <p:cNvSpPr/>
          <p:nvPr/>
        </p:nvSpPr>
        <p:spPr>
          <a:xfrm>
            <a:off x="1066680" y="329580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0" name="CustomShape 27"/>
          <p:cNvSpPr/>
          <p:nvPr/>
        </p:nvSpPr>
        <p:spPr>
          <a:xfrm>
            <a:off x="871560" y="26002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1" name="Line 28"/>
          <p:cNvSpPr/>
          <p:nvPr/>
        </p:nvSpPr>
        <p:spPr>
          <a:xfrm>
            <a:off x="1160640" y="29815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2" name="Line 29"/>
          <p:cNvSpPr/>
          <p:nvPr/>
        </p:nvSpPr>
        <p:spPr>
          <a:xfrm flipH="1">
            <a:off x="2575440" y="29797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3" name="CustomShape 30"/>
          <p:cNvSpPr/>
          <p:nvPr/>
        </p:nvSpPr>
        <p:spPr>
          <a:xfrm>
            <a:off x="2371680" y="32846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4" name="CustomShape 31"/>
          <p:cNvSpPr/>
          <p:nvPr/>
        </p:nvSpPr>
        <p:spPr>
          <a:xfrm>
            <a:off x="2824200" y="32846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5" name="CustomShape 32"/>
          <p:cNvSpPr/>
          <p:nvPr/>
        </p:nvSpPr>
        <p:spPr>
          <a:xfrm>
            <a:off x="2629080" y="25891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6" name="Line 33"/>
          <p:cNvSpPr/>
          <p:nvPr/>
        </p:nvSpPr>
        <p:spPr>
          <a:xfrm>
            <a:off x="2918520" y="297036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7" name="Line 34"/>
          <p:cNvSpPr/>
          <p:nvPr/>
        </p:nvSpPr>
        <p:spPr>
          <a:xfrm>
            <a:off x="7129440" y="2933640"/>
            <a:ext cx="233280" cy="195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8" name="Line 35"/>
          <p:cNvSpPr/>
          <p:nvPr/>
        </p:nvSpPr>
        <p:spPr>
          <a:xfrm>
            <a:off x="1066680" y="207648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9" name="Line 36"/>
          <p:cNvSpPr/>
          <p:nvPr/>
        </p:nvSpPr>
        <p:spPr>
          <a:xfrm>
            <a:off x="8591400" y="210672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0" name="Line 37"/>
          <p:cNvSpPr/>
          <p:nvPr/>
        </p:nvSpPr>
        <p:spPr>
          <a:xfrm>
            <a:off x="2838600" y="203832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1" name="CustomShape 38"/>
          <p:cNvSpPr/>
          <p:nvPr/>
        </p:nvSpPr>
        <p:spPr>
          <a:xfrm>
            <a:off x="4629240" y="26431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2" name="Line 39"/>
          <p:cNvSpPr/>
          <p:nvPr/>
        </p:nvSpPr>
        <p:spPr>
          <a:xfrm flipH="1">
            <a:off x="4573800" y="3025080"/>
            <a:ext cx="12780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3" name="Line 40"/>
          <p:cNvSpPr/>
          <p:nvPr/>
        </p:nvSpPr>
        <p:spPr>
          <a:xfrm>
            <a:off x="4978800" y="301572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4" name="Line 41"/>
          <p:cNvSpPr/>
          <p:nvPr/>
        </p:nvSpPr>
        <p:spPr>
          <a:xfrm>
            <a:off x="4781520" y="20685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5" name="CustomShape 42"/>
          <p:cNvSpPr/>
          <p:nvPr/>
        </p:nvSpPr>
        <p:spPr>
          <a:xfrm>
            <a:off x="6772320" y="25480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76" name="Line 43"/>
          <p:cNvSpPr/>
          <p:nvPr/>
        </p:nvSpPr>
        <p:spPr>
          <a:xfrm flipH="1">
            <a:off x="6664320" y="2924280"/>
            <a:ext cx="183960" cy="122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7" name="Line 44"/>
          <p:cNvSpPr/>
          <p:nvPr/>
        </p:nvSpPr>
        <p:spPr>
          <a:xfrm>
            <a:off x="7029360" y="201132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8" name="CustomShape 45"/>
          <p:cNvSpPr/>
          <p:nvPr/>
        </p:nvSpPr>
        <p:spPr>
          <a:xfrm>
            <a:off x="403200" y="4897440"/>
            <a:ext cx="8159040" cy="70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What is happening to the characters with a low number of occurrences?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79" name="CustomShape 46"/>
          <p:cNvSpPr/>
          <p:nvPr/>
        </p:nvSpPr>
        <p:spPr>
          <a:xfrm>
            <a:off x="5486400" y="2133720"/>
            <a:ext cx="281880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0" name="CustomShape 47"/>
          <p:cNvSpPr/>
          <p:nvPr/>
        </p:nvSpPr>
        <p:spPr>
          <a:xfrm>
            <a:off x="533520" y="2057400"/>
            <a:ext cx="281844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82" name="CustomShape 2"/>
          <p:cNvSpPr/>
          <p:nvPr/>
        </p:nvSpPr>
        <p:spPr>
          <a:xfrm>
            <a:off x="2895480" y="1523880"/>
            <a:ext cx="563832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3" name="Line 3"/>
          <p:cNvSpPr/>
          <p:nvPr/>
        </p:nvSpPr>
        <p:spPr>
          <a:xfrm>
            <a:off x="4172040" y="15336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4" name="Line 4"/>
          <p:cNvSpPr/>
          <p:nvPr/>
        </p:nvSpPr>
        <p:spPr>
          <a:xfrm>
            <a:off x="6419880" y="153360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5" name="Line 5"/>
          <p:cNvSpPr/>
          <p:nvPr/>
        </p:nvSpPr>
        <p:spPr>
          <a:xfrm flipH="1">
            <a:off x="3233880" y="3161160"/>
            <a:ext cx="77040" cy="2948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86" name="CustomShape 6"/>
          <p:cNvSpPr/>
          <p:nvPr/>
        </p:nvSpPr>
        <p:spPr>
          <a:xfrm>
            <a:off x="2914560" y="343836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7" name="CustomShape 7"/>
          <p:cNvSpPr/>
          <p:nvPr/>
        </p:nvSpPr>
        <p:spPr>
          <a:xfrm>
            <a:off x="3381480" y="34383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8" name="CustomShape 8"/>
          <p:cNvSpPr/>
          <p:nvPr/>
        </p:nvSpPr>
        <p:spPr>
          <a:xfrm>
            <a:off x="6076800" y="2911320"/>
            <a:ext cx="513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9" name="CustomShape 9"/>
          <p:cNvSpPr/>
          <p:nvPr/>
        </p:nvSpPr>
        <p:spPr>
          <a:xfrm>
            <a:off x="7562880" y="23734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0" name="Line 10"/>
          <p:cNvSpPr/>
          <p:nvPr/>
        </p:nvSpPr>
        <p:spPr>
          <a:xfrm>
            <a:off x="3522600" y="3171600"/>
            <a:ext cx="6300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1" name="CustomShape 11"/>
          <p:cNvSpPr/>
          <p:nvPr/>
        </p:nvSpPr>
        <p:spPr>
          <a:xfrm>
            <a:off x="3290760" y="278604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2" name="Line 12"/>
          <p:cNvSpPr/>
          <p:nvPr/>
        </p:nvSpPr>
        <p:spPr>
          <a:xfrm flipH="1">
            <a:off x="4060440" y="3165120"/>
            <a:ext cx="9900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3" name="CustomShape 13"/>
          <p:cNvSpPr/>
          <p:nvPr/>
        </p:nvSpPr>
        <p:spPr>
          <a:xfrm>
            <a:off x="3871800" y="344340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4" name="CustomShape 14"/>
          <p:cNvSpPr/>
          <p:nvPr/>
        </p:nvSpPr>
        <p:spPr>
          <a:xfrm>
            <a:off x="4324320" y="34383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5" name="CustomShape 15"/>
          <p:cNvSpPr/>
          <p:nvPr/>
        </p:nvSpPr>
        <p:spPr>
          <a:xfrm>
            <a:off x="4014720" y="27860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6" name="Line 16"/>
          <p:cNvSpPr/>
          <p:nvPr/>
        </p:nvSpPr>
        <p:spPr>
          <a:xfrm>
            <a:off x="4402440" y="3170880"/>
            <a:ext cx="40320" cy="270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7" name="Line 17"/>
          <p:cNvSpPr/>
          <p:nvPr/>
        </p:nvSpPr>
        <p:spPr>
          <a:xfrm flipH="1">
            <a:off x="5222160" y="3193560"/>
            <a:ext cx="117360" cy="183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8" name="CustomShape 18"/>
          <p:cNvSpPr/>
          <p:nvPr/>
        </p:nvSpPr>
        <p:spPr>
          <a:xfrm>
            <a:off x="5019840" y="33670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9" name="CustomShape 19"/>
          <p:cNvSpPr/>
          <p:nvPr/>
        </p:nvSpPr>
        <p:spPr>
          <a:xfrm>
            <a:off x="5472000" y="336708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0" name="CustomShape 20"/>
          <p:cNvSpPr/>
          <p:nvPr/>
        </p:nvSpPr>
        <p:spPr>
          <a:xfrm>
            <a:off x="5234040" y="28242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1" name="Line 21"/>
          <p:cNvSpPr/>
          <p:nvPr/>
        </p:nvSpPr>
        <p:spPr>
          <a:xfrm>
            <a:off x="5610600" y="3198240"/>
            <a:ext cx="133920" cy="168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2" name="Line 22"/>
          <p:cNvSpPr/>
          <p:nvPr/>
        </p:nvSpPr>
        <p:spPr>
          <a:xfrm flipH="1">
            <a:off x="6094800" y="504828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3" name="CustomShape 23"/>
          <p:cNvSpPr/>
          <p:nvPr/>
        </p:nvSpPr>
        <p:spPr>
          <a:xfrm>
            <a:off x="5891040" y="535320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4" name="CustomShape 24"/>
          <p:cNvSpPr/>
          <p:nvPr/>
        </p:nvSpPr>
        <p:spPr>
          <a:xfrm>
            <a:off x="6343560" y="535320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5" name="CustomShape 25"/>
          <p:cNvSpPr/>
          <p:nvPr/>
        </p:nvSpPr>
        <p:spPr>
          <a:xfrm>
            <a:off x="6148440" y="46576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6" name="Line 26"/>
          <p:cNvSpPr/>
          <p:nvPr/>
        </p:nvSpPr>
        <p:spPr>
          <a:xfrm>
            <a:off x="6437520" y="50389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7" name="Line 27"/>
          <p:cNvSpPr/>
          <p:nvPr/>
        </p:nvSpPr>
        <p:spPr>
          <a:xfrm flipH="1">
            <a:off x="7071120" y="50371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8" name="CustomShape 28"/>
          <p:cNvSpPr/>
          <p:nvPr/>
        </p:nvSpPr>
        <p:spPr>
          <a:xfrm>
            <a:off x="6867360" y="534204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9" name="CustomShape 29"/>
          <p:cNvSpPr/>
          <p:nvPr/>
        </p:nvSpPr>
        <p:spPr>
          <a:xfrm>
            <a:off x="7319880" y="53420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10" name="CustomShape 30"/>
          <p:cNvSpPr/>
          <p:nvPr/>
        </p:nvSpPr>
        <p:spPr>
          <a:xfrm>
            <a:off x="7124760" y="46465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11" name="Line 31"/>
          <p:cNvSpPr/>
          <p:nvPr/>
        </p:nvSpPr>
        <p:spPr>
          <a:xfrm>
            <a:off x="7413840" y="50277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2" name="Line 32"/>
          <p:cNvSpPr/>
          <p:nvPr/>
        </p:nvSpPr>
        <p:spPr>
          <a:xfrm>
            <a:off x="6005520" y="2705040"/>
            <a:ext cx="233280" cy="195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3" name="Line 33"/>
          <p:cNvSpPr/>
          <p:nvPr/>
        </p:nvSpPr>
        <p:spPr>
          <a:xfrm flipH="1">
            <a:off x="6347880" y="4352760"/>
            <a:ext cx="352440" cy="304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4" name="Line 34"/>
          <p:cNvSpPr/>
          <p:nvPr/>
        </p:nvSpPr>
        <p:spPr>
          <a:xfrm>
            <a:off x="7715160" y="18399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5" name="Line 35"/>
          <p:cNvSpPr/>
          <p:nvPr/>
        </p:nvSpPr>
        <p:spPr>
          <a:xfrm>
            <a:off x="6981840" y="4348080"/>
            <a:ext cx="352440" cy="300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6" name="CustomShape 36"/>
          <p:cNvSpPr/>
          <p:nvPr/>
        </p:nvSpPr>
        <p:spPr>
          <a:xfrm>
            <a:off x="3638520" y="22050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17" name="Line 37"/>
          <p:cNvSpPr/>
          <p:nvPr/>
        </p:nvSpPr>
        <p:spPr>
          <a:xfrm flipH="1">
            <a:off x="3583080" y="2586960"/>
            <a:ext cx="12780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8" name="Line 38"/>
          <p:cNvSpPr/>
          <p:nvPr/>
        </p:nvSpPr>
        <p:spPr>
          <a:xfrm>
            <a:off x="3988440" y="257760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9" name="Line 39"/>
          <p:cNvSpPr/>
          <p:nvPr/>
        </p:nvSpPr>
        <p:spPr>
          <a:xfrm>
            <a:off x="3790800" y="163044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0" name="CustomShape 40"/>
          <p:cNvSpPr/>
          <p:nvPr/>
        </p:nvSpPr>
        <p:spPr>
          <a:xfrm>
            <a:off x="5648400" y="23194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1" name="Line 41"/>
          <p:cNvSpPr/>
          <p:nvPr/>
        </p:nvSpPr>
        <p:spPr>
          <a:xfrm flipH="1">
            <a:off x="5540400" y="2695680"/>
            <a:ext cx="183960" cy="122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2" name="Line 42"/>
          <p:cNvSpPr/>
          <p:nvPr/>
        </p:nvSpPr>
        <p:spPr>
          <a:xfrm>
            <a:off x="5905440" y="178272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3" name="CustomShape 43"/>
          <p:cNvSpPr/>
          <p:nvPr/>
        </p:nvSpPr>
        <p:spPr>
          <a:xfrm>
            <a:off x="6643800" y="39718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24" name="CustomShape 44"/>
          <p:cNvSpPr/>
          <p:nvPr/>
        </p:nvSpPr>
        <p:spPr>
          <a:xfrm>
            <a:off x="5334120" y="3886200"/>
            <a:ext cx="281844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26" name="CustomShape 2"/>
          <p:cNvSpPr/>
          <p:nvPr/>
        </p:nvSpPr>
        <p:spPr>
          <a:xfrm>
            <a:off x="247680" y="1790640"/>
            <a:ext cx="779076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7" name="Line 3"/>
          <p:cNvSpPr/>
          <p:nvPr/>
        </p:nvSpPr>
        <p:spPr>
          <a:xfrm>
            <a:off x="15238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8" name="Line 4"/>
          <p:cNvSpPr/>
          <p:nvPr/>
        </p:nvSpPr>
        <p:spPr>
          <a:xfrm>
            <a:off x="37720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29" name="Line 5"/>
          <p:cNvSpPr/>
          <p:nvPr/>
        </p:nvSpPr>
        <p:spPr>
          <a:xfrm flipH="1">
            <a:off x="586080" y="3427920"/>
            <a:ext cx="77040" cy="294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0" name="CustomShape 6"/>
          <p:cNvSpPr/>
          <p:nvPr/>
        </p:nvSpPr>
        <p:spPr>
          <a:xfrm>
            <a:off x="266760" y="3705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1" name="CustomShape 7"/>
          <p:cNvSpPr/>
          <p:nvPr/>
        </p:nvSpPr>
        <p:spPr>
          <a:xfrm>
            <a:off x="733320" y="370512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2" name="CustomShape 8"/>
          <p:cNvSpPr/>
          <p:nvPr/>
        </p:nvSpPr>
        <p:spPr>
          <a:xfrm>
            <a:off x="3429000" y="3178080"/>
            <a:ext cx="513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3" name="CustomShape 9"/>
          <p:cNvSpPr/>
          <p:nvPr/>
        </p:nvSpPr>
        <p:spPr>
          <a:xfrm>
            <a:off x="4915080" y="263988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4" name="Line 10"/>
          <p:cNvSpPr/>
          <p:nvPr/>
        </p:nvSpPr>
        <p:spPr>
          <a:xfrm>
            <a:off x="875160" y="3438360"/>
            <a:ext cx="6264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5" name="CustomShape 11"/>
          <p:cNvSpPr/>
          <p:nvPr/>
        </p:nvSpPr>
        <p:spPr>
          <a:xfrm>
            <a:off x="642960" y="30528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6" name="Line 12"/>
          <p:cNvSpPr/>
          <p:nvPr/>
        </p:nvSpPr>
        <p:spPr>
          <a:xfrm flipH="1">
            <a:off x="1412640" y="3431880"/>
            <a:ext cx="9864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7" name="CustomShape 13"/>
          <p:cNvSpPr/>
          <p:nvPr/>
        </p:nvSpPr>
        <p:spPr>
          <a:xfrm>
            <a:off x="1224000" y="37101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8" name="CustomShape 14"/>
          <p:cNvSpPr/>
          <p:nvPr/>
        </p:nvSpPr>
        <p:spPr>
          <a:xfrm>
            <a:off x="1676520" y="3705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9" name="CustomShape 15"/>
          <p:cNvSpPr/>
          <p:nvPr/>
        </p:nvSpPr>
        <p:spPr>
          <a:xfrm>
            <a:off x="1366920" y="30528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0" name="Line 16"/>
          <p:cNvSpPr/>
          <p:nvPr/>
        </p:nvSpPr>
        <p:spPr>
          <a:xfrm>
            <a:off x="1755000" y="3437280"/>
            <a:ext cx="39600" cy="270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1" name="Line 17"/>
          <p:cNvSpPr/>
          <p:nvPr/>
        </p:nvSpPr>
        <p:spPr>
          <a:xfrm flipH="1">
            <a:off x="2574000" y="3460680"/>
            <a:ext cx="117360" cy="1828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2" name="CustomShape 18"/>
          <p:cNvSpPr/>
          <p:nvPr/>
        </p:nvSpPr>
        <p:spPr>
          <a:xfrm>
            <a:off x="2371680" y="3633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3" name="CustomShape 19"/>
          <p:cNvSpPr/>
          <p:nvPr/>
        </p:nvSpPr>
        <p:spPr>
          <a:xfrm>
            <a:off x="2824200" y="3633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4" name="CustomShape 20"/>
          <p:cNvSpPr/>
          <p:nvPr/>
        </p:nvSpPr>
        <p:spPr>
          <a:xfrm>
            <a:off x="2585880" y="30909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5" name="Line 21"/>
          <p:cNvSpPr/>
          <p:nvPr/>
        </p:nvSpPr>
        <p:spPr>
          <a:xfrm>
            <a:off x="2962800" y="3464640"/>
            <a:ext cx="133920" cy="168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6" name="Line 22"/>
          <p:cNvSpPr/>
          <p:nvPr/>
        </p:nvSpPr>
        <p:spPr>
          <a:xfrm flipH="1">
            <a:off x="6094800" y="36957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7" name="CustomShape 23"/>
          <p:cNvSpPr/>
          <p:nvPr/>
        </p:nvSpPr>
        <p:spPr>
          <a:xfrm>
            <a:off x="5891040" y="400068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8" name="CustomShape 24"/>
          <p:cNvSpPr/>
          <p:nvPr/>
        </p:nvSpPr>
        <p:spPr>
          <a:xfrm>
            <a:off x="6343560" y="400068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49" name="CustomShape 25"/>
          <p:cNvSpPr/>
          <p:nvPr/>
        </p:nvSpPr>
        <p:spPr>
          <a:xfrm>
            <a:off x="6148440" y="33051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0" name="Line 26"/>
          <p:cNvSpPr/>
          <p:nvPr/>
        </p:nvSpPr>
        <p:spPr>
          <a:xfrm>
            <a:off x="6437520" y="36864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1" name="Line 27"/>
          <p:cNvSpPr/>
          <p:nvPr/>
        </p:nvSpPr>
        <p:spPr>
          <a:xfrm flipH="1">
            <a:off x="7071120" y="36846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2" name="CustomShape 28"/>
          <p:cNvSpPr/>
          <p:nvPr/>
        </p:nvSpPr>
        <p:spPr>
          <a:xfrm>
            <a:off x="6867360" y="398952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3" name="CustomShape 29"/>
          <p:cNvSpPr/>
          <p:nvPr/>
        </p:nvSpPr>
        <p:spPr>
          <a:xfrm>
            <a:off x="7319880" y="39895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4" name="CustomShape 30"/>
          <p:cNvSpPr/>
          <p:nvPr/>
        </p:nvSpPr>
        <p:spPr>
          <a:xfrm>
            <a:off x="7124760" y="32940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5" name="Line 31"/>
          <p:cNvSpPr/>
          <p:nvPr/>
        </p:nvSpPr>
        <p:spPr>
          <a:xfrm>
            <a:off x="7413840" y="36752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6" name="Line 32"/>
          <p:cNvSpPr/>
          <p:nvPr/>
        </p:nvSpPr>
        <p:spPr>
          <a:xfrm>
            <a:off x="3357720" y="2971800"/>
            <a:ext cx="233280" cy="195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7" name="Line 33"/>
          <p:cNvSpPr/>
          <p:nvPr/>
        </p:nvSpPr>
        <p:spPr>
          <a:xfrm flipH="1">
            <a:off x="6347880" y="3000240"/>
            <a:ext cx="352440" cy="304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8" name="Line 34"/>
          <p:cNvSpPr/>
          <p:nvPr/>
        </p:nvSpPr>
        <p:spPr>
          <a:xfrm>
            <a:off x="5067360" y="210672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9" name="Line 35"/>
          <p:cNvSpPr/>
          <p:nvPr/>
        </p:nvSpPr>
        <p:spPr>
          <a:xfrm>
            <a:off x="6981840" y="2995560"/>
            <a:ext cx="352440" cy="300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0" name="CustomShape 36"/>
          <p:cNvSpPr/>
          <p:nvPr/>
        </p:nvSpPr>
        <p:spPr>
          <a:xfrm>
            <a:off x="990720" y="2471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1" name="Line 37"/>
          <p:cNvSpPr/>
          <p:nvPr/>
        </p:nvSpPr>
        <p:spPr>
          <a:xfrm flipH="1">
            <a:off x="935640" y="285372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2" name="Line 38"/>
          <p:cNvSpPr/>
          <p:nvPr/>
        </p:nvSpPr>
        <p:spPr>
          <a:xfrm>
            <a:off x="1340280" y="284436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3" name="Line 39"/>
          <p:cNvSpPr/>
          <p:nvPr/>
        </p:nvSpPr>
        <p:spPr>
          <a:xfrm>
            <a:off x="1143000" y="189720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4" name="CustomShape 40"/>
          <p:cNvSpPr/>
          <p:nvPr/>
        </p:nvSpPr>
        <p:spPr>
          <a:xfrm>
            <a:off x="3000240" y="258588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5" name="Line 41"/>
          <p:cNvSpPr/>
          <p:nvPr/>
        </p:nvSpPr>
        <p:spPr>
          <a:xfrm flipH="1">
            <a:off x="2892240" y="2962440"/>
            <a:ext cx="183960" cy="122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6" name="Line 42"/>
          <p:cNvSpPr/>
          <p:nvPr/>
        </p:nvSpPr>
        <p:spPr>
          <a:xfrm>
            <a:off x="3257640" y="204948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7" name="CustomShape 43"/>
          <p:cNvSpPr/>
          <p:nvPr/>
        </p:nvSpPr>
        <p:spPr>
          <a:xfrm>
            <a:off x="6643800" y="26193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8" name="Line 44"/>
          <p:cNvSpPr/>
          <p:nvPr/>
        </p:nvSpPr>
        <p:spPr>
          <a:xfrm>
            <a:off x="5886360" y="181944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9" name="Line 45"/>
          <p:cNvSpPr/>
          <p:nvPr/>
        </p:nvSpPr>
        <p:spPr>
          <a:xfrm>
            <a:off x="6858000" y="20685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0" name="CustomShape 46"/>
          <p:cNvSpPr/>
          <p:nvPr/>
        </p:nvSpPr>
        <p:spPr>
          <a:xfrm>
            <a:off x="5410080" y="2362320"/>
            <a:ext cx="2818800" cy="25138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1" name="CustomShape 47"/>
          <p:cNvSpPr/>
          <p:nvPr/>
        </p:nvSpPr>
        <p:spPr>
          <a:xfrm>
            <a:off x="-304920" y="1600200"/>
            <a:ext cx="4647600" cy="312336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3" name="CustomShape 2"/>
          <p:cNvSpPr/>
          <p:nvPr/>
        </p:nvSpPr>
        <p:spPr>
          <a:xfrm>
            <a:off x="247680" y="1790640"/>
            <a:ext cx="352368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4" name="Line 3"/>
          <p:cNvSpPr/>
          <p:nvPr/>
        </p:nvSpPr>
        <p:spPr>
          <a:xfrm>
            <a:off x="15238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5" name="Line 4"/>
          <p:cNvSpPr/>
          <p:nvPr/>
        </p:nvSpPr>
        <p:spPr>
          <a:xfrm>
            <a:off x="37720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6" name="Line 5"/>
          <p:cNvSpPr/>
          <p:nvPr/>
        </p:nvSpPr>
        <p:spPr>
          <a:xfrm flipH="1">
            <a:off x="4967640" y="4970880"/>
            <a:ext cx="77040" cy="294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7" name="CustomShape 6"/>
          <p:cNvSpPr/>
          <p:nvPr/>
        </p:nvSpPr>
        <p:spPr>
          <a:xfrm>
            <a:off x="4648320" y="52484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8" name="CustomShape 7"/>
          <p:cNvSpPr/>
          <p:nvPr/>
        </p:nvSpPr>
        <p:spPr>
          <a:xfrm>
            <a:off x="5114880" y="52484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79" name="CustomShape 8"/>
          <p:cNvSpPr/>
          <p:nvPr/>
        </p:nvSpPr>
        <p:spPr>
          <a:xfrm>
            <a:off x="7581960" y="4797360"/>
            <a:ext cx="513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0" name="CustomShape 9"/>
          <p:cNvSpPr/>
          <p:nvPr/>
        </p:nvSpPr>
        <p:spPr>
          <a:xfrm>
            <a:off x="762120" y="262080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1" name="Line 10"/>
          <p:cNvSpPr/>
          <p:nvPr/>
        </p:nvSpPr>
        <p:spPr>
          <a:xfrm>
            <a:off x="5256720" y="4981320"/>
            <a:ext cx="6264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82" name="CustomShape 11"/>
          <p:cNvSpPr/>
          <p:nvPr/>
        </p:nvSpPr>
        <p:spPr>
          <a:xfrm>
            <a:off x="5024520" y="4595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3" name="Line 12"/>
          <p:cNvSpPr/>
          <p:nvPr/>
        </p:nvSpPr>
        <p:spPr>
          <a:xfrm flipH="1">
            <a:off x="5793840" y="4974840"/>
            <a:ext cx="9900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84" name="CustomShape 13"/>
          <p:cNvSpPr/>
          <p:nvPr/>
        </p:nvSpPr>
        <p:spPr>
          <a:xfrm>
            <a:off x="5605560" y="5253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5" name="CustomShape 14"/>
          <p:cNvSpPr/>
          <p:nvPr/>
        </p:nvSpPr>
        <p:spPr>
          <a:xfrm>
            <a:off x="6058080" y="52484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6" name="CustomShape 15"/>
          <p:cNvSpPr/>
          <p:nvPr/>
        </p:nvSpPr>
        <p:spPr>
          <a:xfrm>
            <a:off x="5748480" y="4595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7" name="Line 16"/>
          <p:cNvSpPr/>
          <p:nvPr/>
        </p:nvSpPr>
        <p:spPr>
          <a:xfrm>
            <a:off x="6135840" y="4980240"/>
            <a:ext cx="39960" cy="270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88" name="Line 17"/>
          <p:cNvSpPr/>
          <p:nvPr/>
        </p:nvSpPr>
        <p:spPr>
          <a:xfrm flipH="1">
            <a:off x="6726960" y="5079960"/>
            <a:ext cx="117360" cy="1828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89" name="CustomShape 18"/>
          <p:cNvSpPr/>
          <p:nvPr/>
        </p:nvSpPr>
        <p:spPr>
          <a:xfrm>
            <a:off x="6524640" y="5253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0" name="CustomShape 19"/>
          <p:cNvSpPr/>
          <p:nvPr/>
        </p:nvSpPr>
        <p:spPr>
          <a:xfrm>
            <a:off x="6977160" y="5253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1" name="CustomShape 20"/>
          <p:cNvSpPr/>
          <p:nvPr/>
        </p:nvSpPr>
        <p:spPr>
          <a:xfrm>
            <a:off x="6738840" y="471024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2" name="Line 21"/>
          <p:cNvSpPr/>
          <p:nvPr/>
        </p:nvSpPr>
        <p:spPr>
          <a:xfrm>
            <a:off x="7115760" y="5083920"/>
            <a:ext cx="133920" cy="168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3" name="Line 22"/>
          <p:cNvSpPr/>
          <p:nvPr/>
        </p:nvSpPr>
        <p:spPr>
          <a:xfrm flipH="1">
            <a:off x="2075400" y="35625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4" name="CustomShape 23"/>
          <p:cNvSpPr/>
          <p:nvPr/>
        </p:nvSpPr>
        <p:spPr>
          <a:xfrm>
            <a:off x="1871640" y="3867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5" name="CustomShape 24"/>
          <p:cNvSpPr/>
          <p:nvPr/>
        </p:nvSpPr>
        <p:spPr>
          <a:xfrm>
            <a:off x="2324160" y="3867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6" name="CustomShape 25"/>
          <p:cNvSpPr/>
          <p:nvPr/>
        </p:nvSpPr>
        <p:spPr>
          <a:xfrm>
            <a:off x="2128680" y="31719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97" name="Line 26"/>
          <p:cNvSpPr/>
          <p:nvPr/>
        </p:nvSpPr>
        <p:spPr>
          <a:xfrm>
            <a:off x="2418480" y="355284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8" name="Line 27"/>
          <p:cNvSpPr/>
          <p:nvPr/>
        </p:nvSpPr>
        <p:spPr>
          <a:xfrm flipH="1">
            <a:off x="3051720" y="35514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9" name="CustomShape 28"/>
          <p:cNvSpPr/>
          <p:nvPr/>
        </p:nvSpPr>
        <p:spPr>
          <a:xfrm>
            <a:off x="2847960" y="38559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0" name="CustomShape 29"/>
          <p:cNvSpPr/>
          <p:nvPr/>
        </p:nvSpPr>
        <p:spPr>
          <a:xfrm>
            <a:off x="3300480" y="38559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1" name="CustomShape 30"/>
          <p:cNvSpPr/>
          <p:nvPr/>
        </p:nvSpPr>
        <p:spPr>
          <a:xfrm>
            <a:off x="3105000" y="316080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2" name="Line 31"/>
          <p:cNvSpPr/>
          <p:nvPr/>
        </p:nvSpPr>
        <p:spPr>
          <a:xfrm>
            <a:off x="3394800" y="354204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03" name="Line 32"/>
          <p:cNvSpPr/>
          <p:nvPr/>
        </p:nvSpPr>
        <p:spPr>
          <a:xfrm>
            <a:off x="7510320" y="4591080"/>
            <a:ext cx="233640" cy="195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04" name="Line 33"/>
          <p:cNvSpPr/>
          <p:nvPr/>
        </p:nvSpPr>
        <p:spPr>
          <a:xfrm flipH="1">
            <a:off x="2328480" y="2867040"/>
            <a:ext cx="352440" cy="304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05" name="Line 34"/>
          <p:cNvSpPr/>
          <p:nvPr/>
        </p:nvSpPr>
        <p:spPr>
          <a:xfrm>
            <a:off x="914400" y="208764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06" name="Line 35"/>
          <p:cNvSpPr/>
          <p:nvPr/>
        </p:nvSpPr>
        <p:spPr>
          <a:xfrm>
            <a:off x="2962440" y="2862360"/>
            <a:ext cx="352440" cy="2998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07" name="CustomShape 36"/>
          <p:cNvSpPr/>
          <p:nvPr/>
        </p:nvSpPr>
        <p:spPr>
          <a:xfrm>
            <a:off x="5372280" y="40147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8" name="Line 37"/>
          <p:cNvSpPr/>
          <p:nvPr/>
        </p:nvSpPr>
        <p:spPr>
          <a:xfrm flipH="1">
            <a:off x="5316840" y="4396680"/>
            <a:ext cx="12780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09" name="Line 38"/>
          <p:cNvSpPr/>
          <p:nvPr/>
        </p:nvSpPr>
        <p:spPr>
          <a:xfrm>
            <a:off x="5721840" y="438732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0" name="Line 39"/>
          <p:cNvSpPr/>
          <p:nvPr/>
        </p:nvSpPr>
        <p:spPr>
          <a:xfrm flipH="1">
            <a:off x="5762520" y="3807000"/>
            <a:ext cx="333360" cy="2142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1" name="CustomShape 40"/>
          <p:cNvSpPr/>
          <p:nvPr/>
        </p:nvSpPr>
        <p:spPr>
          <a:xfrm>
            <a:off x="7153200" y="42051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2" name="Line 41"/>
          <p:cNvSpPr/>
          <p:nvPr/>
        </p:nvSpPr>
        <p:spPr>
          <a:xfrm flipH="1">
            <a:off x="7045200" y="4581720"/>
            <a:ext cx="183960" cy="122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3" name="Line 42"/>
          <p:cNvSpPr/>
          <p:nvPr/>
        </p:nvSpPr>
        <p:spPr>
          <a:xfrm>
            <a:off x="6634080" y="3811680"/>
            <a:ext cx="528840" cy="409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4" name="CustomShape 43"/>
          <p:cNvSpPr/>
          <p:nvPr/>
        </p:nvSpPr>
        <p:spPr>
          <a:xfrm>
            <a:off x="2624040" y="24861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5" name="Line 44"/>
          <p:cNvSpPr/>
          <p:nvPr/>
        </p:nvSpPr>
        <p:spPr>
          <a:xfrm>
            <a:off x="2838600" y="19350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16" name="CustomShape 45"/>
          <p:cNvSpPr/>
          <p:nvPr/>
        </p:nvSpPr>
        <p:spPr>
          <a:xfrm>
            <a:off x="6095880" y="3448080"/>
            <a:ext cx="5328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7" name="CustomShape 46"/>
          <p:cNvSpPr/>
          <p:nvPr/>
        </p:nvSpPr>
        <p:spPr>
          <a:xfrm>
            <a:off x="4191120" y="3276720"/>
            <a:ext cx="4647240" cy="312336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9" name="CustomShape 2"/>
          <p:cNvSpPr/>
          <p:nvPr/>
        </p:nvSpPr>
        <p:spPr>
          <a:xfrm>
            <a:off x="247680" y="1790640"/>
            <a:ext cx="634284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0" name="Line 3"/>
          <p:cNvSpPr/>
          <p:nvPr/>
        </p:nvSpPr>
        <p:spPr>
          <a:xfrm>
            <a:off x="15238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1" name="Line 4"/>
          <p:cNvSpPr/>
          <p:nvPr/>
        </p:nvSpPr>
        <p:spPr>
          <a:xfrm>
            <a:off x="37720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2" name="Line 5"/>
          <p:cNvSpPr/>
          <p:nvPr/>
        </p:nvSpPr>
        <p:spPr>
          <a:xfrm flipH="1">
            <a:off x="4205520" y="4094640"/>
            <a:ext cx="77040" cy="2948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3" name="CustomShape 6"/>
          <p:cNvSpPr/>
          <p:nvPr/>
        </p:nvSpPr>
        <p:spPr>
          <a:xfrm>
            <a:off x="3886200" y="4371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4" name="CustomShape 7"/>
          <p:cNvSpPr/>
          <p:nvPr/>
        </p:nvSpPr>
        <p:spPr>
          <a:xfrm>
            <a:off x="4352760" y="437184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5" name="CustomShape 8"/>
          <p:cNvSpPr/>
          <p:nvPr/>
        </p:nvSpPr>
        <p:spPr>
          <a:xfrm>
            <a:off x="6819840" y="3921120"/>
            <a:ext cx="513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6" name="CustomShape 9"/>
          <p:cNvSpPr/>
          <p:nvPr/>
        </p:nvSpPr>
        <p:spPr>
          <a:xfrm>
            <a:off x="762120" y="2620800"/>
            <a:ext cx="399240" cy="78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7" name="Line 10"/>
          <p:cNvSpPr/>
          <p:nvPr/>
        </p:nvSpPr>
        <p:spPr>
          <a:xfrm>
            <a:off x="4494600" y="4105080"/>
            <a:ext cx="6264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8" name="CustomShape 11"/>
          <p:cNvSpPr/>
          <p:nvPr/>
        </p:nvSpPr>
        <p:spPr>
          <a:xfrm>
            <a:off x="4262400" y="37195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9" name="Line 12"/>
          <p:cNvSpPr/>
          <p:nvPr/>
        </p:nvSpPr>
        <p:spPr>
          <a:xfrm flipH="1">
            <a:off x="5032080" y="4098600"/>
            <a:ext cx="9864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0" name="CustomShape 13"/>
          <p:cNvSpPr/>
          <p:nvPr/>
        </p:nvSpPr>
        <p:spPr>
          <a:xfrm>
            <a:off x="4843440" y="43768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1" name="CustomShape 14"/>
          <p:cNvSpPr/>
          <p:nvPr/>
        </p:nvSpPr>
        <p:spPr>
          <a:xfrm>
            <a:off x="5295960" y="4371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2" name="CustomShape 15"/>
          <p:cNvSpPr/>
          <p:nvPr/>
        </p:nvSpPr>
        <p:spPr>
          <a:xfrm>
            <a:off x="4986360" y="37195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3" name="Line 16"/>
          <p:cNvSpPr/>
          <p:nvPr/>
        </p:nvSpPr>
        <p:spPr>
          <a:xfrm>
            <a:off x="5374080" y="4104360"/>
            <a:ext cx="39960" cy="270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4" name="Line 17"/>
          <p:cNvSpPr/>
          <p:nvPr/>
        </p:nvSpPr>
        <p:spPr>
          <a:xfrm flipH="1">
            <a:off x="5964840" y="4203720"/>
            <a:ext cx="117360" cy="1828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5" name="CustomShape 18"/>
          <p:cNvSpPr/>
          <p:nvPr/>
        </p:nvSpPr>
        <p:spPr>
          <a:xfrm>
            <a:off x="5762520" y="437688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6" name="CustomShape 19"/>
          <p:cNvSpPr/>
          <p:nvPr/>
        </p:nvSpPr>
        <p:spPr>
          <a:xfrm>
            <a:off x="6215040" y="43768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7" name="CustomShape 20"/>
          <p:cNvSpPr/>
          <p:nvPr/>
        </p:nvSpPr>
        <p:spPr>
          <a:xfrm>
            <a:off x="5977080" y="38336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8" name="Line 21"/>
          <p:cNvSpPr/>
          <p:nvPr/>
        </p:nvSpPr>
        <p:spPr>
          <a:xfrm>
            <a:off x="6353280" y="4207680"/>
            <a:ext cx="133560" cy="168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39" name="Line 22"/>
          <p:cNvSpPr/>
          <p:nvPr/>
        </p:nvSpPr>
        <p:spPr>
          <a:xfrm flipH="1">
            <a:off x="2075400" y="35625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0" name="CustomShape 23"/>
          <p:cNvSpPr/>
          <p:nvPr/>
        </p:nvSpPr>
        <p:spPr>
          <a:xfrm>
            <a:off x="1871640" y="3867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1" name="CustomShape 24"/>
          <p:cNvSpPr/>
          <p:nvPr/>
        </p:nvSpPr>
        <p:spPr>
          <a:xfrm>
            <a:off x="2324160" y="3867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2" name="CustomShape 25"/>
          <p:cNvSpPr/>
          <p:nvPr/>
        </p:nvSpPr>
        <p:spPr>
          <a:xfrm>
            <a:off x="2128680" y="31719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3" name="Line 26"/>
          <p:cNvSpPr/>
          <p:nvPr/>
        </p:nvSpPr>
        <p:spPr>
          <a:xfrm>
            <a:off x="2418480" y="355284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4" name="Line 27"/>
          <p:cNvSpPr/>
          <p:nvPr/>
        </p:nvSpPr>
        <p:spPr>
          <a:xfrm flipH="1">
            <a:off x="3051720" y="35514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5" name="CustomShape 28"/>
          <p:cNvSpPr/>
          <p:nvPr/>
        </p:nvSpPr>
        <p:spPr>
          <a:xfrm>
            <a:off x="2847960" y="38559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6" name="CustomShape 29"/>
          <p:cNvSpPr/>
          <p:nvPr/>
        </p:nvSpPr>
        <p:spPr>
          <a:xfrm>
            <a:off x="3300480" y="38559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7" name="CustomShape 30"/>
          <p:cNvSpPr/>
          <p:nvPr/>
        </p:nvSpPr>
        <p:spPr>
          <a:xfrm>
            <a:off x="3105000" y="316080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8" name="Line 31"/>
          <p:cNvSpPr/>
          <p:nvPr/>
        </p:nvSpPr>
        <p:spPr>
          <a:xfrm>
            <a:off x="3394800" y="354204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49" name="Line 32"/>
          <p:cNvSpPr/>
          <p:nvPr/>
        </p:nvSpPr>
        <p:spPr>
          <a:xfrm>
            <a:off x="6748560" y="3714840"/>
            <a:ext cx="233280" cy="195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0" name="Line 33"/>
          <p:cNvSpPr/>
          <p:nvPr/>
        </p:nvSpPr>
        <p:spPr>
          <a:xfrm flipH="1">
            <a:off x="2328480" y="2867040"/>
            <a:ext cx="352440" cy="304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1" name="Line 34"/>
          <p:cNvSpPr/>
          <p:nvPr/>
        </p:nvSpPr>
        <p:spPr>
          <a:xfrm>
            <a:off x="914400" y="208764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2" name="Line 35"/>
          <p:cNvSpPr/>
          <p:nvPr/>
        </p:nvSpPr>
        <p:spPr>
          <a:xfrm>
            <a:off x="2962440" y="2862360"/>
            <a:ext cx="352440" cy="2998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3" name="CustomShape 36"/>
          <p:cNvSpPr/>
          <p:nvPr/>
        </p:nvSpPr>
        <p:spPr>
          <a:xfrm>
            <a:off x="4610160" y="31384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4" name="Line 37"/>
          <p:cNvSpPr/>
          <p:nvPr/>
        </p:nvSpPr>
        <p:spPr>
          <a:xfrm flipH="1">
            <a:off x="4555080" y="352044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5" name="Line 38"/>
          <p:cNvSpPr/>
          <p:nvPr/>
        </p:nvSpPr>
        <p:spPr>
          <a:xfrm>
            <a:off x="4959720" y="351108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6" name="Line 39"/>
          <p:cNvSpPr/>
          <p:nvPr/>
        </p:nvSpPr>
        <p:spPr>
          <a:xfrm flipH="1">
            <a:off x="5000760" y="2930400"/>
            <a:ext cx="333360" cy="2145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7" name="CustomShape 40"/>
          <p:cNvSpPr/>
          <p:nvPr/>
        </p:nvSpPr>
        <p:spPr>
          <a:xfrm>
            <a:off x="6391440" y="33289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8" name="Line 41"/>
          <p:cNvSpPr/>
          <p:nvPr/>
        </p:nvSpPr>
        <p:spPr>
          <a:xfrm flipH="1">
            <a:off x="6283080" y="3705120"/>
            <a:ext cx="184320" cy="1224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59" name="Line 42"/>
          <p:cNvSpPr/>
          <p:nvPr/>
        </p:nvSpPr>
        <p:spPr>
          <a:xfrm>
            <a:off x="5872320" y="2935440"/>
            <a:ext cx="528480" cy="409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0" name="CustomShape 43"/>
          <p:cNvSpPr/>
          <p:nvPr/>
        </p:nvSpPr>
        <p:spPr>
          <a:xfrm>
            <a:off x="2624040" y="248616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1" name="Line 44"/>
          <p:cNvSpPr/>
          <p:nvPr/>
        </p:nvSpPr>
        <p:spPr>
          <a:xfrm>
            <a:off x="2838600" y="19350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2" name="CustomShape 45"/>
          <p:cNvSpPr/>
          <p:nvPr/>
        </p:nvSpPr>
        <p:spPr>
          <a:xfrm>
            <a:off x="5334120" y="2571840"/>
            <a:ext cx="5324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3" name="Line 46"/>
          <p:cNvSpPr/>
          <p:nvPr/>
        </p:nvSpPr>
        <p:spPr>
          <a:xfrm>
            <a:off x="5619600" y="203040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4" name="CustomShape 47"/>
          <p:cNvSpPr/>
          <p:nvPr/>
        </p:nvSpPr>
        <p:spPr>
          <a:xfrm>
            <a:off x="3505320" y="2286000"/>
            <a:ext cx="4647240" cy="312336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6" name="CustomShape 2"/>
          <p:cNvSpPr/>
          <p:nvPr/>
        </p:nvSpPr>
        <p:spPr>
          <a:xfrm>
            <a:off x="247680" y="1790640"/>
            <a:ext cx="350460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7" name="Line 3"/>
          <p:cNvSpPr/>
          <p:nvPr/>
        </p:nvSpPr>
        <p:spPr>
          <a:xfrm>
            <a:off x="37720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8" name="Line 4"/>
          <p:cNvSpPr/>
          <p:nvPr/>
        </p:nvSpPr>
        <p:spPr>
          <a:xfrm flipH="1">
            <a:off x="624240" y="4056480"/>
            <a:ext cx="77040" cy="294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9" name="CustomShape 5"/>
          <p:cNvSpPr/>
          <p:nvPr/>
        </p:nvSpPr>
        <p:spPr>
          <a:xfrm>
            <a:off x="304920" y="43340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0" name="CustomShape 6"/>
          <p:cNvSpPr/>
          <p:nvPr/>
        </p:nvSpPr>
        <p:spPr>
          <a:xfrm>
            <a:off x="771480" y="43340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1" name="CustomShape 7"/>
          <p:cNvSpPr/>
          <p:nvPr/>
        </p:nvSpPr>
        <p:spPr>
          <a:xfrm>
            <a:off x="3238560" y="3882960"/>
            <a:ext cx="513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2" name="CustomShape 8"/>
          <p:cNvSpPr/>
          <p:nvPr/>
        </p:nvSpPr>
        <p:spPr>
          <a:xfrm>
            <a:off x="5524560" y="36878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3" name="Line 9"/>
          <p:cNvSpPr/>
          <p:nvPr/>
        </p:nvSpPr>
        <p:spPr>
          <a:xfrm>
            <a:off x="913320" y="4066920"/>
            <a:ext cx="6264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74" name="CustomShape 10"/>
          <p:cNvSpPr/>
          <p:nvPr/>
        </p:nvSpPr>
        <p:spPr>
          <a:xfrm>
            <a:off x="681120" y="36813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5" name="Line 11"/>
          <p:cNvSpPr/>
          <p:nvPr/>
        </p:nvSpPr>
        <p:spPr>
          <a:xfrm flipH="1">
            <a:off x="1450440" y="4060440"/>
            <a:ext cx="9900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76" name="CustomShape 12"/>
          <p:cNvSpPr/>
          <p:nvPr/>
        </p:nvSpPr>
        <p:spPr>
          <a:xfrm>
            <a:off x="1262160" y="43387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7" name="CustomShape 13"/>
          <p:cNvSpPr/>
          <p:nvPr/>
        </p:nvSpPr>
        <p:spPr>
          <a:xfrm>
            <a:off x="1714680" y="43340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8" name="CustomShape 14"/>
          <p:cNvSpPr/>
          <p:nvPr/>
        </p:nvSpPr>
        <p:spPr>
          <a:xfrm>
            <a:off x="1405080" y="36813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9" name="Line 15"/>
          <p:cNvSpPr/>
          <p:nvPr/>
        </p:nvSpPr>
        <p:spPr>
          <a:xfrm>
            <a:off x="1792440" y="4065840"/>
            <a:ext cx="39960" cy="270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80" name="Line 16"/>
          <p:cNvSpPr/>
          <p:nvPr/>
        </p:nvSpPr>
        <p:spPr>
          <a:xfrm flipH="1">
            <a:off x="2383560" y="4165560"/>
            <a:ext cx="117360" cy="1828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81" name="CustomShape 17"/>
          <p:cNvSpPr/>
          <p:nvPr/>
        </p:nvSpPr>
        <p:spPr>
          <a:xfrm>
            <a:off x="2181240" y="43387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2" name="CustomShape 18"/>
          <p:cNvSpPr/>
          <p:nvPr/>
        </p:nvSpPr>
        <p:spPr>
          <a:xfrm>
            <a:off x="2633760" y="43387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3" name="CustomShape 19"/>
          <p:cNvSpPr/>
          <p:nvPr/>
        </p:nvSpPr>
        <p:spPr>
          <a:xfrm>
            <a:off x="2395440" y="379584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4" name="Line 20"/>
          <p:cNvSpPr/>
          <p:nvPr/>
        </p:nvSpPr>
        <p:spPr>
          <a:xfrm>
            <a:off x="2772360" y="4169520"/>
            <a:ext cx="133920" cy="168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85" name="Line 21"/>
          <p:cNvSpPr/>
          <p:nvPr/>
        </p:nvSpPr>
        <p:spPr>
          <a:xfrm flipH="1">
            <a:off x="5923440" y="478152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86" name="CustomShape 22"/>
          <p:cNvSpPr/>
          <p:nvPr/>
        </p:nvSpPr>
        <p:spPr>
          <a:xfrm>
            <a:off x="5719680" y="50864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7" name="CustomShape 23"/>
          <p:cNvSpPr/>
          <p:nvPr/>
        </p:nvSpPr>
        <p:spPr>
          <a:xfrm>
            <a:off x="6172200" y="50864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8" name="CustomShape 24"/>
          <p:cNvSpPr/>
          <p:nvPr/>
        </p:nvSpPr>
        <p:spPr>
          <a:xfrm>
            <a:off x="5977080" y="43909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9" name="Line 25"/>
          <p:cNvSpPr/>
          <p:nvPr/>
        </p:nvSpPr>
        <p:spPr>
          <a:xfrm>
            <a:off x="6266520" y="477216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0" name="Line 26"/>
          <p:cNvSpPr/>
          <p:nvPr/>
        </p:nvSpPr>
        <p:spPr>
          <a:xfrm flipH="1">
            <a:off x="6900120" y="4770720"/>
            <a:ext cx="117360" cy="315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1" name="CustomShape 27"/>
          <p:cNvSpPr/>
          <p:nvPr/>
        </p:nvSpPr>
        <p:spPr>
          <a:xfrm>
            <a:off x="6696000" y="50752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2" name="CustomShape 28"/>
          <p:cNvSpPr/>
          <p:nvPr/>
        </p:nvSpPr>
        <p:spPr>
          <a:xfrm>
            <a:off x="7148520" y="50752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3" name="CustomShape 29"/>
          <p:cNvSpPr/>
          <p:nvPr/>
        </p:nvSpPr>
        <p:spPr>
          <a:xfrm>
            <a:off x="6953400" y="4379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4" name="Line 30"/>
          <p:cNvSpPr/>
          <p:nvPr/>
        </p:nvSpPr>
        <p:spPr>
          <a:xfrm>
            <a:off x="7242840" y="476100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5" name="Line 31"/>
          <p:cNvSpPr/>
          <p:nvPr/>
        </p:nvSpPr>
        <p:spPr>
          <a:xfrm>
            <a:off x="3166920" y="3676680"/>
            <a:ext cx="233640" cy="195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6" name="Line 32"/>
          <p:cNvSpPr/>
          <p:nvPr/>
        </p:nvSpPr>
        <p:spPr>
          <a:xfrm flipH="1">
            <a:off x="6176520" y="4086360"/>
            <a:ext cx="352440" cy="3045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7" name="Line 33"/>
          <p:cNvSpPr/>
          <p:nvPr/>
        </p:nvSpPr>
        <p:spPr>
          <a:xfrm flipH="1">
            <a:off x="5676480" y="3295800"/>
            <a:ext cx="352440" cy="411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8" name="Line 34"/>
          <p:cNvSpPr/>
          <p:nvPr/>
        </p:nvSpPr>
        <p:spPr>
          <a:xfrm>
            <a:off x="6810480" y="4081320"/>
            <a:ext cx="352440" cy="300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9" name="CustomShape 35"/>
          <p:cNvSpPr/>
          <p:nvPr/>
        </p:nvSpPr>
        <p:spPr>
          <a:xfrm>
            <a:off x="1028880" y="31003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0" name="Line 36"/>
          <p:cNvSpPr/>
          <p:nvPr/>
        </p:nvSpPr>
        <p:spPr>
          <a:xfrm flipH="1">
            <a:off x="973440" y="3482280"/>
            <a:ext cx="12780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1" name="Line 37"/>
          <p:cNvSpPr/>
          <p:nvPr/>
        </p:nvSpPr>
        <p:spPr>
          <a:xfrm>
            <a:off x="1378440" y="347292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2" name="Line 38"/>
          <p:cNvSpPr/>
          <p:nvPr/>
        </p:nvSpPr>
        <p:spPr>
          <a:xfrm flipH="1">
            <a:off x="1419120" y="2892600"/>
            <a:ext cx="333360" cy="2142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3" name="CustomShape 39"/>
          <p:cNvSpPr/>
          <p:nvPr/>
        </p:nvSpPr>
        <p:spPr>
          <a:xfrm>
            <a:off x="2809800" y="3290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4" name="Line 40"/>
          <p:cNvSpPr/>
          <p:nvPr/>
        </p:nvSpPr>
        <p:spPr>
          <a:xfrm flipH="1">
            <a:off x="2701800" y="3667320"/>
            <a:ext cx="183960" cy="122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5" name="Line 41"/>
          <p:cNvSpPr/>
          <p:nvPr/>
        </p:nvSpPr>
        <p:spPr>
          <a:xfrm>
            <a:off x="2290680" y="2897280"/>
            <a:ext cx="528840" cy="409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6" name="CustomShape 42"/>
          <p:cNvSpPr/>
          <p:nvPr/>
        </p:nvSpPr>
        <p:spPr>
          <a:xfrm>
            <a:off x="6472080" y="370512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7" name="Line 43"/>
          <p:cNvSpPr/>
          <p:nvPr/>
        </p:nvSpPr>
        <p:spPr>
          <a:xfrm>
            <a:off x="6491160" y="3295800"/>
            <a:ext cx="195480" cy="411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8" name="CustomShape 44"/>
          <p:cNvSpPr/>
          <p:nvPr/>
        </p:nvSpPr>
        <p:spPr>
          <a:xfrm>
            <a:off x="1752480" y="2533680"/>
            <a:ext cx="5328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9" name="Line 45"/>
          <p:cNvSpPr/>
          <p:nvPr/>
        </p:nvSpPr>
        <p:spPr>
          <a:xfrm>
            <a:off x="2076480" y="197316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0" name="CustomShape 46"/>
          <p:cNvSpPr/>
          <p:nvPr/>
        </p:nvSpPr>
        <p:spPr>
          <a:xfrm>
            <a:off x="6014880" y="2919240"/>
            <a:ext cx="55188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1" name="CustomShape 47"/>
          <p:cNvSpPr/>
          <p:nvPr/>
        </p:nvSpPr>
        <p:spPr>
          <a:xfrm>
            <a:off x="4114800" y="2743200"/>
            <a:ext cx="4647600" cy="312336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3" name="CustomShape 2"/>
          <p:cNvSpPr/>
          <p:nvPr/>
        </p:nvSpPr>
        <p:spPr>
          <a:xfrm>
            <a:off x="247680" y="1790640"/>
            <a:ext cx="680004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4" name="Line 3"/>
          <p:cNvSpPr/>
          <p:nvPr/>
        </p:nvSpPr>
        <p:spPr>
          <a:xfrm>
            <a:off x="3772080" y="1800360"/>
            <a:ext cx="0" cy="43812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5" name="Line 4"/>
          <p:cNvSpPr/>
          <p:nvPr/>
        </p:nvSpPr>
        <p:spPr>
          <a:xfrm flipH="1">
            <a:off x="624240" y="4056480"/>
            <a:ext cx="77040" cy="294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6" name="CustomShape 5"/>
          <p:cNvSpPr/>
          <p:nvPr/>
        </p:nvSpPr>
        <p:spPr>
          <a:xfrm>
            <a:off x="304920" y="43340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7" name="CustomShape 6"/>
          <p:cNvSpPr/>
          <p:nvPr/>
        </p:nvSpPr>
        <p:spPr>
          <a:xfrm>
            <a:off x="771480" y="43340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8" name="CustomShape 7"/>
          <p:cNvSpPr/>
          <p:nvPr/>
        </p:nvSpPr>
        <p:spPr>
          <a:xfrm>
            <a:off x="3238560" y="3882960"/>
            <a:ext cx="513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9" name="CustomShape 8"/>
          <p:cNvSpPr/>
          <p:nvPr/>
        </p:nvSpPr>
        <p:spPr>
          <a:xfrm>
            <a:off x="4591080" y="34113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0" name="Line 9"/>
          <p:cNvSpPr/>
          <p:nvPr/>
        </p:nvSpPr>
        <p:spPr>
          <a:xfrm>
            <a:off x="913320" y="4066920"/>
            <a:ext cx="6264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1" name="CustomShape 10"/>
          <p:cNvSpPr/>
          <p:nvPr/>
        </p:nvSpPr>
        <p:spPr>
          <a:xfrm>
            <a:off x="681120" y="36813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2" name="Line 11"/>
          <p:cNvSpPr/>
          <p:nvPr/>
        </p:nvSpPr>
        <p:spPr>
          <a:xfrm flipH="1">
            <a:off x="1450440" y="4060440"/>
            <a:ext cx="9900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3" name="CustomShape 12"/>
          <p:cNvSpPr/>
          <p:nvPr/>
        </p:nvSpPr>
        <p:spPr>
          <a:xfrm>
            <a:off x="1262160" y="43387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4" name="CustomShape 13"/>
          <p:cNvSpPr/>
          <p:nvPr/>
        </p:nvSpPr>
        <p:spPr>
          <a:xfrm>
            <a:off x="1714680" y="43340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5" name="CustomShape 14"/>
          <p:cNvSpPr/>
          <p:nvPr/>
        </p:nvSpPr>
        <p:spPr>
          <a:xfrm>
            <a:off x="1405080" y="36813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6" name="Line 15"/>
          <p:cNvSpPr/>
          <p:nvPr/>
        </p:nvSpPr>
        <p:spPr>
          <a:xfrm>
            <a:off x="1792440" y="4065840"/>
            <a:ext cx="39960" cy="270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7" name="Line 16"/>
          <p:cNvSpPr/>
          <p:nvPr/>
        </p:nvSpPr>
        <p:spPr>
          <a:xfrm flipH="1">
            <a:off x="2383560" y="4165560"/>
            <a:ext cx="117360" cy="1828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8" name="CustomShape 17"/>
          <p:cNvSpPr/>
          <p:nvPr/>
        </p:nvSpPr>
        <p:spPr>
          <a:xfrm>
            <a:off x="2181240" y="43387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9" name="CustomShape 18"/>
          <p:cNvSpPr/>
          <p:nvPr/>
        </p:nvSpPr>
        <p:spPr>
          <a:xfrm>
            <a:off x="2633760" y="43387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0" name="CustomShape 19"/>
          <p:cNvSpPr/>
          <p:nvPr/>
        </p:nvSpPr>
        <p:spPr>
          <a:xfrm>
            <a:off x="2395440" y="379584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1" name="Line 20"/>
          <p:cNvSpPr/>
          <p:nvPr/>
        </p:nvSpPr>
        <p:spPr>
          <a:xfrm>
            <a:off x="2772360" y="4169520"/>
            <a:ext cx="133920" cy="168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2" name="Line 21"/>
          <p:cNvSpPr/>
          <p:nvPr/>
        </p:nvSpPr>
        <p:spPr>
          <a:xfrm flipH="1">
            <a:off x="4989960" y="45054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3" name="CustomShape 22"/>
          <p:cNvSpPr/>
          <p:nvPr/>
        </p:nvSpPr>
        <p:spPr>
          <a:xfrm>
            <a:off x="4786200" y="480996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4" name="CustomShape 23"/>
          <p:cNvSpPr/>
          <p:nvPr/>
        </p:nvSpPr>
        <p:spPr>
          <a:xfrm>
            <a:off x="5238720" y="48099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5" name="CustomShape 24"/>
          <p:cNvSpPr/>
          <p:nvPr/>
        </p:nvSpPr>
        <p:spPr>
          <a:xfrm>
            <a:off x="5043600" y="41148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6" name="Line 25"/>
          <p:cNvSpPr/>
          <p:nvPr/>
        </p:nvSpPr>
        <p:spPr>
          <a:xfrm>
            <a:off x="5333040" y="449604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7" name="Line 26"/>
          <p:cNvSpPr/>
          <p:nvPr/>
        </p:nvSpPr>
        <p:spPr>
          <a:xfrm flipH="1">
            <a:off x="5966280" y="44942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8" name="CustomShape 27"/>
          <p:cNvSpPr/>
          <p:nvPr/>
        </p:nvSpPr>
        <p:spPr>
          <a:xfrm>
            <a:off x="5762520" y="479916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9" name="CustomShape 28"/>
          <p:cNvSpPr/>
          <p:nvPr/>
        </p:nvSpPr>
        <p:spPr>
          <a:xfrm>
            <a:off x="6215040" y="47991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0" name="CustomShape 29"/>
          <p:cNvSpPr/>
          <p:nvPr/>
        </p:nvSpPr>
        <p:spPr>
          <a:xfrm>
            <a:off x="6019920" y="41036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1" name="Line 30"/>
          <p:cNvSpPr/>
          <p:nvPr/>
        </p:nvSpPr>
        <p:spPr>
          <a:xfrm>
            <a:off x="6309360" y="448488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2" name="Line 31"/>
          <p:cNvSpPr/>
          <p:nvPr/>
        </p:nvSpPr>
        <p:spPr>
          <a:xfrm>
            <a:off x="3166920" y="3676680"/>
            <a:ext cx="233640" cy="195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3" name="Line 32"/>
          <p:cNvSpPr/>
          <p:nvPr/>
        </p:nvSpPr>
        <p:spPr>
          <a:xfrm flipH="1">
            <a:off x="5243040" y="3809880"/>
            <a:ext cx="352440" cy="304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4" name="Line 33"/>
          <p:cNvSpPr/>
          <p:nvPr/>
        </p:nvSpPr>
        <p:spPr>
          <a:xfrm flipH="1">
            <a:off x="4743000" y="3019320"/>
            <a:ext cx="352440" cy="411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5" name="Line 34"/>
          <p:cNvSpPr/>
          <p:nvPr/>
        </p:nvSpPr>
        <p:spPr>
          <a:xfrm>
            <a:off x="5877000" y="3805200"/>
            <a:ext cx="352440" cy="300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6" name="CustomShape 35"/>
          <p:cNvSpPr/>
          <p:nvPr/>
        </p:nvSpPr>
        <p:spPr>
          <a:xfrm>
            <a:off x="1028880" y="31003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7" name="Line 36"/>
          <p:cNvSpPr/>
          <p:nvPr/>
        </p:nvSpPr>
        <p:spPr>
          <a:xfrm flipH="1">
            <a:off x="973440" y="3482280"/>
            <a:ext cx="12780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8" name="Line 37"/>
          <p:cNvSpPr/>
          <p:nvPr/>
        </p:nvSpPr>
        <p:spPr>
          <a:xfrm>
            <a:off x="1378440" y="347292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9" name="Line 38"/>
          <p:cNvSpPr/>
          <p:nvPr/>
        </p:nvSpPr>
        <p:spPr>
          <a:xfrm flipH="1">
            <a:off x="1419120" y="2892600"/>
            <a:ext cx="333360" cy="2142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0" name="CustomShape 39"/>
          <p:cNvSpPr/>
          <p:nvPr/>
        </p:nvSpPr>
        <p:spPr>
          <a:xfrm>
            <a:off x="2809800" y="3290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1" name="Line 40"/>
          <p:cNvSpPr/>
          <p:nvPr/>
        </p:nvSpPr>
        <p:spPr>
          <a:xfrm flipH="1">
            <a:off x="2701800" y="3667320"/>
            <a:ext cx="183960" cy="122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2" name="Line 41"/>
          <p:cNvSpPr/>
          <p:nvPr/>
        </p:nvSpPr>
        <p:spPr>
          <a:xfrm>
            <a:off x="2290680" y="2897280"/>
            <a:ext cx="528840" cy="409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3" name="CustomShape 42"/>
          <p:cNvSpPr/>
          <p:nvPr/>
        </p:nvSpPr>
        <p:spPr>
          <a:xfrm>
            <a:off x="5538960" y="34290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4" name="Line 43"/>
          <p:cNvSpPr/>
          <p:nvPr/>
        </p:nvSpPr>
        <p:spPr>
          <a:xfrm>
            <a:off x="5557680" y="3019320"/>
            <a:ext cx="195480" cy="411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5" name="CustomShape 44"/>
          <p:cNvSpPr/>
          <p:nvPr/>
        </p:nvSpPr>
        <p:spPr>
          <a:xfrm>
            <a:off x="1752480" y="2533680"/>
            <a:ext cx="5328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6" name="Line 45"/>
          <p:cNvSpPr/>
          <p:nvPr/>
        </p:nvSpPr>
        <p:spPr>
          <a:xfrm>
            <a:off x="2076480" y="1973160"/>
            <a:ext cx="0" cy="5526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7" name="CustomShape 46"/>
          <p:cNvSpPr/>
          <p:nvPr/>
        </p:nvSpPr>
        <p:spPr>
          <a:xfrm>
            <a:off x="5081760" y="2643120"/>
            <a:ext cx="55152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8" name="Line 47"/>
          <p:cNvSpPr/>
          <p:nvPr/>
        </p:nvSpPr>
        <p:spPr>
          <a:xfrm>
            <a:off x="5372280" y="208764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59" name="CustomShape 48"/>
          <p:cNvSpPr/>
          <p:nvPr/>
        </p:nvSpPr>
        <p:spPr>
          <a:xfrm>
            <a:off x="4191120" y="2362320"/>
            <a:ext cx="2971080" cy="3428280"/>
          </a:xfrm>
          <a:prstGeom prst="ellipse">
            <a:avLst/>
          </a:prstGeom>
          <a:noFill/>
          <a:ln w="6984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61" name="Line 2"/>
          <p:cNvSpPr/>
          <p:nvPr/>
        </p:nvSpPr>
        <p:spPr>
          <a:xfrm flipH="1">
            <a:off x="1348200" y="4323240"/>
            <a:ext cx="77040" cy="294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2" name="CustomShape 3"/>
          <p:cNvSpPr/>
          <p:nvPr/>
        </p:nvSpPr>
        <p:spPr>
          <a:xfrm>
            <a:off x="1028880" y="46004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3" name="CustomShape 4"/>
          <p:cNvSpPr/>
          <p:nvPr/>
        </p:nvSpPr>
        <p:spPr>
          <a:xfrm>
            <a:off x="1495440" y="46004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4" name="CustomShape 5"/>
          <p:cNvSpPr/>
          <p:nvPr/>
        </p:nvSpPr>
        <p:spPr>
          <a:xfrm>
            <a:off x="3962520" y="4149720"/>
            <a:ext cx="51336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5" name="CustomShape 6"/>
          <p:cNvSpPr/>
          <p:nvPr/>
        </p:nvSpPr>
        <p:spPr>
          <a:xfrm>
            <a:off x="4591080" y="34113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6" name="Line 7"/>
          <p:cNvSpPr/>
          <p:nvPr/>
        </p:nvSpPr>
        <p:spPr>
          <a:xfrm>
            <a:off x="1636560" y="4333680"/>
            <a:ext cx="6300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7" name="CustomShape 8"/>
          <p:cNvSpPr/>
          <p:nvPr/>
        </p:nvSpPr>
        <p:spPr>
          <a:xfrm>
            <a:off x="1405080" y="39481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8" name="Line 9"/>
          <p:cNvSpPr/>
          <p:nvPr/>
        </p:nvSpPr>
        <p:spPr>
          <a:xfrm flipH="1">
            <a:off x="2174400" y="4327200"/>
            <a:ext cx="99000" cy="283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9" name="CustomShape 10"/>
          <p:cNvSpPr/>
          <p:nvPr/>
        </p:nvSpPr>
        <p:spPr>
          <a:xfrm>
            <a:off x="1986120" y="46054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0" name="CustomShape 11"/>
          <p:cNvSpPr/>
          <p:nvPr/>
        </p:nvSpPr>
        <p:spPr>
          <a:xfrm>
            <a:off x="2438280" y="460044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1" name="CustomShape 12"/>
          <p:cNvSpPr/>
          <p:nvPr/>
        </p:nvSpPr>
        <p:spPr>
          <a:xfrm>
            <a:off x="2128680" y="394812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2" name="Line 13"/>
          <p:cNvSpPr/>
          <p:nvPr/>
        </p:nvSpPr>
        <p:spPr>
          <a:xfrm>
            <a:off x="2516400" y="4332960"/>
            <a:ext cx="39960" cy="2703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3" name="Line 14"/>
          <p:cNvSpPr/>
          <p:nvPr/>
        </p:nvSpPr>
        <p:spPr>
          <a:xfrm flipH="1">
            <a:off x="3107520" y="4431960"/>
            <a:ext cx="117000" cy="183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4" name="CustomShape 15"/>
          <p:cNvSpPr/>
          <p:nvPr/>
        </p:nvSpPr>
        <p:spPr>
          <a:xfrm>
            <a:off x="2905200" y="46054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5" name="CustomShape 16"/>
          <p:cNvSpPr/>
          <p:nvPr/>
        </p:nvSpPr>
        <p:spPr>
          <a:xfrm>
            <a:off x="3357720" y="46054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6" name="CustomShape 17"/>
          <p:cNvSpPr/>
          <p:nvPr/>
        </p:nvSpPr>
        <p:spPr>
          <a:xfrm>
            <a:off x="3119400" y="40622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7" name="Line 18"/>
          <p:cNvSpPr/>
          <p:nvPr/>
        </p:nvSpPr>
        <p:spPr>
          <a:xfrm>
            <a:off x="3495960" y="4436640"/>
            <a:ext cx="133920" cy="1677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8" name="Line 19"/>
          <p:cNvSpPr/>
          <p:nvPr/>
        </p:nvSpPr>
        <p:spPr>
          <a:xfrm flipH="1">
            <a:off x="4989960" y="45054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9" name="CustomShape 20"/>
          <p:cNvSpPr/>
          <p:nvPr/>
        </p:nvSpPr>
        <p:spPr>
          <a:xfrm>
            <a:off x="4786200" y="480996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0" name="CustomShape 21"/>
          <p:cNvSpPr/>
          <p:nvPr/>
        </p:nvSpPr>
        <p:spPr>
          <a:xfrm>
            <a:off x="5238720" y="48099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1" name="CustomShape 22"/>
          <p:cNvSpPr/>
          <p:nvPr/>
        </p:nvSpPr>
        <p:spPr>
          <a:xfrm>
            <a:off x="5043600" y="41148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2" name="Line 23"/>
          <p:cNvSpPr/>
          <p:nvPr/>
        </p:nvSpPr>
        <p:spPr>
          <a:xfrm>
            <a:off x="5333040" y="449604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83" name="Line 24"/>
          <p:cNvSpPr/>
          <p:nvPr/>
        </p:nvSpPr>
        <p:spPr>
          <a:xfrm flipH="1">
            <a:off x="5966280" y="449424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84" name="CustomShape 25"/>
          <p:cNvSpPr/>
          <p:nvPr/>
        </p:nvSpPr>
        <p:spPr>
          <a:xfrm>
            <a:off x="5762520" y="479916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5" name="CustomShape 26"/>
          <p:cNvSpPr/>
          <p:nvPr/>
        </p:nvSpPr>
        <p:spPr>
          <a:xfrm>
            <a:off x="6215040" y="479916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6" name="CustomShape 27"/>
          <p:cNvSpPr/>
          <p:nvPr/>
        </p:nvSpPr>
        <p:spPr>
          <a:xfrm>
            <a:off x="6019920" y="41036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7" name="Line 28"/>
          <p:cNvSpPr/>
          <p:nvPr/>
        </p:nvSpPr>
        <p:spPr>
          <a:xfrm>
            <a:off x="6309360" y="448488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88" name="Line 29"/>
          <p:cNvSpPr/>
          <p:nvPr/>
        </p:nvSpPr>
        <p:spPr>
          <a:xfrm>
            <a:off x="3890880" y="3943440"/>
            <a:ext cx="233280" cy="195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89" name="Line 30"/>
          <p:cNvSpPr/>
          <p:nvPr/>
        </p:nvSpPr>
        <p:spPr>
          <a:xfrm flipH="1">
            <a:off x="5243040" y="3809880"/>
            <a:ext cx="352440" cy="304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0" name="Line 31"/>
          <p:cNvSpPr/>
          <p:nvPr/>
        </p:nvSpPr>
        <p:spPr>
          <a:xfrm flipH="1">
            <a:off x="4743000" y="3019320"/>
            <a:ext cx="352440" cy="411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1" name="Line 32"/>
          <p:cNvSpPr/>
          <p:nvPr/>
        </p:nvSpPr>
        <p:spPr>
          <a:xfrm>
            <a:off x="5877000" y="3805200"/>
            <a:ext cx="352440" cy="300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2" name="CustomShape 33"/>
          <p:cNvSpPr/>
          <p:nvPr/>
        </p:nvSpPr>
        <p:spPr>
          <a:xfrm>
            <a:off x="1752480" y="336708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3" name="Line 34"/>
          <p:cNvSpPr/>
          <p:nvPr/>
        </p:nvSpPr>
        <p:spPr>
          <a:xfrm flipH="1">
            <a:off x="1697400" y="374904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4" name="Line 35"/>
          <p:cNvSpPr/>
          <p:nvPr/>
        </p:nvSpPr>
        <p:spPr>
          <a:xfrm>
            <a:off x="2102400" y="373968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5" name="Line 36"/>
          <p:cNvSpPr/>
          <p:nvPr/>
        </p:nvSpPr>
        <p:spPr>
          <a:xfrm flipH="1">
            <a:off x="2143080" y="3159000"/>
            <a:ext cx="333360" cy="2145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6" name="CustomShape 37"/>
          <p:cNvSpPr/>
          <p:nvPr/>
        </p:nvSpPr>
        <p:spPr>
          <a:xfrm>
            <a:off x="3533760" y="35575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7" name="Line 38"/>
          <p:cNvSpPr/>
          <p:nvPr/>
        </p:nvSpPr>
        <p:spPr>
          <a:xfrm flipH="1">
            <a:off x="3425760" y="3933720"/>
            <a:ext cx="184320" cy="1224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8" name="Line 39"/>
          <p:cNvSpPr/>
          <p:nvPr/>
        </p:nvSpPr>
        <p:spPr>
          <a:xfrm>
            <a:off x="3014640" y="3164040"/>
            <a:ext cx="528840" cy="4093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9" name="CustomShape 40"/>
          <p:cNvSpPr/>
          <p:nvPr/>
        </p:nvSpPr>
        <p:spPr>
          <a:xfrm>
            <a:off x="5538960" y="342900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0" name="Line 41"/>
          <p:cNvSpPr/>
          <p:nvPr/>
        </p:nvSpPr>
        <p:spPr>
          <a:xfrm>
            <a:off x="5557680" y="3019320"/>
            <a:ext cx="195480" cy="411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1" name="CustomShape 42"/>
          <p:cNvSpPr/>
          <p:nvPr/>
        </p:nvSpPr>
        <p:spPr>
          <a:xfrm>
            <a:off x="2476440" y="2800440"/>
            <a:ext cx="5328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2" name="Line 43"/>
          <p:cNvSpPr/>
          <p:nvPr/>
        </p:nvSpPr>
        <p:spPr>
          <a:xfrm flipH="1">
            <a:off x="3000240" y="2392200"/>
            <a:ext cx="704880" cy="4287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3" name="CustomShape 44"/>
          <p:cNvSpPr/>
          <p:nvPr/>
        </p:nvSpPr>
        <p:spPr>
          <a:xfrm>
            <a:off x="5081760" y="2643120"/>
            <a:ext cx="55152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4" name="Line 45"/>
          <p:cNvSpPr/>
          <p:nvPr/>
        </p:nvSpPr>
        <p:spPr>
          <a:xfrm>
            <a:off x="4286160" y="2392200"/>
            <a:ext cx="809640" cy="2574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5" name="CustomShape 46"/>
          <p:cNvSpPr/>
          <p:nvPr/>
        </p:nvSpPr>
        <p:spPr>
          <a:xfrm>
            <a:off x="3728880" y="2033640"/>
            <a:ext cx="55188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26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07" name="Line 2"/>
          <p:cNvSpPr/>
          <p:nvPr/>
        </p:nvSpPr>
        <p:spPr>
          <a:xfrm flipH="1">
            <a:off x="795600" y="4894560"/>
            <a:ext cx="77040" cy="2948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8" name="CustomShape 3"/>
          <p:cNvSpPr/>
          <p:nvPr/>
        </p:nvSpPr>
        <p:spPr>
          <a:xfrm>
            <a:off x="476280" y="5172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9" name="CustomShape 4"/>
          <p:cNvSpPr/>
          <p:nvPr/>
        </p:nvSpPr>
        <p:spPr>
          <a:xfrm>
            <a:off x="942840" y="517212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0" name="CustomShape 5"/>
          <p:cNvSpPr/>
          <p:nvPr/>
        </p:nvSpPr>
        <p:spPr>
          <a:xfrm>
            <a:off x="3409920" y="4721400"/>
            <a:ext cx="51372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1" name="CustomShape 6"/>
          <p:cNvSpPr/>
          <p:nvPr/>
        </p:nvSpPr>
        <p:spPr>
          <a:xfrm>
            <a:off x="4038480" y="398304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2" name="Line 7"/>
          <p:cNvSpPr/>
          <p:nvPr/>
        </p:nvSpPr>
        <p:spPr>
          <a:xfrm>
            <a:off x="1084680" y="4905000"/>
            <a:ext cx="62640" cy="262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13" name="CustomShape 8"/>
          <p:cNvSpPr/>
          <p:nvPr/>
        </p:nvSpPr>
        <p:spPr>
          <a:xfrm>
            <a:off x="852480" y="45194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4" name="Line 9"/>
          <p:cNvSpPr/>
          <p:nvPr/>
        </p:nvSpPr>
        <p:spPr>
          <a:xfrm flipH="1">
            <a:off x="1622160" y="4898520"/>
            <a:ext cx="99000" cy="2836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15" name="CustomShape 10"/>
          <p:cNvSpPr/>
          <p:nvPr/>
        </p:nvSpPr>
        <p:spPr>
          <a:xfrm>
            <a:off x="1433520" y="5176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6" name="CustomShape 11"/>
          <p:cNvSpPr/>
          <p:nvPr/>
        </p:nvSpPr>
        <p:spPr>
          <a:xfrm>
            <a:off x="1886040" y="517212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7" name="CustomShape 12"/>
          <p:cNvSpPr/>
          <p:nvPr/>
        </p:nvSpPr>
        <p:spPr>
          <a:xfrm>
            <a:off x="1576440" y="451944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8" name="Line 13"/>
          <p:cNvSpPr/>
          <p:nvPr/>
        </p:nvSpPr>
        <p:spPr>
          <a:xfrm>
            <a:off x="1963800" y="4903920"/>
            <a:ext cx="39960" cy="270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19" name="Line 14"/>
          <p:cNvSpPr/>
          <p:nvPr/>
        </p:nvSpPr>
        <p:spPr>
          <a:xfrm flipH="1">
            <a:off x="2554920" y="5003640"/>
            <a:ext cx="117720" cy="183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20" name="CustomShape 15"/>
          <p:cNvSpPr/>
          <p:nvPr/>
        </p:nvSpPr>
        <p:spPr>
          <a:xfrm>
            <a:off x="2352600" y="5176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1" name="CustomShape 16"/>
          <p:cNvSpPr/>
          <p:nvPr/>
        </p:nvSpPr>
        <p:spPr>
          <a:xfrm>
            <a:off x="2805120" y="517680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2" name="CustomShape 17"/>
          <p:cNvSpPr/>
          <p:nvPr/>
        </p:nvSpPr>
        <p:spPr>
          <a:xfrm>
            <a:off x="2567160" y="46339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3" name="Line 18"/>
          <p:cNvSpPr/>
          <p:nvPr/>
        </p:nvSpPr>
        <p:spPr>
          <a:xfrm>
            <a:off x="2943360" y="5007960"/>
            <a:ext cx="133560" cy="168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24" name="Line 19"/>
          <p:cNvSpPr/>
          <p:nvPr/>
        </p:nvSpPr>
        <p:spPr>
          <a:xfrm flipH="1">
            <a:off x="4437720" y="5077080"/>
            <a:ext cx="11736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25" name="CustomShape 20"/>
          <p:cNvSpPr/>
          <p:nvPr/>
        </p:nvSpPr>
        <p:spPr>
          <a:xfrm>
            <a:off x="4233960" y="53816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6" name="CustomShape 21"/>
          <p:cNvSpPr/>
          <p:nvPr/>
        </p:nvSpPr>
        <p:spPr>
          <a:xfrm>
            <a:off x="4686480" y="538164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7" name="CustomShape 22"/>
          <p:cNvSpPr/>
          <p:nvPr/>
        </p:nvSpPr>
        <p:spPr>
          <a:xfrm>
            <a:off x="4491000" y="46864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8" name="Line 23"/>
          <p:cNvSpPr/>
          <p:nvPr/>
        </p:nvSpPr>
        <p:spPr>
          <a:xfrm>
            <a:off x="4780080" y="506736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29" name="Line 24"/>
          <p:cNvSpPr/>
          <p:nvPr/>
        </p:nvSpPr>
        <p:spPr>
          <a:xfrm flipH="1">
            <a:off x="5414040" y="5065920"/>
            <a:ext cx="117360" cy="3160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0" name="CustomShape 25"/>
          <p:cNvSpPr/>
          <p:nvPr/>
        </p:nvSpPr>
        <p:spPr>
          <a:xfrm>
            <a:off x="5210280" y="5370480"/>
            <a:ext cx="39924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1" name="CustomShape 26"/>
          <p:cNvSpPr/>
          <p:nvPr/>
        </p:nvSpPr>
        <p:spPr>
          <a:xfrm>
            <a:off x="5662440" y="5370480"/>
            <a:ext cx="399600" cy="51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ts val="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2" name="CustomShape 27"/>
          <p:cNvSpPr/>
          <p:nvPr/>
        </p:nvSpPr>
        <p:spPr>
          <a:xfrm>
            <a:off x="5467320" y="467532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3" name="Line 28"/>
          <p:cNvSpPr/>
          <p:nvPr/>
        </p:nvSpPr>
        <p:spPr>
          <a:xfrm>
            <a:off x="5756400" y="5056200"/>
            <a:ext cx="117720" cy="3157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4" name="Line 29"/>
          <p:cNvSpPr/>
          <p:nvPr/>
        </p:nvSpPr>
        <p:spPr>
          <a:xfrm>
            <a:off x="3338640" y="4514760"/>
            <a:ext cx="233280" cy="1954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5" name="Line 30"/>
          <p:cNvSpPr/>
          <p:nvPr/>
        </p:nvSpPr>
        <p:spPr>
          <a:xfrm flipH="1">
            <a:off x="4690800" y="4381560"/>
            <a:ext cx="352440" cy="3049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6" name="Line 31"/>
          <p:cNvSpPr/>
          <p:nvPr/>
        </p:nvSpPr>
        <p:spPr>
          <a:xfrm flipH="1">
            <a:off x="4190760" y="3591000"/>
            <a:ext cx="352440" cy="411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7" name="Line 32"/>
          <p:cNvSpPr/>
          <p:nvPr/>
        </p:nvSpPr>
        <p:spPr>
          <a:xfrm>
            <a:off x="5324400" y="4376880"/>
            <a:ext cx="352440" cy="2998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8" name="CustomShape 33"/>
          <p:cNvSpPr/>
          <p:nvPr/>
        </p:nvSpPr>
        <p:spPr>
          <a:xfrm>
            <a:off x="1200240" y="393876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9" name="Line 34"/>
          <p:cNvSpPr/>
          <p:nvPr/>
        </p:nvSpPr>
        <p:spPr>
          <a:xfrm flipH="1">
            <a:off x="1145160" y="4320720"/>
            <a:ext cx="127440" cy="1994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0" name="Line 35"/>
          <p:cNvSpPr/>
          <p:nvPr/>
        </p:nvSpPr>
        <p:spPr>
          <a:xfrm>
            <a:off x="1549800" y="4311000"/>
            <a:ext cx="127440" cy="1998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1" name="Line 36"/>
          <p:cNvSpPr/>
          <p:nvPr/>
        </p:nvSpPr>
        <p:spPr>
          <a:xfrm flipH="1">
            <a:off x="1590840" y="3730680"/>
            <a:ext cx="333360" cy="2142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2" name="CustomShape 37"/>
          <p:cNvSpPr/>
          <p:nvPr/>
        </p:nvSpPr>
        <p:spPr>
          <a:xfrm>
            <a:off x="2981160" y="4129200"/>
            <a:ext cx="39960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3" name="Line 38"/>
          <p:cNvSpPr/>
          <p:nvPr/>
        </p:nvSpPr>
        <p:spPr>
          <a:xfrm flipH="1">
            <a:off x="2873160" y="4505400"/>
            <a:ext cx="183960" cy="122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4" name="Line 39"/>
          <p:cNvSpPr/>
          <p:nvPr/>
        </p:nvSpPr>
        <p:spPr>
          <a:xfrm>
            <a:off x="2462040" y="3735360"/>
            <a:ext cx="528840" cy="40968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5" name="CustomShape 40"/>
          <p:cNvSpPr/>
          <p:nvPr/>
        </p:nvSpPr>
        <p:spPr>
          <a:xfrm>
            <a:off x="4986360" y="4000680"/>
            <a:ext cx="3992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6" name="Line 41"/>
          <p:cNvSpPr/>
          <p:nvPr/>
        </p:nvSpPr>
        <p:spPr>
          <a:xfrm>
            <a:off x="5005440" y="3591000"/>
            <a:ext cx="195120" cy="41112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7" name="CustomShape 42"/>
          <p:cNvSpPr/>
          <p:nvPr/>
        </p:nvSpPr>
        <p:spPr>
          <a:xfrm>
            <a:off x="1924200" y="3371760"/>
            <a:ext cx="53244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8" name="Line 43"/>
          <p:cNvSpPr/>
          <p:nvPr/>
        </p:nvSpPr>
        <p:spPr>
          <a:xfrm flipH="1">
            <a:off x="2448000" y="2963880"/>
            <a:ext cx="704880" cy="42876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49" name="CustomShape 44"/>
          <p:cNvSpPr/>
          <p:nvPr/>
        </p:nvSpPr>
        <p:spPr>
          <a:xfrm>
            <a:off x="4529160" y="3214800"/>
            <a:ext cx="55188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0" name="Line 45"/>
          <p:cNvSpPr/>
          <p:nvPr/>
        </p:nvSpPr>
        <p:spPr>
          <a:xfrm>
            <a:off x="3733920" y="2963880"/>
            <a:ext cx="809640" cy="2570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1" name="CustomShape 46"/>
          <p:cNvSpPr/>
          <p:nvPr/>
        </p:nvSpPr>
        <p:spPr>
          <a:xfrm>
            <a:off x="3176640" y="2604960"/>
            <a:ext cx="551520" cy="36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26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2" name="CustomShape 47"/>
          <p:cNvSpPr/>
          <p:nvPr/>
        </p:nvSpPr>
        <p:spPr>
          <a:xfrm>
            <a:off x="2571840" y="1790640"/>
            <a:ext cx="1770840" cy="437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3" name="Line 48"/>
          <p:cNvSpPr/>
          <p:nvPr/>
        </p:nvSpPr>
        <p:spPr>
          <a:xfrm>
            <a:off x="3467160" y="2068560"/>
            <a:ext cx="0" cy="552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4" name="CustomShape 49"/>
          <p:cNvSpPr/>
          <p:nvPr/>
        </p:nvSpPr>
        <p:spPr>
          <a:xfrm>
            <a:off x="6130800" y="1601640"/>
            <a:ext cx="3012480" cy="131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spcBef>
                <a:spcPts val="499"/>
              </a:spcBef>
              <a:buClr>
                <a:srgbClr val="1F497D"/>
              </a:buClr>
              <a:buSzPct val="75000"/>
              <a:buFont typeface="Monotype Sort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After enqueueing this node there is only one node left in priority queue.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Building a Tree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56" name="CustomShape 2"/>
          <p:cNvSpPr/>
          <p:nvPr/>
        </p:nvSpPr>
        <p:spPr>
          <a:xfrm>
            <a:off x="492120" y="1658880"/>
            <a:ext cx="4555440" cy="431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573"/>
              </a:spcBef>
            </a:pPr>
            <a:r>
              <a:rPr lang="en-US" sz="2300" b="1" strike="noStrike" spc="-1">
                <a:solidFill>
                  <a:srgbClr val="000000"/>
                </a:solidFill>
                <a:latin typeface="Arial"/>
                <a:ea typeface="DejaVu Sans"/>
              </a:rPr>
              <a:t>Dequeue the single node left in the queue.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</a:pP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</a:pPr>
            <a:r>
              <a:rPr lang="en-US" sz="2300" b="1" strike="noStrike" spc="-1">
                <a:solidFill>
                  <a:srgbClr val="000000"/>
                </a:solidFill>
                <a:latin typeface="Arial"/>
                <a:ea typeface="DejaVu Sans"/>
              </a:rPr>
              <a:t>This tree contains the new code words for each character.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</a:pP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</a:pPr>
            <a:r>
              <a:rPr lang="en-US" sz="2300" b="1" strike="noStrike" spc="-1">
                <a:solidFill>
                  <a:srgbClr val="000000"/>
                </a:solidFill>
                <a:latin typeface="Arial"/>
                <a:ea typeface="DejaVu Sans"/>
              </a:rPr>
              <a:t>Frequency of root node should equal number of characters in text.</a:t>
            </a: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lang="en-US" sz="23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1157" name="Group 3"/>
          <p:cNvGrpSpPr/>
          <p:nvPr/>
        </p:nvGrpSpPr>
        <p:grpSpPr>
          <a:xfrm>
            <a:off x="5067360" y="2244600"/>
            <a:ext cx="3642480" cy="2918520"/>
            <a:chOff x="5067360" y="2244600"/>
            <a:chExt cx="3642480" cy="2918520"/>
          </a:xfrm>
        </p:grpSpPr>
        <p:sp>
          <p:nvSpPr>
            <p:cNvPr id="1158" name="Line 4"/>
            <p:cNvSpPr/>
            <p:nvPr/>
          </p:nvSpPr>
          <p:spPr>
            <a:xfrm flipH="1">
              <a:off x="5256720" y="4244040"/>
              <a:ext cx="87840" cy="233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59" name="CustomShape 5"/>
            <p:cNvSpPr/>
            <p:nvPr/>
          </p:nvSpPr>
          <p:spPr>
            <a:xfrm>
              <a:off x="5067360" y="447336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60" name="CustomShape 6"/>
            <p:cNvSpPr/>
            <p:nvPr/>
          </p:nvSpPr>
          <p:spPr>
            <a:xfrm>
              <a:off x="5371920" y="4473360"/>
              <a:ext cx="2599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61" name="CustomShape 7"/>
            <p:cNvSpPr/>
            <p:nvPr/>
          </p:nvSpPr>
          <p:spPr>
            <a:xfrm>
              <a:off x="6980040" y="4084560"/>
              <a:ext cx="4885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62" name="CustomShape 8"/>
            <p:cNvSpPr/>
            <p:nvPr/>
          </p:nvSpPr>
          <p:spPr>
            <a:xfrm>
              <a:off x="7389720" y="3449520"/>
              <a:ext cx="2613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63" name="Line 9"/>
            <p:cNvSpPr/>
            <p:nvPr/>
          </p:nvSpPr>
          <p:spPr>
            <a:xfrm>
              <a:off x="5447880" y="4251960"/>
              <a:ext cx="73080" cy="208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4" name="CustomShape 10"/>
            <p:cNvSpPr/>
            <p:nvPr/>
          </p:nvSpPr>
          <p:spPr>
            <a:xfrm>
              <a:off x="5313240" y="391140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65" name="Line 11"/>
            <p:cNvSpPr/>
            <p:nvPr/>
          </p:nvSpPr>
          <p:spPr>
            <a:xfrm flipH="1">
              <a:off x="5794920" y="4245480"/>
              <a:ext cx="103680" cy="227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66" name="CustomShape 12"/>
            <p:cNvSpPr/>
            <p:nvPr/>
          </p:nvSpPr>
          <p:spPr>
            <a:xfrm>
              <a:off x="5691240" y="4476600"/>
              <a:ext cx="26100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67" name="CustomShape 13"/>
            <p:cNvSpPr/>
            <p:nvPr/>
          </p:nvSpPr>
          <p:spPr>
            <a:xfrm>
              <a:off x="5987880" y="4473360"/>
              <a:ext cx="2581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68" name="CustomShape 14"/>
            <p:cNvSpPr/>
            <p:nvPr/>
          </p:nvSpPr>
          <p:spPr>
            <a:xfrm>
              <a:off x="5784840" y="391140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69" name="Line 15"/>
            <p:cNvSpPr/>
            <p:nvPr/>
          </p:nvSpPr>
          <p:spPr>
            <a:xfrm>
              <a:off x="6021720" y="4252680"/>
              <a:ext cx="57600" cy="2116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0" name="Line 16"/>
            <p:cNvSpPr/>
            <p:nvPr/>
          </p:nvSpPr>
          <p:spPr>
            <a:xfrm flipH="1">
              <a:off x="6408720" y="4330440"/>
              <a:ext cx="106560" cy="1526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1" name="CustomShape 17"/>
            <p:cNvSpPr/>
            <p:nvPr/>
          </p:nvSpPr>
          <p:spPr>
            <a:xfrm>
              <a:off x="6291360" y="447660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72" name="CustomShape 18"/>
            <p:cNvSpPr/>
            <p:nvPr/>
          </p:nvSpPr>
          <p:spPr>
            <a:xfrm>
              <a:off x="6586560" y="447660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73" name="CustomShape 19"/>
            <p:cNvSpPr/>
            <p:nvPr/>
          </p:nvSpPr>
          <p:spPr>
            <a:xfrm>
              <a:off x="6429240" y="401004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74" name="Line 20"/>
            <p:cNvSpPr/>
            <p:nvPr/>
          </p:nvSpPr>
          <p:spPr>
            <a:xfrm>
              <a:off x="6661080" y="4332240"/>
              <a:ext cx="117000" cy="1429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5" name="Line 21"/>
            <p:cNvSpPr/>
            <p:nvPr/>
          </p:nvSpPr>
          <p:spPr>
            <a:xfrm flipH="1">
              <a:off x="7628040" y="4400280"/>
              <a:ext cx="121680" cy="254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76" name="CustomShape 22"/>
            <p:cNvSpPr/>
            <p:nvPr/>
          </p:nvSpPr>
          <p:spPr>
            <a:xfrm>
              <a:off x="7518240" y="4653000"/>
              <a:ext cx="2599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77" name="CustomShape 23"/>
            <p:cNvSpPr/>
            <p:nvPr/>
          </p:nvSpPr>
          <p:spPr>
            <a:xfrm>
              <a:off x="7813800" y="465300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78" name="CustomShape 24"/>
            <p:cNvSpPr/>
            <p:nvPr/>
          </p:nvSpPr>
          <p:spPr>
            <a:xfrm>
              <a:off x="7686720" y="405432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79" name="Line 25"/>
            <p:cNvSpPr/>
            <p:nvPr/>
          </p:nvSpPr>
          <p:spPr>
            <a:xfrm>
              <a:off x="7852320" y="4392360"/>
              <a:ext cx="120600" cy="253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0" name="Line 26"/>
            <p:cNvSpPr/>
            <p:nvPr/>
          </p:nvSpPr>
          <p:spPr>
            <a:xfrm flipH="1">
              <a:off x="8264520" y="4390920"/>
              <a:ext cx="121680" cy="254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1" name="CustomShape 27"/>
            <p:cNvSpPr/>
            <p:nvPr/>
          </p:nvSpPr>
          <p:spPr>
            <a:xfrm>
              <a:off x="8155080" y="4643280"/>
              <a:ext cx="26100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82" name="CustomShape 28"/>
            <p:cNvSpPr/>
            <p:nvPr/>
          </p:nvSpPr>
          <p:spPr>
            <a:xfrm>
              <a:off x="8450280" y="464328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83" name="CustomShape 29"/>
            <p:cNvSpPr/>
            <p:nvPr/>
          </p:nvSpPr>
          <p:spPr>
            <a:xfrm>
              <a:off x="8321760" y="4044960"/>
              <a:ext cx="26100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84" name="Line 30"/>
            <p:cNvSpPr/>
            <p:nvPr/>
          </p:nvSpPr>
          <p:spPr>
            <a:xfrm>
              <a:off x="8489160" y="4382640"/>
              <a:ext cx="120240" cy="253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5" name="Line 31"/>
            <p:cNvSpPr/>
            <p:nvPr/>
          </p:nvSpPr>
          <p:spPr>
            <a:xfrm>
              <a:off x="6934320" y="3906720"/>
              <a:ext cx="152280" cy="1681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6" name="Line 32"/>
            <p:cNvSpPr/>
            <p:nvPr/>
          </p:nvSpPr>
          <p:spPr>
            <a:xfrm flipH="1">
              <a:off x="7816320" y="3792240"/>
              <a:ext cx="228600" cy="262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7" name="Line 33"/>
            <p:cNvSpPr/>
            <p:nvPr/>
          </p:nvSpPr>
          <p:spPr>
            <a:xfrm flipH="1">
              <a:off x="7489440" y="3111480"/>
              <a:ext cx="230040" cy="353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8" name="Line 34"/>
            <p:cNvSpPr/>
            <p:nvPr/>
          </p:nvSpPr>
          <p:spPr>
            <a:xfrm>
              <a:off x="8229600" y="3789360"/>
              <a:ext cx="230040" cy="2570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89" name="CustomShape 35"/>
            <p:cNvSpPr/>
            <p:nvPr/>
          </p:nvSpPr>
          <p:spPr>
            <a:xfrm>
              <a:off x="5538600" y="341136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90" name="Line 36"/>
            <p:cNvSpPr/>
            <p:nvPr/>
          </p:nvSpPr>
          <p:spPr>
            <a:xfrm flipH="1">
              <a:off x="5487120" y="3743280"/>
              <a:ext cx="115920" cy="164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1" name="Line 37"/>
            <p:cNvSpPr/>
            <p:nvPr/>
          </p:nvSpPr>
          <p:spPr>
            <a:xfrm>
              <a:off x="5750640" y="3735360"/>
              <a:ext cx="115920" cy="164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2" name="Line 38"/>
            <p:cNvSpPr/>
            <p:nvPr/>
          </p:nvSpPr>
          <p:spPr>
            <a:xfrm flipH="1">
              <a:off x="5793840" y="3232080"/>
              <a:ext cx="217800" cy="1839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3" name="CustomShape 39"/>
            <p:cNvSpPr/>
            <p:nvPr/>
          </p:nvSpPr>
          <p:spPr>
            <a:xfrm>
              <a:off x="6700680" y="3574800"/>
              <a:ext cx="25992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94" name="Line 40"/>
            <p:cNvSpPr/>
            <p:nvPr/>
          </p:nvSpPr>
          <p:spPr>
            <a:xfrm flipH="1">
              <a:off x="6616440" y="3894840"/>
              <a:ext cx="149760" cy="1123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5" name="Line 41"/>
            <p:cNvSpPr/>
            <p:nvPr/>
          </p:nvSpPr>
          <p:spPr>
            <a:xfrm>
              <a:off x="6362640" y="3236760"/>
              <a:ext cx="344520" cy="3524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6" name="CustomShape 42"/>
            <p:cNvSpPr/>
            <p:nvPr/>
          </p:nvSpPr>
          <p:spPr>
            <a:xfrm>
              <a:off x="8008920" y="346536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97" name="Line 43"/>
            <p:cNvSpPr/>
            <p:nvPr/>
          </p:nvSpPr>
          <p:spPr>
            <a:xfrm>
              <a:off x="8021520" y="3111480"/>
              <a:ext cx="127080" cy="353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98" name="CustomShape 44"/>
            <p:cNvSpPr/>
            <p:nvPr/>
          </p:nvSpPr>
          <p:spPr>
            <a:xfrm>
              <a:off x="5954760" y="2904840"/>
              <a:ext cx="556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99" name="Line 45"/>
            <p:cNvSpPr/>
            <p:nvPr/>
          </p:nvSpPr>
          <p:spPr>
            <a:xfrm flipH="1">
              <a:off x="6353280" y="2571480"/>
              <a:ext cx="460080" cy="370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0" name="CustomShape 46"/>
            <p:cNvSpPr/>
            <p:nvPr/>
          </p:nvSpPr>
          <p:spPr>
            <a:xfrm>
              <a:off x="7689960" y="2730240"/>
              <a:ext cx="62928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01" name="Line 47"/>
            <p:cNvSpPr/>
            <p:nvPr/>
          </p:nvSpPr>
          <p:spPr>
            <a:xfrm>
              <a:off x="7191360" y="2571480"/>
              <a:ext cx="528480" cy="2224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2" name="CustomShape 48"/>
            <p:cNvSpPr/>
            <p:nvPr/>
          </p:nvSpPr>
          <p:spPr>
            <a:xfrm>
              <a:off x="6753240" y="2244600"/>
              <a:ext cx="49284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26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203" name="CustomShape 49"/>
          <p:cNvSpPr/>
          <p:nvPr/>
        </p:nvSpPr>
        <p:spPr>
          <a:xfrm>
            <a:off x="651240" y="5522760"/>
            <a:ext cx="7160760" cy="58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Eerie eyes seen near lake.     </a:t>
            </a:r>
            <a:r>
              <a:rPr lang="en-US" sz="3200" b="0" strike="noStrike" spc="-1">
                <a:solidFill>
                  <a:srgbClr val="000000"/>
                </a:solidFill>
                <a:latin typeface="Monotype Sorts"/>
                <a:ea typeface="Monotype Sorts"/>
              </a:rPr>
              <a:t>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26 characters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/>
          <p:cNvPicPr/>
          <p:nvPr/>
        </p:nvPicPr>
        <p:blipFill>
          <a:blip r:embed="rId2"/>
          <a:stretch/>
        </p:blipFill>
        <p:spPr>
          <a:xfrm>
            <a:off x="1047600" y="2652840"/>
            <a:ext cx="7048080" cy="15516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698400" y="15192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Prefix Code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CustomShape 1"/>
          <p:cNvSpPr/>
          <p:nvPr/>
        </p:nvSpPr>
        <p:spPr>
          <a:xfrm>
            <a:off x="698400" y="15192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Encoding the File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Traverse Tree for Codes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05" name="CustomShape 2"/>
          <p:cNvSpPr/>
          <p:nvPr/>
        </p:nvSpPr>
        <p:spPr>
          <a:xfrm>
            <a:off x="495000" y="1981080"/>
            <a:ext cx="409500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Perform a traversal of the tree to obtain new code words</a:t>
            </a:r>
            <a:endParaRPr lang="en-US" sz="24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Going left is a 0 going right is a 1</a:t>
            </a:r>
            <a:endParaRPr lang="en-US" sz="24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 word is only completed when a leaf node is reached 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206" name="Group 3"/>
          <p:cNvGrpSpPr/>
          <p:nvPr/>
        </p:nvGrpSpPr>
        <p:grpSpPr>
          <a:xfrm>
            <a:off x="4857840" y="2335320"/>
            <a:ext cx="3642480" cy="3361320"/>
            <a:chOff x="4857840" y="2335320"/>
            <a:chExt cx="3642480" cy="3361320"/>
          </a:xfrm>
        </p:grpSpPr>
        <p:sp>
          <p:nvSpPr>
            <p:cNvPr id="1207" name="Line 4"/>
            <p:cNvSpPr/>
            <p:nvPr/>
          </p:nvSpPr>
          <p:spPr>
            <a:xfrm flipH="1">
              <a:off x="5047200" y="4777560"/>
              <a:ext cx="87840" cy="233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08" name="CustomShape 5"/>
            <p:cNvSpPr/>
            <p:nvPr/>
          </p:nvSpPr>
          <p:spPr>
            <a:xfrm>
              <a:off x="4857840" y="500688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09" name="CustomShape 6"/>
            <p:cNvSpPr/>
            <p:nvPr/>
          </p:nvSpPr>
          <p:spPr>
            <a:xfrm>
              <a:off x="5162400" y="5006880"/>
              <a:ext cx="2599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10" name="CustomShape 7"/>
            <p:cNvSpPr/>
            <p:nvPr/>
          </p:nvSpPr>
          <p:spPr>
            <a:xfrm>
              <a:off x="6770520" y="4618080"/>
              <a:ext cx="4885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11" name="CustomShape 8"/>
            <p:cNvSpPr/>
            <p:nvPr/>
          </p:nvSpPr>
          <p:spPr>
            <a:xfrm>
              <a:off x="7180200" y="3983040"/>
              <a:ext cx="2613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12" name="Line 9"/>
            <p:cNvSpPr/>
            <p:nvPr/>
          </p:nvSpPr>
          <p:spPr>
            <a:xfrm>
              <a:off x="5238360" y="4785480"/>
              <a:ext cx="73080" cy="208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3" name="CustomShape 10"/>
            <p:cNvSpPr/>
            <p:nvPr/>
          </p:nvSpPr>
          <p:spPr>
            <a:xfrm>
              <a:off x="5103720" y="444492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14" name="Line 11"/>
            <p:cNvSpPr/>
            <p:nvPr/>
          </p:nvSpPr>
          <p:spPr>
            <a:xfrm flipH="1">
              <a:off x="5585400" y="4779000"/>
              <a:ext cx="103680" cy="227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5" name="CustomShape 12"/>
            <p:cNvSpPr/>
            <p:nvPr/>
          </p:nvSpPr>
          <p:spPr>
            <a:xfrm>
              <a:off x="5481720" y="5010120"/>
              <a:ext cx="26100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16" name="CustomShape 13"/>
            <p:cNvSpPr/>
            <p:nvPr/>
          </p:nvSpPr>
          <p:spPr>
            <a:xfrm>
              <a:off x="5778360" y="5006880"/>
              <a:ext cx="2581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17" name="CustomShape 14"/>
            <p:cNvSpPr/>
            <p:nvPr/>
          </p:nvSpPr>
          <p:spPr>
            <a:xfrm>
              <a:off x="5575320" y="444492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18" name="Line 15"/>
            <p:cNvSpPr/>
            <p:nvPr/>
          </p:nvSpPr>
          <p:spPr>
            <a:xfrm>
              <a:off x="5812200" y="4786200"/>
              <a:ext cx="57600" cy="2116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19" name="Line 16"/>
            <p:cNvSpPr/>
            <p:nvPr/>
          </p:nvSpPr>
          <p:spPr>
            <a:xfrm flipH="1">
              <a:off x="6199200" y="4863960"/>
              <a:ext cx="106560" cy="1526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0" name="CustomShape 17"/>
            <p:cNvSpPr/>
            <p:nvPr/>
          </p:nvSpPr>
          <p:spPr>
            <a:xfrm>
              <a:off x="6081840" y="501012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21" name="CustomShape 18"/>
            <p:cNvSpPr/>
            <p:nvPr/>
          </p:nvSpPr>
          <p:spPr>
            <a:xfrm>
              <a:off x="6377040" y="501012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22" name="CustomShape 19"/>
            <p:cNvSpPr/>
            <p:nvPr/>
          </p:nvSpPr>
          <p:spPr>
            <a:xfrm>
              <a:off x="6219720" y="454356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23" name="Line 20"/>
            <p:cNvSpPr/>
            <p:nvPr/>
          </p:nvSpPr>
          <p:spPr>
            <a:xfrm>
              <a:off x="6451560" y="4865760"/>
              <a:ext cx="117000" cy="1429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4" name="Line 21"/>
            <p:cNvSpPr/>
            <p:nvPr/>
          </p:nvSpPr>
          <p:spPr>
            <a:xfrm flipH="1">
              <a:off x="7418520" y="4933800"/>
              <a:ext cx="121680" cy="254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5" name="CustomShape 22"/>
            <p:cNvSpPr/>
            <p:nvPr/>
          </p:nvSpPr>
          <p:spPr>
            <a:xfrm>
              <a:off x="7308720" y="5186520"/>
              <a:ext cx="2599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26" name="CustomShape 23"/>
            <p:cNvSpPr/>
            <p:nvPr/>
          </p:nvSpPr>
          <p:spPr>
            <a:xfrm>
              <a:off x="7604280" y="518652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27" name="CustomShape 24"/>
            <p:cNvSpPr/>
            <p:nvPr/>
          </p:nvSpPr>
          <p:spPr>
            <a:xfrm>
              <a:off x="7477200" y="458784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28" name="Line 25"/>
            <p:cNvSpPr/>
            <p:nvPr/>
          </p:nvSpPr>
          <p:spPr>
            <a:xfrm>
              <a:off x="7642800" y="4925880"/>
              <a:ext cx="120600" cy="253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29" name="Line 26"/>
            <p:cNvSpPr/>
            <p:nvPr/>
          </p:nvSpPr>
          <p:spPr>
            <a:xfrm flipH="1">
              <a:off x="8055000" y="4924440"/>
              <a:ext cx="121680" cy="254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0" name="CustomShape 27"/>
            <p:cNvSpPr/>
            <p:nvPr/>
          </p:nvSpPr>
          <p:spPr>
            <a:xfrm>
              <a:off x="7945560" y="5176800"/>
              <a:ext cx="26100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31" name="CustomShape 28"/>
            <p:cNvSpPr/>
            <p:nvPr/>
          </p:nvSpPr>
          <p:spPr>
            <a:xfrm>
              <a:off x="8240760" y="517680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32" name="CustomShape 29"/>
            <p:cNvSpPr/>
            <p:nvPr/>
          </p:nvSpPr>
          <p:spPr>
            <a:xfrm>
              <a:off x="8112240" y="4578480"/>
              <a:ext cx="26100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33" name="Line 30"/>
            <p:cNvSpPr/>
            <p:nvPr/>
          </p:nvSpPr>
          <p:spPr>
            <a:xfrm>
              <a:off x="8279640" y="4916160"/>
              <a:ext cx="120240" cy="253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4" name="Line 31"/>
            <p:cNvSpPr/>
            <p:nvPr/>
          </p:nvSpPr>
          <p:spPr>
            <a:xfrm>
              <a:off x="6724800" y="4440240"/>
              <a:ext cx="152280" cy="1681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5" name="Line 32"/>
            <p:cNvSpPr/>
            <p:nvPr/>
          </p:nvSpPr>
          <p:spPr>
            <a:xfrm flipH="1">
              <a:off x="7606800" y="4325760"/>
              <a:ext cx="228600" cy="262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6" name="Line 33"/>
            <p:cNvSpPr/>
            <p:nvPr/>
          </p:nvSpPr>
          <p:spPr>
            <a:xfrm flipH="1">
              <a:off x="7279920" y="3645000"/>
              <a:ext cx="230040" cy="353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7" name="Line 34"/>
            <p:cNvSpPr/>
            <p:nvPr/>
          </p:nvSpPr>
          <p:spPr>
            <a:xfrm>
              <a:off x="8020080" y="4322880"/>
              <a:ext cx="230040" cy="2570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38" name="CustomShape 35"/>
            <p:cNvSpPr/>
            <p:nvPr/>
          </p:nvSpPr>
          <p:spPr>
            <a:xfrm>
              <a:off x="5329080" y="394488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39" name="Line 36"/>
            <p:cNvSpPr/>
            <p:nvPr/>
          </p:nvSpPr>
          <p:spPr>
            <a:xfrm flipH="1">
              <a:off x="5277600" y="4276800"/>
              <a:ext cx="115920" cy="164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0" name="Line 37"/>
            <p:cNvSpPr/>
            <p:nvPr/>
          </p:nvSpPr>
          <p:spPr>
            <a:xfrm>
              <a:off x="5541120" y="4268880"/>
              <a:ext cx="115920" cy="164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1" name="Line 38"/>
            <p:cNvSpPr/>
            <p:nvPr/>
          </p:nvSpPr>
          <p:spPr>
            <a:xfrm flipH="1">
              <a:off x="5584320" y="3765600"/>
              <a:ext cx="217800" cy="1839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2" name="CustomShape 39"/>
            <p:cNvSpPr/>
            <p:nvPr/>
          </p:nvSpPr>
          <p:spPr>
            <a:xfrm>
              <a:off x="6491160" y="4108320"/>
              <a:ext cx="25992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43" name="Line 40"/>
            <p:cNvSpPr/>
            <p:nvPr/>
          </p:nvSpPr>
          <p:spPr>
            <a:xfrm flipH="1">
              <a:off x="6406920" y="4428360"/>
              <a:ext cx="149760" cy="1123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4" name="Line 41"/>
            <p:cNvSpPr/>
            <p:nvPr/>
          </p:nvSpPr>
          <p:spPr>
            <a:xfrm>
              <a:off x="6153120" y="3770280"/>
              <a:ext cx="344520" cy="3524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5" name="CustomShape 42"/>
            <p:cNvSpPr/>
            <p:nvPr/>
          </p:nvSpPr>
          <p:spPr>
            <a:xfrm>
              <a:off x="7799400" y="399888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46" name="Line 43"/>
            <p:cNvSpPr/>
            <p:nvPr/>
          </p:nvSpPr>
          <p:spPr>
            <a:xfrm>
              <a:off x="7812000" y="3645000"/>
              <a:ext cx="127080" cy="353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7" name="CustomShape 44"/>
            <p:cNvSpPr/>
            <p:nvPr/>
          </p:nvSpPr>
          <p:spPr>
            <a:xfrm>
              <a:off x="5745240" y="3438360"/>
              <a:ext cx="556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48" name="Line 45"/>
            <p:cNvSpPr/>
            <p:nvPr/>
          </p:nvSpPr>
          <p:spPr>
            <a:xfrm flipH="1">
              <a:off x="6143760" y="3105000"/>
              <a:ext cx="460080" cy="370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49" name="CustomShape 46"/>
            <p:cNvSpPr/>
            <p:nvPr/>
          </p:nvSpPr>
          <p:spPr>
            <a:xfrm>
              <a:off x="7480440" y="3263760"/>
              <a:ext cx="62928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50" name="Line 47"/>
            <p:cNvSpPr/>
            <p:nvPr/>
          </p:nvSpPr>
          <p:spPr>
            <a:xfrm>
              <a:off x="6981840" y="3105000"/>
              <a:ext cx="528480" cy="2224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1" name="CustomShape 48"/>
            <p:cNvSpPr/>
            <p:nvPr/>
          </p:nvSpPr>
          <p:spPr>
            <a:xfrm>
              <a:off x="6543720" y="2778120"/>
              <a:ext cx="49284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52" name="Line 49"/>
            <p:cNvSpPr/>
            <p:nvPr/>
          </p:nvSpPr>
          <p:spPr>
            <a:xfrm>
              <a:off x="6808680" y="2335320"/>
              <a:ext cx="0" cy="476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CustomShape 1"/>
          <p:cNvSpPr/>
          <p:nvPr/>
        </p:nvSpPr>
        <p:spPr>
          <a:xfrm>
            <a:off x="698400" y="15192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Encoding the File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Traverse Tree for Codes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4" name="CustomShape 2"/>
          <p:cNvSpPr/>
          <p:nvPr/>
        </p:nvSpPr>
        <p:spPr>
          <a:xfrm>
            <a:off x="780840" y="1618920"/>
            <a:ext cx="3809160" cy="455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000"/>
          </a:bodyPr>
          <a:lstStyle/>
          <a:p>
            <a:pPr marL="342720" indent="-342000">
              <a:lnSpc>
                <a:spcPct val="9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Char		Code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		     	0000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			        0001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		     	0010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		     	0011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		     	0100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		     	0101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space		011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			        10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		     	1100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		     	1101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					     	1110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		     	1111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1255" name="Group 3"/>
          <p:cNvGrpSpPr/>
          <p:nvPr/>
        </p:nvGrpSpPr>
        <p:grpSpPr>
          <a:xfrm>
            <a:off x="4857840" y="2335320"/>
            <a:ext cx="3642480" cy="3361320"/>
            <a:chOff x="4857840" y="2335320"/>
            <a:chExt cx="3642480" cy="3361320"/>
          </a:xfrm>
        </p:grpSpPr>
        <p:sp>
          <p:nvSpPr>
            <p:cNvPr id="1256" name="Line 4"/>
            <p:cNvSpPr/>
            <p:nvPr/>
          </p:nvSpPr>
          <p:spPr>
            <a:xfrm flipH="1">
              <a:off x="5047200" y="4777560"/>
              <a:ext cx="87840" cy="233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57" name="CustomShape 5"/>
            <p:cNvSpPr/>
            <p:nvPr/>
          </p:nvSpPr>
          <p:spPr>
            <a:xfrm>
              <a:off x="4857840" y="500688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58" name="CustomShape 6"/>
            <p:cNvSpPr/>
            <p:nvPr/>
          </p:nvSpPr>
          <p:spPr>
            <a:xfrm>
              <a:off x="5162400" y="5006880"/>
              <a:ext cx="2599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59" name="CustomShape 7"/>
            <p:cNvSpPr/>
            <p:nvPr/>
          </p:nvSpPr>
          <p:spPr>
            <a:xfrm>
              <a:off x="6770520" y="4618080"/>
              <a:ext cx="4885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60" name="CustomShape 8"/>
            <p:cNvSpPr/>
            <p:nvPr/>
          </p:nvSpPr>
          <p:spPr>
            <a:xfrm>
              <a:off x="7180200" y="3983040"/>
              <a:ext cx="2613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61" name="Line 9"/>
            <p:cNvSpPr/>
            <p:nvPr/>
          </p:nvSpPr>
          <p:spPr>
            <a:xfrm>
              <a:off x="5238360" y="4785480"/>
              <a:ext cx="73080" cy="208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2" name="CustomShape 10"/>
            <p:cNvSpPr/>
            <p:nvPr/>
          </p:nvSpPr>
          <p:spPr>
            <a:xfrm>
              <a:off x="5103720" y="444492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63" name="Line 11"/>
            <p:cNvSpPr/>
            <p:nvPr/>
          </p:nvSpPr>
          <p:spPr>
            <a:xfrm flipH="1">
              <a:off x="5585400" y="4779000"/>
              <a:ext cx="103680" cy="227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4" name="CustomShape 12"/>
            <p:cNvSpPr/>
            <p:nvPr/>
          </p:nvSpPr>
          <p:spPr>
            <a:xfrm>
              <a:off x="5481720" y="5010120"/>
              <a:ext cx="26100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65" name="CustomShape 13"/>
            <p:cNvSpPr/>
            <p:nvPr/>
          </p:nvSpPr>
          <p:spPr>
            <a:xfrm>
              <a:off x="5778360" y="5006880"/>
              <a:ext cx="2581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66" name="CustomShape 14"/>
            <p:cNvSpPr/>
            <p:nvPr/>
          </p:nvSpPr>
          <p:spPr>
            <a:xfrm>
              <a:off x="5575320" y="444492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67" name="Line 15"/>
            <p:cNvSpPr/>
            <p:nvPr/>
          </p:nvSpPr>
          <p:spPr>
            <a:xfrm>
              <a:off x="5812200" y="4786200"/>
              <a:ext cx="57600" cy="2116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8" name="Line 16"/>
            <p:cNvSpPr/>
            <p:nvPr/>
          </p:nvSpPr>
          <p:spPr>
            <a:xfrm flipH="1">
              <a:off x="6199200" y="4863960"/>
              <a:ext cx="106560" cy="1526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69" name="CustomShape 17"/>
            <p:cNvSpPr/>
            <p:nvPr/>
          </p:nvSpPr>
          <p:spPr>
            <a:xfrm>
              <a:off x="6081840" y="501012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70" name="CustomShape 18"/>
            <p:cNvSpPr/>
            <p:nvPr/>
          </p:nvSpPr>
          <p:spPr>
            <a:xfrm>
              <a:off x="6377040" y="501012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71" name="CustomShape 19"/>
            <p:cNvSpPr/>
            <p:nvPr/>
          </p:nvSpPr>
          <p:spPr>
            <a:xfrm>
              <a:off x="6219720" y="454356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72" name="Line 20"/>
            <p:cNvSpPr/>
            <p:nvPr/>
          </p:nvSpPr>
          <p:spPr>
            <a:xfrm>
              <a:off x="6451560" y="4865760"/>
              <a:ext cx="117000" cy="1429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3" name="Line 21"/>
            <p:cNvSpPr/>
            <p:nvPr/>
          </p:nvSpPr>
          <p:spPr>
            <a:xfrm flipH="1">
              <a:off x="7418520" y="4933800"/>
              <a:ext cx="121680" cy="254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4" name="CustomShape 22"/>
            <p:cNvSpPr/>
            <p:nvPr/>
          </p:nvSpPr>
          <p:spPr>
            <a:xfrm>
              <a:off x="7308720" y="5186520"/>
              <a:ext cx="2599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75" name="CustomShape 23"/>
            <p:cNvSpPr/>
            <p:nvPr/>
          </p:nvSpPr>
          <p:spPr>
            <a:xfrm>
              <a:off x="7604280" y="518652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76" name="CustomShape 24"/>
            <p:cNvSpPr/>
            <p:nvPr/>
          </p:nvSpPr>
          <p:spPr>
            <a:xfrm>
              <a:off x="7477200" y="458784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77" name="Line 25"/>
            <p:cNvSpPr/>
            <p:nvPr/>
          </p:nvSpPr>
          <p:spPr>
            <a:xfrm>
              <a:off x="7642800" y="4925880"/>
              <a:ext cx="120600" cy="253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8" name="Line 26"/>
            <p:cNvSpPr/>
            <p:nvPr/>
          </p:nvSpPr>
          <p:spPr>
            <a:xfrm flipH="1">
              <a:off x="8055000" y="4924440"/>
              <a:ext cx="121680" cy="254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79" name="CustomShape 27"/>
            <p:cNvSpPr/>
            <p:nvPr/>
          </p:nvSpPr>
          <p:spPr>
            <a:xfrm>
              <a:off x="7945560" y="5176800"/>
              <a:ext cx="26100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0" name="CustomShape 28"/>
            <p:cNvSpPr/>
            <p:nvPr/>
          </p:nvSpPr>
          <p:spPr>
            <a:xfrm>
              <a:off x="8240760" y="517680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1" name="CustomShape 29"/>
            <p:cNvSpPr/>
            <p:nvPr/>
          </p:nvSpPr>
          <p:spPr>
            <a:xfrm>
              <a:off x="8112240" y="4578480"/>
              <a:ext cx="26100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2" name="Line 30"/>
            <p:cNvSpPr/>
            <p:nvPr/>
          </p:nvSpPr>
          <p:spPr>
            <a:xfrm>
              <a:off x="8279640" y="4916160"/>
              <a:ext cx="120240" cy="253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3" name="Line 31"/>
            <p:cNvSpPr/>
            <p:nvPr/>
          </p:nvSpPr>
          <p:spPr>
            <a:xfrm>
              <a:off x="6724800" y="4440240"/>
              <a:ext cx="152280" cy="1681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4" name="Line 32"/>
            <p:cNvSpPr/>
            <p:nvPr/>
          </p:nvSpPr>
          <p:spPr>
            <a:xfrm flipH="1">
              <a:off x="7606800" y="4325760"/>
              <a:ext cx="228600" cy="262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5" name="Line 33"/>
            <p:cNvSpPr/>
            <p:nvPr/>
          </p:nvSpPr>
          <p:spPr>
            <a:xfrm flipH="1">
              <a:off x="7279920" y="3645000"/>
              <a:ext cx="230040" cy="353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6" name="Line 34"/>
            <p:cNvSpPr/>
            <p:nvPr/>
          </p:nvSpPr>
          <p:spPr>
            <a:xfrm>
              <a:off x="8020080" y="4322880"/>
              <a:ext cx="230040" cy="2570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7" name="CustomShape 35"/>
            <p:cNvSpPr/>
            <p:nvPr/>
          </p:nvSpPr>
          <p:spPr>
            <a:xfrm>
              <a:off x="5329080" y="394488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8" name="Line 36"/>
            <p:cNvSpPr/>
            <p:nvPr/>
          </p:nvSpPr>
          <p:spPr>
            <a:xfrm flipH="1">
              <a:off x="5277600" y="4276800"/>
              <a:ext cx="115920" cy="164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89" name="Line 37"/>
            <p:cNvSpPr/>
            <p:nvPr/>
          </p:nvSpPr>
          <p:spPr>
            <a:xfrm>
              <a:off x="5541120" y="4268880"/>
              <a:ext cx="115920" cy="164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0" name="Line 38"/>
            <p:cNvSpPr/>
            <p:nvPr/>
          </p:nvSpPr>
          <p:spPr>
            <a:xfrm flipH="1">
              <a:off x="5584320" y="3765600"/>
              <a:ext cx="217800" cy="1839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1" name="CustomShape 39"/>
            <p:cNvSpPr/>
            <p:nvPr/>
          </p:nvSpPr>
          <p:spPr>
            <a:xfrm>
              <a:off x="6491160" y="4108320"/>
              <a:ext cx="25992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92" name="Line 40"/>
            <p:cNvSpPr/>
            <p:nvPr/>
          </p:nvSpPr>
          <p:spPr>
            <a:xfrm flipH="1">
              <a:off x="6406920" y="4428360"/>
              <a:ext cx="149760" cy="1123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3" name="Line 41"/>
            <p:cNvSpPr/>
            <p:nvPr/>
          </p:nvSpPr>
          <p:spPr>
            <a:xfrm>
              <a:off x="6153120" y="3770280"/>
              <a:ext cx="344520" cy="3524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4" name="CustomShape 42"/>
            <p:cNvSpPr/>
            <p:nvPr/>
          </p:nvSpPr>
          <p:spPr>
            <a:xfrm>
              <a:off x="7799400" y="399888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95" name="Line 43"/>
            <p:cNvSpPr/>
            <p:nvPr/>
          </p:nvSpPr>
          <p:spPr>
            <a:xfrm>
              <a:off x="7812000" y="3645000"/>
              <a:ext cx="127080" cy="353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6" name="CustomShape 44"/>
            <p:cNvSpPr/>
            <p:nvPr/>
          </p:nvSpPr>
          <p:spPr>
            <a:xfrm>
              <a:off x="5745240" y="3438360"/>
              <a:ext cx="556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97" name="Line 45"/>
            <p:cNvSpPr/>
            <p:nvPr/>
          </p:nvSpPr>
          <p:spPr>
            <a:xfrm flipH="1">
              <a:off x="6143760" y="3105000"/>
              <a:ext cx="460080" cy="370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98" name="CustomShape 46"/>
            <p:cNvSpPr/>
            <p:nvPr/>
          </p:nvSpPr>
          <p:spPr>
            <a:xfrm>
              <a:off x="7480440" y="3263760"/>
              <a:ext cx="62928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99" name="Line 47"/>
            <p:cNvSpPr/>
            <p:nvPr/>
          </p:nvSpPr>
          <p:spPr>
            <a:xfrm>
              <a:off x="6981840" y="3105000"/>
              <a:ext cx="528480" cy="2224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00" name="CustomShape 48"/>
            <p:cNvSpPr/>
            <p:nvPr/>
          </p:nvSpPr>
          <p:spPr>
            <a:xfrm>
              <a:off x="6543720" y="2778120"/>
              <a:ext cx="49284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01" name="Line 49"/>
            <p:cNvSpPr/>
            <p:nvPr/>
          </p:nvSpPr>
          <p:spPr>
            <a:xfrm>
              <a:off x="6808680" y="2335320"/>
              <a:ext cx="0" cy="476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Encoding the File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3" name="CustomShape 2"/>
          <p:cNvSpPr/>
          <p:nvPr/>
        </p:nvSpPr>
        <p:spPr>
          <a:xfrm>
            <a:off x="247320" y="1581120"/>
            <a:ext cx="4342680" cy="15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Re-scan text and encode file using new code words</a:t>
            </a:r>
            <a:endParaRPr lang="en-US" sz="24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Eerie eyes seen near lake.</a:t>
            </a:r>
            <a:endParaRPr lang="en-US" sz="20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499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304" name="CustomShape 3"/>
          <p:cNvSpPr/>
          <p:nvPr/>
        </p:nvSpPr>
        <p:spPr>
          <a:xfrm>
            <a:off x="4952880" y="1790640"/>
            <a:ext cx="3809520" cy="4247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 fontScale="97000"/>
          </a:bodyPr>
          <a:lstStyle/>
          <a:p>
            <a:pPr marL="342720" indent="-342000"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Char		   	Code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			        	0000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i			        	0001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y			        	0010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l			        	0011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k			        	0100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.			         	0101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space   	011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 	      		10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r				 			 	1100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			 	 	1101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n			 	 	1110</a:t>
            </a:r>
            <a:endParaRPr lang="en-US" sz="2600" b="0" strike="noStrike" spc="-1">
              <a:latin typeface="Arial"/>
            </a:endParaRPr>
          </a:p>
          <a:p>
            <a:pPr marL="342720" indent="-342000">
              <a:lnSpc>
                <a:spcPct val="6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			 	 	1111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05" name="CustomShape 4"/>
          <p:cNvSpPr/>
          <p:nvPr/>
        </p:nvSpPr>
        <p:spPr>
          <a:xfrm>
            <a:off x="250920" y="3220920"/>
            <a:ext cx="4434840" cy="10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0000101100000110011100010101101101001111101011111100011001111110100100101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06" name="CustomShape 5"/>
          <p:cNvSpPr/>
          <p:nvPr/>
        </p:nvSpPr>
        <p:spPr>
          <a:xfrm>
            <a:off x="247680" y="5067360"/>
            <a:ext cx="4342680" cy="15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1F497D"/>
              </a:buClr>
              <a:buSzPct val="75000"/>
              <a:buFont typeface="Symbol"/>
              <a:buChar char="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Why is there no need for a separator character?</a:t>
            </a:r>
            <a:endParaRPr lang="en-US" sz="24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Encoding the File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08" name="CustomShape 2"/>
          <p:cNvSpPr/>
          <p:nvPr/>
        </p:nvSpPr>
        <p:spPr>
          <a:xfrm>
            <a:off x="247320" y="1600200"/>
            <a:ext cx="51472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 is this any better?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73 bits to encode the text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ASCII would take 8 * 26 = 208 bits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09" name="CustomShape 3"/>
          <p:cNvSpPr/>
          <p:nvPr/>
        </p:nvSpPr>
        <p:spPr>
          <a:xfrm>
            <a:off x="5669280" y="1925640"/>
            <a:ext cx="3104640" cy="13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0000101100000110011100010101101101001111101011111100011001111110100100101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10" name="CustomShape 4"/>
          <p:cNvSpPr/>
          <p:nvPr/>
        </p:nvSpPr>
        <p:spPr>
          <a:xfrm>
            <a:off x="155520" y="4707000"/>
            <a:ext cx="8378280" cy="70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spcBef>
                <a:spcPts val="499"/>
              </a:spcBef>
              <a:buClr>
                <a:srgbClr val="1F497D"/>
              </a:buClr>
              <a:buSzPct val="75000"/>
              <a:buFont typeface="Marlett"/>
              <a:buChar char="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Alternatively, as there are only 12 different characters in the text, we could have used fixed 4 bit codes for each character.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11" name="CustomShape 5"/>
          <p:cNvSpPr/>
          <p:nvPr/>
        </p:nvSpPr>
        <p:spPr>
          <a:xfrm>
            <a:off x="162720" y="5581440"/>
            <a:ext cx="8378280" cy="703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spcBef>
                <a:spcPts val="499"/>
              </a:spcBef>
              <a:buClr>
                <a:srgbClr val="1F497D"/>
              </a:buClr>
              <a:buSzPct val="75000"/>
              <a:buFont typeface="Marlett"/>
              <a:buChar char="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If modified code used 4 bits per character, then total bits needed will be 4 * 26 = 104.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Decoding the File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3" name="CustomShape 2"/>
          <p:cNvSpPr/>
          <p:nvPr/>
        </p:nvSpPr>
        <p:spPr>
          <a:xfrm>
            <a:off x="266760" y="1981080"/>
            <a:ext cx="864792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 does receiver know what the codes are?</a:t>
            </a:r>
            <a:endParaRPr lang="en-US" sz="24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Tree constructed for each text file.  </a:t>
            </a:r>
            <a:endParaRPr lang="en-US" sz="24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Considers frequency for each file</a:t>
            </a:r>
            <a:endParaRPr lang="en-US" sz="20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Big hit on compression, especially for smaller files</a:t>
            </a:r>
            <a:endParaRPr lang="en-US" sz="20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Tree predetermined</a:t>
            </a:r>
            <a:endParaRPr lang="en-US" sz="24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based on statistical analysis of text files or file types</a:t>
            </a:r>
            <a:endParaRPr lang="en-US" sz="20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transmission is bit based versus byte based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Decoding the File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5" name="CustomShape 2"/>
          <p:cNvSpPr/>
          <p:nvPr/>
        </p:nvSpPr>
        <p:spPr>
          <a:xfrm>
            <a:off x="495360" y="1581120"/>
            <a:ext cx="4647600" cy="24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Once receiver has the tree, it starts scanning incoming bit stream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 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Symbol"/>
              </a:rPr>
              <a:t>go left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Symbol"/>
              </a:rPr>
              <a:t>1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Symbol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Symbol"/>
              </a:rPr>
              <a:t> go right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1316" name="Group 3"/>
          <p:cNvGrpSpPr/>
          <p:nvPr/>
        </p:nvGrpSpPr>
        <p:grpSpPr>
          <a:xfrm>
            <a:off x="5334120" y="1630440"/>
            <a:ext cx="3642480" cy="3361320"/>
            <a:chOff x="5334120" y="1630440"/>
            <a:chExt cx="3642480" cy="3361320"/>
          </a:xfrm>
        </p:grpSpPr>
        <p:sp>
          <p:nvSpPr>
            <p:cNvPr id="1317" name="Line 4"/>
            <p:cNvSpPr/>
            <p:nvPr/>
          </p:nvSpPr>
          <p:spPr>
            <a:xfrm flipH="1">
              <a:off x="5523480" y="4072680"/>
              <a:ext cx="87840" cy="233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18" name="CustomShape 5"/>
            <p:cNvSpPr/>
            <p:nvPr/>
          </p:nvSpPr>
          <p:spPr>
            <a:xfrm>
              <a:off x="5334120" y="430200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19" name="CustomShape 6"/>
            <p:cNvSpPr/>
            <p:nvPr/>
          </p:nvSpPr>
          <p:spPr>
            <a:xfrm>
              <a:off x="5638680" y="4302000"/>
              <a:ext cx="2599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20" name="CustomShape 7"/>
            <p:cNvSpPr/>
            <p:nvPr/>
          </p:nvSpPr>
          <p:spPr>
            <a:xfrm>
              <a:off x="7246800" y="3913200"/>
              <a:ext cx="4885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sp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21" name="CustomShape 8"/>
            <p:cNvSpPr/>
            <p:nvPr/>
          </p:nvSpPr>
          <p:spPr>
            <a:xfrm>
              <a:off x="7656480" y="3278160"/>
              <a:ext cx="2613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22" name="Line 9"/>
            <p:cNvSpPr/>
            <p:nvPr/>
          </p:nvSpPr>
          <p:spPr>
            <a:xfrm>
              <a:off x="5714640" y="4080600"/>
              <a:ext cx="73080" cy="208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3" name="CustomShape 10"/>
            <p:cNvSpPr/>
            <p:nvPr/>
          </p:nvSpPr>
          <p:spPr>
            <a:xfrm>
              <a:off x="5580000" y="374004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24" name="Line 11"/>
            <p:cNvSpPr/>
            <p:nvPr/>
          </p:nvSpPr>
          <p:spPr>
            <a:xfrm flipH="1">
              <a:off x="6061680" y="4074120"/>
              <a:ext cx="103680" cy="227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5" name="CustomShape 12"/>
            <p:cNvSpPr/>
            <p:nvPr/>
          </p:nvSpPr>
          <p:spPr>
            <a:xfrm>
              <a:off x="5958000" y="4305240"/>
              <a:ext cx="26100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y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26" name="CustomShape 13"/>
            <p:cNvSpPr/>
            <p:nvPr/>
          </p:nvSpPr>
          <p:spPr>
            <a:xfrm>
              <a:off x="6254640" y="4302000"/>
              <a:ext cx="2581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27" name="CustomShape 14"/>
            <p:cNvSpPr/>
            <p:nvPr/>
          </p:nvSpPr>
          <p:spPr>
            <a:xfrm>
              <a:off x="6051600" y="374004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28" name="Line 15"/>
            <p:cNvSpPr/>
            <p:nvPr/>
          </p:nvSpPr>
          <p:spPr>
            <a:xfrm>
              <a:off x="6288480" y="4081320"/>
              <a:ext cx="57600" cy="2116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29" name="Line 16"/>
            <p:cNvSpPr/>
            <p:nvPr/>
          </p:nvSpPr>
          <p:spPr>
            <a:xfrm flipH="1">
              <a:off x="6675480" y="4159080"/>
              <a:ext cx="106560" cy="1526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0" name="CustomShape 17"/>
            <p:cNvSpPr/>
            <p:nvPr/>
          </p:nvSpPr>
          <p:spPr>
            <a:xfrm>
              <a:off x="6558120" y="430524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k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31" name="CustomShape 18"/>
            <p:cNvSpPr/>
            <p:nvPr/>
          </p:nvSpPr>
          <p:spPr>
            <a:xfrm>
              <a:off x="6853320" y="430524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32" name="CustomShape 19"/>
            <p:cNvSpPr/>
            <p:nvPr/>
          </p:nvSpPr>
          <p:spPr>
            <a:xfrm>
              <a:off x="6696000" y="383868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33" name="Line 20"/>
            <p:cNvSpPr/>
            <p:nvPr/>
          </p:nvSpPr>
          <p:spPr>
            <a:xfrm>
              <a:off x="6927840" y="4160880"/>
              <a:ext cx="117000" cy="1429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4" name="Line 21"/>
            <p:cNvSpPr/>
            <p:nvPr/>
          </p:nvSpPr>
          <p:spPr>
            <a:xfrm flipH="1">
              <a:off x="7894800" y="4228920"/>
              <a:ext cx="121680" cy="254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5" name="CustomShape 22"/>
            <p:cNvSpPr/>
            <p:nvPr/>
          </p:nvSpPr>
          <p:spPr>
            <a:xfrm>
              <a:off x="7785000" y="4481640"/>
              <a:ext cx="25992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36" name="CustomShape 23"/>
            <p:cNvSpPr/>
            <p:nvPr/>
          </p:nvSpPr>
          <p:spPr>
            <a:xfrm>
              <a:off x="8080560" y="448164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37" name="CustomShape 24"/>
            <p:cNvSpPr/>
            <p:nvPr/>
          </p:nvSpPr>
          <p:spPr>
            <a:xfrm>
              <a:off x="7953480" y="3882960"/>
              <a:ext cx="259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38" name="Line 25"/>
            <p:cNvSpPr/>
            <p:nvPr/>
          </p:nvSpPr>
          <p:spPr>
            <a:xfrm>
              <a:off x="8119080" y="4221000"/>
              <a:ext cx="120600" cy="253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39" name="Line 26"/>
            <p:cNvSpPr/>
            <p:nvPr/>
          </p:nvSpPr>
          <p:spPr>
            <a:xfrm flipH="1">
              <a:off x="8531280" y="4219560"/>
              <a:ext cx="121680" cy="2541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0" name="CustomShape 27"/>
            <p:cNvSpPr/>
            <p:nvPr/>
          </p:nvSpPr>
          <p:spPr>
            <a:xfrm>
              <a:off x="8421840" y="4471920"/>
              <a:ext cx="26100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41" name="CustomShape 28"/>
            <p:cNvSpPr/>
            <p:nvPr/>
          </p:nvSpPr>
          <p:spPr>
            <a:xfrm>
              <a:off x="8717040" y="4471920"/>
              <a:ext cx="259560" cy="510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ts val="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42" name="CustomShape 29"/>
            <p:cNvSpPr/>
            <p:nvPr/>
          </p:nvSpPr>
          <p:spPr>
            <a:xfrm>
              <a:off x="8588520" y="3873600"/>
              <a:ext cx="26100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43" name="Line 30"/>
            <p:cNvSpPr/>
            <p:nvPr/>
          </p:nvSpPr>
          <p:spPr>
            <a:xfrm>
              <a:off x="8755920" y="4211280"/>
              <a:ext cx="120240" cy="253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4" name="Line 31"/>
            <p:cNvSpPr/>
            <p:nvPr/>
          </p:nvSpPr>
          <p:spPr>
            <a:xfrm>
              <a:off x="7201080" y="3735360"/>
              <a:ext cx="152280" cy="1681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5" name="Line 32"/>
            <p:cNvSpPr/>
            <p:nvPr/>
          </p:nvSpPr>
          <p:spPr>
            <a:xfrm flipH="1">
              <a:off x="8083080" y="3620880"/>
              <a:ext cx="228600" cy="262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6" name="Line 33"/>
            <p:cNvSpPr/>
            <p:nvPr/>
          </p:nvSpPr>
          <p:spPr>
            <a:xfrm flipH="1">
              <a:off x="7756200" y="2940120"/>
              <a:ext cx="230040" cy="353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7" name="Line 34"/>
            <p:cNvSpPr/>
            <p:nvPr/>
          </p:nvSpPr>
          <p:spPr>
            <a:xfrm>
              <a:off x="8496360" y="3618000"/>
              <a:ext cx="230040" cy="2570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48" name="CustomShape 35"/>
            <p:cNvSpPr/>
            <p:nvPr/>
          </p:nvSpPr>
          <p:spPr>
            <a:xfrm>
              <a:off x="5805360" y="324000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49" name="Line 36"/>
            <p:cNvSpPr/>
            <p:nvPr/>
          </p:nvSpPr>
          <p:spPr>
            <a:xfrm flipH="1">
              <a:off x="5753880" y="3571920"/>
              <a:ext cx="115920" cy="164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0" name="Line 37"/>
            <p:cNvSpPr/>
            <p:nvPr/>
          </p:nvSpPr>
          <p:spPr>
            <a:xfrm>
              <a:off x="6017400" y="3564000"/>
              <a:ext cx="115920" cy="164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1" name="Line 38"/>
            <p:cNvSpPr/>
            <p:nvPr/>
          </p:nvSpPr>
          <p:spPr>
            <a:xfrm flipH="1">
              <a:off x="6060600" y="3060720"/>
              <a:ext cx="217800" cy="1839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2" name="CustomShape 39"/>
            <p:cNvSpPr/>
            <p:nvPr/>
          </p:nvSpPr>
          <p:spPr>
            <a:xfrm>
              <a:off x="6967440" y="3403440"/>
              <a:ext cx="25992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53" name="Line 40"/>
            <p:cNvSpPr/>
            <p:nvPr/>
          </p:nvSpPr>
          <p:spPr>
            <a:xfrm flipH="1">
              <a:off x="6883200" y="3723480"/>
              <a:ext cx="149760" cy="1123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4" name="Line 41"/>
            <p:cNvSpPr/>
            <p:nvPr/>
          </p:nvSpPr>
          <p:spPr>
            <a:xfrm>
              <a:off x="6629400" y="3065400"/>
              <a:ext cx="344520" cy="3524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5" name="CustomShape 42"/>
            <p:cNvSpPr/>
            <p:nvPr/>
          </p:nvSpPr>
          <p:spPr>
            <a:xfrm>
              <a:off x="8275680" y="3294000"/>
              <a:ext cx="2613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56" name="Line 43"/>
            <p:cNvSpPr/>
            <p:nvPr/>
          </p:nvSpPr>
          <p:spPr>
            <a:xfrm>
              <a:off x="8288280" y="2940120"/>
              <a:ext cx="127080" cy="353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7" name="CustomShape 44"/>
            <p:cNvSpPr/>
            <p:nvPr/>
          </p:nvSpPr>
          <p:spPr>
            <a:xfrm>
              <a:off x="6221520" y="2733480"/>
              <a:ext cx="55656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58" name="Line 45"/>
            <p:cNvSpPr/>
            <p:nvPr/>
          </p:nvSpPr>
          <p:spPr>
            <a:xfrm flipH="1">
              <a:off x="6620040" y="2400120"/>
              <a:ext cx="460080" cy="370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59" name="CustomShape 46"/>
            <p:cNvSpPr/>
            <p:nvPr/>
          </p:nvSpPr>
          <p:spPr>
            <a:xfrm>
              <a:off x="7956720" y="2558880"/>
              <a:ext cx="62928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16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60" name="Line 47"/>
            <p:cNvSpPr/>
            <p:nvPr/>
          </p:nvSpPr>
          <p:spPr>
            <a:xfrm>
              <a:off x="7458120" y="2400120"/>
              <a:ext cx="528480" cy="2224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61" name="CustomShape 48"/>
            <p:cNvSpPr/>
            <p:nvPr/>
          </p:nvSpPr>
          <p:spPr>
            <a:xfrm>
              <a:off x="7020000" y="2073240"/>
              <a:ext cx="492840" cy="367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23"/>
                </a:spcBef>
              </a:pPr>
              <a:r>
                <a:rPr lang="en-US" sz="18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26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62" name="Line 49"/>
            <p:cNvSpPr/>
            <p:nvPr/>
          </p:nvSpPr>
          <p:spPr>
            <a:xfrm>
              <a:off x="7284960" y="1630440"/>
              <a:ext cx="0" cy="4762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363" name="CustomShape 50"/>
          <p:cNvSpPr/>
          <p:nvPr/>
        </p:nvSpPr>
        <p:spPr>
          <a:xfrm>
            <a:off x="476280" y="4211640"/>
            <a:ext cx="4434840" cy="100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748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10100011011110111101111110000110101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" name="Picture 2"/>
          <p:cNvPicPr/>
          <p:nvPr/>
        </p:nvPicPr>
        <p:blipFill>
          <a:blip r:embed="rId2"/>
          <a:stretch/>
        </p:blipFill>
        <p:spPr>
          <a:xfrm>
            <a:off x="762120" y="304920"/>
            <a:ext cx="7339680" cy="1586520"/>
          </a:xfrm>
          <a:prstGeom prst="rect">
            <a:avLst/>
          </a:prstGeom>
          <a:ln>
            <a:noFill/>
          </a:ln>
        </p:spPr>
      </p:pic>
      <p:pic>
        <p:nvPicPr>
          <p:cNvPr id="1365" name="Picture 3"/>
          <p:cNvPicPr/>
          <p:nvPr/>
        </p:nvPicPr>
        <p:blipFill>
          <a:blip r:embed="rId3"/>
          <a:stretch/>
        </p:blipFill>
        <p:spPr>
          <a:xfrm>
            <a:off x="1143000" y="1600200"/>
            <a:ext cx="6219000" cy="2342520"/>
          </a:xfrm>
          <a:prstGeom prst="rect">
            <a:avLst/>
          </a:prstGeom>
          <a:ln>
            <a:noFill/>
          </a:ln>
        </p:spPr>
      </p:pic>
      <p:pic>
        <p:nvPicPr>
          <p:cNvPr id="1366" name="Picture 4"/>
          <p:cNvPicPr/>
          <p:nvPr/>
        </p:nvPicPr>
        <p:blipFill>
          <a:blip r:embed="rId4"/>
          <a:stretch/>
        </p:blipFill>
        <p:spPr>
          <a:xfrm>
            <a:off x="1295280" y="4114800"/>
            <a:ext cx="5990760" cy="186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" name="Picture 2"/>
          <p:cNvPicPr/>
          <p:nvPr/>
        </p:nvPicPr>
        <p:blipFill>
          <a:blip r:embed="rId2"/>
          <a:stretch/>
        </p:blipFill>
        <p:spPr>
          <a:xfrm>
            <a:off x="1066680" y="152280"/>
            <a:ext cx="6457320" cy="2771280"/>
          </a:xfrm>
          <a:prstGeom prst="rect">
            <a:avLst/>
          </a:prstGeom>
          <a:ln>
            <a:noFill/>
          </a:ln>
        </p:spPr>
      </p:pic>
      <p:pic>
        <p:nvPicPr>
          <p:cNvPr id="1368" name="Picture 3"/>
          <p:cNvPicPr/>
          <p:nvPr/>
        </p:nvPicPr>
        <p:blipFill>
          <a:blip r:embed="rId3"/>
          <a:stretch/>
        </p:blipFill>
        <p:spPr>
          <a:xfrm>
            <a:off x="228600" y="2971800"/>
            <a:ext cx="4492080" cy="3504600"/>
          </a:xfrm>
          <a:prstGeom prst="rect">
            <a:avLst/>
          </a:prstGeom>
          <a:ln>
            <a:noFill/>
          </a:ln>
        </p:spPr>
      </p:pic>
      <p:pic>
        <p:nvPicPr>
          <p:cNvPr id="1369" name="Picture 4"/>
          <p:cNvPicPr/>
          <p:nvPr/>
        </p:nvPicPr>
        <p:blipFill>
          <a:blip r:embed="rId4"/>
          <a:stretch/>
        </p:blipFill>
        <p:spPr>
          <a:xfrm>
            <a:off x="4800600" y="2743200"/>
            <a:ext cx="3502800" cy="353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Average Bits Per Symbol</a:t>
            </a:r>
          </a:p>
        </p:txBody>
      </p:sp>
      <p:sp>
        <p:nvSpPr>
          <p:cNvPr id="1371" name="TextShape 2"/>
          <p:cNvSpPr txBox="1"/>
          <p:nvPr/>
        </p:nvSpPr>
        <p:spPr>
          <a:xfrm>
            <a:off x="457200" y="1640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Average bits per symbol can be calculated by dividing the total number of required bits with the total number of characters in the text/file.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For this tree,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Total number of character</a:t>
            </a:r>
            <a:br/>
            <a:r>
              <a:rPr lang="en-US" sz="3200" b="0" strike="noStrike" spc="-1">
                <a:latin typeface="Arial"/>
              </a:rPr>
              <a:t>= 	100 (the count in root)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Total required bits</a:t>
            </a:r>
            <a:br/>
            <a:r>
              <a:rPr lang="en-US" sz="3200" b="0" strike="noStrike" spc="-1">
                <a:latin typeface="Arial"/>
              </a:rPr>
              <a:t>= 	4 (5 + 9) + 3 (12 + 13 + 16) </a:t>
            </a:r>
            <a:br/>
            <a:r>
              <a:rPr lang="en-US" sz="3200" b="0" strike="noStrike" spc="-1">
                <a:latin typeface="Arial"/>
              </a:rPr>
              <a:t>	1 * 45</a:t>
            </a:r>
            <a:br/>
            <a:r>
              <a:rPr lang="en-US" sz="3200" b="0" strike="noStrike" spc="-1">
                <a:latin typeface="Arial"/>
              </a:rPr>
              <a:t>= 	56 + 123 + 45 = 224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So, ABPS = 224 / 100 = 2.24</a:t>
            </a:r>
          </a:p>
        </p:txBody>
      </p:sp>
      <p:pic>
        <p:nvPicPr>
          <p:cNvPr id="1372" name="Picture 4_0"/>
          <p:cNvPicPr/>
          <p:nvPr/>
        </p:nvPicPr>
        <p:blipFill>
          <a:blip r:embed="rId2"/>
          <a:stretch/>
        </p:blipFill>
        <p:spPr>
          <a:xfrm>
            <a:off x="5556600" y="3103200"/>
            <a:ext cx="3502800" cy="353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Modified Huffman Coding</a:t>
            </a:r>
          </a:p>
        </p:txBody>
      </p:sp>
      <p:sp>
        <p:nvSpPr>
          <p:cNvPr id="1374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6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Modified Huffman coding is used in fax machines to encode black on white images (bitmaps).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 single scan line in a fax contains only two kinds of elements white pixels and black pixels which can be represented directly as a 0 and 1. These two symbols are too small a list of items to directly apply the Huffman coding. But if we first use run-length encoding we can have more objects to encode.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Encoding and Compression of Data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685800" y="160020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Fax Machines</a:t>
            </a:r>
            <a:endParaRPr lang="en-US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ASCII</a:t>
            </a:r>
            <a:endParaRPr lang="en-US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Variations on ASCII</a:t>
            </a:r>
            <a:endParaRPr lang="en-US" sz="32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min number of bits needed</a:t>
            </a:r>
            <a:endParaRPr lang="en-US" sz="28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cost of savings</a:t>
            </a:r>
            <a:endParaRPr lang="en-US" sz="28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patterns</a:t>
            </a:r>
            <a:endParaRPr lang="en-US" sz="28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modifications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Modified Huffman Coding</a:t>
            </a:r>
          </a:p>
        </p:txBody>
      </p:sp>
      <p:sp>
        <p:nvSpPr>
          <p:cNvPr id="137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2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 hypothetical scan line, with B representing a black pixel and W representing white, might read as: </a:t>
            </a:r>
            <a:br/>
            <a:br/>
            <a:r>
              <a:rPr lang="en-US" sz="3200" b="0" strike="noStrike" spc="-1">
                <a:latin typeface="Arial"/>
              </a:rPr>
              <a:t>“WWWWWWWWWWWWBWWWWWWWWWWWWBBBWWWWWWWWWWWWWWWWWWWWWWWWBWWWWWWWWWWWWWW”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With a run-length encoding (RLE) data compression algorithm applied to the above hypothetical scan line, it can be rendered as: </a:t>
            </a:r>
            <a:br/>
            <a:br/>
            <a:r>
              <a:rPr lang="en-US" sz="3200" b="0" strike="noStrike" spc="-1">
                <a:latin typeface="Arial"/>
              </a:rPr>
              <a:t>“12W1B12W3B24W1B14W”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Here we see that we have, in addition to the two items White and Black, several different numbers. These numbers provide plenty of additional items to use; so the Huffman coding can be directly applied to the sequence above to reduce the size even more.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Summary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7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Huffman coding is a technique used to compress files for transmission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Uses statistical coding</a:t>
            </a:r>
            <a:endParaRPr lang="en-US" sz="28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frequently used symbols have shorter code words</a:t>
            </a:r>
            <a:endParaRPr lang="en-US" sz="24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Works well for text and fax transmissions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 application that uses several data structures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" name="Picture 2"/>
          <p:cNvPicPr/>
          <p:nvPr/>
        </p:nvPicPr>
        <p:blipFill>
          <a:blip r:embed="rId2"/>
          <a:stretch/>
        </p:blipFill>
        <p:spPr>
          <a:xfrm>
            <a:off x="914400" y="152280"/>
            <a:ext cx="5485680" cy="1474200"/>
          </a:xfrm>
          <a:prstGeom prst="rect">
            <a:avLst/>
          </a:prstGeom>
          <a:ln>
            <a:noFill/>
          </a:ln>
        </p:spPr>
      </p:pic>
      <p:pic>
        <p:nvPicPr>
          <p:cNvPr id="1380" name="Picture 3"/>
          <p:cNvPicPr/>
          <p:nvPr/>
        </p:nvPicPr>
        <p:blipFill>
          <a:blip r:embed="rId3"/>
          <a:stretch/>
        </p:blipFill>
        <p:spPr>
          <a:xfrm>
            <a:off x="2666880" y="1905120"/>
            <a:ext cx="5600160" cy="445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" name="Picture 3"/>
          <p:cNvPicPr/>
          <p:nvPr/>
        </p:nvPicPr>
        <p:blipFill>
          <a:blip r:embed="rId2"/>
          <a:stretch/>
        </p:blipFill>
        <p:spPr>
          <a:xfrm>
            <a:off x="380880" y="63360"/>
            <a:ext cx="8616240" cy="926640"/>
          </a:xfrm>
          <a:prstGeom prst="rect">
            <a:avLst/>
          </a:prstGeom>
          <a:ln>
            <a:noFill/>
          </a:ln>
        </p:spPr>
      </p:pic>
      <p:pic>
        <p:nvPicPr>
          <p:cNvPr id="1382" name="Picture 4"/>
          <p:cNvPicPr/>
          <p:nvPr/>
        </p:nvPicPr>
        <p:blipFill>
          <a:blip r:embed="rId3"/>
          <a:stretch/>
        </p:blipFill>
        <p:spPr>
          <a:xfrm>
            <a:off x="1447920" y="914400"/>
            <a:ext cx="5917320" cy="4799880"/>
          </a:xfrm>
          <a:prstGeom prst="rect">
            <a:avLst/>
          </a:prstGeom>
          <a:ln>
            <a:noFill/>
          </a:ln>
        </p:spPr>
      </p:pic>
      <p:pic>
        <p:nvPicPr>
          <p:cNvPr id="1383" name="Picture 5"/>
          <p:cNvPicPr/>
          <p:nvPr/>
        </p:nvPicPr>
        <p:blipFill>
          <a:blip r:embed="rId4"/>
          <a:stretch/>
        </p:blipFill>
        <p:spPr>
          <a:xfrm>
            <a:off x="304920" y="5867280"/>
            <a:ext cx="8603280" cy="71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4" name="Picture 2"/>
          <p:cNvPicPr/>
          <p:nvPr/>
        </p:nvPicPr>
        <p:blipFill>
          <a:blip r:embed="rId2"/>
          <a:stretch/>
        </p:blipFill>
        <p:spPr>
          <a:xfrm>
            <a:off x="457200" y="1523880"/>
            <a:ext cx="8371800" cy="40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Study Material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8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CLRS: 16.3 Huffman Coding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Discrete Mathematics : Tree (Huffman Coding)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Purpose of Huffman Coding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95360" y="1905120"/>
            <a:ext cx="77716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Proposed by Dr. David A. Huffman in 1952</a:t>
            </a:r>
            <a:endParaRPr lang="en-US" sz="32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“A Method for the Construction of Minimum Redundancy Codes”</a:t>
            </a:r>
            <a:endParaRPr lang="en-US" sz="28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Applicable to many forms of data transmission</a:t>
            </a:r>
            <a:endParaRPr lang="en-US" sz="32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Our example: text files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Basic Algorithm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61440" y="1695600"/>
            <a:ext cx="864828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Huffman coding is a form of statistical coding</a:t>
            </a:r>
            <a:endParaRPr lang="en-US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Not all characters occur with the same frequency!</a:t>
            </a:r>
            <a:endParaRPr lang="en-US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Yet all characters are allocated the same amount of space</a:t>
            </a:r>
            <a:endParaRPr lang="en-US" sz="3200" b="0" strike="noStrike" spc="-1">
              <a:latin typeface="Arial"/>
            </a:endParaRPr>
          </a:p>
          <a:p>
            <a:pPr marL="742680" lvl="1" indent="-284760">
              <a:lnSpc>
                <a:spcPct val="100000"/>
              </a:lnSpc>
              <a:spcBef>
                <a:spcPts val="998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char = 1 byte, be it </a:t>
            </a:r>
            <a:r>
              <a:rPr lang="en-US" sz="4000" b="0" strike="noStrike" spc="-1">
                <a:solidFill>
                  <a:srgbClr val="FF3300"/>
                </a:solidFill>
                <a:latin typeface="Calibri"/>
                <a:ea typeface="DejaVu Sans"/>
              </a:rPr>
              <a:t>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US" sz="4000" b="0" strike="noStrike" spc="-1">
                <a:solidFill>
                  <a:srgbClr val="0000FF"/>
                </a:solidFill>
                <a:latin typeface="Calibri"/>
                <a:ea typeface="DejaVu Sans"/>
              </a:rPr>
              <a:t>x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98"/>
              </a:spcBef>
            </a:pP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Basic Algorithm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71320" y="1847880"/>
            <a:ext cx="817164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savings in tailoring codes to frequency of character?</a:t>
            </a:r>
            <a:endParaRPr lang="en-US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 word lengths are no longer fixed like ASCII.</a:t>
            </a:r>
            <a:endParaRPr lang="en-US" sz="3200" b="0" strike="noStrike" spc="-1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Code word lengths vary and will be shorter for the more frequently used characters.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The (Real) Basic Algorithm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066680" y="1523880"/>
            <a:ext cx="6838200" cy="377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5640">
              <a:lnSpc>
                <a:spcPct val="100000"/>
              </a:lnSpc>
              <a:spcBef>
                <a:spcPts val="1247"/>
              </a:spcBef>
              <a:buClr>
                <a:srgbClr val="1F497D"/>
              </a:buClr>
              <a:buSzPct val="75000"/>
              <a:buFont typeface="Arial"/>
              <a:buChar char=" 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	Scan text to be compressed and tally 		occurrence of all characters.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247"/>
              </a:spcBef>
              <a:buClr>
                <a:srgbClr val="1F497D"/>
              </a:buClr>
              <a:buSzPct val="75000"/>
              <a:buFont typeface="Arial"/>
              <a:buChar char=" 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	Sort or prioritize characters based on 	number of occurrences in text.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247"/>
              </a:spcBef>
              <a:buClr>
                <a:srgbClr val="1F497D"/>
              </a:buClr>
              <a:buSzPct val="75000"/>
              <a:buFont typeface="Arial"/>
              <a:buChar char=" 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3.	Build Huffman code tree based on 			prioritized list.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247"/>
              </a:spcBef>
              <a:buClr>
                <a:srgbClr val="1F497D"/>
              </a:buClr>
              <a:buSzPct val="75000"/>
              <a:buFont typeface="Arial"/>
              <a:buChar char=" 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4.	Perform a traversal of tree to determine 	all code words.</a:t>
            </a:r>
            <a:endParaRPr lang="en-US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247"/>
              </a:spcBef>
              <a:buClr>
                <a:srgbClr val="1F497D"/>
              </a:buClr>
              <a:buSzPct val="75000"/>
              <a:buFont typeface="Arial"/>
              <a:buChar char=" 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5.	Scan text again and create new file 		using the Huffman codes.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3255</TotalTime>
  <Words>2817</Words>
  <Application>Microsoft Office PowerPoint</Application>
  <PresentationFormat>On-screen Show (4:3)</PresentationFormat>
  <Paragraphs>1200</Paragraphs>
  <Slides>55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Marlett</vt:lpstr>
      <vt:lpstr>Monotype Sorts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subject/>
  <dc:creator>fuhb</dc:creator>
  <dc:description/>
  <cp:lastModifiedBy>Tahmid Mosaddeque</cp:lastModifiedBy>
  <cp:revision>590</cp:revision>
  <dcterms:created xsi:type="dcterms:W3CDTF">2005-09-02T11:46:43Z</dcterms:created>
  <dcterms:modified xsi:type="dcterms:W3CDTF">2025-03-21T18:03:49Z</dcterms:modified>
  <dc:language>en-US</dc:language>
</cp:coreProperties>
</file>