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gizlNpXoIYB9dScac7fqf902IS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ucida Sans"/>
              <a:buNone/>
            </a:pPr>
            <a:r>
              <a:rPr lang="en-US">
                <a:latin typeface="Lucida Sans"/>
                <a:ea typeface="Lucida Sans"/>
                <a:cs typeface="Lucida Sans"/>
                <a:sym typeface="Lucida Sans"/>
              </a:rPr>
              <a:t>Recursion</a:t>
            </a:r>
            <a:endParaRPr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Lucida Sans"/>
                <a:ea typeface="Lucida Sans"/>
                <a:cs typeface="Lucida Sans"/>
                <a:sym typeface="Lucida Sans"/>
              </a:rPr>
              <a:t>Practice problems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Lucida Sans"/>
                <a:ea typeface="Lucida Sans"/>
                <a:cs typeface="Lucida Sans"/>
                <a:sym typeface="Lucida Sans"/>
              </a:rPr>
              <a:t>UMAMA RAHMAN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Lucida Sans"/>
                <a:ea typeface="Lucida Sans"/>
                <a:cs typeface="Lucida Sans"/>
                <a:sym typeface="Lucida Sans"/>
              </a:rPr>
              <a:t>DSA II LAB</a:t>
            </a:r>
            <a:endParaRPr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S Mincho"/>
              <a:buNone/>
            </a:pPr>
            <a:r>
              <a:rPr b="1" lang="en-US" sz="2800" u="none" strike="noStrike">
                <a:latin typeface="MS Mincho"/>
                <a:ea typeface="MS Mincho"/>
                <a:cs typeface="MS Mincho"/>
                <a:sym typeface="MS Mincho"/>
              </a:rPr>
              <a:t>Calculate the sum of array</a:t>
            </a:r>
            <a:endParaRPr b="1" sz="2800">
              <a:latin typeface="MS Mincho"/>
              <a:ea typeface="MS Mincho"/>
              <a:cs typeface="MS Mincho"/>
              <a:sym typeface="MS Mincho"/>
            </a:endParaRPr>
          </a:p>
        </p:txBody>
      </p:sp>
      <p:sp>
        <p:nvSpPr>
          <p:cNvPr id="141" name="Google Shape;14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MS Mincho"/>
                <a:ea typeface="MS Mincho"/>
                <a:cs typeface="MS Mincho"/>
                <a:sym typeface="MS Mincho"/>
              </a:rPr>
              <a:t>#include&lt;iostream&gt;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MS Mincho"/>
                <a:ea typeface="MS Mincho"/>
                <a:cs typeface="MS Mincho"/>
                <a:sym typeface="MS Mincho"/>
              </a:rPr>
              <a:t>using namespace std;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MS Mincho"/>
              <a:ea typeface="MS Mincho"/>
              <a:cs typeface="MS Mincho"/>
              <a:sym typeface="MS Minch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MS Mincho"/>
                <a:ea typeface="MS Mincho"/>
                <a:cs typeface="MS Mincho"/>
                <a:sym typeface="MS Mincho"/>
              </a:rPr>
              <a:t>int ArraySum(int arr[],int n){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MS Mincho"/>
                <a:ea typeface="MS Mincho"/>
                <a:cs typeface="MS Mincho"/>
                <a:sym typeface="MS Mincho"/>
              </a:rPr>
              <a:t>    if(n&lt;0) return 0;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MS Mincho"/>
                <a:ea typeface="MS Mincho"/>
                <a:cs typeface="MS Mincho"/>
                <a:sym typeface="MS Mincho"/>
              </a:rPr>
              <a:t>    return arr[n]+ArraySum(arr,n-1);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MS Mincho"/>
                <a:ea typeface="MS Mincho"/>
                <a:cs typeface="MS Mincho"/>
                <a:sym typeface="MS Mincho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MS Mincho"/>
                <a:ea typeface="MS Mincho"/>
                <a:cs typeface="MS Mincho"/>
                <a:sym typeface="MS Mincho"/>
              </a:rPr>
              <a:t>int main(){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MS Mincho"/>
                <a:ea typeface="MS Mincho"/>
                <a:cs typeface="MS Mincho"/>
                <a:sym typeface="MS Mincho"/>
              </a:rPr>
              <a:t>    int a[]={4,5,6,7,8};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MS Mincho"/>
                <a:ea typeface="MS Mincho"/>
                <a:cs typeface="MS Mincho"/>
                <a:sym typeface="MS Mincho"/>
              </a:rPr>
              <a:t>    int sum=ArraySum(a,sizeof(a)/sizeof(int)-1);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MS Mincho"/>
                <a:ea typeface="MS Mincho"/>
                <a:cs typeface="MS Mincho"/>
                <a:sym typeface="MS Mincho"/>
              </a:rPr>
              <a:t>    cout&lt;&lt;"Array sum:"&lt;&lt;sum&lt;&lt;endl;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MS Mincho"/>
                <a:ea typeface="MS Mincho"/>
                <a:cs typeface="MS Mincho"/>
                <a:sym typeface="MS Mincho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MS Mincho"/>
              <a:ea typeface="MS Mincho"/>
              <a:cs typeface="MS Mincho"/>
              <a:sym typeface="MS Minch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S Mincho"/>
              <a:buNone/>
            </a:pPr>
            <a:r>
              <a:rPr b="1" lang="en-US" sz="2800" u="none" strike="noStrike">
                <a:latin typeface="MS Mincho"/>
                <a:ea typeface="MS Mincho"/>
                <a:cs typeface="MS Mincho"/>
                <a:sym typeface="MS Mincho"/>
              </a:rPr>
              <a:t>Find the largest element of a given array.</a:t>
            </a:r>
            <a:br>
              <a:rPr b="1" lang="en-US" sz="2800" u="none" strike="noStrike">
                <a:latin typeface="MS Mincho"/>
                <a:ea typeface="MS Mincho"/>
                <a:cs typeface="MS Mincho"/>
                <a:sym typeface="MS Mincho"/>
              </a:rPr>
            </a:br>
            <a:endParaRPr b="1" sz="2800">
              <a:latin typeface="MS Mincho"/>
              <a:ea typeface="MS Mincho"/>
              <a:cs typeface="MS Mincho"/>
              <a:sym typeface="MS Mincho"/>
            </a:endParaRPr>
          </a:p>
        </p:txBody>
      </p:sp>
      <p:sp>
        <p:nvSpPr>
          <p:cNvPr id="147" name="Google Shape;147;p11"/>
          <p:cNvSpPr txBox="1"/>
          <p:nvPr>
            <p:ph idx="1" type="body"/>
          </p:nvPr>
        </p:nvSpPr>
        <p:spPr>
          <a:xfrm>
            <a:off x="838200" y="147106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MS Mincho"/>
                <a:ea typeface="MS Mincho"/>
                <a:cs typeface="MS Mincho"/>
                <a:sym typeface="MS Mincho"/>
              </a:rPr>
              <a:t>#include&lt;iostream&gt;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MS Mincho"/>
                <a:ea typeface="MS Mincho"/>
                <a:cs typeface="MS Mincho"/>
                <a:sym typeface="MS Mincho"/>
              </a:rPr>
              <a:t>using namespace std;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MS Mincho"/>
                <a:ea typeface="MS Mincho"/>
                <a:cs typeface="MS Mincho"/>
                <a:sym typeface="MS Mincho"/>
              </a:rPr>
              <a:t>//largest in an array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MS Mincho"/>
                <a:ea typeface="MS Mincho"/>
                <a:cs typeface="MS Mincho"/>
                <a:sym typeface="MS Mincho"/>
              </a:rPr>
              <a:t>int largest(int arr[],int n){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MS Mincho"/>
                <a:ea typeface="MS Mincho"/>
                <a:cs typeface="MS Mincho"/>
                <a:sym typeface="MS Mincho"/>
              </a:rPr>
              <a:t>    if(n&lt;0) return INT_MIN;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MS Mincho"/>
                <a:ea typeface="MS Mincho"/>
                <a:cs typeface="MS Mincho"/>
                <a:sym typeface="MS Mincho"/>
              </a:rPr>
              <a:t>    return max(arr[n],largest(arr,n-1));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MS Mincho"/>
                <a:ea typeface="MS Mincho"/>
                <a:cs typeface="MS Mincho"/>
                <a:sym typeface="MS Mincho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MS Mincho"/>
                <a:ea typeface="MS Mincho"/>
                <a:cs typeface="MS Mincho"/>
                <a:sym typeface="MS Mincho"/>
              </a:rPr>
              <a:t>int main(){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MS Mincho"/>
                <a:ea typeface="MS Mincho"/>
                <a:cs typeface="MS Mincho"/>
                <a:sym typeface="MS Mincho"/>
              </a:rPr>
              <a:t>    int a[]={414,52,61,7,181};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MS Mincho"/>
                <a:ea typeface="MS Mincho"/>
                <a:cs typeface="MS Mincho"/>
                <a:sym typeface="MS Mincho"/>
              </a:rPr>
              <a:t>    int l=largest(a,sizeof(a)/sizeof(int)-1);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MS Mincho"/>
                <a:ea typeface="MS Mincho"/>
                <a:cs typeface="MS Mincho"/>
                <a:sym typeface="MS Mincho"/>
              </a:rPr>
              <a:t>    cout&lt;&lt;"largest :"&lt;&lt;l&lt;&lt;endl;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MS Mincho"/>
                <a:ea typeface="MS Mincho"/>
                <a:cs typeface="MS Mincho"/>
                <a:sym typeface="MS Mincho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MS Mincho"/>
              <a:ea typeface="MS Mincho"/>
              <a:cs typeface="MS Mincho"/>
              <a:sym typeface="MS Minch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MS Mincho"/>
              <a:ea typeface="MS Mincho"/>
              <a:cs typeface="MS Mincho"/>
              <a:sym typeface="MS Minch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MS Mincho"/>
              <a:ea typeface="MS Mincho"/>
              <a:cs typeface="MS Mincho"/>
              <a:sym typeface="MS Minch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"/>
          <p:cNvSpPr txBox="1"/>
          <p:nvPr>
            <p:ph type="title"/>
          </p:nvPr>
        </p:nvSpPr>
        <p:spPr>
          <a:xfrm>
            <a:off x="502298" y="326571"/>
            <a:ext cx="10515600" cy="5865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S Mincho"/>
              <a:buNone/>
            </a:pPr>
            <a:r>
              <a:rPr b="1" lang="en-US" sz="2800">
                <a:latin typeface="MS Mincho"/>
                <a:ea typeface="MS Mincho"/>
                <a:cs typeface="MS Mincho"/>
                <a:sym typeface="MS Mincho"/>
              </a:rPr>
              <a:t>Find if a number is a power of 4.</a:t>
            </a:r>
            <a:endParaRPr b="1" sz="2800">
              <a:latin typeface="MS Mincho"/>
              <a:ea typeface="MS Mincho"/>
              <a:cs typeface="MS Mincho"/>
              <a:sym typeface="MS Mincho"/>
            </a:endParaRPr>
          </a:p>
        </p:txBody>
      </p:sp>
      <p:sp>
        <p:nvSpPr>
          <p:cNvPr id="153" name="Google Shape;153;p12"/>
          <p:cNvSpPr txBox="1"/>
          <p:nvPr>
            <p:ph idx="1" type="body"/>
          </p:nvPr>
        </p:nvSpPr>
        <p:spPr>
          <a:xfrm>
            <a:off x="744894" y="1180938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868" r="0" t="-238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S Mincho"/>
              <a:buNone/>
            </a:pPr>
            <a:r>
              <a:rPr b="1" lang="en-US" sz="2800" u="none" strike="noStrike">
                <a:latin typeface="MS Mincho"/>
                <a:ea typeface="MS Mincho"/>
                <a:cs typeface="MS Mincho"/>
                <a:sym typeface="MS Mincho"/>
              </a:rPr>
              <a:t>Check whether a given string is palindrome or not.</a:t>
            </a:r>
            <a:br>
              <a:rPr b="1" lang="en-US" sz="2800" u="none" strike="noStrike">
                <a:latin typeface="MS Mincho"/>
                <a:ea typeface="MS Mincho"/>
                <a:cs typeface="MS Mincho"/>
                <a:sym typeface="MS Mincho"/>
              </a:rPr>
            </a:br>
            <a:endParaRPr b="1" sz="6000">
              <a:latin typeface="MS Mincho"/>
              <a:ea typeface="MS Mincho"/>
              <a:cs typeface="MS Mincho"/>
              <a:sym typeface="MS Mincho"/>
            </a:endParaRPr>
          </a:p>
        </p:txBody>
      </p:sp>
      <p:sp>
        <p:nvSpPr>
          <p:cNvPr id="159" name="Google Shape;159;p13"/>
          <p:cNvSpPr txBox="1"/>
          <p:nvPr>
            <p:ph idx="1" type="body"/>
          </p:nvPr>
        </p:nvSpPr>
        <p:spPr>
          <a:xfrm>
            <a:off x="838200" y="1324947"/>
            <a:ext cx="10515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MS Mincho"/>
                <a:ea typeface="MS Mincho"/>
                <a:cs typeface="MS Mincho"/>
                <a:sym typeface="MS Mincho"/>
              </a:rPr>
              <a:t>#include&lt;iostream&gt;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MS Mincho"/>
                <a:ea typeface="MS Mincho"/>
                <a:cs typeface="MS Mincho"/>
                <a:sym typeface="MS Mincho"/>
              </a:rPr>
              <a:t>#include&lt;string&gt;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MS Mincho"/>
                <a:ea typeface="MS Mincho"/>
                <a:cs typeface="MS Mincho"/>
                <a:sym typeface="MS Mincho"/>
              </a:rPr>
              <a:t>using namespace std;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MS Mincho"/>
                <a:ea typeface="MS Mincho"/>
                <a:cs typeface="MS Mincho"/>
                <a:sym typeface="MS Mincho"/>
              </a:rPr>
              <a:t>bool palindrome(string str){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MS Mincho"/>
                <a:ea typeface="MS Mincho"/>
                <a:cs typeface="MS Mincho"/>
                <a:sym typeface="MS Mincho"/>
              </a:rPr>
              <a:t>    int l=str.length();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MS Mincho"/>
                <a:ea typeface="MS Mincho"/>
                <a:cs typeface="MS Mincho"/>
                <a:sym typeface="MS Mincho"/>
              </a:rPr>
              <a:t>    if(l==0) return true;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MS Mincho"/>
                <a:ea typeface="MS Mincho"/>
                <a:cs typeface="MS Mincho"/>
                <a:sym typeface="MS Mincho"/>
              </a:rPr>
              <a:t>    if(str[0]==str[l-1]) return palindrome(str.substr(1,l-2));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MS Mincho"/>
                <a:ea typeface="MS Mincho"/>
                <a:cs typeface="MS Mincho"/>
                <a:sym typeface="MS Mincho"/>
              </a:rPr>
              <a:t>    else return false;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MS Mincho"/>
                <a:ea typeface="MS Mincho"/>
                <a:cs typeface="MS Mincho"/>
                <a:sym typeface="MS Mincho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MS Mincho"/>
                <a:ea typeface="MS Mincho"/>
                <a:cs typeface="MS Mincho"/>
                <a:sym typeface="MS Mincho"/>
              </a:rPr>
              <a:t>int main(){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MS Mincho"/>
                <a:ea typeface="MS Mincho"/>
                <a:cs typeface="MS Mincho"/>
                <a:sym typeface="MS Mincho"/>
              </a:rPr>
              <a:t>    if(palindrome("abeeba")) cout&lt;&lt;"palindrome";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MS Mincho"/>
                <a:ea typeface="MS Mincho"/>
                <a:cs typeface="MS Mincho"/>
                <a:sym typeface="MS Mincho"/>
              </a:rPr>
              <a:t>    else cout&lt;&lt;"not palindrome";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MS Mincho"/>
                <a:ea typeface="MS Mincho"/>
                <a:cs typeface="MS Mincho"/>
                <a:sym typeface="MS Mincho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>
              <a:latin typeface="MS Mincho"/>
              <a:ea typeface="MS Mincho"/>
              <a:cs typeface="MS Mincho"/>
              <a:sym typeface="MS Minch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>
              <a:latin typeface="MS Mincho"/>
              <a:ea typeface="MS Mincho"/>
              <a:cs typeface="MS Mincho"/>
              <a:sym typeface="MS Minch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>
              <a:latin typeface="MS Mincho"/>
              <a:ea typeface="MS Mincho"/>
              <a:cs typeface="MS Mincho"/>
              <a:sym typeface="MS Minch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"/>
          <p:cNvSpPr txBox="1"/>
          <p:nvPr>
            <p:ph type="title"/>
          </p:nvPr>
        </p:nvSpPr>
        <p:spPr>
          <a:xfrm>
            <a:off x="502298" y="326571"/>
            <a:ext cx="10515600" cy="5865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S Mincho"/>
              <a:buNone/>
            </a:pPr>
            <a:r>
              <a:rPr b="1" lang="en-US" sz="2800">
                <a:latin typeface="MS Mincho"/>
                <a:ea typeface="MS Mincho"/>
                <a:cs typeface="MS Mincho"/>
                <a:sym typeface="MS Mincho"/>
              </a:rPr>
              <a:t>Remove white spaces from a string &amp; convert upper cases to lower</a:t>
            </a:r>
            <a:endParaRPr b="1" sz="2800">
              <a:latin typeface="MS Mincho"/>
              <a:ea typeface="MS Mincho"/>
              <a:cs typeface="MS Mincho"/>
              <a:sym typeface="MS Mincho"/>
            </a:endParaRPr>
          </a:p>
        </p:txBody>
      </p:sp>
      <p:sp>
        <p:nvSpPr>
          <p:cNvPr id="165" name="Google Shape;165;p14"/>
          <p:cNvSpPr txBox="1"/>
          <p:nvPr>
            <p:ph idx="1" type="body"/>
          </p:nvPr>
        </p:nvSpPr>
        <p:spPr>
          <a:xfrm>
            <a:off x="744894" y="118093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MS Mincho"/>
                <a:ea typeface="MS Mincho"/>
                <a:cs typeface="MS Mincho"/>
                <a:sym typeface="MS Mincho"/>
              </a:rPr>
              <a:t>#include&lt;iostream&gt;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MS Mincho"/>
                <a:ea typeface="MS Mincho"/>
                <a:cs typeface="MS Mincho"/>
                <a:sym typeface="MS Mincho"/>
              </a:rPr>
              <a:t>#include&lt;string&gt;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MS Mincho"/>
                <a:ea typeface="MS Mincho"/>
                <a:cs typeface="MS Mincho"/>
                <a:sym typeface="MS Mincho"/>
              </a:rPr>
              <a:t>using namespace std;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MS Mincho"/>
              <a:ea typeface="MS Mincho"/>
              <a:cs typeface="MS Mincho"/>
              <a:sym typeface="MS Mincho"/>
            </a:endParaRPr>
          </a:p>
          <a:p>
            <a:pPr indent="0" lvl="0" marL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MS Mincho"/>
                <a:ea typeface="MS Mincho"/>
                <a:cs typeface="MS Mincho"/>
                <a:sym typeface="MS Mincho"/>
              </a:rPr>
              <a:t>string </a:t>
            </a:r>
            <a:r>
              <a:rPr lang="en-US" sz="2000">
                <a:solidFill>
                  <a:srgbClr val="FF0000"/>
                </a:solidFill>
                <a:latin typeface="MS Mincho"/>
                <a:ea typeface="MS Mincho"/>
                <a:cs typeface="MS Mincho"/>
                <a:sym typeface="MS Mincho"/>
              </a:rPr>
              <a:t>removeSpaceToLower</a:t>
            </a:r>
            <a:r>
              <a:rPr lang="en-US" sz="2000">
                <a:latin typeface="MS Mincho"/>
                <a:ea typeface="MS Mincho"/>
                <a:cs typeface="MS Mincho"/>
                <a:sym typeface="MS Mincho"/>
              </a:rPr>
              <a:t>(string str)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MS Mincho"/>
                <a:ea typeface="MS Mincho"/>
                <a:cs typeface="MS Mincho"/>
                <a:sym typeface="MS Mincho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MS Mincho"/>
                <a:ea typeface="MS Mincho"/>
                <a:cs typeface="MS Mincho"/>
                <a:sym typeface="MS Mincho"/>
              </a:rPr>
              <a:t>    int len=str.length();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MS Mincho"/>
                <a:ea typeface="MS Mincho"/>
                <a:cs typeface="MS Mincho"/>
                <a:sym typeface="MS Mincho"/>
              </a:rPr>
              <a:t>    if(len ==0 ) return "";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MS Mincho"/>
                <a:ea typeface="MS Mincho"/>
                <a:cs typeface="MS Mincho"/>
                <a:sym typeface="MS Mincho"/>
              </a:rPr>
              <a:t>    if(str[len-1]==' ')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MS Mincho"/>
                <a:ea typeface="MS Mincho"/>
                <a:cs typeface="MS Mincho"/>
                <a:sym typeface="MS Mincho"/>
              </a:rPr>
              <a:t>        return </a:t>
            </a:r>
            <a:r>
              <a:rPr lang="en-US" sz="2000">
                <a:solidFill>
                  <a:srgbClr val="FF0000"/>
                </a:solidFill>
                <a:latin typeface="MS Mincho"/>
                <a:ea typeface="MS Mincho"/>
                <a:cs typeface="MS Mincho"/>
                <a:sym typeface="MS Mincho"/>
              </a:rPr>
              <a:t>removeSpaceToLower</a:t>
            </a:r>
            <a:r>
              <a:rPr lang="en-US" sz="2000">
                <a:latin typeface="MS Mincho"/>
                <a:ea typeface="MS Mincho"/>
                <a:cs typeface="MS Mincho"/>
                <a:sym typeface="MS Mincho"/>
              </a:rPr>
              <a:t>(str.substr(0,len-1));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MS Mincho"/>
                <a:ea typeface="MS Mincho"/>
                <a:cs typeface="MS Mincho"/>
                <a:sym typeface="MS Mincho"/>
              </a:rPr>
              <a:t>    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MS Mincho"/>
                <a:ea typeface="MS Mincho"/>
                <a:cs typeface="MS Mincho"/>
                <a:sym typeface="MS Mincho"/>
              </a:rPr>
              <a:t>        return </a:t>
            </a:r>
            <a:r>
              <a:rPr lang="en-US" sz="2000">
                <a:solidFill>
                  <a:srgbClr val="FF0000"/>
                </a:solidFill>
                <a:latin typeface="MS Mincho"/>
                <a:ea typeface="MS Mincho"/>
                <a:cs typeface="MS Mincho"/>
                <a:sym typeface="MS Mincho"/>
              </a:rPr>
              <a:t>removeSpaceToLower</a:t>
            </a:r>
            <a:r>
              <a:rPr lang="en-US" sz="2000">
                <a:latin typeface="MS Mincho"/>
                <a:ea typeface="MS Mincho"/>
                <a:cs typeface="MS Mincho"/>
                <a:sym typeface="MS Mincho"/>
              </a:rPr>
              <a:t>(str.substr(0,len-1))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MS Mincho"/>
                <a:ea typeface="MS Mincho"/>
                <a:cs typeface="MS Mincho"/>
                <a:sym typeface="MS Mincho"/>
              </a:rPr>
              <a:t>               + string(1,tolower(str[len-1])) 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MS Mincho"/>
                <a:ea typeface="MS Mincho"/>
                <a:cs typeface="MS Mincho"/>
                <a:sym typeface="MS Mincho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MS Mincho"/>
                <a:ea typeface="MS Mincho"/>
                <a:cs typeface="MS Mincho"/>
                <a:sym typeface="MS Mincho"/>
              </a:rPr>
              <a:t>int main()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MS Mincho"/>
                <a:ea typeface="MS Mincho"/>
                <a:cs typeface="MS Mincho"/>
                <a:sym typeface="MS Mincho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MS Mincho"/>
                <a:ea typeface="MS Mincho"/>
                <a:cs typeface="MS Mincho"/>
                <a:sym typeface="MS Mincho"/>
              </a:rPr>
              <a:t>    cout&lt;&lt;removeSpaceToLower("Hello World It's Me.")&lt;&lt;endl;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MS Mincho"/>
                <a:ea typeface="MS Mincho"/>
                <a:cs typeface="MS Mincho"/>
                <a:sym typeface="MS Mincho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S Mincho"/>
              <a:buNone/>
            </a:pPr>
            <a:r>
              <a:rPr b="1" lang="en-US" sz="3200">
                <a:latin typeface="MS Mincho"/>
                <a:ea typeface="MS Mincho"/>
                <a:cs typeface="MS Mincho"/>
                <a:sym typeface="MS Mincho"/>
              </a:rPr>
              <a:t>Print the numbers from 1 to n.</a:t>
            </a:r>
            <a:endParaRPr b="1" sz="6600">
              <a:latin typeface="MS Mincho"/>
              <a:ea typeface="MS Mincho"/>
              <a:cs typeface="MS Mincho"/>
              <a:sym typeface="MS Mincho"/>
            </a:endParaRPr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MS Mincho"/>
                <a:ea typeface="MS Mincho"/>
                <a:cs typeface="MS Mincho"/>
                <a:sym typeface="MS Mincho"/>
              </a:rPr>
              <a:t>#include&lt;iostream&gt;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MS Mincho"/>
                <a:ea typeface="MS Mincho"/>
                <a:cs typeface="MS Mincho"/>
                <a:sym typeface="MS Mincho"/>
              </a:rPr>
              <a:t>using namespace std;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>
                <a:solidFill>
                  <a:srgbClr val="7F7F7F"/>
                </a:solidFill>
                <a:latin typeface="MS Mincho"/>
                <a:ea typeface="MS Mincho"/>
                <a:cs typeface="MS Mincho"/>
                <a:sym typeface="MS Mincho"/>
              </a:rPr>
              <a:t>//print 1 to 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MS Mincho"/>
                <a:ea typeface="MS Mincho"/>
                <a:cs typeface="MS Mincho"/>
                <a:sym typeface="MS Mincho"/>
              </a:rPr>
              <a:t>void print(int n){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MS Mincho"/>
                <a:ea typeface="MS Mincho"/>
                <a:cs typeface="MS Mincho"/>
                <a:sym typeface="MS Mincho"/>
              </a:rPr>
              <a:t>    if(n&lt;=0) return;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MS Mincho"/>
                <a:ea typeface="MS Mincho"/>
                <a:cs typeface="MS Mincho"/>
                <a:sym typeface="MS Mincho"/>
              </a:rPr>
              <a:t>    print(n-1);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MS Mincho"/>
                <a:ea typeface="MS Mincho"/>
                <a:cs typeface="MS Mincho"/>
                <a:sym typeface="MS Mincho"/>
              </a:rPr>
              <a:t>    cout&lt;&lt;n&lt;&lt;endl;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MS Mincho"/>
                <a:ea typeface="MS Mincho"/>
                <a:cs typeface="MS Mincho"/>
                <a:sym typeface="MS Mincho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MS Mincho"/>
                <a:ea typeface="MS Mincho"/>
                <a:cs typeface="MS Mincho"/>
                <a:sym typeface="MS Mincho"/>
              </a:rPr>
              <a:t>int main(){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MS Mincho"/>
                <a:ea typeface="MS Mincho"/>
                <a:cs typeface="MS Mincho"/>
                <a:sym typeface="MS Mincho"/>
              </a:rPr>
              <a:t>    print(10);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MS Mincho"/>
                <a:ea typeface="MS Mincho"/>
                <a:cs typeface="MS Mincho"/>
                <a:sym typeface="MS Mincho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MS Mincho"/>
              <a:ea typeface="MS Mincho"/>
              <a:cs typeface="MS Mincho"/>
              <a:sym typeface="MS Minch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MS Mincho"/>
              <a:ea typeface="MS Mincho"/>
              <a:cs typeface="MS Mincho"/>
              <a:sym typeface="MS Minch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MS Mincho"/>
              <a:ea typeface="MS Mincho"/>
              <a:cs typeface="MS Mincho"/>
              <a:sym typeface="MS Minch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S Mincho"/>
              <a:buNone/>
            </a:pPr>
            <a:r>
              <a:rPr b="1" lang="en-US" sz="3200" u="none" strike="noStrike">
                <a:latin typeface="MS Mincho"/>
                <a:ea typeface="MS Mincho"/>
                <a:cs typeface="MS Mincho"/>
                <a:sym typeface="MS Mincho"/>
              </a:rPr>
              <a:t>Calculate the sum from 1 to n</a:t>
            </a:r>
            <a:endParaRPr b="1" sz="3200">
              <a:latin typeface="MS Mincho"/>
              <a:ea typeface="MS Mincho"/>
              <a:cs typeface="MS Mincho"/>
              <a:sym typeface="MS Mincho"/>
            </a:endParaRPr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MS Mincho"/>
                <a:ea typeface="MS Mincho"/>
                <a:cs typeface="MS Mincho"/>
                <a:sym typeface="MS Mincho"/>
              </a:rPr>
              <a:t>#include&lt;iostream&gt;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MS Mincho"/>
                <a:ea typeface="MS Mincho"/>
                <a:cs typeface="MS Mincho"/>
                <a:sym typeface="MS Mincho"/>
              </a:rPr>
              <a:t>using namespace std;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MS Mincho"/>
                <a:ea typeface="MS Mincho"/>
                <a:cs typeface="MS Mincho"/>
                <a:sym typeface="MS Mincho"/>
              </a:rPr>
              <a:t>int Sum(int n){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MS Mincho"/>
                <a:ea typeface="MS Mincho"/>
                <a:cs typeface="MS Mincho"/>
                <a:sym typeface="MS Mincho"/>
              </a:rPr>
              <a:t>    if(n&lt;=0) return 0;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MS Mincho"/>
                <a:ea typeface="MS Mincho"/>
                <a:cs typeface="MS Mincho"/>
                <a:sym typeface="MS Mincho"/>
              </a:rPr>
              <a:t>    return n+Sum(n-1);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MS Mincho"/>
                <a:ea typeface="MS Mincho"/>
                <a:cs typeface="MS Mincho"/>
                <a:sym typeface="MS Mincho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MS Mincho"/>
                <a:ea typeface="MS Mincho"/>
                <a:cs typeface="MS Mincho"/>
                <a:sym typeface="MS Mincho"/>
              </a:rPr>
              <a:t>int main(){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MS Mincho"/>
                <a:ea typeface="MS Mincho"/>
                <a:cs typeface="MS Mincho"/>
                <a:sym typeface="MS Mincho"/>
              </a:rPr>
              <a:t>    int n=5;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MS Mincho"/>
                <a:ea typeface="MS Mincho"/>
                <a:cs typeface="MS Mincho"/>
                <a:sym typeface="MS Mincho"/>
              </a:rPr>
              <a:t>    cout&lt;&lt;"Sum from 1 to "&lt;&lt;n&lt;&lt;":"&lt;&lt;Sum(n);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MS Mincho"/>
                <a:ea typeface="MS Mincho"/>
                <a:cs typeface="MS Mincho"/>
                <a:sym typeface="MS Mincho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MS Mincho"/>
              <a:ea typeface="MS Mincho"/>
              <a:cs typeface="MS Mincho"/>
              <a:sym typeface="MS Minch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MS Mincho"/>
              <a:ea typeface="MS Mincho"/>
              <a:cs typeface="MS Mincho"/>
              <a:sym typeface="MS Minch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8200" y="57039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S Mincho"/>
              <a:buNone/>
            </a:pPr>
            <a:r>
              <a:rPr b="1" lang="en-US" sz="3200" u="none" strike="noStrike">
                <a:latin typeface="MS Mincho"/>
                <a:ea typeface="MS Mincho"/>
                <a:cs typeface="MS Mincho"/>
                <a:sym typeface="MS Mincho"/>
              </a:rPr>
              <a:t>Calculate the factorial of n.</a:t>
            </a:r>
            <a:br>
              <a:rPr b="1" lang="en-US" sz="3200" u="none" strike="noStrike">
                <a:latin typeface="MS Mincho"/>
                <a:ea typeface="MS Mincho"/>
                <a:cs typeface="MS Mincho"/>
                <a:sym typeface="MS Mincho"/>
              </a:rPr>
            </a:br>
            <a:endParaRPr b="1" sz="3200">
              <a:latin typeface="MS Mincho"/>
              <a:ea typeface="MS Mincho"/>
              <a:cs typeface="MS Mincho"/>
              <a:sym typeface="MS Mincho"/>
            </a:endParaRPr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MS Mincho"/>
                <a:ea typeface="MS Mincho"/>
                <a:cs typeface="MS Mincho"/>
                <a:sym typeface="MS Mincho"/>
              </a:rPr>
              <a:t>#include&lt;iostream&gt;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MS Mincho"/>
                <a:ea typeface="MS Mincho"/>
                <a:cs typeface="MS Mincho"/>
                <a:sym typeface="MS Mincho"/>
              </a:rPr>
              <a:t>using namespace std;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MS Mincho"/>
              <a:ea typeface="MS Mincho"/>
              <a:cs typeface="MS Mincho"/>
              <a:sym typeface="MS Minch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MS Mincho"/>
                <a:ea typeface="MS Mincho"/>
                <a:cs typeface="MS Mincho"/>
                <a:sym typeface="MS Mincho"/>
              </a:rPr>
              <a:t>int Factorial(int n){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MS Mincho"/>
                <a:ea typeface="MS Mincho"/>
                <a:cs typeface="MS Mincho"/>
                <a:sym typeface="MS Mincho"/>
              </a:rPr>
              <a:t>    if(n&lt;=0) return 1;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MS Mincho"/>
                <a:ea typeface="MS Mincho"/>
                <a:cs typeface="MS Mincho"/>
                <a:sym typeface="MS Mincho"/>
              </a:rPr>
              <a:t>    return n*Factorial(n-1);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MS Mincho"/>
                <a:ea typeface="MS Mincho"/>
                <a:cs typeface="MS Mincho"/>
                <a:sym typeface="MS Mincho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MS Mincho"/>
                <a:ea typeface="MS Mincho"/>
                <a:cs typeface="MS Mincho"/>
                <a:sym typeface="MS Mincho"/>
              </a:rPr>
              <a:t>int main(){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MS Mincho"/>
                <a:ea typeface="MS Mincho"/>
                <a:cs typeface="MS Mincho"/>
                <a:sym typeface="MS Mincho"/>
              </a:rPr>
              <a:t>    int f=Factorial(5);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MS Mincho"/>
                <a:ea typeface="MS Mincho"/>
                <a:cs typeface="MS Mincho"/>
                <a:sym typeface="MS Mincho"/>
              </a:rPr>
              <a:t>    cout&lt;&lt;"factorial:"&lt;&lt;f&lt;&lt;endl;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MS Mincho"/>
                <a:ea typeface="MS Mincho"/>
                <a:cs typeface="MS Mincho"/>
                <a:sym typeface="MS Mincho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MS Mincho"/>
              <a:ea typeface="MS Mincho"/>
              <a:cs typeface="MS Mincho"/>
              <a:sym typeface="MS Minch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838200" y="57039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S Mincho"/>
              <a:buNone/>
            </a:pPr>
            <a:r>
              <a:rPr b="1" lang="en-US" sz="3200" u="none" strike="noStrike">
                <a:latin typeface="MS Mincho"/>
                <a:ea typeface="MS Mincho"/>
                <a:cs typeface="MS Mincho"/>
                <a:sym typeface="MS Mincho"/>
              </a:rPr>
              <a:t>Consider the following scenario</a:t>
            </a:r>
            <a:endParaRPr b="1" sz="3200">
              <a:latin typeface="MS Mincho"/>
              <a:ea typeface="MS Mincho"/>
              <a:cs typeface="MS Mincho"/>
              <a:sym typeface="MS Mincho"/>
            </a:endParaRPr>
          </a:p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MS Mincho"/>
                <a:ea typeface="MS Mincho"/>
                <a:cs typeface="MS Mincho"/>
                <a:sym typeface="MS Mincho"/>
              </a:rPr>
              <a:t>Suppose that, you are at 0</a:t>
            </a:r>
            <a:r>
              <a:rPr baseline="30000" lang="en-US">
                <a:latin typeface="MS Mincho"/>
                <a:ea typeface="MS Mincho"/>
                <a:cs typeface="MS Mincho"/>
                <a:sym typeface="MS Mincho"/>
              </a:rPr>
              <a:t>th</a:t>
            </a:r>
            <a:r>
              <a:rPr lang="en-US">
                <a:latin typeface="MS Mincho"/>
                <a:ea typeface="MS Mincho"/>
                <a:cs typeface="MS Mincho"/>
                <a:sym typeface="MS Mincho"/>
              </a:rPr>
              <a:t> stair and you have to reach at nth stair. Each time you can climb 1 or 2 steps. Find out the total number of distinct ways you can climb from 0</a:t>
            </a:r>
            <a:r>
              <a:rPr baseline="30000" lang="en-US">
                <a:latin typeface="MS Mincho"/>
                <a:ea typeface="MS Mincho"/>
                <a:cs typeface="MS Mincho"/>
                <a:sym typeface="MS Mincho"/>
              </a:rPr>
              <a:t>th</a:t>
            </a:r>
            <a:r>
              <a:rPr lang="en-US">
                <a:latin typeface="MS Mincho"/>
                <a:ea typeface="MS Mincho"/>
                <a:cs typeface="MS Mincho"/>
                <a:sym typeface="MS Mincho"/>
              </a:rPr>
              <a:t> to nth stair.</a:t>
            </a:r>
            <a:endParaRPr/>
          </a:p>
        </p:txBody>
      </p:sp>
      <p:pic>
        <p:nvPicPr>
          <p:cNvPr id="110" name="Google Shape;11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8170" y="3643580"/>
            <a:ext cx="6363251" cy="237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5"/>
          <p:cNvSpPr txBox="1"/>
          <p:nvPr/>
        </p:nvSpPr>
        <p:spPr>
          <a:xfrm>
            <a:off x="7081935" y="5530632"/>
            <a:ext cx="491723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MS Mincho"/>
                <a:ea typeface="MS Mincho"/>
                <a:cs typeface="MS Mincho"/>
                <a:sym typeface="MS Mincho"/>
              </a:rPr>
              <a:t>Solution: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MS Mincho"/>
                <a:ea typeface="MS Mincho"/>
                <a:cs typeface="MS Mincho"/>
                <a:sym typeface="MS Mincho"/>
              </a:rPr>
              <a:t>find the nth Fibonacci number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S Mincho"/>
              <a:buNone/>
            </a:pPr>
            <a:r>
              <a:rPr b="1" lang="en-US" sz="3200">
                <a:latin typeface="MS Mincho"/>
                <a:ea typeface="MS Mincho"/>
                <a:cs typeface="MS Mincho"/>
                <a:sym typeface="MS Mincho"/>
              </a:rPr>
              <a:t>Calculate the sum of digits of a given number n.</a:t>
            </a:r>
            <a:endParaRPr b="1" sz="3200">
              <a:latin typeface="MS Mincho"/>
              <a:ea typeface="MS Mincho"/>
              <a:cs typeface="MS Mincho"/>
              <a:sym typeface="MS Mincho"/>
            </a:endParaRPr>
          </a:p>
        </p:txBody>
      </p:sp>
      <p:sp>
        <p:nvSpPr>
          <p:cNvPr id="117" name="Google Shape;11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MS Mincho"/>
                <a:ea typeface="MS Mincho"/>
                <a:cs typeface="MS Mincho"/>
                <a:sym typeface="MS Mincho"/>
              </a:rPr>
              <a:t>#include&lt;iostream&gt;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MS Mincho"/>
                <a:ea typeface="MS Mincho"/>
                <a:cs typeface="MS Mincho"/>
                <a:sym typeface="MS Mincho"/>
              </a:rPr>
              <a:t>using namespace std;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MS Mincho"/>
                <a:ea typeface="MS Mincho"/>
                <a:cs typeface="MS Mincho"/>
                <a:sym typeface="MS Mincho"/>
              </a:rPr>
              <a:t>int digitSum(int n){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MS Mincho"/>
                <a:ea typeface="MS Mincho"/>
                <a:cs typeface="MS Mincho"/>
                <a:sym typeface="MS Mincho"/>
              </a:rPr>
              <a:t>    if(n==0) return 0;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MS Mincho"/>
                <a:ea typeface="MS Mincho"/>
                <a:cs typeface="MS Mincho"/>
                <a:sym typeface="MS Mincho"/>
              </a:rPr>
              <a:t>    return n%10 + digitSum(n/10);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MS Mincho"/>
                <a:ea typeface="MS Mincho"/>
                <a:cs typeface="MS Mincho"/>
                <a:sym typeface="MS Mincho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MS Mincho"/>
                <a:ea typeface="MS Mincho"/>
                <a:cs typeface="MS Mincho"/>
                <a:sym typeface="MS Mincho"/>
              </a:rPr>
              <a:t>int main(){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MS Mincho"/>
                <a:ea typeface="MS Mincho"/>
                <a:cs typeface="MS Mincho"/>
                <a:sym typeface="MS Mincho"/>
              </a:rPr>
              <a:t>    int d=digitSum(342);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MS Mincho"/>
                <a:ea typeface="MS Mincho"/>
                <a:cs typeface="MS Mincho"/>
                <a:sym typeface="MS Mincho"/>
              </a:rPr>
              <a:t>    cout&lt;&lt;"digit sum:"&lt;&lt;d;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MS Mincho"/>
                <a:ea typeface="MS Mincho"/>
                <a:cs typeface="MS Mincho"/>
                <a:sym typeface="MS Mincho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S Mincho"/>
              <a:buNone/>
            </a:pPr>
            <a:r>
              <a:rPr b="1" lang="en-US" sz="3200" u="none" strike="noStrike">
                <a:latin typeface="MS Mincho"/>
                <a:ea typeface="MS Mincho"/>
                <a:cs typeface="MS Mincho"/>
                <a:sym typeface="MS Mincho"/>
              </a:rPr>
              <a:t>Count the number of digits of a given number n.</a:t>
            </a:r>
            <a:br>
              <a:rPr b="1" lang="en-US" sz="3200" u="none" strike="noStrike">
                <a:latin typeface="MS Mincho"/>
                <a:ea typeface="MS Mincho"/>
                <a:cs typeface="MS Mincho"/>
                <a:sym typeface="MS Mincho"/>
              </a:rPr>
            </a:br>
            <a:endParaRPr b="1" sz="3200">
              <a:latin typeface="MS Mincho"/>
              <a:ea typeface="MS Mincho"/>
              <a:cs typeface="MS Mincho"/>
              <a:sym typeface="MS Mincho"/>
            </a:endParaRPr>
          </a:p>
        </p:txBody>
      </p:sp>
      <p:sp>
        <p:nvSpPr>
          <p:cNvPr id="123" name="Google Shape;123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MS Mincho"/>
                <a:ea typeface="MS Mincho"/>
                <a:cs typeface="MS Mincho"/>
                <a:sym typeface="MS Mincho"/>
              </a:rPr>
              <a:t>#include&lt;iostream&gt;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MS Mincho"/>
                <a:ea typeface="MS Mincho"/>
                <a:cs typeface="MS Mincho"/>
                <a:sym typeface="MS Mincho"/>
              </a:rPr>
              <a:t>using namespace std;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MS Mincho"/>
              <a:ea typeface="MS Mincho"/>
              <a:cs typeface="MS Mincho"/>
              <a:sym typeface="MS Minch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MS Mincho"/>
                <a:ea typeface="MS Mincho"/>
                <a:cs typeface="MS Mincho"/>
                <a:sym typeface="MS Mincho"/>
              </a:rPr>
              <a:t>int CountDigit(int n){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MS Mincho"/>
                <a:ea typeface="MS Mincho"/>
                <a:cs typeface="MS Mincho"/>
                <a:sym typeface="MS Mincho"/>
              </a:rPr>
              <a:t>    if(n==0) return 0;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MS Mincho"/>
                <a:ea typeface="MS Mincho"/>
                <a:cs typeface="MS Mincho"/>
                <a:sym typeface="MS Mincho"/>
              </a:rPr>
              <a:t>    return 1 + CountDigit(n/10);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MS Mincho"/>
                <a:ea typeface="MS Mincho"/>
                <a:cs typeface="MS Mincho"/>
                <a:sym typeface="MS Mincho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MS Mincho"/>
                <a:ea typeface="MS Mincho"/>
                <a:cs typeface="MS Mincho"/>
                <a:sym typeface="MS Mincho"/>
              </a:rPr>
              <a:t>int main(){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MS Mincho"/>
                <a:ea typeface="MS Mincho"/>
                <a:cs typeface="MS Mincho"/>
                <a:sym typeface="MS Mincho"/>
              </a:rPr>
              <a:t>    int d=CountDigit(0);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MS Mincho"/>
                <a:ea typeface="MS Mincho"/>
                <a:cs typeface="MS Mincho"/>
                <a:sym typeface="MS Mincho"/>
              </a:rPr>
              <a:t>    cout&lt;&lt;"digit count:"&lt;&lt;d;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MS Mincho"/>
                <a:ea typeface="MS Mincho"/>
                <a:cs typeface="MS Mincho"/>
                <a:sym typeface="MS Mincho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MS Mincho"/>
              <a:ea typeface="MS Mincho"/>
              <a:cs typeface="MS Mincho"/>
              <a:sym typeface="MS Minch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/>
          <p:nvPr>
            <p:ph type="title"/>
          </p:nvPr>
        </p:nvSpPr>
        <p:spPr>
          <a:xfrm>
            <a:off x="754225" y="14119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S Mincho"/>
              <a:buNone/>
            </a:pPr>
            <a:r>
              <a:rPr b="1" lang="en-US" sz="2400" u="none" strike="noStrike">
                <a:latin typeface="MS Mincho"/>
                <a:ea typeface="MS Mincho"/>
                <a:cs typeface="MS Mincho"/>
                <a:sym typeface="MS Mincho"/>
              </a:rPr>
              <a:t>Calculate a to the power b</a:t>
            </a:r>
            <a:br>
              <a:rPr b="1" lang="en-US" sz="2400" u="none" strike="noStrike">
                <a:latin typeface="MS Mincho"/>
                <a:ea typeface="MS Mincho"/>
                <a:cs typeface="MS Mincho"/>
                <a:sym typeface="MS Mincho"/>
              </a:rPr>
            </a:br>
            <a:endParaRPr b="1" sz="2400">
              <a:latin typeface="MS Mincho"/>
              <a:ea typeface="MS Mincho"/>
              <a:cs typeface="MS Mincho"/>
              <a:sym typeface="MS Mincho"/>
            </a:endParaRPr>
          </a:p>
        </p:txBody>
      </p:sp>
      <p:sp>
        <p:nvSpPr>
          <p:cNvPr id="129" name="Google Shape;129;p8"/>
          <p:cNvSpPr txBox="1"/>
          <p:nvPr>
            <p:ph idx="1" type="body"/>
          </p:nvPr>
        </p:nvSpPr>
        <p:spPr>
          <a:xfrm>
            <a:off x="838200" y="956339"/>
            <a:ext cx="10515600" cy="4945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S Mincho"/>
                <a:ea typeface="MS Mincho"/>
                <a:cs typeface="MS Mincho"/>
                <a:sym typeface="MS Mincho"/>
              </a:rPr>
              <a:t>#include&lt;iostream&gt;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S Mincho"/>
                <a:ea typeface="MS Mincho"/>
                <a:cs typeface="MS Mincho"/>
                <a:sym typeface="MS Mincho"/>
              </a:rPr>
              <a:t>using namespace std;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S Mincho"/>
                <a:ea typeface="MS Mincho"/>
                <a:cs typeface="MS Mincho"/>
                <a:sym typeface="MS Mincho"/>
              </a:rPr>
              <a:t>int power(int a,int b){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S Mincho"/>
                <a:ea typeface="MS Mincho"/>
                <a:cs typeface="MS Mincho"/>
                <a:sym typeface="MS Mincho"/>
              </a:rPr>
              <a:t>    if(abs(b)==0) return 1;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S Mincho"/>
                <a:ea typeface="MS Mincho"/>
                <a:cs typeface="MS Mincho"/>
                <a:sym typeface="MS Mincho"/>
              </a:rPr>
              <a:t>    return a*power(a,b-1);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S Mincho"/>
                <a:ea typeface="MS Mincho"/>
                <a:cs typeface="MS Mincho"/>
                <a:sym typeface="MS Mincho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S Mincho"/>
                <a:ea typeface="MS Mincho"/>
                <a:cs typeface="MS Mincho"/>
                <a:sym typeface="MS Mincho"/>
              </a:rPr>
              <a:t>void printPower(int a,int b){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S Mincho"/>
                <a:ea typeface="MS Mincho"/>
                <a:cs typeface="MS Mincho"/>
                <a:sym typeface="MS Mincho"/>
              </a:rPr>
              <a:t>    int x=power(a,abs(b));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S Mincho"/>
                <a:ea typeface="MS Mincho"/>
                <a:cs typeface="MS Mincho"/>
                <a:sym typeface="MS Mincho"/>
              </a:rPr>
              <a:t>    cout&lt;&lt;a&lt;&lt;" to the power of "&lt;&lt;b&lt;&lt;":";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S Mincho"/>
                <a:ea typeface="MS Mincho"/>
                <a:cs typeface="MS Mincho"/>
                <a:sym typeface="MS Mincho"/>
              </a:rPr>
              <a:t>    if(b&lt;0) cout&lt;&lt;"1/"&lt;&lt;x;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S Mincho"/>
                <a:ea typeface="MS Mincho"/>
                <a:cs typeface="MS Mincho"/>
                <a:sym typeface="MS Mincho"/>
              </a:rPr>
              <a:t>    else cout&lt;&lt;x;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S Mincho"/>
                <a:ea typeface="MS Mincho"/>
                <a:cs typeface="MS Mincho"/>
                <a:sym typeface="MS Mincho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S Mincho"/>
                <a:ea typeface="MS Mincho"/>
                <a:cs typeface="MS Mincho"/>
                <a:sym typeface="MS Mincho"/>
              </a:rPr>
              <a:t>int main(){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S Mincho"/>
                <a:ea typeface="MS Mincho"/>
                <a:cs typeface="MS Mincho"/>
                <a:sym typeface="MS Mincho"/>
              </a:rPr>
              <a:t>    int a=2,b=-5;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S Mincho"/>
                <a:ea typeface="MS Mincho"/>
                <a:cs typeface="MS Mincho"/>
                <a:sym typeface="MS Mincho"/>
              </a:rPr>
              <a:t>    printPower(a,b);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MS Mincho"/>
                <a:ea typeface="MS Mincho"/>
                <a:cs typeface="MS Mincho"/>
                <a:sym typeface="MS Mincho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MS Mincho"/>
              <a:ea typeface="MS Mincho"/>
              <a:cs typeface="MS Mincho"/>
              <a:sym typeface="MS Minch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S Mincho"/>
              <a:buNone/>
            </a:pPr>
            <a:r>
              <a:rPr b="1" lang="en-US" sz="2800" u="none" strike="noStrike">
                <a:latin typeface="MS Mincho"/>
                <a:ea typeface="MS Mincho"/>
                <a:cs typeface="MS Mincho"/>
                <a:sym typeface="MS Mincho"/>
              </a:rPr>
              <a:t>Print the array elements.</a:t>
            </a:r>
            <a:endParaRPr b="1" sz="2800" u="none" strike="noStrike">
              <a:latin typeface="MS Mincho"/>
              <a:ea typeface="MS Mincho"/>
              <a:cs typeface="MS Mincho"/>
              <a:sym typeface="MS Mincho"/>
            </a:endParaRPr>
          </a:p>
        </p:txBody>
      </p:sp>
      <p:sp>
        <p:nvSpPr>
          <p:cNvPr id="135" name="Google Shape;135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MS Mincho"/>
                <a:ea typeface="MS Mincho"/>
                <a:cs typeface="MS Mincho"/>
                <a:sym typeface="MS Mincho"/>
              </a:rPr>
              <a:t>#include&lt;iostream&gt;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MS Mincho"/>
                <a:ea typeface="MS Mincho"/>
                <a:cs typeface="MS Mincho"/>
                <a:sym typeface="MS Mincho"/>
              </a:rPr>
              <a:t>using namespace std;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MS Mincho"/>
              <a:ea typeface="MS Mincho"/>
              <a:cs typeface="MS Mincho"/>
              <a:sym typeface="MS Minch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MS Mincho"/>
                <a:ea typeface="MS Mincho"/>
                <a:cs typeface="MS Mincho"/>
                <a:sym typeface="MS Mincho"/>
              </a:rPr>
              <a:t>void printArray(int arr[],int idx){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MS Mincho"/>
                <a:ea typeface="MS Mincho"/>
                <a:cs typeface="MS Mincho"/>
                <a:sym typeface="MS Mincho"/>
              </a:rPr>
              <a:t>    //print the value at index 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MS Mincho"/>
                <a:ea typeface="MS Mincho"/>
                <a:cs typeface="MS Mincho"/>
                <a:sym typeface="MS Mincho"/>
              </a:rPr>
              <a:t>    if(idx&lt;0) return;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MS Mincho"/>
                <a:ea typeface="MS Mincho"/>
                <a:cs typeface="MS Mincho"/>
                <a:sym typeface="MS Mincho"/>
              </a:rPr>
              <a:t>    printArray(arr,idx-1);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MS Mincho"/>
                <a:ea typeface="MS Mincho"/>
                <a:cs typeface="MS Mincho"/>
                <a:sym typeface="MS Mincho"/>
              </a:rPr>
              <a:t>    cout&lt;&lt;arr[idx]&lt;&lt;endl;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MS Mincho"/>
                <a:ea typeface="MS Mincho"/>
                <a:cs typeface="MS Mincho"/>
                <a:sym typeface="MS Mincho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MS Mincho"/>
                <a:ea typeface="MS Mincho"/>
                <a:cs typeface="MS Mincho"/>
                <a:sym typeface="MS Mincho"/>
              </a:rPr>
              <a:t>int main(){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MS Mincho"/>
                <a:ea typeface="MS Mincho"/>
                <a:cs typeface="MS Mincho"/>
                <a:sym typeface="MS Mincho"/>
              </a:rPr>
              <a:t>    int a[]={4,5,6,7,8,9,10};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MS Mincho"/>
                <a:ea typeface="MS Mincho"/>
                <a:cs typeface="MS Mincho"/>
                <a:sym typeface="MS Mincho"/>
              </a:rPr>
              <a:t>    printArray(a,sizeof(a)/sizeof(int)-1);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MS Mincho"/>
                <a:ea typeface="MS Mincho"/>
                <a:cs typeface="MS Mincho"/>
                <a:sym typeface="MS Mincho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MS Mincho"/>
              <a:ea typeface="MS Mincho"/>
              <a:cs typeface="MS Mincho"/>
              <a:sym typeface="MS Minch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MS Mincho"/>
              <a:ea typeface="MS Mincho"/>
              <a:cs typeface="MS Mincho"/>
              <a:sym typeface="MS Minch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2024-05-26T15:57:57Z</dcterms:created>
  <dc:creator>1705040 - Umama Rahman</dc:creator>
</cp:coreProperties>
</file>