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35" r:id="rId3"/>
    <p:sldId id="317" r:id="rId4"/>
    <p:sldId id="327" r:id="rId5"/>
    <p:sldId id="328" r:id="rId6"/>
    <p:sldId id="329" r:id="rId7"/>
    <p:sldId id="320" r:id="rId8"/>
    <p:sldId id="330" r:id="rId9"/>
    <p:sldId id="331" r:id="rId10"/>
    <p:sldId id="321" r:id="rId11"/>
    <p:sldId id="332" r:id="rId12"/>
    <p:sldId id="333" r:id="rId13"/>
    <p:sldId id="322" r:id="rId14"/>
    <p:sldId id="334" r:id="rId15"/>
    <p:sldId id="336" r:id="rId16"/>
    <p:sldId id="337" r:id="rId17"/>
    <p:sldId id="323" r:id="rId18"/>
    <p:sldId id="324" r:id="rId19"/>
    <p:sldId id="325" r:id="rId20"/>
    <p:sldId id="326" r:id="rId21"/>
    <p:sldId id="31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E06B"/>
    <a:srgbClr val="52D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67" d="100"/>
          <a:sy n="67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29T20:31:43.128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F5A4-1736-4EB5-8F26-58C9E8689D00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A6B17-9D39-45B6-94B3-CF01C2A4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9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5400" b="1" dirty="0">
                <a:solidFill>
                  <a:schemeClr val="accent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def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5617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3730236-ADF8-428E-B311-A1543D6B06EA}" type="datetime2">
              <a:rPr lang="en-US" smtClean="0"/>
              <a:t>Saturday, November 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56017" y="6492875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8017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1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87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1E8D-D175-4956-ACB6-E39D31B1E17C}" type="datetime2">
              <a:rPr lang="en-US" smtClean="0"/>
              <a:t>Saturday, November 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1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003C-F3F5-4EC1-A20F-856B3B26FF2E}" type="datetime2">
              <a:rPr lang="en-US" smtClean="0"/>
              <a:t>Saturday, November 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8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Wingdings" panose="05000000000000000000" pitchFamily="2" charset="2"/>
              <a:buNone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85000"/>
              <a:buFont typeface="Times New Roman" pitchFamily="18" charset="0"/>
              <a:buChar char="●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Times New Roman" pitchFamily="18" charset="0"/>
              <a:buChar char="■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85000"/>
              <a:buFont typeface="Times New Roman" pitchFamily="18" charset="0"/>
              <a:buChar char="○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Wingdings" pitchFamily="2" charset="2"/>
              <a:buChar char="u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9FA86DF-A62C-4BFA-A1A6-608B52DBA4C7}" type="datetime2">
              <a:rPr lang="en-US" smtClean="0"/>
              <a:t>Saturday, November 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noFill/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2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136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5400" b="1" cap="all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9C5A7FD-F09C-4688-96AE-6D4BAA28B17A}" type="datetime2">
              <a:rPr lang="en-US" smtClean="0"/>
              <a:t>Saturday, November 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1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098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347537"/>
            <a:ext cx="5181600" cy="4829426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347537"/>
            <a:ext cx="5181600" cy="4829426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B34B6AC-3204-49C9-AADE-FFC9E7907A41}" type="datetime2">
              <a:rPr lang="en-US" smtClean="0"/>
              <a:t>Saturday, November 9,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650"/>
          </a:xfr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3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41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F73D006-E6C2-4694-9E09-18973A8F753D}" type="datetime2">
              <a:rPr lang="en-US" smtClean="0"/>
              <a:t>Saturday, November 9,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650"/>
          </a:xfr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5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405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7C52-4361-4E48-8F82-9C9F96AA7FFA}" type="datetime2">
              <a:rPr lang="en-US" smtClean="0"/>
              <a:t>Saturday, November 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5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FFDB-6397-419D-A438-CF1F24638C83}" type="datetime2">
              <a:rPr lang="en-US" smtClean="0"/>
              <a:t>Saturday, November 9,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5F82-EDB3-4A6A-99E1-E8FC01AEC78B}" type="datetime2">
              <a:rPr lang="en-US" smtClean="0"/>
              <a:t>Saturday, November 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2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D527-AFD3-4EB8-98BC-6EFEEC3FFC54}" type="datetime2">
              <a:rPr lang="en-US" smtClean="0"/>
              <a:t>Saturday, November 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4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85000"/>
              <a:buFont typeface="Times New Roman" pitchFamily="18" charset="0"/>
              <a:buChar char="●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Times New Roman" pitchFamily="18" charset="0"/>
              <a:buChar char="■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85000"/>
              <a:buFont typeface="Times New Roman" pitchFamily="18" charset="0"/>
              <a:buChar char="○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Wingdings" pitchFamily="2" charset="2"/>
              <a:buChar char="u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Fifth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BE092-70FC-481C-AB5E-6DAD8D9AB3C6}" type="datetime2">
              <a:rPr lang="en-US" smtClean="0"/>
              <a:t>Saturday, November 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 Tahmid Mosaddeque, Dept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6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2217: Data Structure and Algorithms-II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Time Complexity Analysis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71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246FD0-348B-4E35-B264-B0EF9A2B0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909"/>
            <a:ext cx="4623486" cy="4949054"/>
          </a:xfrm>
        </p:spPr>
        <p:txBody>
          <a:bodyPr/>
          <a:lstStyle/>
          <a:p>
            <a:r>
              <a:rPr lang="en-US" dirty="0"/>
              <a:t>Problem 3: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Exact Cost/ Time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Best Case Time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Worst Case Time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Show a best case and a worst case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0E18-1AE7-4E4A-A75F-3208A4FE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69E4A-26C3-46ED-B504-69BE4EE4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545F19-CD50-43EC-BA44-44532381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E8CE6C-2247-4BE5-A8CC-DDE90A63D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982" y="2360763"/>
            <a:ext cx="60102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4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0E18-1AE7-4E4A-A75F-3208A4FE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69E4A-26C3-46ED-B504-69BE4EE4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545F19-CD50-43EC-BA44-44532381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E8CE6C-2247-4BE5-A8CC-DDE90A63D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61"/>
          <a:stretch/>
        </p:blipFill>
        <p:spPr>
          <a:xfrm>
            <a:off x="912641" y="1352419"/>
            <a:ext cx="6581668" cy="471316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DF6BE1-1971-4A1E-9946-D63D8E5A6EA3}"/>
              </a:ext>
            </a:extLst>
          </p:cNvPr>
          <p:cNvSpPr/>
          <p:nvPr/>
        </p:nvSpPr>
        <p:spPr>
          <a:xfrm>
            <a:off x="3863796" y="1860355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E76967-36EA-4B39-B50A-BBD569133925}"/>
              </a:ext>
            </a:extLst>
          </p:cNvPr>
          <p:cNvSpPr/>
          <p:nvPr/>
        </p:nvSpPr>
        <p:spPr>
          <a:xfrm>
            <a:off x="4449829" y="2246758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29CD67-FF0E-485A-BA6D-71E8A795320D}"/>
              </a:ext>
            </a:extLst>
          </p:cNvPr>
          <p:cNvSpPr/>
          <p:nvPr/>
        </p:nvSpPr>
        <p:spPr>
          <a:xfrm>
            <a:off x="4781087" y="2674049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37F921-8974-43EF-B0DF-2269E12A548E}"/>
              </a:ext>
            </a:extLst>
          </p:cNvPr>
          <p:cNvSpPr/>
          <p:nvPr/>
        </p:nvSpPr>
        <p:spPr>
          <a:xfrm>
            <a:off x="5460445" y="3104551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7A061B-C498-48B0-9E51-4D0F019FD10C}"/>
              </a:ext>
            </a:extLst>
          </p:cNvPr>
          <p:cNvSpPr/>
          <p:nvPr/>
        </p:nvSpPr>
        <p:spPr>
          <a:xfrm>
            <a:off x="5602475" y="3551782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F8CDE-C933-4E41-99CE-3B9FAE5FC173}"/>
              </a:ext>
            </a:extLst>
          </p:cNvPr>
          <p:cNvSpPr/>
          <p:nvPr/>
        </p:nvSpPr>
        <p:spPr>
          <a:xfrm>
            <a:off x="5602475" y="2674049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E1BF44-4D23-4D7C-A67B-28CC048503B9}"/>
              </a:ext>
            </a:extLst>
          </p:cNvPr>
          <p:cNvSpPr/>
          <p:nvPr/>
        </p:nvSpPr>
        <p:spPr>
          <a:xfrm>
            <a:off x="6275360" y="3106800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3CBC40-5D7D-4932-849E-816E73704233}"/>
              </a:ext>
            </a:extLst>
          </p:cNvPr>
          <p:cNvSpPr/>
          <p:nvPr/>
        </p:nvSpPr>
        <p:spPr>
          <a:xfrm>
            <a:off x="6363783" y="3551782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1CF056-A775-410C-BBD0-903434CE16D6}"/>
              </a:ext>
            </a:extLst>
          </p:cNvPr>
          <p:cNvSpPr/>
          <p:nvPr/>
        </p:nvSpPr>
        <p:spPr>
          <a:xfrm>
            <a:off x="4203475" y="4796651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O(n)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3BD441-DA17-4CF2-BC45-AD1E70B80203}"/>
              </a:ext>
            </a:extLst>
          </p:cNvPr>
          <p:cNvSpPr/>
          <p:nvPr/>
        </p:nvSpPr>
        <p:spPr>
          <a:xfrm>
            <a:off x="3863796" y="5223942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426322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0E18-1AE7-4E4A-A75F-3208A4FE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69E4A-26C3-46ED-B504-69BE4EE4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545F19-CD50-43EC-BA44-44532381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E8CE6C-2247-4BE5-A8CC-DDE90A63D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61"/>
          <a:stretch/>
        </p:blipFill>
        <p:spPr>
          <a:xfrm>
            <a:off x="912641" y="1352419"/>
            <a:ext cx="6581668" cy="471316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DF6BE1-1971-4A1E-9946-D63D8E5A6EA3}"/>
              </a:ext>
            </a:extLst>
          </p:cNvPr>
          <p:cNvSpPr/>
          <p:nvPr/>
        </p:nvSpPr>
        <p:spPr>
          <a:xfrm>
            <a:off x="3863796" y="1860355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E76967-36EA-4B39-B50A-BBD569133925}"/>
              </a:ext>
            </a:extLst>
          </p:cNvPr>
          <p:cNvSpPr/>
          <p:nvPr/>
        </p:nvSpPr>
        <p:spPr>
          <a:xfrm>
            <a:off x="4449829" y="2246758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29CD67-FF0E-485A-BA6D-71E8A795320D}"/>
              </a:ext>
            </a:extLst>
          </p:cNvPr>
          <p:cNvSpPr/>
          <p:nvPr/>
        </p:nvSpPr>
        <p:spPr>
          <a:xfrm>
            <a:off x="4781087" y="2674049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37F921-8974-43EF-B0DF-2269E12A548E}"/>
              </a:ext>
            </a:extLst>
          </p:cNvPr>
          <p:cNvSpPr/>
          <p:nvPr/>
        </p:nvSpPr>
        <p:spPr>
          <a:xfrm>
            <a:off x="5460445" y="3104551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7A061B-C498-48B0-9E51-4D0F019FD10C}"/>
              </a:ext>
            </a:extLst>
          </p:cNvPr>
          <p:cNvSpPr/>
          <p:nvPr/>
        </p:nvSpPr>
        <p:spPr>
          <a:xfrm>
            <a:off x="5602475" y="3551782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F8CDE-C933-4E41-99CE-3B9FAE5FC173}"/>
              </a:ext>
            </a:extLst>
          </p:cNvPr>
          <p:cNvSpPr/>
          <p:nvPr/>
        </p:nvSpPr>
        <p:spPr>
          <a:xfrm>
            <a:off x="5602475" y="2674049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E1BF44-4D23-4D7C-A67B-28CC048503B9}"/>
              </a:ext>
            </a:extLst>
          </p:cNvPr>
          <p:cNvSpPr/>
          <p:nvPr/>
        </p:nvSpPr>
        <p:spPr>
          <a:xfrm>
            <a:off x="6275360" y="3106800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3CBC40-5D7D-4932-849E-816E73704233}"/>
              </a:ext>
            </a:extLst>
          </p:cNvPr>
          <p:cNvSpPr/>
          <p:nvPr/>
        </p:nvSpPr>
        <p:spPr>
          <a:xfrm>
            <a:off x="6363783" y="3551782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1CF056-A775-410C-BBD0-903434CE16D6}"/>
              </a:ext>
            </a:extLst>
          </p:cNvPr>
          <p:cNvSpPr/>
          <p:nvPr/>
        </p:nvSpPr>
        <p:spPr>
          <a:xfrm>
            <a:off x="4203475" y="4796651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O(n)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3BD441-DA17-4CF2-BC45-AD1E70B80203}"/>
              </a:ext>
            </a:extLst>
          </p:cNvPr>
          <p:cNvSpPr/>
          <p:nvPr/>
        </p:nvSpPr>
        <p:spPr>
          <a:xfrm>
            <a:off x="3863796" y="5223942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7CB41-421F-498C-BC3F-A9129EF8939B}"/>
              </a:ext>
            </a:extLst>
          </p:cNvPr>
          <p:cNvSpPr txBox="1"/>
          <p:nvPr/>
        </p:nvSpPr>
        <p:spPr>
          <a:xfrm>
            <a:off x="7795967" y="1860355"/>
            <a:ext cx="37065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no return or break statements.</a:t>
            </a:r>
          </a:p>
          <a:p>
            <a:endParaRPr lang="en-US" dirty="0"/>
          </a:p>
          <a:p>
            <a:r>
              <a:rPr lang="en-US" dirty="0"/>
              <a:t>All the loops will run.</a:t>
            </a:r>
          </a:p>
          <a:p>
            <a:endParaRPr lang="en-US" dirty="0"/>
          </a:p>
          <a:p>
            <a:r>
              <a:rPr lang="en-US" dirty="0"/>
              <a:t>So the time complexity for all cases is</a:t>
            </a:r>
          </a:p>
          <a:p>
            <a:endParaRPr lang="en-US" dirty="0"/>
          </a:p>
          <a:p>
            <a:r>
              <a:rPr lang="en-US" dirty="0"/>
              <a:t>O(n</a:t>
            </a:r>
            <a:r>
              <a:rPr lang="en-US" sz="2000" baseline="300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Best case and worst case example</a:t>
            </a:r>
          </a:p>
          <a:p>
            <a:r>
              <a:rPr lang="en-US" dirty="0"/>
              <a:t>Any array</a:t>
            </a:r>
          </a:p>
        </p:txBody>
      </p:sp>
    </p:spTree>
    <p:extLst>
      <p:ext uri="{BB962C8B-B14F-4D97-AF65-F5344CB8AC3E}">
        <p14:creationId xmlns:p14="http://schemas.microsoft.com/office/powerpoint/2010/main" val="1104837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246FD0-348B-4E35-B264-B0EF9A2B0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909"/>
            <a:ext cx="4623486" cy="4949054"/>
          </a:xfrm>
        </p:spPr>
        <p:txBody>
          <a:bodyPr/>
          <a:lstStyle/>
          <a:p>
            <a:r>
              <a:rPr lang="en-US" dirty="0"/>
              <a:t>Problem 4: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Exact Cost/ Time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Best Case Time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Worst Case Time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Show a best case and a worst case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0E18-1AE7-4E4A-A75F-3208A4FE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69E4A-26C3-46ED-B504-69BE4EE4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545F19-CD50-43EC-BA44-44532381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D4F8FE-70EC-40BE-A812-CB6B4B6CC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597" y="1435885"/>
            <a:ext cx="48863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9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0E18-1AE7-4E4A-A75F-3208A4FE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69E4A-26C3-46ED-B504-69BE4EE4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545F19-CD50-43EC-BA44-44532381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D4F8FE-70EC-40BE-A812-CB6B4B6CC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15" y="450411"/>
            <a:ext cx="6167065" cy="64209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A40CA28-AD9C-43EC-825D-A08D87A3B1B7}"/>
              </a:ext>
            </a:extLst>
          </p:cNvPr>
          <p:cNvSpPr/>
          <p:nvPr/>
        </p:nvSpPr>
        <p:spPr>
          <a:xfrm>
            <a:off x="5843425" y="709625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214254-686E-4025-AA28-64A3E615A6BA}"/>
              </a:ext>
            </a:extLst>
          </p:cNvPr>
          <p:cNvSpPr/>
          <p:nvPr/>
        </p:nvSpPr>
        <p:spPr>
          <a:xfrm>
            <a:off x="2818992" y="1055141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696818-FAE5-4F3B-9331-B28B68EDF888}"/>
              </a:ext>
            </a:extLst>
          </p:cNvPr>
          <p:cNvSpPr/>
          <p:nvPr/>
        </p:nvSpPr>
        <p:spPr>
          <a:xfrm>
            <a:off x="2818992" y="1357506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CD67C1-F4C0-4F0F-9936-F9389B62AC95}"/>
              </a:ext>
            </a:extLst>
          </p:cNvPr>
          <p:cNvSpPr/>
          <p:nvPr/>
        </p:nvSpPr>
        <p:spPr>
          <a:xfrm>
            <a:off x="4477607" y="1666398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O(log</a:t>
            </a:r>
            <a:r>
              <a:rPr lang="en-US" baseline="-25000" dirty="0"/>
              <a:t>3</a:t>
            </a:r>
            <a:r>
              <a:rPr lang="en-US" dirty="0"/>
              <a:t>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95AF3A-74C2-4CF9-99C6-1A6C19D3B09E}"/>
              </a:ext>
            </a:extLst>
          </p:cNvPr>
          <p:cNvSpPr/>
          <p:nvPr/>
        </p:nvSpPr>
        <p:spPr>
          <a:xfrm>
            <a:off x="4652205" y="2048538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CCB757-915F-43B1-8C62-DAC52624CAF3}"/>
              </a:ext>
            </a:extLst>
          </p:cNvPr>
          <p:cNvSpPr/>
          <p:nvPr/>
        </p:nvSpPr>
        <p:spPr>
          <a:xfrm>
            <a:off x="3286387" y="2279117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9AAF59-3C8B-4438-833D-D3B4F89C081E}"/>
              </a:ext>
            </a:extLst>
          </p:cNvPr>
          <p:cNvSpPr/>
          <p:nvPr/>
        </p:nvSpPr>
        <p:spPr>
          <a:xfrm>
            <a:off x="5116049" y="2623171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27DBF2-17AD-47E0-835E-266D7021CC2A}"/>
              </a:ext>
            </a:extLst>
          </p:cNvPr>
          <p:cNvSpPr/>
          <p:nvPr/>
        </p:nvSpPr>
        <p:spPr>
          <a:xfrm>
            <a:off x="3732047" y="2968687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0197FE-D803-486B-B9FB-CC7C58FACF5D}"/>
              </a:ext>
            </a:extLst>
          </p:cNvPr>
          <p:cNvSpPr/>
          <p:nvPr/>
        </p:nvSpPr>
        <p:spPr>
          <a:xfrm>
            <a:off x="5927173" y="2042561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O(log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n)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D6066B-BA6F-4DE4-8C1E-C6178ED143EE}"/>
              </a:ext>
            </a:extLst>
          </p:cNvPr>
          <p:cNvSpPr/>
          <p:nvPr/>
        </p:nvSpPr>
        <p:spPr>
          <a:xfrm>
            <a:off x="6371377" y="2632417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O(log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n)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AA0A83-245E-40DD-B71E-59756C773575}"/>
              </a:ext>
            </a:extLst>
          </p:cNvPr>
          <p:cNvSpPr/>
          <p:nvPr/>
        </p:nvSpPr>
        <p:spPr>
          <a:xfrm>
            <a:off x="5033557" y="2968687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O(log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n)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2E3307-27A3-497B-9D1E-0CACE0422C63}"/>
              </a:ext>
            </a:extLst>
          </p:cNvPr>
          <p:cNvSpPr/>
          <p:nvPr/>
        </p:nvSpPr>
        <p:spPr>
          <a:xfrm>
            <a:off x="3585328" y="4204493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O(m)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D60D2-1831-4213-8340-E36780C63879}"/>
              </a:ext>
            </a:extLst>
          </p:cNvPr>
          <p:cNvSpPr/>
          <p:nvPr/>
        </p:nvSpPr>
        <p:spPr>
          <a:xfrm>
            <a:off x="3286387" y="4560772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O(1)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75CBCE-7E96-42F4-9246-A6ABE2B020EA}"/>
              </a:ext>
            </a:extLst>
          </p:cNvPr>
          <p:cNvSpPr/>
          <p:nvPr/>
        </p:nvSpPr>
        <p:spPr>
          <a:xfrm>
            <a:off x="4550907" y="4546095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O(m)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2177A0-0E31-4DBE-B579-943B1A815A14}"/>
              </a:ext>
            </a:extLst>
          </p:cNvPr>
          <p:cNvSpPr/>
          <p:nvPr/>
        </p:nvSpPr>
        <p:spPr>
          <a:xfrm>
            <a:off x="2902740" y="4881694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7E86FE-641E-4E58-8B33-7181CD491E4B}"/>
              </a:ext>
            </a:extLst>
          </p:cNvPr>
          <p:cNvSpPr/>
          <p:nvPr/>
        </p:nvSpPr>
        <p:spPr>
          <a:xfrm>
            <a:off x="3999022" y="5457789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O(1)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5AB098-7D66-48BF-B4A5-4175E184D4EB}"/>
              </a:ext>
            </a:extLst>
          </p:cNvPr>
          <p:cNvSpPr/>
          <p:nvPr/>
        </p:nvSpPr>
        <p:spPr>
          <a:xfrm>
            <a:off x="5317065" y="5408423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O(m)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55230F-E7A4-4B22-84B2-89D2A382166D}"/>
              </a:ext>
            </a:extLst>
          </p:cNvPr>
          <p:cNvSpPr/>
          <p:nvPr/>
        </p:nvSpPr>
        <p:spPr>
          <a:xfrm>
            <a:off x="7222918" y="2067518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O(n)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94BC2B-7706-49EB-BDC6-1681EB7CFF0F}"/>
              </a:ext>
            </a:extLst>
          </p:cNvPr>
          <p:cNvSpPr/>
          <p:nvPr/>
        </p:nvSpPr>
        <p:spPr>
          <a:xfrm>
            <a:off x="7644887" y="2619938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O(n)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A4171E-B2FA-4CA2-86AF-41C143479F80}"/>
              </a:ext>
            </a:extLst>
          </p:cNvPr>
          <p:cNvSpPr/>
          <p:nvPr/>
        </p:nvSpPr>
        <p:spPr>
          <a:xfrm>
            <a:off x="6277323" y="2954255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14882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0E18-1AE7-4E4A-A75F-3208A4FE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69E4A-26C3-46ED-B504-69BE4EE4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545F19-CD50-43EC-BA44-44532381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D4F8FE-70EC-40BE-A812-CB6B4B6CC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15" y="450411"/>
            <a:ext cx="6167065" cy="64209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A40CA28-AD9C-43EC-825D-A08D87A3B1B7}"/>
              </a:ext>
            </a:extLst>
          </p:cNvPr>
          <p:cNvSpPr/>
          <p:nvPr/>
        </p:nvSpPr>
        <p:spPr>
          <a:xfrm>
            <a:off x="5843425" y="709625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214254-686E-4025-AA28-64A3E615A6BA}"/>
              </a:ext>
            </a:extLst>
          </p:cNvPr>
          <p:cNvSpPr/>
          <p:nvPr/>
        </p:nvSpPr>
        <p:spPr>
          <a:xfrm>
            <a:off x="2818992" y="1055141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696818-FAE5-4F3B-9331-B28B68EDF888}"/>
              </a:ext>
            </a:extLst>
          </p:cNvPr>
          <p:cNvSpPr/>
          <p:nvPr/>
        </p:nvSpPr>
        <p:spPr>
          <a:xfrm>
            <a:off x="2818992" y="1357506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CD67C1-F4C0-4F0F-9936-F9389B62AC95}"/>
              </a:ext>
            </a:extLst>
          </p:cNvPr>
          <p:cNvSpPr/>
          <p:nvPr/>
        </p:nvSpPr>
        <p:spPr>
          <a:xfrm>
            <a:off x="4477607" y="1666398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O(log</a:t>
            </a:r>
            <a:r>
              <a:rPr lang="en-US" baseline="-25000" dirty="0"/>
              <a:t>3</a:t>
            </a:r>
            <a:r>
              <a:rPr lang="en-US" dirty="0"/>
              <a:t>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95AF3A-74C2-4CF9-99C6-1A6C19D3B09E}"/>
              </a:ext>
            </a:extLst>
          </p:cNvPr>
          <p:cNvSpPr/>
          <p:nvPr/>
        </p:nvSpPr>
        <p:spPr>
          <a:xfrm>
            <a:off x="4652205" y="2048538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CCB757-915F-43B1-8C62-DAC52624CAF3}"/>
              </a:ext>
            </a:extLst>
          </p:cNvPr>
          <p:cNvSpPr/>
          <p:nvPr/>
        </p:nvSpPr>
        <p:spPr>
          <a:xfrm>
            <a:off x="3286387" y="2279117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9AAF59-3C8B-4438-833D-D3B4F89C081E}"/>
              </a:ext>
            </a:extLst>
          </p:cNvPr>
          <p:cNvSpPr/>
          <p:nvPr/>
        </p:nvSpPr>
        <p:spPr>
          <a:xfrm>
            <a:off x="5116049" y="2623171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27DBF2-17AD-47E0-835E-266D7021CC2A}"/>
              </a:ext>
            </a:extLst>
          </p:cNvPr>
          <p:cNvSpPr/>
          <p:nvPr/>
        </p:nvSpPr>
        <p:spPr>
          <a:xfrm>
            <a:off x="3732047" y="2968687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0197FE-D803-486B-B9FB-CC7C58FACF5D}"/>
              </a:ext>
            </a:extLst>
          </p:cNvPr>
          <p:cNvSpPr/>
          <p:nvPr/>
        </p:nvSpPr>
        <p:spPr>
          <a:xfrm>
            <a:off x="5927173" y="2042561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O(log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n)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D6066B-BA6F-4DE4-8C1E-C6178ED143EE}"/>
              </a:ext>
            </a:extLst>
          </p:cNvPr>
          <p:cNvSpPr/>
          <p:nvPr/>
        </p:nvSpPr>
        <p:spPr>
          <a:xfrm>
            <a:off x="6371377" y="2632417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O(log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n)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AA0A83-245E-40DD-B71E-59756C773575}"/>
              </a:ext>
            </a:extLst>
          </p:cNvPr>
          <p:cNvSpPr/>
          <p:nvPr/>
        </p:nvSpPr>
        <p:spPr>
          <a:xfrm>
            <a:off x="5033557" y="2968687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O(log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n)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2E3307-27A3-497B-9D1E-0CACE0422C63}"/>
              </a:ext>
            </a:extLst>
          </p:cNvPr>
          <p:cNvSpPr/>
          <p:nvPr/>
        </p:nvSpPr>
        <p:spPr>
          <a:xfrm>
            <a:off x="3585328" y="4204493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O(m)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D60D2-1831-4213-8340-E36780C63879}"/>
              </a:ext>
            </a:extLst>
          </p:cNvPr>
          <p:cNvSpPr/>
          <p:nvPr/>
        </p:nvSpPr>
        <p:spPr>
          <a:xfrm>
            <a:off x="3286387" y="4560772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O(1)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75CBCE-7E96-42F4-9246-A6ABE2B020EA}"/>
              </a:ext>
            </a:extLst>
          </p:cNvPr>
          <p:cNvSpPr/>
          <p:nvPr/>
        </p:nvSpPr>
        <p:spPr>
          <a:xfrm>
            <a:off x="4550907" y="4546095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O(m)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2177A0-0E31-4DBE-B579-943B1A815A14}"/>
              </a:ext>
            </a:extLst>
          </p:cNvPr>
          <p:cNvSpPr/>
          <p:nvPr/>
        </p:nvSpPr>
        <p:spPr>
          <a:xfrm>
            <a:off x="2902740" y="4881694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7E86FE-641E-4E58-8B33-7181CD491E4B}"/>
              </a:ext>
            </a:extLst>
          </p:cNvPr>
          <p:cNvSpPr/>
          <p:nvPr/>
        </p:nvSpPr>
        <p:spPr>
          <a:xfrm>
            <a:off x="3999022" y="5457789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O(1)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5AB098-7D66-48BF-B4A5-4175E184D4EB}"/>
              </a:ext>
            </a:extLst>
          </p:cNvPr>
          <p:cNvSpPr/>
          <p:nvPr/>
        </p:nvSpPr>
        <p:spPr>
          <a:xfrm>
            <a:off x="5317065" y="5408423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O(m)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55230F-E7A4-4B22-84B2-89D2A382166D}"/>
              </a:ext>
            </a:extLst>
          </p:cNvPr>
          <p:cNvSpPr/>
          <p:nvPr/>
        </p:nvSpPr>
        <p:spPr>
          <a:xfrm>
            <a:off x="7222918" y="2067518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O(n)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94BC2B-7706-49EB-BDC6-1681EB7CFF0F}"/>
              </a:ext>
            </a:extLst>
          </p:cNvPr>
          <p:cNvSpPr/>
          <p:nvPr/>
        </p:nvSpPr>
        <p:spPr>
          <a:xfrm>
            <a:off x="7644887" y="2619938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O(n)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A4171E-B2FA-4CA2-86AF-41C143479F80}"/>
              </a:ext>
            </a:extLst>
          </p:cNvPr>
          <p:cNvSpPr/>
          <p:nvPr/>
        </p:nvSpPr>
        <p:spPr>
          <a:xfrm>
            <a:off x="6277323" y="2954255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O(n)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45ACBA-D4CB-4DCF-ADF4-7D6C54C5F1E5}"/>
              </a:ext>
            </a:extLst>
          </p:cNvPr>
          <p:cNvSpPr txBox="1"/>
          <p:nvPr/>
        </p:nvSpPr>
        <p:spPr>
          <a:xfrm>
            <a:off x="8610600" y="1284888"/>
            <a:ext cx="2892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T(n) =</a:t>
            </a:r>
          </a:p>
          <a:p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n)+O(nlog</a:t>
            </a:r>
            <a:r>
              <a:rPr lang="en-US" baseline="-25000" dirty="0"/>
              <a:t>3</a:t>
            </a:r>
            <a:r>
              <a:rPr lang="en-US" dirty="0"/>
              <a:t>n)+O(n)+O(m)+O(1)</a:t>
            </a:r>
          </a:p>
          <a:p>
            <a:endParaRPr lang="en-US" dirty="0"/>
          </a:p>
          <a:p>
            <a:r>
              <a:rPr lang="en-US" dirty="0"/>
              <a:t>= O(n</a:t>
            </a:r>
            <a:r>
              <a:rPr lang="en-US" baseline="30000" dirty="0"/>
              <a:t>2</a:t>
            </a:r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n)+O(m)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7576A-EA4B-47F5-8F54-B9ED7981508B}"/>
              </a:ext>
            </a:extLst>
          </p:cNvPr>
          <p:cNvSpPr txBox="1"/>
          <p:nvPr/>
        </p:nvSpPr>
        <p:spPr>
          <a:xfrm>
            <a:off x="7644887" y="3429000"/>
            <a:ext cx="44404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Best Case:</a:t>
            </a:r>
          </a:p>
          <a:p>
            <a:r>
              <a:rPr lang="en-US" dirty="0"/>
              <a:t>The first loop breaks early and the last loop returns early.</a:t>
            </a:r>
          </a:p>
          <a:p>
            <a:r>
              <a:rPr lang="en-US" dirty="0"/>
              <a:t>T(n) = A.1 + B.1 + Cn + D.1 =  O(n)</a:t>
            </a:r>
          </a:p>
          <a:p>
            <a:endParaRPr lang="en-US" dirty="0"/>
          </a:p>
          <a:p>
            <a:r>
              <a:rPr lang="en-US" b="1" dirty="0"/>
              <a:t>Worst Case:</a:t>
            </a:r>
          </a:p>
          <a:p>
            <a:r>
              <a:rPr lang="en-US" b="1" dirty="0"/>
              <a:t>T(n)=</a:t>
            </a:r>
            <a:r>
              <a:rPr lang="en-US" dirty="0"/>
              <a:t> O(n</a:t>
            </a:r>
            <a:r>
              <a:rPr lang="en-US" baseline="30000" dirty="0"/>
              <a:t>2</a:t>
            </a:r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n)+O(m)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073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0E18-1AE7-4E4A-A75F-3208A4FE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69E4A-26C3-46ED-B504-69BE4EE4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545F19-CD50-43EC-BA44-44532381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D4F8FE-70EC-40BE-A812-CB6B4B6CC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15" y="450411"/>
            <a:ext cx="6167065" cy="64209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A40CA28-AD9C-43EC-825D-A08D87A3B1B7}"/>
              </a:ext>
            </a:extLst>
          </p:cNvPr>
          <p:cNvSpPr/>
          <p:nvPr/>
        </p:nvSpPr>
        <p:spPr>
          <a:xfrm>
            <a:off x="5843425" y="709625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214254-686E-4025-AA28-64A3E615A6BA}"/>
              </a:ext>
            </a:extLst>
          </p:cNvPr>
          <p:cNvSpPr/>
          <p:nvPr/>
        </p:nvSpPr>
        <p:spPr>
          <a:xfrm>
            <a:off x="2818992" y="1055141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696818-FAE5-4F3B-9331-B28B68EDF888}"/>
              </a:ext>
            </a:extLst>
          </p:cNvPr>
          <p:cNvSpPr/>
          <p:nvPr/>
        </p:nvSpPr>
        <p:spPr>
          <a:xfrm>
            <a:off x="2818992" y="1357506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CD67C1-F4C0-4F0F-9936-F9389B62AC95}"/>
              </a:ext>
            </a:extLst>
          </p:cNvPr>
          <p:cNvSpPr/>
          <p:nvPr/>
        </p:nvSpPr>
        <p:spPr>
          <a:xfrm>
            <a:off x="4477607" y="1666398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O(log</a:t>
            </a:r>
            <a:r>
              <a:rPr lang="en-US" baseline="-25000" dirty="0"/>
              <a:t>3</a:t>
            </a:r>
            <a:r>
              <a:rPr lang="en-US" dirty="0"/>
              <a:t>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95AF3A-74C2-4CF9-99C6-1A6C19D3B09E}"/>
              </a:ext>
            </a:extLst>
          </p:cNvPr>
          <p:cNvSpPr/>
          <p:nvPr/>
        </p:nvSpPr>
        <p:spPr>
          <a:xfrm>
            <a:off x="4652205" y="2048538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CCB757-915F-43B1-8C62-DAC52624CAF3}"/>
              </a:ext>
            </a:extLst>
          </p:cNvPr>
          <p:cNvSpPr/>
          <p:nvPr/>
        </p:nvSpPr>
        <p:spPr>
          <a:xfrm>
            <a:off x="3286387" y="2279117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9AAF59-3C8B-4438-833D-D3B4F89C081E}"/>
              </a:ext>
            </a:extLst>
          </p:cNvPr>
          <p:cNvSpPr/>
          <p:nvPr/>
        </p:nvSpPr>
        <p:spPr>
          <a:xfrm>
            <a:off x="5116049" y="2623171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27DBF2-17AD-47E0-835E-266D7021CC2A}"/>
              </a:ext>
            </a:extLst>
          </p:cNvPr>
          <p:cNvSpPr/>
          <p:nvPr/>
        </p:nvSpPr>
        <p:spPr>
          <a:xfrm>
            <a:off x="3732047" y="2968687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0197FE-D803-486B-B9FB-CC7C58FACF5D}"/>
              </a:ext>
            </a:extLst>
          </p:cNvPr>
          <p:cNvSpPr/>
          <p:nvPr/>
        </p:nvSpPr>
        <p:spPr>
          <a:xfrm>
            <a:off x="5927173" y="2042561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O(log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n)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D6066B-BA6F-4DE4-8C1E-C6178ED143EE}"/>
              </a:ext>
            </a:extLst>
          </p:cNvPr>
          <p:cNvSpPr/>
          <p:nvPr/>
        </p:nvSpPr>
        <p:spPr>
          <a:xfrm>
            <a:off x="6371377" y="2632417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O(log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n)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AA0A83-245E-40DD-B71E-59756C773575}"/>
              </a:ext>
            </a:extLst>
          </p:cNvPr>
          <p:cNvSpPr/>
          <p:nvPr/>
        </p:nvSpPr>
        <p:spPr>
          <a:xfrm>
            <a:off x="5033557" y="2968687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O(log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n)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2E3307-27A3-497B-9D1E-0CACE0422C63}"/>
              </a:ext>
            </a:extLst>
          </p:cNvPr>
          <p:cNvSpPr/>
          <p:nvPr/>
        </p:nvSpPr>
        <p:spPr>
          <a:xfrm>
            <a:off x="3585328" y="4204493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O(m)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D60D2-1831-4213-8340-E36780C63879}"/>
              </a:ext>
            </a:extLst>
          </p:cNvPr>
          <p:cNvSpPr/>
          <p:nvPr/>
        </p:nvSpPr>
        <p:spPr>
          <a:xfrm>
            <a:off x="3286387" y="4560772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O(1)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75CBCE-7E96-42F4-9246-A6ABE2B020EA}"/>
              </a:ext>
            </a:extLst>
          </p:cNvPr>
          <p:cNvSpPr/>
          <p:nvPr/>
        </p:nvSpPr>
        <p:spPr>
          <a:xfrm>
            <a:off x="4550907" y="4546095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O(m)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2177A0-0E31-4DBE-B579-943B1A815A14}"/>
              </a:ext>
            </a:extLst>
          </p:cNvPr>
          <p:cNvSpPr/>
          <p:nvPr/>
        </p:nvSpPr>
        <p:spPr>
          <a:xfrm>
            <a:off x="2902740" y="4881694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7E86FE-641E-4E58-8B33-7181CD491E4B}"/>
              </a:ext>
            </a:extLst>
          </p:cNvPr>
          <p:cNvSpPr/>
          <p:nvPr/>
        </p:nvSpPr>
        <p:spPr>
          <a:xfrm>
            <a:off x="3999022" y="5457789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O(1)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5AB098-7D66-48BF-B4A5-4175E184D4EB}"/>
              </a:ext>
            </a:extLst>
          </p:cNvPr>
          <p:cNvSpPr/>
          <p:nvPr/>
        </p:nvSpPr>
        <p:spPr>
          <a:xfrm>
            <a:off x="5317065" y="5408423"/>
            <a:ext cx="1191220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O(m)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55230F-E7A4-4B22-84B2-89D2A382166D}"/>
              </a:ext>
            </a:extLst>
          </p:cNvPr>
          <p:cNvSpPr/>
          <p:nvPr/>
        </p:nvSpPr>
        <p:spPr>
          <a:xfrm>
            <a:off x="7222918" y="2067518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O(n)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94BC2B-7706-49EB-BDC6-1681EB7CFF0F}"/>
              </a:ext>
            </a:extLst>
          </p:cNvPr>
          <p:cNvSpPr/>
          <p:nvPr/>
        </p:nvSpPr>
        <p:spPr>
          <a:xfrm>
            <a:off x="7644887" y="2619938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O(n)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A4171E-B2FA-4CA2-86AF-41C143479F80}"/>
              </a:ext>
            </a:extLst>
          </p:cNvPr>
          <p:cNvSpPr/>
          <p:nvPr/>
        </p:nvSpPr>
        <p:spPr>
          <a:xfrm>
            <a:off x="6277323" y="2954255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O(n)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45ACBA-D4CB-4DCF-ADF4-7D6C54C5F1E5}"/>
              </a:ext>
            </a:extLst>
          </p:cNvPr>
          <p:cNvSpPr txBox="1"/>
          <p:nvPr/>
        </p:nvSpPr>
        <p:spPr>
          <a:xfrm>
            <a:off x="8610600" y="1284888"/>
            <a:ext cx="2892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T(n) =</a:t>
            </a:r>
          </a:p>
          <a:p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n)+O(nlog</a:t>
            </a:r>
            <a:r>
              <a:rPr lang="en-US" baseline="-25000" dirty="0"/>
              <a:t>3</a:t>
            </a:r>
            <a:r>
              <a:rPr lang="en-US" dirty="0"/>
              <a:t>n)+O(n)+O(m)+O(1)</a:t>
            </a:r>
          </a:p>
          <a:p>
            <a:endParaRPr lang="en-US" dirty="0"/>
          </a:p>
          <a:p>
            <a:r>
              <a:rPr lang="en-US" dirty="0"/>
              <a:t>= O(n</a:t>
            </a:r>
            <a:r>
              <a:rPr lang="en-US" baseline="30000" dirty="0"/>
              <a:t>2</a:t>
            </a:r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n)+O(m)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7576A-EA4B-47F5-8F54-B9ED7981508B}"/>
              </a:ext>
            </a:extLst>
          </p:cNvPr>
          <p:cNvSpPr txBox="1"/>
          <p:nvPr/>
        </p:nvSpPr>
        <p:spPr>
          <a:xfrm>
            <a:off x="7424302" y="3098746"/>
            <a:ext cx="44404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Best Case:</a:t>
            </a:r>
          </a:p>
          <a:p>
            <a:r>
              <a:rPr lang="en-US" dirty="0"/>
              <a:t>The first loop breaks early and the last loop returns early.</a:t>
            </a:r>
          </a:p>
          <a:p>
            <a:r>
              <a:rPr lang="en-US" dirty="0"/>
              <a:t>T(n) = A.1 + B.1 + Cn + D.1 =  O(n)</a:t>
            </a:r>
          </a:p>
          <a:p>
            <a:endParaRPr lang="en-US" dirty="0"/>
          </a:p>
          <a:p>
            <a:r>
              <a:rPr lang="en-US" b="1" dirty="0"/>
              <a:t>Worst Case:</a:t>
            </a:r>
          </a:p>
          <a:p>
            <a:r>
              <a:rPr lang="en-US" b="1" dirty="0"/>
              <a:t>T(n)=</a:t>
            </a:r>
            <a:r>
              <a:rPr lang="en-US" dirty="0"/>
              <a:t> O(n</a:t>
            </a:r>
            <a:r>
              <a:rPr lang="en-US" baseline="30000" dirty="0"/>
              <a:t>2</a:t>
            </a:r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n)+O(m)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5811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246FD0-348B-4E35-B264-B0EF9A2B0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909"/>
            <a:ext cx="4623486" cy="4949054"/>
          </a:xfrm>
        </p:spPr>
        <p:txBody>
          <a:bodyPr/>
          <a:lstStyle/>
          <a:p>
            <a:r>
              <a:rPr lang="en-US" dirty="0"/>
              <a:t>Problem 5: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Exact Cost/ Time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Best Case Time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Worst Case Time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Show a best case and a worst case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0E18-1AE7-4E4A-A75F-3208A4FE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69E4A-26C3-46ED-B504-69BE4EE4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545F19-CD50-43EC-BA44-44532381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3B100-893D-45AF-9A60-06A2AD303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49" y="1838324"/>
            <a:ext cx="5443257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63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246FD0-348B-4E35-B264-B0EF9A2B0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909"/>
            <a:ext cx="4623486" cy="4949054"/>
          </a:xfrm>
        </p:spPr>
        <p:txBody>
          <a:bodyPr/>
          <a:lstStyle/>
          <a:p>
            <a:r>
              <a:rPr lang="en-US" dirty="0"/>
              <a:t>Problem 6: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Exact Cost/ Time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Best Case Time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Worst Case Time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Show a best case and a worst case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0E18-1AE7-4E4A-A75F-3208A4FE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69E4A-26C3-46ED-B504-69BE4EE4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545F19-CD50-43EC-BA44-44532381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E5E3F8-B010-4BB7-A34B-FE3F34B4A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890" y="2700955"/>
            <a:ext cx="5995420" cy="234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59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246FD0-348B-4E35-B264-B0EF9A2B0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6355"/>
            <a:ext cx="4623486" cy="4450607"/>
          </a:xfrm>
        </p:spPr>
        <p:txBody>
          <a:bodyPr/>
          <a:lstStyle/>
          <a:p>
            <a:r>
              <a:rPr lang="en-US" dirty="0"/>
              <a:t>Problem 7: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Determine the recursive equation for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0E18-1AE7-4E4A-A75F-3208A4FE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69E4A-26C3-46ED-B504-69BE4EE4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545F19-CD50-43EC-BA44-44532381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045FDA-B866-4399-A740-93541510B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053" y="1612140"/>
            <a:ext cx="6540694" cy="363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4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E75BD7-E62D-4C14-A35C-C2A4A6726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for: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Return statements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Break statements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Continue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51DE2-A2CC-4E42-BC81-7136A782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39C71-7144-4DBB-B8A8-5D815E5A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BEEF7A-A78E-4F9F-9301-61BB798A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Complexity Part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38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246FD0-348B-4E35-B264-B0EF9A2B0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909"/>
            <a:ext cx="4623486" cy="4949054"/>
          </a:xfrm>
        </p:spPr>
        <p:txBody>
          <a:bodyPr/>
          <a:lstStyle/>
          <a:p>
            <a:r>
              <a:rPr lang="en-US" dirty="0"/>
              <a:t>Problem 8: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Exact Cost/ Time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Best Case Time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Worst Case Time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Show a best case and a worst case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0E18-1AE7-4E4A-A75F-3208A4FE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69E4A-26C3-46ED-B504-69BE4EE4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545F19-CD50-43EC-BA44-44532381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F6D806-61F4-4061-80D1-6DE0DE9DA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785" y="1510494"/>
            <a:ext cx="5012055" cy="42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67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250F-4B85-4CB9-9154-41770D4DE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C9E62-90FB-4B21-9494-C385BFEBA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D2365-9B5D-4669-8FB5-CD406232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B9821-81AC-40F8-A557-580D55D9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0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246FD0-348B-4E35-B264-B0EF9A2B0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909"/>
            <a:ext cx="4623486" cy="4949054"/>
          </a:xfrm>
        </p:spPr>
        <p:txBody>
          <a:bodyPr/>
          <a:lstStyle/>
          <a:p>
            <a:r>
              <a:rPr lang="en-US" dirty="0"/>
              <a:t>Problem 1: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Exact Cost/ Time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Best Case Time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Worst Case Time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Show a best case and a worst case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0E18-1AE7-4E4A-A75F-3208A4FE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69E4A-26C3-46ED-B504-69BE4EE4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545F19-CD50-43EC-BA44-44532381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0D1E4E-7486-42AD-8266-D9627355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887" y="2092711"/>
            <a:ext cx="60674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2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0E18-1AE7-4E4A-A75F-3208A4FE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69E4A-26C3-46ED-B504-69BE4EE4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545F19-CD50-43EC-BA44-44532381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0D1E4E-7486-42AD-8266-D9627355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4" y="1300858"/>
            <a:ext cx="7145518" cy="51920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444A28-1FE1-4D25-9C8C-F0D12A2A98D3}"/>
              </a:ext>
            </a:extLst>
          </p:cNvPr>
          <p:cNvSpPr/>
          <p:nvPr/>
        </p:nvSpPr>
        <p:spPr>
          <a:xfrm>
            <a:off x="4760536" y="1106574"/>
            <a:ext cx="801278" cy="298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EC85E7-690A-4303-90A7-8A6AB6D05D31}"/>
              </a:ext>
            </a:extLst>
          </p:cNvPr>
          <p:cNvSpPr/>
          <p:nvPr/>
        </p:nvSpPr>
        <p:spPr>
          <a:xfrm>
            <a:off x="5929460" y="1106574"/>
            <a:ext cx="966640" cy="298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Times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3EF958-8357-4352-9386-9E3AD187C667}"/>
              </a:ext>
            </a:extLst>
          </p:cNvPr>
          <p:cNvSpPr/>
          <p:nvPr/>
        </p:nvSpPr>
        <p:spPr>
          <a:xfrm>
            <a:off x="4895088" y="1605832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BA6343-ACCE-4650-8CAB-44A63ACD9214}"/>
              </a:ext>
            </a:extLst>
          </p:cNvPr>
          <p:cNvSpPr/>
          <p:nvPr/>
        </p:nvSpPr>
        <p:spPr>
          <a:xfrm>
            <a:off x="6178084" y="1605725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73AE8A-42D0-4DD6-9FF8-7A92BE893188}"/>
              </a:ext>
            </a:extLst>
          </p:cNvPr>
          <p:cNvSpPr/>
          <p:nvPr/>
        </p:nvSpPr>
        <p:spPr>
          <a:xfrm>
            <a:off x="4895088" y="1979131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99ADE8-3FC6-421D-BF3A-CECE0ECE0C29}"/>
              </a:ext>
            </a:extLst>
          </p:cNvPr>
          <p:cNvSpPr/>
          <p:nvPr/>
        </p:nvSpPr>
        <p:spPr>
          <a:xfrm>
            <a:off x="6178084" y="1963755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5B9301-55BD-46FA-BF65-E42565A9B16E}"/>
              </a:ext>
            </a:extLst>
          </p:cNvPr>
          <p:cNvSpPr/>
          <p:nvPr/>
        </p:nvSpPr>
        <p:spPr>
          <a:xfrm>
            <a:off x="4895088" y="2349800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3D0359-BF01-48F9-8FA4-A3D5BA7A6FDB}"/>
              </a:ext>
            </a:extLst>
          </p:cNvPr>
          <p:cNvSpPr/>
          <p:nvPr/>
        </p:nvSpPr>
        <p:spPr>
          <a:xfrm>
            <a:off x="4895088" y="2723099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B91A80-0A10-47E1-A28D-F8779630F260}"/>
              </a:ext>
            </a:extLst>
          </p:cNvPr>
          <p:cNvSpPr/>
          <p:nvPr/>
        </p:nvSpPr>
        <p:spPr>
          <a:xfrm>
            <a:off x="4895088" y="3096398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3F1821-FD95-4973-BFCD-1EAC3F4C39FA}"/>
              </a:ext>
            </a:extLst>
          </p:cNvPr>
          <p:cNvSpPr/>
          <p:nvPr/>
        </p:nvSpPr>
        <p:spPr>
          <a:xfrm>
            <a:off x="4895088" y="3469697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AD8612-AB27-423C-9E3A-C0ADA8EBD419}"/>
              </a:ext>
            </a:extLst>
          </p:cNvPr>
          <p:cNvSpPr/>
          <p:nvPr/>
        </p:nvSpPr>
        <p:spPr>
          <a:xfrm>
            <a:off x="4895088" y="4055673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F15661-F278-4F50-A571-F1B670D2EC77}"/>
              </a:ext>
            </a:extLst>
          </p:cNvPr>
          <p:cNvSpPr/>
          <p:nvPr/>
        </p:nvSpPr>
        <p:spPr>
          <a:xfrm>
            <a:off x="4895088" y="4449995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D5AD54-EA84-4176-B68B-7C2EDDA36386}"/>
              </a:ext>
            </a:extLst>
          </p:cNvPr>
          <p:cNvSpPr/>
          <p:nvPr/>
        </p:nvSpPr>
        <p:spPr>
          <a:xfrm>
            <a:off x="4895088" y="4844317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BE8FF0-4C9E-4A0B-B09B-3397DE6B2E02}"/>
              </a:ext>
            </a:extLst>
          </p:cNvPr>
          <p:cNvSpPr/>
          <p:nvPr/>
        </p:nvSpPr>
        <p:spPr>
          <a:xfrm>
            <a:off x="4895087" y="5238639"/>
            <a:ext cx="553605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8553D3-7A06-4AE9-B899-DFAD4F0DBA65}"/>
              </a:ext>
            </a:extLst>
          </p:cNvPr>
          <p:cNvSpPr/>
          <p:nvPr/>
        </p:nvSpPr>
        <p:spPr>
          <a:xfrm>
            <a:off x="4895087" y="5823796"/>
            <a:ext cx="553605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EBC06F-5325-4379-BD47-8722E0B4FEC0}"/>
              </a:ext>
            </a:extLst>
          </p:cNvPr>
          <p:cNvSpPr/>
          <p:nvPr/>
        </p:nvSpPr>
        <p:spPr>
          <a:xfrm>
            <a:off x="6178084" y="2356892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36982A-7B5B-4D45-982B-8940CD91B5E4}"/>
              </a:ext>
            </a:extLst>
          </p:cNvPr>
          <p:cNvSpPr/>
          <p:nvPr/>
        </p:nvSpPr>
        <p:spPr>
          <a:xfrm>
            <a:off x="6178084" y="2750029"/>
            <a:ext cx="570188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m+1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6ABEF5-E39F-4134-8D46-DE820E53650B}"/>
              </a:ext>
            </a:extLst>
          </p:cNvPr>
          <p:cNvSpPr/>
          <p:nvPr/>
        </p:nvSpPr>
        <p:spPr>
          <a:xfrm>
            <a:off x="6178084" y="3111667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3312D2-D7D2-418B-91F3-708EE30B4D81}"/>
              </a:ext>
            </a:extLst>
          </p:cNvPr>
          <p:cNvSpPr/>
          <p:nvPr/>
        </p:nvSpPr>
        <p:spPr>
          <a:xfrm>
            <a:off x="6178084" y="3484966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6AA719-EB53-4DDF-8822-004B29CF2CAF}"/>
              </a:ext>
            </a:extLst>
          </p:cNvPr>
          <p:cNvSpPr/>
          <p:nvPr/>
        </p:nvSpPr>
        <p:spPr>
          <a:xfrm>
            <a:off x="6178084" y="4025786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EF2370-A9A6-46AD-A907-B661C47176BB}"/>
              </a:ext>
            </a:extLst>
          </p:cNvPr>
          <p:cNvSpPr/>
          <p:nvPr/>
        </p:nvSpPr>
        <p:spPr>
          <a:xfrm>
            <a:off x="6162679" y="4404592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n/1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6A0A96-B29F-441D-81ED-AE05DA21AAD4}"/>
              </a:ext>
            </a:extLst>
          </p:cNvPr>
          <p:cNvSpPr/>
          <p:nvPr/>
        </p:nvSpPr>
        <p:spPr>
          <a:xfrm>
            <a:off x="6162679" y="4796517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CE6D62-AC31-4EF8-B428-621346788BE3}"/>
              </a:ext>
            </a:extLst>
          </p:cNvPr>
          <p:cNvSpPr/>
          <p:nvPr/>
        </p:nvSpPr>
        <p:spPr>
          <a:xfrm>
            <a:off x="6159254" y="5227297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6AA2093-DB1C-4398-A1BE-8C28625A08CC}"/>
              </a:ext>
            </a:extLst>
          </p:cNvPr>
          <p:cNvSpPr/>
          <p:nvPr/>
        </p:nvSpPr>
        <p:spPr>
          <a:xfrm>
            <a:off x="6159254" y="5828455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80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0E18-1AE7-4E4A-A75F-3208A4FE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69E4A-26C3-46ED-B504-69BE4EE4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545F19-CD50-43EC-BA44-44532381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0D1E4E-7486-42AD-8266-D9627355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4" y="1300858"/>
            <a:ext cx="7145518" cy="51920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444A28-1FE1-4D25-9C8C-F0D12A2A98D3}"/>
              </a:ext>
            </a:extLst>
          </p:cNvPr>
          <p:cNvSpPr/>
          <p:nvPr/>
        </p:nvSpPr>
        <p:spPr>
          <a:xfrm>
            <a:off x="4760536" y="1106574"/>
            <a:ext cx="801278" cy="298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EC85E7-690A-4303-90A7-8A6AB6D05D31}"/>
              </a:ext>
            </a:extLst>
          </p:cNvPr>
          <p:cNvSpPr/>
          <p:nvPr/>
        </p:nvSpPr>
        <p:spPr>
          <a:xfrm>
            <a:off x="5929460" y="1106574"/>
            <a:ext cx="966640" cy="298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Times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3EF958-8357-4352-9386-9E3AD187C667}"/>
              </a:ext>
            </a:extLst>
          </p:cNvPr>
          <p:cNvSpPr/>
          <p:nvPr/>
        </p:nvSpPr>
        <p:spPr>
          <a:xfrm>
            <a:off x="4895088" y="1605832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BA6343-ACCE-4650-8CAB-44A63ACD9214}"/>
              </a:ext>
            </a:extLst>
          </p:cNvPr>
          <p:cNvSpPr/>
          <p:nvPr/>
        </p:nvSpPr>
        <p:spPr>
          <a:xfrm>
            <a:off x="6178084" y="1605725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73AE8A-42D0-4DD6-9FF8-7A92BE893188}"/>
              </a:ext>
            </a:extLst>
          </p:cNvPr>
          <p:cNvSpPr/>
          <p:nvPr/>
        </p:nvSpPr>
        <p:spPr>
          <a:xfrm>
            <a:off x="4895088" y="1979131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99ADE8-3FC6-421D-BF3A-CECE0ECE0C29}"/>
              </a:ext>
            </a:extLst>
          </p:cNvPr>
          <p:cNvSpPr/>
          <p:nvPr/>
        </p:nvSpPr>
        <p:spPr>
          <a:xfrm>
            <a:off x="6178084" y="1963755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5B9301-55BD-46FA-BF65-E42565A9B16E}"/>
              </a:ext>
            </a:extLst>
          </p:cNvPr>
          <p:cNvSpPr/>
          <p:nvPr/>
        </p:nvSpPr>
        <p:spPr>
          <a:xfrm>
            <a:off x="4895088" y="2349800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3D0359-BF01-48F9-8FA4-A3D5BA7A6FDB}"/>
              </a:ext>
            </a:extLst>
          </p:cNvPr>
          <p:cNvSpPr/>
          <p:nvPr/>
        </p:nvSpPr>
        <p:spPr>
          <a:xfrm>
            <a:off x="4895088" y="2723099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B91A80-0A10-47E1-A28D-F8779630F260}"/>
              </a:ext>
            </a:extLst>
          </p:cNvPr>
          <p:cNvSpPr/>
          <p:nvPr/>
        </p:nvSpPr>
        <p:spPr>
          <a:xfrm>
            <a:off x="4895088" y="3096398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3F1821-FD95-4973-BFCD-1EAC3F4C39FA}"/>
              </a:ext>
            </a:extLst>
          </p:cNvPr>
          <p:cNvSpPr/>
          <p:nvPr/>
        </p:nvSpPr>
        <p:spPr>
          <a:xfrm>
            <a:off x="4895088" y="3469697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AD8612-AB27-423C-9E3A-C0ADA8EBD419}"/>
              </a:ext>
            </a:extLst>
          </p:cNvPr>
          <p:cNvSpPr/>
          <p:nvPr/>
        </p:nvSpPr>
        <p:spPr>
          <a:xfrm>
            <a:off x="4895088" y="4055673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F15661-F278-4F50-A571-F1B670D2EC77}"/>
              </a:ext>
            </a:extLst>
          </p:cNvPr>
          <p:cNvSpPr/>
          <p:nvPr/>
        </p:nvSpPr>
        <p:spPr>
          <a:xfrm>
            <a:off x="4895088" y="4449995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D5AD54-EA84-4176-B68B-7C2EDDA36386}"/>
              </a:ext>
            </a:extLst>
          </p:cNvPr>
          <p:cNvSpPr/>
          <p:nvPr/>
        </p:nvSpPr>
        <p:spPr>
          <a:xfrm>
            <a:off x="4895088" y="4844317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BE8FF0-4C9E-4A0B-B09B-3397DE6B2E02}"/>
              </a:ext>
            </a:extLst>
          </p:cNvPr>
          <p:cNvSpPr/>
          <p:nvPr/>
        </p:nvSpPr>
        <p:spPr>
          <a:xfrm>
            <a:off x="4895087" y="5238639"/>
            <a:ext cx="553605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8553D3-7A06-4AE9-B899-DFAD4F0DBA65}"/>
              </a:ext>
            </a:extLst>
          </p:cNvPr>
          <p:cNvSpPr/>
          <p:nvPr/>
        </p:nvSpPr>
        <p:spPr>
          <a:xfrm>
            <a:off x="4895087" y="5823796"/>
            <a:ext cx="553605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EBC06F-5325-4379-BD47-8722E0B4FEC0}"/>
              </a:ext>
            </a:extLst>
          </p:cNvPr>
          <p:cNvSpPr/>
          <p:nvPr/>
        </p:nvSpPr>
        <p:spPr>
          <a:xfrm>
            <a:off x="6178084" y="2356892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36982A-7B5B-4D45-982B-8940CD91B5E4}"/>
              </a:ext>
            </a:extLst>
          </p:cNvPr>
          <p:cNvSpPr/>
          <p:nvPr/>
        </p:nvSpPr>
        <p:spPr>
          <a:xfrm>
            <a:off x="6178084" y="2750029"/>
            <a:ext cx="570188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m+1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6ABEF5-E39F-4134-8D46-DE820E53650B}"/>
              </a:ext>
            </a:extLst>
          </p:cNvPr>
          <p:cNvSpPr/>
          <p:nvPr/>
        </p:nvSpPr>
        <p:spPr>
          <a:xfrm>
            <a:off x="6178084" y="3111667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3312D2-D7D2-418B-91F3-708EE30B4D81}"/>
              </a:ext>
            </a:extLst>
          </p:cNvPr>
          <p:cNvSpPr/>
          <p:nvPr/>
        </p:nvSpPr>
        <p:spPr>
          <a:xfrm>
            <a:off x="6178084" y="3484966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6AA719-EB53-4DDF-8822-004B29CF2CAF}"/>
              </a:ext>
            </a:extLst>
          </p:cNvPr>
          <p:cNvSpPr/>
          <p:nvPr/>
        </p:nvSpPr>
        <p:spPr>
          <a:xfrm>
            <a:off x="6178084" y="4025786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EF2370-A9A6-46AD-A907-B661C47176BB}"/>
              </a:ext>
            </a:extLst>
          </p:cNvPr>
          <p:cNvSpPr/>
          <p:nvPr/>
        </p:nvSpPr>
        <p:spPr>
          <a:xfrm>
            <a:off x="6162679" y="4404592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n/1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6A0A96-B29F-441D-81ED-AE05DA21AAD4}"/>
              </a:ext>
            </a:extLst>
          </p:cNvPr>
          <p:cNvSpPr/>
          <p:nvPr/>
        </p:nvSpPr>
        <p:spPr>
          <a:xfrm>
            <a:off x="6162679" y="4796517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CE6D62-AC31-4EF8-B428-621346788BE3}"/>
              </a:ext>
            </a:extLst>
          </p:cNvPr>
          <p:cNvSpPr/>
          <p:nvPr/>
        </p:nvSpPr>
        <p:spPr>
          <a:xfrm>
            <a:off x="6159254" y="5227297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6AA2093-DB1C-4398-A1BE-8C28625A08CC}"/>
              </a:ext>
            </a:extLst>
          </p:cNvPr>
          <p:cNvSpPr/>
          <p:nvPr/>
        </p:nvSpPr>
        <p:spPr>
          <a:xfrm>
            <a:off x="6159254" y="5828455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69D76-1DBC-4AFD-963C-BF80379C98FA}"/>
              </a:ext>
            </a:extLst>
          </p:cNvPr>
          <p:cNvSpPr txBox="1"/>
          <p:nvPr/>
        </p:nvSpPr>
        <p:spPr>
          <a:xfrm>
            <a:off x="8220173" y="1605725"/>
            <a:ext cx="31336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T(n)=</a:t>
            </a:r>
          </a:p>
          <a:p>
            <a:r>
              <a:rPr lang="en-US" dirty="0"/>
              <a:t>(c1+c2+c3+c4)+</a:t>
            </a:r>
          </a:p>
          <a:p>
            <a:r>
              <a:rPr lang="en-US" dirty="0"/>
              <a:t>m(c4+c5+c6)+</a:t>
            </a:r>
          </a:p>
          <a:p>
            <a:r>
              <a:rPr lang="en-US" dirty="0"/>
              <a:t>n(c7+c8+c10)+ c11</a:t>
            </a:r>
          </a:p>
          <a:p>
            <a:r>
              <a:rPr lang="en-US" dirty="0"/>
              <a:t>= </a:t>
            </a:r>
            <a:r>
              <a:rPr lang="en-US" dirty="0" err="1"/>
              <a:t>Am+Bn+c</a:t>
            </a:r>
            <a:endParaRPr lang="en-US" dirty="0"/>
          </a:p>
          <a:p>
            <a:r>
              <a:rPr lang="en-US" b="1" dirty="0"/>
              <a:t>Best Case: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loop will run fully m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second loop will run only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T(n)=</a:t>
            </a:r>
            <a:r>
              <a:rPr lang="en-US" dirty="0" err="1"/>
              <a:t>Am+B+C</a:t>
            </a:r>
            <a:r>
              <a:rPr lang="en-US" dirty="0"/>
              <a:t> = O(n)</a:t>
            </a:r>
          </a:p>
          <a:p>
            <a:r>
              <a:rPr lang="en-US" b="1" dirty="0"/>
              <a:t>Worst Case: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loop runs – m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Secod</a:t>
            </a:r>
            <a:r>
              <a:rPr lang="en-US" dirty="0"/>
              <a:t> loop runs -  n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T(n) = </a:t>
            </a:r>
            <a:r>
              <a:rPr lang="en-US" dirty="0" err="1"/>
              <a:t>Am+Bn+c</a:t>
            </a:r>
            <a:r>
              <a:rPr lang="en-US" dirty="0"/>
              <a:t> = O(</a:t>
            </a:r>
            <a:r>
              <a:rPr lang="en-US" dirty="0" err="1"/>
              <a:t>m+n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598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0E18-1AE7-4E4A-A75F-3208A4FE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69E4A-26C3-46ED-B504-69BE4EE4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545F19-CD50-43EC-BA44-44532381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0D1E4E-7486-42AD-8266-D9627355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4" y="1300858"/>
            <a:ext cx="7145518" cy="51920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444A28-1FE1-4D25-9C8C-F0D12A2A98D3}"/>
              </a:ext>
            </a:extLst>
          </p:cNvPr>
          <p:cNvSpPr/>
          <p:nvPr/>
        </p:nvSpPr>
        <p:spPr>
          <a:xfrm>
            <a:off x="4760536" y="1106574"/>
            <a:ext cx="801278" cy="298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EC85E7-690A-4303-90A7-8A6AB6D05D31}"/>
              </a:ext>
            </a:extLst>
          </p:cNvPr>
          <p:cNvSpPr/>
          <p:nvPr/>
        </p:nvSpPr>
        <p:spPr>
          <a:xfrm>
            <a:off x="5929460" y="1106574"/>
            <a:ext cx="966640" cy="298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Times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3EF958-8357-4352-9386-9E3AD187C667}"/>
              </a:ext>
            </a:extLst>
          </p:cNvPr>
          <p:cNvSpPr/>
          <p:nvPr/>
        </p:nvSpPr>
        <p:spPr>
          <a:xfrm>
            <a:off x="4895088" y="1605832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BA6343-ACCE-4650-8CAB-44A63ACD9214}"/>
              </a:ext>
            </a:extLst>
          </p:cNvPr>
          <p:cNvSpPr/>
          <p:nvPr/>
        </p:nvSpPr>
        <p:spPr>
          <a:xfrm>
            <a:off x="6178084" y="1605725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73AE8A-42D0-4DD6-9FF8-7A92BE893188}"/>
              </a:ext>
            </a:extLst>
          </p:cNvPr>
          <p:cNvSpPr/>
          <p:nvPr/>
        </p:nvSpPr>
        <p:spPr>
          <a:xfrm>
            <a:off x="4895088" y="1979131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99ADE8-3FC6-421D-BF3A-CECE0ECE0C29}"/>
              </a:ext>
            </a:extLst>
          </p:cNvPr>
          <p:cNvSpPr/>
          <p:nvPr/>
        </p:nvSpPr>
        <p:spPr>
          <a:xfrm>
            <a:off x="6178084" y="1963755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5B9301-55BD-46FA-BF65-E42565A9B16E}"/>
              </a:ext>
            </a:extLst>
          </p:cNvPr>
          <p:cNvSpPr/>
          <p:nvPr/>
        </p:nvSpPr>
        <p:spPr>
          <a:xfrm>
            <a:off x="4895088" y="2349800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3D0359-BF01-48F9-8FA4-A3D5BA7A6FDB}"/>
              </a:ext>
            </a:extLst>
          </p:cNvPr>
          <p:cNvSpPr/>
          <p:nvPr/>
        </p:nvSpPr>
        <p:spPr>
          <a:xfrm>
            <a:off x="4895088" y="2723099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B91A80-0A10-47E1-A28D-F8779630F260}"/>
              </a:ext>
            </a:extLst>
          </p:cNvPr>
          <p:cNvSpPr/>
          <p:nvPr/>
        </p:nvSpPr>
        <p:spPr>
          <a:xfrm>
            <a:off x="4895088" y="3096398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3F1821-FD95-4973-BFCD-1EAC3F4C39FA}"/>
              </a:ext>
            </a:extLst>
          </p:cNvPr>
          <p:cNvSpPr/>
          <p:nvPr/>
        </p:nvSpPr>
        <p:spPr>
          <a:xfrm>
            <a:off x="4895088" y="3469697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AD8612-AB27-423C-9E3A-C0ADA8EBD419}"/>
              </a:ext>
            </a:extLst>
          </p:cNvPr>
          <p:cNvSpPr/>
          <p:nvPr/>
        </p:nvSpPr>
        <p:spPr>
          <a:xfrm>
            <a:off x="4895088" y="4055673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F15661-F278-4F50-A571-F1B670D2EC77}"/>
              </a:ext>
            </a:extLst>
          </p:cNvPr>
          <p:cNvSpPr/>
          <p:nvPr/>
        </p:nvSpPr>
        <p:spPr>
          <a:xfrm>
            <a:off x="4895088" y="4449995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D5AD54-EA84-4176-B68B-7C2EDDA36386}"/>
              </a:ext>
            </a:extLst>
          </p:cNvPr>
          <p:cNvSpPr/>
          <p:nvPr/>
        </p:nvSpPr>
        <p:spPr>
          <a:xfrm>
            <a:off x="4895088" y="4844317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BE8FF0-4C9E-4A0B-B09B-3397DE6B2E02}"/>
              </a:ext>
            </a:extLst>
          </p:cNvPr>
          <p:cNvSpPr/>
          <p:nvPr/>
        </p:nvSpPr>
        <p:spPr>
          <a:xfrm>
            <a:off x="4895087" y="5238639"/>
            <a:ext cx="553605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8553D3-7A06-4AE9-B899-DFAD4F0DBA65}"/>
              </a:ext>
            </a:extLst>
          </p:cNvPr>
          <p:cNvSpPr/>
          <p:nvPr/>
        </p:nvSpPr>
        <p:spPr>
          <a:xfrm>
            <a:off x="4895087" y="5823796"/>
            <a:ext cx="553605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EBC06F-5325-4379-BD47-8722E0B4FEC0}"/>
              </a:ext>
            </a:extLst>
          </p:cNvPr>
          <p:cNvSpPr/>
          <p:nvPr/>
        </p:nvSpPr>
        <p:spPr>
          <a:xfrm>
            <a:off x="6178084" y="2356892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36982A-7B5B-4D45-982B-8940CD91B5E4}"/>
              </a:ext>
            </a:extLst>
          </p:cNvPr>
          <p:cNvSpPr/>
          <p:nvPr/>
        </p:nvSpPr>
        <p:spPr>
          <a:xfrm>
            <a:off x="6178084" y="2750029"/>
            <a:ext cx="570188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m+1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6ABEF5-E39F-4134-8D46-DE820E53650B}"/>
              </a:ext>
            </a:extLst>
          </p:cNvPr>
          <p:cNvSpPr/>
          <p:nvPr/>
        </p:nvSpPr>
        <p:spPr>
          <a:xfrm>
            <a:off x="6178084" y="3111667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3312D2-D7D2-418B-91F3-708EE30B4D81}"/>
              </a:ext>
            </a:extLst>
          </p:cNvPr>
          <p:cNvSpPr/>
          <p:nvPr/>
        </p:nvSpPr>
        <p:spPr>
          <a:xfrm>
            <a:off x="6178084" y="3484966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6AA719-EB53-4DDF-8822-004B29CF2CAF}"/>
              </a:ext>
            </a:extLst>
          </p:cNvPr>
          <p:cNvSpPr/>
          <p:nvPr/>
        </p:nvSpPr>
        <p:spPr>
          <a:xfrm>
            <a:off x="6178084" y="4025786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EF2370-A9A6-46AD-A907-B661C47176BB}"/>
              </a:ext>
            </a:extLst>
          </p:cNvPr>
          <p:cNvSpPr/>
          <p:nvPr/>
        </p:nvSpPr>
        <p:spPr>
          <a:xfrm>
            <a:off x="6162679" y="4404592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n/1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6A0A96-B29F-441D-81ED-AE05DA21AAD4}"/>
              </a:ext>
            </a:extLst>
          </p:cNvPr>
          <p:cNvSpPr/>
          <p:nvPr/>
        </p:nvSpPr>
        <p:spPr>
          <a:xfrm>
            <a:off x="6162679" y="4796517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CE6D62-AC31-4EF8-B428-621346788BE3}"/>
              </a:ext>
            </a:extLst>
          </p:cNvPr>
          <p:cNvSpPr/>
          <p:nvPr/>
        </p:nvSpPr>
        <p:spPr>
          <a:xfrm>
            <a:off x="6159254" y="5227297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6AA2093-DB1C-4398-A1BE-8C28625A08CC}"/>
              </a:ext>
            </a:extLst>
          </p:cNvPr>
          <p:cNvSpPr/>
          <p:nvPr/>
        </p:nvSpPr>
        <p:spPr>
          <a:xfrm>
            <a:off x="6159254" y="5828455"/>
            <a:ext cx="469392" cy="35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BC8A56EB-24B1-4FB1-9139-52ECB8ED9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455661"/>
              </p:ext>
            </p:extLst>
          </p:nvPr>
        </p:nvGraphicFramePr>
        <p:xfrm>
          <a:off x="8153400" y="1671981"/>
          <a:ext cx="2929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928">
                  <a:extLst>
                    <a:ext uri="{9D8B030D-6E8A-4147-A177-3AD203B41FA5}">
                      <a16:colId xmlns:a16="http://schemas.microsoft.com/office/drawing/2014/main" val="1687253813"/>
                    </a:ext>
                  </a:extLst>
                </a:gridCol>
                <a:gridCol w="585928">
                  <a:extLst>
                    <a:ext uri="{9D8B030D-6E8A-4147-A177-3AD203B41FA5}">
                      <a16:colId xmlns:a16="http://schemas.microsoft.com/office/drawing/2014/main" val="2934573949"/>
                    </a:ext>
                  </a:extLst>
                </a:gridCol>
                <a:gridCol w="585928">
                  <a:extLst>
                    <a:ext uri="{9D8B030D-6E8A-4147-A177-3AD203B41FA5}">
                      <a16:colId xmlns:a16="http://schemas.microsoft.com/office/drawing/2014/main" val="5341042"/>
                    </a:ext>
                  </a:extLst>
                </a:gridCol>
                <a:gridCol w="585928">
                  <a:extLst>
                    <a:ext uri="{9D8B030D-6E8A-4147-A177-3AD203B41FA5}">
                      <a16:colId xmlns:a16="http://schemas.microsoft.com/office/drawing/2014/main" val="27523480"/>
                    </a:ext>
                  </a:extLst>
                </a:gridCol>
                <a:gridCol w="585928">
                  <a:extLst>
                    <a:ext uri="{9D8B030D-6E8A-4147-A177-3AD203B41FA5}">
                      <a16:colId xmlns:a16="http://schemas.microsoft.com/office/drawing/2014/main" val="156272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82575"/>
                  </a:ext>
                </a:extLst>
              </a:tr>
            </a:tbl>
          </a:graphicData>
        </a:graphic>
      </p:graphicFrame>
      <p:graphicFrame>
        <p:nvGraphicFramePr>
          <p:cNvPr id="42" name="Table 8">
            <a:extLst>
              <a:ext uri="{FF2B5EF4-FFF2-40B4-BE49-F238E27FC236}">
                <a16:creationId xmlns:a16="http://schemas.microsoft.com/office/drawing/2014/main" id="{2748EEFE-17FF-4795-87D0-495FE1ECF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09384"/>
              </p:ext>
            </p:extLst>
          </p:nvPr>
        </p:nvGraphicFramePr>
        <p:xfrm>
          <a:off x="8147901" y="2171472"/>
          <a:ext cx="292964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5928">
                  <a:extLst>
                    <a:ext uri="{9D8B030D-6E8A-4147-A177-3AD203B41FA5}">
                      <a16:colId xmlns:a16="http://schemas.microsoft.com/office/drawing/2014/main" val="1687253813"/>
                    </a:ext>
                  </a:extLst>
                </a:gridCol>
                <a:gridCol w="585928">
                  <a:extLst>
                    <a:ext uri="{9D8B030D-6E8A-4147-A177-3AD203B41FA5}">
                      <a16:colId xmlns:a16="http://schemas.microsoft.com/office/drawing/2014/main" val="2934573949"/>
                    </a:ext>
                  </a:extLst>
                </a:gridCol>
                <a:gridCol w="585928">
                  <a:extLst>
                    <a:ext uri="{9D8B030D-6E8A-4147-A177-3AD203B41FA5}">
                      <a16:colId xmlns:a16="http://schemas.microsoft.com/office/drawing/2014/main" val="5341042"/>
                    </a:ext>
                  </a:extLst>
                </a:gridCol>
                <a:gridCol w="585928">
                  <a:extLst>
                    <a:ext uri="{9D8B030D-6E8A-4147-A177-3AD203B41FA5}">
                      <a16:colId xmlns:a16="http://schemas.microsoft.com/office/drawing/2014/main" val="27523480"/>
                    </a:ext>
                  </a:extLst>
                </a:gridCol>
                <a:gridCol w="585928">
                  <a:extLst>
                    <a:ext uri="{9D8B030D-6E8A-4147-A177-3AD203B41FA5}">
                      <a16:colId xmlns:a16="http://schemas.microsoft.com/office/drawing/2014/main" val="156272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82575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C5E054E4-CADD-4465-A41D-D02A0D837831}"/>
              </a:ext>
            </a:extLst>
          </p:cNvPr>
          <p:cNvSpPr txBox="1"/>
          <p:nvPr/>
        </p:nvSpPr>
        <p:spPr>
          <a:xfrm>
            <a:off x="8147901" y="1219928"/>
            <a:ext cx="1298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Best Case:</a:t>
            </a:r>
            <a:endParaRPr lang="en-US" dirty="0"/>
          </a:p>
        </p:txBody>
      </p:sp>
      <p:graphicFrame>
        <p:nvGraphicFramePr>
          <p:cNvPr id="44" name="Table 8">
            <a:extLst>
              <a:ext uri="{FF2B5EF4-FFF2-40B4-BE49-F238E27FC236}">
                <a16:creationId xmlns:a16="http://schemas.microsoft.com/office/drawing/2014/main" id="{1B61D02A-0650-4658-BA5E-1ED6C3A45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946525"/>
              </p:ext>
            </p:extLst>
          </p:nvPr>
        </p:nvGraphicFramePr>
        <p:xfrm>
          <a:off x="8147901" y="3408242"/>
          <a:ext cx="2929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928">
                  <a:extLst>
                    <a:ext uri="{9D8B030D-6E8A-4147-A177-3AD203B41FA5}">
                      <a16:colId xmlns:a16="http://schemas.microsoft.com/office/drawing/2014/main" val="1687253813"/>
                    </a:ext>
                  </a:extLst>
                </a:gridCol>
                <a:gridCol w="585928">
                  <a:extLst>
                    <a:ext uri="{9D8B030D-6E8A-4147-A177-3AD203B41FA5}">
                      <a16:colId xmlns:a16="http://schemas.microsoft.com/office/drawing/2014/main" val="2934573949"/>
                    </a:ext>
                  </a:extLst>
                </a:gridCol>
                <a:gridCol w="585928">
                  <a:extLst>
                    <a:ext uri="{9D8B030D-6E8A-4147-A177-3AD203B41FA5}">
                      <a16:colId xmlns:a16="http://schemas.microsoft.com/office/drawing/2014/main" val="5341042"/>
                    </a:ext>
                  </a:extLst>
                </a:gridCol>
                <a:gridCol w="585928">
                  <a:extLst>
                    <a:ext uri="{9D8B030D-6E8A-4147-A177-3AD203B41FA5}">
                      <a16:colId xmlns:a16="http://schemas.microsoft.com/office/drawing/2014/main" val="27523480"/>
                    </a:ext>
                  </a:extLst>
                </a:gridCol>
                <a:gridCol w="585928">
                  <a:extLst>
                    <a:ext uri="{9D8B030D-6E8A-4147-A177-3AD203B41FA5}">
                      <a16:colId xmlns:a16="http://schemas.microsoft.com/office/drawing/2014/main" val="156272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82575"/>
                  </a:ext>
                </a:extLst>
              </a:tr>
            </a:tbl>
          </a:graphicData>
        </a:graphic>
      </p:graphicFrame>
      <p:graphicFrame>
        <p:nvGraphicFramePr>
          <p:cNvPr id="45" name="Table 8">
            <a:extLst>
              <a:ext uri="{FF2B5EF4-FFF2-40B4-BE49-F238E27FC236}">
                <a16:creationId xmlns:a16="http://schemas.microsoft.com/office/drawing/2014/main" id="{B3C27311-4481-4B9B-BC1A-A0480580A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13212"/>
              </p:ext>
            </p:extLst>
          </p:nvPr>
        </p:nvGraphicFramePr>
        <p:xfrm>
          <a:off x="8142402" y="3907733"/>
          <a:ext cx="292964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5928">
                  <a:extLst>
                    <a:ext uri="{9D8B030D-6E8A-4147-A177-3AD203B41FA5}">
                      <a16:colId xmlns:a16="http://schemas.microsoft.com/office/drawing/2014/main" val="1687253813"/>
                    </a:ext>
                  </a:extLst>
                </a:gridCol>
                <a:gridCol w="585928">
                  <a:extLst>
                    <a:ext uri="{9D8B030D-6E8A-4147-A177-3AD203B41FA5}">
                      <a16:colId xmlns:a16="http://schemas.microsoft.com/office/drawing/2014/main" val="2934573949"/>
                    </a:ext>
                  </a:extLst>
                </a:gridCol>
                <a:gridCol w="585928">
                  <a:extLst>
                    <a:ext uri="{9D8B030D-6E8A-4147-A177-3AD203B41FA5}">
                      <a16:colId xmlns:a16="http://schemas.microsoft.com/office/drawing/2014/main" val="5341042"/>
                    </a:ext>
                  </a:extLst>
                </a:gridCol>
                <a:gridCol w="585928">
                  <a:extLst>
                    <a:ext uri="{9D8B030D-6E8A-4147-A177-3AD203B41FA5}">
                      <a16:colId xmlns:a16="http://schemas.microsoft.com/office/drawing/2014/main" val="27523480"/>
                    </a:ext>
                  </a:extLst>
                </a:gridCol>
                <a:gridCol w="585928">
                  <a:extLst>
                    <a:ext uri="{9D8B030D-6E8A-4147-A177-3AD203B41FA5}">
                      <a16:colId xmlns:a16="http://schemas.microsoft.com/office/drawing/2014/main" val="156272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82575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6F5E16E0-F5F9-4596-9787-DCB1A6FAD4EC}"/>
              </a:ext>
            </a:extLst>
          </p:cNvPr>
          <p:cNvSpPr txBox="1"/>
          <p:nvPr/>
        </p:nvSpPr>
        <p:spPr>
          <a:xfrm>
            <a:off x="8142402" y="2956189"/>
            <a:ext cx="1463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Worst Case: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4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246FD0-348B-4E35-B264-B0EF9A2B0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909"/>
            <a:ext cx="4623486" cy="4949054"/>
          </a:xfrm>
        </p:spPr>
        <p:txBody>
          <a:bodyPr/>
          <a:lstStyle/>
          <a:p>
            <a:r>
              <a:rPr lang="en-US" dirty="0"/>
              <a:t>Problem 2: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Exact Cost/ Time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Best Case Time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Worst Case Time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Show a best case and a worst case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0E18-1AE7-4E4A-A75F-3208A4FE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69E4A-26C3-46ED-B504-69BE4EE4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545F19-CD50-43EC-BA44-44532381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B87675-D3E8-429F-A65C-361F11B79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662" y="2300287"/>
            <a:ext cx="58578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0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30E56-5DC9-4463-9EE8-47616A39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2FC93-8F06-4D11-BF2E-A8B50868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7BFE35-FE49-43D7-8E50-236C028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1D5DA-1D9B-49F6-B148-A54F91C41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3765"/>
            <a:ext cx="5857875" cy="46662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897811F-7641-43F5-AD63-ABADE27EA1F4}"/>
              </a:ext>
            </a:extLst>
          </p:cNvPr>
          <p:cNvSpPr/>
          <p:nvPr/>
        </p:nvSpPr>
        <p:spPr>
          <a:xfrm>
            <a:off x="3698921" y="1850928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2F63C2-488B-49B7-9FB9-48A8A4776CC8}"/>
              </a:ext>
            </a:extLst>
          </p:cNvPr>
          <p:cNvSpPr/>
          <p:nvPr/>
        </p:nvSpPr>
        <p:spPr>
          <a:xfrm>
            <a:off x="3698921" y="2269054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3BE2C0-5ABD-4198-A692-C1B8A695E7EE}"/>
              </a:ext>
            </a:extLst>
          </p:cNvPr>
          <p:cNvSpPr/>
          <p:nvPr/>
        </p:nvSpPr>
        <p:spPr>
          <a:xfrm>
            <a:off x="3767137" y="2687180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O(m)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AFC29-0AE0-4623-B508-9FE3C5B091BD}"/>
              </a:ext>
            </a:extLst>
          </p:cNvPr>
          <p:cNvSpPr/>
          <p:nvPr/>
        </p:nvSpPr>
        <p:spPr>
          <a:xfrm>
            <a:off x="4035643" y="3141361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7F2136-815E-40AC-99CA-66C1DD44443C}"/>
              </a:ext>
            </a:extLst>
          </p:cNvPr>
          <p:cNvSpPr/>
          <p:nvPr/>
        </p:nvSpPr>
        <p:spPr>
          <a:xfrm>
            <a:off x="4781932" y="3141361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O(m)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D7F8F8-AB26-49E1-940D-6B05BBCD3B54}"/>
              </a:ext>
            </a:extLst>
          </p:cNvPr>
          <p:cNvSpPr/>
          <p:nvPr/>
        </p:nvSpPr>
        <p:spPr>
          <a:xfrm>
            <a:off x="4781932" y="3584542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82A7EB-548A-43F9-B101-A3254926AD6C}"/>
              </a:ext>
            </a:extLst>
          </p:cNvPr>
          <p:cNvSpPr/>
          <p:nvPr/>
        </p:nvSpPr>
        <p:spPr>
          <a:xfrm>
            <a:off x="4102574" y="4047985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D21B2C-BB2D-4F52-B66E-50F036928410}"/>
              </a:ext>
            </a:extLst>
          </p:cNvPr>
          <p:cNvSpPr/>
          <p:nvPr/>
        </p:nvSpPr>
        <p:spPr>
          <a:xfrm>
            <a:off x="3446311" y="5408790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0C45D0-D676-4262-8E2C-065FE0149758}"/>
              </a:ext>
            </a:extLst>
          </p:cNvPr>
          <p:cNvSpPr/>
          <p:nvPr/>
        </p:nvSpPr>
        <p:spPr>
          <a:xfrm>
            <a:off x="5565928" y="3584542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O(m)</a:t>
            </a:r>
          </a:p>
        </p:txBody>
      </p:sp>
    </p:spTree>
    <p:extLst>
      <p:ext uri="{BB962C8B-B14F-4D97-AF65-F5344CB8AC3E}">
        <p14:creationId xmlns:p14="http://schemas.microsoft.com/office/powerpoint/2010/main" val="290332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30E56-5DC9-4463-9EE8-47616A39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2FC93-8F06-4D11-BF2E-A8B50868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7BFE35-FE49-43D7-8E50-236C028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1D5DA-1D9B-49F6-B148-A54F91C41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3765"/>
            <a:ext cx="5857875" cy="46662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897811F-7641-43F5-AD63-ABADE27EA1F4}"/>
              </a:ext>
            </a:extLst>
          </p:cNvPr>
          <p:cNvSpPr/>
          <p:nvPr/>
        </p:nvSpPr>
        <p:spPr>
          <a:xfrm>
            <a:off x="3698921" y="1850928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2F63C2-488B-49B7-9FB9-48A8A4776CC8}"/>
              </a:ext>
            </a:extLst>
          </p:cNvPr>
          <p:cNvSpPr/>
          <p:nvPr/>
        </p:nvSpPr>
        <p:spPr>
          <a:xfrm>
            <a:off x="3698921" y="2269054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3BE2C0-5ABD-4198-A692-C1B8A695E7EE}"/>
              </a:ext>
            </a:extLst>
          </p:cNvPr>
          <p:cNvSpPr/>
          <p:nvPr/>
        </p:nvSpPr>
        <p:spPr>
          <a:xfrm>
            <a:off x="3767137" y="2687180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O(m)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AFC29-0AE0-4623-B508-9FE3C5B091BD}"/>
              </a:ext>
            </a:extLst>
          </p:cNvPr>
          <p:cNvSpPr/>
          <p:nvPr/>
        </p:nvSpPr>
        <p:spPr>
          <a:xfrm>
            <a:off x="4035643" y="3141361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7F2136-815E-40AC-99CA-66C1DD44443C}"/>
              </a:ext>
            </a:extLst>
          </p:cNvPr>
          <p:cNvSpPr/>
          <p:nvPr/>
        </p:nvSpPr>
        <p:spPr>
          <a:xfrm>
            <a:off x="4781932" y="3141361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O(m)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D7F8F8-AB26-49E1-940D-6B05BBCD3B54}"/>
              </a:ext>
            </a:extLst>
          </p:cNvPr>
          <p:cNvSpPr/>
          <p:nvPr/>
        </p:nvSpPr>
        <p:spPr>
          <a:xfrm>
            <a:off x="4781932" y="3584542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82A7EB-548A-43F9-B101-A3254926AD6C}"/>
              </a:ext>
            </a:extLst>
          </p:cNvPr>
          <p:cNvSpPr/>
          <p:nvPr/>
        </p:nvSpPr>
        <p:spPr>
          <a:xfrm>
            <a:off x="4102574" y="4047985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D21B2C-BB2D-4F52-B66E-50F036928410}"/>
              </a:ext>
            </a:extLst>
          </p:cNvPr>
          <p:cNvSpPr/>
          <p:nvPr/>
        </p:nvSpPr>
        <p:spPr>
          <a:xfrm>
            <a:off x="3446311" y="5408790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0C45D0-D676-4262-8E2C-065FE0149758}"/>
              </a:ext>
            </a:extLst>
          </p:cNvPr>
          <p:cNvSpPr/>
          <p:nvPr/>
        </p:nvSpPr>
        <p:spPr>
          <a:xfrm>
            <a:off x="5565928" y="3584542"/>
            <a:ext cx="679358" cy="345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O(m)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63B54B-7054-4291-98F3-3CE70E00B6E2}"/>
              </a:ext>
            </a:extLst>
          </p:cNvPr>
          <p:cNvSpPr txBox="1"/>
          <p:nvPr/>
        </p:nvSpPr>
        <p:spPr>
          <a:xfrm>
            <a:off x="7642653" y="1499167"/>
            <a:ext cx="31336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T(n)= O(</a:t>
            </a:r>
            <a:r>
              <a:rPr lang="en-US" dirty="0" err="1"/>
              <a:t>mn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Best case:</a:t>
            </a:r>
          </a:p>
          <a:p>
            <a:r>
              <a:rPr lang="en-US" dirty="0"/>
              <a:t>O(1)</a:t>
            </a:r>
          </a:p>
          <a:p>
            <a:endParaRPr lang="en-US" dirty="0"/>
          </a:p>
          <a:p>
            <a:r>
              <a:rPr lang="en-US" dirty="0"/>
              <a:t>Worst Case:</a:t>
            </a:r>
          </a:p>
          <a:p>
            <a:r>
              <a:rPr lang="en-US" dirty="0"/>
              <a:t>O(</a:t>
            </a:r>
            <a:r>
              <a:rPr lang="en-US" dirty="0" err="1"/>
              <a:t>mn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2206B61F-426B-4C82-B8A0-80540099B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423127"/>
              </p:ext>
            </p:extLst>
          </p:nvPr>
        </p:nvGraphicFramePr>
        <p:xfrm>
          <a:off x="7635158" y="4202064"/>
          <a:ext cx="2929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928">
                  <a:extLst>
                    <a:ext uri="{9D8B030D-6E8A-4147-A177-3AD203B41FA5}">
                      <a16:colId xmlns:a16="http://schemas.microsoft.com/office/drawing/2014/main" val="1687253813"/>
                    </a:ext>
                  </a:extLst>
                </a:gridCol>
                <a:gridCol w="585928">
                  <a:extLst>
                    <a:ext uri="{9D8B030D-6E8A-4147-A177-3AD203B41FA5}">
                      <a16:colId xmlns:a16="http://schemas.microsoft.com/office/drawing/2014/main" val="2934573949"/>
                    </a:ext>
                  </a:extLst>
                </a:gridCol>
                <a:gridCol w="585928">
                  <a:extLst>
                    <a:ext uri="{9D8B030D-6E8A-4147-A177-3AD203B41FA5}">
                      <a16:colId xmlns:a16="http://schemas.microsoft.com/office/drawing/2014/main" val="5341042"/>
                    </a:ext>
                  </a:extLst>
                </a:gridCol>
                <a:gridCol w="585928">
                  <a:extLst>
                    <a:ext uri="{9D8B030D-6E8A-4147-A177-3AD203B41FA5}">
                      <a16:colId xmlns:a16="http://schemas.microsoft.com/office/drawing/2014/main" val="27523480"/>
                    </a:ext>
                  </a:extLst>
                </a:gridCol>
                <a:gridCol w="585928">
                  <a:extLst>
                    <a:ext uri="{9D8B030D-6E8A-4147-A177-3AD203B41FA5}">
                      <a16:colId xmlns:a16="http://schemas.microsoft.com/office/drawing/2014/main" val="156272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82575"/>
                  </a:ext>
                </a:extLst>
              </a:tr>
            </a:tbl>
          </a:graphicData>
        </a:graphic>
      </p:graphicFrame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6251FB00-CB3D-4B01-B20A-CEC565D9E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112994"/>
              </p:ext>
            </p:extLst>
          </p:nvPr>
        </p:nvGraphicFramePr>
        <p:xfrm>
          <a:off x="7629659" y="4701555"/>
          <a:ext cx="292964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5928">
                  <a:extLst>
                    <a:ext uri="{9D8B030D-6E8A-4147-A177-3AD203B41FA5}">
                      <a16:colId xmlns:a16="http://schemas.microsoft.com/office/drawing/2014/main" val="1687253813"/>
                    </a:ext>
                  </a:extLst>
                </a:gridCol>
                <a:gridCol w="585928">
                  <a:extLst>
                    <a:ext uri="{9D8B030D-6E8A-4147-A177-3AD203B41FA5}">
                      <a16:colId xmlns:a16="http://schemas.microsoft.com/office/drawing/2014/main" val="2934573949"/>
                    </a:ext>
                  </a:extLst>
                </a:gridCol>
                <a:gridCol w="585928">
                  <a:extLst>
                    <a:ext uri="{9D8B030D-6E8A-4147-A177-3AD203B41FA5}">
                      <a16:colId xmlns:a16="http://schemas.microsoft.com/office/drawing/2014/main" val="5341042"/>
                    </a:ext>
                  </a:extLst>
                </a:gridCol>
                <a:gridCol w="585928">
                  <a:extLst>
                    <a:ext uri="{9D8B030D-6E8A-4147-A177-3AD203B41FA5}">
                      <a16:colId xmlns:a16="http://schemas.microsoft.com/office/drawing/2014/main" val="27523480"/>
                    </a:ext>
                  </a:extLst>
                </a:gridCol>
                <a:gridCol w="585928">
                  <a:extLst>
                    <a:ext uri="{9D8B030D-6E8A-4147-A177-3AD203B41FA5}">
                      <a16:colId xmlns:a16="http://schemas.microsoft.com/office/drawing/2014/main" val="156272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8257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AB6626F-82B6-4FC2-8B84-467FA78480A9}"/>
              </a:ext>
            </a:extLst>
          </p:cNvPr>
          <p:cNvSpPr txBox="1"/>
          <p:nvPr/>
        </p:nvSpPr>
        <p:spPr>
          <a:xfrm>
            <a:off x="7629659" y="3750011"/>
            <a:ext cx="1298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Best Case:</a:t>
            </a:r>
            <a:endParaRPr lang="en-US" dirty="0"/>
          </a:p>
        </p:txBody>
      </p:sp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6166FEAE-93FC-4878-ADAD-5B8A38BF3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500034"/>
              </p:ext>
            </p:extLst>
          </p:nvPr>
        </p:nvGraphicFramePr>
        <p:xfrm>
          <a:off x="7642653" y="5622544"/>
          <a:ext cx="2929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928">
                  <a:extLst>
                    <a:ext uri="{9D8B030D-6E8A-4147-A177-3AD203B41FA5}">
                      <a16:colId xmlns:a16="http://schemas.microsoft.com/office/drawing/2014/main" val="1687253813"/>
                    </a:ext>
                  </a:extLst>
                </a:gridCol>
                <a:gridCol w="585928">
                  <a:extLst>
                    <a:ext uri="{9D8B030D-6E8A-4147-A177-3AD203B41FA5}">
                      <a16:colId xmlns:a16="http://schemas.microsoft.com/office/drawing/2014/main" val="2934573949"/>
                    </a:ext>
                  </a:extLst>
                </a:gridCol>
                <a:gridCol w="585928">
                  <a:extLst>
                    <a:ext uri="{9D8B030D-6E8A-4147-A177-3AD203B41FA5}">
                      <a16:colId xmlns:a16="http://schemas.microsoft.com/office/drawing/2014/main" val="5341042"/>
                    </a:ext>
                  </a:extLst>
                </a:gridCol>
                <a:gridCol w="585928">
                  <a:extLst>
                    <a:ext uri="{9D8B030D-6E8A-4147-A177-3AD203B41FA5}">
                      <a16:colId xmlns:a16="http://schemas.microsoft.com/office/drawing/2014/main" val="27523480"/>
                    </a:ext>
                  </a:extLst>
                </a:gridCol>
                <a:gridCol w="585928">
                  <a:extLst>
                    <a:ext uri="{9D8B030D-6E8A-4147-A177-3AD203B41FA5}">
                      <a16:colId xmlns:a16="http://schemas.microsoft.com/office/drawing/2014/main" val="156272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82575"/>
                  </a:ext>
                </a:extLst>
              </a:tr>
            </a:tbl>
          </a:graphicData>
        </a:graphic>
      </p:graphicFrame>
      <p:graphicFrame>
        <p:nvGraphicFramePr>
          <p:cNvPr id="22" name="Table 8">
            <a:extLst>
              <a:ext uri="{FF2B5EF4-FFF2-40B4-BE49-F238E27FC236}">
                <a16:creationId xmlns:a16="http://schemas.microsoft.com/office/drawing/2014/main" id="{3683EFCB-3667-4AF4-BEF3-96174EF01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308881"/>
              </p:ext>
            </p:extLst>
          </p:nvPr>
        </p:nvGraphicFramePr>
        <p:xfrm>
          <a:off x="7637154" y="6122035"/>
          <a:ext cx="292964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5928">
                  <a:extLst>
                    <a:ext uri="{9D8B030D-6E8A-4147-A177-3AD203B41FA5}">
                      <a16:colId xmlns:a16="http://schemas.microsoft.com/office/drawing/2014/main" val="1687253813"/>
                    </a:ext>
                  </a:extLst>
                </a:gridCol>
                <a:gridCol w="585928">
                  <a:extLst>
                    <a:ext uri="{9D8B030D-6E8A-4147-A177-3AD203B41FA5}">
                      <a16:colId xmlns:a16="http://schemas.microsoft.com/office/drawing/2014/main" val="2934573949"/>
                    </a:ext>
                  </a:extLst>
                </a:gridCol>
                <a:gridCol w="585928">
                  <a:extLst>
                    <a:ext uri="{9D8B030D-6E8A-4147-A177-3AD203B41FA5}">
                      <a16:colId xmlns:a16="http://schemas.microsoft.com/office/drawing/2014/main" val="5341042"/>
                    </a:ext>
                  </a:extLst>
                </a:gridCol>
                <a:gridCol w="585928">
                  <a:extLst>
                    <a:ext uri="{9D8B030D-6E8A-4147-A177-3AD203B41FA5}">
                      <a16:colId xmlns:a16="http://schemas.microsoft.com/office/drawing/2014/main" val="27523480"/>
                    </a:ext>
                  </a:extLst>
                </a:gridCol>
                <a:gridCol w="585928">
                  <a:extLst>
                    <a:ext uri="{9D8B030D-6E8A-4147-A177-3AD203B41FA5}">
                      <a16:colId xmlns:a16="http://schemas.microsoft.com/office/drawing/2014/main" val="156272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8257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9F42571-1C5D-4D92-B53B-035374F8C133}"/>
              </a:ext>
            </a:extLst>
          </p:cNvPr>
          <p:cNvSpPr txBox="1"/>
          <p:nvPr/>
        </p:nvSpPr>
        <p:spPr>
          <a:xfrm>
            <a:off x="7637154" y="5170491"/>
            <a:ext cx="1463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Worst Case: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9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1331</Words>
  <Application>Microsoft Office PowerPoint</Application>
  <PresentationFormat>Widescreen</PresentationFormat>
  <Paragraphs>369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Monotype Sorts</vt:lpstr>
      <vt:lpstr>Tahoma</vt:lpstr>
      <vt:lpstr>Times New Roman</vt:lpstr>
      <vt:lpstr>Wingdings</vt:lpstr>
      <vt:lpstr>Office Theme</vt:lpstr>
      <vt:lpstr>CSE 2217: Data Structure and Algorithms-II</vt:lpstr>
      <vt:lpstr>Time Complexity Part 3</vt:lpstr>
      <vt:lpstr>Time Complexity Analysis</vt:lpstr>
      <vt:lpstr>Time Complexity Analysis</vt:lpstr>
      <vt:lpstr>Time Complexity Analysis</vt:lpstr>
      <vt:lpstr>Time Complexity Analysis</vt:lpstr>
      <vt:lpstr>Time Complexity Analysis</vt:lpstr>
      <vt:lpstr>Time Complexity Analysis</vt:lpstr>
      <vt:lpstr>Time Complexity Analysis</vt:lpstr>
      <vt:lpstr>Time Complexity Analysis</vt:lpstr>
      <vt:lpstr>Time Complexity Analysis</vt:lpstr>
      <vt:lpstr>Time Complexity Analysis</vt:lpstr>
      <vt:lpstr>Time Complexity Analysis</vt:lpstr>
      <vt:lpstr>Time Complexity Analysis</vt:lpstr>
      <vt:lpstr>Time Complexity Analysis</vt:lpstr>
      <vt:lpstr>Time Complexity Analysis</vt:lpstr>
      <vt:lpstr>Time Complexity Analysis</vt:lpstr>
      <vt:lpstr>Time Complexity Analysis</vt:lpstr>
      <vt:lpstr>Time Complexity Analysis</vt:lpstr>
      <vt:lpstr>Time Complexity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UIU</cp:lastModifiedBy>
  <cp:revision>1754</cp:revision>
  <dcterms:created xsi:type="dcterms:W3CDTF">2023-03-19T03:25:32Z</dcterms:created>
  <dcterms:modified xsi:type="dcterms:W3CDTF">2024-11-09T05:01:19Z</dcterms:modified>
</cp:coreProperties>
</file>