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embeddedFontLst>
    <p:embeddedFont>
      <p:font typeface="Candara" panose="020E0502030303020204" pitchFamily="34" charset="0"/>
      <p:regular r:id="rId52"/>
      <p:bold r:id="rId53"/>
      <p:italic r:id="rId54"/>
      <p:boldItalic r:id="rId55"/>
    </p:embeddedFont>
    <p:embeddedFont>
      <p:font typeface="Comic Sans MS" panose="030F0702030302020204" pitchFamily="66" charset="0"/>
      <p:regular r:id="rId56"/>
      <p:bold r:id="rId57"/>
      <p:italic r:id="rId58"/>
      <p:boldItalic r:id="rId59"/>
    </p:embeddedFont>
    <p:embeddedFont>
      <p:font typeface="Tahoma" panose="020B0604030504040204" pitchFamily="34" charset="0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2" roundtripDataSignature="AMtx7mjWp8bCO8MIuAUlIdrxw3fIs8e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091CC-840B-42CD-8705-CFE96CC84945}">
  <a:tblStyle styleId="{A47091CC-840B-42CD-8705-CFE96CC8494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tcBdr/>
        <a:fill>
          <a:solidFill>
            <a:srgbClr val="E0E0E0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E0E0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86A8A61-785D-4986-B7A9-6A0A5FCE0CD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8B752CA-4DAE-459F-B7CC-E3AC1DA00E3B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6" name="Google Shape;4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9" name="Google Shape;5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5" name="Google Shape;5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1" name="Google Shape;6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3" name="Google Shape;63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5" name="Google Shape;6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1" name="Google Shape;68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7" name="Google Shape;69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3" name="Google Shape;7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9" name="Google Shape;72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6" name="Google Shape;7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6" name="Google Shape;75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5" name="Google Shape;7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2" name="Google Shape;8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3" name="Google Shape;82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2" name="Google Shape;83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1" name="Google Shape;84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1" name="Google Shape;85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0" name="Google Shape;86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sz="54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3"/>
          <p:cNvSpPr txBox="1">
            <a:spLocks noGrp="1"/>
          </p:cNvSpPr>
          <p:nvPr>
            <p:ph type="dt" idx="10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19" name="Google Shape;19;p53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20" name="Google Shape;20;p53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53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22" name="Google Shape;22;p53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Google Shape;23;p53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91" name="Google Shape;91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92" name="Google Shape;92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97" name="Google Shape;9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98" name="Google Shape;98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4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31" name="Google Shape;31;p54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sz="5400" b="1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p55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40" name="Google Shape;40;p55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41;p55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body" idx="1"/>
          </p:nvPr>
        </p:nvSpPr>
        <p:spPr>
          <a:xfrm>
            <a:off x="838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2"/>
          </p:nvPr>
        </p:nvSpPr>
        <p:spPr>
          <a:xfrm>
            <a:off x="6172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56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50" name="Google Shape;50;p56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" name="Google Shape;51;p56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59" name="Google Shape;59;p5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57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62" name="Google Shape;62;p57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" name="Google Shape;63;p57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72" name="Google Shape;72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79" name="Google Shape;79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1"/>
          <p:cNvSpPr txBox="1"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85" name="Google Shape;85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86" name="Google Shape;86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Tuesday, September 26, 2023</a:t>
            </a:r>
            <a:endParaRPr/>
          </a:p>
        </p:txBody>
      </p:sp>
      <p:sp>
        <p:nvSpPr>
          <p:cNvPr id="13" name="Google Shape;1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Tahmid Mosaddeque, Dept of CSE, UIU</a:t>
            </a:r>
            <a:endParaRPr/>
          </a:p>
        </p:txBody>
      </p:sp>
      <p:sp>
        <p:nvSpPr>
          <p:cNvPr id="14" name="Google Shape;1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dirty="0"/>
              <a:t>CSE 2217: Data Structure and Algorithms-II</a:t>
            </a:r>
            <a:endParaRPr dirty="0"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106" name="Google Shape;106;p1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 b="1"/>
              <a:t>Problems we will cover: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Finding the Maximum Sub Array Problem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Finding the Maximum and Minimum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Merge Sort (Covered in DSA 1 - Revision)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Quick Sort (Covered in DSA 1 - Revision)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Others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 b="1"/>
              <a:t>We will also analyze the divide and conquer problems</a:t>
            </a:r>
            <a:endParaRPr/>
          </a:p>
        </p:txBody>
      </p:sp>
      <p:sp>
        <p:nvSpPr>
          <p:cNvPr id="279" name="Google Shape;279;p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280" name="Google Shape;280;p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81" name="Google Shape;281;p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Divide and Conquer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MAXIMUM SUB ARRAY PROBLEM</a:t>
            </a:r>
            <a:endParaRPr/>
          </a:p>
        </p:txBody>
      </p:sp>
      <p:sp>
        <p:nvSpPr>
          <p:cNvPr id="287" name="Google Shape;287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89" name="Google Shape;289;p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290" name="Google Shape;290;p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This is the </a:t>
            </a:r>
            <a:r>
              <a:rPr lang="en-US" b="1"/>
              <a:t>prediction</a:t>
            </a:r>
            <a:r>
              <a:rPr lang="en-US"/>
              <a:t> of prices of share of a company.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You want to buy the share on the day when the price is the lowest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You want to sell the share on the day when the price is the highest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Identify these two days</a:t>
            </a:r>
            <a:endParaRPr/>
          </a:p>
        </p:txBody>
      </p:sp>
      <p:sp>
        <p:nvSpPr>
          <p:cNvPr id="297" name="Google Shape;297;p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298" name="Google Shape;298;p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99" name="Google Shape;299;p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Maximum Sub Array Problem</a:t>
            </a:r>
            <a:endParaRPr/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4512" y="911997"/>
            <a:ext cx="5976088" cy="2634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07" name="Google Shape;307;p1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08" name="Google Shape;308;p1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Maximum Sub Array Problem</a:t>
            </a:r>
            <a:endParaRPr/>
          </a:p>
        </p:txBody>
      </p:sp>
      <p:pic>
        <p:nvPicPr>
          <p:cNvPr id="309" name="Google Shape;3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050" y="1379357"/>
            <a:ext cx="8187899" cy="360920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0"/>
          <p:cNvSpPr/>
          <p:nvPr/>
        </p:nvSpPr>
        <p:spPr>
          <a:xfrm rot="5400000">
            <a:off x="6772661" y="4214744"/>
            <a:ext cx="587238" cy="194056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0"/>
          <p:cNvSpPr txBox="1"/>
          <p:nvPr/>
        </p:nvSpPr>
        <p:spPr>
          <a:xfrm>
            <a:off x="5476240" y="5615141"/>
            <a:ext cx="416678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 on the 7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day and sell on the 11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profit= 106-63=43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Total profit = 18+20-7+12=43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possible contiguous subarrays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A[1..1], A[1..2], A[1..3], ..., A[1..(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A[1..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A[2..2], A[2..3], ..., A[2..(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A[2..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A[(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-1)..(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A[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of them in total?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For each subarray, compute the sum.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Find the subarray that has the maximum sum.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19" name="Google Shape;319;p1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20" name="Google Shape;320;p1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Brute Force Approach</a:t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6003681" y="3976360"/>
            <a:ext cx="2606919" cy="1006475"/>
          </a:xfrm>
          <a:prstGeom prst="cloudCallout">
            <a:avLst>
              <a:gd name="adj1" fmla="val -82425"/>
              <a:gd name="adj2" fmla="val -135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en-US" sz="1800" b="1" i="0" u="none" strike="noStrike" cap="none" baseline="30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800" b="1" i="0" u="none" strike="noStrike" cap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29" name="Google Shape;329;p1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Brute Force Approach</a:t>
            </a:r>
            <a:endParaRPr/>
          </a:p>
        </p:txBody>
      </p:sp>
      <p:sp>
        <p:nvSpPr>
          <p:cNvPr id="330" name="Google Shape;330;p12"/>
          <p:cNvSpPr txBox="1"/>
          <p:nvPr/>
        </p:nvSpPr>
        <p:spPr>
          <a:xfrm>
            <a:off x="838200" y="1101062"/>
            <a:ext cx="60935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 = -</a:t>
            </a:r>
            <a:r>
              <a:rPr lang="en-US" sz="2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 = 1 to n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j = i to n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sum = sum + A[j]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sum &gt; max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then max = sum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7169342" y="1628523"/>
            <a:ext cx="3240087" cy="1655762"/>
          </a:xfrm>
          <a:prstGeom prst="cloudCallout">
            <a:avLst>
              <a:gd name="adj1" fmla="val -65010"/>
              <a:gd name="adj2" fmla="val 884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complexity?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lang="en-US" sz="1800" b="1" i="0" u="none" strike="noStrike" cap="none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257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locations of a maximum subarray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], where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⎣(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)/2⎦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entirely in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		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entirely in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..high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	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crossing the midpoint 		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/>
              <a:t>The Divide and Conquer Approach for Max Sub Array</a:t>
            </a:r>
            <a:endParaRPr/>
          </a:p>
        </p:txBody>
      </p:sp>
      <p:graphicFrame>
        <p:nvGraphicFramePr>
          <p:cNvPr id="341" name="Google Shape;341;p13"/>
          <p:cNvGraphicFramePr/>
          <p:nvPr/>
        </p:nvGraphicFramePr>
        <p:xfrm>
          <a:off x="3072606" y="46790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{B8B752CA-4DAE-459F-B7CC-E3AC1DA00E3B}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2" name="Google Shape;342;p13"/>
          <p:cNvCxnSpPr/>
          <p:nvPr/>
        </p:nvCxnSpPr>
        <p:spPr>
          <a:xfrm rot="5400000">
            <a:off x="5917406" y="4858431"/>
            <a:ext cx="358775" cy="0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3" name="Google Shape;343;p13"/>
          <p:cNvSpPr txBox="1"/>
          <p:nvPr/>
        </p:nvSpPr>
        <p:spPr>
          <a:xfrm>
            <a:off x="2999581" y="4390118"/>
            <a:ext cx="62849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                                              mid                                                     high</a:t>
            </a:r>
            <a:endParaRPr sz="16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13"/>
          <p:cNvSpPr txBox="1"/>
          <p:nvPr/>
        </p:nvSpPr>
        <p:spPr>
          <a:xfrm>
            <a:off x="5952207" y="4965785"/>
            <a:ext cx="10810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3"/>
          <p:cNvSpPr txBox="1"/>
          <p:nvPr/>
        </p:nvSpPr>
        <p:spPr>
          <a:xfrm>
            <a:off x="3359919" y="5471206"/>
            <a:ext cx="227488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entirely in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6384255" y="5541056"/>
            <a:ext cx="26225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entirely in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mid+1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13"/>
          <p:cNvSpPr txBox="1"/>
          <p:nvPr/>
        </p:nvSpPr>
        <p:spPr>
          <a:xfrm>
            <a:off x="4944269" y="3659794"/>
            <a:ext cx="23034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crossing the midpoint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3"/>
          <p:cNvSpPr/>
          <p:nvPr/>
        </p:nvSpPr>
        <p:spPr>
          <a:xfrm rot="5400000">
            <a:off x="5915819" y="2842306"/>
            <a:ext cx="287337" cy="280828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3"/>
          <p:cNvSpPr/>
          <p:nvPr/>
        </p:nvSpPr>
        <p:spPr>
          <a:xfrm rot="-5400000">
            <a:off x="4440560" y="4028962"/>
            <a:ext cx="287337" cy="2447925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3"/>
          <p:cNvSpPr/>
          <p:nvPr/>
        </p:nvSpPr>
        <p:spPr>
          <a:xfrm rot="-5400000">
            <a:off x="7524303" y="4041661"/>
            <a:ext cx="288926" cy="271303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3215481" y="5974443"/>
            <a:ext cx="58324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Possible locations of subarrays of A[low..high]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Google Shape;356;p14"/>
          <p:cNvGraphicFramePr/>
          <p:nvPr/>
        </p:nvGraphicFramePr>
        <p:xfrm>
          <a:off x="3074807" y="982773"/>
          <a:ext cx="6042400" cy="73154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8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8" name="Google Shape;358;p1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359" name="Google Shape;359;p1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ED7D31"/>
                </a:solidFill>
              </a:rPr>
              <a:t>The Divide and Conquer Approach for Max Sub Array</a:t>
            </a:r>
            <a:endParaRPr sz="3600"/>
          </a:p>
        </p:txBody>
      </p:sp>
      <p:sp>
        <p:nvSpPr>
          <p:cNvPr id="361" name="Google Shape;361;p14"/>
          <p:cNvSpPr/>
          <p:nvPr/>
        </p:nvSpPr>
        <p:spPr>
          <a:xfrm>
            <a:off x="5148658" y="1744235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msa(A,1,7)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2686117" y="2526931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msa(A,1,4)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7812153" y="2526931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msa(A,5,7)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/>
          <p:nvPr/>
        </p:nvSpPr>
        <p:spPr>
          <a:xfrm>
            <a:off x="899569" y="3628192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msa(A,1,2)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3996348" y="3628192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msa(A,3,4)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7157037" y="35737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msa(A,5,6)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4"/>
          <p:cNvSpPr/>
          <p:nvPr/>
        </p:nvSpPr>
        <p:spPr>
          <a:xfrm>
            <a:off x="10178991" y="3645191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msa(A,7,7)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183084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msa(A,1,1)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4"/>
          <p:cNvSpPr/>
          <p:nvPr/>
        </p:nvSpPr>
        <p:spPr>
          <a:xfrm>
            <a:off x="1660882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msa(A,2,2)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3138680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msa(A,3,3)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4616478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msa(A,4,4)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6501921" y="4620515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msa(A,5,5)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7979719" y="4633189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msa(A,6,6)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14"/>
          <p:cNvCxnSpPr>
            <a:stCxn id="361" idx="2"/>
            <a:endCxn id="362" idx="0"/>
          </p:cNvCxnSpPr>
          <p:nvPr/>
        </p:nvCxnSpPr>
        <p:spPr>
          <a:xfrm flipH="1">
            <a:off x="3341374" y="2144345"/>
            <a:ext cx="2462400" cy="38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5" name="Google Shape;375;p14"/>
          <p:cNvCxnSpPr>
            <a:stCxn id="361" idx="2"/>
            <a:endCxn id="363" idx="0"/>
          </p:cNvCxnSpPr>
          <p:nvPr/>
        </p:nvCxnSpPr>
        <p:spPr>
          <a:xfrm>
            <a:off x="5803774" y="2144345"/>
            <a:ext cx="2663400" cy="38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6" name="Google Shape;376;p14"/>
          <p:cNvCxnSpPr>
            <a:stCxn id="362" idx="2"/>
            <a:endCxn id="364" idx="0"/>
          </p:cNvCxnSpPr>
          <p:nvPr/>
        </p:nvCxnSpPr>
        <p:spPr>
          <a:xfrm flipH="1">
            <a:off x="1554732" y="2927041"/>
            <a:ext cx="1786500" cy="70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7" name="Google Shape;377;p14"/>
          <p:cNvCxnSpPr>
            <a:stCxn id="362" idx="2"/>
            <a:endCxn id="365" idx="0"/>
          </p:cNvCxnSpPr>
          <p:nvPr/>
        </p:nvCxnSpPr>
        <p:spPr>
          <a:xfrm>
            <a:off x="3341232" y="2927041"/>
            <a:ext cx="1310100" cy="70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8" name="Google Shape;378;p14"/>
          <p:cNvCxnSpPr>
            <a:stCxn id="363" idx="2"/>
            <a:endCxn id="366" idx="0"/>
          </p:cNvCxnSpPr>
          <p:nvPr/>
        </p:nvCxnSpPr>
        <p:spPr>
          <a:xfrm flipH="1">
            <a:off x="7812069" y="2927041"/>
            <a:ext cx="655200" cy="6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9" name="Google Shape;379;p14"/>
          <p:cNvCxnSpPr>
            <a:stCxn id="363" idx="2"/>
            <a:endCxn id="367" idx="0"/>
          </p:cNvCxnSpPr>
          <p:nvPr/>
        </p:nvCxnSpPr>
        <p:spPr>
          <a:xfrm>
            <a:off x="8467269" y="2927041"/>
            <a:ext cx="2366700" cy="71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0" name="Google Shape;380;p14"/>
          <p:cNvCxnSpPr/>
          <p:nvPr/>
        </p:nvCxnSpPr>
        <p:spPr>
          <a:xfrm flipH="1">
            <a:off x="866978" y="4049186"/>
            <a:ext cx="716485" cy="6321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1" name="Google Shape;381;p14"/>
          <p:cNvCxnSpPr>
            <a:stCxn id="364" idx="2"/>
            <a:endCxn id="369" idx="0"/>
          </p:cNvCxnSpPr>
          <p:nvPr/>
        </p:nvCxnSpPr>
        <p:spPr>
          <a:xfrm>
            <a:off x="1554685" y="4028302"/>
            <a:ext cx="761400" cy="6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2" name="Google Shape;382;p14"/>
          <p:cNvCxnSpPr>
            <a:stCxn id="365" idx="2"/>
            <a:endCxn id="370" idx="0"/>
          </p:cNvCxnSpPr>
          <p:nvPr/>
        </p:nvCxnSpPr>
        <p:spPr>
          <a:xfrm flipH="1">
            <a:off x="3793764" y="4028302"/>
            <a:ext cx="857700" cy="6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3" name="Google Shape;383;p14"/>
          <p:cNvCxnSpPr>
            <a:stCxn id="365" idx="2"/>
            <a:endCxn id="371" idx="0"/>
          </p:cNvCxnSpPr>
          <p:nvPr/>
        </p:nvCxnSpPr>
        <p:spPr>
          <a:xfrm>
            <a:off x="4651464" y="4028302"/>
            <a:ext cx="620100" cy="6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4" name="Google Shape;384;p14"/>
          <p:cNvCxnSpPr>
            <a:stCxn id="366" idx="2"/>
            <a:endCxn id="372" idx="0"/>
          </p:cNvCxnSpPr>
          <p:nvPr/>
        </p:nvCxnSpPr>
        <p:spPr>
          <a:xfrm flipH="1">
            <a:off x="7156952" y="3973833"/>
            <a:ext cx="655200" cy="6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5" name="Google Shape;385;p14"/>
          <p:cNvCxnSpPr>
            <a:stCxn id="366" idx="2"/>
            <a:endCxn id="373" idx="0"/>
          </p:cNvCxnSpPr>
          <p:nvPr/>
        </p:nvCxnSpPr>
        <p:spPr>
          <a:xfrm>
            <a:off x="7812153" y="3973833"/>
            <a:ext cx="822600" cy="65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6" name="Google Shape;386;p14"/>
          <p:cNvSpPr txBox="1"/>
          <p:nvPr/>
        </p:nvSpPr>
        <p:spPr>
          <a:xfrm>
            <a:off x="26702" y="4463912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-16(1,1)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4"/>
          <p:cNvSpPr txBox="1"/>
          <p:nvPr/>
        </p:nvSpPr>
        <p:spPr>
          <a:xfrm>
            <a:off x="2252789" y="4414229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-23(2,2)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4"/>
          <p:cNvSpPr txBox="1"/>
          <p:nvPr/>
        </p:nvSpPr>
        <p:spPr>
          <a:xfrm>
            <a:off x="1763552" y="3928851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-39(1,2)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4"/>
          <p:cNvSpPr txBox="1"/>
          <p:nvPr/>
        </p:nvSpPr>
        <p:spPr>
          <a:xfrm>
            <a:off x="3254606" y="4331864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18(3,3)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4"/>
          <p:cNvSpPr txBox="1"/>
          <p:nvPr/>
        </p:nvSpPr>
        <p:spPr>
          <a:xfrm>
            <a:off x="5083374" y="4325237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20(4,4)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"/>
          <p:cNvSpPr txBox="1"/>
          <p:nvPr/>
        </p:nvSpPr>
        <p:spPr>
          <a:xfrm>
            <a:off x="4276266" y="3234387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38(3,4)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"/>
          <p:cNvSpPr txBox="1"/>
          <p:nvPr/>
        </p:nvSpPr>
        <p:spPr>
          <a:xfrm>
            <a:off x="4188078" y="4029959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38(3,4)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"/>
          <p:cNvSpPr txBox="1"/>
          <p:nvPr/>
        </p:nvSpPr>
        <p:spPr>
          <a:xfrm>
            <a:off x="961667" y="3320429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-16(1,1)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"/>
          <p:cNvSpPr txBox="1"/>
          <p:nvPr/>
        </p:nvSpPr>
        <p:spPr>
          <a:xfrm>
            <a:off x="2801980" y="2962651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15(2,4)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4"/>
          <p:cNvSpPr txBox="1"/>
          <p:nvPr/>
        </p:nvSpPr>
        <p:spPr>
          <a:xfrm>
            <a:off x="3254605" y="2103572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38(3,4)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4"/>
          <p:cNvSpPr txBox="1"/>
          <p:nvPr/>
        </p:nvSpPr>
        <p:spPr>
          <a:xfrm>
            <a:off x="8041510" y="2072352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12(6,6)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4"/>
          <p:cNvSpPr txBox="1"/>
          <p:nvPr/>
        </p:nvSpPr>
        <p:spPr>
          <a:xfrm>
            <a:off x="6989470" y="3275859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12(6,6)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4"/>
          <p:cNvSpPr txBox="1"/>
          <p:nvPr/>
        </p:nvSpPr>
        <p:spPr>
          <a:xfrm>
            <a:off x="8521559" y="4286363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12(6,6)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4"/>
          <p:cNvSpPr txBox="1"/>
          <p:nvPr/>
        </p:nvSpPr>
        <p:spPr>
          <a:xfrm>
            <a:off x="6393605" y="4294150"/>
            <a:ext cx="8050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-7(5,5)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4"/>
          <p:cNvSpPr txBox="1"/>
          <p:nvPr/>
        </p:nvSpPr>
        <p:spPr>
          <a:xfrm>
            <a:off x="8172762" y="2843346"/>
            <a:ext cx="7344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7(6,7)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4"/>
          <p:cNvSpPr txBox="1"/>
          <p:nvPr/>
        </p:nvSpPr>
        <p:spPr>
          <a:xfrm>
            <a:off x="10417144" y="3222820"/>
            <a:ext cx="7344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5(7,7)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279816" y="2059448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43(3,6)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09" name="Google Shape;409;p1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10" name="Google Shape;410;p1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11" name="Google Shape;411;p1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12" name="Google Shape;4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254" y="1431407"/>
            <a:ext cx="8018162" cy="490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19" name="Google Shape;419;p1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20" name="Google Shape;420;p1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21" name="Google Shape;421;p1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22" name="Google Shape;4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21" y="1068688"/>
            <a:ext cx="6059358" cy="5191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2200">
                <a:solidFill>
                  <a:schemeClr val="dk2"/>
                </a:solidFill>
              </a:rPr>
              <a:t>Divide-and-Conquer</a:t>
            </a:r>
            <a:r>
              <a:rPr lang="en-US" sz="2200"/>
              <a:t> is a general algorithm design paradigm: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Divide</a:t>
            </a:r>
            <a:r>
              <a:rPr lang="en-US" sz="2200"/>
              <a:t> the problem into a number of subproblems that are smaller instances of the same problem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Conquer</a:t>
            </a:r>
            <a:r>
              <a:rPr lang="en-US" sz="2200"/>
              <a:t> the subproblems by solving them recursively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Combine</a:t>
            </a:r>
            <a:r>
              <a:rPr lang="en-US" sz="2200"/>
              <a:t> the solutions to the subproblems into the solution for the original problem</a:t>
            </a:r>
            <a:endParaRPr sz="2200" b="1" i="1"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2200"/>
              <a:t>The base case for the recursion are subproblems of constant size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2200"/>
              <a:t>Analysis can be done using </a:t>
            </a:r>
            <a:r>
              <a:rPr lang="en-US" sz="2200" b="1">
                <a:solidFill>
                  <a:schemeClr val="dk2"/>
                </a:solidFill>
              </a:rPr>
              <a:t>recurrence equations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Divide and Conquer</a:t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4501292" y="4099810"/>
            <a:ext cx="3429000" cy="1676400"/>
            <a:chOff x="3342" y="1584"/>
            <a:chExt cx="1698" cy="816"/>
          </a:xfrm>
        </p:grpSpPr>
        <p:sp>
          <p:nvSpPr>
            <p:cNvPr id="118" name="Google Shape;118;p3"/>
            <p:cNvSpPr/>
            <p:nvPr/>
          </p:nvSpPr>
          <p:spPr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45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9" name="Google Shape;119;p3"/>
            <p:cNvCxnSpPr>
              <a:stCxn id="120" idx="7"/>
              <a:endCxn id="118" idx="3"/>
            </p:cNvCxnSpPr>
            <p:nvPr/>
          </p:nvCxnSpPr>
          <p:spPr>
            <a:xfrm rot="10800000" flipH="1">
              <a:off x="3688" y="1662"/>
              <a:ext cx="300" cy="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>
              <a:stCxn id="122" idx="0"/>
              <a:endCxn id="118" idx="4"/>
            </p:cNvCxnSpPr>
            <p:nvPr/>
          </p:nvCxnSpPr>
          <p:spPr>
            <a:xfrm>
              <a:off x="4198" y="1931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>
              <a:stCxn id="124" idx="0"/>
              <a:endCxn id="120" idx="4"/>
            </p:cNvCxnSpPr>
            <p:nvPr/>
          </p:nvCxnSpPr>
          <p:spPr>
            <a:xfrm>
              <a:off x="3610" y="2247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" name="Google Shape;125;p3"/>
            <p:cNvCxnSpPr>
              <a:stCxn id="126" idx="0"/>
              <a:endCxn id="120" idx="3"/>
            </p:cNvCxnSpPr>
            <p:nvPr/>
          </p:nvCxnSpPr>
          <p:spPr>
            <a:xfrm>
              <a:off x="3419" y="2247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3"/>
            <p:cNvSpPr/>
            <p:nvPr/>
          </p:nvSpPr>
          <p:spPr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45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8" name="Google Shape;128;p3"/>
            <p:cNvCxnSpPr>
              <a:stCxn id="127" idx="0"/>
              <a:endCxn id="120" idx="5"/>
            </p:cNvCxnSpPr>
            <p:nvPr/>
          </p:nvCxnSpPr>
          <p:spPr>
            <a:xfrm>
              <a:off x="3803" y="2247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" name="Google Shape;129;p3"/>
            <p:cNvCxnSpPr>
              <a:stCxn id="130" idx="0"/>
              <a:endCxn id="122" idx="4"/>
            </p:cNvCxnSpPr>
            <p:nvPr/>
          </p:nvCxnSpPr>
          <p:spPr>
            <a:xfrm>
              <a:off x="4196" y="2247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3"/>
            <p:cNvCxnSpPr>
              <a:stCxn id="132" idx="0"/>
              <a:endCxn id="122" idx="3"/>
            </p:cNvCxnSpPr>
            <p:nvPr/>
          </p:nvCxnSpPr>
          <p:spPr>
            <a:xfrm>
              <a:off x="4004" y="2247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2" name="Google Shape;122;p3"/>
            <p:cNvSpPr/>
            <p:nvPr/>
          </p:nvSpPr>
          <p:spPr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45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" name="Google Shape;134;p3"/>
            <p:cNvCxnSpPr>
              <a:stCxn id="133" idx="0"/>
              <a:endCxn id="122" idx="5"/>
            </p:cNvCxnSpPr>
            <p:nvPr/>
          </p:nvCxnSpPr>
          <p:spPr>
            <a:xfrm>
              <a:off x="4388" y="2247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3"/>
            <p:cNvCxnSpPr>
              <a:stCxn id="136" idx="0"/>
              <a:endCxn id="137" idx="4"/>
            </p:cNvCxnSpPr>
            <p:nvPr/>
          </p:nvCxnSpPr>
          <p:spPr>
            <a:xfrm>
              <a:off x="4772" y="2247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3"/>
            <p:cNvCxnSpPr>
              <a:stCxn id="139" idx="0"/>
              <a:endCxn id="137" idx="3"/>
            </p:cNvCxnSpPr>
            <p:nvPr/>
          </p:nvCxnSpPr>
          <p:spPr>
            <a:xfrm>
              <a:off x="4580" y="2247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7" name="Google Shape;137;p3"/>
            <p:cNvSpPr/>
            <p:nvPr/>
          </p:nvSpPr>
          <p:spPr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45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1" name="Google Shape;141;p3"/>
            <p:cNvCxnSpPr>
              <a:stCxn id="140" idx="0"/>
              <a:endCxn id="137" idx="5"/>
            </p:cNvCxnSpPr>
            <p:nvPr/>
          </p:nvCxnSpPr>
          <p:spPr>
            <a:xfrm>
              <a:off x="4964" y="2247"/>
              <a:ext cx="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3"/>
            <p:cNvCxnSpPr>
              <a:stCxn id="118" idx="5"/>
              <a:endCxn id="137" idx="1"/>
            </p:cNvCxnSpPr>
            <p:nvPr/>
          </p:nvCxnSpPr>
          <p:spPr>
            <a:xfrm>
              <a:off x="4280" y="1766"/>
              <a:ext cx="300" cy="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29" name="Google Shape;429;p1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30" name="Google Shape;430;p1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31" name="Google Shape;431;p1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32" name="Google Shape;4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3" name="Google Shape;433;p18"/>
          <p:cNvGraphicFramePr/>
          <p:nvPr/>
        </p:nvGraphicFramePr>
        <p:xfrm>
          <a:off x="6314241" y="21972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42" name="Google Shape;442;p1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43" name="Google Shape;44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4" name="Google Shape;444;p19"/>
          <p:cNvGraphicFramePr/>
          <p:nvPr/>
        </p:nvGraphicFramePr>
        <p:xfrm>
          <a:off x="6314241" y="21972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5" name="Google Shape;445;p19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9"/>
          <p:cNvSpPr/>
          <p:nvPr/>
        </p:nvSpPr>
        <p:spPr>
          <a:xfrm>
            <a:off x="2587683" y="1489435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53" name="Google Shape;453;p2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54" name="Google Shape;454;p2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56" name="Google Shape;45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7" name="Google Shape;457;p20"/>
          <p:cNvGraphicFramePr/>
          <p:nvPr/>
        </p:nvGraphicFramePr>
        <p:xfrm>
          <a:off x="6314241" y="21972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8" name="Google Shape;458;p20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0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0"/>
          <p:cNvSpPr/>
          <p:nvPr/>
        </p:nvSpPr>
        <p:spPr>
          <a:xfrm>
            <a:off x="1912856" y="182598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67" name="Google Shape;467;p2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68" name="Google Shape;468;p2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69" name="Google Shape;469;p2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70" name="Google Shape;4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1" name="Google Shape;471;p21"/>
          <p:cNvGraphicFramePr/>
          <p:nvPr/>
        </p:nvGraphicFramePr>
        <p:xfrm>
          <a:off x="6314241" y="21972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2" name="Google Shape;472;p21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1"/>
          <p:cNvSpPr/>
          <p:nvPr/>
        </p:nvSpPr>
        <p:spPr>
          <a:xfrm>
            <a:off x="3581400" y="21276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2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81" name="Google Shape;481;p2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82" name="Google Shape;482;p2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83" name="Google Shape;483;p2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84" name="Google Shape;4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5" name="Google Shape;485;p22"/>
          <p:cNvGraphicFramePr/>
          <p:nvPr/>
        </p:nvGraphicFramePr>
        <p:xfrm>
          <a:off x="6314241" y="21972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6" name="Google Shape;486;p22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3581400" y="21276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2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98" name="Google Shape;498;p2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99" name="Google Shape;49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0" name="Google Shape;500;p23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1" name="Google Shape;501;p23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3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3"/>
          <p:cNvSpPr/>
          <p:nvPr/>
        </p:nvSpPr>
        <p:spPr>
          <a:xfrm>
            <a:off x="3581400" y="2450699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3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11" name="Google Shape;511;p2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512" name="Google Shape;512;p2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13" name="Google Shape;513;p2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14" name="Google Shape;51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24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6" name="Google Shape;516;p24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4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4"/>
          <p:cNvSpPr/>
          <p:nvPr/>
        </p:nvSpPr>
        <p:spPr>
          <a:xfrm>
            <a:off x="3284456" y="28549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4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26" name="Google Shape;526;p2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527" name="Google Shape;527;p2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28" name="Google Shape;528;p2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29" name="Google Shape;5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0" name="Google Shape;530;p25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1" name="Google Shape;531;p25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5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5"/>
          <p:cNvSpPr/>
          <p:nvPr/>
        </p:nvSpPr>
        <p:spPr>
          <a:xfrm>
            <a:off x="3543546" y="3005766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5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41" name="Google Shape;541;p2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542" name="Google Shape;542;p2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543" name="Google Shape;543;p2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44" name="Google Shape;54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45" name="Google Shape;545;p26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6" name="Google Shape;546;p26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3213608" y="340077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57" name="Google Shape;557;p2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558" name="Google Shape;558;p2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59" name="Google Shape;559;p2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60" name="Google Shape;5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1" name="Google Shape;561;p27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2" name="Google Shape;562;p27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7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7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7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7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Divide-and-Conquer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7241498" y="2182318"/>
            <a:ext cx="2286000" cy="838200"/>
          </a:xfrm>
          <a:prstGeom prst="ellipse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2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of size </a:t>
            </a:r>
            <a:r>
              <a:rPr lang="en-US" sz="1800" b="1" i="1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2898098" y="2182318"/>
            <a:ext cx="2286000" cy="838200"/>
          </a:xfrm>
          <a:prstGeom prst="ellipse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of size </a:t>
            </a:r>
            <a:r>
              <a:rPr lang="en-US" sz="1800" b="1" i="1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2898098" y="3477718"/>
            <a:ext cx="2286000" cy="685800"/>
          </a:xfrm>
          <a:prstGeom prst="rect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5107898" y="5230318"/>
            <a:ext cx="2514600" cy="685800"/>
          </a:xfrm>
          <a:prstGeom prst="rect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the original problem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7241498" y="3477718"/>
            <a:ext cx="2286000" cy="685800"/>
          </a:xfrm>
          <a:prstGeom prst="rect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4"/>
          <p:cNvCxnSpPr/>
          <p:nvPr/>
        </p:nvCxnSpPr>
        <p:spPr>
          <a:xfrm flipH="1">
            <a:off x="4345898" y="1877518"/>
            <a:ext cx="1447800" cy="3048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57" name="Google Shape;157;p4"/>
          <p:cNvCxnSpPr/>
          <p:nvPr/>
        </p:nvCxnSpPr>
        <p:spPr>
          <a:xfrm>
            <a:off x="6631898" y="1877518"/>
            <a:ext cx="1524000" cy="3048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158" name="Google Shape;158;p4"/>
          <p:cNvSpPr/>
          <p:nvPr/>
        </p:nvSpPr>
        <p:spPr>
          <a:xfrm>
            <a:off x="5107898" y="1115518"/>
            <a:ext cx="2286000" cy="838200"/>
          </a:xfrm>
          <a:prstGeom prst="ellipse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problem of size </a:t>
            </a:r>
            <a:r>
              <a:rPr lang="en-US" sz="1800" b="1" i="1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 b="1" i="0" u="none" strike="noStrike" cap="none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4"/>
          <p:cNvCxnSpPr/>
          <p:nvPr/>
        </p:nvCxnSpPr>
        <p:spPr>
          <a:xfrm>
            <a:off x="3964898" y="3020518"/>
            <a:ext cx="0" cy="4572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60" name="Google Shape;160;p4"/>
          <p:cNvCxnSpPr/>
          <p:nvPr/>
        </p:nvCxnSpPr>
        <p:spPr>
          <a:xfrm>
            <a:off x="8384498" y="3020518"/>
            <a:ext cx="0" cy="4572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61" name="Google Shape;161;p4"/>
          <p:cNvCxnSpPr/>
          <p:nvPr/>
        </p:nvCxnSpPr>
        <p:spPr>
          <a:xfrm>
            <a:off x="3964898" y="4163518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62" name="Google Shape;162;p4"/>
          <p:cNvCxnSpPr/>
          <p:nvPr/>
        </p:nvCxnSpPr>
        <p:spPr>
          <a:xfrm>
            <a:off x="8384498" y="4163518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63" name="Google Shape;163;p4"/>
          <p:cNvCxnSpPr/>
          <p:nvPr/>
        </p:nvCxnSpPr>
        <p:spPr>
          <a:xfrm>
            <a:off x="3964898" y="4696918"/>
            <a:ext cx="44196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4"/>
          <p:cNvCxnSpPr/>
          <p:nvPr/>
        </p:nvCxnSpPr>
        <p:spPr>
          <a:xfrm>
            <a:off x="6250898" y="4696918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grpSp>
        <p:nvGrpSpPr>
          <p:cNvPr id="165" name="Google Shape;165;p4"/>
          <p:cNvGrpSpPr/>
          <p:nvPr/>
        </p:nvGrpSpPr>
        <p:grpSpPr>
          <a:xfrm>
            <a:off x="5260298" y="2029918"/>
            <a:ext cx="1905000" cy="990600"/>
            <a:chOff x="3581401" y="2209800"/>
            <a:chExt cx="1904999" cy="990600"/>
          </a:xfrm>
        </p:grpSpPr>
        <p:sp>
          <p:nvSpPr>
            <p:cNvPr id="166" name="Google Shape;166;p4"/>
            <p:cNvSpPr/>
            <p:nvPr/>
          </p:nvSpPr>
          <p:spPr>
            <a:xfrm>
              <a:off x="3962401" y="2667000"/>
              <a:ext cx="1219199" cy="5334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Divide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4"/>
            <p:cNvCxnSpPr/>
            <p:nvPr/>
          </p:nvCxnSpPr>
          <p:spPr>
            <a:xfrm rot="10800000">
              <a:off x="3581401" y="2209800"/>
              <a:ext cx="533400" cy="457200"/>
            </a:xfrm>
            <a:prstGeom prst="straightConnector1">
              <a:avLst/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68" name="Google Shape;168;p4"/>
            <p:cNvCxnSpPr/>
            <p:nvPr/>
          </p:nvCxnSpPr>
          <p:spPr>
            <a:xfrm rot="10800000" flipH="1">
              <a:off x="4724400" y="2209800"/>
              <a:ext cx="762000" cy="457200"/>
            </a:xfrm>
            <a:prstGeom prst="straightConnector1">
              <a:avLst/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73" name="Google Shape;573;p2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574" name="Google Shape;574;p2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75" name="Google Shape;575;p2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76" name="Google Shape;57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7" name="Google Shape;577;p28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8" name="Google Shape;578;p28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8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3444712" y="2450699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8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89" name="Google Shape;589;p2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590" name="Google Shape;590;p2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91" name="Google Shape;591;p2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92" name="Google Shape;59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3" name="Google Shape;593;p29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" name="Google Shape;594;p29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9"/>
          <p:cNvSpPr/>
          <p:nvPr/>
        </p:nvSpPr>
        <p:spPr>
          <a:xfrm>
            <a:off x="3284456" y="277121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9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9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05" name="Google Shape;605;p3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607" name="Google Shape;607;p3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08" name="Google Shape;60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9" name="Google Shape;609;p30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0" name="Google Shape;610;p30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0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0"/>
          <p:cNvSpPr/>
          <p:nvPr/>
        </p:nvSpPr>
        <p:spPr>
          <a:xfrm>
            <a:off x="3661528" y="3127342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0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0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21" name="Google Shape;621;p3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622" name="Google Shape;622;p3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23" name="Google Shape;623;p3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24" name="Google Shape;62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5" name="Google Shape;625;p31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6" name="Google Shape;626;p31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1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1"/>
          <p:cNvSpPr/>
          <p:nvPr/>
        </p:nvSpPr>
        <p:spPr>
          <a:xfrm>
            <a:off x="3180761" y="340077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1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1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37" name="Google Shape;637;p3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638" name="Google Shape;638;p3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639" name="Google Shape;639;p3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40" name="Google Shape;6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1" name="Google Shape;641;p32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2" name="Google Shape;642;p32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2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2"/>
          <p:cNvSpPr/>
          <p:nvPr/>
        </p:nvSpPr>
        <p:spPr>
          <a:xfrm>
            <a:off x="3444712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32"/>
          <p:cNvSpPr/>
          <p:nvPr/>
        </p:nvSpPr>
        <p:spPr>
          <a:xfrm>
            <a:off x="7033624" y="3175418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32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53" name="Google Shape;653;p3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654" name="Google Shape;654;p3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655" name="Google Shape;655;p3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56" name="Google Shape;65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33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8" name="Google Shape;658;p33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3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3"/>
          <p:cNvSpPr/>
          <p:nvPr/>
        </p:nvSpPr>
        <p:spPr>
          <a:xfrm>
            <a:off x="3581400" y="2450699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33"/>
          <p:cNvSpPr/>
          <p:nvPr/>
        </p:nvSpPr>
        <p:spPr>
          <a:xfrm>
            <a:off x="7033624" y="3175418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33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69" name="Google Shape;669;p3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670" name="Google Shape;670;p3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671" name="Google Shape;671;p3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72" name="Google Shape;67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3" name="Google Shape;673;p34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4" name="Google Shape;674;p34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4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4"/>
          <p:cNvSpPr/>
          <p:nvPr/>
        </p:nvSpPr>
        <p:spPr>
          <a:xfrm>
            <a:off x="3204328" y="27806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34"/>
          <p:cNvSpPr/>
          <p:nvPr/>
        </p:nvSpPr>
        <p:spPr>
          <a:xfrm>
            <a:off x="7033624" y="3175418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4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85" name="Google Shape;685;p3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686" name="Google Shape;686;p3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687" name="Google Shape;687;p3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88" name="Google Shape;68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9" name="Google Shape;689;p35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0" name="Google Shape;690;p35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5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5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5"/>
          <p:cNvSpPr/>
          <p:nvPr/>
        </p:nvSpPr>
        <p:spPr>
          <a:xfrm>
            <a:off x="6314241" y="320028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5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01" name="Google Shape;701;p3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702" name="Google Shape;702;p3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703" name="Google Shape;703;p3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704" name="Google Shape;70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5" name="Google Shape;705;p36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6" name="Google Shape;706;p36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36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6"/>
          <p:cNvSpPr/>
          <p:nvPr/>
        </p:nvSpPr>
        <p:spPr>
          <a:xfrm>
            <a:off x="3444712" y="2517802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6"/>
          <p:cNvSpPr/>
          <p:nvPr/>
        </p:nvSpPr>
        <p:spPr>
          <a:xfrm>
            <a:off x="6314241" y="320028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 dirty="0"/>
          </a:p>
        </p:txBody>
      </p:sp>
      <p:sp>
        <p:nvSpPr>
          <p:cNvPr id="717" name="Google Shape;717;p3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718" name="Google Shape;718;p3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719" name="Google Shape;719;p3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720" name="Google Shape;72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1" name="Google Shape;721;p37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2" name="Google Shape;722;p37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7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7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7"/>
          <p:cNvSpPr/>
          <p:nvPr/>
        </p:nvSpPr>
        <p:spPr>
          <a:xfrm>
            <a:off x="5785457" y="3133719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7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Note that the divide and conquer problems you will be solving are mostly </a:t>
            </a:r>
            <a:r>
              <a:rPr lang="en-US" b="1"/>
              <a:t>based on arrays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However, </a:t>
            </a:r>
            <a:r>
              <a:rPr lang="en-US" b="1"/>
              <a:t>not all divide and conquer </a:t>
            </a:r>
            <a:r>
              <a:rPr lang="en-US"/>
              <a:t>problems are based on arrays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Example : </a:t>
            </a:r>
            <a:r>
              <a:rPr lang="en-US" b="1"/>
              <a:t>Strassen’s algorithm for matrix multiplication (Not in syllabus)</a:t>
            </a:r>
            <a:endParaRPr b="1"/>
          </a:p>
        </p:txBody>
      </p:sp>
      <p:sp>
        <p:nvSpPr>
          <p:cNvPr id="175" name="Google Shape;175;p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Divide and Conquer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33" name="Google Shape;733;p3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734" name="Google Shape;734;p3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735" name="Google Shape;735;p3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736" name="Google Shape;73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7" name="Google Shape;737;p38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-23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8" name="Google Shape;738;p38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8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38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38"/>
          <p:cNvSpPr/>
          <p:nvPr/>
        </p:nvSpPr>
        <p:spPr>
          <a:xfrm>
            <a:off x="5785457" y="3133719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8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8"/>
          <p:cNvSpPr/>
          <p:nvPr/>
        </p:nvSpPr>
        <p:spPr>
          <a:xfrm>
            <a:off x="4725492" y="4588410"/>
            <a:ext cx="70738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Similarly the right sum is determined</a:t>
            </a:r>
            <a:endParaRPr sz="36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FIND-MAX-CROSSING-SUBARRAY : Θ(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FIND-MAXIMUM-SUBARRAY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2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/2) + Θ(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=  Θ(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(</a:t>
            </a:r>
            <a:r>
              <a:rPr lang="en-US" b="0" i="0" u="none" strike="noStrike" cap="non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similar to merge-sort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50" name="Google Shape;750;p3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751" name="Google Shape;751;p3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752" name="Google Shape;752;p3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</a:t>
            </a:r>
            <a:endParaRPr/>
          </a:p>
        </p:txBody>
      </p:sp>
      <p:pic>
        <p:nvPicPr>
          <p:cNvPr id="753" name="Google Shape;75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960" y="2805499"/>
            <a:ext cx="6692287" cy="147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We can determine the time complexity using: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The Iterative Approach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Recursive Tree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Master Theorem</a:t>
            </a:r>
            <a:endParaRPr/>
          </a:p>
        </p:txBody>
      </p:sp>
      <p:sp>
        <p:nvSpPr>
          <p:cNvPr id="760" name="Google Shape;760;p4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761" name="Google Shape;761;p4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762" name="Google Shape;762;p4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769" name="Google Shape;769;p4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770" name="Google Shape;770;p4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 (Recursive Tree)</a:t>
            </a:r>
            <a:endParaRPr/>
          </a:p>
        </p:txBody>
      </p:sp>
      <p:sp>
        <p:nvSpPr>
          <p:cNvPr id="771" name="Google Shape;771;p41" descr="Rectangle: Click to edit Master text styles&#10;Second level&#10;Third level&#10;Fourth level&#10;Fifth level"/>
          <p:cNvSpPr/>
          <p:nvPr/>
        </p:nvSpPr>
        <p:spPr>
          <a:xfrm>
            <a:off x="762000" y="1196975"/>
            <a:ext cx="7924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 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 tree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recurrence relation and look for a pattern: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5763" y="1806575"/>
            <a:ext cx="3140075" cy="72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3" name="Google Shape;773;p41"/>
          <p:cNvGrpSpPr/>
          <p:nvPr/>
        </p:nvGrpSpPr>
        <p:grpSpPr>
          <a:xfrm>
            <a:off x="4038600" y="3163887"/>
            <a:ext cx="4191000" cy="1785938"/>
            <a:chOff x="384" y="1632"/>
            <a:chExt cx="5184" cy="2208"/>
          </a:xfrm>
        </p:grpSpPr>
        <p:cxnSp>
          <p:nvCxnSpPr>
            <p:cNvPr id="774" name="Google Shape;774;p41"/>
            <p:cNvCxnSpPr>
              <a:stCxn id="775" idx="0"/>
              <a:endCxn id="776" idx="2"/>
            </p:cNvCxnSpPr>
            <p:nvPr/>
          </p:nvCxnSpPr>
          <p:spPr>
            <a:xfrm rot="10800000" flipH="1">
              <a:off x="905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41"/>
            <p:cNvCxnSpPr>
              <a:stCxn id="778" idx="0"/>
              <a:endCxn id="776" idx="2"/>
            </p:cNvCxnSpPr>
            <p:nvPr/>
          </p:nvCxnSpPr>
          <p:spPr>
            <a:xfrm rot="10800000">
              <a:off x="1650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9" name="Google Shape;779;p41"/>
            <p:cNvCxnSpPr>
              <a:stCxn id="780" idx="0"/>
              <a:endCxn id="775" idx="2"/>
            </p:cNvCxnSpPr>
            <p:nvPr/>
          </p:nvCxnSpPr>
          <p:spPr>
            <a:xfrm rot="10800000" flipH="1">
              <a:off x="611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1" name="Google Shape;781;p41"/>
            <p:cNvCxnSpPr>
              <a:stCxn id="782" idx="0"/>
              <a:endCxn id="778" idx="2"/>
            </p:cNvCxnSpPr>
            <p:nvPr/>
          </p:nvCxnSpPr>
          <p:spPr>
            <a:xfrm rot="10800000" flipH="1">
              <a:off x="1948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3" name="Google Shape;783;p41"/>
            <p:cNvCxnSpPr>
              <a:stCxn id="775" idx="2"/>
              <a:endCxn id="784" idx="0"/>
            </p:cNvCxnSpPr>
            <p:nvPr/>
          </p:nvCxnSpPr>
          <p:spPr>
            <a:xfrm>
              <a:off x="905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5" name="Google Shape;785;p41"/>
            <p:cNvCxnSpPr>
              <a:stCxn id="778" idx="2"/>
              <a:endCxn id="786" idx="0"/>
            </p:cNvCxnSpPr>
            <p:nvPr/>
          </p:nvCxnSpPr>
          <p:spPr>
            <a:xfrm>
              <a:off x="2250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76" name="Google Shape;776;p41"/>
            <p:cNvSpPr/>
            <p:nvPr/>
          </p:nvSpPr>
          <p:spPr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788" name="Google Shape;788;p41"/>
            <p:cNvGrpSpPr/>
            <p:nvPr/>
          </p:nvGrpSpPr>
          <p:grpSpPr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775" name="Google Shape;775;p41"/>
              <p:cNvSpPr/>
              <p:nvPr/>
            </p:nvSpPr>
            <p:spPr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8" name="Google Shape;778;p41"/>
              <p:cNvSpPr/>
              <p:nvPr/>
            </p:nvSpPr>
            <p:spPr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91" name="Google Shape;791;p41"/>
            <p:cNvGrpSpPr/>
            <p:nvPr/>
          </p:nvGrpSpPr>
          <p:grpSpPr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780" name="Google Shape;780;p41"/>
              <p:cNvSpPr/>
              <p:nvPr/>
            </p:nvSpPr>
            <p:spPr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4" name="Google Shape;784;p41"/>
              <p:cNvSpPr/>
              <p:nvPr/>
            </p:nvSpPr>
            <p:spPr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2" name="Google Shape;782;p41"/>
              <p:cNvSpPr/>
              <p:nvPr/>
            </p:nvSpPr>
            <p:spPr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796" name="Google Shape;796;p41"/>
            <p:cNvCxnSpPr>
              <a:stCxn id="789" idx="0"/>
              <a:endCxn id="787" idx="2"/>
            </p:cNvCxnSpPr>
            <p:nvPr/>
          </p:nvCxnSpPr>
          <p:spPr>
            <a:xfrm rot="10800000" flipH="1">
              <a:off x="3689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7" name="Google Shape;797;p41"/>
            <p:cNvCxnSpPr>
              <a:stCxn id="790" idx="0"/>
              <a:endCxn id="787" idx="2"/>
            </p:cNvCxnSpPr>
            <p:nvPr/>
          </p:nvCxnSpPr>
          <p:spPr>
            <a:xfrm rot="10800000">
              <a:off x="4434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41"/>
            <p:cNvCxnSpPr>
              <a:stCxn id="792" idx="0"/>
              <a:endCxn id="789" idx="2"/>
            </p:cNvCxnSpPr>
            <p:nvPr/>
          </p:nvCxnSpPr>
          <p:spPr>
            <a:xfrm rot="10800000" flipH="1">
              <a:off x="3395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41"/>
            <p:cNvCxnSpPr>
              <a:stCxn id="794" idx="0"/>
              <a:endCxn id="790" idx="2"/>
            </p:cNvCxnSpPr>
            <p:nvPr/>
          </p:nvCxnSpPr>
          <p:spPr>
            <a:xfrm rot="10800000" flipH="1">
              <a:off x="4732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0" name="Google Shape;800;p41"/>
            <p:cNvCxnSpPr>
              <a:stCxn id="789" idx="2"/>
              <a:endCxn id="793" idx="0"/>
            </p:cNvCxnSpPr>
            <p:nvPr/>
          </p:nvCxnSpPr>
          <p:spPr>
            <a:xfrm>
              <a:off x="3689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1" name="Google Shape;801;p41"/>
            <p:cNvCxnSpPr>
              <a:stCxn id="790" idx="2"/>
              <a:endCxn id="795" idx="0"/>
            </p:cNvCxnSpPr>
            <p:nvPr/>
          </p:nvCxnSpPr>
          <p:spPr>
            <a:xfrm>
              <a:off x="5034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02" name="Google Shape;802;p41"/>
            <p:cNvSpPr/>
            <p:nvPr/>
          </p:nvSpPr>
          <p:spPr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803" name="Google Shape;803;p41"/>
            <p:cNvCxnSpPr>
              <a:stCxn id="776" idx="0"/>
              <a:endCxn id="802" idx="2"/>
            </p:cNvCxnSpPr>
            <p:nvPr/>
          </p:nvCxnSpPr>
          <p:spPr>
            <a:xfrm rot="10800000" flipH="1">
              <a:off x="1578" y="1979"/>
              <a:ext cx="15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4" name="Google Shape;804;p41"/>
            <p:cNvCxnSpPr>
              <a:stCxn id="787" idx="0"/>
              <a:endCxn id="802" idx="2"/>
            </p:cNvCxnSpPr>
            <p:nvPr/>
          </p:nvCxnSpPr>
          <p:spPr>
            <a:xfrm rot="10800000">
              <a:off x="2862" y="1979"/>
              <a:ext cx="15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805" name="Google Shape;805;p41"/>
          <p:cNvGraphicFramePr/>
          <p:nvPr/>
        </p:nvGraphicFramePr>
        <p:xfrm>
          <a:off x="8035874" y="26813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{B8B752CA-4DAE-459F-B7CC-E3AC1DA00E3B}</a:tableStyleId>
              </a:tblPr>
              <a:tblGrid>
                <a:gridCol w="382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Time for max crossing sub array</a:t>
                      </a:r>
                      <a:endParaRPr sz="14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bn:(bn/2+bn/2)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bn:(bn/4+bn/4+bn/4+bn/4)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06" name="Google Shape;806;p41"/>
          <p:cNvGraphicFramePr/>
          <p:nvPr/>
        </p:nvGraphicFramePr>
        <p:xfrm>
          <a:off x="1494233" y="23622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{B8B752CA-4DAE-459F-B7CC-E3AC1DA00E3B}</a:tableStyleId>
              </a:tblPr>
              <a:tblGrid>
                <a:gridCol w="75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depth</a:t>
                      </a:r>
                      <a:endParaRPr sz="14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T’s</a:t>
                      </a:r>
                      <a:endParaRPr sz="14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size</a:t>
                      </a:r>
                      <a:endParaRPr sz="14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b="1" i="1" u="none" strike="noStrike" cap="none" baseline="30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800" b="1" i="1" u="none" strike="noStrike" cap="none" baseline="30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sz="1800" b="0" i="0" u="none" strike="noStrike" cap="none" baseline="30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800" b="1" i="1" u="none" strike="noStrike" cap="none" baseline="30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7" name="Google Shape;807;p41"/>
          <p:cNvSpPr txBox="1"/>
          <p:nvPr/>
        </p:nvSpPr>
        <p:spPr>
          <a:xfrm>
            <a:off x="1585468" y="5717058"/>
            <a:ext cx="26972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time =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* </a:t>
            </a: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1"/>
          <p:cNvSpPr txBox="1"/>
          <p:nvPr/>
        </p:nvSpPr>
        <p:spPr>
          <a:xfrm>
            <a:off x="8229600" y="5648641"/>
            <a:ext cx="26972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bnlog n +bn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1"/>
          <p:cNvSpPr txBox="1"/>
          <p:nvPr/>
        </p:nvSpPr>
        <p:spPr>
          <a:xfrm>
            <a:off x="5509066" y="5648642"/>
            <a:ext cx="17217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log 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816" name="Google Shape;816;p4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817" name="Google Shape;817;p4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 (Iterative Approach)</a:t>
            </a:r>
            <a:endParaRPr/>
          </a:p>
        </p:txBody>
      </p:sp>
      <p:pic>
        <p:nvPicPr>
          <p:cNvPr id="818" name="Google Shape;81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4300" y="1079500"/>
            <a:ext cx="3908425" cy="29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42"/>
          <p:cNvSpPr/>
          <p:nvPr/>
        </p:nvSpPr>
        <p:spPr>
          <a:xfrm>
            <a:off x="1170574" y="4648200"/>
            <a:ext cx="6697662" cy="202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676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base, </a:t>
            </a:r>
            <a:r>
              <a:rPr lang="en-US" sz="2400" b="0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00" b="0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=b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case occurs when 2</a:t>
            </a:r>
            <a:r>
              <a:rPr lang="en-US" sz="2400" b="0" i="1" u="none" strike="noStrike" cap="none" baseline="300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400" b="0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That is, </a:t>
            </a:r>
            <a:r>
              <a:rPr lang="en-US" sz="2400" b="0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log </a:t>
            </a:r>
            <a:r>
              <a:rPr lang="en-US" sz="2400" b="0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676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endParaRPr sz="2400" b="0" i="0" u="none" strike="noStrike" cap="none">
              <a:solidFill>
                <a:srgbClr val="4045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676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</a:t>
            </a:r>
            <a:r>
              <a:rPr lang="en-US" sz="2400" b="0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</a:t>
            </a:r>
            <a:r>
              <a:rPr lang="en-US" sz="2400" b="0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0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lang="en-US" sz="2400" b="0" i="1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0" name="Google Shape;82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7967" y="5450680"/>
            <a:ext cx="2611438" cy="4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COUNT EVEN NUMBERS</a:t>
            </a:r>
            <a:endParaRPr/>
          </a:p>
        </p:txBody>
      </p:sp>
      <p:sp>
        <p:nvSpPr>
          <p:cNvPr id="826" name="Google Shape;826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28" name="Google Shape;828;p4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829" name="Google Shape;829;p4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Try the simulation yourself first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Determine time complexity</a:t>
            </a:r>
            <a:endParaRPr/>
          </a:p>
        </p:txBody>
      </p:sp>
      <p:sp>
        <p:nvSpPr>
          <p:cNvPr id="836" name="Google Shape;836;p4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837" name="Google Shape;837;p4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838" name="Google Shape;838;p4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Count Even Numbers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AutoNum type="arabicPeriod"/>
            </a:pPr>
            <a:r>
              <a:rPr lang="en-US"/>
              <a:t>You are given an array P [1..100], where an index is marked as 1 if it is a prime number or 0 if it is not a prime number (see the array below for reference).  Determine the total number of prime numbers in a given array using a divide and conquer algorithm. Draw the recursive tree and write the pseudocode.</a:t>
            </a:r>
            <a:endParaRPr/>
          </a:p>
          <a:p>
            <a:pPr marL="514350" lvl="0" indent="-37338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None/>
            </a:pPr>
            <a:endParaRPr/>
          </a:p>
          <a:p>
            <a:pPr marL="514350" lvl="0" indent="-37338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None/>
            </a:pP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AutoNum type="arabicPeriod"/>
            </a:pPr>
            <a:r>
              <a:rPr lang="en-US" b="1"/>
              <a:t>MergeSort</a:t>
            </a:r>
            <a:r>
              <a:rPr lang="en-US"/>
              <a:t> (Done in DSA I – materials will be given in lms for revision)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AutoNum type="arabicPeriod"/>
            </a:pPr>
            <a:r>
              <a:rPr lang="en-US" b="1"/>
              <a:t>QuickSort</a:t>
            </a:r>
            <a:r>
              <a:rPr lang="en-US"/>
              <a:t> (Done in DSA I) (Done in DSA I – materials will be given in lms for revision)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</p:txBody>
      </p:sp>
      <p:sp>
        <p:nvSpPr>
          <p:cNvPr id="845" name="Google Shape;845;p4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846" name="Google Shape;846;p4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847" name="Google Shape;847;p4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Similar Problems</a:t>
            </a:r>
            <a:endParaRPr/>
          </a:p>
        </p:txBody>
      </p:sp>
      <p:graphicFrame>
        <p:nvGraphicFramePr>
          <p:cNvPr id="848" name="Google Shape;848;p49"/>
          <p:cNvGraphicFramePr/>
          <p:nvPr/>
        </p:nvGraphicFramePr>
        <p:xfrm>
          <a:off x="2032000" y="3200400"/>
          <a:ext cx="8128000" cy="7417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90513" lvl="0" indent="-290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/>
              <a:t>This </a:t>
            </a:r>
            <a:r>
              <a:rPr lang="en-US" sz="3200">
                <a:solidFill>
                  <a:srgbClr val="000000"/>
                </a:solidFill>
              </a:rPr>
              <a:t>Divide and conquer </a:t>
            </a:r>
            <a:r>
              <a:rPr lang="en-US" sz="3200"/>
              <a:t>algorithm is clearly substantially </a:t>
            </a:r>
            <a:r>
              <a:rPr lang="en-US" sz="3200" b="1"/>
              <a:t>faster</a:t>
            </a:r>
            <a:r>
              <a:rPr lang="en-US" sz="3200"/>
              <a:t> than any of </a:t>
            </a:r>
            <a:r>
              <a:rPr lang="en-US" sz="3200" b="1"/>
              <a:t>the brute-force methods</a:t>
            </a:r>
            <a:r>
              <a:rPr lang="en-US" sz="3200"/>
              <a:t>.  It required some cleverness, and the programming is a little more complicated – but the payoff is large.</a:t>
            </a:r>
            <a:endParaRPr/>
          </a:p>
          <a:p>
            <a:pPr marL="290513" marR="0" lvl="0" indent="-8731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</a:endParaRPr>
          </a:p>
          <a:p>
            <a:pPr marL="290513" marR="0" lvl="0" indent="-29051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Divide and conquer is just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one of several powerful 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techniques for algorithm design</a:t>
            </a:r>
            <a:endParaRPr/>
          </a:p>
          <a:p>
            <a:pPr marL="290513" marR="0" lvl="0" indent="-29051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Divide-and-conquer algorithms can be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analyzed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using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 recurrences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FF0000"/>
                </a:solidFill>
              </a:rPr>
              <a:t>  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Can lead to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more efficient algorithms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855" name="Google Shape;855;p5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856" name="Google Shape;856;p5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857" name="Google Shape;857;p5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Conclusion: Divide-and-Conquer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endParaRPr/>
          </a:p>
        </p:txBody>
      </p:sp>
      <p:sp>
        <p:nvSpPr>
          <p:cNvPr id="865" name="Google Shape;865;p51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866" name="Google Shape;866;p51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6"/>
          <p:cNvGraphicFramePr/>
          <p:nvPr/>
        </p:nvGraphicFramePr>
        <p:xfrm>
          <a:off x="1908534" y="1879748"/>
          <a:ext cx="6225500" cy="365770"/>
        </p:xfrm>
        <a:graphic>
          <a:graphicData uri="http://schemas.openxmlformats.org/drawingml/2006/table">
            <a:tbl>
              <a:tblPr firstRow="1" bandRow="1">
                <a:noFill/>
                <a:tableStyleId>{A47091CC-840B-42CD-8705-CFE96CC84945}</a:tableStyleId>
              </a:tblPr>
              <a:tblGrid>
                <a:gridCol w="6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Google Shape;184;p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185" name="Google Shape;185;p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86" name="Google Shape;186;p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/>
              <a:t>Divide and Conquer </a:t>
            </a:r>
            <a:br>
              <a:rPr lang="en-US" sz="3200"/>
            </a:br>
            <a:r>
              <a:rPr lang="en-US" sz="3200"/>
              <a:t>(Basic structure For array based problems)</a:t>
            </a:r>
            <a:endParaRPr/>
          </a:p>
        </p:txBody>
      </p:sp>
      <p:sp>
        <p:nvSpPr>
          <p:cNvPr id="187" name="Google Shape;187;p6"/>
          <p:cNvSpPr/>
          <p:nvPr/>
        </p:nvSpPr>
        <p:spPr>
          <a:xfrm>
            <a:off x="3946688" y="1244270"/>
            <a:ext cx="2149312" cy="5373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Solve (A,start,end)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6"/>
          <p:cNvCxnSpPr>
            <a:endCxn id="189" idx="0"/>
          </p:cNvCxnSpPr>
          <p:nvPr/>
        </p:nvCxnSpPr>
        <p:spPr>
          <a:xfrm flipH="1">
            <a:off x="2628594" y="2245554"/>
            <a:ext cx="2392800" cy="78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p6"/>
          <p:cNvCxnSpPr>
            <a:endCxn id="191" idx="0"/>
          </p:cNvCxnSpPr>
          <p:nvPr/>
        </p:nvCxnSpPr>
        <p:spPr>
          <a:xfrm>
            <a:off x="5021265" y="2245499"/>
            <a:ext cx="559800" cy="76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192" name="Google Shape;192;p6"/>
          <p:cNvGraphicFramePr/>
          <p:nvPr/>
        </p:nvGraphicFramePr>
        <p:xfrm>
          <a:off x="1553938" y="3708121"/>
          <a:ext cx="1867650" cy="36577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9" name="Google Shape;189;p6"/>
          <p:cNvSpPr/>
          <p:nvPr/>
        </p:nvSpPr>
        <p:spPr>
          <a:xfrm>
            <a:off x="1553938" y="3027054"/>
            <a:ext cx="2149312" cy="5373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Solve (A,start,i)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4506409" y="3009899"/>
            <a:ext cx="2149312" cy="5373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Solve (A,i+1,end)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6"/>
          <p:cNvGraphicFramePr/>
          <p:nvPr/>
        </p:nvGraphicFramePr>
        <p:xfrm>
          <a:off x="4209924" y="3691703"/>
          <a:ext cx="4357850" cy="37815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4" name="Google Shape;194;p6"/>
          <p:cNvCxnSpPr>
            <a:endCxn id="195" idx="0"/>
          </p:cNvCxnSpPr>
          <p:nvPr/>
        </p:nvCxnSpPr>
        <p:spPr>
          <a:xfrm>
            <a:off x="5021457" y="2245473"/>
            <a:ext cx="5337000" cy="67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6"/>
          <p:cNvSpPr/>
          <p:nvPr/>
        </p:nvSpPr>
        <p:spPr>
          <a:xfrm>
            <a:off x="8811989" y="2924373"/>
            <a:ext cx="3092936" cy="5373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Function (A,start,end)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6"/>
          <p:cNvCxnSpPr>
            <a:endCxn id="197" idx="0"/>
          </p:cNvCxnSpPr>
          <p:nvPr/>
        </p:nvCxnSpPr>
        <p:spPr>
          <a:xfrm flipH="1">
            <a:off x="3431753" y="4069881"/>
            <a:ext cx="2957100" cy="96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198;p6"/>
          <p:cNvCxnSpPr>
            <a:endCxn id="199" idx="0"/>
          </p:cNvCxnSpPr>
          <p:nvPr/>
        </p:nvCxnSpPr>
        <p:spPr>
          <a:xfrm flipH="1">
            <a:off x="6096000" y="4069953"/>
            <a:ext cx="292800" cy="90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0" name="Google Shape;200;p6"/>
          <p:cNvCxnSpPr/>
          <p:nvPr/>
        </p:nvCxnSpPr>
        <p:spPr>
          <a:xfrm>
            <a:off x="6388891" y="4069853"/>
            <a:ext cx="4249200" cy="81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7" name="Google Shape;197;p6"/>
          <p:cNvSpPr/>
          <p:nvPr/>
        </p:nvSpPr>
        <p:spPr>
          <a:xfrm>
            <a:off x="2357097" y="5034981"/>
            <a:ext cx="2149312" cy="5373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Solve (A,start,i)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5021344" y="4974753"/>
            <a:ext cx="2149312" cy="5373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Solve (A,i+1,end)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8274967" y="5032726"/>
            <a:ext cx="3092936" cy="5373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Function (A,start,end)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p6"/>
          <p:cNvGraphicFramePr/>
          <p:nvPr/>
        </p:nvGraphicFramePr>
        <p:xfrm>
          <a:off x="1045149" y="5713974"/>
          <a:ext cx="3112750" cy="36577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3" name="Google Shape;203;p6"/>
          <p:cNvGraphicFramePr/>
          <p:nvPr/>
        </p:nvGraphicFramePr>
        <p:xfrm>
          <a:off x="5579448" y="5813491"/>
          <a:ext cx="1245100" cy="36577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6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MIN MAX PROBLEM</a:t>
            </a:r>
            <a:endParaRPr/>
          </a:p>
        </p:txBody>
      </p:sp>
      <p:sp>
        <p:nvSpPr>
          <p:cNvPr id="209" name="Google Shape;209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219" name="Google Shape;219;p4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20" name="Google Shape;220;p4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Finding Maximum and Minimum</a:t>
            </a:r>
            <a:endParaRPr/>
          </a:p>
        </p:txBody>
      </p:sp>
      <p:graphicFrame>
        <p:nvGraphicFramePr>
          <p:cNvPr id="221" name="Google Shape;221;p44"/>
          <p:cNvGraphicFramePr/>
          <p:nvPr/>
        </p:nvGraphicFramePr>
        <p:xfrm>
          <a:off x="1805651" y="123548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{586A8A61-785D-4986-B7A9-6A0A5FCE0CD5}</a:tableStyleId>
              </a:tblPr>
              <a:tblGrid>
                <a:gridCol w="83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Index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Array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2" name="Google Shape;222;p44"/>
          <p:cNvSpPr/>
          <p:nvPr/>
        </p:nvSpPr>
        <p:spPr>
          <a:xfrm>
            <a:off x="5198799" y="2090278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MaxMin(1,9)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44"/>
          <p:cNvCxnSpPr>
            <a:stCxn id="222" idx="2"/>
            <a:endCxn id="224" idx="0"/>
          </p:cNvCxnSpPr>
          <p:nvPr/>
        </p:nvCxnSpPr>
        <p:spPr>
          <a:xfrm flipH="1">
            <a:off x="4478700" y="2551943"/>
            <a:ext cx="1617300" cy="24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44"/>
          <p:cNvCxnSpPr>
            <a:stCxn id="222" idx="2"/>
            <a:endCxn id="226" idx="0"/>
          </p:cNvCxnSpPr>
          <p:nvPr/>
        </p:nvCxnSpPr>
        <p:spPr>
          <a:xfrm>
            <a:off x="6096000" y="2551943"/>
            <a:ext cx="4175700" cy="50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4" name="Google Shape;224;p44"/>
          <p:cNvSpPr/>
          <p:nvPr/>
        </p:nvSpPr>
        <p:spPr>
          <a:xfrm>
            <a:off x="3581401" y="2793020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4"/>
          <p:cNvSpPr/>
          <p:nvPr/>
        </p:nvSpPr>
        <p:spPr>
          <a:xfrm>
            <a:off x="9374559" y="3052354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MaxMin(6,9)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44"/>
          <p:cNvCxnSpPr>
            <a:stCxn id="224" idx="2"/>
            <a:endCxn id="228" idx="0"/>
          </p:cNvCxnSpPr>
          <p:nvPr/>
        </p:nvCxnSpPr>
        <p:spPr>
          <a:xfrm flipH="1">
            <a:off x="2702902" y="3254685"/>
            <a:ext cx="1775700" cy="5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9" name="Google Shape;229;p44"/>
          <p:cNvCxnSpPr>
            <a:stCxn id="224" idx="2"/>
            <a:endCxn id="230" idx="0"/>
          </p:cNvCxnSpPr>
          <p:nvPr/>
        </p:nvCxnSpPr>
        <p:spPr>
          <a:xfrm>
            <a:off x="4478602" y="3254685"/>
            <a:ext cx="1705800" cy="62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8" name="Google Shape;228;p44"/>
          <p:cNvSpPr/>
          <p:nvPr/>
        </p:nvSpPr>
        <p:spPr>
          <a:xfrm>
            <a:off x="1805651" y="3773353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4"/>
          <p:cNvSpPr/>
          <p:nvPr/>
        </p:nvSpPr>
        <p:spPr>
          <a:xfrm>
            <a:off x="5287301" y="3878657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MaxMin(4,5)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4"/>
          <p:cNvSpPr/>
          <p:nvPr/>
        </p:nvSpPr>
        <p:spPr>
          <a:xfrm>
            <a:off x="273267" y="4806824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4"/>
          <p:cNvSpPr/>
          <p:nvPr/>
        </p:nvSpPr>
        <p:spPr>
          <a:xfrm>
            <a:off x="2472798" y="4868675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MaxMin(3,3)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44"/>
          <p:cNvCxnSpPr>
            <a:stCxn id="228" idx="2"/>
            <a:endCxn id="231" idx="0"/>
          </p:cNvCxnSpPr>
          <p:nvPr/>
        </p:nvCxnSpPr>
        <p:spPr>
          <a:xfrm flipH="1">
            <a:off x="1170452" y="4235018"/>
            <a:ext cx="1532400" cy="57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4" name="Google Shape;234;p44"/>
          <p:cNvCxnSpPr>
            <a:stCxn id="228" idx="2"/>
            <a:endCxn id="232" idx="0"/>
          </p:cNvCxnSpPr>
          <p:nvPr/>
        </p:nvCxnSpPr>
        <p:spPr>
          <a:xfrm>
            <a:off x="2702852" y="4235018"/>
            <a:ext cx="667200" cy="633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44"/>
          <p:cNvCxnSpPr>
            <a:stCxn id="230" idx="2"/>
            <a:endCxn id="236" idx="0"/>
          </p:cNvCxnSpPr>
          <p:nvPr/>
        </p:nvCxnSpPr>
        <p:spPr>
          <a:xfrm flipH="1">
            <a:off x="5297702" y="4340322"/>
            <a:ext cx="886800" cy="99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44"/>
          <p:cNvCxnSpPr>
            <a:stCxn id="230" idx="2"/>
          </p:cNvCxnSpPr>
          <p:nvPr/>
        </p:nvCxnSpPr>
        <p:spPr>
          <a:xfrm>
            <a:off x="6184502" y="4340322"/>
            <a:ext cx="1185900" cy="109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6" name="Google Shape;236;p44"/>
          <p:cNvSpPr/>
          <p:nvPr/>
        </p:nvSpPr>
        <p:spPr>
          <a:xfrm>
            <a:off x="4400443" y="5330340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MaxMin(4,4)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4"/>
          <p:cNvSpPr/>
          <p:nvPr/>
        </p:nvSpPr>
        <p:spPr>
          <a:xfrm>
            <a:off x="6473083" y="5330340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MaxMin(5,5)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4"/>
          <p:cNvSpPr/>
          <p:nvPr/>
        </p:nvSpPr>
        <p:spPr>
          <a:xfrm>
            <a:off x="147788" y="5956963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4"/>
          <p:cNvSpPr/>
          <p:nvPr/>
        </p:nvSpPr>
        <p:spPr>
          <a:xfrm>
            <a:off x="2347319" y="6018814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MaxMin(2,2)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44"/>
          <p:cNvCxnSpPr>
            <a:stCxn id="231" idx="2"/>
            <a:endCxn id="239" idx="0"/>
          </p:cNvCxnSpPr>
          <p:nvPr/>
        </p:nvCxnSpPr>
        <p:spPr>
          <a:xfrm flipH="1">
            <a:off x="1045068" y="5268489"/>
            <a:ext cx="125400" cy="688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44"/>
          <p:cNvCxnSpPr>
            <a:stCxn id="231" idx="2"/>
            <a:endCxn id="240" idx="0"/>
          </p:cNvCxnSpPr>
          <p:nvPr/>
        </p:nvCxnSpPr>
        <p:spPr>
          <a:xfrm>
            <a:off x="1170468" y="5268489"/>
            <a:ext cx="2074200" cy="75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3" name="Google Shape;243;p44"/>
          <p:cNvSpPr txBox="1"/>
          <p:nvPr/>
        </p:nvSpPr>
        <p:spPr>
          <a:xfrm>
            <a:off x="235998" y="5561172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4"/>
          <p:cNvSpPr txBox="1"/>
          <p:nvPr/>
        </p:nvSpPr>
        <p:spPr>
          <a:xfrm>
            <a:off x="2812307" y="5529270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13,13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4"/>
          <p:cNvSpPr txBox="1"/>
          <p:nvPr/>
        </p:nvSpPr>
        <p:spPr>
          <a:xfrm>
            <a:off x="597346" y="4437492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4"/>
          <p:cNvSpPr txBox="1"/>
          <p:nvPr/>
        </p:nvSpPr>
        <p:spPr>
          <a:xfrm>
            <a:off x="3328149" y="4561194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-5,-5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4"/>
          <p:cNvSpPr txBox="1"/>
          <p:nvPr/>
        </p:nvSpPr>
        <p:spPr>
          <a:xfrm>
            <a:off x="2219610" y="3465872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4"/>
          <p:cNvSpPr txBox="1"/>
          <p:nvPr/>
        </p:nvSpPr>
        <p:spPr>
          <a:xfrm>
            <a:off x="4758326" y="5055908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-8,-8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4"/>
          <p:cNvSpPr txBox="1"/>
          <p:nvPr/>
        </p:nvSpPr>
        <p:spPr>
          <a:xfrm>
            <a:off x="7258110" y="5083823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4"/>
          <p:cNvSpPr txBox="1"/>
          <p:nvPr/>
        </p:nvSpPr>
        <p:spPr>
          <a:xfrm>
            <a:off x="6098711" y="3614629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15,-8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3726136" y="2347458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22,-8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9709903" y="3614288"/>
            <a:ext cx="17255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Similar recursive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4"/>
          <p:cNvSpPr txBox="1"/>
          <p:nvPr/>
        </p:nvSpPr>
        <p:spPr>
          <a:xfrm>
            <a:off x="9494590" y="2586482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60,17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4"/>
          <p:cNvSpPr txBox="1"/>
          <p:nvPr/>
        </p:nvSpPr>
        <p:spPr>
          <a:xfrm>
            <a:off x="5627600" y="1927716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60,-8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None/>
            </a:pPr>
            <a:r>
              <a:rPr lang="en-US" sz="2200" b="0" i="1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Divide-and-Conquer algorithm:</a:t>
            </a:r>
            <a:r>
              <a:rPr lang="en-US" sz="22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ndara"/>
              <a:buNone/>
            </a:pPr>
            <a:r>
              <a:rPr lang="en-US" sz="220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Find_</a:t>
            </a:r>
            <a:r>
              <a:rPr lang="en-US" sz="2200" b="0" i="0" u="none" strike="noStrike" cap="none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maxmin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(A,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j</a:t>
            </a:r>
            <a:r>
              <a:rPr lang="en-US" sz="22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)       </a:t>
            </a:r>
            <a:r>
              <a:rPr lang="en-US" sz="24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// i, j are start and end index </a:t>
            </a:r>
            <a:endParaRPr/>
          </a:p>
          <a:p>
            <a:pPr marL="74295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 sz="2400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if</a:t>
            </a:r>
            <a:r>
              <a:rPr lang="en-US" sz="24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i = j: 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998"/>
              <a:buFont typeface="Candara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return A[i], A[i]  </a:t>
            </a:r>
            <a:r>
              <a:rPr lang="en-US" b="0" i="0" u="none" strike="noStrike" cap="non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// base case</a:t>
            </a:r>
            <a:endParaRPr/>
          </a:p>
          <a:p>
            <a:pPr marL="74295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 sz="2400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else if </a:t>
            </a:r>
            <a:r>
              <a:rPr lang="en-US" sz="24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 &lt; j: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	mid = (i+j)/2; </a:t>
            </a:r>
            <a:r>
              <a:rPr lang="en-US" b="0" i="0" u="none" strike="noStrike" cap="none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// divide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	mx1, min1 = Find_maxmin(A, i, mid) </a:t>
            </a:r>
            <a:r>
              <a:rPr lang="en-US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// conquer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	mx2, min2 = Find_maxmin(A, mid+1, j) </a:t>
            </a:r>
            <a:r>
              <a:rPr lang="en-US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// conquer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// combine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	fmax, fmin = -1, -1 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if</a:t>
            </a: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mx1 &gt; mx2: fmax = mx1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else</a:t>
            </a: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fmax = mx2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if</a:t>
            </a: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min1 &lt; min2: fmin = min1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else</a:t>
            </a: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fmin = min2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000"/>
              <a:buFont typeface="Candara"/>
              <a:buNone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lang="en-US" b="1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return</a:t>
            </a: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fmax, fmin</a:t>
            </a:r>
            <a:endParaRPr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</p:txBody>
      </p:sp>
      <p:sp>
        <p:nvSpPr>
          <p:cNvPr id="261" name="Google Shape;261;p4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262" name="Google Shape;262;p4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Pseudocode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=    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     if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2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/2) +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if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&gt;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By solving the recurrence, we get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</a:t>
            </a:r>
            <a:r>
              <a:rPr lang="en-US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270" name="Google Shape;270;p4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Tahmid Mosaddeque, Dept of CSE, UIU</a:t>
            </a:r>
            <a:endParaRPr/>
          </a:p>
        </p:txBody>
      </p:sp>
      <p:sp>
        <p:nvSpPr>
          <p:cNvPr id="271" name="Google Shape;271;p4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72" name="Google Shape;272;p4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2554</Words>
  <Application>Microsoft Office PowerPoint</Application>
  <PresentationFormat>Widescreen</PresentationFormat>
  <Paragraphs>774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Times New Roman</vt:lpstr>
      <vt:lpstr>Candara</vt:lpstr>
      <vt:lpstr>Courier New</vt:lpstr>
      <vt:lpstr>Noto Sans Symbols</vt:lpstr>
      <vt:lpstr>Comic Sans MS</vt:lpstr>
      <vt:lpstr>Arial</vt:lpstr>
      <vt:lpstr>Tahoma</vt:lpstr>
      <vt:lpstr>Calibri</vt:lpstr>
      <vt:lpstr>Office Theme</vt:lpstr>
      <vt:lpstr>CSE 2217: Data Structure and Algorithms-II</vt:lpstr>
      <vt:lpstr>Divide and Conquer</vt:lpstr>
      <vt:lpstr>Divide-and-Conquer</vt:lpstr>
      <vt:lpstr>Divide and Conquer</vt:lpstr>
      <vt:lpstr>Divide and Conquer  (Basic structure For array based problems)</vt:lpstr>
      <vt:lpstr>MIN MAX PROBLEM</vt:lpstr>
      <vt:lpstr>Finding Maximum and Minimum</vt:lpstr>
      <vt:lpstr>Pseudocode</vt:lpstr>
      <vt:lpstr>Time Complexity</vt:lpstr>
      <vt:lpstr>Divide and Conquer</vt:lpstr>
      <vt:lpstr>MAXIMUM SUB ARRAY PROBLEM</vt:lpstr>
      <vt:lpstr>The Maximum Sub Array Problem</vt:lpstr>
      <vt:lpstr>The Maximum Sub Array Problem</vt:lpstr>
      <vt:lpstr>The Brute Force Approach</vt:lpstr>
      <vt:lpstr>Brute Force Approach</vt:lpstr>
      <vt:lpstr>The Divide and Conquer Approach for Max Sub Array</vt:lpstr>
      <vt:lpstr>The Divide and Conquer Approach for Max Sub Array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Time Complexity</vt:lpstr>
      <vt:lpstr>Time Complexity</vt:lpstr>
      <vt:lpstr>Time Complexity (Recursive Tree)</vt:lpstr>
      <vt:lpstr>Time Complexity (Iterative Approach)</vt:lpstr>
      <vt:lpstr>COUNT EVEN NUMBERS</vt:lpstr>
      <vt:lpstr>Count Even Numbers</vt:lpstr>
      <vt:lpstr>Similar Problems</vt:lpstr>
      <vt:lpstr>Conclusion: Divide-and-Conquer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Tahmid Mosaddeque</cp:lastModifiedBy>
  <cp:revision>1</cp:revision>
  <dcterms:created xsi:type="dcterms:W3CDTF">2023-03-19T03:25:32Z</dcterms:created>
  <dcterms:modified xsi:type="dcterms:W3CDTF">2024-11-11T17:49:42Z</dcterms:modified>
</cp:coreProperties>
</file>