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0080625" cy="5670550"/>
  <p:notesSz cx="6845300" cy="93964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64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C287046-F428-4C6B-9817-8EA536951A06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Shape 1"/>
          <p:cNvSpPr txBox="1"/>
          <p:nvPr/>
        </p:nvSpPr>
        <p:spPr>
          <a:xfrm>
            <a:off x="3886200" y="8915400"/>
            <a:ext cx="2971440" cy="456840"/>
          </a:xfrm>
          <a:prstGeom prst="rect">
            <a:avLst/>
          </a:prstGeom>
          <a:noFill/>
          <a:ln w="1260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D093E7F-4B32-4684-B966-C880A14A34AE}" type="slidenum">
              <a:rPr lang="en-US" sz="1100" b="0" strike="noStrike" spc="-1">
                <a:solidFill>
                  <a:srgbClr val="000000"/>
                </a:solidFill>
                <a:latin typeface="Arial"/>
              </a:rPr>
              <a:t>1</a:t>
            </a:fld>
            <a:endParaRPr lang="en-US" sz="1100" b="0" strike="noStrike" spc="-1">
              <a:latin typeface="Times New Roman"/>
            </a:endParaRPr>
          </a:p>
        </p:txBody>
      </p:sp>
      <p:sp>
        <p:nvSpPr>
          <p:cNvPr id="30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249238" y="685800"/>
            <a:ext cx="6365875" cy="3581400"/>
          </a:xfrm>
          <a:prstGeom prst="rect">
            <a:avLst/>
          </a:prstGeom>
        </p:spPr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912960" y="4495680"/>
            <a:ext cx="5030280" cy="41907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64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03280" y="304380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0328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15160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57048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63732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50328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57048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63732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3280" y="1326240"/>
            <a:ext cx="907092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9070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3280" y="225720"/>
            <a:ext cx="907092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328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3280" y="1326240"/>
            <a:ext cx="907092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160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3280" y="304380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3280" y="304380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328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160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048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732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328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048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732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3280" y="1326240"/>
            <a:ext cx="9070920" cy="3287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9070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9070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3280" y="225720"/>
            <a:ext cx="907092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328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15160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503280" y="304380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3280" y="304380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body"/>
          </p:nvPr>
        </p:nvSpPr>
        <p:spPr>
          <a:xfrm>
            <a:off x="50328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515160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357048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6637320" y="132624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50328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 type="body"/>
          </p:nvPr>
        </p:nvSpPr>
        <p:spPr>
          <a:xfrm>
            <a:off x="357048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 type="body"/>
          </p:nvPr>
        </p:nvSpPr>
        <p:spPr>
          <a:xfrm>
            <a:off x="6637320" y="30438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3280" y="225720"/>
            <a:ext cx="9070920" cy="4385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0328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656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51600" y="304380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1600" y="1326240"/>
            <a:ext cx="442656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03280" y="3043800"/>
            <a:ext cx="9070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 hidden="1"/>
          <p:cNvSpPr/>
          <p:nvPr/>
        </p:nvSpPr>
        <p:spPr>
          <a:xfrm>
            <a:off x="360000" y="817560"/>
            <a:ext cx="9080280" cy="145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50000">
                <a:srgbClr val="000000"/>
              </a:gs>
              <a:gs pos="100000">
                <a:srgbClr val="FFFFFF"/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2"/>
          <p:cNvSpPr/>
          <p:nvPr/>
        </p:nvSpPr>
        <p:spPr>
          <a:xfrm>
            <a:off x="360000" y="3035880"/>
            <a:ext cx="9080280" cy="145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50000">
                <a:srgbClr val="000000"/>
              </a:gs>
              <a:gs pos="100000">
                <a:srgbClr val="FFFFFF"/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756000" y="1761120"/>
            <a:ext cx="8567640" cy="12150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/>
          </p:nvPr>
        </p:nvSpPr>
        <p:spPr>
          <a:xfrm>
            <a:off x="504000" y="5163120"/>
            <a:ext cx="2351880" cy="39348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/>
          </p:nvPr>
        </p:nvSpPr>
        <p:spPr>
          <a:xfrm>
            <a:off x="3443760" y="5163120"/>
            <a:ext cx="3191400" cy="3934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Times New Roman"/>
              </a:rPr>
              <a:t>CS 477/677 - Lecture 22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7223760" y="5163120"/>
            <a:ext cx="2351880" cy="3934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793CD3E5-B6BB-43B7-882C-6932EA5D32C5}" type="slidenum">
              <a:rPr lang="en-US" sz="1400" b="1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1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320" b="0" strike="noStrike" spc="-1">
                <a:solidFill>
                  <a:srgbClr val="333399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60" b="0" strike="noStrike" spc="-1">
                <a:solidFill>
                  <a:srgbClr val="333399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6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2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5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5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5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360000" y="817560"/>
            <a:ext cx="9080280" cy="1450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FF"/>
              </a:gs>
              <a:gs pos="50000">
                <a:srgbClr val="000000"/>
              </a:gs>
              <a:gs pos="100000">
                <a:srgbClr val="FFFFFF"/>
              </a:gs>
            </a:gsLst>
            <a:lin ang="5400000"/>
          </a:gra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376200" y="82440"/>
            <a:ext cx="9071640" cy="749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386640" y="1003680"/>
            <a:ext cx="9071640" cy="41968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Click to edit Master text styles</a:t>
            </a:r>
          </a:p>
          <a:p>
            <a:pPr marL="864000" lvl="1" indent="-324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level</a:t>
            </a:r>
            <a:endParaRPr lang="en-US" sz="2400" b="0" strike="noStrike" spc="-1">
              <a:solidFill>
                <a:srgbClr val="333399"/>
              </a:solidFill>
              <a:latin typeface="Arial"/>
            </a:endParaRPr>
          </a:p>
          <a:p>
            <a:pPr marL="1296000" lvl="2" indent="-288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333399"/>
                </a:solidFill>
                <a:latin typeface="Arial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2160000" lvl="4" indent="-2160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/>
          </p:nvPr>
        </p:nvSpPr>
        <p:spPr>
          <a:xfrm>
            <a:off x="504000" y="5289120"/>
            <a:ext cx="2351880" cy="26748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/>
          </p:nvPr>
        </p:nvSpPr>
        <p:spPr>
          <a:xfrm>
            <a:off x="3443760" y="5289120"/>
            <a:ext cx="3191400" cy="2674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Times New Roman"/>
              </a:rPr>
              <a:t>CS 477/677 - Lecture 22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/>
          </p:nvPr>
        </p:nvSpPr>
        <p:spPr>
          <a:xfrm>
            <a:off x="7223760" y="5289120"/>
            <a:ext cx="2351880" cy="26748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041E7922-3B94-43A2-AD2D-186C99294147}" type="slidenum">
              <a:rPr lang="en-US" sz="1400" b="1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280" y="225720"/>
            <a:ext cx="9070920" cy="945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3280" y="1326240"/>
            <a:ext cx="907092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756000" y="252000"/>
            <a:ext cx="8567640" cy="272448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rmAutofit fontScale="955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000000"/>
                </a:solidFill>
                <a:latin typeface="Arial"/>
              </a:rPr>
              <a:t>CSE 2217</a:t>
            </a:r>
            <a:br>
              <a:rPr dirty="0"/>
            </a:br>
            <a:r>
              <a:rPr lang="en-US" sz="4000" b="0" strike="noStrike" spc="-1" dirty="0">
                <a:solidFill>
                  <a:srgbClr val="000000"/>
                </a:solidFill>
                <a:latin typeface="Arial"/>
              </a:rPr>
              <a:t>Design and Analysis of Algorithms – II </a:t>
            </a:r>
            <a:br>
              <a:rPr dirty="0"/>
            </a:br>
            <a:r>
              <a:rPr lang="en-US" sz="4000" b="1" strike="noStrike" spc="-1" dirty="0">
                <a:solidFill>
                  <a:srgbClr val="000000"/>
                </a:solidFill>
                <a:latin typeface="Arial"/>
              </a:rPr>
              <a:t>Lecture 4</a:t>
            </a:r>
            <a:br>
              <a:rPr dirty="0"/>
            </a:br>
            <a:r>
              <a:rPr lang="en-US" sz="4000" b="1" strike="noStrike" spc="-1" dirty="0">
                <a:solidFill>
                  <a:srgbClr val="000000"/>
                </a:solidFill>
                <a:latin typeface="Arial"/>
              </a:rPr>
              <a:t>Solving recurrence relation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512492" y="3205380"/>
            <a:ext cx="7055640" cy="1448640"/>
          </a:xfrm>
          <a:prstGeom prst="rect">
            <a:avLst/>
          </a:prstGeom>
          <a:noFill/>
          <a:ln w="9360">
            <a:noFill/>
          </a:ln>
        </p:spPr>
        <p:txBody>
          <a:bodyPr>
            <a:normAutofit lnSpcReduction="10000"/>
          </a:bodyPr>
          <a:lstStyle/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33399"/>
                </a:solidFill>
                <a:latin typeface="Arial"/>
              </a:rPr>
              <a:t>Tahmid Mosaddeque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33399"/>
                </a:solidFill>
                <a:latin typeface="Arial"/>
              </a:rPr>
              <a:t>Lecturer</a:t>
            </a:r>
            <a:endParaRPr lang="en-US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33399"/>
                </a:solidFill>
                <a:latin typeface="Arial"/>
              </a:rPr>
              <a:t>Department of CSE</a:t>
            </a: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, UIU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75840" y="82080"/>
            <a:ext cx="9070200" cy="748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Proof by Induction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386280" y="1003320"/>
            <a:ext cx="9070200" cy="4195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  <a:ea typeface="DejaVu Sans"/>
              </a:rPr>
              <a:t>Claim. 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T(n) satisfies this recurrence, then T(n) = n log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n.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  <a:ea typeface="DejaVu Sans"/>
              </a:rPr>
              <a:t>Pf.  </a:t>
            </a:r>
            <a:r>
              <a:rPr lang="en-US" sz="1800" b="0" strike="noStrike" spc="-1">
                <a:solidFill>
                  <a:srgbClr val="009999"/>
                </a:solidFill>
                <a:latin typeface="Arial"/>
                <a:ea typeface="DejaVu Sans"/>
              </a:rPr>
              <a:t>(by induction on n)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Base case:  n = 1.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Inductive hypothesis:  T(n) =  n log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n.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Goal:  show that T(2n) =  2n log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(2n).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7223040" y="5288400"/>
            <a:ext cx="2351160" cy="266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B41367C-229A-4A13-9EE9-CC9F76A47CAA}" type="slidenum">
              <a:rPr lang="en-US" sz="1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10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71" name="CustomShape 4"/>
          <p:cNvSpPr/>
          <p:nvPr/>
        </p:nvSpPr>
        <p:spPr>
          <a:xfrm>
            <a:off x="7225200" y="1297440"/>
            <a:ext cx="1632600" cy="182160"/>
          </a:xfrm>
          <a:prstGeom prst="rect">
            <a:avLst/>
          </a:prstGeom>
          <a:noFill/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assumes n is a power of 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72" name="Line 5"/>
          <p:cNvSpPr/>
          <p:nvPr/>
        </p:nvSpPr>
        <p:spPr>
          <a:xfrm flipV="1">
            <a:off x="7495920" y="1131840"/>
            <a:ext cx="0" cy="12852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73" name="Picture 272"/>
          <p:cNvPicPr/>
          <p:nvPr/>
        </p:nvPicPr>
        <p:blipFill>
          <a:blip r:embed="rId2"/>
          <a:stretch/>
        </p:blipFill>
        <p:spPr>
          <a:xfrm>
            <a:off x="5511240" y="4076280"/>
            <a:ext cx="3372840" cy="1175400"/>
          </a:xfrm>
          <a:prstGeom prst="rect">
            <a:avLst/>
          </a:prstGeom>
          <a:ln>
            <a:noFill/>
          </a:ln>
        </p:spPr>
      </p:pic>
      <p:pic>
        <p:nvPicPr>
          <p:cNvPr id="274" name="Picture 273"/>
          <p:cNvPicPr/>
          <p:nvPr/>
        </p:nvPicPr>
        <p:blipFill>
          <a:blip r:embed="rId3"/>
          <a:stretch/>
        </p:blipFill>
        <p:spPr>
          <a:xfrm>
            <a:off x="2533320" y="1459080"/>
            <a:ext cx="4268880" cy="90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Shape 1"/>
          <p:cNvSpPr txBox="1"/>
          <p:nvPr/>
        </p:nvSpPr>
        <p:spPr>
          <a:xfrm>
            <a:off x="376200" y="82440"/>
            <a:ext cx="9071640" cy="7491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General Formula for D&amp;C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6" name="TextShape 2"/>
          <p:cNvSpPr txBox="1"/>
          <p:nvPr/>
        </p:nvSpPr>
        <p:spPr>
          <a:xfrm>
            <a:off x="386640" y="1003680"/>
            <a:ext cx="9071640" cy="41968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CLRS 4.5 (The Master Method)</a:t>
            </a:r>
            <a:endParaRPr lang="en-US" sz="2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problem size = </a:t>
            </a:r>
            <a:r>
              <a:rPr lang="en-US" sz="2400" b="1" i="1" strike="noStrike" spc="-1">
                <a:solidFill>
                  <a:srgbClr val="000000"/>
                </a:solidFill>
                <a:latin typeface="Arial"/>
              </a:rPr>
              <a:t>n </a:t>
            </a:r>
            <a:endParaRPr lang="en-US" sz="24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Number of divided pieces  = </a:t>
            </a:r>
            <a:r>
              <a:rPr lang="en-US" sz="2400" b="1" i="1" strike="noStrike" spc="-1">
                <a:solidFill>
                  <a:srgbClr val="000000"/>
                </a:solidFill>
                <a:latin typeface="Arial"/>
              </a:rPr>
              <a:t>a</a:t>
            </a:r>
            <a:endParaRPr lang="en-US" sz="24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Size of each piece = </a:t>
            </a:r>
            <a:r>
              <a:rPr lang="en-US" sz="2400" b="1" i="1" strike="noStrike" spc="-1">
                <a:solidFill>
                  <a:srgbClr val="000000"/>
                </a:solidFill>
                <a:latin typeface="Arial"/>
              </a:rPr>
              <a:t>n/b</a:t>
            </a:r>
            <a:endParaRPr lang="en-US" sz="24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Combine complexity = </a:t>
            </a:r>
            <a:r>
              <a:rPr lang="en-US" sz="2400" b="1" i="1" strike="noStrike" spc="-1">
                <a:solidFill>
                  <a:srgbClr val="000000"/>
                </a:solidFill>
                <a:latin typeface="Arial"/>
              </a:rPr>
              <a:t>n</a:t>
            </a:r>
            <a:r>
              <a:rPr lang="el-GR" sz="2400" b="1" i="1" strike="noStrike" spc="-1" baseline="30000">
                <a:solidFill>
                  <a:srgbClr val="000000"/>
                </a:solidFill>
                <a:latin typeface="Arial"/>
              </a:rPr>
              <a:t>α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General form for the recurrence</a:t>
            </a:r>
            <a:endParaRPr lang="en-US" sz="2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Symbol" charset="2"/>
              <a:buChar char=""/>
            </a:pPr>
            <a:endParaRPr lang="en-US" sz="28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961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277" name="TextShape 3"/>
          <p:cNvSpPr txBox="1"/>
          <p:nvPr/>
        </p:nvSpPr>
        <p:spPr>
          <a:xfrm>
            <a:off x="7223760" y="5289120"/>
            <a:ext cx="2351880" cy="2674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1D885CF8-CCF4-40D3-823F-DA5D3ABB4813}" type="slidenum">
              <a:rPr lang="en-US" sz="1400" b="1" strike="noStrike" spc="-1">
                <a:solidFill>
                  <a:srgbClr val="000000"/>
                </a:solidFill>
                <a:latin typeface="Times New Roman"/>
              </a:rPr>
              <a:t>11</a:t>
            </a:fld>
            <a:endParaRPr lang="en-US" sz="1400" b="0" strike="noStrike" spc="-1">
              <a:latin typeface="Times New Roman"/>
            </a:endParaRPr>
          </a:p>
        </p:txBody>
      </p:sp>
      <p:pic>
        <p:nvPicPr>
          <p:cNvPr id="278" name="Picture 277"/>
          <p:cNvPicPr/>
          <p:nvPr/>
        </p:nvPicPr>
        <p:blipFill>
          <a:blip r:embed="rId2"/>
          <a:stretch/>
        </p:blipFill>
        <p:spPr>
          <a:xfrm>
            <a:off x="1571040" y="3620880"/>
            <a:ext cx="6791040" cy="1514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 txBox="1"/>
          <p:nvPr/>
        </p:nvSpPr>
        <p:spPr>
          <a:xfrm>
            <a:off x="376200" y="82440"/>
            <a:ext cx="9071640" cy="7491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General Formula for D&amp;C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80" name="TextShape 2"/>
          <p:cNvSpPr txBox="1"/>
          <p:nvPr/>
        </p:nvSpPr>
        <p:spPr>
          <a:xfrm>
            <a:off x="386640" y="859680"/>
            <a:ext cx="9071640" cy="455256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4572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Let </a:t>
            </a:r>
            <a:r>
              <a:rPr lang="el-GR" sz="2800" b="1" i="1" strike="noStrike" spc="-1">
                <a:solidFill>
                  <a:srgbClr val="333399"/>
                </a:solidFill>
                <a:latin typeface="Arial"/>
              </a:rPr>
              <a:t>β</a:t>
            </a:r>
            <a:r>
              <a:rPr lang="en-US" sz="2800" b="1" i="1" strike="noStrike" spc="-1">
                <a:solidFill>
                  <a:srgbClr val="333399"/>
                </a:solidFill>
                <a:latin typeface="Arial"/>
              </a:rPr>
              <a:t> = log</a:t>
            </a:r>
            <a:r>
              <a:rPr lang="en-US" sz="2800" b="1" i="1" strike="noStrike" spc="-1" baseline="-25000">
                <a:solidFill>
                  <a:srgbClr val="333399"/>
                </a:solidFill>
                <a:latin typeface="Arial"/>
              </a:rPr>
              <a:t>b</a:t>
            </a:r>
            <a:r>
              <a:rPr lang="en-US" sz="2800" b="1" i="1" strike="noStrike" spc="-1">
                <a:solidFill>
                  <a:srgbClr val="333399"/>
                </a:solidFill>
                <a:latin typeface="Arial"/>
              </a:rPr>
              <a:t>a </a:t>
            </a: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then the solution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Symbol" charset="2"/>
              <a:buChar char=""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Symbol" charset="2"/>
              <a:buChar char=""/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600" b="0" strike="noStrike" spc="-1">
                <a:solidFill>
                  <a:srgbClr val="333399"/>
                </a:solidFill>
                <a:latin typeface="Arial"/>
              </a:rPr>
              <a:t>Merge Sort, a = 2, b = 2, </a:t>
            </a:r>
            <a:r>
              <a:rPr lang="el-GR" sz="2600" b="0" strike="noStrike" spc="-1">
                <a:solidFill>
                  <a:srgbClr val="333399"/>
                </a:solidFill>
                <a:latin typeface="Arial"/>
              </a:rPr>
              <a:t>β</a:t>
            </a:r>
            <a:r>
              <a:rPr lang="en-US" sz="2600" b="0" strike="noStrike" spc="-1">
                <a:solidFill>
                  <a:srgbClr val="333399"/>
                </a:solidFill>
                <a:latin typeface="Arial"/>
              </a:rPr>
              <a:t> = log</a:t>
            </a:r>
            <a:r>
              <a:rPr lang="en-US" sz="2600" b="0" strike="noStrike" spc="-1" baseline="-25000">
                <a:solidFill>
                  <a:srgbClr val="333399"/>
                </a:solidFill>
                <a:latin typeface="Arial"/>
              </a:rPr>
              <a:t>2</a:t>
            </a:r>
            <a:r>
              <a:rPr lang="en-US" sz="2600" b="0" strike="noStrike" spc="-1">
                <a:solidFill>
                  <a:srgbClr val="333399"/>
                </a:solidFill>
                <a:latin typeface="Arial"/>
              </a:rPr>
              <a:t>2 = 1, </a:t>
            </a:r>
            <a:r>
              <a:rPr lang="el-GR" sz="2600" b="0" strike="noStrike" spc="-1">
                <a:solidFill>
                  <a:srgbClr val="333399"/>
                </a:solidFill>
                <a:latin typeface="Arial"/>
              </a:rPr>
              <a:t>α</a:t>
            </a:r>
            <a:r>
              <a:rPr lang="en-US" sz="2600" b="0" strike="noStrike" spc="-1">
                <a:solidFill>
                  <a:srgbClr val="333399"/>
                </a:solidFill>
                <a:latin typeface="Arial"/>
              </a:rPr>
              <a:t> = 1.</a:t>
            </a:r>
            <a:endParaRPr lang="en-US" sz="26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pos="0" algn="l"/>
              </a:tabLst>
            </a:pPr>
            <a:r>
              <a:rPr lang="el-GR" sz="2200" b="0" strike="noStrike" spc="-1">
                <a:solidFill>
                  <a:srgbClr val="000000"/>
                </a:solidFill>
                <a:latin typeface="Arial"/>
              </a:rPr>
              <a:t>Θ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(n logn)</a:t>
            </a:r>
            <a:endParaRPr lang="en-US" sz="2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600" b="0" strike="noStrike" spc="-1">
                <a:solidFill>
                  <a:srgbClr val="333399"/>
                </a:solidFill>
                <a:latin typeface="Arial"/>
              </a:rPr>
              <a:t>Binary Search, a = 1, b = 2, </a:t>
            </a:r>
            <a:r>
              <a:rPr lang="el-GR" sz="2600" b="0" strike="noStrike" spc="-1">
                <a:solidFill>
                  <a:srgbClr val="333399"/>
                </a:solidFill>
                <a:latin typeface="Arial"/>
              </a:rPr>
              <a:t>β</a:t>
            </a:r>
            <a:r>
              <a:rPr lang="en-US" sz="2600" b="0" strike="noStrike" spc="-1">
                <a:solidFill>
                  <a:srgbClr val="333399"/>
                </a:solidFill>
                <a:latin typeface="Arial"/>
              </a:rPr>
              <a:t> = log</a:t>
            </a:r>
            <a:r>
              <a:rPr lang="en-US" sz="2600" b="0" strike="noStrike" spc="-1" baseline="-25000">
                <a:solidFill>
                  <a:srgbClr val="333399"/>
                </a:solidFill>
                <a:latin typeface="Arial"/>
              </a:rPr>
              <a:t>2</a:t>
            </a:r>
            <a:r>
              <a:rPr lang="en-US" sz="2600" b="0" strike="noStrike" spc="-1">
                <a:solidFill>
                  <a:srgbClr val="333399"/>
                </a:solidFill>
                <a:latin typeface="Arial"/>
              </a:rPr>
              <a:t>1 = 0, </a:t>
            </a:r>
            <a:r>
              <a:rPr lang="el-GR" sz="2600" b="0" strike="noStrike" spc="-1">
                <a:solidFill>
                  <a:srgbClr val="333399"/>
                </a:solidFill>
                <a:latin typeface="Arial"/>
              </a:rPr>
              <a:t>α</a:t>
            </a:r>
            <a:r>
              <a:rPr lang="en-US" sz="2600" b="0" strike="noStrike" spc="-1">
                <a:solidFill>
                  <a:srgbClr val="333399"/>
                </a:solidFill>
                <a:latin typeface="Arial"/>
              </a:rPr>
              <a:t> = 0.</a:t>
            </a:r>
            <a:endParaRPr lang="en-US" sz="26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  <a:tabLst>
                <a:tab pos="0" algn="l"/>
              </a:tabLst>
            </a:pPr>
            <a:r>
              <a:rPr lang="el-GR" sz="2200" b="0" strike="noStrike" spc="-1">
                <a:solidFill>
                  <a:srgbClr val="000000"/>
                </a:solidFill>
                <a:latin typeface="Arial"/>
              </a:rPr>
              <a:t>Θ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</a:rPr>
              <a:t>(logn)</a:t>
            </a:r>
            <a:endParaRPr lang="en-US" sz="2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600" b="0" strike="noStrike" spc="-1">
                <a:solidFill>
                  <a:srgbClr val="333399"/>
                </a:solidFill>
                <a:latin typeface="Arial"/>
                <a:ea typeface="Noto Sans CJK SC"/>
              </a:rPr>
              <a:t>Finding Max, </a:t>
            </a:r>
            <a:r>
              <a:rPr lang="en-US" sz="2600" b="0" strike="noStrike" spc="-1">
                <a:solidFill>
                  <a:srgbClr val="333399"/>
                </a:solidFill>
                <a:latin typeface="Arial"/>
              </a:rPr>
              <a:t>a = 2, b = 2, </a:t>
            </a:r>
            <a:r>
              <a:rPr lang="el-GR" sz="2600" b="0" strike="noStrike" spc="-1">
                <a:solidFill>
                  <a:srgbClr val="333399"/>
                </a:solidFill>
                <a:latin typeface="Arial"/>
              </a:rPr>
              <a:t>β</a:t>
            </a:r>
            <a:r>
              <a:rPr lang="en-US" sz="2600" b="0" strike="noStrike" spc="-1">
                <a:solidFill>
                  <a:srgbClr val="333399"/>
                </a:solidFill>
                <a:latin typeface="Arial"/>
              </a:rPr>
              <a:t> = log</a:t>
            </a:r>
            <a:r>
              <a:rPr lang="en-US" sz="2600" b="0" strike="noStrike" spc="-1" baseline="-25000">
                <a:solidFill>
                  <a:srgbClr val="333399"/>
                </a:solidFill>
                <a:latin typeface="Arial"/>
              </a:rPr>
              <a:t>2</a:t>
            </a:r>
            <a:r>
              <a:rPr lang="en-US" sz="2600" b="0" strike="noStrike" spc="-1">
                <a:solidFill>
                  <a:srgbClr val="333399"/>
                </a:solidFill>
                <a:latin typeface="Arial"/>
              </a:rPr>
              <a:t>2 = 1, </a:t>
            </a:r>
            <a:r>
              <a:rPr lang="el-GR" sz="2600" b="0" strike="noStrike" spc="-1">
                <a:solidFill>
                  <a:srgbClr val="333399"/>
                </a:solidFill>
                <a:latin typeface="Arial"/>
              </a:rPr>
              <a:t>α</a:t>
            </a:r>
            <a:r>
              <a:rPr lang="en-US" sz="2600" b="0" strike="noStrike" spc="-1">
                <a:solidFill>
                  <a:srgbClr val="333399"/>
                </a:solidFill>
                <a:latin typeface="Arial"/>
              </a:rPr>
              <a:t> = 0.</a:t>
            </a:r>
            <a:endParaRPr lang="en-US" sz="26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1131"/>
              </a:spcBef>
              <a:buClr>
                <a:srgbClr val="000000"/>
              </a:buClr>
              <a:buFont typeface="Symbol" charset="2"/>
              <a:buChar char=""/>
              <a:tabLst>
                <a:tab pos="0" algn="l"/>
              </a:tabLst>
            </a:pPr>
            <a:r>
              <a:rPr lang="el-GR" sz="2200" b="0" strike="noStrike" spc="-1">
                <a:solidFill>
                  <a:srgbClr val="000000"/>
                </a:solidFill>
                <a:latin typeface="Arial"/>
              </a:rPr>
              <a:t> 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281" name="TextShape 3"/>
          <p:cNvSpPr txBox="1"/>
          <p:nvPr/>
        </p:nvSpPr>
        <p:spPr>
          <a:xfrm>
            <a:off x="7223760" y="5289120"/>
            <a:ext cx="2351880" cy="2674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5AE92FF-70A8-4CFA-9D30-E7C758419A4D}" type="slidenum">
              <a:rPr lang="en-US" sz="1400" b="1" strike="noStrike" spc="-1">
                <a:solidFill>
                  <a:srgbClr val="000000"/>
                </a:solidFill>
                <a:latin typeface="Times New Roman"/>
              </a:rPr>
              <a:t>12</a:t>
            </a:fld>
            <a:endParaRPr lang="en-US" sz="1400" b="0" strike="noStrike" spc="-1">
              <a:latin typeface="Times New Roman"/>
            </a:endParaRPr>
          </a:p>
        </p:txBody>
      </p:sp>
      <p:pic>
        <p:nvPicPr>
          <p:cNvPr id="282" name="Picture 281"/>
          <p:cNvPicPr/>
          <p:nvPr/>
        </p:nvPicPr>
        <p:blipFill>
          <a:blip r:embed="rId2"/>
          <a:stretch/>
        </p:blipFill>
        <p:spPr>
          <a:xfrm>
            <a:off x="6170400" y="824400"/>
            <a:ext cx="2947680" cy="657360"/>
          </a:xfrm>
          <a:prstGeom prst="rect">
            <a:avLst/>
          </a:prstGeom>
          <a:ln>
            <a:noFill/>
          </a:ln>
        </p:spPr>
      </p:pic>
      <p:pic>
        <p:nvPicPr>
          <p:cNvPr id="283" name="Picture 282"/>
          <p:cNvPicPr/>
          <p:nvPr/>
        </p:nvPicPr>
        <p:blipFill>
          <a:blip r:embed="rId3"/>
          <a:stretch/>
        </p:blipFill>
        <p:spPr>
          <a:xfrm>
            <a:off x="2743200" y="1532160"/>
            <a:ext cx="4113000" cy="1319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 txBox="1"/>
          <p:nvPr/>
        </p:nvSpPr>
        <p:spPr>
          <a:xfrm>
            <a:off x="376200" y="82440"/>
            <a:ext cx="9071640" cy="7491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Multiplying two n-bit numbers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85" name="TextShape 2"/>
          <p:cNvSpPr txBox="1"/>
          <p:nvPr/>
        </p:nvSpPr>
        <p:spPr>
          <a:xfrm>
            <a:off x="386640" y="1003680"/>
            <a:ext cx="9071640" cy="41968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333399"/>
                </a:solidFill>
                <a:latin typeface="Arial"/>
              </a:rPr>
              <a:t>Naïve approach</a:t>
            </a:r>
            <a:endParaRPr lang="en-US" sz="24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l-GR" sz="2000" b="0" strike="noStrike" spc="-1">
                <a:solidFill>
                  <a:srgbClr val="000000"/>
                </a:solidFill>
                <a:latin typeface="Arial"/>
              </a:rPr>
              <a:t>Θ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(n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</a:rPr>
              <a:t>2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)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Symbol" charset="2"/>
              <a:buChar char=""/>
            </a:pPr>
            <a:r>
              <a:rPr lang="en-US" sz="2400" b="0" strike="noStrike" spc="-1">
                <a:solidFill>
                  <a:srgbClr val="333399"/>
                </a:solidFill>
                <a:latin typeface="Arial"/>
              </a:rPr>
              <a:t>Divide and conquer approach</a:t>
            </a:r>
            <a:endParaRPr lang="en-US" sz="24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Divide each integer into two halves of n/2 bits each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 = A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</a:rPr>
              <a:t>n/2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+ A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</a:rPr>
              <a:t>2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B = B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</a:rPr>
              <a:t>n/2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+ B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</a:rPr>
              <a:t>2</a:t>
            </a:r>
            <a:endParaRPr lang="en-US" sz="20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 x B = (A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B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)2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</a:rPr>
              <a:t>n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+ (A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B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</a:rPr>
              <a:t>2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+ A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</a:rPr>
              <a:t>2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B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)2</a:t>
            </a:r>
            <a:r>
              <a:rPr lang="en-US" sz="2000" b="0" strike="noStrike" spc="-1" baseline="30000">
                <a:solidFill>
                  <a:srgbClr val="000000"/>
                </a:solidFill>
                <a:latin typeface="Arial"/>
              </a:rPr>
              <a:t>n/2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+ A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</a:rPr>
              <a:t>2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B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</a:rPr>
              <a:t>2</a:t>
            </a:r>
            <a:endParaRPr lang="en-US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400" b="0" strike="noStrike" spc="-1">
                <a:solidFill>
                  <a:srgbClr val="333399"/>
                </a:solidFill>
                <a:latin typeface="Arial"/>
              </a:rPr>
              <a:t>So</a:t>
            </a:r>
            <a:r>
              <a:rPr lang="en-US" sz="2400" b="0" strike="noStrike" spc="-1" baseline="-25000">
                <a:solidFill>
                  <a:srgbClr val="333399"/>
                </a:solidFill>
                <a:latin typeface="Arial"/>
              </a:rPr>
              <a:t> </a:t>
            </a:r>
            <a:r>
              <a:rPr lang="en-US" sz="2400" b="0" strike="noStrike" spc="-1">
                <a:solidFill>
                  <a:srgbClr val="333399"/>
                </a:solidFill>
                <a:latin typeface="Arial"/>
              </a:rPr>
              <a:t>the original problem is divided into 4 sub-problems each with size n/2</a:t>
            </a:r>
            <a:endParaRPr lang="en-US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en-US" sz="2400" b="0" strike="noStrike" spc="-1">
                <a:solidFill>
                  <a:srgbClr val="333399"/>
                </a:solidFill>
                <a:latin typeface="Arial"/>
              </a:rPr>
              <a:t>Combining requires O(n), since it can be done using addition and bit shift.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86" name="TextShape 3"/>
          <p:cNvSpPr txBox="1"/>
          <p:nvPr/>
        </p:nvSpPr>
        <p:spPr>
          <a:xfrm>
            <a:off x="7223760" y="5289120"/>
            <a:ext cx="2351880" cy="2674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8AC6D004-215D-424A-AD40-DBA85CC2DF19}" type="slidenum">
              <a:rPr lang="en-US" sz="1400" b="1" strike="noStrike" spc="-1">
                <a:solidFill>
                  <a:srgbClr val="000000"/>
                </a:solidFill>
                <a:latin typeface="Times New Roman"/>
              </a:rPr>
              <a:t>13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Shape 1"/>
          <p:cNvSpPr txBox="1"/>
          <p:nvPr/>
        </p:nvSpPr>
        <p:spPr>
          <a:xfrm>
            <a:off x="376200" y="82440"/>
            <a:ext cx="9071640" cy="7491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Multiplying two n-bit numbers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88" name="TextShape 2"/>
          <p:cNvSpPr txBox="1"/>
          <p:nvPr/>
        </p:nvSpPr>
        <p:spPr>
          <a:xfrm>
            <a:off x="386640" y="1003680"/>
            <a:ext cx="9071640" cy="41968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457200"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89" name="TextShape 3"/>
          <p:cNvSpPr txBox="1"/>
          <p:nvPr/>
        </p:nvSpPr>
        <p:spPr>
          <a:xfrm>
            <a:off x="7223760" y="5289120"/>
            <a:ext cx="2351880" cy="2674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354DB6DB-AC33-4C7A-AEA2-FC22C615EDF6}" type="slidenum">
              <a:rPr lang="en-US" sz="1400" b="1" strike="noStrike" spc="-1">
                <a:solidFill>
                  <a:srgbClr val="000000"/>
                </a:solidFill>
                <a:latin typeface="Times New Roman"/>
              </a:rPr>
              <a:t>14</a:t>
            </a:fld>
            <a:endParaRPr lang="en-US" sz="1400" b="0" strike="noStrike" spc="-1">
              <a:latin typeface="Times New Roman"/>
            </a:endParaRPr>
          </a:p>
        </p:txBody>
      </p:sp>
      <p:pic>
        <p:nvPicPr>
          <p:cNvPr id="290" name="Picture 289"/>
          <p:cNvPicPr/>
          <p:nvPr/>
        </p:nvPicPr>
        <p:blipFill>
          <a:blip r:embed="rId2"/>
          <a:stretch/>
        </p:blipFill>
        <p:spPr>
          <a:xfrm>
            <a:off x="2487960" y="815040"/>
            <a:ext cx="5028840" cy="2085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TextShape 1"/>
          <p:cNvSpPr txBox="1"/>
          <p:nvPr/>
        </p:nvSpPr>
        <p:spPr>
          <a:xfrm>
            <a:off x="376200" y="82440"/>
            <a:ext cx="9071640" cy="7491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Multiplying two n-bit numbers</a:t>
            </a:r>
            <a:br/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Alternate Way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92" name="TextShape 2"/>
          <p:cNvSpPr txBox="1"/>
          <p:nvPr/>
        </p:nvSpPr>
        <p:spPr>
          <a:xfrm>
            <a:off x="386640" y="1003680"/>
            <a:ext cx="9071640" cy="41968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P</a:t>
            </a:r>
            <a:r>
              <a:rPr lang="en-US" sz="2800" b="0" strike="noStrike" spc="-1" baseline="-25000">
                <a:solidFill>
                  <a:srgbClr val="333399"/>
                </a:solidFill>
                <a:latin typeface="Arial"/>
              </a:rPr>
              <a:t>1</a:t>
            </a: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 = A</a:t>
            </a:r>
            <a:r>
              <a:rPr lang="en-US" sz="2800" b="0" strike="noStrike" spc="-1" baseline="-25000">
                <a:solidFill>
                  <a:srgbClr val="333399"/>
                </a:solidFill>
                <a:latin typeface="Arial"/>
              </a:rPr>
              <a:t>1</a:t>
            </a: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B</a:t>
            </a:r>
            <a:r>
              <a:rPr lang="en-US" sz="2800" b="0" strike="noStrike" spc="-1" baseline="-25000">
                <a:solidFill>
                  <a:srgbClr val="333399"/>
                </a:solidFill>
                <a:latin typeface="Arial"/>
              </a:rPr>
              <a:t>1</a:t>
            </a:r>
            <a:endParaRPr lang="en-US" sz="2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P</a:t>
            </a:r>
            <a:r>
              <a:rPr lang="en-US" sz="2800" b="0" strike="noStrike" spc="-1" baseline="-25000">
                <a:solidFill>
                  <a:srgbClr val="333399"/>
                </a:solidFill>
                <a:latin typeface="Arial"/>
              </a:rPr>
              <a:t>2</a:t>
            </a: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 = A</a:t>
            </a:r>
            <a:r>
              <a:rPr lang="en-US" sz="2800" b="0" strike="noStrike" spc="-1" baseline="-25000">
                <a:solidFill>
                  <a:srgbClr val="333399"/>
                </a:solidFill>
                <a:latin typeface="Arial"/>
              </a:rPr>
              <a:t>2</a:t>
            </a: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B</a:t>
            </a:r>
            <a:r>
              <a:rPr lang="en-US" sz="2800" b="0" strike="noStrike" spc="-1" baseline="-25000">
                <a:solidFill>
                  <a:srgbClr val="333399"/>
                </a:solidFill>
                <a:latin typeface="Arial"/>
              </a:rPr>
              <a:t>2</a:t>
            </a:r>
            <a:endParaRPr lang="en-US" sz="2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P</a:t>
            </a:r>
            <a:r>
              <a:rPr lang="en-US" sz="2800" b="0" strike="noStrike" spc="-1" baseline="-25000">
                <a:solidFill>
                  <a:srgbClr val="333399"/>
                </a:solidFill>
                <a:latin typeface="Arial"/>
              </a:rPr>
              <a:t>3</a:t>
            </a: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 = (A</a:t>
            </a:r>
            <a:r>
              <a:rPr lang="en-US" sz="2800" b="0" strike="noStrike" spc="-1" baseline="-25000">
                <a:solidFill>
                  <a:srgbClr val="333399"/>
                </a:solidFill>
                <a:latin typeface="Arial"/>
              </a:rPr>
              <a:t>1</a:t>
            </a: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 + A</a:t>
            </a:r>
            <a:r>
              <a:rPr lang="en-US" sz="2800" b="0" strike="noStrike" spc="-1" baseline="-25000">
                <a:solidFill>
                  <a:srgbClr val="333399"/>
                </a:solidFill>
                <a:latin typeface="Arial"/>
              </a:rPr>
              <a:t>2</a:t>
            </a: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)(B</a:t>
            </a:r>
            <a:r>
              <a:rPr lang="en-US" sz="2800" b="0" strike="noStrike" spc="-1" baseline="-25000">
                <a:solidFill>
                  <a:srgbClr val="333399"/>
                </a:solidFill>
                <a:latin typeface="Arial"/>
              </a:rPr>
              <a:t>1</a:t>
            </a: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 + B</a:t>
            </a:r>
            <a:r>
              <a:rPr lang="en-US" sz="2800" b="0" strike="noStrike" spc="-1" baseline="-25000">
                <a:solidFill>
                  <a:srgbClr val="333399"/>
                </a:solidFill>
                <a:latin typeface="Arial"/>
              </a:rPr>
              <a:t>2</a:t>
            </a: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)</a:t>
            </a:r>
            <a:endParaRPr lang="en-US" sz="2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A x B = P</a:t>
            </a:r>
            <a:r>
              <a:rPr lang="en-US" sz="2800" b="0" strike="noStrike" spc="-1" baseline="-25000">
                <a:solidFill>
                  <a:srgbClr val="333399"/>
                </a:solidFill>
                <a:latin typeface="Arial"/>
              </a:rPr>
              <a:t>1</a:t>
            </a: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2</a:t>
            </a:r>
            <a:r>
              <a:rPr lang="en-US" sz="2800" b="0" strike="noStrike" spc="-1" baseline="30000">
                <a:solidFill>
                  <a:srgbClr val="333399"/>
                </a:solidFill>
                <a:latin typeface="Arial"/>
              </a:rPr>
              <a:t>n</a:t>
            </a: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 + (P</a:t>
            </a:r>
            <a:r>
              <a:rPr lang="en-US" sz="2800" b="0" strike="noStrike" spc="-1" baseline="-25000">
                <a:solidFill>
                  <a:srgbClr val="333399"/>
                </a:solidFill>
                <a:latin typeface="Arial"/>
              </a:rPr>
              <a:t>3</a:t>
            </a: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 – P</a:t>
            </a:r>
            <a:r>
              <a:rPr lang="en-US" sz="2800" b="0" strike="noStrike" spc="-1" baseline="-25000">
                <a:solidFill>
                  <a:srgbClr val="333399"/>
                </a:solidFill>
                <a:latin typeface="Arial"/>
              </a:rPr>
              <a:t>1</a:t>
            </a: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 – P</a:t>
            </a:r>
            <a:r>
              <a:rPr lang="en-US" sz="2800" b="0" strike="noStrike" spc="-1" baseline="-25000">
                <a:solidFill>
                  <a:srgbClr val="333399"/>
                </a:solidFill>
                <a:latin typeface="Arial"/>
              </a:rPr>
              <a:t>2</a:t>
            </a: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)2</a:t>
            </a:r>
            <a:r>
              <a:rPr lang="en-US" sz="2800" b="0" strike="noStrike" spc="-1" baseline="30000">
                <a:solidFill>
                  <a:srgbClr val="333399"/>
                </a:solidFill>
                <a:latin typeface="Arial"/>
              </a:rPr>
              <a:t>n/2</a:t>
            </a: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 + P</a:t>
            </a:r>
            <a:r>
              <a:rPr lang="en-US" sz="2800" b="0" strike="noStrike" spc="-1" baseline="-25000">
                <a:solidFill>
                  <a:srgbClr val="333399"/>
                </a:solidFill>
                <a:latin typeface="Arial"/>
              </a:rPr>
              <a:t>2</a:t>
            </a:r>
            <a:endParaRPr lang="en-US" sz="2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So now we have reduced the number of sub-problems to 3.</a:t>
            </a:r>
            <a:endParaRPr lang="en-US" sz="28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As a = 3, b = 2,</a:t>
            </a:r>
            <a:r>
              <a:rPr lang="el-GR" sz="2800" b="0" strike="noStrike" spc="-1">
                <a:solidFill>
                  <a:srgbClr val="333399"/>
                </a:solidFill>
                <a:latin typeface="Arial"/>
              </a:rPr>
              <a:t> α</a:t>
            </a: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 = 1, </a:t>
            </a:r>
            <a:r>
              <a:rPr lang="el-GR" sz="2800" b="0" strike="noStrike" spc="-1">
                <a:solidFill>
                  <a:srgbClr val="333399"/>
                </a:solidFill>
                <a:latin typeface="Arial"/>
              </a:rPr>
              <a:t>β</a:t>
            </a: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 = log</a:t>
            </a:r>
            <a:r>
              <a:rPr lang="en-US" sz="2800" b="0" strike="noStrike" spc="-1" baseline="-25000">
                <a:solidFill>
                  <a:srgbClr val="333399"/>
                </a:solidFill>
                <a:latin typeface="Arial"/>
              </a:rPr>
              <a:t>2</a:t>
            </a: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3 = 1.59</a:t>
            </a:r>
            <a:endParaRPr lang="en-US" sz="2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T(n) = </a:t>
            </a:r>
            <a:r>
              <a:rPr lang="el-GR" sz="2400" b="0" strike="noStrike" spc="-1">
                <a:solidFill>
                  <a:srgbClr val="000000"/>
                </a:solidFill>
                <a:latin typeface="Arial"/>
              </a:rPr>
              <a:t>θ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(n</a:t>
            </a:r>
            <a:r>
              <a:rPr lang="en-US" sz="2400" b="0" strike="noStrike" spc="-1" baseline="30000">
                <a:solidFill>
                  <a:srgbClr val="000000"/>
                </a:solidFill>
                <a:latin typeface="Arial"/>
              </a:rPr>
              <a:t>1.59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3" name="TextShape 3"/>
          <p:cNvSpPr txBox="1"/>
          <p:nvPr/>
        </p:nvSpPr>
        <p:spPr>
          <a:xfrm>
            <a:off x="7223760" y="5289120"/>
            <a:ext cx="2351880" cy="2674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23AE3ADA-810A-488C-B653-8F9872E49C27}" type="slidenum">
              <a:rPr lang="en-US" sz="1400" b="1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Shape 1"/>
          <p:cNvSpPr txBox="1"/>
          <p:nvPr/>
        </p:nvSpPr>
        <p:spPr>
          <a:xfrm>
            <a:off x="376200" y="82440"/>
            <a:ext cx="9071640" cy="74916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</a:rPr>
              <a:t>Read at your own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95" name="TextShape 2"/>
          <p:cNvSpPr txBox="1"/>
          <p:nvPr/>
        </p:nvSpPr>
        <p:spPr>
          <a:xfrm>
            <a:off x="386640" y="1003680"/>
            <a:ext cx="9071640" cy="41968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Symbol" charset="2"/>
              <a:buChar char=""/>
            </a:pPr>
            <a:r>
              <a:rPr lang="en-US" sz="2800" b="0" strike="noStrike" spc="-1">
                <a:solidFill>
                  <a:srgbClr val="333399"/>
                </a:solidFill>
                <a:latin typeface="Arial"/>
              </a:rPr>
              <a:t>Strassen’s Amazing Matrix Multiplication Algorithm.</a:t>
            </a:r>
            <a:endParaRPr lang="en-US" sz="2800" b="0" strike="noStrike" spc="-1"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Coremen 4.2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96" name="TextShape 3"/>
          <p:cNvSpPr txBox="1"/>
          <p:nvPr/>
        </p:nvSpPr>
        <p:spPr>
          <a:xfrm>
            <a:off x="7223760" y="5289120"/>
            <a:ext cx="2351880" cy="26748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F8132F39-C9F4-4A3C-89AE-4CC2741C4F39}" type="slidenum">
              <a:rPr lang="en-US" sz="1400" b="1" strike="noStrike" spc="-1">
                <a:solidFill>
                  <a:srgbClr val="000000"/>
                </a:solidFill>
                <a:latin typeface="Times New Roman"/>
              </a:rPr>
              <a:t>16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375840" y="82800"/>
            <a:ext cx="9070200" cy="748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!!!Try Yourself!!! – Algorithm to find Second MAX from an array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98" name="CustomShape 2"/>
          <p:cNvSpPr/>
          <p:nvPr/>
        </p:nvSpPr>
        <p:spPr>
          <a:xfrm>
            <a:off x="386280" y="1003320"/>
            <a:ext cx="9070200" cy="4195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333399"/>
                </a:solidFill>
                <a:latin typeface="Arial"/>
                <a:ea typeface="DejaVu Sans"/>
              </a:rPr>
              <a:t>Derive an Divide &amp; Conquer algorithm to find the Second MAX from an array of N elements and find the complexity of your algorithm.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99" name="CustomShape 3"/>
          <p:cNvSpPr/>
          <p:nvPr/>
        </p:nvSpPr>
        <p:spPr>
          <a:xfrm>
            <a:off x="7223040" y="5288400"/>
            <a:ext cx="2351160" cy="266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15CB0A5-22A0-433C-BF03-E46D50793599}" type="slidenum">
              <a:rPr lang="en-US" sz="1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17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7223040" y="5288400"/>
            <a:ext cx="2351160" cy="266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D2B92F7-A849-4448-909D-103A9D81CE23}" type="slidenum">
              <a:rPr lang="en-US" sz="1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18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301" name="Picture 2_1"/>
          <p:cNvPicPr/>
          <p:nvPr/>
        </p:nvPicPr>
        <p:blipFill>
          <a:blip r:embed="rId2"/>
          <a:stretch/>
        </p:blipFill>
        <p:spPr>
          <a:xfrm>
            <a:off x="118440" y="2179800"/>
            <a:ext cx="9741960" cy="723600"/>
          </a:xfrm>
          <a:prstGeom prst="rect">
            <a:avLst/>
          </a:prstGeom>
          <a:ln w="936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75840" y="82800"/>
            <a:ext cx="9070200" cy="748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!!!Try Yourself !!! - Two Dimensional Search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386280" y="1003320"/>
            <a:ext cx="9070200" cy="4195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  <a:ea typeface="新細明體"/>
              </a:rPr>
              <a:t>You are given an m </a:t>
            </a:r>
            <a:r>
              <a:rPr lang="en-US" sz="1800" b="0" strike="noStrike" spc="-1">
                <a:solidFill>
                  <a:srgbClr val="333399"/>
                </a:solidFill>
                <a:latin typeface="Symbol"/>
                <a:ea typeface="新細明體"/>
              </a:rPr>
              <a:t></a:t>
            </a:r>
            <a:r>
              <a:rPr lang="en-US" sz="1800" b="0" strike="noStrike" spc="-1">
                <a:solidFill>
                  <a:srgbClr val="333399"/>
                </a:solidFill>
                <a:latin typeface="Arial"/>
                <a:ea typeface="新細明體"/>
              </a:rPr>
              <a:t> n matrix of numbers A, sorted in increasing order within rows and within columns. Assume m = O(n). Design an algorithm that finds the location of an arbitrary value x, in the matrix or report that the item is not present. Is your algorithm optimal?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59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7223040" y="5288400"/>
            <a:ext cx="2351160" cy="266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AD26FAA-7108-4F99-B7EA-2277B63A003D}" type="slidenum">
              <a:rPr lang="en-US" sz="1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19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" y="214560"/>
            <a:ext cx="10078200" cy="3769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tr-TR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Divide and Conquer Algorithms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86280" y="1003320"/>
            <a:ext cx="9070200" cy="4195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143000" indent="-22752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tarSymbol"/>
              <a:buChar char="-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lang="en-US" sz="28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StarSymbol"/>
              <a:buChar char="-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3399"/>
                </a:solidFill>
                <a:latin typeface="Arial"/>
                <a:ea typeface="DejaVu Sans"/>
              </a:rPr>
              <a:t>Binary Search</a:t>
            </a:r>
            <a:endParaRPr lang="en-US" sz="28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561"/>
              </a:spcBef>
              <a:buClr>
                <a:srgbClr val="333399"/>
              </a:buClr>
              <a:buFont typeface="StarSymbol"/>
              <a:buChar char="-"/>
              <a:tabLst>
                <a:tab pos="0" algn="l"/>
              </a:tabLst>
            </a:pPr>
            <a:r>
              <a:rPr lang="tr-TR" sz="2800" b="0" strike="noStrike" spc="-1">
                <a:solidFill>
                  <a:srgbClr val="003399"/>
                </a:solidFill>
                <a:latin typeface="Arial"/>
                <a:ea typeface="DejaVu Sans"/>
              </a:rPr>
              <a:t>Merge Sort</a:t>
            </a:r>
            <a:endParaRPr lang="en-US" sz="28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561"/>
              </a:spcBef>
              <a:buClr>
                <a:srgbClr val="003399"/>
              </a:buClr>
              <a:buFont typeface="StarSymbol"/>
              <a:buChar char="-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3399"/>
                </a:solidFill>
                <a:latin typeface="Arial"/>
                <a:ea typeface="DejaVu Sans"/>
              </a:rPr>
              <a:t>Quick Sort</a:t>
            </a:r>
            <a:endParaRPr lang="en-US" sz="28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561"/>
              </a:spcBef>
              <a:buClr>
                <a:srgbClr val="003399"/>
              </a:buClr>
              <a:buFont typeface="StarSymbol"/>
              <a:buChar char="-"/>
              <a:tabLst>
                <a:tab pos="0" algn="l"/>
              </a:tabLst>
            </a:pPr>
            <a:r>
              <a:rPr lang="tr-TR" sz="2800" b="0" strike="noStrike" spc="-1">
                <a:solidFill>
                  <a:srgbClr val="003399"/>
                </a:solidFill>
                <a:latin typeface="Arial"/>
                <a:ea typeface="DejaVu Sans"/>
              </a:rPr>
              <a:t>Counting</a:t>
            </a:r>
            <a:endParaRPr lang="en-US" sz="2800" b="0" strike="noStrike" spc="-1">
              <a:latin typeface="Arial"/>
            </a:endParaRPr>
          </a:p>
          <a:p>
            <a:pPr marL="1143000" lvl="2" indent="-227520">
              <a:lnSpc>
                <a:spcPct val="100000"/>
              </a:lnSpc>
              <a:spcBef>
                <a:spcPts val="561"/>
              </a:spcBef>
              <a:buClr>
                <a:srgbClr val="003399"/>
              </a:buClr>
              <a:buFont typeface="StarSymbol"/>
              <a:buChar char="-"/>
              <a:tabLst>
                <a:tab pos="0" algn="l"/>
              </a:tabLst>
            </a:pPr>
            <a:r>
              <a:rPr lang="tr-TR" sz="2800" b="0" strike="noStrike" spc="-1">
                <a:solidFill>
                  <a:srgbClr val="003399"/>
                </a:solidFill>
                <a:latin typeface="Arial"/>
                <a:ea typeface="DejaVu Sans"/>
              </a:rPr>
              <a:t>Closest Pair of Points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7223040" y="5288400"/>
            <a:ext cx="2351160" cy="266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1AF7046-47E4-4D67-8617-6676613B4905}" type="slidenum">
              <a:rPr lang="en-US" sz="1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2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75840" y="82080"/>
            <a:ext cx="9070200" cy="748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新細明體"/>
              </a:rPr>
              <a:t>Divide and Conquer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86280" y="1003320"/>
            <a:ext cx="9070200" cy="4195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FF0000"/>
                </a:solidFill>
                <a:latin typeface="Arial"/>
                <a:ea typeface="新細明體"/>
              </a:rPr>
              <a:t>Divide</a:t>
            </a:r>
            <a:r>
              <a:rPr lang="en-US" sz="2800" b="0" strike="noStrike" spc="-1">
                <a:solidFill>
                  <a:srgbClr val="333399"/>
                </a:solidFill>
                <a:latin typeface="Arial"/>
                <a:ea typeface="新細明體"/>
              </a:rPr>
              <a:t> the problem into a number of subproblems</a:t>
            </a:r>
            <a:endParaRPr lang="en-US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新細明體"/>
              </a:rPr>
              <a:t>There must be base case (to stop recursion).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FF0000"/>
                </a:solidFill>
                <a:latin typeface="Arial"/>
                <a:ea typeface="新細明體"/>
              </a:rPr>
              <a:t>Conquer</a:t>
            </a:r>
            <a:r>
              <a:rPr lang="en-US" sz="2800" b="0" strike="noStrike" spc="-1">
                <a:solidFill>
                  <a:srgbClr val="333399"/>
                </a:solidFill>
                <a:latin typeface="Arial"/>
                <a:ea typeface="新細明體"/>
              </a:rPr>
              <a:t> (solve) each subproblem </a:t>
            </a:r>
            <a:r>
              <a:rPr lang="en-US" sz="2800" b="1" strike="noStrike" spc="-1">
                <a:solidFill>
                  <a:srgbClr val="FF0000"/>
                </a:solidFill>
                <a:latin typeface="Arial"/>
                <a:ea typeface="新細明體"/>
              </a:rPr>
              <a:t>recursively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FF0000"/>
                </a:solidFill>
                <a:latin typeface="Arial"/>
                <a:ea typeface="新細明體"/>
              </a:rPr>
              <a:t>Combine</a:t>
            </a:r>
            <a:r>
              <a:rPr lang="en-US" sz="2800" b="0" strike="noStrike" spc="-1">
                <a:solidFill>
                  <a:srgbClr val="333399"/>
                </a:solidFill>
                <a:latin typeface="Arial"/>
                <a:ea typeface="新細明體"/>
              </a:rPr>
              <a:t> (merge) solutions to subproblems into a solution to the original problem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800" b="0" strike="noStrike" spc="-1"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7223040" y="5288400"/>
            <a:ext cx="2351160" cy="266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D2E0FFF-6606-4218-9846-1E43A457CC14}" type="slidenum">
              <a:rPr lang="en-US" sz="1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3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75840" y="82080"/>
            <a:ext cx="9070200" cy="748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Divide-and-Conquer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86280" y="1003320"/>
            <a:ext cx="9070200" cy="4195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333399"/>
                </a:solidFill>
                <a:latin typeface="Arial"/>
                <a:ea typeface="DejaVu Sans"/>
              </a:rPr>
              <a:t>Most common usage.</a:t>
            </a:r>
            <a:endParaRPr lang="en-US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Break up problem of size n into </a:t>
            </a:r>
            <a:r>
              <a:rPr lang="en-US" sz="2400" b="1" strike="noStrike" spc="-1">
                <a:solidFill>
                  <a:srgbClr val="FF0000"/>
                </a:solidFill>
                <a:latin typeface="Arial"/>
                <a:ea typeface="DejaVu Sans"/>
              </a:rPr>
              <a:t>two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equal parts of size ½n.</a:t>
            </a:r>
            <a:endParaRPr lang="en-US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Solve two parts recursively.</a:t>
            </a:r>
            <a:endParaRPr lang="en-US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Combine two solutions into overall solution in </a:t>
            </a:r>
            <a:r>
              <a:rPr lang="en-US" sz="2400" b="1" strike="noStrike" spc="-1">
                <a:solidFill>
                  <a:srgbClr val="FF0000"/>
                </a:solidFill>
                <a:latin typeface="Arial"/>
                <a:ea typeface="DejaVu Sans"/>
              </a:rPr>
              <a:t>linear time.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333399"/>
                </a:solidFill>
                <a:latin typeface="Arial"/>
                <a:ea typeface="DejaVu Sans"/>
              </a:rPr>
              <a:t>Consequence.</a:t>
            </a:r>
            <a:endParaRPr lang="en-US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Brute force:  n</a:t>
            </a:r>
            <a:r>
              <a:rPr lang="en-US" sz="2800" b="0" strike="noStrike" spc="-1" baseline="30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24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 D&amp;C: n logn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7223040" y="5288400"/>
            <a:ext cx="2351160" cy="266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E0B63FE-A0D9-4611-9BC0-2EA16950E68C}" type="slidenum">
              <a:rPr lang="en-US" sz="1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4</a:t>
            </a:fld>
            <a:endParaRPr lang="en-US" sz="1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75840" y="82080"/>
            <a:ext cx="9070200" cy="748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Mergesort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86280" y="1003320"/>
            <a:ext cx="9070200" cy="4195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  <a:ea typeface="DejaVu Sans"/>
              </a:rPr>
              <a:t>Mergesort.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Divide array into two halves.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Recursively sort each half.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Merge two halves to make sorted whole.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7223040" y="5288400"/>
            <a:ext cx="2351160" cy="266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F86204C-357F-44E0-AB9E-1F0461CB8EEF}" type="slidenum">
              <a:rPr lang="en-US" sz="1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5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7609680" y="4350240"/>
            <a:ext cx="1208160" cy="45540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merge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7609680" y="3818520"/>
            <a:ext cx="923040" cy="45540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sort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7609680" y="3304080"/>
            <a:ext cx="1091160" cy="45540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divide</a:t>
            </a:r>
            <a:endParaRPr lang="en-US" sz="2400" b="0" strike="noStrike" spc="-1">
              <a:latin typeface="Arial"/>
            </a:endParaRPr>
          </a:p>
        </p:txBody>
      </p:sp>
      <p:grpSp>
        <p:nvGrpSpPr>
          <p:cNvPr id="146" name="Group 7"/>
          <p:cNvGrpSpPr/>
          <p:nvPr/>
        </p:nvGrpSpPr>
        <p:grpSpPr>
          <a:xfrm>
            <a:off x="1310040" y="2800440"/>
            <a:ext cx="6046560" cy="1859760"/>
            <a:chOff x="1310040" y="2800440"/>
            <a:chExt cx="6046560" cy="1859760"/>
          </a:xfrm>
        </p:grpSpPr>
        <p:sp>
          <p:nvSpPr>
            <p:cNvPr id="147" name="CustomShape 8"/>
            <p:cNvSpPr/>
            <p:nvPr/>
          </p:nvSpPr>
          <p:spPr>
            <a:xfrm>
              <a:off x="1620000" y="280044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A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48" name="CustomShape 9"/>
            <p:cNvSpPr/>
            <p:nvPr/>
          </p:nvSpPr>
          <p:spPr>
            <a:xfrm>
              <a:off x="2162880" y="280044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L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49" name="CustomShape 10"/>
            <p:cNvSpPr/>
            <p:nvPr/>
          </p:nvSpPr>
          <p:spPr>
            <a:xfrm>
              <a:off x="2705760" y="280044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G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50" name="CustomShape 11"/>
            <p:cNvSpPr/>
            <p:nvPr/>
          </p:nvSpPr>
          <p:spPr>
            <a:xfrm>
              <a:off x="3248280" y="280044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O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51" name="CustomShape 12"/>
            <p:cNvSpPr/>
            <p:nvPr/>
          </p:nvSpPr>
          <p:spPr>
            <a:xfrm>
              <a:off x="3791160" y="2800440"/>
              <a:ext cx="54144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R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52" name="CustomShape 13"/>
            <p:cNvSpPr/>
            <p:nvPr/>
          </p:nvSpPr>
          <p:spPr>
            <a:xfrm>
              <a:off x="4333680" y="280044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I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53" name="CustomShape 14"/>
            <p:cNvSpPr/>
            <p:nvPr/>
          </p:nvSpPr>
          <p:spPr>
            <a:xfrm>
              <a:off x="4876560" y="280044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54" name="CustomShape 15"/>
            <p:cNvSpPr/>
            <p:nvPr/>
          </p:nvSpPr>
          <p:spPr>
            <a:xfrm>
              <a:off x="5419080" y="280044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H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55" name="CustomShape 16"/>
            <p:cNvSpPr/>
            <p:nvPr/>
          </p:nvSpPr>
          <p:spPr>
            <a:xfrm>
              <a:off x="5961960" y="280044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M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56" name="CustomShape 17"/>
            <p:cNvSpPr/>
            <p:nvPr/>
          </p:nvSpPr>
          <p:spPr>
            <a:xfrm>
              <a:off x="6504840" y="280044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S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57" name="CustomShape 18"/>
            <p:cNvSpPr/>
            <p:nvPr/>
          </p:nvSpPr>
          <p:spPr>
            <a:xfrm>
              <a:off x="1310040" y="332388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A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58" name="CustomShape 19"/>
            <p:cNvSpPr/>
            <p:nvPr/>
          </p:nvSpPr>
          <p:spPr>
            <a:xfrm>
              <a:off x="1852920" y="332388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L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59" name="CustomShape 20"/>
            <p:cNvSpPr/>
            <p:nvPr/>
          </p:nvSpPr>
          <p:spPr>
            <a:xfrm>
              <a:off x="2395440" y="332388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G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60" name="CustomShape 21"/>
            <p:cNvSpPr/>
            <p:nvPr/>
          </p:nvSpPr>
          <p:spPr>
            <a:xfrm>
              <a:off x="2938320" y="332388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O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61" name="CustomShape 22"/>
            <p:cNvSpPr/>
            <p:nvPr/>
          </p:nvSpPr>
          <p:spPr>
            <a:xfrm>
              <a:off x="3481200" y="3323880"/>
              <a:ext cx="54144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R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62" name="CustomShape 23"/>
            <p:cNvSpPr/>
            <p:nvPr/>
          </p:nvSpPr>
          <p:spPr>
            <a:xfrm>
              <a:off x="4643640" y="332388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I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63" name="CustomShape 24"/>
            <p:cNvSpPr/>
            <p:nvPr/>
          </p:nvSpPr>
          <p:spPr>
            <a:xfrm>
              <a:off x="5186520" y="332388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64" name="CustomShape 25"/>
            <p:cNvSpPr/>
            <p:nvPr/>
          </p:nvSpPr>
          <p:spPr>
            <a:xfrm>
              <a:off x="5729400" y="332388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H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65" name="CustomShape 26"/>
            <p:cNvSpPr/>
            <p:nvPr/>
          </p:nvSpPr>
          <p:spPr>
            <a:xfrm>
              <a:off x="6271920" y="332388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M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66" name="CustomShape 27"/>
            <p:cNvSpPr/>
            <p:nvPr/>
          </p:nvSpPr>
          <p:spPr>
            <a:xfrm>
              <a:off x="6814800" y="332388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S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67" name="CustomShape 28"/>
            <p:cNvSpPr/>
            <p:nvPr/>
          </p:nvSpPr>
          <p:spPr>
            <a:xfrm>
              <a:off x="1310040" y="384732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A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68" name="CustomShape 29"/>
            <p:cNvSpPr/>
            <p:nvPr/>
          </p:nvSpPr>
          <p:spPr>
            <a:xfrm>
              <a:off x="1852920" y="384732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G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69" name="CustomShape 30"/>
            <p:cNvSpPr/>
            <p:nvPr/>
          </p:nvSpPr>
          <p:spPr>
            <a:xfrm>
              <a:off x="2395440" y="384732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L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70" name="CustomShape 31"/>
            <p:cNvSpPr/>
            <p:nvPr/>
          </p:nvSpPr>
          <p:spPr>
            <a:xfrm>
              <a:off x="2938320" y="384732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O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71" name="CustomShape 32"/>
            <p:cNvSpPr/>
            <p:nvPr/>
          </p:nvSpPr>
          <p:spPr>
            <a:xfrm>
              <a:off x="3481200" y="3847320"/>
              <a:ext cx="54144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R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72" name="CustomShape 33"/>
            <p:cNvSpPr/>
            <p:nvPr/>
          </p:nvSpPr>
          <p:spPr>
            <a:xfrm>
              <a:off x="4643640" y="384732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H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73" name="CustomShape 34"/>
            <p:cNvSpPr/>
            <p:nvPr/>
          </p:nvSpPr>
          <p:spPr>
            <a:xfrm>
              <a:off x="5186520" y="384732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I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74" name="CustomShape 35"/>
            <p:cNvSpPr/>
            <p:nvPr/>
          </p:nvSpPr>
          <p:spPr>
            <a:xfrm>
              <a:off x="5729400" y="384732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M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75" name="CustomShape 36"/>
            <p:cNvSpPr/>
            <p:nvPr/>
          </p:nvSpPr>
          <p:spPr>
            <a:xfrm>
              <a:off x="6271920" y="384732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S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76" name="CustomShape 37"/>
            <p:cNvSpPr/>
            <p:nvPr/>
          </p:nvSpPr>
          <p:spPr>
            <a:xfrm>
              <a:off x="6814800" y="384732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T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77" name="CustomShape 38"/>
            <p:cNvSpPr/>
            <p:nvPr/>
          </p:nvSpPr>
          <p:spPr>
            <a:xfrm>
              <a:off x="1620000" y="437040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A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78" name="CustomShape 39"/>
            <p:cNvSpPr/>
            <p:nvPr/>
          </p:nvSpPr>
          <p:spPr>
            <a:xfrm>
              <a:off x="2162880" y="437040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G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79" name="CustomShape 40"/>
            <p:cNvSpPr/>
            <p:nvPr/>
          </p:nvSpPr>
          <p:spPr>
            <a:xfrm>
              <a:off x="2705760" y="437040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H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80" name="CustomShape 41"/>
            <p:cNvSpPr/>
            <p:nvPr/>
          </p:nvSpPr>
          <p:spPr>
            <a:xfrm>
              <a:off x="3248280" y="437040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I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81" name="CustomShape 42"/>
            <p:cNvSpPr/>
            <p:nvPr/>
          </p:nvSpPr>
          <p:spPr>
            <a:xfrm>
              <a:off x="3791160" y="4370400"/>
              <a:ext cx="54144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L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82" name="CustomShape 43"/>
            <p:cNvSpPr/>
            <p:nvPr/>
          </p:nvSpPr>
          <p:spPr>
            <a:xfrm>
              <a:off x="4333680" y="437040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M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83" name="CustomShape 44"/>
            <p:cNvSpPr/>
            <p:nvPr/>
          </p:nvSpPr>
          <p:spPr>
            <a:xfrm>
              <a:off x="4876560" y="437040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O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84" name="CustomShape 45"/>
            <p:cNvSpPr/>
            <p:nvPr/>
          </p:nvSpPr>
          <p:spPr>
            <a:xfrm>
              <a:off x="5419080" y="437040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R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85" name="CustomShape 46"/>
            <p:cNvSpPr/>
            <p:nvPr/>
          </p:nvSpPr>
          <p:spPr>
            <a:xfrm>
              <a:off x="5961960" y="437040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S</a:t>
              </a:r>
              <a:endParaRPr lang="en-US" sz="2400" b="0" strike="noStrike" spc="-1">
                <a:latin typeface="Arial"/>
              </a:endParaRPr>
            </a:p>
          </p:txBody>
        </p:sp>
        <p:sp>
          <p:nvSpPr>
            <p:cNvPr id="186" name="CustomShape 47"/>
            <p:cNvSpPr/>
            <p:nvPr/>
          </p:nvSpPr>
          <p:spPr>
            <a:xfrm>
              <a:off x="6504840" y="4370400"/>
              <a:ext cx="541800" cy="289800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2160" tIns="46080" rIns="92160" bIns="46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b="1" strike="noStrike" spc="-1">
                  <a:solidFill>
                    <a:srgbClr val="000000"/>
                  </a:solidFill>
                  <a:latin typeface="Courier New"/>
                  <a:ea typeface="DejaVu Sans"/>
                </a:rPr>
                <a:t>T</a:t>
              </a:r>
              <a:endParaRPr lang="en-US" sz="2400" b="0" strike="noStrike" spc="-1">
                <a:latin typeface="Arial"/>
              </a:endParaRPr>
            </a:p>
          </p:txBody>
        </p:sp>
      </p:grpSp>
      <p:sp>
        <p:nvSpPr>
          <p:cNvPr id="187" name="CustomShape 48"/>
          <p:cNvSpPr/>
          <p:nvPr/>
        </p:nvSpPr>
        <p:spPr>
          <a:xfrm>
            <a:off x="8546040" y="4353840"/>
            <a:ext cx="1028160" cy="45540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O(n)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8" name="CustomShape 49"/>
          <p:cNvSpPr/>
          <p:nvPr/>
        </p:nvSpPr>
        <p:spPr>
          <a:xfrm>
            <a:off x="8533440" y="3814560"/>
            <a:ext cx="1336320" cy="45540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2T(n/2)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9" name="CustomShape 50"/>
          <p:cNvSpPr/>
          <p:nvPr/>
        </p:nvSpPr>
        <p:spPr>
          <a:xfrm>
            <a:off x="8535600" y="3308040"/>
            <a:ext cx="921240" cy="455400"/>
          </a:xfrm>
          <a:prstGeom prst="rect">
            <a:avLst/>
          </a:prstGeom>
          <a:noFill/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O(1)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75840" y="82080"/>
            <a:ext cx="9070200" cy="748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Merging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386280" y="1003320"/>
            <a:ext cx="9070200" cy="4195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  <a:ea typeface="DejaVu Sans"/>
              </a:rPr>
              <a:t>Merging. 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Combine two pre-sorted lists into a sorted whole.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  <a:ea typeface="DejaVu Sans"/>
              </a:rPr>
              <a:t>How to merge efficiently?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Linear number of comparisons.</a:t>
            </a:r>
            <a:endParaRPr lang="en-US" sz="1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/>
              <a:buChar char="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Use temporary array.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7223040" y="5288400"/>
            <a:ext cx="2351160" cy="266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AD823DB-6849-4CCC-B255-FCB099B145AF}" type="slidenum">
              <a:rPr lang="en-US" sz="1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6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193" name="CustomShape 4"/>
          <p:cNvSpPr/>
          <p:nvPr/>
        </p:nvSpPr>
        <p:spPr>
          <a:xfrm>
            <a:off x="1666800" y="2645640"/>
            <a:ext cx="541440" cy="289080"/>
          </a:xfrm>
          <a:prstGeom prst="rect">
            <a:avLst/>
          </a:prstGeom>
          <a:pattFill prst="openDmnd">
            <a:fgClr>
              <a:srgbClr val="808080"/>
            </a:fgClr>
            <a:bgClr>
              <a:srgbClr val="000000"/>
            </a:bgClr>
          </a:patt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4" name="CustomShape 5"/>
          <p:cNvSpPr/>
          <p:nvPr/>
        </p:nvSpPr>
        <p:spPr>
          <a:xfrm>
            <a:off x="2209320" y="2645640"/>
            <a:ext cx="541440" cy="289080"/>
          </a:xfrm>
          <a:prstGeom prst="rect">
            <a:avLst/>
          </a:prstGeom>
          <a:pattFill prst="openDmnd">
            <a:fgClr>
              <a:srgbClr val="808080"/>
            </a:fgClr>
            <a:bgClr>
              <a:srgbClr val="000000"/>
            </a:bgClr>
          </a:patt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5" name="CustomShape 6"/>
          <p:cNvSpPr/>
          <p:nvPr/>
        </p:nvSpPr>
        <p:spPr>
          <a:xfrm>
            <a:off x="2751840" y="2645640"/>
            <a:ext cx="541440" cy="289080"/>
          </a:xfrm>
          <a:prstGeom prst="rect">
            <a:avLst/>
          </a:prstGeom>
          <a:pattFill prst="openDmnd">
            <a:fgClr>
              <a:srgbClr val="808080"/>
            </a:fgClr>
            <a:bgClr>
              <a:srgbClr val="000000"/>
            </a:bgClr>
          </a:patt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6" name="CustomShape 7"/>
          <p:cNvSpPr/>
          <p:nvPr/>
        </p:nvSpPr>
        <p:spPr>
          <a:xfrm>
            <a:off x="3294720" y="2645640"/>
            <a:ext cx="543240" cy="289080"/>
          </a:xfrm>
          <a:prstGeom prst="rect">
            <a:avLst/>
          </a:prstGeom>
          <a:solidFill>
            <a:srgbClr val="333399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O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7" name="CustomShape 8"/>
          <p:cNvSpPr/>
          <p:nvPr/>
        </p:nvSpPr>
        <p:spPr>
          <a:xfrm>
            <a:off x="3839040" y="2645640"/>
            <a:ext cx="541440" cy="289080"/>
          </a:xfrm>
          <a:prstGeom prst="rect">
            <a:avLst/>
          </a:prstGeom>
          <a:solidFill>
            <a:srgbClr val="C0C0C0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R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8" name="CustomShape 9"/>
          <p:cNvSpPr/>
          <p:nvPr/>
        </p:nvSpPr>
        <p:spPr>
          <a:xfrm>
            <a:off x="5000760" y="2645640"/>
            <a:ext cx="541440" cy="289080"/>
          </a:xfrm>
          <a:prstGeom prst="rect">
            <a:avLst/>
          </a:prstGeom>
          <a:pattFill prst="openDmnd">
            <a:fgClr>
              <a:srgbClr val="808080"/>
            </a:fgClr>
            <a:bgClr>
              <a:srgbClr val="000000"/>
            </a:bgClr>
          </a:patt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H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99" name="CustomShape 10"/>
          <p:cNvSpPr/>
          <p:nvPr/>
        </p:nvSpPr>
        <p:spPr>
          <a:xfrm>
            <a:off x="5542920" y="2645640"/>
            <a:ext cx="543240" cy="289080"/>
          </a:xfrm>
          <a:prstGeom prst="rect">
            <a:avLst/>
          </a:prstGeom>
          <a:pattFill prst="openDmnd">
            <a:fgClr>
              <a:srgbClr val="808080"/>
            </a:fgClr>
            <a:bgClr>
              <a:srgbClr val="000000"/>
            </a:bgClr>
          </a:patt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0" name="CustomShape 11"/>
          <p:cNvSpPr/>
          <p:nvPr/>
        </p:nvSpPr>
        <p:spPr>
          <a:xfrm>
            <a:off x="6087240" y="2645640"/>
            <a:ext cx="541440" cy="289080"/>
          </a:xfrm>
          <a:prstGeom prst="rect">
            <a:avLst/>
          </a:prstGeom>
          <a:solidFill>
            <a:srgbClr val="333399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M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1" name="CustomShape 12"/>
          <p:cNvSpPr/>
          <p:nvPr/>
        </p:nvSpPr>
        <p:spPr>
          <a:xfrm>
            <a:off x="6629400" y="2645640"/>
            <a:ext cx="541440" cy="289080"/>
          </a:xfrm>
          <a:prstGeom prst="rect">
            <a:avLst/>
          </a:prstGeom>
          <a:solidFill>
            <a:srgbClr val="C0C0C0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2" name="CustomShape 13"/>
          <p:cNvSpPr/>
          <p:nvPr/>
        </p:nvSpPr>
        <p:spPr>
          <a:xfrm>
            <a:off x="7171920" y="2645640"/>
            <a:ext cx="541440" cy="289080"/>
          </a:xfrm>
          <a:prstGeom prst="rect">
            <a:avLst/>
          </a:prstGeom>
          <a:solidFill>
            <a:srgbClr val="C0C0C0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3" name="CustomShape 14"/>
          <p:cNvSpPr/>
          <p:nvPr/>
        </p:nvSpPr>
        <p:spPr>
          <a:xfrm>
            <a:off x="1976760" y="3167640"/>
            <a:ext cx="541440" cy="290160"/>
          </a:xfrm>
          <a:prstGeom prst="rect">
            <a:avLst/>
          </a:prstGeom>
          <a:solidFill>
            <a:srgbClr val="C0C0C0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4" name="CustomShape 15"/>
          <p:cNvSpPr/>
          <p:nvPr/>
        </p:nvSpPr>
        <p:spPr>
          <a:xfrm>
            <a:off x="2519280" y="3167640"/>
            <a:ext cx="543240" cy="290160"/>
          </a:xfrm>
          <a:prstGeom prst="rect">
            <a:avLst/>
          </a:prstGeom>
          <a:solidFill>
            <a:srgbClr val="C0C0C0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5" name="CustomShape 16"/>
          <p:cNvSpPr/>
          <p:nvPr/>
        </p:nvSpPr>
        <p:spPr>
          <a:xfrm>
            <a:off x="3063600" y="3167640"/>
            <a:ext cx="541440" cy="290160"/>
          </a:xfrm>
          <a:prstGeom prst="rect">
            <a:avLst/>
          </a:prstGeom>
          <a:solidFill>
            <a:srgbClr val="C0C0C0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H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6" name="CustomShape 17"/>
          <p:cNvSpPr/>
          <p:nvPr/>
        </p:nvSpPr>
        <p:spPr>
          <a:xfrm>
            <a:off x="3605760" y="3167640"/>
            <a:ext cx="541440" cy="290160"/>
          </a:xfrm>
          <a:prstGeom prst="rect">
            <a:avLst/>
          </a:prstGeom>
          <a:solidFill>
            <a:srgbClr val="C0C0C0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07" name="CustomShape 18"/>
          <p:cNvSpPr/>
          <p:nvPr/>
        </p:nvSpPr>
        <p:spPr>
          <a:xfrm>
            <a:off x="4148280" y="3167640"/>
            <a:ext cx="541440" cy="290160"/>
          </a:xfrm>
          <a:prstGeom prst="rect">
            <a:avLst/>
          </a:prstGeom>
          <a:solidFill>
            <a:srgbClr val="333399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8" name="CustomShape 19"/>
          <p:cNvSpPr/>
          <p:nvPr/>
        </p:nvSpPr>
        <p:spPr>
          <a:xfrm>
            <a:off x="4690800" y="3167640"/>
            <a:ext cx="541440" cy="290160"/>
          </a:xfrm>
          <a:prstGeom prst="rect">
            <a:avLst/>
          </a:prstGeom>
          <a:solidFill>
            <a:srgbClr val="C0C0C0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09" name="CustomShape 20"/>
          <p:cNvSpPr/>
          <p:nvPr/>
        </p:nvSpPr>
        <p:spPr>
          <a:xfrm>
            <a:off x="5232960" y="3167640"/>
            <a:ext cx="541440" cy="290160"/>
          </a:xfrm>
          <a:prstGeom prst="rect">
            <a:avLst/>
          </a:prstGeom>
          <a:solidFill>
            <a:srgbClr val="C0C0C0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0" name="CustomShape 21"/>
          <p:cNvSpPr/>
          <p:nvPr/>
        </p:nvSpPr>
        <p:spPr>
          <a:xfrm>
            <a:off x="5775480" y="3167640"/>
            <a:ext cx="541440" cy="290160"/>
          </a:xfrm>
          <a:prstGeom prst="rect">
            <a:avLst/>
          </a:prstGeom>
          <a:solidFill>
            <a:srgbClr val="C0C0C0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1" name="CustomShape 22"/>
          <p:cNvSpPr/>
          <p:nvPr/>
        </p:nvSpPr>
        <p:spPr>
          <a:xfrm>
            <a:off x="6318360" y="3167640"/>
            <a:ext cx="543240" cy="290160"/>
          </a:xfrm>
          <a:prstGeom prst="rect">
            <a:avLst/>
          </a:prstGeom>
          <a:solidFill>
            <a:srgbClr val="C0C0C0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2" name="CustomShape 23"/>
          <p:cNvSpPr/>
          <p:nvPr/>
        </p:nvSpPr>
        <p:spPr>
          <a:xfrm>
            <a:off x="6862680" y="3167640"/>
            <a:ext cx="541440" cy="290160"/>
          </a:xfrm>
          <a:prstGeom prst="rect">
            <a:avLst/>
          </a:prstGeom>
          <a:solidFill>
            <a:srgbClr val="C0C0C0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75840" y="82080"/>
            <a:ext cx="9070200" cy="748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A Useful Recurrence Relation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386280" y="1003320"/>
            <a:ext cx="9070200" cy="4195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  <a:ea typeface="DejaVu Sans"/>
              </a:rPr>
              <a:t>Def. 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T(n)  = number of comparisons to mergesort an input of size n.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  <a:ea typeface="DejaVu Sans"/>
              </a:rPr>
              <a:t>Mergesort recurrence. 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  <a:ea typeface="DejaVu Sans"/>
              </a:rPr>
              <a:t>Solution. 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T(n) = O(n log</a:t>
            </a:r>
            <a:r>
              <a:rPr lang="en-US" sz="2000" b="0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n).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  <a:ea typeface="DejaVu Sans"/>
              </a:rPr>
              <a:t>Assorted proofs. 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We describe several ways to prove this recurrence. Initially we assume n is a power of 2 and replace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  <a:ea typeface="DejaVu Sans"/>
              </a:rPr>
              <a:t>N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with 2</a:t>
            </a:r>
            <a:r>
              <a:rPr lang="en-US" sz="1800" b="0" strike="noStrike" spc="-1" baseline="33000">
                <a:solidFill>
                  <a:srgbClr val="000000"/>
                </a:solidFill>
                <a:latin typeface="Arial"/>
                <a:ea typeface="DejaVu Sans"/>
              </a:rPr>
              <a:t>k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7223040" y="5288400"/>
            <a:ext cx="2351160" cy="266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99EE07B-38B7-4032-AE6E-0028144D5AA7}" type="slidenum">
              <a:rPr lang="en-US" sz="1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7</a:t>
            </a:fld>
            <a:endParaRPr lang="en-US" sz="1400" b="0" strike="noStrike" spc="-1">
              <a:latin typeface="Arial"/>
            </a:endParaRPr>
          </a:p>
        </p:txBody>
      </p:sp>
      <p:pic>
        <p:nvPicPr>
          <p:cNvPr id="216" name="Picture 215"/>
          <p:cNvPicPr/>
          <p:nvPr/>
        </p:nvPicPr>
        <p:blipFill>
          <a:blip r:embed="rId2"/>
          <a:stretch/>
        </p:blipFill>
        <p:spPr>
          <a:xfrm>
            <a:off x="2337480" y="1952640"/>
            <a:ext cx="4674960" cy="996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75840" y="82080"/>
            <a:ext cx="9070200" cy="748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Proof by Recursion Tree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7223040" y="5288400"/>
            <a:ext cx="2351160" cy="266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F69360D-468F-4F18-BD49-AF43DD424331}" type="slidenum">
              <a:rPr lang="en-US" sz="1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8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3455640" y="2015280"/>
            <a:ext cx="1049040" cy="45756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T(n)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0" name="CustomShape 4"/>
          <p:cNvSpPr/>
          <p:nvPr/>
        </p:nvSpPr>
        <p:spPr>
          <a:xfrm>
            <a:off x="4955400" y="2679840"/>
            <a:ext cx="1139760" cy="45756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T(n/2)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1" name="CustomShape 5"/>
          <p:cNvSpPr/>
          <p:nvPr/>
        </p:nvSpPr>
        <p:spPr>
          <a:xfrm>
            <a:off x="2031480" y="2690280"/>
            <a:ext cx="1139760" cy="45756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T(n/2)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2" name="CustomShape 6"/>
          <p:cNvSpPr/>
          <p:nvPr/>
        </p:nvSpPr>
        <p:spPr>
          <a:xfrm flipH="1">
            <a:off x="2601000" y="2325240"/>
            <a:ext cx="1378080" cy="363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3" name="CustomShape 7"/>
          <p:cNvSpPr/>
          <p:nvPr/>
        </p:nvSpPr>
        <p:spPr>
          <a:xfrm>
            <a:off x="3980520" y="2325240"/>
            <a:ext cx="1544400" cy="353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4" name="CustomShape 8"/>
          <p:cNvSpPr/>
          <p:nvPr/>
        </p:nvSpPr>
        <p:spPr>
          <a:xfrm>
            <a:off x="5630400" y="3309120"/>
            <a:ext cx="1115280" cy="45756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T(n/4)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5" name="CustomShape 9"/>
          <p:cNvSpPr/>
          <p:nvPr/>
        </p:nvSpPr>
        <p:spPr>
          <a:xfrm>
            <a:off x="4199400" y="3319920"/>
            <a:ext cx="1166040" cy="45756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T(n/4)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 flipH="1">
            <a:off x="4780800" y="3061800"/>
            <a:ext cx="741960" cy="257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7" name="CustomShape 11"/>
          <p:cNvSpPr/>
          <p:nvPr/>
        </p:nvSpPr>
        <p:spPr>
          <a:xfrm>
            <a:off x="5525640" y="3061800"/>
            <a:ext cx="662040" cy="246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8" name="CustomShape 12"/>
          <p:cNvSpPr/>
          <p:nvPr/>
        </p:nvSpPr>
        <p:spPr>
          <a:xfrm>
            <a:off x="1007280" y="3309120"/>
            <a:ext cx="1099800" cy="45756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T(n/4)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29" name="CustomShape 13"/>
          <p:cNvSpPr/>
          <p:nvPr/>
        </p:nvSpPr>
        <p:spPr>
          <a:xfrm flipH="1">
            <a:off x="1556640" y="3071880"/>
            <a:ext cx="1042560" cy="236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0" name="CustomShape 14"/>
          <p:cNvSpPr/>
          <p:nvPr/>
        </p:nvSpPr>
        <p:spPr>
          <a:xfrm>
            <a:off x="2704680" y="3309120"/>
            <a:ext cx="1117080" cy="45756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T(n/4)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1" name="CustomShape 15"/>
          <p:cNvSpPr/>
          <p:nvPr/>
        </p:nvSpPr>
        <p:spPr>
          <a:xfrm>
            <a:off x="2601360" y="3071880"/>
            <a:ext cx="661320" cy="236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2" name="CustomShape 16"/>
          <p:cNvSpPr/>
          <p:nvPr/>
        </p:nvSpPr>
        <p:spPr>
          <a:xfrm>
            <a:off x="167400" y="4760640"/>
            <a:ext cx="861840" cy="45756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T(2)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3" name="CustomShape 17"/>
          <p:cNvSpPr/>
          <p:nvPr/>
        </p:nvSpPr>
        <p:spPr>
          <a:xfrm flipH="1">
            <a:off x="596880" y="3691800"/>
            <a:ext cx="957960" cy="1068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4" name="CustomShape 18"/>
          <p:cNvSpPr/>
          <p:nvPr/>
        </p:nvSpPr>
        <p:spPr>
          <a:xfrm>
            <a:off x="1101960" y="4760640"/>
            <a:ext cx="828360" cy="45756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T(2)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5" name="CustomShape 19"/>
          <p:cNvSpPr/>
          <p:nvPr/>
        </p:nvSpPr>
        <p:spPr>
          <a:xfrm flipH="1">
            <a:off x="1514520" y="3691800"/>
            <a:ext cx="39960" cy="1068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6" name="CustomShape 20"/>
          <p:cNvSpPr/>
          <p:nvPr/>
        </p:nvSpPr>
        <p:spPr>
          <a:xfrm>
            <a:off x="2003760" y="4771440"/>
            <a:ext cx="819720" cy="45756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T(2)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7" name="CustomShape 21"/>
          <p:cNvSpPr/>
          <p:nvPr/>
        </p:nvSpPr>
        <p:spPr>
          <a:xfrm flipH="1">
            <a:off x="2412360" y="3691800"/>
            <a:ext cx="848520" cy="1078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38" name="CustomShape 22"/>
          <p:cNvSpPr/>
          <p:nvPr/>
        </p:nvSpPr>
        <p:spPr>
          <a:xfrm>
            <a:off x="2896200" y="4771440"/>
            <a:ext cx="819720" cy="45756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T(2)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39" name="CustomShape 23"/>
          <p:cNvSpPr/>
          <p:nvPr/>
        </p:nvSpPr>
        <p:spPr>
          <a:xfrm>
            <a:off x="3263760" y="3691800"/>
            <a:ext cx="41400" cy="1078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0" name="CustomShape 24"/>
          <p:cNvSpPr/>
          <p:nvPr/>
        </p:nvSpPr>
        <p:spPr>
          <a:xfrm>
            <a:off x="3779280" y="4771440"/>
            <a:ext cx="818640" cy="45756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T(2)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1" name="CustomShape 25"/>
          <p:cNvSpPr/>
          <p:nvPr/>
        </p:nvSpPr>
        <p:spPr>
          <a:xfrm flipH="1">
            <a:off x="4188240" y="3702240"/>
            <a:ext cx="592560" cy="1068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2" name="CustomShape 26"/>
          <p:cNvSpPr/>
          <p:nvPr/>
        </p:nvSpPr>
        <p:spPr>
          <a:xfrm>
            <a:off x="4660920" y="4771440"/>
            <a:ext cx="821520" cy="45756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T(2)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3" name="CustomShape 27"/>
          <p:cNvSpPr/>
          <p:nvPr/>
        </p:nvSpPr>
        <p:spPr>
          <a:xfrm>
            <a:off x="4782960" y="3702240"/>
            <a:ext cx="288360" cy="1068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4" name="CustomShape 28"/>
          <p:cNvSpPr/>
          <p:nvPr/>
        </p:nvSpPr>
        <p:spPr>
          <a:xfrm>
            <a:off x="5592600" y="4771440"/>
            <a:ext cx="832680" cy="45756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T(2)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5" name="CustomShape 29"/>
          <p:cNvSpPr/>
          <p:nvPr/>
        </p:nvSpPr>
        <p:spPr>
          <a:xfrm flipH="1">
            <a:off x="6008040" y="3691800"/>
            <a:ext cx="178560" cy="1078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6" name="CustomShape 30"/>
          <p:cNvSpPr/>
          <p:nvPr/>
        </p:nvSpPr>
        <p:spPr>
          <a:xfrm>
            <a:off x="6485760" y="4771440"/>
            <a:ext cx="834840" cy="457560"/>
          </a:xfrm>
          <a:prstGeom prst="rect">
            <a:avLst/>
          </a:prstGeom>
          <a:solidFill>
            <a:srgbClr val="C0C0C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T(2)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7" name="CustomShape 31"/>
          <p:cNvSpPr/>
          <p:nvPr/>
        </p:nvSpPr>
        <p:spPr>
          <a:xfrm>
            <a:off x="6188760" y="3691800"/>
            <a:ext cx="713880" cy="1078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000000"/>
            </a:solidFill>
            <a:round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48" name="CustomShape 32"/>
          <p:cNvSpPr/>
          <p:nvPr/>
        </p:nvSpPr>
        <p:spPr>
          <a:xfrm>
            <a:off x="7879320" y="2071800"/>
            <a:ext cx="749880" cy="457560"/>
          </a:xfrm>
          <a:prstGeom prst="rect">
            <a:avLst/>
          </a:prstGeom>
          <a:noFill/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49" name="CustomShape 33"/>
          <p:cNvSpPr/>
          <p:nvPr/>
        </p:nvSpPr>
        <p:spPr>
          <a:xfrm>
            <a:off x="830880" y="4029840"/>
            <a:ext cx="6072840" cy="223200"/>
          </a:xfrm>
          <a:prstGeom prst="rect">
            <a:avLst/>
          </a:prstGeom>
          <a:solidFill>
            <a:srgbClr val="003399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2160" tIns="46080" rIns="92160" bIns="4608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T(n / 2</a:t>
            </a:r>
            <a:r>
              <a:rPr lang="en-US" sz="2400" b="1" strike="noStrike" spc="-1" baseline="30000">
                <a:solidFill>
                  <a:srgbClr val="FFFFFF"/>
                </a:solidFill>
                <a:latin typeface="Times New Roman"/>
                <a:ea typeface="DejaVu Sans"/>
              </a:rPr>
              <a:t>k</a:t>
            </a:r>
            <a:r>
              <a:rPr lang="en-US" sz="2400" b="1" strike="noStrike" spc="-1">
                <a:solidFill>
                  <a:srgbClr val="FFFFFF"/>
                </a:solidFill>
                <a:latin typeface="Times New Roman"/>
                <a:ea typeface="DejaVu Sans"/>
              </a:rPr>
              <a:t>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0" name="CustomShape 34"/>
          <p:cNvSpPr/>
          <p:nvPr/>
        </p:nvSpPr>
        <p:spPr>
          <a:xfrm>
            <a:off x="7879320" y="2644200"/>
            <a:ext cx="1274760" cy="457560"/>
          </a:xfrm>
          <a:prstGeom prst="rect">
            <a:avLst/>
          </a:prstGeom>
          <a:noFill/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2(n/2)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1" name="CustomShape 35"/>
          <p:cNvSpPr/>
          <p:nvPr/>
        </p:nvSpPr>
        <p:spPr>
          <a:xfrm>
            <a:off x="7879320" y="3309120"/>
            <a:ext cx="1274760" cy="457560"/>
          </a:xfrm>
          <a:prstGeom prst="rect">
            <a:avLst/>
          </a:prstGeom>
          <a:noFill/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4(n/4)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2" name="CustomShape 36"/>
          <p:cNvSpPr/>
          <p:nvPr/>
        </p:nvSpPr>
        <p:spPr>
          <a:xfrm>
            <a:off x="7879320" y="3994200"/>
            <a:ext cx="1778760" cy="457560"/>
          </a:xfrm>
          <a:prstGeom prst="rect">
            <a:avLst/>
          </a:prstGeom>
          <a:noFill/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r>
              <a:rPr lang="en-US" sz="2400" b="1" strike="noStrike" spc="-1" baseline="30000">
                <a:solidFill>
                  <a:srgbClr val="000000"/>
                </a:solidFill>
                <a:latin typeface="Times New Roman"/>
                <a:ea typeface="DejaVu Sans"/>
              </a:rPr>
              <a:t>k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(n / 2</a:t>
            </a:r>
            <a:r>
              <a:rPr lang="en-US" sz="2400" b="1" strike="noStrike" spc="-1" baseline="30000">
                <a:solidFill>
                  <a:srgbClr val="000000"/>
                </a:solidFill>
                <a:latin typeface="Times New Roman"/>
                <a:ea typeface="DejaVu Sans"/>
              </a:rPr>
              <a:t>k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3" name="CustomShape 37"/>
          <p:cNvSpPr/>
          <p:nvPr/>
        </p:nvSpPr>
        <p:spPr>
          <a:xfrm>
            <a:off x="7805880" y="4781880"/>
            <a:ext cx="1348200" cy="457560"/>
          </a:xfrm>
          <a:prstGeom prst="rect">
            <a:avLst/>
          </a:prstGeom>
          <a:noFill/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n/2</a:t>
            </a:r>
            <a:r>
              <a:rPr lang="en-US" sz="2400" b="1" strike="noStrike" spc="-1" baseline="300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(2)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4" name="CustomShape 38"/>
          <p:cNvSpPr/>
          <p:nvPr/>
        </p:nvSpPr>
        <p:spPr>
          <a:xfrm>
            <a:off x="7879320" y="4377600"/>
            <a:ext cx="1274760" cy="457560"/>
          </a:xfrm>
          <a:prstGeom prst="rect">
            <a:avLst/>
          </a:prstGeom>
          <a:noFill/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. . 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5" name="CustomShape 39"/>
          <p:cNvSpPr/>
          <p:nvPr/>
        </p:nvSpPr>
        <p:spPr>
          <a:xfrm>
            <a:off x="7879320" y="3701880"/>
            <a:ext cx="1274760" cy="457560"/>
          </a:xfrm>
          <a:prstGeom prst="rect">
            <a:avLst/>
          </a:prstGeom>
          <a:noFill/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. . 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6" name="Line 40"/>
          <p:cNvSpPr/>
          <p:nvPr/>
        </p:nvSpPr>
        <p:spPr>
          <a:xfrm>
            <a:off x="7429320" y="2128320"/>
            <a:ext cx="0" cy="2923920"/>
          </a:xfrm>
          <a:prstGeom prst="line">
            <a:avLst/>
          </a:prstGeom>
          <a:ln w="12600">
            <a:solidFill>
              <a:srgbClr val="000000"/>
            </a:solidFill>
            <a:round/>
            <a:headEnd type="triangle" w="sm" len="sm"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7" name="CustomShape 41"/>
          <p:cNvSpPr/>
          <p:nvPr/>
        </p:nvSpPr>
        <p:spPr>
          <a:xfrm>
            <a:off x="6887160" y="3487680"/>
            <a:ext cx="1006920" cy="507960"/>
          </a:xfrm>
          <a:prstGeom prst="rect">
            <a:avLst/>
          </a:prstGeom>
          <a:solidFill>
            <a:srgbClr val="FFFFFF"/>
          </a:solidFill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 algn="ctr"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</a:t>
            </a:r>
            <a:r>
              <a:rPr lang="en-US" sz="2400" b="1" strike="noStrike" spc="-1" baseline="-2500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258" name="Line 42"/>
          <p:cNvSpPr/>
          <p:nvPr/>
        </p:nvSpPr>
        <p:spPr>
          <a:xfrm flipH="1">
            <a:off x="7805520" y="5164920"/>
            <a:ext cx="11988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59" name="CustomShape 43"/>
          <p:cNvSpPr/>
          <p:nvPr/>
        </p:nvSpPr>
        <p:spPr>
          <a:xfrm>
            <a:off x="7879320" y="5232240"/>
            <a:ext cx="1274760" cy="507960"/>
          </a:xfrm>
          <a:prstGeom prst="rect">
            <a:avLst/>
          </a:prstGeom>
          <a:noFill/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>
            <a:sp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r>
              <a:rPr lang="en-US" sz="2400" b="1" strike="noStrike" spc="-1" baseline="3000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log</a:t>
            </a:r>
            <a:r>
              <a:rPr lang="en-US" sz="2400" b="1" strike="noStrike" spc="-1" baseline="-25000">
                <a:solidFill>
                  <a:srgbClr val="000000"/>
                </a:solidFill>
                <a:latin typeface="Times New Roman"/>
                <a:ea typeface="DejaVu Sans"/>
              </a:rPr>
              <a:t>2</a:t>
            </a:r>
            <a:r>
              <a:rPr lang="en-US" sz="2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n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260" name="Picture 259"/>
          <p:cNvPicPr/>
          <p:nvPr/>
        </p:nvPicPr>
        <p:blipFill>
          <a:blip r:embed="rId2"/>
          <a:stretch/>
        </p:blipFill>
        <p:spPr>
          <a:xfrm>
            <a:off x="2567520" y="867960"/>
            <a:ext cx="4268880" cy="90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75840" y="82080"/>
            <a:ext cx="9070200" cy="748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rial"/>
                <a:ea typeface="DejaVu Sans"/>
              </a:rPr>
              <a:t>Proof by Telescoping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86280" y="1003320"/>
            <a:ext cx="9070200" cy="4195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  <a:ea typeface="DejaVu Sans"/>
              </a:rPr>
              <a:t>Claim. 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T(n) satisfies this recurrence, then T(n) = n log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n.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333399"/>
                </a:solidFill>
                <a:latin typeface="Arial"/>
                <a:ea typeface="DejaVu Sans"/>
              </a:rPr>
              <a:t>Pf. 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For n &gt; 1: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7223040" y="5288400"/>
            <a:ext cx="2351160" cy="2667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7D68BC4-9427-43B2-A017-4C6C66835E01}" type="slidenum">
              <a:rPr lang="en-US" sz="14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9</a:t>
            </a:fld>
            <a:endParaRPr lang="en-US" sz="1400" b="0" strike="noStrike" spc="-1"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7225200" y="1297440"/>
            <a:ext cx="1632600" cy="182160"/>
          </a:xfrm>
          <a:prstGeom prst="rect">
            <a:avLst/>
          </a:prstGeom>
          <a:noFill/>
          <a:ln w="1584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</a:pPr>
            <a:r>
              <a:rPr lang="en-US" sz="1200" b="1" strike="noStrike" spc="-1">
                <a:solidFill>
                  <a:srgbClr val="000000"/>
                </a:solidFill>
                <a:latin typeface="Times New Roman"/>
                <a:ea typeface="DejaVu Sans"/>
              </a:rPr>
              <a:t>assumes n is a power of 2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265" name="Line 5"/>
          <p:cNvSpPr/>
          <p:nvPr/>
        </p:nvSpPr>
        <p:spPr>
          <a:xfrm flipV="1">
            <a:off x="7495920" y="1131840"/>
            <a:ext cx="0" cy="12852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sm" len="sm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6" name="Picture 265"/>
          <p:cNvPicPr/>
          <p:nvPr/>
        </p:nvPicPr>
        <p:blipFill>
          <a:blip r:embed="rId2"/>
          <a:stretch/>
        </p:blipFill>
        <p:spPr>
          <a:xfrm>
            <a:off x="3695400" y="2739960"/>
            <a:ext cx="3540960" cy="2413800"/>
          </a:xfrm>
          <a:prstGeom prst="rect">
            <a:avLst/>
          </a:prstGeom>
          <a:ln>
            <a:noFill/>
          </a:ln>
        </p:spPr>
      </p:pic>
      <p:pic>
        <p:nvPicPr>
          <p:cNvPr id="267" name="Picture 266"/>
          <p:cNvPicPr/>
          <p:nvPr/>
        </p:nvPicPr>
        <p:blipFill>
          <a:blip r:embed="rId3"/>
          <a:stretch/>
        </p:blipFill>
        <p:spPr>
          <a:xfrm>
            <a:off x="2533320" y="1459080"/>
            <a:ext cx="4268880" cy="902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14655</TotalTime>
  <Words>975</Words>
  <Application>Microsoft Office PowerPoint</Application>
  <PresentationFormat>Custom</PresentationFormat>
  <Paragraphs>235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Courier New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Types</dc:title>
  <dc:subject>CSE304 - Design &amp; Analysis of Algorithms</dc:subject>
  <dc:creator>Syed Monowar Hossain</dc:creator>
  <dc:description/>
  <cp:lastModifiedBy>Tahmid Mosaddeque</cp:lastModifiedBy>
  <cp:revision>1159</cp:revision>
  <cp:lastPrinted>1999-08-10T20:23:35Z</cp:lastPrinted>
  <dcterms:created xsi:type="dcterms:W3CDTF">1999-08-01T20:47:26Z</dcterms:created>
  <dcterms:modified xsi:type="dcterms:W3CDTF">2024-11-15T19:07:04Z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8</vt:i4>
  </property>
</Properties>
</file>