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309" r:id="rId29"/>
    <p:sldId id="310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9" roundtripDataSignature="AMtx7miBOM2bqI681h5X6q9Y3HVtbdNa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A3BE52-FB46-450A-A779-84253F036CFF}">
  <a:tblStyle styleId="{8BA3BE52-FB46-450A-A779-84253F036CF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tcBdr/>
        <a:fill>
          <a:solidFill>
            <a:srgbClr val="D0DEE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0DEE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4162EAB3-F314-4FF2-A2CB-5125807A7F1E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tcBdr/>
        <a:fill>
          <a:solidFill>
            <a:srgbClr val="D0DEE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0DEE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customschemas.google.com/relationships/presentationmetadata" Target="meta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9" name="Google Shape;22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0" name="Google Shape;24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9" name="Google Shape;24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8" name="Google Shape;25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2" name="Google Shape;282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7" name="Google Shape;307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2" name="Google Shape;332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7" name="Google Shape;357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2" name="Google Shape;382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7" name="Google Shape;40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34" name="Google Shape;434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1" name="Google Shape;46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2" name="Google Shape;532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09" name="Google Shape;60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18" name="Google Shape;618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29" name="Google Shape;629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7" name="Google Shape;6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48" name="Google Shape;64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>
          <a:extLst>
            <a:ext uri="{FF2B5EF4-FFF2-40B4-BE49-F238E27FC236}">
              <a16:creationId xmlns:a16="http://schemas.microsoft.com/office/drawing/2014/main" id="{041870CA-954A-BA38-33FC-5594B3196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8:notes">
            <a:extLst>
              <a:ext uri="{FF2B5EF4-FFF2-40B4-BE49-F238E27FC236}">
                <a16:creationId xmlns:a16="http://schemas.microsoft.com/office/drawing/2014/main" id="{656066C0-F86B-2880-DC6F-1DF6F9ED0D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7" name="Google Shape;637;p8:notes">
            <a:extLst>
              <a:ext uri="{FF2B5EF4-FFF2-40B4-BE49-F238E27FC236}">
                <a16:creationId xmlns:a16="http://schemas.microsoft.com/office/drawing/2014/main" id="{AF9BBAB9-A140-BA89-4ADC-AA1708111E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47712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>
          <a:extLst>
            <a:ext uri="{FF2B5EF4-FFF2-40B4-BE49-F238E27FC236}">
              <a16:creationId xmlns:a16="http://schemas.microsoft.com/office/drawing/2014/main" id="{B3AB18D2-2153-9E06-8A35-E5FA5D843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9:notes">
            <a:extLst>
              <a:ext uri="{FF2B5EF4-FFF2-40B4-BE49-F238E27FC236}">
                <a16:creationId xmlns:a16="http://schemas.microsoft.com/office/drawing/2014/main" id="{F4960F99-A3DB-F645-A9CE-9D36CDDAC3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48" name="Google Shape;648;p9:notes">
            <a:extLst>
              <a:ext uri="{FF2B5EF4-FFF2-40B4-BE49-F238E27FC236}">
                <a16:creationId xmlns:a16="http://schemas.microsoft.com/office/drawing/2014/main" id="{6E775A8E-3C6B-B069-526B-0ED068CB48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90663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60" name="Google Shape;660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45" name="Google Shape;745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2" name="Google Shape;852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8" name="Google Shape;858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0" name="Google Shape;940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9" name="Google Shape;949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57" name="Google Shape;105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0" name="Google Shape;114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21" name="Google Shape;122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03" name="Google Shape;1303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g1e548f1b451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09" name="Google Shape;1309;g1e548f1b451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15" name="Google Shape;131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7" name="Google Shape;140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1" name="Google Shape;150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02" name="Google Shape;1502;p24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98" name="Google Shape;159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g1e548f1b45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96" name="Google Shape;1696;g1e548f1b45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Google Shape;1787;g1e548f1b45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88" name="Google Shape;1788;g1e548f1b45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g1e548f1b451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96" name="Google Shape;1796;g1e548f1b451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1e548f1b451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02" name="Google Shape;1802;g1e548f1b451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g1e548f1b451_0_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7" name="Google Shape;1957;g1e548f1b451_0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Google Shape;2040;g1e548f1b451_0_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41" name="Google Shape;2041;g1e548f1b451_0_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5" name="Google Shape;2125;g1e548f1b451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26" name="Google Shape;2126;g1e548f1b451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" name="Google Shape;2211;g1e548f1b451_0_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12" name="Google Shape;2212;g1e548f1b451_0_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8" name="Google Shape;2298;g1e548f1b451_0_6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99" name="Google Shape;2299;g1e548f1b451_0_6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" name="Google Shape;2385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86" name="Google Shape;2386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e548f1b451_0_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74" name="Google Shape;2474;g1e548f1b451_0_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6" name="Google Shape;16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1" name="Google Shape;21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0" name="Google Shape;22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10/4/2023</a:t>
            </a:r>
            <a:endParaRPr/>
          </a:p>
        </p:txBody>
      </p:sp>
      <p:sp>
        <p:nvSpPr>
          <p:cNvPr id="15" name="Google Shape;15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Lecturer Tahmid Mosaddeque</a:t>
            </a:r>
            <a:endParaRPr/>
          </a:p>
        </p:txBody>
      </p:sp>
      <p:sp>
        <p:nvSpPr>
          <p:cNvPr id="16" name="Google Shape;16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10/4/2023</a:t>
            </a:r>
            <a:endParaRPr/>
          </a:p>
        </p:txBody>
      </p:sp>
      <p:sp>
        <p:nvSpPr>
          <p:cNvPr id="72" name="Google Shape;72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Lecturer Tahmid Mosaddeque</a:t>
            </a:r>
            <a:endParaRPr/>
          </a:p>
        </p:txBody>
      </p:sp>
      <p:sp>
        <p:nvSpPr>
          <p:cNvPr id="73" name="Google Shape;73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10/4/2023</a:t>
            </a:r>
            <a:endParaRPr/>
          </a:p>
        </p:txBody>
      </p:sp>
      <p:sp>
        <p:nvSpPr>
          <p:cNvPr id="78" name="Google Shape;78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Lecturer Tahmid Mosaddeque</a:t>
            </a:r>
            <a:endParaRPr/>
          </a:p>
        </p:txBody>
      </p:sp>
      <p:sp>
        <p:nvSpPr>
          <p:cNvPr id="79" name="Google Shape;79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10/4/2023</a:t>
            </a:r>
            <a:endParaRPr/>
          </a:p>
        </p:txBody>
      </p:sp>
      <p:sp>
        <p:nvSpPr>
          <p:cNvPr id="21" name="Google Shape;21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Lecturer Tahmid Mosaddeque</a:t>
            </a:r>
            <a:endParaRPr/>
          </a:p>
        </p:txBody>
      </p:sp>
      <p:sp>
        <p:nvSpPr>
          <p:cNvPr id="22" name="Google Shape;22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10/4/2023</a:t>
            </a:r>
            <a:endParaRPr/>
          </a:p>
        </p:txBody>
      </p:sp>
      <p:sp>
        <p:nvSpPr>
          <p:cNvPr id="27" name="Google Shape;27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Lecturer Tahmid Mosaddeque</a:t>
            </a:r>
            <a:endParaRPr/>
          </a:p>
        </p:txBody>
      </p:sp>
      <p:sp>
        <p:nvSpPr>
          <p:cNvPr id="28" name="Google Shape;28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4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10/4/2023</a:t>
            </a:r>
            <a:endParaRPr/>
          </a:p>
        </p:txBody>
      </p:sp>
      <p:sp>
        <p:nvSpPr>
          <p:cNvPr id="34" name="Google Shape;34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Lecturer Tahmid Mosaddeque</a:t>
            </a:r>
            <a:endParaRPr/>
          </a:p>
        </p:txBody>
      </p:sp>
      <p:sp>
        <p:nvSpPr>
          <p:cNvPr id="35" name="Google Shape;35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4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4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10/4/2023</a:t>
            </a:r>
            <a:endParaRPr/>
          </a:p>
        </p:txBody>
      </p:sp>
      <p:sp>
        <p:nvSpPr>
          <p:cNvPr id="43" name="Google Shape;43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Lecturer Tahmid Mosaddeque</a:t>
            </a:r>
            <a:endParaRPr/>
          </a:p>
        </p:txBody>
      </p:sp>
      <p:sp>
        <p:nvSpPr>
          <p:cNvPr id="44" name="Google Shape;44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10/4/2023</a:t>
            </a:r>
            <a:endParaRPr/>
          </a:p>
        </p:txBody>
      </p:sp>
      <p:sp>
        <p:nvSpPr>
          <p:cNvPr id="48" name="Google Shape;48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Lecturer Tahmid Mosaddeque</a:t>
            </a:r>
            <a:endParaRPr/>
          </a:p>
        </p:txBody>
      </p:sp>
      <p:sp>
        <p:nvSpPr>
          <p:cNvPr id="49" name="Google Shape;49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10/4/2023</a:t>
            </a:r>
            <a:endParaRPr/>
          </a:p>
        </p:txBody>
      </p:sp>
      <p:sp>
        <p:nvSpPr>
          <p:cNvPr id="52" name="Google Shape;52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Lecturer Tahmid Mosaddeque</a:t>
            </a:r>
            <a:endParaRPr/>
          </a:p>
        </p:txBody>
      </p:sp>
      <p:sp>
        <p:nvSpPr>
          <p:cNvPr id="53" name="Google Shape;53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4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10/4/2023</a:t>
            </a:r>
            <a:endParaRPr/>
          </a:p>
        </p:txBody>
      </p:sp>
      <p:sp>
        <p:nvSpPr>
          <p:cNvPr id="59" name="Google Shape;59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Lecturer Tahmid Mosaddeque</a:t>
            </a:r>
            <a:endParaRPr/>
          </a:p>
        </p:txBody>
      </p:sp>
      <p:sp>
        <p:nvSpPr>
          <p:cNvPr id="60" name="Google Shape;60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4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10/4/2023</a:t>
            </a:r>
            <a:endParaRPr/>
          </a:p>
        </p:txBody>
      </p:sp>
      <p:sp>
        <p:nvSpPr>
          <p:cNvPr id="66" name="Google Shape;66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Lecturer Tahmid Mosaddeque</a:t>
            </a:r>
            <a:endParaRPr/>
          </a:p>
        </p:txBody>
      </p:sp>
      <p:sp>
        <p:nvSpPr>
          <p:cNvPr id="67" name="Google Shape;67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10/4/2023</a:t>
            </a:r>
            <a:endParaRPr/>
          </a:p>
        </p:txBody>
      </p:sp>
      <p:sp>
        <p:nvSpPr>
          <p:cNvPr id="9" name="Google Shape;9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Lecturer Tahmid Mosaddeque</a:t>
            </a:r>
            <a:endParaRPr/>
          </a:p>
        </p:txBody>
      </p:sp>
      <p:sp>
        <p:nvSpPr>
          <p:cNvPr id="10" name="Google Shape;10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image" Target="../media/image10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image" Target="../media/image10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Dynamic Programming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0/1 Knapsack Problem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87" name="Google Shape;87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88" name="Google Shape;88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Lecturer Tahmid Mosaddeque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Optimization Problems</a:t>
            </a:r>
            <a:endParaRPr/>
          </a:p>
        </p:txBody>
      </p:sp>
      <p:sp>
        <p:nvSpPr>
          <p:cNvPr id="232" name="Google Shape;232;p12"/>
          <p:cNvSpPr txBox="1">
            <a:spLocks noGrp="1"/>
          </p:cNvSpPr>
          <p:nvPr>
            <p:ph type="body" idx="1"/>
          </p:nvPr>
        </p:nvSpPr>
        <p:spPr>
          <a:xfrm>
            <a:off x="838200" y="969818"/>
            <a:ext cx="10515600" cy="5207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For optimization problems 3 popular strategies are: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Greedy Method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Dynamic Programming Method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Branch and Bound Method</a:t>
            </a:r>
            <a:endParaRPr/>
          </a:p>
        </p:txBody>
      </p:sp>
      <p:pic>
        <p:nvPicPr>
          <p:cNvPr id="233" name="Google Shape;233;p12" descr="The Great Exaggeration: Optimizat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0458" y="3376360"/>
            <a:ext cx="4425630" cy="2956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12" descr="Decrease Cartoon Stock Illustrations – 2,356 Decrease Cartoon Stock  Illustrations, Vectors &amp; Clipart - Dreamstim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05963" y="2481887"/>
            <a:ext cx="2992005" cy="398934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37" name="Google Shape;23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Lecturer Tahmid Mosaddeque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an optimization problem?</a:t>
            </a:r>
            <a:endParaRPr/>
          </a:p>
        </p:txBody>
      </p:sp>
      <p:sp>
        <p:nvSpPr>
          <p:cNvPr id="243" name="Google Shape;243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You are studying Dynamic Programming. What is the </a:t>
            </a:r>
            <a:r>
              <a:rPr lang="en-US" b="1"/>
              <a:t>minimum</a:t>
            </a:r>
            <a:r>
              <a:rPr lang="en-US"/>
              <a:t> time you would require for finishing the chapter? </a:t>
            </a:r>
            <a:r>
              <a:rPr lang="en-US" sz="2000"/>
              <a:t>(and how?)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You are given a set of Dynamic Programming problems. What is the </a:t>
            </a:r>
            <a:r>
              <a:rPr lang="en-US" b="1"/>
              <a:t>maximum</a:t>
            </a:r>
            <a:r>
              <a:rPr lang="en-US"/>
              <a:t> score you can obtain from the test? </a:t>
            </a:r>
            <a:r>
              <a:rPr lang="en-US" sz="2000">
                <a:solidFill>
                  <a:srgbClr val="000000"/>
                </a:solidFill>
              </a:rPr>
              <a:t>(and how?)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You are given an infinite number of coins with values 1, 2 and 5 taka. What is the </a:t>
            </a:r>
            <a:r>
              <a:rPr lang="en-US" b="1"/>
              <a:t>minimum</a:t>
            </a:r>
            <a:r>
              <a:rPr lang="en-US"/>
              <a:t> number of coins you can use to have 11 taka? </a:t>
            </a:r>
            <a:r>
              <a:rPr lang="en-US" sz="2000">
                <a:solidFill>
                  <a:srgbClr val="000000"/>
                </a:solidFill>
              </a:rPr>
              <a:t>(and how?)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45" name="Google Shape;24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46" name="Google Shape;24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Lecturer Tahmid Mosaddeque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0/1 Knapsack Problem</a:t>
            </a:r>
            <a:endParaRPr/>
          </a:p>
        </p:txBody>
      </p:sp>
      <p:sp>
        <p:nvSpPr>
          <p:cNvPr id="252" name="Google Shape;252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Given a set of items, each with a weight and a value, determine the number of each item to include in a collection so that the total weight is less than or equal to a given limit and the total value is as large as possible.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Huge sentence ! Let’s avoid reading this for now.</a:t>
            </a:r>
            <a:endParaRPr/>
          </a:p>
        </p:txBody>
      </p:sp>
      <p:sp>
        <p:nvSpPr>
          <p:cNvPr id="254" name="Google Shape;25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55" name="Google Shape;25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Lecturer Tahmid Mosaddeque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5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0/1 knapsack problem</a:t>
            </a:r>
            <a:endParaRPr/>
          </a:p>
        </p:txBody>
      </p:sp>
      <p:pic>
        <p:nvPicPr>
          <p:cNvPr id="261" name="Google Shape;261;p15"/>
          <p:cNvPicPr preferRelativeResize="0"/>
          <p:nvPr/>
        </p:nvPicPr>
        <p:blipFill rotWithShape="1">
          <a:blip r:embed="rId3">
            <a:alphaModFix/>
          </a:blip>
          <a:srcRect b="11071"/>
          <a:stretch/>
        </p:blipFill>
        <p:spPr>
          <a:xfrm>
            <a:off x="7066281" y="4842274"/>
            <a:ext cx="1668884" cy="1906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5" descr="46,154 Knapsack Images, Stock Photos &amp; Vectors | Shutterstock"/>
          <p:cNvPicPr preferRelativeResize="0"/>
          <p:nvPr/>
        </p:nvPicPr>
        <p:blipFill rotWithShape="1">
          <a:blip r:embed="rId4">
            <a:alphaModFix/>
          </a:blip>
          <a:srcRect l="52763" t="8776" b="15452"/>
          <a:stretch/>
        </p:blipFill>
        <p:spPr>
          <a:xfrm>
            <a:off x="8932465" y="4767205"/>
            <a:ext cx="2228654" cy="20567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3" name="Google Shape;263;p15"/>
          <p:cNvGrpSpPr/>
          <p:nvPr/>
        </p:nvGrpSpPr>
        <p:grpSpPr>
          <a:xfrm>
            <a:off x="1005840" y="1058171"/>
            <a:ext cx="10347960" cy="3082757"/>
            <a:chOff x="1005840" y="1058171"/>
            <a:chExt cx="10347960" cy="3082757"/>
          </a:xfrm>
        </p:grpSpPr>
        <p:pic>
          <p:nvPicPr>
            <p:cNvPr id="264" name="Google Shape;264;p15" descr="Buy Fake Gold Bar Bullion Door Stop/Paperweight for Home Office Decoration  Online at desertcart Bangladesh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372691" y="1347307"/>
              <a:ext cx="1064259" cy="10642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15" descr="Acorazado Pericia Identificar lcd tv display césped Personalmente estañ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750426" y="1360725"/>
              <a:ext cx="1603374" cy="11063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15" descr="Mens Watches: Nice, Classic Fashion Wrist Watches For Men - Fossil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005840" y="1058171"/>
              <a:ext cx="1290254" cy="14966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7" name="Google Shape;267;p15" descr="Xiaomi 12: A small smartphone with high-end equipment - NotebookCheck.net  News"/>
            <p:cNvPicPr preferRelativeResize="0"/>
            <p:nvPr/>
          </p:nvPicPr>
          <p:blipFill rotWithShape="1">
            <a:blip r:embed="rId8">
              <a:alphaModFix/>
            </a:blip>
            <a:srcRect t="7012"/>
            <a:stretch/>
          </p:blipFill>
          <p:spPr>
            <a:xfrm>
              <a:off x="5946410" y="1187768"/>
              <a:ext cx="2727419" cy="15415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8" name="Google Shape;268;p15"/>
            <p:cNvSpPr txBox="1"/>
            <p:nvPr/>
          </p:nvSpPr>
          <p:spPr>
            <a:xfrm>
              <a:off x="1005840" y="2640011"/>
              <a:ext cx="93487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$ 3 </a:t>
              </a:r>
              <a:endParaRPr sz="4000" b="0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5"/>
            <p:cNvSpPr txBox="1"/>
            <p:nvPr/>
          </p:nvSpPr>
          <p:spPr>
            <a:xfrm>
              <a:off x="3476125" y="2640011"/>
              <a:ext cx="93487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$ 4 </a:t>
              </a:r>
              <a:endParaRPr sz="4000" b="0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5"/>
            <p:cNvSpPr txBox="1"/>
            <p:nvPr/>
          </p:nvSpPr>
          <p:spPr>
            <a:xfrm>
              <a:off x="6375248" y="2640011"/>
              <a:ext cx="93487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$ 5 </a:t>
              </a:r>
              <a:endParaRPr sz="4000" b="0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5"/>
            <p:cNvSpPr txBox="1"/>
            <p:nvPr/>
          </p:nvSpPr>
          <p:spPr>
            <a:xfrm>
              <a:off x="9900952" y="2640011"/>
              <a:ext cx="93487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$ 6 </a:t>
              </a:r>
              <a:endParaRPr sz="4000" b="0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5"/>
            <p:cNvSpPr txBox="1"/>
            <p:nvPr/>
          </p:nvSpPr>
          <p:spPr>
            <a:xfrm>
              <a:off x="1005840" y="3433042"/>
              <a:ext cx="106792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 Kg</a:t>
              </a:r>
              <a:endParaRPr sz="4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5"/>
            <p:cNvSpPr txBox="1"/>
            <p:nvPr/>
          </p:nvSpPr>
          <p:spPr>
            <a:xfrm>
              <a:off x="3476125" y="3433042"/>
              <a:ext cx="106792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 Kg</a:t>
              </a:r>
              <a:endParaRPr sz="4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5"/>
            <p:cNvSpPr txBox="1"/>
            <p:nvPr/>
          </p:nvSpPr>
          <p:spPr>
            <a:xfrm>
              <a:off x="6375248" y="3433042"/>
              <a:ext cx="106792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 Kg</a:t>
              </a:r>
              <a:endParaRPr sz="4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5"/>
            <p:cNvSpPr txBox="1"/>
            <p:nvPr/>
          </p:nvSpPr>
          <p:spPr>
            <a:xfrm>
              <a:off x="9900952" y="3433042"/>
              <a:ext cx="106792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5 Kg</a:t>
              </a:r>
              <a:endParaRPr sz="4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6" name="Google Shape;276;p15"/>
          <p:cNvSpPr txBox="1"/>
          <p:nvPr/>
        </p:nvSpPr>
        <p:spPr>
          <a:xfrm>
            <a:off x="9510522" y="5233740"/>
            <a:ext cx="106792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 Kg</a:t>
            </a:r>
            <a:endParaRPr sz="4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79" name="Google Shape;279;p15"/>
          <p:cNvSpPr/>
          <p:nvPr/>
        </p:nvSpPr>
        <p:spPr>
          <a:xfrm>
            <a:off x="1005840" y="4140928"/>
            <a:ext cx="9963033" cy="521417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7F10FD-E6E1-B733-4A7E-F6E2C345440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Lecturer Tahmid Mosaddeque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8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0/1 knapsack problem</a:t>
            </a:r>
            <a:endParaRPr/>
          </a:p>
        </p:txBody>
      </p:sp>
      <p:pic>
        <p:nvPicPr>
          <p:cNvPr id="285" name="Google Shape;285;p48"/>
          <p:cNvPicPr preferRelativeResize="0"/>
          <p:nvPr/>
        </p:nvPicPr>
        <p:blipFill rotWithShape="1">
          <a:blip r:embed="rId3">
            <a:alphaModFix/>
          </a:blip>
          <a:srcRect b="11071"/>
          <a:stretch/>
        </p:blipFill>
        <p:spPr>
          <a:xfrm>
            <a:off x="7066281" y="4842274"/>
            <a:ext cx="1668884" cy="1906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48" descr="46,154 Knapsack Images, Stock Photos &amp; Vectors | Shutterstock"/>
          <p:cNvPicPr preferRelativeResize="0"/>
          <p:nvPr/>
        </p:nvPicPr>
        <p:blipFill rotWithShape="1">
          <a:blip r:embed="rId4">
            <a:alphaModFix/>
          </a:blip>
          <a:srcRect l="52763" t="8776" b="15452"/>
          <a:stretch/>
        </p:blipFill>
        <p:spPr>
          <a:xfrm>
            <a:off x="8932465" y="4767205"/>
            <a:ext cx="2228654" cy="20567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7" name="Google Shape;287;p48"/>
          <p:cNvGrpSpPr/>
          <p:nvPr/>
        </p:nvGrpSpPr>
        <p:grpSpPr>
          <a:xfrm>
            <a:off x="1005840" y="1058171"/>
            <a:ext cx="10347960" cy="3082757"/>
            <a:chOff x="1005840" y="1058171"/>
            <a:chExt cx="10347960" cy="3082757"/>
          </a:xfrm>
        </p:grpSpPr>
        <p:pic>
          <p:nvPicPr>
            <p:cNvPr id="288" name="Google Shape;288;p48" descr="Buy Fake Gold Bar Bullion Door Stop/Paperweight for Home Office Decoration  Online at desertcart Bangladesh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372691" y="1347307"/>
              <a:ext cx="1064259" cy="10642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9" name="Google Shape;289;p48" descr="Acorazado Pericia Identificar lcd tv display césped Personalmente estañ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750426" y="1360725"/>
              <a:ext cx="1603374" cy="11063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0" name="Google Shape;290;p48" descr="Mens Watches: Nice, Classic Fashion Wrist Watches For Men - Fossil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005840" y="1058171"/>
              <a:ext cx="1290254" cy="14966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Google Shape;291;p48" descr="Xiaomi 12: A small smartphone with high-end equipment - NotebookCheck.net  News"/>
            <p:cNvPicPr preferRelativeResize="0"/>
            <p:nvPr/>
          </p:nvPicPr>
          <p:blipFill rotWithShape="1">
            <a:blip r:embed="rId8">
              <a:alphaModFix/>
            </a:blip>
            <a:srcRect t="7012"/>
            <a:stretch/>
          </p:blipFill>
          <p:spPr>
            <a:xfrm>
              <a:off x="5946410" y="1187768"/>
              <a:ext cx="2727419" cy="15415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2" name="Google Shape;292;p48"/>
            <p:cNvSpPr txBox="1"/>
            <p:nvPr/>
          </p:nvSpPr>
          <p:spPr>
            <a:xfrm>
              <a:off x="1005840" y="2640011"/>
              <a:ext cx="93487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$ 3 </a:t>
              </a:r>
              <a:endParaRPr sz="4000" b="0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48"/>
            <p:cNvSpPr txBox="1"/>
            <p:nvPr/>
          </p:nvSpPr>
          <p:spPr>
            <a:xfrm>
              <a:off x="3476125" y="2640011"/>
              <a:ext cx="93487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$ 4 </a:t>
              </a:r>
              <a:endParaRPr sz="4000" b="0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48"/>
            <p:cNvSpPr txBox="1"/>
            <p:nvPr/>
          </p:nvSpPr>
          <p:spPr>
            <a:xfrm>
              <a:off x="6375248" y="2640011"/>
              <a:ext cx="93487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$ 5 </a:t>
              </a:r>
              <a:endParaRPr sz="4000" b="0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48"/>
            <p:cNvSpPr txBox="1"/>
            <p:nvPr/>
          </p:nvSpPr>
          <p:spPr>
            <a:xfrm>
              <a:off x="9900952" y="2640011"/>
              <a:ext cx="93487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$ 6 </a:t>
              </a:r>
              <a:endParaRPr sz="4000" b="0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48"/>
            <p:cNvSpPr txBox="1"/>
            <p:nvPr/>
          </p:nvSpPr>
          <p:spPr>
            <a:xfrm>
              <a:off x="1005840" y="3433042"/>
              <a:ext cx="106792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 Kg</a:t>
              </a:r>
              <a:endParaRPr sz="4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48"/>
            <p:cNvSpPr txBox="1"/>
            <p:nvPr/>
          </p:nvSpPr>
          <p:spPr>
            <a:xfrm>
              <a:off x="3476125" y="3433042"/>
              <a:ext cx="106792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 Kg</a:t>
              </a:r>
              <a:endParaRPr sz="4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48"/>
            <p:cNvSpPr txBox="1"/>
            <p:nvPr/>
          </p:nvSpPr>
          <p:spPr>
            <a:xfrm>
              <a:off x="6375248" y="3433042"/>
              <a:ext cx="106792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 Kg</a:t>
              </a:r>
              <a:endParaRPr sz="4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48"/>
            <p:cNvSpPr txBox="1"/>
            <p:nvPr/>
          </p:nvSpPr>
          <p:spPr>
            <a:xfrm>
              <a:off x="9900952" y="3433042"/>
              <a:ext cx="106792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5 Kg</a:t>
              </a:r>
              <a:endParaRPr sz="4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0" name="Google Shape;300;p48"/>
          <p:cNvSpPr txBox="1"/>
          <p:nvPr/>
        </p:nvSpPr>
        <p:spPr>
          <a:xfrm>
            <a:off x="9510522" y="5233740"/>
            <a:ext cx="106792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 Kg</a:t>
            </a:r>
            <a:endParaRPr sz="4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303" name="Google Shape;303;p48"/>
          <p:cNvSpPr/>
          <p:nvPr/>
        </p:nvSpPr>
        <p:spPr>
          <a:xfrm>
            <a:off x="1005840" y="4140928"/>
            <a:ext cx="9963033" cy="521417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48"/>
          <p:cNvSpPr/>
          <p:nvPr/>
        </p:nvSpPr>
        <p:spPr>
          <a:xfrm>
            <a:off x="9564352" y="1220113"/>
            <a:ext cx="1881357" cy="2893382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9C4B136-89E0-564A-6929-4FDF80BD64D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Lecturer Tahmid Mosaddeque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9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0/1 knapsack problem</a:t>
            </a:r>
            <a:endParaRPr/>
          </a:p>
        </p:txBody>
      </p:sp>
      <p:pic>
        <p:nvPicPr>
          <p:cNvPr id="310" name="Google Shape;310;p49"/>
          <p:cNvPicPr preferRelativeResize="0"/>
          <p:nvPr/>
        </p:nvPicPr>
        <p:blipFill rotWithShape="1">
          <a:blip r:embed="rId3">
            <a:alphaModFix/>
          </a:blip>
          <a:srcRect b="11071"/>
          <a:stretch/>
        </p:blipFill>
        <p:spPr>
          <a:xfrm>
            <a:off x="7066281" y="4842274"/>
            <a:ext cx="1668884" cy="1906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9" descr="46,154 Knapsack Images, Stock Photos &amp; Vectors | Shutterstock"/>
          <p:cNvPicPr preferRelativeResize="0"/>
          <p:nvPr/>
        </p:nvPicPr>
        <p:blipFill rotWithShape="1">
          <a:blip r:embed="rId4">
            <a:alphaModFix/>
          </a:blip>
          <a:srcRect l="52763" t="8776" b="15452"/>
          <a:stretch/>
        </p:blipFill>
        <p:spPr>
          <a:xfrm>
            <a:off x="8932465" y="4767205"/>
            <a:ext cx="2228654" cy="20567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2" name="Google Shape;312;p49"/>
          <p:cNvGrpSpPr/>
          <p:nvPr/>
        </p:nvGrpSpPr>
        <p:grpSpPr>
          <a:xfrm>
            <a:off x="1005840" y="1058171"/>
            <a:ext cx="10347960" cy="3082757"/>
            <a:chOff x="1005840" y="1058171"/>
            <a:chExt cx="10347960" cy="3082757"/>
          </a:xfrm>
        </p:grpSpPr>
        <p:pic>
          <p:nvPicPr>
            <p:cNvPr id="313" name="Google Shape;313;p49" descr="Buy Fake Gold Bar Bullion Door Stop/Paperweight for Home Office Decoration  Online at desertcart Bangladesh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372691" y="1347307"/>
              <a:ext cx="1064259" cy="10642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4" name="Google Shape;314;p49" descr="Acorazado Pericia Identificar lcd tv display césped Personalmente estañ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750426" y="1360725"/>
              <a:ext cx="1603374" cy="11063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5" name="Google Shape;315;p49" descr="Mens Watches: Nice, Classic Fashion Wrist Watches For Men - Fossil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005840" y="1058171"/>
              <a:ext cx="1290254" cy="14966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6" name="Google Shape;316;p49" descr="Xiaomi 12: A small smartphone with high-end equipment - NotebookCheck.net  News"/>
            <p:cNvPicPr preferRelativeResize="0"/>
            <p:nvPr/>
          </p:nvPicPr>
          <p:blipFill rotWithShape="1">
            <a:blip r:embed="rId8">
              <a:alphaModFix/>
            </a:blip>
            <a:srcRect t="7012"/>
            <a:stretch/>
          </p:blipFill>
          <p:spPr>
            <a:xfrm>
              <a:off x="5946410" y="1187768"/>
              <a:ext cx="2727419" cy="15415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7" name="Google Shape;317;p49"/>
            <p:cNvSpPr txBox="1"/>
            <p:nvPr/>
          </p:nvSpPr>
          <p:spPr>
            <a:xfrm>
              <a:off x="1005840" y="2640011"/>
              <a:ext cx="93487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$ 3 </a:t>
              </a:r>
              <a:endParaRPr sz="4000" b="0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49"/>
            <p:cNvSpPr txBox="1"/>
            <p:nvPr/>
          </p:nvSpPr>
          <p:spPr>
            <a:xfrm>
              <a:off x="3476125" y="2640011"/>
              <a:ext cx="93487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$ 4 </a:t>
              </a:r>
              <a:endParaRPr sz="4000" b="0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49"/>
            <p:cNvSpPr txBox="1"/>
            <p:nvPr/>
          </p:nvSpPr>
          <p:spPr>
            <a:xfrm>
              <a:off x="6375248" y="2640011"/>
              <a:ext cx="93487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$ 5 </a:t>
              </a:r>
              <a:endParaRPr sz="4000" b="0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49"/>
            <p:cNvSpPr txBox="1"/>
            <p:nvPr/>
          </p:nvSpPr>
          <p:spPr>
            <a:xfrm>
              <a:off x="9900952" y="2640011"/>
              <a:ext cx="93487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$ 6 </a:t>
              </a:r>
              <a:endParaRPr sz="4000" b="0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49"/>
            <p:cNvSpPr txBox="1"/>
            <p:nvPr/>
          </p:nvSpPr>
          <p:spPr>
            <a:xfrm>
              <a:off x="1005840" y="3433042"/>
              <a:ext cx="106792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 Kg</a:t>
              </a:r>
              <a:endParaRPr sz="4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49"/>
            <p:cNvSpPr txBox="1"/>
            <p:nvPr/>
          </p:nvSpPr>
          <p:spPr>
            <a:xfrm>
              <a:off x="3476125" y="3433042"/>
              <a:ext cx="106792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 Kg</a:t>
              </a:r>
              <a:endParaRPr sz="4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49"/>
            <p:cNvSpPr txBox="1"/>
            <p:nvPr/>
          </p:nvSpPr>
          <p:spPr>
            <a:xfrm>
              <a:off x="6375248" y="3433042"/>
              <a:ext cx="106792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 Kg</a:t>
              </a:r>
              <a:endParaRPr sz="4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49"/>
            <p:cNvSpPr txBox="1"/>
            <p:nvPr/>
          </p:nvSpPr>
          <p:spPr>
            <a:xfrm>
              <a:off x="9900952" y="3433042"/>
              <a:ext cx="106792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5 Kg</a:t>
              </a:r>
              <a:endParaRPr sz="4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5" name="Google Shape;325;p49"/>
          <p:cNvSpPr txBox="1"/>
          <p:nvPr/>
        </p:nvSpPr>
        <p:spPr>
          <a:xfrm>
            <a:off x="9510522" y="5233740"/>
            <a:ext cx="106792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 Kg</a:t>
            </a:r>
            <a:endParaRPr sz="4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328" name="Google Shape;328;p49"/>
          <p:cNvSpPr/>
          <p:nvPr/>
        </p:nvSpPr>
        <p:spPr>
          <a:xfrm>
            <a:off x="1005840" y="4140928"/>
            <a:ext cx="9963033" cy="521417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49"/>
          <p:cNvSpPr/>
          <p:nvPr/>
        </p:nvSpPr>
        <p:spPr>
          <a:xfrm>
            <a:off x="6061150" y="1264454"/>
            <a:ext cx="1881357" cy="2893382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E3C653-985A-4164-F635-CD8EADF5598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Lecturer Tahmid Mosaddeque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0/1 knapsack problem</a:t>
            </a:r>
            <a:endParaRPr/>
          </a:p>
        </p:txBody>
      </p:sp>
      <p:pic>
        <p:nvPicPr>
          <p:cNvPr id="335" name="Google Shape;335;p50"/>
          <p:cNvPicPr preferRelativeResize="0"/>
          <p:nvPr/>
        </p:nvPicPr>
        <p:blipFill rotWithShape="1">
          <a:blip r:embed="rId3">
            <a:alphaModFix/>
          </a:blip>
          <a:srcRect b="11071"/>
          <a:stretch/>
        </p:blipFill>
        <p:spPr>
          <a:xfrm>
            <a:off x="7066281" y="4842274"/>
            <a:ext cx="1668884" cy="1906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50" descr="46,154 Knapsack Images, Stock Photos &amp; Vectors | Shutterstock"/>
          <p:cNvPicPr preferRelativeResize="0"/>
          <p:nvPr/>
        </p:nvPicPr>
        <p:blipFill rotWithShape="1">
          <a:blip r:embed="rId4">
            <a:alphaModFix/>
          </a:blip>
          <a:srcRect l="52763" t="8776" b="15452"/>
          <a:stretch/>
        </p:blipFill>
        <p:spPr>
          <a:xfrm>
            <a:off x="8932465" y="4767205"/>
            <a:ext cx="2228654" cy="20567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7" name="Google Shape;337;p50"/>
          <p:cNvGrpSpPr/>
          <p:nvPr/>
        </p:nvGrpSpPr>
        <p:grpSpPr>
          <a:xfrm>
            <a:off x="1005840" y="1058171"/>
            <a:ext cx="10347960" cy="3082757"/>
            <a:chOff x="1005840" y="1058171"/>
            <a:chExt cx="10347960" cy="3082757"/>
          </a:xfrm>
        </p:grpSpPr>
        <p:pic>
          <p:nvPicPr>
            <p:cNvPr id="338" name="Google Shape;338;p50" descr="Buy Fake Gold Bar Bullion Door Stop/Paperweight for Home Office Decoration  Online at desertcart Bangladesh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372691" y="1347307"/>
              <a:ext cx="1064259" cy="10642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" name="Google Shape;339;p50" descr="Acorazado Pericia Identificar lcd tv display césped Personalmente estañ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750426" y="1360725"/>
              <a:ext cx="1603374" cy="11063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0" name="Google Shape;340;p50" descr="Mens Watches: Nice, Classic Fashion Wrist Watches For Men - Fossil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005840" y="1058171"/>
              <a:ext cx="1290254" cy="14966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1" name="Google Shape;341;p50" descr="Xiaomi 12: A small smartphone with high-end equipment - NotebookCheck.net  News"/>
            <p:cNvPicPr preferRelativeResize="0"/>
            <p:nvPr/>
          </p:nvPicPr>
          <p:blipFill rotWithShape="1">
            <a:blip r:embed="rId8">
              <a:alphaModFix/>
            </a:blip>
            <a:srcRect t="7012"/>
            <a:stretch/>
          </p:blipFill>
          <p:spPr>
            <a:xfrm>
              <a:off x="5946410" y="1187768"/>
              <a:ext cx="2727419" cy="15415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2" name="Google Shape;342;p50"/>
            <p:cNvSpPr txBox="1"/>
            <p:nvPr/>
          </p:nvSpPr>
          <p:spPr>
            <a:xfrm>
              <a:off x="1005840" y="2640011"/>
              <a:ext cx="93487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$ 3 </a:t>
              </a:r>
              <a:endParaRPr sz="4000" b="0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50"/>
            <p:cNvSpPr txBox="1"/>
            <p:nvPr/>
          </p:nvSpPr>
          <p:spPr>
            <a:xfrm>
              <a:off x="3476125" y="2640011"/>
              <a:ext cx="93487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$ 4 </a:t>
              </a:r>
              <a:endParaRPr sz="4000" b="0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50"/>
            <p:cNvSpPr txBox="1"/>
            <p:nvPr/>
          </p:nvSpPr>
          <p:spPr>
            <a:xfrm>
              <a:off x="6375248" y="2640011"/>
              <a:ext cx="93487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$ 5 </a:t>
              </a:r>
              <a:endParaRPr sz="4000" b="0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50"/>
            <p:cNvSpPr txBox="1"/>
            <p:nvPr/>
          </p:nvSpPr>
          <p:spPr>
            <a:xfrm>
              <a:off x="9900952" y="2640011"/>
              <a:ext cx="93487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$ 6 </a:t>
              </a:r>
              <a:endParaRPr sz="4000" b="0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50"/>
            <p:cNvSpPr txBox="1"/>
            <p:nvPr/>
          </p:nvSpPr>
          <p:spPr>
            <a:xfrm>
              <a:off x="1005840" y="3433042"/>
              <a:ext cx="106792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 Kg</a:t>
              </a:r>
              <a:endParaRPr sz="4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50"/>
            <p:cNvSpPr txBox="1"/>
            <p:nvPr/>
          </p:nvSpPr>
          <p:spPr>
            <a:xfrm>
              <a:off x="3476125" y="3433042"/>
              <a:ext cx="106792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 Kg</a:t>
              </a:r>
              <a:endParaRPr sz="4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50"/>
            <p:cNvSpPr txBox="1"/>
            <p:nvPr/>
          </p:nvSpPr>
          <p:spPr>
            <a:xfrm>
              <a:off x="6375248" y="3433042"/>
              <a:ext cx="106792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 Kg</a:t>
              </a:r>
              <a:endParaRPr sz="4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50"/>
            <p:cNvSpPr txBox="1"/>
            <p:nvPr/>
          </p:nvSpPr>
          <p:spPr>
            <a:xfrm>
              <a:off x="9900952" y="3433042"/>
              <a:ext cx="106792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5 Kg</a:t>
              </a:r>
              <a:endParaRPr sz="4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0" name="Google Shape;350;p50"/>
          <p:cNvSpPr txBox="1"/>
          <p:nvPr/>
        </p:nvSpPr>
        <p:spPr>
          <a:xfrm>
            <a:off x="9510522" y="5233740"/>
            <a:ext cx="106792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 Kg</a:t>
            </a:r>
            <a:endParaRPr sz="4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353" name="Google Shape;353;p50"/>
          <p:cNvSpPr/>
          <p:nvPr/>
        </p:nvSpPr>
        <p:spPr>
          <a:xfrm>
            <a:off x="1005840" y="4140928"/>
            <a:ext cx="9963033" cy="521417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50"/>
          <p:cNvSpPr/>
          <p:nvPr/>
        </p:nvSpPr>
        <p:spPr>
          <a:xfrm>
            <a:off x="3017308" y="1431848"/>
            <a:ext cx="1881357" cy="2893382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F6F004-DC56-7918-106A-3CBA1A06D58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Lecturer Tahmid Mosaddeque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1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0/1 knapsack problem</a:t>
            </a:r>
            <a:endParaRPr/>
          </a:p>
        </p:txBody>
      </p:sp>
      <p:pic>
        <p:nvPicPr>
          <p:cNvPr id="360" name="Google Shape;360;p51"/>
          <p:cNvPicPr preferRelativeResize="0"/>
          <p:nvPr/>
        </p:nvPicPr>
        <p:blipFill rotWithShape="1">
          <a:blip r:embed="rId3">
            <a:alphaModFix/>
          </a:blip>
          <a:srcRect b="11071"/>
          <a:stretch/>
        </p:blipFill>
        <p:spPr>
          <a:xfrm>
            <a:off x="7066281" y="4842274"/>
            <a:ext cx="1668884" cy="1906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51" descr="46,154 Knapsack Images, Stock Photos &amp; Vectors | Shutterstock"/>
          <p:cNvPicPr preferRelativeResize="0"/>
          <p:nvPr/>
        </p:nvPicPr>
        <p:blipFill rotWithShape="1">
          <a:blip r:embed="rId4">
            <a:alphaModFix/>
          </a:blip>
          <a:srcRect l="52763" t="8776" b="15452"/>
          <a:stretch/>
        </p:blipFill>
        <p:spPr>
          <a:xfrm>
            <a:off x="8932465" y="4767205"/>
            <a:ext cx="2228654" cy="20567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2" name="Google Shape;362;p51"/>
          <p:cNvGrpSpPr/>
          <p:nvPr/>
        </p:nvGrpSpPr>
        <p:grpSpPr>
          <a:xfrm>
            <a:off x="1005840" y="1058171"/>
            <a:ext cx="10347960" cy="3082757"/>
            <a:chOff x="1005840" y="1058171"/>
            <a:chExt cx="10347960" cy="3082757"/>
          </a:xfrm>
        </p:grpSpPr>
        <p:pic>
          <p:nvPicPr>
            <p:cNvPr id="363" name="Google Shape;363;p51" descr="Buy Fake Gold Bar Bullion Door Stop/Paperweight for Home Office Decoration  Online at desertcart Bangladesh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372691" y="1347307"/>
              <a:ext cx="1064259" cy="10642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4" name="Google Shape;364;p51" descr="Acorazado Pericia Identificar lcd tv display césped Personalmente estañ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750426" y="1360725"/>
              <a:ext cx="1603374" cy="11063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5" name="Google Shape;365;p51" descr="Mens Watches: Nice, Classic Fashion Wrist Watches For Men - Fossil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005840" y="1058171"/>
              <a:ext cx="1290254" cy="14966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6" name="Google Shape;366;p51" descr="Xiaomi 12: A small smartphone with high-end equipment - NotebookCheck.net  News"/>
            <p:cNvPicPr preferRelativeResize="0"/>
            <p:nvPr/>
          </p:nvPicPr>
          <p:blipFill rotWithShape="1">
            <a:blip r:embed="rId8">
              <a:alphaModFix/>
            </a:blip>
            <a:srcRect t="7012"/>
            <a:stretch/>
          </p:blipFill>
          <p:spPr>
            <a:xfrm>
              <a:off x="5946410" y="1187768"/>
              <a:ext cx="2727419" cy="15415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7" name="Google Shape;367;p51"/>
            <p:cNvSpPr txBox="1"/>
            <p:nvPr/>
          </p:nvSpPr>
          <p:spPr>
            <a:xfrm>
              <a:off x="1005840" y="2640011"/>
              <a:ext cx="93487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$ 3 </a:t>
              </a:r>
              <a:endParaRPr sz="4000" b="0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51"/>
            <p:cNvSpPr txBox="1"/>
            <p:nvPr/>
          </p:nvSpPr>
          <p:spPr>
            <a:xfrm>
              <a:off x="3476125" y="2640011"/>
              <a:ext cx="93487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$ 4 </a:t>
              </a:r>
              <a:endParaRPr sz="4000" b="0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51"/>
            <p:cNvSpPr txBox="1"/>
            <p:nvPr/>
          </p:nvSpPr>
          <p:spPr>
            <a:xfrm>
              <a:off x="6375248" y="2640011"/>
              <a:ext cx="93487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$ 5 </a:t>
              </a:r>
              <a:endParaRPr sz="4000" b="0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51"/>
            <p:cNvSpPr txBox="1"/>
            <p:nvPr/>
          </p:nvSpPr>
          <p:spPr>
            <a:xfrm>
              <a:off x="9900952" y="2640011"/>
              <a:ext cx="93487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$ 6 </a:t>
              </a:r>
              <a:endParaRPr sz="4000" b="0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51"/>
            <p:cNvSpPr txBox="1"/>
            <p:nvPr/>
          </p:nvSpPr>
          <p:spPr>
            <a:xfrm>
              <a:off x="1005840" y="3433042"/>
              <a:ext cx="106792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 Kg</a:t>
              </a:r>
              <a:endParaRPr sz="4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51"/>
            <p:cNvSpPr txBox="1"/>
            <p:nvPr/>
          </p:nvSpPr>
          <p:spPr>
            <a:xfrm>
              <a:off x="3476125" y="3433042"/>
              <a:ext cx="106792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 Kg</a:t>
              </a:r>
              <a:endParaRPr sz="4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51"/>
            <p:cNvSpPr txBox="1"/>
            <p:nvPr/>
          </p:nvSpPr>
          <p:spPr>
            <a:xfrm>
              <a:off x="6375248" y="3433042"/>
              <a:ext cx="106792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 Kg</a:t>
              </a:r>
              <a:endParaRPr sz="4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51"/>
            <p:cNvSpPr txBox="1"/>
            <p:nvPr/>
          </p:nvSpPr>
          <p:spPr>
            <a:xfrm>
              <a:off x="9900952" y="3433042"/>
              <a:ext cx="106792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5 Kg</a:t>
              </a:r>
              <a:endParaRPr sz="4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5" name="Google Shape;375;p51"/>
          <p:cNvSpPr txBox="1"/>
          <p:nvPr/>
        </p:nvSpPr>
        <p:spPr>
          <a:xfrm>
            <a:off x="9510522" y="5233740"/>
            <a:ext cx="106792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 Kg</a:t>
            </a:r>
            <a:endParaRPr sz="4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378" name="Google Shape;378;p51"/>
          <p:cNvSpPr/>
          <p:nvPr/>
        </p:nvSpPr>
        <p:spPr>
          <a:xfrm>
            <a:off x="1005840" y="4140928"/>
            <a:ext cx="9963033" cy="521417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51"/>
          <p:cNvSpPr/>
          <p:nvPr/>
        </p:nvSpPr>
        <p:spPr>
          <a:xfrm>
            <a:off x="796154" y="1344417"/>
            <a:ext cx="1881357" cy="2893382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FC988E-356B-EC6E-23BE-21254300941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Lecturer Tahmid Mosaddeque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0/1 knapsack problem</a:t>
            </a:r>
            <a:endParaRPr/>
          </a:p>
        </p:txBody>
      </p:sp>
      <p:pic>
        <p:nvPicPr>
          <p:cNvPr id="385" name="Google Shape;385;p52"/>
          <p:cNvPicPr preferRelativeResize="0"/>
          <p:nvPr/>
        </p:nvPicPr>
        <p:blipFill rotWithShape="1">
          <a:blip r:embed="rId3">
            <a:alphaModFix/>
          </a:blip>
          <a:srcRect b="11071"/>
          <a:stretch/>
        </p:blipFill>
        <p:spPr>
          <a:xfrm>
            <a:off x="7066281" y="4842274"/>
            <a:ext cx="1668884" cy="1906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52" descr="46,154 Knapsack Images, Stock Photos &amp; Vectors | Shutterstock"/>
          <p:cNvPicPr preferRelativeResize="0"/>
          <p:nvPr/>
        </p:nvPicPr>
        <p:blipFill rotWithShape="1">
          <a:blip r:embed="rId4">
            <a:alphaModFix/>
          </a:blip>
          <a:srcRect l="52763" t="8776" b="15452"/>
          <a:stretch/>
        </p:blipFill>
        <p:spPr>
          <a:xfrm>
            <a:off x="8932465" y="4767205"/>
            <a:ext cx="2228654" cy="20567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7" name="Google Shape;387;p52"/>
          <p:cNvGrpSpPr/>
          <p:nvPr/>
        </p:nvGrpSpPr>
        <p:grpSpPr>
          <a:xfrm>
            <a:off x="1005840" y="1058171"/>
            <a:ext cx="10347960" cy="3082757"/>
            <a:chOff x="1005840" y="1058171"/>
            <a:chExt cx="10347960" cy="3082757"/>
          </a:xfrm>
        </p:grpSpPr>
        <p:pic>
          <p:nvPicPr>
            <p:cNvPr id="388" name="Google Shape;388;p52" descr="Buy Fake Gold Bar Bullion Door Stop/Paperweight for Home Office Decoration  Online at desertcart Bangladesh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372691" y="1347307"/>
              <a:ext cx="1064259" cy="10642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9" name="Google Shape;389;p52" descr="Acorazado Pericia Identificar lcd tv display césped Personalmente estañ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750426" y="1360725"/>
              <a:ext cx="1603374" cy="11063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0" name="Google Shape;390;p52" descr="Mens Watches: Nice, Classic Fashion Wrist Watches For Men - Fossil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005840" y="1058171"/>
              <a:ext cx="1290254" cy="14966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1" name="Google Shape;391;p52" descr="Xiaomi 12: A small smartphone with high-end equipment - NotebookCheck.net  News"/>
            <p:cNvPicPr preferRelativeResize="0"/>
            <p:nvPr/>
          </p:nvPicPr>
          <p:blipFill rotWithShape="1">
            <a:blip r:embed="rId8">
              <a:alphaModFix/>
            </a:blip>
            <a:srcRect t="7012"/>
            <a:stretch/>
          </p:blipFill>
          <p:spPr>
            <a:xfrm>
              <a:off x="5946410" y="1187768"/>
              <a:ext cx="2727419" cy="15415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2" name="Google Shape;392;p52"/>
            <p:cNvSpPr txBox="1"/>
            <p:nvPr/>
          </p:nvSpPr>
          <p:spPr>
            <a:xfrm>
              <a:off x="1005840" y="2640011"/>
              <a:ext cx="93487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$ 3 </a:t>
              </a:r>
              <a:endParaRPr sz="4000" b="0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52"/>
            <p:cNvSpPr txBox="1"/>
            <p:nvPr/>
          </p:nvSpPr>
          <p:spPr>
            <a:xfrm>
              <a:off x="3476125" y="2640011"/>
              <a:ext cx="93487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$ 4 </a:t>
              </a:r>
              <a:endParaRPr sz="4000" b="0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52"/>
            <p:cNvSpPr txBox="1"/>
            <p:nvPr/>
          </p:nvSpPr>
          <p:spPr>
            <a:xfrm>
              <a:off x="6375248" y="2640011"/>
              <a:ext cx="93487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$ 5 </a:t>
              </a:r>
              <a:endParaRPr sz="4000" b="0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52"/>
            <p:cNvSpPr txBox="1"/>
            <p:nvPr/>
          </p:nvSpPr>
          <p:spPr>
            <a:xfrm>
              <a:off x="9900952" y="2640011"/>
              <a:ext cx="93487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$ 6 </a:t>
              </a:r>
              <a:endParaRPr sz="4000" b="0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52"/>
            <p:cNvSpPr txBox="1"/>
            <p:nvPr/>
          </p:nvSpPr>
          <p:spPr>
            <a:xfrm>
              <a:off x="1005840" y="3433042"/>
              <a:ext cx="106792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 Kg</a:t>
              </a:r>
              <a:endParaRPr sz="4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52"/>
            <p:cNvSpPr txBox="1"/>
            <p:nvPr/>
          </p:nvSpPr>
          <p:spPr>
            <a:xfrm>
              <a:off x="3476125" y="3433042"/>
              <a:ext cx="106792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 Kg</a:t>
              </a:r>
              <a:endParaRPr sz="4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52"/>
            <p:cNvSpPr txBox="1"/>
            <p:nvPr/>
          </p:nvSpPr>
          <p:spPr>
            <a:xfrm>
              <a:off x="6375248" y="3433042"/>
              <a:ext cx="106792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 Kg</a:t>
              </a:r>
              <a:endParaRPr sz="4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52"/>
            <p:cNvSpPr txBox="1"/>
            <p:nvPr/>
          </p:nvSpPr>
          <p:spPr>
            <a:xfrm>
              <a:off x="9900952" y="3433042"/>
              <a:ext cx="106792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5 Kg</a:t>
              </a:r>
              <a:endParaRPr sz="4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0" name="Google Shape;400;p52"/>
          <p:cNvSpPr txBox="1"/>
          <p:nvPr/>
        </p:nvSpPr>
        <p:spPr>
          <a:xfrm>
            <a:off x="9510522" y="5233740"/>
            <a:ext cx="106792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 Kg</a:t>
            </a:r>
            <a:endParaRPr sz="4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403" name="Google Shape;403;p52"/>
          <p:cNvSpPr/>
          <p:nvPr/>
        </p:nvSpPr>
        <p:spPr>
          <a:xfrm>
            <a:off x="1005840" y="4140928"/>
            <a:ext cx="9963033" cy="521417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52"/>
          <p:cNvSpPr/>
          <p:nvPr/>
        </p:nvSpPr>
        <p:spPr>
          <a:xfrm>
            <a:off x="684335" y="5041902"/>
            <a:ext cx="558358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Which items would you steal?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Don’t be GREEDY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F0A722-00D7-F265-5028-31695415011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Lecturer Tahmid Mosaddeque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Problem Formulation</a:t>
            </a:r>
            <a:endParaRPr/>
          </a:p>
        </p:txBody>
      </p:sp>
      <p:sp>
        <p:nvSpPr>
          <p:cNvPr id="410" name="Google Shape;410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What’s the maximum amount</a:t>
            </a:r>
            <a:r>
              <a:rPr lang="en-US"/>
              <a:t> can the thief with a bag with 5Kg of capacity steal from the 4 items? 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 (5 kg, 4 items)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 ( w, n )</a:t>
            </a:r>
            <a:endParaRPr/>
          </a:p>
        </p:txBody>
      </p:sp>
      <p:sp>
        <p:nvSpPr>
          <p:cNvPr id="412" name="Google Shape;41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413" name="Google Shape;41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Lecturer Tahmid Mosaddeque</a:t>
            </a:r>
            <a:endParaRPr/>
          </a:p>
        </p:txBody>
      </p:sp>
      <p:grpSp>
        <p:nvGrpSpPr>
          <p:cNvPr id="414" name="Google Shape;414;p16"/>
          <p:cNvGrpSpPr/>
          <p:nvPr/>
        </p:nvGrpSpPr>
        <p:grpSpPr>
          <a:xfrm>
            <a:off x="4475295" y="3058573"/>
            <a:ext cx="6443870" cy="1628918"/>
            <a:chOff x="931694" y="1078242"/>
            <a:chExt cx="10422106" cy="2972630"/>
          </a:xfrm>
        </p:grpSpPr>
        <p:pic>
          <p:nvPicPr>
            <p:cNvPr id="415" name="Google Shape;415;p16" descr="Buy Fake Gold Bar Bullion Door Stop/Paperweight for Home Office Decoration  Online at desertcart Bangladesh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298544" y="1382186"/>
              <a:ext cx="1064259" cy="10642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6" name="Google Shape;416;p16" descr="Acorazado Pericia Identificar lcd tv display césped Personalmente estañ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750426" y="1360725"/>
              <a:ext cx="1603374" cy="11063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7" name="Google Shape;417;p16" descr="Mens Watches: Nice, Classic Fashion Wrist Watches For Men - Fossil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31694" y="1078242"/>
              <a:ext cx="1290253" cy="14966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8" name="Google Shape;418;p16" descr="Xiaomi 12: A small smartphone with high-end equipment - NotebookCheck.net  News"/>
            <p:cNvPicPr preferRelativeResize="0"/>
            <p:nvPr/>
          </p:nvPicPr>
          <p:blipFill rotWithShape="1">
            <a:blip r:embed="rId6">
              <a:alphaModFix/>
            </a:blip>
            <a:srcRect t="7012"/>
            <a:stretch/>
          </p:blipFill>
          <p:spPr>
            <a:xfrm>
              <a:off x="5946410" y="1187768"/>
              <a:ext cx="2727419" cy="15415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9" name="Google Shape;419;p16"/>
            <p:cNvSpPr txBox="1"/>
            <p:nvPr/>
          </p:nvSpPr>
          <p:spPr>
            <a:xfrm>
              <a:off x="1005840" y="2640012"/>
              <a:ext cx="848314" cy="6739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$ 3 </a:t>
              </a:r>
              <a:endParaRPr sz="1800" b="0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6"/>
            <p:cNvSpPr txBox="1"/>
            <p:nvPr/>
          </p:nvSpPr>
          <p:spPr>
            <a:xfrm>
              <a:off x="3476125" y="2160971"/>
              <a:ext cx="949427" cy="12918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$ 4</a:t>
              </a:r>
              <a:r>
                <a:rPr lang="en-US" sz="40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4000" b="0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6"/>
            <p:cNvSpPr txBox="1"/>
            <p:nvPr/>
          </p:nvSpPr>
          <p:spPr>
            <a:xfrm>
              <a:off x="6343782" y="2167141"/>
              <a:ext cx="897574" cy="12918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$ 5</a:t>
              </a:r>
              <a:r>
                <a:rPr lang="en-US" sz="40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4000" b="0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6"/>
            <p:cNvSpPr txBox="1"/>
            <p:nvPr/>
          </p:nvSpPr>
          <p:spPr>
            <a:xfrm>
              <a:off x="10019446" y="2101048"/>
              <a:ext cx="949427" cy="12918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$ 6</a:t>
              </a:r>
              <a:r>
                <a:rPr lang="en-US" sz="40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4000" b="0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6"/>
            <p:cNvSpPr txBox="1"/>
            <p:nvPr/>
          </p:nvSpPr>
          <p:spPr>
            <a:xfrm>
              <a:off x="1005840" y="3433041"/>
              <a:ext cx="871648" cy="6178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 Kg</a:t>
              </a:r>
              <a:endParaRPr sz="16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6"/>
            <p:cNvSpPr txBox="1"/>
            <p:nvPr/>
          </p:nvSpPr>
          <p:spPr>
            <a:xfrm>
              <a:off x="3476125" y="3433041"/>
              <a:ext cx="871648" cy="6178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 Kg</a:t>
              </a:r>
              <a:endParaRPr sz="16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6"/>
            <p:cNvSpPr txBox="1"/>
            <p:nvPr/>
          </p:nvSpPr>
          <p:spPr>
            <a:xfrm>
              <a:off x="6375248" y="3433041"/>
              <a:ext cx="871648" cy="6178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 Kg</a:t>
              </a:r>
              <a:endParaRPr sz="16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6"/>
            <p:cNvSpPr txBox="1"/>
            <p:nvPr/>
          </p:nvSpPr>
          <p:spPr>
            <a:xfrm>
              <a:off x="9900953" y="3433041"/>
              <a:ext cx="1067920" cy="561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5 Kg</a:t>
              </a:r>
              <a:endParaRPr sz="1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27" name="Google Shape;427;p16"/>
          <p:cNvPicPr preferRelativeResize="0"/>
          <p:nvPr/>
        </p:nvPicPr>
        <p:blipFill rotWithShape="1">
          <a:blip r:embed="rId7">
            <a:alphaModFix/>
          </a:blip>
          <a:srcRect b="11071"/>
          <a:stretch/>
        </p:blipFill>
        <p:spPr>
          <a:xfrm>
            <a:off x="9823355" y="4856262"/>
            <a:ext cx="1128607" cy="1223168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16"/>
          <p:cNvSpPr txBox="1"/>
          <p:nvPr/>
        </p:nvSpPr>
        <p:spPr>
          <a:xfrm>
            <a:off x="9186208" y="6158011"/>
            <a:ext cx="298992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Observe where the thief is standing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9" name="Google Shape;429;p16"/>
          <p:cNvGrpSpPr/>
          <p:nvPr/>
        </p:nvGrpSpPr>
        <p:grpSpPr>
          <a:xfrm>
            <a:off x="11058130" y="5027105"/>
            <a:ext cx="1128608" cy="898436"/>
            <a:chOff x="10681169" y="4569410"/>
            <a:chExt cx="1128608" cy="898436"/>
          </a:xfrm>
        </p:grpSpPr>
        <p:pic>
          <p:nvPicPr>
            <p:cNvPr id="430" name="Google Shape;430;p16" descr="46,154 Knapsack Images, Stock Photos &amp; Vectors | Shutterstock"/>
            <p:cNvPicPr preferRelativeResize="0"/>
            <p:nvPr/>
          </p:nvPicPr>
          <p:blipFill rotWithShape="1">
            <a:blip r:embed="rId8">
              <a:alphaModFix/>
            </a:blip>
            <a:srcRect l="52763" t="8776" b="15452"/>
            <a:stretch/>
          </p:blipFill>
          <p:spPr>
            <a:xfrm>
              <a:off x="10681169" y="4569410"/>
              <a:ext cx="1128608" cy="8984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1" name="Google Shape;431;p16"/>
            <p:cNvSpPr txBox="1"/>
            <p:nvPr/>
          </p:nvSpPr>
          <p:spPr>
            <a:xfrm>
              <a:off x="10919165" y="4856262"/>
              <a:ext cx="785359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 Kg</a:t>
              </a: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94" name="Google Shape;94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is dynamic Programming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History of dynamic programming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Remember the Fibonacci Series? : A basic intuition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Dynamic Programming and Optimization Problems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0/1 – Knapsack Problem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Prelude to part Dynamic Programming part 2</a:t>
            </a:r>
            <a:endParaRPr/>
          </a:p>
        </p:txBody>
      </p:sp>
      <p:sp>
        <p:nvSpPr>
          <p:cNvPr id="96" name="Google Shape;9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7" name="Google Shape;97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Lecturer Tahmid Mosaddeque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Problem Formulation</a:t>
            </a:r>
            <a:endParaRPr/>
          </a:p>
        </p:txBody>
      </p:sp>
      <p:sp>
        <p:nvSpPr>
          <p:cNvPr id="437" name="Google Shape;437;p5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What’s the maximum amount</a:t>
            </a:r>
            <a:r>
              <a:rPr lang="en-US"/>
              <a:t> can the thief with a bag with 5Kg of capacity steal from the 4 items? 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 (2 kg, 2 items)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 ( w, n )</a:t>
            </a:r>
            <a:endParaRPr/>
          </a:p>
        </p:txBody>
      </p:sp>
      <p:sp>
        <p:nvSpPr>
          <p:cNvPr id="439" name="Google Shape;439;p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440" name="Google Shape;440;p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Lecturer Tahmid Mosaddeque</a:t>
            </a:r>
            <a:endParaRPr/>
          </a:p>
        </p:txBody>
      </p:sp>
      <p:grpSp>
        <p:nvGrpSpPr>
          <p:cNvPr id="441" name="Google Shape;441;p53"/>
          <p:cNvGrpSpPr/>
          <p:nvPr/>
        </p:nvGrpSpPr>
        <p:grpSpPr>
          <a:xfrm>
            <a:off x="4475295" y="3058573"/>
            <a:ext cx="6443870" cy="1628918"/>
            <a:chOff x="931694" y="1078242"/>
            <a:chExt cx="10422106" cy="2972630"/>
          </a:xfrm>
        </p:grpSpPr>
        <p:pic>
          <p:nvPicPr>
            <p:cNvPr id="442" name="Google Shape;442;p53" descr="Buy Fake Gold Bar Bullion Door Stop/Paperweight for Home Office Decoration  Online at desertcart Bangladesh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298544" y="1382186"/>
              <a:ext cx="1064259" cy="10642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3" name="Google Shape;443;p53" descr="Acorazado Pericia Identificar lcd tv display césped Personalmente estañ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750426" y="1360725"/>
              <a:ext cx="1603374" cy="11063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4" name="Google Shape;444;p53" descr="Mens Watches: Nice, Classic Fashion Wrist Watches For Men - Fossil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31694" y="1078242"/>
              <a:ext cx="1290253" cy="14966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5" name="Google Shape;445;p53" descr="Xiaomi 12: A small smartphone with high-end equipment - NotebookCheck.net  News"/>
            <p:cNvPicPr preferRelativeResize="0"/>
            <p:nvPr/>
          </p:nvPicPr>
          <p:blipFill rotWithShape="1">
            <a:blip r:embed="rId6">
              <a:alphaModFix/>
            </a:blip>
            <a:srcRect t="7012"/>
            <a:stretch/>
          </p:blipFill>
          <p:spPr>
            <a:xfrm>
              <a:off x="5946410" y="1187768"/>
              <a:ext cx="2727419" cy="15415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6" name="Google Shape;446;p53"/>
            <p:cNvSpPr txBox="1"/>
            <p:nvPr/>
          </p:nvSpPr>
          <p:spPr>
            <a:xfrm>
              <a:off x="1005840" y="2640012"/>
              <a:ext cx="848314" cy="6739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$ 3 </a:t>
              </a:r>
              <a:endParaRPr sz="1800" b="0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53"/>
            <p:cNvSpPr txBox="1"/>
            <p:nvPr/>
          </p:nvSpPr>
          <p:spPr>
            <a:xfrm>
              <a:off x="3476125" y="2160971"/>
              <a:ext cx="949427" cy="12918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$ 4</a:t>
              </a:r>
              <a:r>
                <a:rPr lang="en-US" sz="40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4000" b="0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53"/>
            <p:cNvSpPr txBox="1"/>
            <p:nvPr/>
          </p:nvSpPr>
          <p:spPr>
            <a:xfrm>
              <a:off x="6343782" y="2167141"/>
              <a:ext cx="897574" cy="12918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$ 5</a:t>
              </a:r>
              <a:r>
                <a:rPr lang="en-US" sz="40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4000" b="0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53"/>
            <p:cNvSpPr txBox="1"/>
            <p:nvPr/>
          </p:nvSpPr>
          <p:spPr>
            <a:xfrm>
              <a:off x="10019446" y="2101048"/>
              <a:ext cx="949427" cy="12918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$ 6</a:t>
              </a:r>
              <a:r>
                <a:rPr lang="en-US" sz="40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4000" b="0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53"/>
            <p:cNvSpPr txBox="1"/>
            <p:nvPr/>
          </p:nvSpPr>
          <p:spPr>
            <a:xfrm>
              <a:off x="1005840" y="3433041"/>
              <a:ext cx="871648" cy="6178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 Kg</a:t>
              </a:r>
              <a:endParaRPr sz="16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53"/>
            <p:cNvSpPr txBox="1"/>
            <p:nvPr/>
          </p:nvSpPr>
          <p:spPr>
            <a:xfrm>
              <a:off x="3476125" y="3433041"/>
              <a:ext cx="871648" cy="6178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 Kg</a:t>
              </a:r>
              <a:endParaRPr sz="16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53"/>
            <p:cNvSpPr txBox="1"/>
            <p:nvPr/>
          </p:nvSpPr>
          <p:spPr>
            <a:xfrm>
              <a:off x="6375248" y="3433041"/>
              <a:ext cx="871648" cy="6178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 Kg</a:t>
              </a:r>
              <a:endParaRPr sz="16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53"/>
            <p:cNvSpPr txBox="1"/>
            <p:nvPr/>
          </p:nvSpPr>
          <p:spPr>
            <a:xfrm>
              <a:off x="9900953" y="3433041"/>
              <a:ext cx="1067920" cy="561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5 Kg</a:t>
              </a:r>
              <a:endParaRPr sz="1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54" name="Google Shape;454;p53"/>
          <p:cNvPicPr preferRelativeResize="0"/>
          <p:nvPr/>
        </p:nvPicPr>
        <p:blipFill rotWithShape="1">
          <a:blip r:embed="rId7">
            <a:alphaModFix/>
          </a:blip>
          <a:srcRect b="11071"/>
          <a:stretch/>
        </p:blipFill>
        <p:spPr>
          <a:xfrm>
            <a:off x="5790017" y="4705754"/>
            <a:ext cx="1128607" cy="1223168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53"/>
          <p:cNvSpPr txBox="1"/>
          <p:nvPr/>
        </p:nvSpPr>
        <p:spPr>
          <a:xfrm>
            <a:off x="5752135" y="5925541"/>
            <a:ext cx="298992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Observe where the thief is standing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6" name="Google Shape;456;p53"/>
          <p:cNvGrpSpPr/>
          <p:nvPr/>
        </p:nvGrpSpPr>
        <p:grpSpPr>
          <a:xfrm>
            <a:off x="7024792" y="4876597"/>
            <a:ext cx="1128608" cy="898436"/>
            <a:chOff x="10681169" y="4569410"/>
            <a:chExt cx="1128608" cy="898436"/>
          </a:xfrm>
        </p:grpSpPr>
        <p:pic>
          <p:nvPicPr>
            <p:cNvPr id="457" name="Google Shape;457;p53" descr="46,154 Knapsack Images, Stock Photos &amp; Vectors | Shutterstock"/>
            <p:cNvPicPr preferRelativeResize="0"/>
            <p:nvPr/>
          </p:nvPicPr>
          <p:blipFill rotWithShape="1">
            <a:blip r:embed="rId8">
              <a:alphaModFix/>
            </a:blip>
            <a:srcRect l="52763" t="8776" b="15452"/>
            <a:stretch/>
          </p:blipFill>
          <p:spPr>
            <a:xfrm>
              <a:off x="10681169" y="4569410"/>
              <a:ext cx="1128608" cy="8984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8" name="Google Shape;458;p53"/>
            <p:cNvSpPr txBox="1"/>
            <p:nvPr/>
          </p:nvSpPr>
          <p:spPr>
            <a:xfrm>
              <a:off x="10919165" y="4856262"/>
              <a:ext cx="785359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 Kg</a:t>
              </a: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7"/>
          <p:cNvSpPr txBox="1">
            <a:spLocks noGrp="1"/>
          </p:cNvSpPr>
          <p:nvPr>
            <p:ph type="title"/>
          </p:nvPr>
        </p:nvSpPr>
        <p:spPr>
          <a:xfrm>
            <a:off x="114687" y="195631"/>
            <a:ext cx="389939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Yes, we can solve it recursively.</a:t>
            </a:r>
            <a:endParaRPr/>
          </a:p>
        </p:txBody>
      </p:sp>
      <p:sp>
        <p:nvSpPr>
          <p:cNvPr id="464" name="Google Shape;464;p17"/>
          <p:cNvSpPr/>
          <p:nvPr/>
        </p:nvSpPr>
        <p:spPr>
          <a:xfrm>
            <a:off x="4099473" y="1174180"/>
            <a:ext cx="1011036" cy="44334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k(5,4)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17"/>
          <p:cNvSpPr/>
          <p:nvPr/>
        </p:nvSpPr>
        <p:spPr>
          <a:xfrm>
            <a:off x="2917664" y="2164636"/>
            <a:ext cx="1011036" cy="44334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k(5,3)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17"/>
          <p:cNvSpPr/>
          <p:nvPr/>
        </p:nvSpPr>
        <p:spPr>
          <a:xfrm>
            <a:off x="6705887" y="2378227"/>
            <a:ext cx="1011036" cy="44334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k(0,3)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7" name="Google Shape;467;p17"/>
          <p:cNvCxnSpPr>
            <a:stCxn id="464" idx="2"/>
            <a:endCxn id="465" idx="0"/>
          </p:cNvCxnSpPr>
          <p:nvPr/>
        </p:nvCxnSpPr>
        <p:spPr>
          <a:xfrm flipH="1">
            <a:off x="3423291" y="1617525"/>
            <a:ext cx="1181700" cy="547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68" name="Google Shape;468;p17"/>
          <p:cNvCxnSpPr>
            <a:stCxn id="464" idx="2"/>
            <a:endCxn id="466" idx="0"/>
          </p:cNvCxnSpPr>
          <p:nvPr/>
        </p:nvCxnSpPr>
        <p:spPr>
          <a:xfrm>
            <a:off x="4604991" y="1617525"/>
            <a:ext cx="2606400" cy="760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69" name="Google Shape;469;p17"/>
          <p:cNvSpPr txBox="1"/>
          <p:nvPr/>
        </p:nvSpPr>
        <p:spPr>
          <a:xfrm>
            <a:off x="6644640" y="1831783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17"/>
          <p:cNvSpPr txBox="1"/>
          <p:nvPr/>
        </p:nvSpPr>
        <p:spPr>
          <a:xfrm>
            <a:off x="4604991" y="1826414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17"/>
          <p:cNvSpPr/>
          <p:nvPr/>
        </p:nvSpPr>
        <p:spPr>
          <a:xfrm>
            <a:off x="2052204" y="3098228"/>
            <a:ext cx="1011036" cy="44334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k(5,2)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2" name="Google Shape;472;p17"/>
          <p:cNvCxnSpPr>
            <a:stCxn id="465" idx="2"/>
            <a:endCxn id="471" idx="0"/>
          </p:cNvCxnSpPr>
          <p:nvPr/>
        </p:nvCxnSpPr>
        <p:spPr>
          <a:xfrm flipH="1">
            <a:off x="2557682" y="2607981"/>
            <a:ext cx="865500" cy="490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73" name="Google Shape;473;p17"/>
          <p:cNvSpPr txBox="1"/>
          <p:nvPr/>
        </p:nvSpPr>
        <p:spPr>
          <a:xfrm>
            <a:off x="3467275" y="2913562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17"/>
          <p:cNvSpPr/>
          <p:nvPr/>
        </p:nvSpPr>
        <p:spPr>
          <a:xfrm>
            <a:off x="6085959" y="3143000"/>
            <a:ext cx="1011036" cy="44334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k(1,2)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5" name="Google Shape;475;p17"/>
          <p:cNvCxnSpPr>
            <a:stCxn id="465" idx="2"/>
            <a:endCxn id="474" idx="0"/>
          </p:cNvCxnSpPr>
          <p:nvPr/>
        </p:nvCxnSpPr>
        <p:spPr>
          <a:xfrm>
            <a:off x="3423182" y="2607981"/>
            <a:ext cx="3168300" cy="534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76" name="Google Shape;476;p17"/>
          <p:cNvSpPr txBox="1"/>
          <p:nvPr/>
        </p:nvSpPr>
        <p:spPr>
          <a:xfrm>
            <a:off x="5592099" y="2678104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17"/>
          <p:cNvSpPr/>
          <p:nvPr/>
        </p:nvSpPr>
        <p:spPr>
          <a:xfrm>
            <a:off x="5756161" y="4142492"/>
            <a:ext cx="1011036" cy="44334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k(1,1)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8" name="Google Shape;478;p17"/>
          <p:cNvCxnSpPr>
            <a:stCxn id="474" idx="2"/>
            <a:endCxn id="477" idx="0"/>
          </p:cNvCxnSpPr>
          <p:nvPr/>
        </p:nvCxnSpPr>
        <p:spPr>
          <a:xfrm flipH="1">
            <a:off x="6261777" y="3586345"/>
            <a:ext cx="329700" cy="556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79" name="Google Shape;479;p17"/>
          <p:cNvSpPr txBox="1"/>
          <p:nvPr/>
        </p:nvSpPr>
        <p:spPr>
          <a:xfrm>
            <a:off x="6041448" y="3708700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0" name="Google Shape;480;p17"/>
          <p:cNvCxnSpPr>
            <a:stCxn id="474" idx="2"/>
            <a:endCxn id="481" idx="0"/>
          </p:cNvCxnSpPr>
          <p:nvPr/>
        </p:nvCxnSpPr>
        <p:spPr>
          <a:xfrm>
            <a:off x="6591477" y="3586345"/>
            <a:ext cx="1899000" cy="1538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82" name="Google Shape;482;p17"/>
          <p:cNvSpPr txBox="1"/>
          <p:nvPr/>
        </p:nvSpPr>
        <p:spPr>
          <a:xfrm>
            <a:off x="7601746" y="4142492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17"/>
          <p:cNvSpPr/>
          <p:nvPr/>
        </p:nvSpPr>
        <p:spPr>
          <a:xfrm>
            <a:off x="7984926" y="5125067"/>
            <a:ext cx="1011036" cy="44334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k(1-3,1)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17"/>
          <p:cNvSpPr/>
          <p:nvPr/>
        </p:nvSpPr>
        <p:spPr>
          <a:xfrm>
            <a:off x="836631" y="4158556"/>
            <a:ext cx="1011036" cy="44334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k(5,1)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4" name="Google Shape;484;p17"/>
          <p:cNvCxnSpPr>
            <a:stCxn id="471" idx="2"/>
            <a:endCxn id="485" idx="0"/>
          </p:cNvCxnSpPr>
          <p:nvPr/>
        </p:nvCxnSpPr>
        <p:spPr>
          <a:xfrm>
            <a:off x="2557722" y="3541573"/>
            <a:ext cx="1133400" cy="579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85" name="Google Shape;485;p17"/>
          <p:cNvSpPr/>
          <p:nvPr/>
        </p:nvSpPr>
        <p:spPr>
          <a:xfrm>
            <a:off x="3185600" y="4121549"/>
            <a:ext cx="1011036" cy="44334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k(2,1)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6" name="Google Shape;486;p17"/>
          <p:cNvCxnSpPr>
            <a:stCxn id="471" idx="2"/>
            <a:endCxn id="483" idx="0"/>
          </p:cNvCxnSpPr>
          <p:nvPr/>
        </p:nvCxnSpPr>
        <p:spPr>
          <a:xfrm flipH="1">
            <a:off x="1342122" y="3541573"/>
            <a:ext cx="1215600" cy="617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87" name="Google Shape;487;p17"/>
          <p:cNvSpPr txBox="1"/>
          <p:nvPr/>
        </p:nvSpPr>
        <p:spPr>
          <a:xfrm>
            <a:off x="1573956" y="3646806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17"/>
          <p:cNvSpPr/>
          <p:nvPr/>
        </p:nvSpPr>
        <p:spPr>
          <a:xfrm>
            <a:off x="48393" y="5132391"/>
            <a:ext cx="1011036" cy="44334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k(5,0)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17"/>
          <p:cNvSpPr/>
          <p:nvPr/>
        </p:nvSpPr>
        <p:spPr>
          <a:xfrm>
            <a:off x="1515710" y="5143957"/>
            <a:ext cx="1011036" cy="44334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k(3,0)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0" name="Google Shape;490;p17"/>
          <p:cNvCxnSpPr>
            <a:stCxn id="483" idx="2"/>
            <a:endCxn id="488" idx="0"/>
          </p:cNvCxnSpPr>
          <p:nvPr/>
        </p:nvCxnSpPr>
        <p:spPr>
          <a:xfrm flipH="1">
            <a:off x="554049" y="4601901"/>
            <a:ext cx="788100" cy="530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91" name="Google Shape;491;p17"/>
          <p:cNvCxnSpPr>
            <a:stCxn id="483" idx="2"/>
            <a:endCxn id="489" idx="0"/>
          </p:cNvCxnSpPr>
          <p:nvPr/>
        </p:nvCxnSpPr>
        <p:spPr>
          <a:xfrm>
            <a:off x="1342149" y="4601901"/>
            <a:ext cx="679200" cy="542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92" name="Google Shape;492;p17"/>
          <p:cNvSpPr txBox="1"/>
          <p:nvPr/>
        </p:nvSpPr>
        <p:spPr>
          <a:xfrm>
            <a:off x="454775" y="4601900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17"/>
          <p:cNvSpPr txBox="1"/>
          <p:nvPr/>
        </p:nvSpPr>
        <p:spPr>
          <a:xfrm>
            <a:off x="1710018" y="4640429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17"/>
          <p:cNvSpPr/>
          <p:nvPr/>
        </p:nvSpPr>
        <p:spPr>
          <a:xfrm>
            <a:off x="2762259" y="5132390"/>
            <a:ext cx="1011036" cy="44334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k(2,0)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17"/>
          <p:cNvSpPr/>
          <p:nvPr/>
        </p:nvSpPr>
        <p:spPr>
          <a:xfrm>
            <a:off x="3987246" y="5125548"/>
            <a:ext cx="1011036" cy="44334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k(0,0)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6" name="Google Shape;496;p17"/>
          <p:cNvCxnSpPr>
            <a:stCxn id="485" idx="2"/>
            <a:endCxn id="494" idx="0"/>
          </p:cNvCxnSpPr>
          <p:nvPr/>
        </p:nvCxnSpPr>
        <p:spPr>
          <a:xfrm flipH="1">
            <a:off x="3267818" y="4564894"/>
            <a:ext cx="423300" cy="567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97" name="Google Shape;497;p17"/>
          <p:cNvCxnSpPr>
            <a:stCxn id="485" idx="2"/>
            <a:endCxn id="495" idx="0"/>
          </p:cNvCxnSpPr>
          <p:nvPr/>
        </p:nvCxnSpPr>
        <p:spPr>
          <a:xfrm>
            <a:off x="3691118" y="4564894"/>
            <a:ext cx="801600" cy="560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98" name="Google Shape;498;p17"/>
          <p:cNvSpPr txBox="1"/>
          <p:nvPr/>
        </p:nvSpPr>
        <p:spPr>
          <a:xfrm>
            <a:off x="3143429" y="4682480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17"/>
          <p:cNvSpPr txBox="1"/>
          <p:nvPr/>
        </p:nvSpPr>
        <p:spPr>
          <a:xfrm>
            <a:off x="3987029" y="4646498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17"/>
          <p:cNvSpPr txBox="1"/>
          <p:nvPr/>
        </p:nvSpPr>
        <p:spPr>
          <a:xfrm>
            <a:off x="359299" y="5590361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b="0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17"/>
          <p:cNvSpPr txBox="1"/>
          <p:nvPr/>
        </p:nvSpPr>
        <p:spPr>
          <a:xfrm>
            <a:off x="1752049" y="5590361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b="0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17"/>
          <p:cNvSpPr txBox="1"/>
          <p:nvPr/>
        </p:nvSpPr>
        <p:spPr>
          <a:xfrm>
            <a:off x="3267777" y="3624209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17"/>
          <p:cNvSpPr txBox="1"/>
          <p:nvPr/>
        </p:nvSpPr>
        <p:spPr>
          <a:xfrm>
            <a:off x="3063240" y="5619308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b="0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17"/>
          <p:cNvSpPr txBox="1"/>
          <p:nvPr/>
        </p:nvSpPr>
        <p:spPr>
          <a:xfrm>
            <a:off x="4280907" y="5640088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b="0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17"/>
          <p:cNvSpPr/>
          <p:nvPr/>
        </p:nvSpPr>
        <p:spPr>
          <a:xfrm>
            <a:off x="5339829" y="5118782"/>
            <a:ext cx="1011036" cy="44334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k(1,0)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17"/>
          <p:cNvSpPr/>
          <p:nvPr/>
        </p:nvSpPr>
        <p:spPr>
          <a:xfrm>
            <a:off x="6612311" y="5128937"/>
            <a:ext cx="1011036" cy="44334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k(1-2,0)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7" name="Google Shape;507;p17"/>
          <p:cNvCxnSpPr>
            <a:stCxn id="477" idx="2"/>
            <a:endCxn id="505" idx="0"/>
          </p:cNvCxnSpPr>
          <p:nvPr/>
        </p:nvCxnSpPr>
        <p:spPr>
          <a:xfrm flipH="1">
            <a:off x="5845279" y="4585837"/>
            <a:ext cx="416400" cy="532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08" name="Google Shape;508;p17"/>
          <p:cNvSpPr txBox="1"/>
          <p:nvPr/>
        </p:nvSpPr>
        <p:spPr>
          <a:xfrm>
            <a:off x="5698282" y="4653886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9" name="Google Shape;509;p17"/>
          <p:cNvCxnSpPr>
            <a:stCxn id="477" idx="2"/>
            <a:endCxn id="506" idx="0"/>
          </p:cNvCxnSpPr>
          <p:nvPr/>
        </p:nvCxnSpPr>
        <p:spPr>
          <a:xfrm>
            <a:off x="6261679" y="4585837"/>
            <a:ext cx="856200" cy="543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10" name="Google Shape;510;p17"/>
          <p:cNvSpPr txBox="1"/>
          <p:nvPr/>
        </p:nvSpPr>
        <p:spPr>
          <a:xfrm>
            <a:off x="6663402" y="4682480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17"/>
          <p:cNvSpPr txBox="1"/>
          <p:nvPr/>
        </p:nvSpPr>
        <p:spPr>
          <a:xfrm>
            <a:off x="5677534" y="5684482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b="0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17"/>
          <p:cNvSpPr/>
          <p:nvPr/>
        </p:nvSpPr>
        <p:spPr>
          <a:xfrm>
            <a:off x="7518400" y="3833091"/>
            <a:ext cx="1607127" cy="2087418"/>
          </a:xfrm>
          <a:custGeom>
            <a:avLst/>
            <a:gdLst/>
            <a:ahLst/>
            <a:cxnLst/>
            <a:rect l="l" t="t" r="r" b="b"/>
            <a:pathLst>
              <a:path w="1607127" h="2087418" extrusionOk="0">
                <a:moveTo>
                  <a:pt x="193964" y="0"/>
                </a:moveTo>
                <a:cubicBezTo>
                  <a:pt x="178570" y="12315"/>
                  <a:pt x="160764" y="22109"/>
                  <a:pt x="147782" y="36945"/>
                </a:cubicBezTo>
                <a:cubicBezTo>
                  <a:pt x="138715" y="47307"/>
                  <a:pt x="136140" y="61936"/>
                  <a:pt x="129309" y="73891"/>
                </a:cubicBezTo>
                <a:cubicBezTo>
                  <a:pt x="123801" y="83529"/>
                  <a:pt x="116994" y="92364"/>
                  <a:pt x="110836" y="101600"/>
                </a:cubicBezTo>
                <a:cubicBezTo>
                  <a:pt x="88854" y="167549"/>
                  <a:pt x="103165" y="140817"/>
                  <a:pt x="73891" y="184727"/>
                </a:cubicBezTo>
                <a:cubicBezTo>
                  <a:pt x="70812" y="193963"/>
                  <a:pt x="67330" y="203075"/>
                  <a:pt x="64655" y="212436"/>
                </a:cubicBezTo>
                <a:cubicBezTo>
                  <a:pt x="60711" y="226240"/>
                  <a:pt x="53562" y="262332"/>
                  <a:pt x="46182" y="277091"/>
                </a:cubicBezTo>
                <a:cubicBezTo>
                  <a:pt x="41218" y="287020"/>
                  <a:pt x="33867" y="295564"/>
                  <a:pt x="27709" y="304800"/>
                </a:cubicBezTo>
                <a:lnTo>
                  <a:pt x="9236" y="397164"/>
                </a:lnTo>
                <a:lnTo>
                  <a:pt x="0" y="443345"/>
                </a:lnTo>
                <a:cubicBezTo>
                  <a:pt x="3079" y="569575"/>
                  <a:pt x="3502" y="695898"/>
                  <a:pt x="9236" y="822036"/>
                </a:cubicBezTo>
                <a:cubicBezTo>
                  <a:pt x="9678" y="831762"/>
                  <a:pt x="16993" y="840122"/>
                  <a:pt x="18473" y="849745"/>
                </a:cubicBezTo>
                <a:cubicBezTo>
                  <a:pt x="23178" y="880327"/>
                  <a:pt x="23620" y="911439"/>
                  <a:pt x="27709" y="942109"/>
                </a:cubicBezTo>
                <a:cubicBezTo>
                  <a:pt x="33511" y="985627"/>
                  <a:pt x="40976" y="1000384"/>
                  <a:pt x="55418" y="1043709"/>
                </a:cubicBezTo>
                <a:lnTo>
                  <a:pt x="73891" y="1099127"/>
                </a:lnTo>
                <a:cubicBezTo>
                  <a:pt x="76970" y="1108363"/>
                  <a:pt x="77726" y="1118735"/>
                  <a:pt x="83127" y="1126836"/>
                </a:cubicBezTo>
                <a:lnTo>
                  <a:pt x="101600" y="1154545"/>
                </a:lnTo>
                <a:cubicBezTo>
                  <a:pt x="118103" y="1204057"/>
                  <a:pt x="105213" y="1161566"/>
                  <a:pt x="120073" y="1228436"/>
                </a:cubicBezTo>
                <a:cubicBezTo>
                  <a:pt x="122827" y="1240828"/>
                  <a:pt x="126649" y="1252969"/>
                  <a:pt x="129309" y="1265382"/>
                </a:cubicBezTo>
                <a:cubicBezTo>
                  <a:pt x="152132" y="1371889"/>
                  <a:pt x="129597" y="1330469"/>
                  <a:pt x="166255" y="1385454"/>
                </a:cubicBezTo>
                <a:cubicBezTo>
                  <a:pt x="188237" y="1451404"/>
                  <a:pt x="173926" y="1424671"/>
                  <a:pt x="203200" y="1468582"/>
                </a:cubicBezTo>
                <a:cubicBezTo>
                  <a:pt x="206279" y="1477818"/>
                  <a:pt x="207708" y="1487780"/>
                  <a:pt x="212436" y="1496291"/>
                </a:cubicBezTo>
                <a:cubicBezTo>
                  <a:pt x="223218" y="1515699"/>
                  <a:pt x="249382" y="1551709"/>
                  <a:pt x="249382" y="1551709"/>
                </a:cubicBezTo>
                <a:cubicBezTo>
                  <a:pt x="252461" y="1560945"/>
                  <a:pt x="252536" y="1571815"/>
                  <a:pt x="258618" y="1579418"/>
                </a:cubicBezTo>
                <a:cubicBezTo>
                  <a:pt x="265553" y="1588086"/>
                  <a:pt x="277799" y="1590784"/>
                  <a:pt x="286327" y="1597891"/>
                </a:cubicBezTo>
                <a:cubicBezTo>
                  <a:pt x="296362" y="1606253"/>
                  <a:pt x="305535" y="1615682"/>
                  <a:pt x="314036" y="1625600"/>
                </a:cubicBezTo>
                <a:cubicBezTo>
                  <a:pt x="347736" y="1664916"/>
                  <a:pt x="332427" y="1658515"/>
                  <a:pt x="369455" y="1690254"/>
                </a:cubicBezTo>
                <a:cubicBezTo>
                  <a:pt x="413610" y="1728102"/>
                  <a:pt x="396034" y="1709401"/>
                  <a:pt x="443345" y="1736436"/>
                </a:cubicBezTo>
                <a:cubicBezTo>
                  <a:pt x="485755" y="1760670"/>
                  <a:pt x="462878" y="1753178"/>
                  <a:pt x="508000" y="1791854"/>
                </a:cubicBezTo>
                <a:cubicBezTo>
                  <a:pt x="535381" y="1815323"/>
                  <a:pt x="540398" y="1808639"/>
                  <a:pt x="572655" y="1828800"/>
                </a:cubicBezTo>
                <a:cubicBezTo>
                  <a:pt x="585709" y="1836959"/>
                  <a:pt x="596546" y="1848350"/>
                  <a:pt x="609600" y="1856509"/>
                </a:cubicBezTo>
                <a:cubicBezTo>
                  <a:pt x="621276" y="1863806"/>
                  <a:pt x="634869" y="1867685"/>
                  <a:pt x="646545" y="1874982"/>
                </a:cubicBezTo>
                <a:cubicBezTo>
                  <a:pt x="659599" y="1883141"/>
                  <a:pt x="670125" y="1895054"/>
                  <a:pt x="683491" y="1902691"/>
                </a:cubicBezTo>
                <a:cubicBezTo>
                  <a:pt x="691944" y="1907521"/>
                  <a:pt x="702628" y="1907311"/>
                  <a:pt x="711200" y="1911927"/>
                </a:cubicBezTo>
                <a:cubicBezTo>
                  <a:pt x="756629" y="1936389"/>
                  <a:pt x="793976" y="1965875"/>
                  <a:pt x="840509" y="1985818"/>
                </a:cubicBezTo>
                <a:cubicBezTo>
                  <a:pt x="849458" y="1989653"/>
                  <a:pt x="858982" y="1991975"/>
                  <a:pt x="868218" y="1995054"/>
                </a:cubicBezTo>
                <a:cubicBezTo>
                  <a:pt x="877454" y="2001212"/>
                  <a:pt x="885783" y="2009018"/>
                  <a:pt x="895927" y="2013527"/>
                </a:cubicBezTo>
                <a:cubicBezTo>
                  <a:pt x="913721" y="2021435"/>
                  <a:pt x="932872" y="2025842"/>
                  <a:pt x="951345" y="2032000"/>
                </a:cubicBezTo>
                <a:lnTo>
                  <a:pt x="1034473" y="2059709"/>
                </a:lnTo>
                <a:cubicBezTo>
                  <a:pt x="1043709" y="2062788"/>
                  <a:pt x="1052737" y="2066584"/>
                  <a:pt x="1062182" y="2068945"/>
                </a:cubicBezTo>
                <a:lnTo>
                  <a:pt x="1136073" y="2087418"/>
                </a:lnTo>
                <a:cubicBezTo>
                  <a:pt x="1191491" y="2084339"/>
                  <a:pt x="1247074" y="2083444"/>
                  <a:pt x="1302327" y="2078182"/>
                </a:cubicBezTo>
                <a:cubicBezTo>
                  <a:pt x="1330774" y="2075473"/>
                  <a:pt x="1368281" y="2043449"/>
                  <a:pt x="1385455" y="2032000"/>
                </a:cubicBezTo>
                <a:lnTo>
                  <a:pt x="1413164" y="2013527"/>
                </a:lnTo>
                <a:cubicBezTo>
                  <a:pt x="1422400" y="2007369"/>
                  <a:pt x="1430342" y="1998564"/>
                  <a:pt x="1440873" y="1995054"/>
                </a:cubicBezTo>
                <a:lnTo>
                  <a:pt x="1468582" y="1985818"/>
                </a:lnTo>
                <a:cubicBezTo>
                  <a:pt x="1487055" y="1967345"/>
                  <a:pt x="1515739" y="1955184"/>
                  <a:pt x="1524000" y="1930400"/>
                </a:cubicBezTo>
                <a:cubicBezTo>
                  <a:pt x="1536746" y="1892160"/>
                  <a:pt x="1527835" y="1910792"/>
                  <a:pt x="1551709" y="1874982"/>
                </a:cubicBezTo>
                <a:cubicBezTo>
                  <a:pt x="1573854" y="1808546"/>
                  <a:pt x="1546986" y="1891511"/>
                  <a:pt x="1570182" y="1810327"/>
                </a:cubicBezTo>
                <a:cubicBezTo>
                  <a:pt x="1572857" y="1800966"/>
                  <a:pt x="1576339" y="1791854"/>
                  <a:pt x="1579418" y="1782618"/>
                </a:cubicBezTo>
                <a:cubicBezTo>
                  <a:pt x="1582497" y="1745673"/>
                  <a:pt x="1582560" y="1708351"/>
                  <a:pt x="1588655" y="1671782"/>
                </a:cubicBezTo>
                <a:cubicBezTo>
                  <a:pt x="1591856" y="1652575"/>
                  <a:pt x="1607127" y="1616364"/>
                  <a:pt x="1607127" y="1616364"/>
                </a:cubicBezTo>
                <a:cubicBezTo>
                  <a:pt x="1604048" y="1536315"/>
                  <a:pt x="1603219" y="1456148"/>
                  <a:pt x="1597891" y="1376218"/>
                </a:cubicBezTo>
                <a:cubicBezTo>
                  <a:pt x="1596728" y="1358768"/>
                  <a:pt x="1573042" y="1292432"/>
                  <a:pt x="1570182" y="1283854"/>
                </a:cubicBezTo>
                <a:cubicBezTo>
                  <a:pt x="1567103" y="1274618"/>
                  <a:pt x="1566345" y="1264246"/>
                  <a:pt x="1560945" y="1256145"/>
                </a:cubicBezTo>
                <a:lnTo>
                  <a:pt x="1542473" y="1228436"/>
                </a:lnTo>
                <a:cubicBezTo>
                  <a:pt x="1533654" y="1193163"/>
                  <a:pt x="1532152" y="1180085"/>
                  <a:pt x="1514764" y="1145309"/>
                </a:cubicBezTo>
                <a:cubicBezTo>
                  <a:pt x="1509800" y="1135380"/>
                  <a:pt x="1501799" y="1127238"/>
                  <a:pt x="1496291" y="1117600"/>
                </a:cubicBezTo>
                <a:cubicBezTo>
                  <a:pt x="1455718" y="1046599"/>
                  <a:pt x="1503090" y="1114350"/>
                  <a:pt x="1450109" y="1043709"/>
                </a:cubicBezTo>
                <a:cubicBezTo>
                  <a:pt x="1432165" y="989874"/>
                  <a:pt x="1445228" y="1024711"/>
                  <a:pt x="1403927" y="942109"/>
                </a:cubicBezTo>
                <a:cubicBezTo>
                  <a:pt x="1397770" y="929794"/>
                  <a:pt x="1393092" y="916620"/>
                  <a:pt x="1385455" y="905164"/>
                </a:cubicBezTo>
                <a:lnTo>
                  <a:pt x="1348509" y="849745"/>
                </a:lnTo>
                <a:cubicBezTo>
                  <a:pt x="1332252" y="800973"/>
                  <a:pt x="1344674" y="830139"/>
                  <a:pt x="1302327" y="766618"/>
                </a:cubicBezTo>
                <a:cubicBezTo>
                  <a:pt x="1296170" y="757382"/>
                  <a:pt x="1287366" y="749440"/>
                  <a:pt x="1283855" y="738909"/>
                </a:cubicBezTo>
                <a:cubicBezTo>
                  <a:pt x="1272240" y="704066"/>
                  <a:pt x="1269431" y="687540"/>
                  <a:pt x="1237673" y="655782"/>
                </a:cubicBezTo>
                <a:cubicBezTo>
                  <a:pt x="1228437" y="646546"/>
                  <a:pt x="1218465" y="637991"/>
                  <a:pt x="1209964" y="628073"/>
                </a:cubicBezTo>
                <a:cubicBezTo>
                  <a:pt x="1199946" y="616385"/>
                  <a:pt x="1192553" y="602569"/>
                  <a:pt x="1182255" y="591127"/>
                </a:cubicBezTo>
                <a:cubicBezTo>
                  <a:pt x="1164779" y="571709"/>
                  <a:pt x="1141327" y="557446"/>
                  <a:pt x="1126836" y="535709"/>
                </a:cubicBezTo>
                <a:cubicBezTo>
                  <a:pt x="1045754" y="414084"/>
                  <a:pt x="1127295" y="528548"/>
                  <a:pt x="1062182" y="452582"/>
                </a:cubicBezTo>
                <a:cubicBezTo>
                  <a:pt x="1052164" y="440894"/>
                  <a:pt x="1045358" y="426521"/>
                  <a:pt x="1034473" y="415636"/>
                </a:cubicBezTo>
                <a:cubicBezTo>
                  <a:pt x="1026624" y="407787"/>
                  <a:pt x="1015741" y="403693"/>
                  <a:pt x="1006764" y="397164"/>
                </a:cubicBezTo>
                <a:cubicBezTo>
                  <a:pt x="981865" y="379055"/>
                  <a:pt x="954643" y="363515"/>
                  <a:pt x="932873" y="341745"/>
                </a:cubicBezTo>
                <a:cubicBezTo>
                  <a:pt x="923637" y="332509"/>
                  <a:pt x="915475" y="322055"/>
                  <a:pt x="905164" y="314036"/>
                </a:cubicBezTo>
                <a:cubicBezTo>
                  <a:pt x="887639" y="300406"/>
                  <a:pt x="865444" y="292790"/>
                  <a:pt x="849745" y="277091"/>
                </a:cubicBezTo>
                <a:cubicBezTo>
                  <a:pt x="816178" y="243524"/>
                  <a:pt x="826562" y="251295"/>
                  <a:pt x="785091" y="221673"/>
                </a:cubicBezTo>
                <a:cubicBezTo>
                  <a:pt x="776058" y="215221"/>
                  <a:pt x="767311" y="208164"/>
                  <a:pt x="757382" y="203200"/>
                </a:cubicBezTo>
                <a:cubicBezTo>
                  <a:pt x="748674" y="198846"/>
                  <a:pt x="738909" y="197043"/>
                  <a:pt x="729673" y="193964"/>
                </a:cubicBezTo>
                <a:cubicBezTo>
                  <a:pt x="650277" y="141032"/>
                  <a:pt x="750723" y="204487"/>
                  <a:pt x="674255" y="166254"/>
                </a:cubicBezTo>
                <a:cubicBezTo>
                  <a:pt x="664326" y="161290"/>
                  <a:pt x="656689" y="152290"/>
                  <a:pt x="646545" y="147782"/>
                </a:cubicBezTo>
                <a:cubicBezTo>
                  <a:pt x="646530" y="147775"/>
                  <a:pt x="577280" y="124694"/>
                  <a:pt x="563418" y="120073"/>
                </a:cubicBezTo>
                <a:cubicBezTo>
                  <a:pt x="554182" y="116994"/>
                  <a:pt x="543810" y="116236"/>
                  <a:pt x="535709" y="110836"/>
                </a:cubicBezTo>
                <a:cubicBezTo>
                  <a:pt x="526473" y="104679"/>
                  <a:pt x="518144" y="96872"/>
                  <a:pt x="508000" y="92364"/>
                </a:cubicBezTo>
                <a:cubicBezTo>
                  <a:pt x="490206" y="84456"/>
                  <a:pt x="471055" y="80049"/>
                  <a:pt x="452582" y="73891"/>
                </a:cubicBezTo>
                <a:cubicBezTo>
                  <a:pt x="423495" y="64195"/>
                  <a:pt x="420413" y="62379"/>
                  <a:pt x="387927" y="55418"/>
                </a:cubicBezTo>
                <a:cubicBezTo>
                  <a:pt x="357227" y="48839"/>
                  <a:pt x="326352" y="43103"/>
                  <a:pt x="295564" y="36945"/>
                </a:cubicBezTo>
                <a:cubicBezTo>
                  <a:pt x="280170" y="33866"/>
                  <a:pt x="265081" y="27709"/>
                  <a:pt x="249382" y="27709"/>
                </a:cubicBezTo>
                <a:lnTo>
                  <a:pt x="193964" y="0"/>
                </a:lnTo>
                <a:close/>
              </a:path>
            </a:pathLst>
          </a:custGeom>
          <a:noFill/>
          <a:ln w="38100" cap="flat" cmpd="sng">
            <a:solidFill>
              <a:srgbClr val="42719B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17"/>
          <p:cNvSpPr/>
          <p:nvPr/>
        </p:nvSpPr>
        <p:spPr>
          <a:xfrm>
            <a:off x="6377917" y="4698638"/>
            <a:ext cx="1569832" cy="1221871"/>
          </a:xfrm>
          <a:custGeom>
            <a:avLst/>
            <a:gdLst/>
            <a:ahLst/>
            <a:cxnLst/>
            <a:rect l="l" t="t" r="r" b="b"/>
            <a:pathLst>
              <a:path w="1607127" h="2087418" extrusionOk="0">
                <a:moveTo>
                  <a:pt x="193964" y="0"/>
                </a:moveTo>
                <a:cubicBezTo>
                  <a:pt x="178570" y="12315"/>
                  <a:pt x="160764" y="22109"/>
                  <a:pt x="147782" y="36945"/>
                </a:cubicBezTo>
                <a:cubicBezTo>
                  <a:pt x="138715" y="47307"/>
                  <a:pt x="136140" y="61936"/>
                  <a:pt x="129309" y="73891"/>
                </a:cubicBezTo>
                <a:cubicBezTo>
                  <a:pt x="123801" y="83529"/>
                  <a:pt x="116994" y="92364"/>
                  <a:pt x="110836" y="101600"/>
                </a:cubicBezTo>
                <a:cubicBezTo>
                  <a:pt x="88854" y="167549"/>
                  <a:pt x="103165" y="140817"/>
                  <a:pt x="73891" y="184727"/>
                </a:cubicBezTo>
                <a:cubicBezTo>
                  <a:pt x="70812" y="193963"/>
                  <a:pt x="67330" y="203075"/>
                  <a:pt x="64655" y="212436"/>
                </a:cubicBezTo>
                <a:cubicBezTo>
                  <a:pt x="60711" y="226240"/>
                  <a:pt x="53562" y="262332"/>
                  <a:pt x="46182" y="277091"/>
                </a:cubicBezTo>
                <a:cubicBezTo>
                  <a:pt x="41218" y="287020"/>
                  <a:pt x="33867" y="295564"/>
                  <a:pt x="27709" y="304800"/>
                </a:cubicBezTo>
                <a:lnTo>
                  <a:pt x="9236" y="397164"/>
                </a:lnTo>
                <a:lnTo>
                  <a:pt x="0" y="443345"/>
                </a:lnTo>
                <a:cubicBezTo>
                  <a:pt x="3079" y="569575"/>
                  <a:pt x="3502" y="695898"/>
                  <a:pt x="9236" y="822036"/>
                </a:cubicBezTo>
                <a:cubicBezTo>
                  <a:pt x="9678" y="831762"/>
                  <a:pt x="16993" y="840122"/>
                  <a:pt x="18473" y="849745"/>
                </a:cubicBezTo>
                <a:cubicBezTo>
                  <a:pt x="23178" y="880327"/>
                  <a:pt x="23620" y="911439"/>
                  <a:pt x="27709" y="942109"/>
                </a:cubicBezTo>
                <a:cubicBezTo>
                  <a:pt x="33511" y="985627"/>
                  <a:pt x="40976" y="1000384"/>
                  <a:pt x="55418" y="1043709"/>
                </a:cubicBezTo>
                <a:lnTo>
                  <a:pt x="73891" y="1099127"/>
                </a:lnTo>
                <a:cubicBezTo>
                  <a:pt x="76970" y="1108363"/>
                  <a:pt x="77726" y="1118735"/>
                  <a:pt x="83127" y="1126836"/>
                </a:cubicBezTo>
                <a:lnTo>
                  <a:pt x="101600" y="1154545"/>
                </a:lnTo>
                <a:cubicBezTo>
                  <a:pt x="118103" y="1204057"/>
                  <a:pt x="105213" y="1161566"/>
                  <a:pt x="120073" y="1228436"/>
                </a:cubicBezTo>
                <a:cubicBezTo>
                  <a:pt x="122827" y="1240828"/>
                  <a:pt x="126649" y="1252969"/>
                  <a:pt x="129309" y="1265382"/>
                </a:cubicBezTo>
                <a:cubicBezTo>
                  <a:pt x="152132" y="1371889"/>
                  <a:pt x="129597" y="1330469"/>
                  <a:pt x="166255" y="1385454"/>
                </a:cubicBezTo>
                <a:cubicBezTo>
                  <a:pt x="188237" y="1451404"/>
                  <a:pt x="173926" y="1424671"/>
                  <a:pt x="203200" y="1468582"/>
                </a:cubicBezTo>
                <a:cubicBezTo>
                  <a:pt x="206279" y="1477818"/>
                  <a:pt x="207708" y="1487780"/>
                  <a:pt x="212436" y="1496291"/>
                </a:cubicBezTo>
                <a:cubicBezTo>
                  <a:pt x="223218" y="1515699"/>
                  <a:pt x="249382" y="1551709"/>
                  <a:pt x="249382" y="1551709"/>
                </a:cubicBezTo>
                <a:cubicBezTo>
                  <a:pt x="252461" y="1560945"/>
                  <a:pt x="252536" y="1571815"/>
                  <a:pt x="258618" y="1579418"/>
                </a:cubicBezTo>
                <a:cubicBezTo>
                  <a:pt x="265553" y="1588086"/>
                  <a:pt x="277799" y="1590784"/>
                  <a:pt x="286327" y="1597891"/>
                </a:cubicBezTo>
                <a:cubicBezTo>
                  <a:pt x="296362" y="1606253"/>
                  <a:pt x="305535" y="1615682"/>
                  <a:pt x="314036" y="1625600"/>
                </a:cubicBezTo>
                <a:cubicBezTo>
                  <a:pt x="347736" y="1664916"/>
                  <a:pt x="332427" y="1658515"/>
                  <a:pt x="369455" y="1690254"/>
                </a:cubicBezTo>
                <a:cubicBezTo>
                  <a:pt x="413610" y="1728102"/>
                  <a:pt x="396034" y="1709401"/>
                  <a:pt x="443345" y="1736436"/>
                </a:cubicBezTo>
                <a:cubicBezTo>
                  <a:pt x="485755" y="1760670"/>
                  <a:pt x="462878" y="1753178"/>
                  <a:pt x="508000" y="1791854"/>
                </a:cubicBezTo>
                <a:cubicBezTo>
                  <a:pt x="535381" y="1815323"/>
                  <a:pt x="540398" y="1808639"/>
                  <a:pt x="572655" y="1828800"/>
                </a:cubicBezTo>
                <a:cubicBezTo>
                  <a:pt x="585709" y="1836959"/>
                  <a:pt x="596546" y="1848350"/>
                  <a:pt x="609600" y="1856509"/>
                </a:cubicBezTo>
                <a:cubicBezTo>
                  <a:pt x="621276" y="1863806"/>
                  <a:pt x="634869" y="1867685"/>
                  <a:pt x="646545" y="1874982"/>
                </a:cubicBezTo>
                <a:cubicBezTo>
                  <a:pt x="659599" y="1883141"/>
                  <a:pt x="670125" y="1895054"/>
                  <a:pt x="683491" y="1902691"/>
                </a:cubicBezTo>
                <a:cubicBezTo>
                  <a:pt x="691944" y="1907521"/>
                  <a:pt x="702628" y="1907311"/>
                  <a:pt x="711200" y="1911927"/>
                </a:cubicBezTo>
                <a:cubicBezTo>
                  <a:pt x="756629" y="1936389"/>
                  <a:pt x="793976" y="1965875"/>
                  <a:pt x="840509" y="1985818"/>
                </a:cubicBezTo>
                <a:cubicBezTo>
                  <a:pt x="849458" y="1989653"/>
                  <a:pt x="858982" y="1991975"/>
                  <a:pt x="868218" y="1995054"/>
                </a:cubicBezTo>
                <a:cubicBezTo>
                  <a:pt x="877454" y="2001212"/>
                  <a:pt x="885783" y="2009018"/>
                  <a:pt x="895927" y="2013527"/>
                </a:cubicBezTo>
                <a:cubicBezTo>
                  <a:pt x="913721" y="2021435"/>
                  <a:pt x="932872" y="2025842"/>
                  <a:pt x="951345" y="2032000"/>
                </a:cubicBezTo>
                <a:lnTo>
                  <a:pt x="1034473" y="2059709"/>
                </a:lnTo>
                <a:cubicBezTo>
                  <a:pt x="1043709" y="2062788"/>
                  <a:pt x="1052737" y="2066584"/>
                  <a:pt x="1062182" y="2068945"/>
                </a:cubicBezTo>
                <a:lnTo>
                  <a:pt x="1136073" y="2087418"/>
                </a:lnTo>
                <a:cubicBezTo>
                  <a:pt x="1191491" y="2084339"/>
                  <a:pt x="1247074" y="2083444"/>
                  <a:pt x="1302327" y="2078182"/>
                </a:cubicBezTo>
                <a:cubicBezTo>
                  <a:pt x="1330774" y="2075473"/>
                  <a:pt x="1368281" y="2043449"/>
                  <a:pt x="1385455" y="2032000"/>
                </a:cubicBezTo>
                <a:lnTo>
                  <a:pt x="1413164" y="2013527"/>
                </a:lnTo>
                <a:cubicBezTo>
                  <a:pt x="1422400" y="2007369"/>
                  <a:pt x="1430342" y="1998564"/>
                  <a:pt x="1440873" y="1995054"/>
                </a:cubicBezTo>
                <a:lnTo>
                  <a:pt x="1468582" y="1985818"/>
                </a:lnTo>
                <a:cubicBezTo>
                  <a:pt x="1487055" y="1967345"/>
                  <a:pt x="1515739" y="1955184"/>
                  <a:pt x="1524000" y="1930400"/>
                </a:cubicBezTo>
                <a:cubicBezTo>
                  <a:pt x="1536746" y="1892160"/>
                  <a:pt x="1527835" y="1910792"/>
                  <a:pt x="1551709" y="1874982"/>
                </a:cubicBezTo>
                <a:cubicBezTo>
                  <a:pt x="1573854" y="1808546"/>
                  <a:pt x="1546986" y="1891511"/>
                  <a:pt x="1570182" y="1810327"/>
                </a:cubicBezTo>
                <a:cubicBezTo>
                  <a:pt x="1572857" y="1800966"/>
                  <a:pt x="1576339" y="1791854"/>
                  <a:pt x="1579418" y="1782618"/>
                </a:cubicBezTo>
                <a:cubicBezTo>
                  <a:pt x="1582497" y="1745673"/>
                  <a:pt x="1582560" y="1708351"/>
                  <a:pt x="1588655" y="1671782"/>
                </a:cubicBezTo>
                <a:cubicBezTo>
                  <a:pt x="1591856" y="1652575"/>
                  <a:pt x="1607127" y="1616364"/>
                  <a:pt x="1607127" y="1616364"/>
                </a:cubicBezTo>
                <a:cubicBezTo>
                  <a:pt x="1604048" y="1536315"/>
                  <a:pt x="1603219" y="1456148"/>
                  <a:pt x="1597891" y="1376218"/>
                </a:cubicBezTo>
                <a:cubicBezTo>
                  <a:pt x="1596728" y="1358768"/>
                  <a:pt x="1573042" y="1292432"/>
                  <a:pt x="1570182" y="1283854"/>
                </a:cubicBezTo>
                <a:cubicBezTo>
                  <a:pt x="1567103" y="1274618"/>
                  <a:pt x="1566345" y="1264246"/>
                  <a:pt x="1560945" y="1256145"/>
                </a:cubicBezTo>
                <a:lnTo>
                  <a:pt x="1542473" y="1228436"/>
                </a:lnTo>
                <a:cubicBezTo>
                  <a:pt x="1533654" y="1193163"/>
                  <a:pt x="1532152" y="1180085"/>
                  <a:pt x="1514764" y="1145309"/>
                </a:cubicBezTo>
                <a:cubicBezTo>
                  <a:pt x="1509800" y="1135380"/>
                  <a:pt x="1501799" y="1127238"/>
                  <a:pt x="1496291" y="1117600"/>
                </a:cubicBezTo>
                <a:cubicBezTo>
                  <a:pt x="1455718" y="1046599"/>
                  <a:pt x="1503090" y="1114350"/>
                  <a:pt x="1450109" y="1043709"/>
                </a:cubicBezTo>
                <a:cubicBezTo>
                  <a:pt x="1432165" y="989874"/>
                  <a:pt x="1445228" y="1024711"/>
                  <a:pt x="1403927" y="942109"/>
                </a:cubicBezTo>
                <a:cubicBezTo>
                  <a:pt x="1397770" y="929794"/>
                  <a:pt x="1393092" y="916620"/>
                  <a:pt x="1385455" y="905164"/>
                </a:cubicBezTo>
                <a:lnTo>
                  <a:pt x="1348509" y="849745"/>
                </a:lnTo>
                <a:cubicBezTo>
                  <a:pt x="1332252" y="800973"/>
                  <a:pt x="1344674" y="830139"/>
                  <a:pt x="1302327" y="766618"/>
                </a:cubicBezTo>
                <a:cubicBezTo>
                  <a:pt x="1296170" y="757382"/>
                  <a:pt x="1287366" y="749440"/>
                  <a:pt x="1283855" y="738909"/>
                </a:cubicBezTo>
                <a:cubicBezTo>
                  <a:pt x="1272240" y="704066"/>
                  <a:pt x="1269431" y="687540"/>
                  <a:pt x="1237673" y="655782"/>
                </a:cubicBezTo>
                <a:cubicBezTo>
                  <a:pt x="1228437" y="646546"/>
                  <a:pt x="1218465" y="637991"/>
                  <a:pt x="1209964" y="628073"/>
                </a:cubicBezTo>
                <a:cubicBezTo>
                  <a:pt x="1199946" y="616385"/>
                  <a:pt x="1192553" y="602569"/>
                  <a:pt x="1182255" y="591127"/>
                </a:cubicBezTo>
                <a:cubicBezTo>
                  <a:pt x="1164779" y="571709"/>
                  <a:pt x="1141327" y="557446"/>
                  <a:pt x="1126836" y="535709"/>
                </a:cubicBezTo>
                <a:cubicBezTo>
                  <a:pt x="1045754" y="414084"/>
                  <a:pt x="1127295" y="528548"/>
                  <a:pt x="1062182" y="452582"/>
                </a:cubicBezTo>
                <a:cubicBezTo>
                  <a:pt x="1052164" y="440894"/>
                  <a:pt x="1045358" y="426521"/>
                  <a:pt x="1034473" y="415636"/>
                </a:cubicBezTo>
                <a:cubicBezTo>
                  <a:pt x="1026624" y="407787"/>
                  <a:pt x="1015741" y="403693"/>
                  <a:pt x="1006764" y="397164"/>
                </a:cubicBezTo>
                <a:cubicBezTo>
                  <a:pt x="981865" y="379055"/>
                  <a:pt x="954643" y="363515"/>
                  <a:pt x="932873" y="341745"/>
                </a:cubicBezTo>
                <a:cubicBezTo>
                  <a:pt x="923637" y="332509"/>
                  <a:pt x="915475" y="322055"/>
                  <a:pt x="905164" y="314036"/>
                </a:cubicBezTo>
                <a:cubicBezTo>
                  <a:pt x="887639" y="300406"/>
                  <a:pt x="865444" y="292790"/>
                  <a:pt x="849745" y="277091"/>
                </a:cubicBezTo>
                <a:cubicBezTo>
                  <a:pt x="816178" y="243524"/>
                  <a:pt x="826562" y="251295"/>
                  <a:pt x="785091" y="221673"/>
                </a:cubicBezTo>
                <a:cubicBezTo>
                  <a:pt x="776058" y="215221"/>
                  <a:pt x="767311" y="208164"/>
                  <a:pt x="757382" y="203200"/>
                </a:cubicBezTo>
                <a:cubicBezTo>
                  <a:pt x="748674" y="198846"/>
                  <a:pt x="738909" y="197043"/>
                  <a:pt x="729673" y="193964"/>
                </a:cubicBezTo>
                <a:cubicBezTo>
                  <a:pt x="650277" y="141032"/>
                  <a:pt x="750723" y="204487"/>
                  <a:pt x="674255" y="166254"/>
                </a:cubicBezTo>
                <a:cubicBezTo>
                  <a:pt x="664326" y="161290"/>
                  <a:pt x="656689" y="152290"/>
                  <a:pt x="646545" y="147782"/>
                </a:cubicBezTo>
                <a:cubicBezTo>
                  <a:pt x="646530" y="147775"/>
                  <a:pt x="577280" y="124694"/>
                  <a:pt x="563418" y="120073"/>
                </a:cubicBezTo>
                <a:cubicBezTo>
                  <a:pt x="554182" y="116994"/>
                  <a:pt x="543810" y="116236"/>
                  <a:pt x="535709" y="110836"/>
                </a:cubicBezTo>
                <a:cubicBezTo>
                  <a:pt x="526473" y="104679"/>
                  <a:pt x="518144" y="96872"/>
                  <a:pt x="508000" y="92364"/>
                </a:cubicBezTo>
                <a:cubicBezTo>
                  <a:pt x="490206" y="84456"/>
                  <a:pt x="471055" y="80049"/>
                  <a:pt x="452582" y="73891"/>
                </a:cubicBezTo>
                <a:cubicBezTo>
                  <a:pt x="423495" y="64195"/>
                  <a:pt x="420413" y="62379"/>
                  <a:pt x="387927" y="55418"/>
                </a:cubicBezTo>
                <a:cubicBezTo>
                  <a:pt x="357227" y="48839"/>
                  <a:pt x="326352" y="43103"/>
                  <a:pt x="295564" y="36945"/>
                </a:cubicBezTo>
                <a:cubicBezTo>
                  <a:pt x="280170" y="33866"/>
                  <a:pt x="265081" y="27709"/>
                  <a:pt x="249382" y="27709"/>
                </a:cubicBezTo>
                <a:lnTo>
                  <a:pt x="193964" y="0"/>
                </a:lnTo>
                <a:close/>
              </a:path>
            </a:pathLst>
          </a:custGeom>
          <a:noFill/>
          <a:ln w="3810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4" name="Google Shape;514;p17"/>
          <p:cNvGrpSpPr/>
          <p:nvPr/>
        </p:nvGrpSpPr>
        <p:grpSpPr>
          <a:xfrm>
            <a:off x="6041448" y="52725"/>
            <a:ext cx="6443870" cy="1628918"/>
            <a:chOff x="931694" y="1078242"/>
            <a:chExt cx="10422106" cy="2972630"/>
          </a:xfrm>
        </p:grpSpPr>
        <p:pic>
          <p:nvPicPr>
            <p:cNvPr id="515" name="Google Shape;515;p17" descr="Buy Fake Gold Bar Bullion Door Stop/Paperweight for Home Office Decoration  Online at desertcart Bangladesh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298544" y="1382186"/>
              <a:ext cx="1064259" cy="10642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6" name="Google Shape;516;p17" descr="Acorazado Pericia Identificar lcd tv display césped Personalmente estañ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750426" y="1360725"/>
              <a:ext cx="1603374" cy="11063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7" name="Google Shape;517;p17" descr="Mens Watches: Nice, Classic Fashion Wrist Watches For Men - Fossil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31694" y="1078242"/>
              <a:ext cx="1290253" cy="14966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8" name="Google Shape;518;p17" descr="Xiaomi 12: A small smartphone with high-end equipment - NotebookCheck.net  News"/>
            <p:cNvPicPr preferRelativeResize="0"/>
            <p:nvPr/>
          </p:nvPicPr>
          <p:blipFill rotWithShape="1">
            <a:blip r:embed="rId6">
              <a:alphaModFix/>
            </a:blip>
            <a:srcRect t="7012"/>
            <a:stretch/>
          </p:blipFill>
          <p:spPr>
            <a:xfrm>
              <a:off x="5946410" y="1187768"/>
              <a:ext cx="2727419" cy="15415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9" name="Google Shape;519;p17"/>
            <p:cNvSpPr txBox="1"/>
            <p:nvPr/>
          </p:nvSpPr>
          <p:spPr>
            <a:xfrm>
              <a:off x="1005840" y="2640012"/>
              <a:ext cx="848314" cy="6739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$ 3 </a:t>
              </a:r>
              <a:endParaRPr sz="1800" b="0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17"/>
            <p:cNvSpPr txBox="1"/>
            <p:nvPr/>
          </p:nvSpPr>
          <p:spPr>
            <a:xfrm>
              <a:off x="3476125" y="2160971"/>
              <a:ext cx="949427" cy="12918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$ 4</a:t>
              </a:r>
              <a:r>
                <a:rPr lang="en-US" sz="40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4000" b="0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17"/>
            <p:cNvSpPr txBox="1"/>
            <p:nvPr/>
          </p:nvSpPr>
          <p:spPr>
            <a:xfrm>
              <a:off x="6343782" y="2167141"/>
              <a:ext cx="897574" cy="12918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$ 5</a:t>
              </a:r>
              <a:r>
                <a:rPr lang="en-US" sz="40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4000" b="0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7"/>
            <p:cNvSpPr txBox="1"/>
            <p:nvPr/>
          </p:nvSpPr>
          <p:spPr>
            <a:xfrm>
              <a:off x="10019446" y="2101048"/>
              <a:ext cx="949427" cy="12918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$ 6</a:t>
              </a:r>
              <a:r>
                <a:rPr lang="en-US" sz="40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4000" b="0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7"/>
            <p:cNvSpPr txBox="1"/>
            <p:nvPr/>
          </p:nvSpPr>
          <p:spPr>
            <a:xfrm>
              <a:off x="1005840" y="3433041"/>
              <a:ext cx="871648" cy="6178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 Kg</a:t>
              </a:r>
              <a:endParaRPr sz="16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7"/>
            <p:cNvSpPr txBox="1"/>
            <p:nvPr/>
          </p:nvSpPr>
          <p:spPr>
            <a:xfrm>
              <a:off x="3476125" y="3433041"/>
              <a:ext cx="871648" cy="6178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 Kg</a:t>
              </a:r>
              <a:endParaRPr sz="16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7"/>
            <p:cNvSpPr txBox="1"/>
            <p:nvPr/>
          </p:nvSpPr>
          <p:spPr>
            <a:xfrm>
              <a:off x="6375248" y="3433041"/>
              <a:ext cx="871648" cy="6178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 Kg</a:t>
              </a:r>
              <a:endParaRPr sz="16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7"/>
            <p:cNvSpPr txBox="1"/>
            <p:nvPr/>
          </p:nvSpPr>
          <p:spPr>
            <a:xfrm>
              <a:off x="9900953" y="3433041"/>
              <a:ext cx="1067920" cy="561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5 Kg</a:t>
              </a:r>
              <a:endParaRPr sz="1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8" name="Google Shape;52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529" name="Google Shape;52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Lecturer Tahmid Mosaddeque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4"/>
          <p:cNvSpPr txBox="1">
            <a:spLocks noGrp="1"/>
          </p:cNvSpPr>
          <p:nvPr>
            <p:ph type="title"/>
          </p:nvPr>
        </p:nvSpPr>
        <p:spPr>
          <a:xfrm>
            <a:off x="114687" y="195631"/>
            <a:ext cx="389939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Yes, we can solve it recursively.</a:t>
            </a:r>
            <a:endParaRPr/>
          </a:p>
        </p:txBody>
      </p:sp>
      <p:sp>
        <p:nvSpPr>
          <p:cNvPr id="535" name="Google Shape;535;p54"/>
          <p:cNvSpPr/>
          <p:nvPr/>
        </p:nvSpPr>
        <p:spPr>
          <a:xfrm>
            <a:off x="4099473" y="1174180"/>
            <a:ext cx="1011036" cy="44334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k(5,4)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54"/>
          <p:cNvSpPr/>
          <p:nvPr/>
        </p:nvSpPr>
        <p:spPr>
          <a:xfrm>
            <a:off x="2917664" y="2164636"/>
            <a:ext cx="1011036" cy="44334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k(5,3)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54"/>
          <p:cNvSpPr/>
          <p:nvPr/>
        </p:nvSpPr>
        <p:spPr>
          <a:xfrm>
            <a:off x="6705887" y="2378227"/>
            <a:ext cx="1011036" cy="44334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k(0,3)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8" name="Google Shape;538;p54"/>
          <p:cNvCxnSpPr>
            <a:stCxn id="535" idx="2"/>
            <a:endCxn id="536" idx="0"/>
          </p:cNvCxnSpPr>
          <p:nvPr/>
        </p:nvCxnSpPr>
        <p:spPr>
          <a:xfrm flipH="1">
            <a:off x="3423291" y="1617525"/>
            <a:ext cx="1181700" cy="547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39" name="Google Shape;539;p54"/>
          <p:cNvCxnSpPr>
            <a:stCxn id="535" idx="2"/>
            <a:endCxn id="537" idx="0"/>
          </p:cNvCxnSpPr>
          <p:nvPr/>
        </p:nvCxnSpPr>
        <p:spPr>
          <a:xfrm>
            <a:off x="4604991" y="1617525"/>
            <a:ext cx="2606400" cy="760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40" name="Google Shape;540;p54"/>
          <p:cNvSpPr txBox="1"/>
          <p:nvPr/>
        </p:nvSpPr>
        <p:spPr>
          <a:xfrm>
            <a:off x="6644640" y="1831783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54"/>
          <p:cNvSpPr txBox="1"/>
          <p:nvPr/>
        </p:nvSpPr>
        <p:spPr>
          <a:xfrm>
            <a:off x="3625650" y="1590491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54"/>
          <p:cNvSpPr/>
          <p:nvPr/>
        </p:nvSpPr>
        <p:spPr>
          <a:xfrm>
            <a:off x="2052204" y="3098228"/>
            <a:ext cx="1011036" cy="44334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k(5,2)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3" name="Google Shape;543;p54"/>
          <p:cNvCxnSpPr>
            <a:stCxn id="536" idx="2"/>
            <a:endCxn id="542" idx="0"/>
          </p:cNvCxnSpPr>
          <p:nvPr/>
        </p:nvCxnSpPr>
        <p:spPr>
          <a:xfrm flipH="1">
            <a:off x="2557682" y="2607981"/>
            <a:ext cx="865500" cy="490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44" name="Google Shape;544;p54"/>
          <p:cNvSpPr txBox="1"/>
          <p:nvPr/>
        </p:nvSpPr>
        <p:spPr>
          <a:xfrm>
            <a:off x="3467275" y="2913562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54"/>
          <p:cNvSpPr/>
          <p:nvPr/>
        </p:nvSpPr>
        <p:spPr>
          <a:xfrm>
            <a:off x="6085959" y="3143000"/>
            <a:ext cx="1011036" cy="44334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k(1,2)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6" name="Google Shape;546;p54"/>
          <p:cNvCxnSpPr>
            <a:stCxn id="536" idx="2"/>
            <a:endCxn id="545" idx="0"/>
          </p:cNvCxnSpPr>
          <p:nvPr/>
        </p:nvCxnSpPr>
        <p:spPr>
          <a:xfrm>
            <a:off x="3423182" y="2607981"/>
            <a:ext cx="3168300" cy="534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47" name="Google Shape;547;p54"/>
          <p:cNvSpPr txBox="1"/>
          <p:nvPr/>
        </p:nvSpPr>
        <p:spPr>
          <a:xfrm>
            <a:off x="5592099" y="2678104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54"/>
          <p:cNvSpPr/>
          <p:nvPr/>
        </p:nvSpPr>
        <p:spPr>
          <a:xfrm>
            <a:off x="5756161" y="4142492"/>
            <a:ext cx="1011036" cy="44334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k(1,1)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9" name="Google Shape;549;p54"/>
          <p:cNvCxnSpPr>
            <a:stCxn id="545" idx="2"/>
            <a:endCxn id="548" idx="0"/>
          </p:cNvCxnSpPr>
          <p:nvPr/>
        </p:nvCxnSpPr>
        <p:spPr>
          <a:xfrm flipH="1">
            <a:off x="6261777" y="3586345"/>
            <a:ext cx="329700" cy="556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50" name="Google Shape;550;p54"/>
          <p:cNvSpPr txBox="1"/>
          <p:nvPr/>
        </p:nvSpPr>
        <p:spPr>
          <a:xfrm>
            <a:off x="6041448" y="3708700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54"/>
          <p:cNvSpPr/>
          <p:nvPr/>
        </p:nvSpPr>
        <p:spPr>
          <a:xfrm>
            <a:off x="836631" y="4158556"/>
            <a:ext cx="1011036" cy="44334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k(5,1)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2" name="Google Shape;552;p54"/>
          <p:cNvCxnSpPr>
            <a:stCxn id="542" idx="2"/>
            <a:endCxn id="553" idx="0"/>
          </p:cNvCxnSpPr>
          <p:nvPr/>
        </p:nvCxnSpPr>
        <p:spPr>
          <a:xfrm>
            <a:off x="2557722" y="3541573"/>
            <a:ext cx="1133400" cy="579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53" name="Google Shape;553;p54"/>
          <p:cNvSpPr/>
          <p:nvPr/>
        </p:nvSpPr>
        <p:spPr>
          <a:xfrm>
            <a:off x="3185600" y="4121549"/>
            <a:ext cx="1011036" cy="44334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k(2,1)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4" name="Google Shape;554;p54"/>
          <p:cNvCxnSpPr>
            <a:stCxn id="542" idx="2"/>
            <a:endCxn id="551" idx="0"/>
          </p:cNvCxnSpPr>
          <p:nvPr/>
        </p:nvCxnSpPr>
        <p:spPr>
          <a:xfrm flipH="1">
            <a:off x="1342122" y="3541573"/>
            <a:ext cx="1215600" cy="617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55" name="Google Shape;555;p54"/>
          <p:cNvSpPr txBox="1"/>
          <p:nvPr/>
        </p:nvSpPr>
        <p:spPr>
          <a:xfrm>
            <a:off x="1573956" y="3646806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54"/>
          <p:cNvSpPr/>
          <p:nvPr/>
        </p:nvSpPr>
        <p:spPr>
          <a:xfrm>
            <a:off x="48393" y="5132391"/>
            <a:ext cx="1011036" cy="44334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k(5,0)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54"/>
          <p:cNvSpPr/>
          <p:nvPr/>
        </p:nvSpPr>
        <p:spPr>
          <a:xfrm>
            <a:off x="1515710" y="5143957"/>
            <a:ext cx="1011036" cy="44334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k(3,0)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8" name="Google Shape;558;p54"/>
          <p:cNvCxnSpPr>
            <a:stCxn id="551" idx="2"/>
            <a:endCxn id="556" idx="0"/>
          </p:cNvCxnSpPr>
          <p:nvPr/>
        </p:nvCxnSpPr>
        <p:spPr>
          <a:xfrm flipH="1">
            <a:off x="554049" y="4601901"/>
            <a:ext cx="788100" cy="530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59" name="Google Shape;559;p54"/>
          <p:cNvCxnSpPr>
            <a:stCxn id="551" idx="2"/>
            <a:endCxn id="557" idx="0"/>
          </p:cNvCxnSpPr>
          <p:nvPr/>
        </p:nvCxnSpPr>
        <p:spPr>
          <a:xfrm>
            <a:off x="1342149" y="4601901"/>
            <a:ext cx="679200" cy="542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60" name="Google Shape;560;p54"/>
          <p:cNvSpPr txBox="1"/>
          <p:nvPr/>
        </p:nvSpPr>
        <p:spPr>
          <a:xfrm>
            <a:off x="454775" y="4601900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54"/>
          <p:cNvSpPr txBox="1"/>
          <p:nvPr/>
        </p:nvSpPr>
        <p:spPr>
          <a:xfrm>
            <a:off x="1710018" y="4640429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54"/>
          <p:cNvSpPr/>
          <p:nvPr/>
        </p:nvSpPr>
        <p:spPr>
          <a:xfrm>
            <a:off x="2762259" y="5132390"/>
            <a:ext cx="1011036" cy="44334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k(2,0)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54"/>
          <p:cNvSpPr/>
          <p:nvPr/>
        </p:nvSpPr>
        <p:spPr>
          <a:xfrm>
            <a:off x="3987246" y="5125548"/>
            <a:ext cx="1011036" cy="44334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k(0,0)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4" name="Google Shape;564;p54"/>
          <p:cNvCxnSpPr>
            <a:stCxn id="553" idx="2"/>
            <a:endCxn id="562" idx="0"/>
          </p:cNvCxnSpPr>
          <p:nvPr/>
        </p:nvCxnSpPr>
        <p:spPr>
          <a:xfrm flipH="1">
            <a:off x="3267818" y="4564894"/>
            <a:ext cx="423300" cy="567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65" name="Google Shape;565;p54"/>
          <p:cNvCxnSpPr>
            <a:stCxn id="553" idx="2"/>
            <a:endCxn id="563" idx="0"/>
          </p:cNvCxnSpPr>
          <p:nvPr/>
        </p:nvCxnSpPr>
        <p:spPr>
          <a:xfrm>
            <a:off x="3691118" y="4564894"/>
            <a:ext cx="801600" cy="560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66" name="Google Shape;566;p54"/>
          <p:cNvSpPr txBox="1"/>
          <p:nvPr/>
        </p:nvSpPr>
        <p:spPr>
          <a:xfrm>
            <a:off x="3143429" y="4682480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54"/>
          <p:cNvSpPr txBox="1"/>
          <p:nvPr/>
        </p:nvSpPr>
        <p:spPr>
          <a:xfrm>
            <a:off x="3987029" y="4646498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54"/>
          <p:cNvSpPr txBox="1"/>
          <p:nvPr/>
        </p:nvSpPr>
        <p:spPr>
          <a:xfrm>
            <a:off x="359299" y="5590361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b="0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54"/>
          <p:cNvSpPr txBox="1"/>
          <p:nvPr/>
        </p:nvSpPr>
        <p:spPr>
          <a:xfrm>
            <a:off x="1752049" y="5590361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b="0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54"/>
          <p:cNvSpPr txBox="1"/>
          <p:nvPr/>
        </p:nvSpPr>
        <p:spPr>
          <a:xfrm>
            <a:off x="3267777" y="3624209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54"/>
          <p:cNvSpPr txBox="1"/>
          <p:nvPr/>
        </p:nvSpPr>
        <p:spPr>
          <a:xfrm>
            <a:off x="3063240" y="5619308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b="0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54"/>
          <p:cNvSpPr txBox="1"/>
          <p:nvPr/>
        </p:nvSpPr>
        <p:spPr>
          <a:xfrm>
            <a:off x="4280907" y="5640088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b="0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54"/>
          <p:cNvSpPr/>
          <p:nvPr/>
        </p:nvSpPr>
        <p:spPr>
          <a:xfrm>
            <a:off x="5339829" y="5118782"/>
            <a:ext cx="1011036" cy="44334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k(1,0)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4" name="Google Shape;574;p54"/>
          <p:cNvCxnSpPr>
            <a:stCxn id="548" idx="2"/>
            <a:endCxn id="573" idx="0"/>
          </p:cNvCxnSpPr>
          <p:nvPr/>
        </p:nvCxnSpPr>
        <p:spPr>
          <a:xfrm flipH="1">
            <a:off x="5845279" y="4585837"/>
            <a:ext cx="416400" cy="532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75" name="Google Shape;575;p54"/>
          <p:cNvSpPr txBox="1"/>
          <p:nvPr/>
        </p:nvSpPr>
        <p:spPr>
          <a:xfrm>
            <a:off x="5698282" y="4653886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54"/>
          <p:cNvSpPr txBox="1"/>
          <p:nvPr/>
        </p:nvSpPr>
        <p:spPr>
          <a:xfrm>
            <a:off x="5677534" y="5684482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b="0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54"/>
          <p:cNvSpPr txBox="1"/>
          <p:nvPr/>
        </p:nvSpPr>
        <p:spPr>
          <a:xfrm>
            <a:off x="9108562" y="2533568"/>
            <a:ext cx="2984384" cy="424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Problems with this approach: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Recursion takes </a:t>
            </a: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lot of time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(does the same work again and again due to overlapping sub problems property).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No table, hence no way to trace the </a:t>
            </a: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 of actions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Overlapping subproblems?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8" name="Google Shape;578;p54"/>
          <p:cNvGrpSpPr/>
          <p:nvPr/>
        </p:nvGrpSpPr>
        <p:grpSpPr>
          <a:xfrm>
            <a:off x="6041448" y="52725"/>
            <a:ext cx="6443870" cy="1628918"/>
            <a:chOff x="931694" y="1078242"/>
            <a:chExt cx="10422106" cy="2972630"/>
          </a:xfrm>
        </p:grpSpPr>
        <p:pic>
          <p:nvPicPr>
            <p:cNvPr id="579" name="Google Shape;579;p54" descr="Buy Fake Gold Bar Bullion Door Stop/Paperweight for Home Office Decoration  Online at desertcart Bangladesh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298544" y="1382186"/>
              <a:ext cx="1064259" cy="10642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0" name="Google Shape;580;p54" descr="Acorazado Pericia Identificar lcd tv display césped Personalmente estañ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750426" y="1360725"/>
              <a:ext cx="1603374" cy="11063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1" name="Google Shape;581;p54" descr="Mens Watches: Nice, Classic Fashion Wrist Watches For Men - Fossil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31694" y="1078242"/>
              <a:ext cx="1290253" cy="14966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2" name="Google Shape;582;p54" descr="Xiaomi 12: A small smartphone with high-end equipment - NotebookCheck.net  News"/>
            <p:cNvPicPr preferRelativeResize="0"/>
            <p:nvPr/>
          </p:nvPicPr>
          <p:blipFill rotWithShape="1">
            <a:blip r:embed="rId6">
              <a:alphaModFix/>
            </a:blip>
            <a:srcRect t="7012"/>
            <a:stretch/>
          </p:blipFill>
          <p:spPr>
            <a:xfrm>
              <a:off x="5946410" y="1187768"/>
              <a:ext cx="2727419" cy="15415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3" name="Google Shape;583;p54"/>
            <p:cNvSpPr txBox="1"/>
            <p:nvPr/>
          </p:nvSpPr>
          <p:spPr>
            <a:xfrm>
              <a:off x="1005840" y="2640012"/>
              <a:ext cx="848314" cy="6739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$ 3 </a:t>
              </a:r>
              <a:endParaRPr sz="1800" b="0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54"/>
            <p:cNvSpPr txBox="1"/>
            <p:nvPr/>
          </p:nvSpPr>
          <p:spPr>
            <a:xfrm>
              <a:off x="3476125" y="2160971"/>
              <a:ext cx="949427" cy="12918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$ 4</a:t>
              </a:r>
              <a:r>
                <a:rPr lang="en-US" sz="40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4000" b="0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54"/>
            <p:cNvSpPr txBox="1"/>
            <p:nvPr/>
          </p:nvSpPr>
          <p:spPr>
            <a:xfrm>
              <a:off x="6343782" y="2167141"/>
              <a:ext cx="897574" cy="12918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$ 5</a:t>
              </a:r>
              <a:r>
                <a:rPr lang="en-US" sz="40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4000" b="0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54"/>
            <p:cNvSpPr txBox="1"/>
            <p:nvPr/>
          </p:nvSpPr>
          <p:spPr>
            <a:xfrm>
              <a:off x="10019446" y="2101048"/>
              <a:ext cx="949427" cy="12918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$ 6</a:t>
              </a:r>
              <a:r>
                <a:rPr lang="en-US" sz="40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4000" b="0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54"/>
            <p:cNvSpPr txBox="1"/>
            <p:nvPr/>
          </p:nvSpPr>
          <p:spPr>
            <a:xfrm>
              <a:off x="1005840" y="3433041"/>
              <a:ext cx="871648" cy="6178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 Kg</a:t>
              </a:r>
              <a:endParaRPr sz="16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54"/>
            <p:cNvSpPr txBox="1"/>
            <p:nvPr/>
          </p:nvSpPr>
          <p:spPr>
            <a:xfrm>
              <a:off x="3476125" y="3433041"/>
              <a:ext cx="871648" cy="6178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 Kg</a:t>
              </a:r>
              <a:endParaRPr sz="16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54"/>
            <p:cNvSpPr txBox="1"/>
            <p:nvPr/>
          </p:nvSpPr>
          <p:spPr>
            <a:xfrm>
              <a:off x="6375248" y="3433041"/>
              <a:ext cx="871648" cy="6178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 Kg</a:t>
              </a:r>
              <a:endParaRPr sz="16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54"/>
            <p:cNvSpPr txBox="1"/>
            <p:nvPr/>
          </p:nvSpPr>
          <p:spPr>
            <a:xfrm>
              <a:off x="9900953" y="3433041"/>
              <a:ext cx="1067920" cy="561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5 Kg</a:t>
              </a:r>
              <a:endParaRPr sz="1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2" name="Google Shape;592;p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593" name="Google Shape;593;p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Lecturer Tahmid Mosaddeque</a:t>
            </a:r>
            <a:endParaRPr/>
          </a:p>
        </p:txBody>
      </p:sp>
      <p:sp>
        <p:nvSpPr>
          <p:cNvPr id="594" name="Google Shape;594;p54"/>
          <p:cNvSpPr txBox="1"/>
          <p:nvPr/>
        </p:nvSpPr>
        <p:spPr>
          <a:xfrm>
            <a:off x="814544" y="4557418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54"/>
          <p:cNvSpPr txBox="1"/>
          <p:nvPr/>
        </p:nvSpPr>
        <p:spPr>
          <a:xfrm>
            <a:off x="1864105" y="4530473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54"/>
          <p:cNvSpPr txBox="1"/>
          <p:nvPr/>
        </p:nvSpPr>
        <p:spPr>
          <a:xfrm>
            <a:off x="1297934" y="3624209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54"/>
          <p:cNvSpPr txBox="1"/>
          <p:nvPr/>
        </p:nvSpPr>
        <p:spPr>
          <a:xfrm>
            <a:off x="2818107" y="4775462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54"/>
          <p:cNvSpPr txBox="1"/>
          <p:nvPr/>
        </p:nvSpPr>
        <p:spPr>
          <a:xfrm>
            <a:off x="4346723" y="4640429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54"/>
          <p:cNvSpPr txBox="1"/>
          <p:nvPr/>
        </p:nvSpPr>
        <p:spPr>
          <a:xfrm>
            <a:off x="3678779" y="3592771"/>
            <a:ext cx="5950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54"/>
          <p:cNvSpPr txBox="1"/>
          <p:nvPr/>
        </p:nvSpPr>
        <p:spPr>
          <a:xfrm>
            <a:off x="3188112" y="2838915"/>
            <a:ext cx="5950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54"/>
          <p:cNvSpPr txBox="1"/>
          <p:nvPr/>
        </p:nvSpPr>
        <p:spPr>
          <a:xfrm>
            <a:off x="6113997" y="4715245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54"/>
          <p:cNvSpPr txBox="1"/>
          <p:nvPr/>
        </p:nvSpPr>
        <p:spPr>
          <a:xfrm>
            <a:off x="6506745" y="3752141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54"/>
          <p:cNvSpPr txBox="1"/>
          <p:nvPr/>
        </p:nvSpPr>
        <p:spPr>
          <a:xfrm>
            <a:off x="5795195" y="2694466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54"/>
          <p:cNvSpPr txBox="1"/>
          <p:nvPr/>
        </p:nvSpPr>
        <p:spPr>
          <a:xfrm>
            <a:off x="3346250" y="1633077"/>
            <a:ext cx="5950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54"/>
          <p:cNvSpPr txBox="1"/>
          <p:nvPr/>
        </p:nvSpPr>
        <p:spPr>
          <a:xfrm>
            <a:off x="7009271" y="1755656"/>
            <a:ext cx="5950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54"/>
          <p:cNvSpPr txBox="1"/>
          <p:nvPr/>
        </p:nvSpPr>
        <p:spPr>
          <a:xfrm>
            <a:off x="4513154" y="783397"/>
            <a:ext cx="5950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Let us formulate this problem using dynamic programming</a:t>
            </a:r>
            <a:endParaRPr/>
          </a:p>
        </p:txBody>
      </p:sp>
      <p:sp>
        <p:nvSpPr>
          <p:cNvPr id="612" name="Google Shape;612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The recursive equation: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K( w, i ) = max { k( w , i-1 ), prices[ i ]+k( w - weights[ i ] , i-1) }</a:t>
            </a:r>
            <a:endParaRPr/>
          </a:p>
          <a:p>
            <a:pPr marL="685800" lvl="1" indent="-9905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Here: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w= free space inside my bag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 = the number of items left to steal/ the item I am about to steal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prices = array containing the prices of the items we are thinking about stealing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weights =  array containing the weights of the items we are thinking about stealing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There are two approaches for solving this issue using dynamic programming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Top Down (memorization) – starts from the root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Bottom Up – starts from the leaves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614" name="Google Shape;61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615" name="Google Shape;61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Lecturer Tahmid Mosaddeque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5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Let us formulate this problem using dynamic programming</a:t>
            </a:r>
            <a:endParaRPr/>
          </a:p>
        </p:txBody>
      </p:sp>
      <p:sp>
        <p:nvSpPr>
          <p:cNvPr id="621" name="Google Shape;621;p5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The recursive equation: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K( w, i ) = max { k( w , i-1 ), prices[ i ]+k( w - weights[ i ] , i-1) }</a:t>
            </a:r>
            <a:endParaRPr/>
          </a:p>
          <a:p>
            <a:pPr marL="685800" lvl="1" indent="-9905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Here: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w= free space inside my bag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 = the number of items left to steal/ the item I am about to steal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prices = array containing the prices of the items we are thinking about stealing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weights =  array containing the weights of the items we are thinking about stealing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There are two approaches for solving this issue using dynamic programming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Top Down (memorization) – starts from the root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Bottom Up – starts from the leaves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623" name="Google Shape;623;p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624" name="Google Shape;624;p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Lecturer Tahmid Mosaddeque</a:t>
            </a:r>
            <a:endParaRPr/>
          </a:p>
        </p:txBody>
      </p:sp>
      <p:sp>
        <p:nvSpPr>
          <p:cNvPr id="625" name="Google Shape;625;p55"/>
          <p:cNvSpPr/>
          <p:nvPr/>
        </p:nvSpPr>
        <p:spPr>
          <a:xfrm>
            <a:off x="3148553" y="2535810"/>
            <a:ext cx="1027521" cy="641023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Profit if item not taken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55"/>
          <p:cNvSpPr/>
          <p:nvPr/>
        </p:nvSpPr>
        <p:spPr>
          <a:xfrm>
            <a:off x="4686694" y="2535810"/>
            <a:ext cx="3146980" cy="64102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Profit if the ith item is taken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56"/>
          <p:cNvSpPr txBox="1">
            <a:spLocks noGrp="1"/>
          </p:cNvSpPr>
          <p:nvPr>
            <p:ph type="title"/>
          </p:nvPr>
        </p:nvSpPr>
        <p:spPr>
          <a:xfrm>
            <a:off x="579582" y="-1"/>
            <a:ext cx="10515600" cy="840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Top Down Approach</a:t>
            </a:r>
            <a:endParaRPr/>
          </a:p>
        </p:txBody>
      </p:sp>
      <p:sp>
        <p:nvSpPr>
          <p:cNvPr id="632" name="Google Shape;632;p56"/>
          <p:cNvSpPr txBox="1">
            <a:spLocks noGrp="1"/>
          </p:cNvSpPr>
          <p:nvPr>
            <p:ph type="body" idx="1"/>
          </p:nvPr>
        </p:nvSpPr>
        <p:spPr>
          <a:xfrm>
            <a:off x="838199" y="1948872"/>
            <a:ext cx="3659909" cy="20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Using memoization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solidFill>
                  <a:srgbClr val="FF0000"/>
                </a:solidFill>
              </a:rPr>
              <a:t>At first write the </a:t>
            </a:r>
            <a:r>
              <a:rPr lang="en-US" b="1">
                <a:solidFill>
                  <a:srgbClr val="FF0000"/>
                </a:solidFill>
              </a:rPr>
              <a:t>recursive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b="1">
                <a:solidFill>
                  <a:srgbClr val="FF0000"/>
                </a:solidFill>
              </a:rPr>
              <a:t>code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Then include the </a:t>
            </a:r>
            <a:r>
              <a:rPr lang="en-US" b="1"/>
              <a:t>memoization</a:t>
            </a:r>
            <a:r>
              <a:rPr lang="en-US"/>
              <a:t> </a:t>
            </a:r>
            <a:r>
              <a:rPr lang="en-US" b="1"/>
              <a:t>code</a:t>
            </a:r>
            <a:endParaRPr/>
          </a:p>
        </p:txBody>
      </p:sp>
      <p:sp>
        <p:nvSpPr>
          <p:cNvPr id="633" name="Google Shape;633;p56"/>
          <p:cNvSpPr/>
          <p:nvPr/>
        </p:nvSpPr>
        <p:spPr>
          <a:xfrm>
            <a:off x="6077528" y="1524000"/>
            <a:ext cx="2992581" cy="24938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56"/>
          <p:cNvSpPr/>
          <p:nvPr/>
        </p:nvSpPr>
        <p:spPr>
          <a:xfrm>
            <a:off x="6077527" y="5491018"/>
            <a:ext cx="2992581" cy="24938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F7F676-E117-63C0-D5D4-6C492A3629C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Lecturer Tahmid Mosaddeque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D48188-AD56-9058-D3B2-36E3518CF9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8"/>
          <p:cNvSpPr txBox="1">
            <a:spLocks noGrp="1"/>
          </p:cNvSpPr>
          <p:nvPr>
            <p:ph type="title"/>
          </p:nvPr>
        </p:nvSpPr>
        <p:spPr>
          <a:xfrm>
            <a:off x="579582" y="-1"/>
            <a:ext cx="10515600" cy="840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Top Down Approach</a:t>
            </a:r>
            <a:endParaRPr/>
          </a:p>
        </p:txBody>
      </p:sp>
      <p:sp>
        <p:nvSpPr>
          <p:cNvPr id="640" name="Google Shape;640;p8"/>
          <p:cNvSpPr txBox="1">
            <a:spLocks noGrp="1"/>
          </p:cNvSpPr>
          <p:nvPr>
            <p:ph type="body" idx="1"/>
          </p:nvPr>
        </p:nvSpPr>
        <p:spPr>
          <a:xfrm>
            <a:off x="838199" y="1948872"/>
            <a:ext cx="3659909" cy="20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Using memoization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solidFill>
                  <a:srgbClr val="FF0000"/>
                </a:solidFill>
              </a:rPr>
              <a:t>At first write the </a:t>
            </a:r>
            <a:r>
              <a:rPr lang="en-US" b="1">
                <a:solidFill>
                  <a:srgbClr val="FF0000"/>
                </a:solidFill>
              </a:rPr>
              <a:t>recursive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b="1">
                <a:solidFill>
                  <a:srgbClr val="FF0000"/>
                </a:solidFill>
              </a:rPr>
              <a:t>code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Then include the </a:t>
            </a:r>
            <a:r>
              <a:rPr lang="en-US" b="1"/>
              <a:t>memoization</a:t>
            </a:r>
            <a:r>
              <a:rPr lang="en-US"/>
              <a:t> </a:t>
            </a:r>
            <a:r>
              <a:rPr lang="en-US" b="1"/>
              <a:t>code</a:t>
            </a:r>
            <a:endParaRPr/>
          </a:p>
        </p:txBody>
      </p:sp>
      <p:pic>
        <p:nvPicPr>
          <p:cNvPr id="641" name="Google Shape;641;p8"/>
          <p:cNvPicPr preferRelativeResize="0"/>
          <p:nvPr/>
        </p:nvPicPr>
        <p:blipFill rotWithShape="1">
          <a:blip r:embed="rId3">
            <a:alphaModFix/>
          </a:blip>
          <a:srcRect l="1345"/>
          <a:stretch/>
        </p:blipFill>
        <p:spPr>
          <a:xfrm>
            <a:off x="5738957" y="1145308"/>
            <a:ext cx="5356225" cy="5162550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p8"/>
          <p:cNvSpPr/>
          <p:nvPr/>
        </p:nvSpPr>
        <p:spPr>
          <a:xfrm>
            <a:off x="6077528" y="1524000"/>
            <a:ext cx="2992581" cy="24938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8"/>
          <p:cNvSpPr/>
          <p:nvPr/>
        </p:nvSpPr>
        <p:spPr>
          <a:xfrm>
            <a:off x="6077527" y="5491018"/>
            <a:ext cx="2992581" cy="24938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8"/>
          <p:cNvSpPr/>
          <p:nvPr/>
        </p:nvSpPr>
        <p:spPr>
          <a:xfrm>
            <a:off x="6429665" y="4397893"/>
            <a:ext cx="2992581" cy="16025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8"/>
          <p:cNvSpPr/>
          <p:nvPr/>
        </p:nvSpPr>
        <p:spPr>
          <a:xfrm>
            <a:off x="6429665" y="4945841"/>
            <a:ext cx="2992581" cy="16025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960599-E9EB-26FE-51D0-B5A7E67B854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Lecturer Tahmid Mosaddeque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DB385-B6BA-EDB1-E0FD-82683B5D35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9"/>
          <p:cNvSpPr txBox="1">
            <a:spLocks noGrp="1"/>
          </p:cNvSpPr>
          <p:nvPr>
            <p:ph type="title"/>
          </p:nvPr>
        </p:nvSpPr>
        <p:spPr>
          <a:xfrm>
            <a:off x="579582" y="-1"/>
            <a:ext cx="10515600" cy="840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Top Down Approach</a:t>
            </a:r>
            <a:endParaRPr/>
          </a:p>
        </p:txBody>
      </p:sp>
      <p:sp>
        <p:nvSpPr>
          <p:cNvPr id="651" name="Google Shape;651;p9"/>
          <p:cNvSpPr txBox="1">
            <a:spLocks noGrp="1"/>
          </p:cNvSpPr>
          <p:nvPr>
            <p:ph type="body" idx="1"/>
          </p:nvPr>
        </p:nvSpPr>
        <p:spPr>
          <a:xfrm>
            <a:off x="838199" y="1948872"/>
            <a:ext cx="3659909" cy="20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2949"/>
              <a:buChar char="•"/>
            </a:pPr>
            <a:r>
              <a:rPr lang="en-US"/>
              <a:t>Using memoization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6774"/>
              <a:buChar char="•"/>
            </a:pPr>
            <a:r>
              <a:rPr lang="en-US"/>
              <a:t>At first write the </a:t>
            </a:r>
            <a:r>
              <a:rPr lang="en-US" b="1"/>
              <a:t>recursive</a:t>
            </a:r>
            <a:r>
              <a:rPr lang="en-US"/>
              <a:t> </a:t>
            </a:r>
            <a:r>
              <a:rPr lang="en-US" b="1"/>
              <a:t>code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6774"/>
              <a:buChar char="•"/>
            </a:pPr>
            <a:r>
              <a:rPr lang="en-US">
                <a:solidFill>
                  <a:srgbClr val="FF0000"/>
                </a:solidFill>
              </a:rPr>
              <a:t>Then include the </a:t>
            </a:r>
            <a:r>
              <a:rPr lang="en-US" b="1">
                <a:solidFill>
                  <a:srgbClr val="FF0000"/>
                </a:solidFill>
              </a:rPr>
              <a:t>memoization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b="1">
                <a:solidFill>
                  <a:srgbClr val="FF0000"/>
                </a:solidFill>
              </a:rPr>
              <a:t>code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6774"/>
              <a:buChar char="•"/>
            </a:pPr>
            <a:r>
              <a:rPr lang="en-US" b="1">
                <a:solidFill>
                  <a:srgbClr val="FF0000"/>
                </a:solidFill>
              </a:rPr>
              <a:t>(see the animation in next slide first If needed)</a:t>
            </a:r>
            <a:endParaRPr/>
          </a:p>
        </p:txBody>
      </p:sp>
      <p:pic>
        <p:nvPicPr>
          <p:cNvPr id="652" name="Google Shape;652;p9"/>
          <p:cNvPicPr preferRelativeResize="0"/>
          <p:nvPr/>
        </p:nvPicPr>
        <p:blipFill rotWithShape="1">
          <a:blip r:embed="rId3">
            <a:alphaModFix/>
          </a:blip>
          <a:srcRect l="1345"/>
          <a:stretch/>
        </p:blipFill>
        <p:spPr>
          <a:xfrm>
            <a:off x="5738957" y="1145308"/>
            <a:ext cx="5356225" cy="5162550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9"/>
          <p:cNvSpPr/>
          <p:nvPr/>
        </p:nvSpPr>
        <p:spPr>
          <a:xfrm>
            <a:off x="9097819" y="1468581"/>
            <a:ext cx="443345" cy="267854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9"/>
          <p:cNvSpPr/>
          <p:nvPr/>
        </p:nvSpPr>
        <p:spPr>
          <a:xfrm>
            <a:off x="8001433" y="5500254"/>
            <a:ext cx="443345" cy="267854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9"/>
          <p:cNvSpPr txBox="1"/>
          <p:nvPr/>
        </p:nvSpPr>
        <p:spPr>
          <a:xfrm>
            <a:off x="838199" y="4567779"/>
            <a:ext cx="3231654" cy="120032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memoization you must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Prepare a  2d array for the table.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m[W+1][N+1]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9"/>
          <p:cNvSpPr/>
          <p:nvPr/>
        </p:nvSpPr>
        <p:spPr>
          <a:xfrm>
            <a:off x="6429665" y="4397893"/>
            <a:ext cx="2992581" cy="16025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9"/>
          <p:cNvSpPr/>
          <p:nvPr/>
        </p:nvSpPr>
        <p:spPr>
          <a:xfrm>
            <a:off x="6429665" y="4945841"/>
            <a:ext cx="2992581" cy="16025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8F244B5-13CC-864E-3A98-2C88BFC7AEA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Lecturer Tahmid Mosaddeque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30F8E5-1ED2-4A0D-BC2D-73FE9B0300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>
          <a:extLst>
            <a:ext uri="{FF2B5EF4-FFF2-40B4-BE49-F238E27FC236}">
              <a16:creationId xmlns:a16="http://schemas.microsoft.com/office/drawing/2014/main" id="{D38E118C-50DE-FEBE-7381-1BCBB7078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8">
            <a:extLst>
              <a:ext uri="{FF2B5EF4-FFF2-40B4-BE49-F238E27FC236}">
                <a16:creationId xmlns:a16="http://schemas.microsoft.com/office/drawing/2014/main" id="{C45CA2EB-11C6-87D5-CCC6-FF528D8802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9582" y="-1"/>
            <a:ext cx="10515600" cy="840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/>
              <a:t>Top Down Approach (For BSDS)</a:t>
            </a:r>
            <a:endParaRPr dirty="0"/>
          </a:p>
        </p:txBody>
      </p:sp>
      <p:sp>
        <p:nvSpPr>
          <p:cNvPr id="640" name="Google Shape;640;p8">
            <a:extLst>
              <a:ext uri="{FF2B5EF4-FFF2-40B4-BE49-F238E27FC236}">
                <a16:creationId xmlns:a16="http://schemas.microsoft.com/office/drawing/2014/main" id="{922DD181-4E95-C1AD-482E-FA4A437D33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0625" y="1948872"/>
            <a:ext cx="2980944" cy="2609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Using </a:t>
            </a:r>
            <a:r>
              <a:rPr lang="en-US" dirty="0" err="1"/>
              <a:t>memoization</a:t>
            </a:r>
            <a:endParaRPr dirty="0"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dirty="0">
                <a:solidFill>
                  <a:srgbClr val="FF0000"/>
                </a:solidFill>
              </a:rPr>
              <a:t>At first write the </a:t>
            </a:r>
            <a:r>
              <a:rPr lang="en-US" b="1" dirty="0">
                <a:solidFill>
                  <a:srgbClr val="FF0000"/>
                </a:solidFill>
              </a:rPr>
              <a:t>recursive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code</a:t>
            </a:r>
            <a:endParaRPr dirty="0"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Then include the </a:t>
            </a:r>
            <a:r>
              <a:rPr lang="en-US" b="1" dirty="0" err="1"/>
              <a:t>memoization</a:t>
            </a:r>
            <a:r>
              <a:rPr lang="en-US" dirty="0"/>
              <a:t> </a:t>
            </a:r>
            <a:r>
              <a:rPr lang="en-US" b="1" dirty="0"/>
              <a:t>code</a:t>
            </a:r>
            <a:endParaRPr dirty="0"/>
          </a:p>
        </p:txBody>
      </p:sp>
      <p:sp>
        <p:nvSpPr>
          <p:cNvPr id="642" name="Google Shape;642;p8">
            <a:extLst>
              <a:ext uri="{FF2B5EF4-FFF2-40B4-BE49-F238E27FC236}">
                <a16:creationId xmlns:a16="http://schemas.microsoft.com/office/drawing/2014/main" id="{1A09A09D-25CA-6AD9-FDD1-7BB1D42D5B89}"/>
              </a:ext>
            </a:extLst>
          </p:cNvPr>
          <p:cNvSpPr/>
          <p:nvPr/>
        </p:nvSpPr>
        <p:spPr>
          <a:xfrm>
            <a:off x="6077528" y="1524000"/>
            <a:ext cx="2992581" cy="24938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8">
            <a:extLst>
              <a:ext uri="{FF2B5EF4-FFF2-40B4-BE49-F238E27FC236}">
                <a16:creationId xmlns:a16="http://schemas.microsoft.com/office/drawing/2014/main" id="{906DD50C-4F88-2121-3C43-D32FC0A898F2}"/>
              </a:ext>
            </a:extLst>
          </p:cNvPr>
          <p:cNvSpPr/>
          <p:nvPr/>
        </p:nvSpPr>
        <p:spPr>
          <a:xfrm>
            <a:off x="6077527" y="5491018"/>
            <a:ext cx="2992581" cy="24938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8">
            <a:extLst>
              <a:ext uri="{FF2B5EF4-FFF2-40B4-BE49-F238E27FC236}">
                <a16:creationId xmlns:a16="http://schemas.microsoft.com/office/drawing/2014/main" id="{FF7D24B7-4B4D-8557-587C-704AF9450EEA}"/>
              </a:ext>
            </a:extLst>
          </p:cNvPr>
          <p:cNvSpPr/>
          <p:nvPr/>
        </p:nvSpPr>
        <p:spPr>
          <a:xfrm>
            <a:off x="6429665" y="4397893"/>
            <a:ext cx="2992581" cy="16025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8">
            <a:extLst>
              <a:ext uri="{FF2B5EF4-FFF2-40B4-BE49-F238E27FC236}">
                <a16:creationId xmlns:a16="http://schemas.microsoft.com/office/drawing/2014/main" id="{2611530F-FCF3-F77E-6C57-CB949B12581E}"/>
              </a:ext>
            </a:extLst>
          </p:cNvPr>
          <p:cNvSpPr/>
          <p:nvPr/>
        </p:nvSpPr>
        <p:spPr>
          <a:xfrm>
            <a:off x="6429665" y="4945841"/>
            <a:ext cx="2992581" cy="16025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F6F1C43-8E3C-3861-CB74-AEC7643005D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Lecturer Tahmid Mosaddeque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8BE735-3ACF-6925-249E-8E960815B3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B09891-B2D6-8E23-E903-A05375F51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2764" y="2090536"/>
            <a:ext cx="8426872" cy="308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2468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>
          <a:extLst>
            <a:ext uri="{FF2B5EF4-FFF2-40B4-BE49-F238E27FC236}">
              <a16:creationId xmlns:a16="http://schemas.microsoft.com/office/drawing/2014/main" id="{EF74EA8B-59E4-94C3-FBC5-81706C167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9">
            <a:extLst>
              <a:ext uri="{FF2B5EF4-FFF2-40B4-BE49-F238E27FC236}">
                <a16:creationId xmlns:a16="http://schemas.microsoft.com/office/drawing/2014/main" id="{ADC51B16-8A97-A830-2B14-82B0F15AF9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9582" y="-1"/>
            <a:ext cx="10515600" cy="840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/>
              <a:t>Top Down Approach (For BSDS)</a:t>
            </a:r>
            <a:endParaRPr dirty="0"/>
          </a:p>
        </p:txBody>
      </p:sp>
      <p:sp>
        <p:nvSpPr>
          <p:cNvPr id="651" name="Google Shape;651;p9">
            <a:extLst>
              <a:ext uri="{FF2B5EF4-FFF2-40B4-BE49-F238E27FC236}">
                <a16:creationId xmlns:a16="http://schemas.microsoft.com/office/drawing/2014/main" id="{212BB3CD-83D9-0C7F-9AEB-49613F8B46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2921" y="1948872"/>
            <a:ext cx="2871215" cy="20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2949"/>
              <a:buChar char="•"/>
            </a:pPr>
            <a:r>
              <a:rPr lang="en-US" dirty="0"/>
              <a:t>Using </a:t>
            </a:r>
            <a:r>
              <a:rPr lang="en-US" dirty="0" err="1"/>
              <a:t>memoization</a:t>
            </a:r>
            <a:endParaRPr dirty="0"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6774"/>
              <a:buChar char="•"/>
            </a:pPr>
            <a:r>
              <a:rPr lang="en-US" dirty="0"/>
              <a:t>At first write the </a:t>
            </a:r>
            <a:r>
              <a:rPr lang="en-US" b="1" dirty="0"/>
              <a:t>recursive</a:t>
            </a:r>
            <a:r>
              <a:rPr lang="en-US" dirty="0"/>
              <a:t> </a:t>
            </a:r>
            <a:r>
              <a:rPr lang="en-US" b="1" dirty="0"/>
              <a:t>code</a:t>
            </a:r>
            <a:endParaRPr dirty="0"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6774"/>
              <a:buChar char="•"/>
            </a:pPr>
            <a:r>
              <a:rPr lang="en-US" dirty="0">
                <a:solidFill>
                  <a:srgbClr val="FF0000"/>
                </a:solidFill>
              </a:rPr>
              <a:t>Then include the </a:t>
            </a:r>
            <a:r>
              <a:rPr lang="en-US" b="1" dirty="0" err="1">
                <a:solidFill>
                  <a:srgbClr val="FF0000"/>
                </a:solidFill>
              </a:rPr>
              <a:t>memoization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code</a:t>
            </a:r>
            <a:endParaRPr dirty="0"/>
          </a:p>
        </p:txBody>
      </p:sp>
      <p:sp>
        <p:nvSpPr>
          <p:cNvPr id="655" name="Google Shape;655;p9">
            <a:extLst>
              <a:ext uri="{FF2B5EF4-FFF2-40B4-BE49-F238E27FC236}">
                <a16:creationId xmlns:a16="http://schemas.microsoft.com/office/drawing/2014/main" id="{D2102C1C-3E1C-E7EB-0109-9C6488304050}"/>
              </a:ext>
            </a:extLst>
          </p:cNvPr>
          <p:cNvSpPr txBox="1"/>
          <p:nvPr/>
        </p:nvSpPr>
        <p:spPr>
          <a:xfrm>
            <a:off x="674165" y="4567779"/>
            <a:ext cx="2873708" cy="95406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memoization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you must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Prepare a  2d array for the table.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m[W+1][N+1]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9">
            <a:extLst>
              <a:ext uri="{FF2B5EF4-FFF2-40B4-BE49-F238E27FC236}">
                <a16:creationId xmlns:a16="http://schemas.microsoft.com/office/drawing/2014/main" id="{66335EC1-AF48-6D5F-FBA3-75489E7C4B30}"/>
              </a:ext>
            </a:extLst>
          </p:cNvPr>
          <p:cNvSpPr/>
          <p:nvPr/>
        </p:nvSpPr>
        <p:spPr>
          <a:xfrm>
            <a:off x="6429665" y="4397893"/>
            <a:ext cx="2992581" cy="16025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9">
            <a:extLst>
              <a:ext uri="{FF2B5EF4-FFF2-40B4-BE49-F238E27FC236}">
                <a16:creationId xmlns:a16="http://schemas.microsoft.com/office/drawing/2014/main" id="{45D9DA6D-9168-D3C4-C96F-385281C2C0A4}"/>
              </a:ext>
            </a:extLst>
          </p:cNvPr>
          <p:cNvSpPr/>
          <p:nvPr/>
        </p:nvSpPr>
        <p:spPr>
          <a:xfrm>
            <a:off x="6429665" y="4945841"/>
            <a:ext cx="2992581" cy="16025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E4BCDD-B67A-0683-3C21-5B92362249D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Lecturer Tahmid Mosaddeque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34D400-43CE-2127-6083-190EFF60C1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951DB2-BDED-1ACB-139C-F2050E6B6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073" y="1948872"/>
            <a:ext cx="8567927" cy="34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239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Dynamic Programming?</a:t>
            </a:r>
            <a:endParaRPr/>
          </a:p>
        </p:txBody>
      </p:sp>
      <p:sp>
        <p:nvSpPr>
          <p:cNvPr id="103" name="Google Shape;10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Dynamic Programming is a technique in computer programming that helps to efficiently solve a class of problems that have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b="1"/>
              <a:t>overlapping sub problems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b="1"/>
              <a:t>optimal substructure property.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will see what these properties mean soon.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05" name="Google Shape;105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06" name="Google Shape;106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Lecturer Tahmid Mosaddeque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57"/>
          <p:cNvSpPr txBox="1">
            <a:spLocks noGrp="1"/>
          </p:cNvSpPr>
          <p:nvPr>
            <p:ph type="title"/>
          </p:nvPr>
        </p:nvSpPr>
        <p:spPr>
          <a:xfrm>
            <a:off x="175547" y="34344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Memoization (Behind The scenes)</a:t>
            </a:r>
            <a:endParaRPr/>
          </a:p>
        </p:txBody>
      </p:sp>
      <p:sp>
        <p:nvSpPr>
          <p:cNvPr id="663" name="Google Shape;663;p5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You know how memoization works.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grpSp>
        <p:nvGrpSpPr>
          <p:cNvPr id="664" name="Google Shape;664;p57"/>
          <p:cNvGrpSpPr/>
          <p:nvPr/>
        </p:nvGrpSpPr>
        <p:grpSpPr>
          <a:xfrm>
            <a:off x="6391563" y="2272145"/>
            <a:ext cx="5045647" cy="4233789"/>
            <a:chOff x="4749511" y="279156"/>
            <a:chExt cx="7294100" cy="6069760"/>
          </a:xfrm>
        </p:grpSpPr>
        <p:sp>
          <p:nvSpPr>
            <p:cNvPr id="665" name="Google Shape;665;p57"/>
            <p:cNvSpPr/>
            <p:nvPr/>
          </p:nvSpPr>
          <p:spPr>
            <a:xfrm>
              <a:off x="5572472" y="967792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57"/>
            <p:cNvSpPr/>
            <p:nvPr/>
          </p:nvSpPr>
          <p:spPr>
            <a:xfrm>
              <a:off x="6920626" y="967792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57"/>
            <p:cNvSpPr/>
            <p:nvPr/>
          </p:nvSpPr>
          <p:spPr>
            <a:xfrm>
              <a:off x="8268780" y="967792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57"/>
            <p:cNvSpPr/>
            <p:nvPr/>
          </p:nvSpPr>
          <p:spPr>
            <a:xfrm>
              <a:off x="9616934" y="967792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57"/>
            <p:cNvSpPr/>
            <p:nvPr/>
          </p:nvSpPr>
          <p:spPr>
            <a:xfrm>
              <a:off x="10965088" y="967792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57"/>
            <p:cNvSpPr/>
            <p:nvPr/>
          </p:nvSpPr>
          <p:spPr>
            <a:xfrm>
              <a:off x="5572472" y="1876864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57"/>
            <p:cNvSpPr/>
            <p:nvPr/>
          </p:nvSpPr>
          <p:spPr>
            <a:xfrm>
              <a:off x="6920626" y="1876864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57"/>
            <p:cNvSpPr/>
            <p:nvPr/>
          </p:nvSpPr>
          <p:spPr>
            <a:xfrm>
              <a:off x="8268780" y="1876864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57"/>
            <p:cNvSpPr/>
            <p:nvPr/>
          </p:nvSpPr>
          <p:spPr>
            <a:xfrm>
              <a:off x="9616934" y="1876864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57"/>
            <p:cNvSpPr/>
            <p:nvPr/>
          </p:nvSpPr>
          <p:spPr>
            <a:xfrm>
              <a:off x="10965088" y="1876864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57"/>
            <p:cNvSpPr/>
            <p:nvPr/>
          </p:nvSpPr>
          <p:spPr>
            <a:xfrm>
              <a:off x="5572472" y="2785936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57"/>
            <p:cNvSpPr/>
            <p:nvPr/>
          </p:nvSpPr>
          <p:spPr>
            <a:xfrm>
              <a:off x="6920626" y="2785936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57"/>
            <p:cNvSpPr/>
            <p:nvPr/>
          </p:nvSpPr>
          <p:spPr>
            <a:xfrm>
              <a:off x="8268780" y="2785936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57"/>
            <p:cNvSpPr/>
            <p:nvPr/>
          </p:nvSpPr>
          <p:spPr>
            <a:xfrm>
              <a:off x="9616934" y="2785936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57"/>
            <p:cNvSpPr/>
            <p:nvPr/>
          </p:nvSpPr>
          <p:spPr>
            <a:xfrm>
              <a:off x="10965088" y="2785936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57"/>
            <p:cNvSpPr/>
            <p:nvPr/>
          </p:nvSpPr>
          <p:spPr>
            <a:xfrm>
              <a:off x="5572472" y="3695008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57"/>
            <p:cNvSpPr/>
            <p:nvPr/>
          </p:nvSpPr>
          <p:spPr>
            <a:xfrm>
              <a:off x="6920626" y="3695008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57"/>
            <p:cNvSpPr/>
            <p:nvPr/>
          </p:nvSpPr>
          <p:spPr>
            <a:xfrm>
              <a:off x="8268780" y="3695008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57"/>
            <p:cNvSpPr/>
            <p:nvPr/>
          </p:nvSpPr>
          <p:spPr>
            <a:xfrm>
              <a:off x="9616934" y="3695008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57"/>
            <p:cNvSpPr/>
            <p:nvPr/>
          </p:nvSpPr>
          <p:spPr>
            <a:xfrm>
              <a:off x="10965088" y="3695008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57"/>
            <p:cNvSpPr/>
            <p:nvPr/>
          </p:nvSpPr>
          <p:spPr>
            <a:xfrm>
              <a:off x="5572472" y="4604080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57"/>
            <p:cNvSpPr/>
            <p:nvPr/>
          </p:nvSpPr>
          <p:spPr>
            <a:xfrm>
              <a:off x="6920626" y="4604080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57"/>
            <p:cNvSpPr/>
            <p:nvPr/>
          </p:nvSpPr>
          <p:spPr>
            <a:xfrm>
              <a:off x="8268780" y="4604080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57"/>
            <p:cNvSpPr/>
            <p:nvPr/>
          </p:nvSpPr>
          <p:spPr>
            <a:xfrm>
              <a:off x="9616934" y="4604080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57"/>
            <p:cNvSpPr/>
            <p:nvPr/>
          </p:nvSpPr>
          <p:spPr>
            <a:xfrm>
              <a:off x="10965088" y="4604080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57"/>
            <p:cNvSpPr/>
            <p:nvPr/>
          </p:nvSpPr>
          <p:spPr>
            <a:xfrm>
              <a:off x="5572471" y="967792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57"/>
            <p:cNvSpPr/>
            <p:nvPr/>
          </p:nvSpPr>
          <p:spPr>
            <a:xfrm>
              <a:off x="8268779" y="967792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57"/>
            <p:cNvSpPr/>
            <p:nvPr/>
          </p:nvSpPr>
          <p:spPr>
            <a:xfrm>
              <a:off x="6932347" y="967792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57"/>
            <p:cNvSpPr/>
            <p:nvPr/>
          </p:nvSpPr>
          <p:spPr>
            <a:xfrm>
              <a:off x="9616932" y="967792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57"/>
            <p:cNvSpPr/>
            <p:nvPr/>
          </p:nvSpPr>
          <p:spPr>
            <a:xfrm>
              <a:off x="10965085" y="967792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57"/>
            <p:cNvSpPr/>
            <p:nvPr/>
          </p:nvSpPr>
          <p:spPr>
            <a:xfrm>
              <a:off x="5572471" y="1876864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57"/>
            <p:cNvSpPr/>
            <p:nvPr/>
          </p:nvSpPr>
          <p:spPr>
            <a:xfrm>
              <a:off x="8268779" y="1876864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57"/>
            <p:cNvSpPr/>
            <p:nvPr/>
          </p:nvSpPr>
          <p:spPr>
            <a:xfrm>
              <a:off x="6932347" y="1876864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57"/>
            <p:cNvSpPr/>
            <p:nvPr/>
          </p:nvSpPr>
          <p:spPr>
            <a:xfrm>
              <a:off x="9616932" y="1876864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57"/>
            <p:cNvSpPr/>
            <p:nvPr/>
          </p:nvSpPr>
          <p:spPr>
            <a:xfrm>
              <a:off x="10965085" y="1876864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57"/>
            <p:cNvSpPr/>
            <p:nvPr/>
          </p:nvSpPr>
          <p:spPr>
            <a:xfrm>
              <a:off x="5572471" y="2785936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57"/>
            <p:cNvSpPr/>
            <p:nvPr/>
          </p:nvSpPr>
          <p:spPr>
            <a:xfrm>
              <a:off x="8268779" y="2785936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57"/>
            <p:cNvSpPr/>
            <p:nvPr/>
          </p:nvSpPr>
          <p:spPr>
            <a:xfrm>
              <a:off x="6932347" y="2785936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57"/>
            <p:cNvSpPr/>
            <p:nvPr/>
          </p:nvSpPr>
          <p:spPr>
            <a:xfrm>
              <a:off x="9616932" y="2785936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57"/>
            <p:cNvSpPr/>
            <p:nvPr/>
          </p:nvSpPr>
          <p:spPr>
            <a:xfrm>
              <a:off x="10965085" y="2785936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57"/>
            <p:cNvSpPr/>
            <p:nvPr/>
          </p:nvSpPr>
          <p:spPr>
            <a:xfrm>
              <a:off x="5572471" y="3695008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57"/>
            <p:cNvSpPr/>
            <p:nvPr/>
          </p:nvSpPr>
          <p:spPr>
            <a:xfrm>
              <a:off x="8268779" y="3695008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57"/>
            <p:cNvSpPr/>
            <p:nvPr/>
          </p:nvSpPr>
          <p:spPr>
            <a:xfrm>
              <a:off x="6932347" y="3695008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57"/>
            <p:cNvSpPr/>
            <p:nvPr/>
          </p:nvSpPr>
          <p:spPr>
            <a:xfrm>
              <a:off x="9616932" y="3695008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57"/>
            <p:cNvSpPr/>
            <p:nvPr/>
          </p:nvSpPr>
          <p:spPr>
            <a:xfrm>
              <a:off x="10965085" y="3695008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57"/>
            <p:cNvSpPr/>
            <p:nvPr/>
          </p:nvSpPr>
          <p:spPr>
            <a:xfrm>
              <a:off x="5572471" y="4604080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57"/>
            <p:cNvSpPr/>
            <p:nvPr/>
          </p:nvSpPr>
          <p:spPr>
            <a:xfrm>
              <a:off x="8268779" y="4604080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57"/>
            <p:cNvSpPr/>
            <p:nvPr/>
          </p:nvSpPr>
          <p:spPr>
            <a:xfrm>
              <a:off x="6932347" y="4604080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57"/>
            <p:cNvSpPr/>
            <p:nvPr/>
          </p:nvSpPr>
          <p:spPr>
            <a:xfrm>
              <a:off x="9616932" y="4604080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57"/>
            <p:cNvSpPr/>
            <p:nvPr/>
          </p:nvSpPr>
          <p:spPr>
            <a:xfrm>
              <a:off x="10965085" y="4604080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15" name="Google Shape;715;p57"/>
            <p:cNvCxnSpPr/>
            <p:nvPr/>
          </p:nvCxnSpPr>
          <p:spPr>
            <a:xfrm rot="10800000">
              <a:off x="4749511" y="498528"/>
              <a:ext cx="822960" cy="469264"/>
            </a:xfrm>
            <a:prstGeom prst="straightConnector1">
              <a:avLst/>
            </a:prstGeom>
            <a:noFill/>
            <a:ln w="76200" cap="flat" cmpd="sng">
              <a:solidFill>
                <a:srgbClr val="5597D3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16" name="Google Shape;716;p57"/>
            <p:cNvSpPr txBox="1"/>
            <p:nvPr/>
          </p:nvSpPr>
          <p:spPr>
            <a:xfrm>
              <a:off x="5160991" y="279156"/>
              <a:ext cx="373820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57"/>
            <p:cNvSpPr txBox="1"/>
            <p:nvPr/>
          </p:nvSpPr>
          <p:spPr>
            <a:xfrm>
              <a:off x="4749511" y="663944"/>
              <a:ext cx="44114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57"/>
            <p:cNvSpPr txBox="1"/>
            <p:nvPr/>
          </p:nvSpPr>
          <p:spPr>
            <a:xfrm>
              <a:off x="4903923" y="1231251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57"/>
            <p:cNvSpPr txBox="1"/>
            <p:nvPr/>
          </p:nvSpPr>
          <p:spPr>
            <a:xfrm>
              <a:off x="4930539" y="2060032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57"/>
            <p:cNvSpPr txBox="1"/>
            <p:nvPr/>
          </p:nvSpPr>
          <p:spPr>
            <a:xfrm>
              <a:off x="4930539" y="2974278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57"/>
            <p:cNvSpPr txBox="1"/>
            <p:nvPr/>
          </p:nvSpPr>
          <p:spPr>
            <a:xfrm>
              <a:off x="4930539" y="3802675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57"/>
            <p:cNvSpPr txBox="1"/>
            <p:nvPr/>
          </p:nvSpPr>
          <p:spPr>
            <a:xfrm>
              <a:off x="4910960" y="4760352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57"/>
            <p:cNvSpPr txBox="1"/>
            <p:nvPr/>
          </p:nvSpPr>
          <p:spPr>
            <a:xfrm>
              <a:off x="4977287" y="5718029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57"/>
            <p:cNvSpPr txBox="1"/>
            <p:nvPr/>
          </p:nvSpPr>
          <p:spPr>
            <a:xfrm>
              <a:off x="6059337" y="402334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57"/>
            <p:cNvSpPr txBox="1"/>
            <p:nvPr/>
          </p:nvSpPr>
          <p:spPr>
            <a:xfrm>
              <a:off x="7156607" y="402334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57"/>
            <p:cNvSpPr txBox="1"/>
            <p:nvPr/>
          </p:nvSpPr>
          <p:spPr>
            <a:xfrm>
              <a:off x="8451183" y="402334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57"/>
            <p:cNvSpPr txBox="1"/>
            <p:nvPr/>
          </p:nvSpPr>
          <p:spPr>
            <a:xfrm>
              <a:off x="9745759" y="402334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57"/>
            <p:cNvSpPr txBox="1"/>
            <p:nvPr/>
          </p:nvSpPr>
          <p:spPr>
            <a:xfrm>
              <a:off x="11040335" y="402334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57"/>
            <p:cNvSpPr/>
            <p:nvPr/>
          </p:nvSpPr>
          <p:spPr>
            <a:xfrm>
              <a:off x="5572472" y="5610362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57"/>
            <p:cNvSpPr/>
            <p:nvPr/>
          </p:nvSpPr>
          <p:spPr>
            <a:xfrm>
              <a:off x="6920626" y="5610362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57"/>
            <p:cNvSpPr/>
            <p:nvPr/>
          </p:nvSpPr>
          <p:spPr>
            <a:xfrm>
              <a:off x="8268780" y="5610362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57"/>
            <p:cNvSpPr/>
            <p:nvPr/>
          </p:nvSpPr>
          <p:spPr>
            <a:xfrm>
              <a:off x="9616934" y="5610362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57"/>
            <p:cNvSpPr/>
            <p:nvPr/>
          </p:nvSpPr>
          <p:spPr>
            <a:xfrm>
              <a:off x="10965088" y="5610362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57"/>
            <p:cNvSpPr/>
            <p:nvPr/>
          </p:nvSpPr>
          <p:spPr>
            <a:xfrm>
              <a:off x="5572471" y="5610362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57"/>
            <p:cNvSpPr/>
            <p:nvPr/>
          </p:nvSpPr>
          <p:spPr>
            <a:xfrm>
              <a:off x="8268779" y="5610362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57"/>
            <p:cNvSpPr/>
            <p:nvPr/>
          </p:nvSpPr>
          <p:spPr>
            <a:xfrm>
              <a:off x="6932347" y="5610362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57"/>
            <p:cNvSpPr/>
            <p:nvPr/>
          </p:nvSpPr>
          <p:spPr>
            <a:xfrm>
              <a:off x="9616932" y="5610362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57"/>
            <p:cNvSpPr/>
            <p:nvPr/>
          </p:nvSpPr>
          <p:spPr>
            <a:xfrm>
              <a:off x="10965085" y="5610362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9" name="Google Shape;739;p57"/>
          <p:cNvSpPr/>
          <p:nvPr/>
        </p:nvSpPr>
        <p:spPr>
          <a:xfrm>
            <a:off x="1782548" y="2667040"/>
            <a:ext cx="1653309" cy="608845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K(5,3)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57"/>
          <p:cNvSpPr/>
          <p:nvPr/>
        </p:nvSpPr>
        <p:spPr>
          <a:xfrm rot="1559377">
            <a:off x="3174163" y="4519310"/>
            <a:ext cx="7004076" cy="34359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41" name="Google Shape;741;p57"/>
          <p:cNvGraphicFramePr/>
          <p:nvPr/>
        </p:nvGraphicFramePr>
        <p:xfrm>
          <a:off x="6752528" y="1181758"/>
          <a:ext cx="5208550" cy="741700"/>
        </p:xfrm>
        <a:graphic>
          <a:graphicData uri="http://schemas.openxmlformats.org/drawingml/2006/table">
            <a:tbl>
              <a:tblPr firstRow="1" bandRow="1">
                <a:noFill/>
                <a:tableStyleId>{4162EAB3-F314-4FF2-A2CB-5125807A7F1E}</a:tableStyleId>
              </a:tblPr>
              <a:tblGrid>
                <a:gridCol w="118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9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3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prices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12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10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20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15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weights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42" name="Google Shape;742;p57"/>
          <p:cNvSpPr txBox="1"/>
          <p:nvPr/>
        </p:nvSpPr>
        <p:spPr>
          <a:xfrm>
            <a:off x="2506980" y="2272145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61BBC52-AC81-4D65-3DD4-552922A514B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Lecturer Tahmid Mosaddeque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799A76-EDD8-CA68-013C-F9820B5C45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58"/>
          <p:cNvSpPr txBox="1">
            <a:spLocks noGrp="1"/>
          </p:cNvSpPr>
          <p:nvPr>
            <p:ph type="title"/>
          </p:nvPr>
        </p:nvSpPr>
        <p:spPr>
          <a:xfrm>
            <a:off x="675640" y="10196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The Top Down Approach</a:t>
            </a:r>
            <a:endParaRPr/>
          </a:p>
        </p:txBody>
      </p:sp>
      <p:sp>
        <p:nvSpPr>
          <p:cNvPr id="748" name="Google Shape;748;p5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You know how memoization works.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749" name="Google Shape;749;p58"/>
          <p:cNvSpPr/>
          <p:nvPr/>
        </p:nvSpPr>
        <p:spPr>
          <a:xfrm>
            <a:off x="6960841" y="2752483"/>
            <a:ext cx="746061" cy="51515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58"/>
          <p:cNvSpPr/>
          <p:nvPr/>
        </p:nvSpPr>
        <p:spPr>
          <a:xfrm>
            <a:off x="7893418" y="2752483"/>
            <a:ext cx="746061" cy="51515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58"/>
          <p:cNvSpPr/>
          <p:nvPr/>
        </p:nvSpPr>
        <p:spPr>
          <a:xfrm>
            <a:off x="8825995" y="2752483"/>
            <a:ext cx="746061" cy="51515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58"/>
          <p:cNvSpPr/>
          <p:nvPr/>
        </p:nvSpPr>
        <p:spPr>
          <a:xfrm>
            <a:off x="9758572" y="2752483"/>
            <a:ext cx="746061" cy="51515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58"/>
          <p:cNvSpPr/>
          <p:nvPr/>
        </p:nvSpPr>
        <p:spPr>
          <a:xfrm>
            <a:off x="10691149" y="2752483"/>
            <a:ext cx="746061" cy="51515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58"/>
          <p:cNvSpPr/>
          <p:nvPr/>
        </p:nvSpPr>
        <p:spPr>
          <a:xfrm>
            <a:off x="6960841" y="3386581"/>
            <a:ext cx="746061" cy="51515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58"/>
          <p:cNvSpPr/>
          <p:nvPr/>
        </p:nvSpPr>
        <p:spPr>
          <a:xfrm>
            <a:off x="7893418" y="3386581"/>
            <a:ext cx="746061" cy="51515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58"/>
          <p:cNvSpPr/>
          <p:nvPr/>
        </p:nvSpPr>
        <p:spPr>
          <a:xfrm>
            <a:off x="8825995" y="3386581"/>
            <a:ext cx="746061" cy="51515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58"/>
          <p:cNvSpPr/>
          <p:nvPr/>
        </p:nvSpPr>
        <p:spPr>
          <a:xfrm>
            <a:off x="9758572" y="3386581"/>
            <a:ext cx="746061" cy="51515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58"/>
          <p:cNvSpPr/>
          <p:nvPr/>
        </p:nvSpPr>
        <p:spPr>
          <a:xfrm>
            <a:off x="10691149" y="3386581"/>
            <a:ext cx="746061" cy="51515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58"/>
          <p:cNvSpPr/>
          <p:nvPr/>
        </p:nvSpPr>
        <p:spPr>
          <a:xfrm>
            <a:off x="6960841" y="4020678"/>
            <a:ext cx="746061" cy="51515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58"/>
          <p:cNvSpPr/>
          <p:nvPr/>
        </p:nvSpPr>
        <p:spPr>
          <a:xfrm>
            <a:off x="7893418" y="4020678"/>
            <a:ext cx="746061" cy="51515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58"/>
          <p:cNvSpPr/>
          <p:nvPr/>
        </p:nvSpPr>
        <p:spPr>
          <a:xfrm>
            <a:off x="8825995" y="4020678"/>
            <a:ext cx="746061" cy="51515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58"/>
          <p:cNvSpPr/>
          <p:nvPr/>
        </p:nvSpPr>
        <p:spPr>
          <a:xfrm>
            <a:off x="9758572" y="4020678"/>
            <a:ext cx="746061" cy="51515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58"/>
          <p:cNvSpPr/>
          <p:nvPr/>
        </p:nvSpPr>
        <p:spPr>
          <a:xfrm>
            <a:off x="10691149" y="4020678"/>
            <a:ext cx="746061" cy="51515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58"/>
          <p:cNvSpPr/>
          <p:nvPr/>
        </p:nvSpPr>
        <p:spPr>
          <a:xfrm>
            <a:off x="6960841" y="4654776"/>
            <a:ext cx="746061" cy="51515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58"/>
          <p:cNvSpPr/>
          <p:nvPr/>
        </p:nvSpPr>
        <p:spPr>
          <a:xfrm>
            <a:off x="7893418" y="4654776"/>
            <a:ext cx="746061" cy="51515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58"/>
          <p:cNvSpPr/>
          <p:nvPr/>
        </p:nvSpPr>
        <p:spPr>
          <a:xfrm>
            <a:off x="8825995" y="4654776"/>
            <a:ext cx="746061" cy="51515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58"/>
          <p:cNvSpPr/>
          <p:nvPr/>
        </p:nvSpPr>
        <p:spPr>
          <a:xfrm>
            <a:off x="9758572" y="4654776"/>
            <a:ext cx="746061" cy="51515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58"/>
          <p:cNvSpPr/>
          <p:nvPr/>
        </p:nvSpPr>
        <p:spPr>
          <a:xfrm>
            <a:off x="10691149" y="4654776"/>
            <a:ext cx="746061" cy="51515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58"/>
          <p:cNvSpPr/>
          <p:nvPr/>
        </p:nvSpPr>
        <p:spPr>
          <a:xfrm>
            <a:off x="6960841" y="5288873"/>
            <a:ext cx="746061" cy="51515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58"/>
          <p:cNvSpPr/>
          <p:nvPr/>
        </p:nvSpPr>
        <p:spPr>
          <a:xfrm>
            <a:off x="7893418" y="5288873"/>
            <a:ext cx="746061" cy="51515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58"/>
          <p:cNvSpPr/>
          <p:nvPr/>
        </p:nvSpPr>
        <p:spPr>
          <a:xfrm>
            <a:off x="8825995" y="5288873"/>
            <a:ext cx="746061" cy="51515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58"/>
          <p:cNvSpPr/>
          <p:nvPr/>
        </p:nvSpPr>
        <p:spPr>
          <a:xfrm>
            <a:off x="9758572" y="5288873"/>
            <a:ext cx="746061" cy="51515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58"/>
          <p:cNvSpPr/>
          <p:nvPr/>
        </p:nvSpPr>
        <p:spPr>
          <a:xfrm>
            <a:off x="10691149" y="5288873"/>
            <a:ext cx="746061" cy="51515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58"/>
          <p:cNvSpPr/>
          <p:nvPr/>
        </p:nvSpPr>
        <p:spPr>
          <a:xfrm>
            <a:off x="6960840" y="2752483"/>
            <a:ext cx="746061" cy="515157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58"/>
          <p:cNvSpPr/>
          <p:nvPr/>
        </p:nvSpPr>
        <p:spPr>
          <a:xfrm>
            <a:off x="8825994" y="2752483"/>
            <a:ext cx="746061" cy="515157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58"/>
          <p:cNvSpPr/>
          <p:nvPr/>
        </p:nvSpPr>
        <p:spPr>
          <a:xfrm>
            <a:off x="7901526" y="2752483"/>
            <a:ext cx="746061" cy="515157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58"/>
          <p:cNvSpPr/>
          <p:nvPr/>
        </p:nvSpPr>
        <p:spPr>
          <a:xfrm>
            <a:off x="9758570" y="2752483"/>
            <a:ext cx="746061" cy="515157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58"/>
          <p:cNvSpPr/>
          <p:nvPr/>
        </p:nvSpPr>
        <p:spPr>
          <a:xfrm>
            <a:off x="10691146" y="2752483"/>
            <a:ext cx="746061" cy="515157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58"/>
          <p:cNvSpPr/>
          <p:nvPr/>
        </p:nvSpPr>
        <p:spPr>
          <a:xfrm>
            <a:off x="6960840" y="3386581"/>
            <a:ext cx="746061" cy="515157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58"/>
          <p:cNvSpPr/>
          <p:nvPr/>
        </p:nvSpPr>
        <p:spPr>
          <a:xfrm>
            <a:off x="8825994" y="3386581"/>
            <a:ext cx="746061" cy="515157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58"/>
          <p:cNvSpPr/>
          <p:nvPr/>
        </p:nvSpPr>
        <p:spPr>
          <a:xfrm>
            <a:off x="7901526" y="3386581"/>
            <a:ext cx="746061" cy="515157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58"/>
          <p:cNvSpPr/>
          <p:nvPr/>
        </p:nvSpPr>
        <p:spPr>
          <a:xfrm>
            <a:off x="9758570" y="3386581"/>
            <a:ext cx="746061" cy="515157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58"/>
          <p:cNvSpPr/>
          <p:nvPr/>
        </p:nvSpPr>
        <p:spPr>
          <a:xfrm>
            <a:off x="10691146" y="3386581"/>
            <a:ext cx="746061" cy="515157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58"/>
          <p:cNvSpPr/>
          <p:nvPr/>
        </p:nvSpPr>
        <p:spPr>
          <a:xfrm>
            <a:off x="6960840" y="4020678"/>
            <a:ext cx="746061" cy="515157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58"/>
          <p:cNvSpPr/>
          <p:nvPr/>
        </p:nvSpPr>
        <p:spPr>
          <a:xfrm>
            <a:off x="8825994" y="4020678"/>
            <a:ext cx="746061" cy="515157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58"/>
          <p:cNvSpPr/>
          <p:nvPr/>
        </p:nvSpPr>
        <p:spPr>
          <a:xfrm>
            <a:off x="7901526" y="4020678"/>
            <a:ext cx="746061" cy="515157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58"/>
          <p:cNvSpPr/>
          <p:nvPr/>
        </p:nvSpPr>
        <p:spPr>
          <a:xfrm>
            <a:off x="9758570" y="4020678"/>
            <a:ext cx="746061" cy="515157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58"/>
          <p:cNvSpPr/>
          <p:nvPr/>
        </p:nvSpPr>
        <p:spPr>
          <a:xfrm>
            <a:off x="10691146" y="4020678"/>
            <a:ext cx="746061" cy="515157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58"/>
          <p:cNvSpPr/>
          <p:nvPr/>
        </p:nvSpPr>
        <p:spPr>
          <a:xfrm>
            <a:off x="6960840" y="4654776"/>
            <a:ext cx="746061" cy="515157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58"/>
          <p:cNvSpPr/>
          <p:nvPr/>
        </p:nvSpPr>
        <p:spPr>
          <a:xfrm>
            <a:off x="8825994" y="4654776"/>
            <a:ext cx="746061" cy="515157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58"/>
          <p:cNvSpPr/>
          <p:nvPr/>
        </p:nvSpPr>
        <p:spPr>
          <a:xfrm>
            <a:off x="7901526" y="4654776"/>
            <a:ext cx="746061" cy="515157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58"/>
          <p:cNvSpPr/>
          <p:nvPr/>
        </p:nvSpPr>
        <p:spPr>
          <a:xfrm>
            <a:off x="9758570" y="4654776"/>
            <a:ext cx="746061" cy="515157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58"/>
          <p:cNvSpPr/>
          <p:nvPr/>
        </p:nvSpPr>
        <p:spPr>
          <a:xfrm>
            <a:off x="10691146" y="4654776"/>
            <a:ext cx="746061" cy="515157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58"/>
          <p:cNvSpPr/>
          <p:nvPr/>
        </p:nvSpPr>
        <p:spPr>
          <a:xfrm>
            <a:off x="6960840" y="5288873"/>
            <a:ext cx="746061" cy="515157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58"/>
          <p:cNvSpPr/>
          <p:nvPr/>
        </p:nvSpPr>
        <p:spPr>
          <a:xfrm>
            <a:off x="8825994" y="5288873"/>
            <a:ext cx="746061" cy="515157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58"/>
          <p:cNvSpPr/>
          <p:nvPr/>
        </p:nvSpPr>
        <p:spPr>
          <a:xfrm>
            <a:off x="7901526" y="5288873"/>
            <a:ext cx="746061" cy="515157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58"/>
          <p:cNvSpPr/>
          <p:nvPr/>
        </p:nvSpPr>
        <p:spPr>
          <a:xfrm>
            <a:off x="9758570" y="5288873"/>
            <a:ext cx="746061" cy="515157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58"/>
          <p:cNvSpPr/>
          <p:nvPr/>
        </p:nvSpPr>
        <p:spPr>
          <a:xfrm>
            <a:off x="10691146" y="5288873"/>
            <a:ext cx="746061" cy="515157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9" name="Google Shape;799;p58"/>
          <p:cNvCxnSpPr/>
          <p:nvPr/>
        </p:nvCxnSpPr>
        <p:spPr>
          <a:xfrm rot="10800000">
            <a:off x="6391563" y="2425162"/>
            <a:ext cx="569277" cy="327322"/>
          </a:xfrm>
          <a:prstGeom prst="straightConnector1">
            <a:avLst/>
          </a:prstGeom>
          <a:noFill/>
          <a:ln w="76200" cap="flat" cmpd="sng">
            <a:solidFill>
              <a:srgbClr val="5597D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00" name="Google Shape;800;p58"/>
          <p:cNvSpPr txBox="1"/>
          <p:nvPr/>
        </p:nvSpPr>
        <p:spPr>
          <a:xfrm>
            <a:off x="6665633" y="2142364"/>
            <a:ext cx="258588" cy="364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58"/>
          <p:cNvSpPr txBox="1"/>
          <p:nvPr/>
        </p:nvSpPr>
        <p:spPr>
          <a:xfrm>
            <a:off x="6391563" y="2540543"/>
            <a:ext cx="305160" cy="364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58"/>
          <p:cNvSpPr txBox="1"/>
          <p:nvPr/>
        </p:nvSpPr>
        <p:spPr>
          <a:xfrm>
            <a:off x="6498376" y="2936252"/>
            <a:ext cx="254152" cy="364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58"/>
          <p:cNvSpPr txBox="1"/>
          <p:nvPr/>
        </p:nvSpPr>
        <p:spPr>
          <a:xfrm>
            <a:off x="6516788" y="3514344"/>
            <a:ext cx="254152" cy="364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58"/>
          <p:cNvSpPr txBox="1"/>
          <p:nvPr/>
        </p:nvSpPr>
        <p:spPr>
          <a:xfrm>
            <a:off x="6516788" y="4152051"/>
            <a:ext cx="254152" cy="364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58"/>
          <p:cNvSpPr txBox="1"/>
          <p:nvPr/>
        </p:nvSpPr>
        <p:spPr>
          <a:xfrm>
            <a:off x="6516788" y="4729876"/>
            <a:ext cx="254152" cy="364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58"/>
          <p:cNvSpPr txBox="1"/>
          <p:nvPr/>
        </p:nvSpPr>
        <p:spPr>
          <a:xfrm>
            <a:off x="6503244" y="5397876"/>
            <a:ext cx="254152" cy="364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58"/>
          <p:cNvSpPr txBox="1"/>
          <p:nvPr/>
        </p:nvSpPr>
        <p:spPr>
          <a:xfrm>
            <a:off x="6549125" y="6065877"/>
            <a:ext cx="254152" cy="364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58"/>
          <p:cNvSpPr txBox="1"/>
          <p:nvPr/>
        </p:nvSpPr>
        <p:spPr>
          <a:xfrm>
            <a:off x="7297626" y="2358064"/>
            <a:ext cx="254152" cy="364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58"/>
          <p:cNvSpPr txBox="1"/>
          <p:nvPr/>
        </p:nvSpPr>
        <p:spPr>
          <a:xfrm>
            <a:off x="8056656" y="2358064"/>
            <a:ext cx="254152" cy="364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58"/>
          <p:cNvSpPr txBox="1"/>
          <p:nvPr/>
        </p:nvSpPr>
        <p:spPr>
          <a:xfrm>
            <a:off x="8952171" y="2358064"/>
            <a:ext cx="254152" cy="364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58"/>
          <p:cNvSpPr txBox="1"/>
          <p:nvPr/>
        </p:nvSpPr>
        <p:spPr>
          <a:xfrm>
            <a:off x="9847685" y="2358064"/>
            <a:ext cx="254152" cy="364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58"/>
          <p:cNvSpPr txBox="1"/>
          <p:nvPr/>
        </p:nvSpPr>
        <p:spPr>
          <a:xfrm>
            <a:off x="10743200" y="2358064"/>
            <a:ext cx="254152" cy="364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58"/>
          <p:cNvSpPr/>
          <p:nvPr/>
        </p:nvSpPr>
        <p:spPr>
          <a:xfrm>
            <a:off x="6960841" y="5990777"/>
            <a:ext cx="746061" cy="51515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58"/>
          <p:cNvSpPr/>
          <p:nvPr/>
        </p:nvSpPr>
        <p:spPr>
          <a:xfrm>
            <a:off x="7893418" y="5990777"/>
            <a:ext cx="746061" cy="51515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58"/>
          <p:cNvSpPr/>
          <p:nvPr/>
        </p:nvSpPr>
        <p:spPr>
          <a:xfrm>
            <a:off x="8825995" y="5990777"/>
            <a:ext cx="746061" cy="51515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58"/>
          <p:cNvSpPr/>
          <p:nvPr/>
        </p:nvSpPr>
        <p:spPr>
          <a:xfrm>
            <a:off x="9758572" y="5990777"/>
            <a:ext cx="746061" cy="51515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58"/>
          <p:cNvSpPr/>
          <p:nvPr/>
        </p:nvSpPr>
        <p:spPr>
          <a:xfrm>
            <a:off x="10691149" y="5990777"/>
            <a:ext cx="746061" cy="51515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58"/>
          <p:cNvSpPr/>
          <p:nvPr/>
        </p:nvSpPr>
        <p:spPr>
          <a:xfrm>
            <a:off x="6960840" y="5990777"/>
            <a:ext cx="746061" cy="515157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58"/>
          <p:cNvSpPr/>
          <p:nvPr/>
        </p:nvSpPr>
        <p:spPr>
          <a:xfrm>
            <a:off x="8825994" y="5990777"/>
            <a:ext cx="746061" cy="515157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58"/>
          <p:cNvSpPr/>
          <p:nvPr/>
        </p:nvSpPr>
        <p:spPr>
          <a:xfrm>
            <a:off x="7901526" y="5990777"/>
            <a:ext cx="746061" cy="515157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58"/>
          <p:cNvSpPr/>
          <p:nvPr/>
        </p:nvSpPr>
        <p:spPr>
          <a:xfrm>
            <a:off x="9758570" y="5990777"/>
            <a:ext cx="746061" cy="515157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58"/>
          <p:cNvSpPr/>
          <p:nvPr/>
        </p:nvSpPr>
        <p:spPr>
          <a:xfrm>
            <a:off x="10691146" y="5990777"/>
            <a:ext cx="746061" cy="515157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58"/>
          <p:cNvSpPr/>
          <p:nvPr/>
        </p:nvSpPr>
        <p:spPr>
          <a:xfrm>
            <a:off x="8834100" y="5299101"/>
            <a:ext cx="746061" cy="515157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58"/>
          <p:cNvSpPr/>
          <p:nvPr/>
        </p:nvSpPr>
        <p:spPr>
          <a:xfrm>
            <a:off x="1972553" y="2487567"/>
            <a:ext cx="1112427" cy="32180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K(4,2)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58"/>
          <p:cNvSpPr/>
          <p:nvPr/>
        </p:nvSpPr>
        <p:spPr>
          <a:xfrm rot="1559377">
            <a:off x="2807943" y="3958158"/>
            <a:ext cx="6556288" cy="34359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26" name="Google Shape;826;p58"/>
          <p:cNvGraphicFramePr/>
          <p:nvPr/>
        </p:nvGraphicFramePr>
        <p:xfrm>
          <a:off x="6752528" y="1181758"/>
          <a:ext cx="5208550" cy="741700"/>
        </p:xfrm>
        <a:graphic>
          <a:graphicData uri="http://schemas.openxmlformats.org/drawingml/2006/table">
            <a:tbl>
              <a:tblPr firstRow="1" bandRow="1">
                <a:noFill/>
                <a:tableStyleId>{4162EAB3-F314-4FF2-A2CB-5125807A7F1E}</a:tableStyleId>
              </a:tblPr>
              <a:tblGrid>
                <a:gridCol w="118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9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3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prices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12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10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20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15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weights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7" name="Google Shape;827;p58"/>
          <p:cNvSpPr/>
          <p:nvPr/>
        </p:nvSpPr>
        <p:spPr>
          <a:xfrm>
            <a:off x="860126" y="3309954"/>
            <a:ext cx="1112427" cy="32180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K(4,1)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58"/>
          <p:cNvSpPr/>
          <p:nvPr/>
        </p:nvSpPr>
        <p:spPr>
          <a:xfrm>
            <a:off x="3050496" y="3322355"/>
            <a:ext cx="1112427" cy="32180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K(3,1)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9" name="Google Shape;829;p58"/>
          <p:cNvCxnSpPr>
            <a:stCxn id="824" idx="2"/>
            <a:endCxn id="827" idx="0"/>
          </p:cNvCxnSpPr>
          <p:nvPr/>
        </p:nvCxnSpPr>
        <p:spPr>
          <a:xfrm flipH="1">
            <a:off x="1416367" y="2809371"/>
            <a:ext cx="1112400" cy="500700"/>
          </a:xfrm>
          <a:prstGeom prst="straightConnector1">
            <a:avLst/>
          </a:prstGeom>
          <a:noFill/>
          <a:ln w="9525" cap="flat" cmpd="sng">
            <a:solidFill>
              <a:srgbClr val="5597D3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30" name="Google Shape;830;p58"/>
          <p:cNvCxnSpPr>
            <a:stCxn id="824" idx="2"/>
            <a:endCxn id="828" idx="0"/>
          </p:cNvCxnSpPr>
          <p:nvPr/>
        </p:nvCxnSpPr>
        <p:spPr>
          <a:xfrm>
            <a:off x="2528767" y="2809371"/>
            <a:ext cx="1077900" cy="513000"/>
          </a:xfrm>
          <a:prstGeom prst="straightConnector1">
            <a:avLst/>
          </a:prstGeom>
          <a:noFill/>
          <a:ln w="9525" cap="flat" cmpd="sng">
            <a:solidFill>
              <a:srgbClr val="5597D3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31" name="Google Shape;831;p58"/>
          <p:cNvSpPr/>
          <p:nvPr/>
        </p:nvSpPr>
        <p:spPr>
          <a:xfrm>
            <a:off x="2365271" y="4196352"/>
            <a:ext cx="1112427" cy="32180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K(3,0)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58"/>
          <p:cNvSpPr/>
          <p:nvPr/>
        </p:nvSpPr>
        <p:spPr>
          <a:xfrm>
            <a:off x="3948768" y="4173627"/>
            <a:ext cx="1112427" cy="32180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K(2,0)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3" name="Google Shape;833;p58"/>
          <p:cNvCxnSpPr>
            <a:stCxn id="828" idx="2"/>
            <a:endCxn id="831" idx="0"/>
          </p:cNvCxnSpPr>
          <p:nvPr/>
        </p:nvCxnSpPr>
        <p:spPr>
          <a:xfrm flipH="1">
            <a:off x="2921510" y="3644159"/>
            <a:ext cx="685200" cy="552300"/>
          </a:xfrm>
          <a:prstGeom prst="straightConnector1">
            <a:avLst/>
          </a:prstGeom>
          <a:noFill/>
          <a:ln w="9525" cap="flat" cmpd="sng">
            <a:solidFill>
              <a:srgbClr val="5597D3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34" name="Google Shape;834;p58"/>
          <p:cNvCxnSpPr>
            <a:stCxn id="828" idx="2"/>
            <a:endCxn id="832" idx="0"/>
          </p:cNvCxnSpPr>
          <p:nvPr/>
        </p:nvCxnSpPr>
        <p:spPr>
          <a:xfrm>
            <a:off x="3606710" y="3644159"/>
            <a:ext cx="898200" cy="529500"/>
          </a:xfrm>
          <a:prstGeom prst="straightConnector1">
            <a:avLst/>
          </a:prstGeom>
          <a:noFill/>
          <a:ln w="9525" cap="flat" cmpd="sng">
            <a:solidFill>
              <a:srgbClr val="5597D3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35" name="Google Shape;835;p58"/>
          <p:cNvSpPr txBox="1"/>
          <p:nvPr/>
        </p:nvSpPr>
        <p:spPr>
          <a:xfrm>
            <a:off x="4471091" y="384766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58"/>
          <p:cNvSpPr txBox="1"/>
          <p:nvPr/>
        </p:nvSpPr>
        <p:spPr>
          <a:xfrm>
            <a:off x="2611797" y="387222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58"/>
          <p:cNvSpPr txBox="1"/>
          <p:nvPr/>
        </p:nvSpPr>
        <p:spPr>
          <a:xfrm>
            <a:off x="3419096" y="3010061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58"/>
          <p:cNvSpPr txBox="1"/>
          <p:nvPr/>
        </p:nvSpPr>
        <p:spPr>
          <a:xfrm>
            <a:off x="1068421" y="2972642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58"/>
          <p:cNvSpPr txBox="1"/>
          <p:nvPr/>
        </p:nvSpPr>
        <p:spPr>
          <a:xfrm>
            <a:off x="2875628" y="2792121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58"/>
          <p:cNvSpPr txBox="1"/>
          <p:nvPr/>
        </p:nvSpPr>
        <p:spPr>
          <a:xfrm>
            <a:off x="2761174" y="449543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58"/>
          <p:cNvSpPr txBox="1"/>
          <p:nvPr/>
        </p:nvSpPr>
        <p:spPr>
          <a:xfrm>
            <a:off x="4281921" y="451842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58"/>
          <p:cNvSpPr txBox="1"/>
          <p:nvPr/>
        </p:nvSpPr>
        <p:spPr>
          <a:xfrm>
            <a:off x="1128990" y="3657891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58"/>
          <p:cNvSpPr txBox="1"/>
          <p:nvPr/>
        </p:nvSpPr>
        <p:spPr>
          <a:xfrm>
            <a:off x="4010824" y="3667157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58"/>
          <p:cNvSpPr txBox="1"/>
          <p:nvPr/>
        </p:nvSpPr>
        <p:spPr>
          <a:xfrm>
            <a:off x="2224674" y="2150759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58"/>
          <p:cNvSpPr txBox="1"/>
          <p:nvPr/>
        </p:nvSpPr>
        <p:spPr>
          <a:xfrm>
            <a:off x="1576685" y="277735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58"/>
          <p:cNvSpPr txBox="1"/>
          <p:nvPr/>
        </p:nvSpPr>
        <p:spPr>
          <a:xfrm>
            <a:off x="1799134" y="2207343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58"/>
          <p:cNvSpPr txBox="1"/>
          <p:nvPr/>
        </p:nvSpPr>
        <p:spPr>
          <a:xfrm>
            <a:off x="2816961" y="221005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58"/>
          <p:cNvSpPr/>
          <p:nvPr/>
        </p:nvSpPr>
        <p:spPr>
          <a:xfrm>
            <a:off x="7890227" y="4634384"/>
            <a:ext cx="746061" cy="515157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58"/>
          <p:cNvSpPr/>
          <p:nvPr/>
        </p:nvSpPr>
        <p:spPr>
          <a:xfrm rot="1088721">
            <a:off x="1540239" y="4439314"/>
            <a:ext cx="6676045" cy="31302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0EA83A-DA10-0E71-4563-A5E4C63C2E1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Lecturer Tahmid Mosaddeque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9CA6CB-9DCD-399C-F765-DBB6716894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The Top Down Approach</a:t>
            </a:r>
            <a:endParaRPr/>
          </a:p>
        </p:txBody>
      </p:sp>
      <p:sp>
        <p:nvSpPr>
          <p:cNvPr id="855" name="Google Shape;855;p5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Memoization requires the recursive calls.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There is no gurantee that a value will be there in the table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For example K(5,4) does not mean that there is a value in m[5][4]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However, the bottom up approach creates all the possible values (for the given scenario)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FC9540-26C2-14D6-C37A-4342DEE6F61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Lecturer Tahmid Mosaddeque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48E780-E765-AB6C-F737-B888F20DBC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6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Bottom Up Approach</a:t>
            </a:r>
            <a:endParaRPr/>
          </a:p>
        </p:txBody>
      </p:sp>
      <p:sp>
        <p:nvSpPr>
          <p:cNvPr id="861" name="Google Shape;861;p6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Basically we will fill up </a:t>
            </a:r>
            <a:r>
              <a:rPr lang="en-US" b="1"/>
              <a:t>all the values </a:t>
            </a:r>
            <a:r>
              <a:rPr lang="en-US"/>
              <a:t>of the table.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grpSp>
        <p:nvGrpSpPr>
          <p:cNvPr id="862" name="Google Shape;862;p60"/>
          <p:cNvGrpSpPr/>
          <p:nvPr/>
        </p:nvGrpSpPr>
        <p:grpSpPr>
          <a:xfrm>
            <a:off x="2895599" y="2286000"/>
            <a:ext cx="4967013" cy="4303061"/>
            <a:chOff x="4749511" y="279156"/>
            <a:chExt cx="7294100" cy="6069760"/>
          </a:xfrm>
        </p:grpSpPr>
        <p:sp>
          <p:nvSpPr>
            <p:cNvPr id="863" name="Google Shape;863;p60"/>
            <p:cNvSpPr/>
            <p:nvPr/>
          </p:nvSpPr>
          <p:spPr>
            <a:xfrm>
              <a:off x="5572472" y="967792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60"/>
            <p:cNvSpPr/>
            <p:nvPr/>
          </p:nvSpPr>
          <p:spPr>
            <a:xfrm>
              <a:off x="6920626" y="967792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60"/>
            <p:cNvSpPr/>
            <p:nvPr/>
          </p:nvSpPr>
          <p:spPr>
            <a:xfrm>
              <a:off x="8268780" y="967792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60"/>
            <p:cNvSpPr/>
            <p:nvPr/>
          </p:nvSpPr>
          <p:spPr>
            <a:xfrm>
              <a:off x="9616934" y="967792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60"/>
            <p:cNvSpPr/>
            <p:nvPr/>
          </p:nvSpPr>
          <p:spPr>
            <a:xfrm>
              <a:off x="10965088" y="967792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60"/>
            <p:cNvSpPr/>
            <p:nvPr/>
          </p:nvSpPr>
          <p:spPr>
            <a:xfrm>
              <a:off x="5572472" y="1876864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60"/>
            <p:cNvSpPr/>
            <p:nvPr/>
          </p:nvSpPr>
          <p:spPr>
            <a:xfrm>
              <a:off x="6920626" y="1876864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60"/>
            <p:cNvSpPr/>
            <p:nvPr/>
          </p:nvSpPr>
          <p:spPr>
            <a:xfrm>
              <a:off x="8268780" y="1876864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60"/>
            <p:cNvSpPr/>
            <p:nvPr/>
          </p:nvSpPr>
          <p:spPr>
            <a:xfrm>
              <a:off x="9616934" y="1876864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60"/>
            <p:cNvSpPr/>
            <p:nvPr/>
          </p:nvSpPr>
          <p:spPr>
            <a:xfrm>
              <a:off x="10965088" y="1876864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60"/>
            <p:cNvSpPr/>
            <p:nvPr/>
          </p:nvSpPr>
          <p:spPr>
            <a:xfrm>
              <a:off x="5572472" y="2785936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60"/>
            <p:cNvSpPr/>
            <p:nvPr/>
          </p:nvSpPr>
          <p:spPr>
            <a:xfrm>
              <a:off x="6920626" y="2785936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60"/>
            <p:cNvSpPr/>
            <p:nvPr/>
          </p:nvSpPr>
          <p:spPr>
            <a:xfrm>
              <a:off x="8268780" y="2785936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60"/>
            <p:cNvSpPr/>
            <p:nvPr/>
          </p:nvSpPr>
          <p:spPr>
            <a:xfrm>
              <a:off x="9616934" y="2785936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60"/>
            <p:cNvSpPr/>
            <p:nvPr/>
          </p:nvSpPr>
          <p:spPr>
            <a:xfrm>
              <a:off x="10965088" y="2785936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60"/>
            <p:cNvSpPr/>
            <p:nvPr/>
          </p:nvSpPr>
          <p:spPr>
            <a:xfrm>
              <a:off x="5572472" y="3695008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60"/>
            <p:cNvSpPr/>
            <p:nvPr/>
          </p:nvSpPr>
          <p:spPr>
            <a:xfrm>
              <a:off x="6920626" y="3695008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60"/>
            <p:cNvSpPr/>
            <p:nvPr/>
          </p:nvSpPr>
          <p:spPr>
            <a:xfrm>
              <a:off x="8268780" y="3695008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60"/>
            <p:cNvSpPr/>
            <p:nvPr/>
          </p:nvSpPr>
          <p:spPr>
            <a:xfrm>
              <a:off x="9616934" y="3695008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60"/>
            <p:cNvSpPr/>
            <p:nvPr/>
          </p:nvSpPr>
          <p:spPr>
            <a:xfrm>
              <a:off x="10965088" y="3695008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60"/>
            <p:cNvSpPr/>
            <p:nvPr/>
          </p:nvSpPr>
          <p:spPr>
            <a:xfrm>
              <a:off x="5572472" y="4604080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60"/>
            <p:cNvSpPr/>
            <p:nvPr/>
          </p:nvSpPr>
          <p:spPr>
            <a:xfrm>
              <a:off x="6920626" y="4604080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60"/>
            <p:cNvSpPr/>
            <p:nvPr/>
          </p:nvSpPr>
          <p:spPr>
            <a:xfrm>
              <a:off x="8268780" y="4604080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60"/>
            <p:cNvSpPr/>
            <p:nvPr/>
          </p:nvSpPr>
          <p:spPr>
            <a:xfrm>
              <a:off x="9616934" y="4604080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60"/>
            <p:cNvSpPr/>
            <p:nvPr/>
          </p:nvSpPr>
          <p:spPr>
            <a:xfrm>
              <a:off x="10965088" y="4604080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60"/>
            <p:cNvSpPr/>
            <p:nvPr/>
          </p:nvSpPr>
          <p:spPr>
            <a:xfrm>
              <a:off x="5572471" y="967792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60"/>
            <p:cNvSpPr/>
            <p:nvPr/>
          </p:nvSpPr>
          <p:spPr>
            <a:xfrm>
              <a:off x="8268779" y="967792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60"/>
            <p:cNvSpPr/>
            <p:nvPr/>
          </p:nvSpPr>
          <p:spPr>
            <a:xfrm>
              <a:off x="6932347" y="967792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60"/>
            <p:cNvSpPr/>
            <p:nvPr/>
          </p:nvSpPr>
          <p:spPr>
            <a:xfrm>
              <a:off x="9616932" y="967792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60"/>
            <p:cNvSpPr/>
            <p:nvPr/>
          </p:nvSpPr>
          <p:spPr>
            <a:xfrm>
              <a:off x="10965085" y="967792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60"/>
            <p:cNvSpPr/>
            <p:nvPr/>
          </p:nvSpPr>
          <p:spPr>
            <a:xfrm>
              <a:off x="5572471" y="1876864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60"/>
            <p:cNvSpPr/>
            <p:nvPr/>
          </p:nvSpPr>
          <p:spPr>
            <a:xfrm>
              <a:off x="8268779" y="1876864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60"/>
            <p:cNvSpPr/>
            <p:nvPr/>
          </p:nvSpPr>
          <p:spPr>
            <a:xfrm>
              <a:off x="6932347" y="1876864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60"/>
            <p:cNvSpPr/>
            <p:nvPr/>
          </p:nvSpPr>
          <p:spPr>
            <a:xfrm>
              <a:off x="9616932" y="1876864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60"/>
            <p:cNvSpPr/>
            <p:nvPr/>
          </p:nvSpPr>
          <p:spPr>
            <a:xfrm>
              <a:off x="10965085" y="1876864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60"/>
            <p:cNvSpPr/>
            <p:nvPr/>
          </p:nvSpPr>
          <p:spPr>
            <a:xfrm>
              <a:off x="5572471" y="2785936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60"/>
            <p:cNvSpPr/>
            <p:nvPr/>
          </p:nvSpPr>
          <p:spPr>
            <a:xfrm>
              <a:off x="8268779" y="2785936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60"/>
            <p:cNvSpPr/>
            <p:nvPr/>
          </p:nvSpPr>
          <p:spPr>
            <a:xfrm>
              <a:off x="6932347" y="2785936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60"/>
            <p:cNvSpPr/>
            <p:nvPr/>
          </p:nvSpPr>
          <p:spPr>
            <a:xfrm>
              <a:off x="9616932" y="2785936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60"/>
            <p:cNvSpPr/>
            <p:nvPr/>
          </p:nvSpPr>
          <p:spPr>
            <a:xfrm>
              <a:off x="10965085" y="2785936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60"/>
            <p:cNvSpPr/>
            <p:nvPr/>
          </p:nvSpPr>
          <p:spPr>
            <a:xfrm>
              <a:off x="5572471" y="3695008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60"/>
            <p:cNvSpPr/>
            <p:nvPr/>
          </p:nvSpPr>
          <p:spPr>
            <a:xfrm>
              <a:off x="8268779" y="3695008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60"/>
            <p:cNvSpPr/>
            <p:nvPr/>
          </p:nvSpPr>
          <p:spPr>
            <a:xfrm>
              <a:off x="6932347" y="3695008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60"/>
            <p:cNvSpPr/>
            <p:nvPr/>
          </p:nvSpPr>
          <p:spPr>
            <a:xfrm>
              <a:off x="9616932" y="3695008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60"/>
            <p:cNvSpPr/>
            <p:nvPr/>
          </p:nvSpPr>
          <p:spPr>
            <a:xfrm>
              <a:off x="10965085" y="3695008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60"/>
            <p:cNvSpPr/>
            <p:nvPr/>
          </p:nvSpPr>
          <p:spPr>
            <a:xfrm>
              <a:off x="5572471" y="4604080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60"/>
            <p:cNvSpPr/>
            <p:nvPr/>
          </p:nvSpPr>
          <p:spPr>
            <a:xfrm>
              <a:off x="8268779" y="4604080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60"/>
            <p:cNvSpPr/>
            <p:nvPr/>
          </p:nvSpPr>
          <p:spPr>
            <a:xfrm>
              <a:off x="6932347" y="4604080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60"/>
            <p:cNvSpPr/>
            <p:nvPr/>
          </p:nvSpPr>
          <p:spPr>
            <a:xfrm>
              <a:off x="9616932" y="4604080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60"/>
            <p:cNvSpPr/>
            <p:nvPr/>
          </p:nvSpPr>
          <p:spPr>
            <a:xfrm>
              <a:off x="10965085" y="4604080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13" name="Google Shape;913;p60"/>
            <p:cNvCxnSpPr/>
            <p:nvPr/>
          </p:nvCxnSpPr>
          <p:spPr>
            <a:xfrm rot="10800000">
              <a:off x="4749511" y="498528"/>
              <a:ext cx="822960" cy="469264"/>
            </a:xfrm>
            <a:prstGeom prst="straightConnector1">
              <a:avLst/>
            </a:prstGeom>
            <a:noFill/>
            <a:ln w="76200" cap="flat" cmpd="sng">
              <a:solidFill>
                <a:srgbClr val="5597D3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4" name="Google Shape;914;p60"/>
            <p:cNvSpPr txBox="1"/>
            <p:nvPr/>
          </p:nvSpPr>
          <p:spPr>
            <a:xfrm>
              <a:off x="5160991" y="279156"/>
              <a:ext cx="373820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60"/>
            <p:cNvSpPr txBox="1"/>
            <p:nvPr/>
          </p:nvSpPr>
          <p:spPr>
            <a:xfrm>
              <a:off x="4749511" y="663944"/>
              <a:ext cx="44114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60"/>
            <p:cNvSpPr txBox="1"/>
            <p:nvPr/>
          </p:nvSpPr>
          <p:spPr>
            <a:xfrm>
              <a:off x="4903923" y="1231251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60"/>
            <p:cNvSpPr txBox="1"/>
            <p:nvPr/>
          </p:nvSpPr>
          <p:spPr>
            <a:xfrm>
              <a:off x="4930539" y="2060032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60"/>
            <p:cNvSpPr txBox="1"/>
            <p:nvPr/>
          </p:nvSpPr>
          <p:spPr>
            <a:xfrm>
              <a:off x="4930539" y="2974278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60"/>
            <p:cNvSpPr txBox="1"/>
            <p:nvPr/>
          </p:nvSpPr>
          <p:spPr>
            <a:xfrm>
              <a:off x="4930539" y="3802675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60"/>
            <p:cNvSpPr txBox="1"/>
            <p:nvPr/>
          </p:nvSpPr>
          <p:spPr>
            <a:xfrm>
              <a:off x="4910960" y="4760352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60"/>
            <p:cNvSpPr txBox="1"/>
            <p:nvPr/>
          </p:nvSpPr>
          <p:spPr>
            <a:xfrm>
              <a:off x="4977287" y="5718029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60"/>
            <p:cNvSpPr txBox="1"/>
            <p:nvPr/>
          </p:nvSpPr>
          <p:spPr>
            <a:xfrm>
              <a:off x="6059337" y="402334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60"/>
            <p:cNvSpPr txBox="1"/>
            <p:nvPr/>
          </p:nvSpPr>
          <p:spPr>
            <a:xfrm>
              <a:off x="7156607" y="402334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60"/>
            <p:cNvSpPr txBox="1"/>
            <p:nvPr/>
          </p:nvSpPr>
          <p:spPr>
            <a:xfrm>
              <a:off x="8451183" y="402334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60"/>
            <p:cNvSpPr txBox="1"/>
            <p:nvPr/>
          </p:nvSpPr>
          <p:spPr>
            <a:xfrm>
              <a:off x="9745759" y="402334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60"/>
            <p:cNvSpPr txBox="1"/>
            <p:nvPr/>
          </p:nvSpPr>
          <p:spPr>
            <a:xfrm>
              <a:off x="11040335" y="402334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60"/>
            <p:cNvSpPr/>
            <p:nvPr/>
          </p:nvSpPr>
          <p:spPr>
            <a:xfrm>
              <a:off x="5572472" y="5610362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60"/>
            <p:cNvSpPr/>
            <p:nvPr/>
          </p:nvSpPr>
          <p:spPr>
            <a:xfrm>
              <a:off x="6920626" y="5610362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60"/>
            <p:cNvSpPr/>
            <p:nvPr/>
          </p:nvSpPr>
          <p:spPr>
            <a:xfrm>
              <a:off x="8268780" y="5610362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60"/>
            <p:cNvSpPr/>
            <p:nvPr/>
          </p:nvSpPr>
          <p:spPr>
            <a:xfrm>
              <a:off x="9616934" y="5610362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60"/>
            <p:cNvSpPr/>
            <p:nvPr/>
          </p:nvSpPr>
          <p:spPr>
            <a:xfrm>
              <a:off x="10965088" y="5610362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60"/>
            <p:cNvSpPr/>
            <p:nvPr/>
          </p:nvSpPr>
          <p:spPr>
            <a:xfrm>
              <a:off x="5572471" y="5610362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60"/>
            <p:cNvSpPr/>
            <p:nvPr/>
          </p:nvSpPr>
          <p:spPr>
            <a:xfrm>
              <a:off x="8268779" y="5610362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60"/>
            <p:cNvSpPr/>
            <p:nvPr/>
          </p:nvSpPr>
          <p:spPr>
            <a:xfrm>
              <a:off x="6932347" y="5610362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60"/>
            <p:cNvSpPr/>
            <p:nvPr/>
          </p:nvSpPr>
          <p:spPr>
            <a:xfrm>
              <a:off x="9616932" y="5610362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60"/>
            <p:cNvSpPr/>
            <p:nvPr/>
          </p:nvSpPr>
          <p:spPr>
            <a:xfrm>
              <a:off x="10965085" y="5610362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937" name="Google Shape;937;p60"/>
          <p:cNvGraphicFramePr/>
          <p:nvPr/>
        </p:nvGraphicFramePr>
        <p:xfrm>
          <a:off x="6944567" y="671847"/>
          <a:ext cx="5208550" cy="741700"/>
        </p:xfrm>
        <a:graphic>
          <a:graphicData uri="http://schemas.openxmlformats.org/drawingml/2006/table">
            <a:tbl>
              <a:tblPr firstRow="1" bandRow="1">
                <a:noFill/>
                <a:tableStyleId>{4162EAB3-F314-4FF2-A2CB-5125807A7F1E}</a:tableStyleId>
              </a:tblPr>
              <a:tblGrid>
                <a:gridCol w="118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9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3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prices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12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10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20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15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weights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BD0E60-30AA-E295-03AB-772706BC5E6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Lecturer Tahmid Mosaddeque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77C49B-667F-A41B-7305-87E5C057B0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Bottom Up Approach</a:t>
            </a:r>
            <a:endParaRPr/>
          </a:p>
        </p:txBody>
      </p:sp>
      <p:sp>
        <p:nvSpPr>
          <p:cNvPr id="943" name="Google Shape;943;p63"/>
          <p:cNvSpPr txBox="1">
            <a:spLocks noGrp="1"/>
          </p:cNvSpPr>
          <p:nvPr>
            <p:ph type="body" idx="1"/>
          </p:nvPr>
        </p:nvSpPr>
        <p:spPr>
          <a:xfrm>
            <a:off x="838200" y="1574800"/>
            <a:ext cx="10515600" cy="460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Let us look at the equation for this: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2286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b="1"/>
              <a:t>K( w, i )</a:t>
            </a:r>
            <a:r>
              <a:rPr lang="en-US"/>
              <a:t> = max { </a:t>
            </a:r>
            <a:r>
              <a:rPr lang="en-US" b="1">
                <a:solidFill>
                  <a:schemeClr val="accent1"/>
                </a:solidFill>
              </a:rPr>
              <a:t>k( w , i-1 )</a:t>
            </a:r>
            <a:r>
              <a:rPr lang="en-US"/>
              <a:t>, </a:t>
            </a:r>
            <a:r>
              <a:rPr lang="en-US" b="1">
                <a:solidFill>
                  <a:srgbClr val="FF0000"/>
                </a:solidFill>
              </a:rPr>
              <a:t>prices[ i ]+k( w - weights[ i ] , i-1)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944" name="Google Shape;944;p63"/>
          <p:cNvSpPr txBox="1"/>
          <p:nvPr/>
        </p:nvSpPr>
        <p:spPr>
          <a:xfrm>
            <a:off x="5273040" y="4267200"/>
            <a:ext cx="280301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If(w&gt;weights[i])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5" name="Google Shape;945;p63"/>
          <p:cNvCxnSpPr>
            <a:stCxn id="944" idx="0"/>
          </p:cNvCxnSpPr>
          <p:nvPr/>
        </p:nvCxnSpPr>
        <p:spPr>
          <a:xfrm rot="10800000">
            <a:off x="6674546" y="3363000"/>
            <a:ext cx="0" cy="904200"/>
          </a:xfrm>
          <a:prstGeom prst="straightConnector1">
            <a:avLst/>
          </a:prstGeom>
          <a:noFill/>
          <a:ln w="57150" cap="flat" cmpd="sng">
            <a:solidFill>
              <a:srgbClr val="5597D3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46" name="Google Shape;946;p63"/>
          <p:cNvSpPr/>
          <p:nvPr/>
        </p:nvSpPr>
        <p:spPr>
          <a:xfrm rot="5400000">
            <a:off x="6507480" y="1153160"/>
            <a:ext cx="304800" cy="4114800"/>
          </a:xfrm>
          <a:prstGeom prst="rightBrace">
            <a:avLst>
              <a:gd name="adj1" fmla="val 0"/>
              <a:gd name="adj2" fmla="val 50000"/>
            </a:avLst>
          </a:prstGeom>
          <a:noFill/>
          <a:ln w="57150" cap="flat" cmpd="sng">
            <a:solidFill>
              <a:srgbClr val="5597D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DCF2A2-060C-8DB4-1268-15C2F63B06B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Lecturer Tahmid Mosaddeque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9D055B-1800-EC15-2175-CC121DF634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6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Bottom Up Approach</a:t>
            </a:r>
            <a:endParaRPr/>
          </a:p>
        </p:txBody>
      </p:sp>
      <p:sp>
        <p:nvSpPr>
          <p:cNvPr id="952" name="Google Shape;952;p64"/>
          <p:cNvSpPr txBox="1">
            <a:spLocks noGrp="1"/>
          </p:cNvSpPr>
          <p:nvPr>
            <p:ph type="body" idx="1"/>
          </p:nvPr>
        </p:nvSpPr>
        <p:spPr>
          <a:xfrm>
            <a:off x="0" y="1574800"/>
            <a:ext cx="11353800" cy="460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Let us look at the equation for this:</a:t>
            </a:r>
            <a:endParaRPr/>
          </a:p>
          <a:p>
            <a:pPr marL="0" lvl="1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b="1"/>
          </a:p>
          <a:p>
            <a:pPr marL="0" lvl="1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b="1"/>
          </a:p>
          <a:p>
            <a:pPr marL="0" lvl="1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b="1"/>
              <a:t>K( w, i )</a:t>
            </a:r>
            <a:r>
              <a:rPr lang="en-US"/>
              <a:t> =</a:t>
            </a:r>
            <a:endParaRPr/>
          </a:p>
          <a:p>
            <a:pPr marL="0" lvl="1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 max {0+ </a:t>
            </a:r>
            <a:r>
              <a:rPr lang="en-US" b="1">
                <a:solidFill>
                  <a:schemeClr val="accent1"/>
                </a:solidFill>
              </a:rPr>
              <a:t>k( w , i-1 )</a:t>
            </a:r>
            <a:r>
              <a:rPr lang="en-US"/>
              <a:t>, </a:t>
            </a:r>
            <a:r>
              <a:rPr lang="en-US" b="1">
                <a:solidFill>
                  <a:srgbClr val="FF0000"/>
                </a:solidFill>
              </a:rPr>
              <a:t>prices[ i ]+k( w - weights[ i ] , i-1)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953" name="Google Shape;953;p64"/>
          <p:cNvSpPr/>
          <p:nvPr/>
        </p:nvSpPr>
        <p:spPr>
          <a:xfrm>
            <a:off x="7118603" y="2451370"/>
            <a:ext cx="678864" cy="522533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Google Shape;954;p64"/>
          <p:cNvSpPr/>
          <p:nvPr/>
        </p:nvSpPr>
        <p:spPr>
          <a:xfrm>
            <a:off x="7967183" y="2451370"/>
            <a:ext cx="678864" cy="522533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64"/>
          <p:cNvSpPr/>
          <p:nvPr/>
        </p:nvSpPr>
        <p:spPr>
          <a:xfrm>
            <a:off x="8815764" y="2451370"/>
            <a:ext cx="678864" cy="522533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6" name="Google Shape;956;p64"/>
          <p:cNvSpPr/>
          <p:nvPr/>
        </p:nvSpPr>
        <p:spPr>
          <a:xfrm>
            <a:off x="9664344" y="2451370"/>
            <a:ext cx="678864" cy="522533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7" name="Google Shape;957;p64"/>
          <p:cNvSpPr/>
          <p:nvPr/>
        </p:nvSpPr>
        <p:spPr>
          <a:xfrm>
            <a:off x="10512925" y="2451370"/>
            <a:ext cx="678864" cy="522533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8" name="Google Shape;958;p64"/>
          <p:cNvSpPr/>
          <p:nvPr/>
        </p:nvSpPr>
        <p:spPr>
          <a:xfrm>
            <a:off x="7118603" y="3094546"/>
            <a:ext cx="678864" cy="522533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9" name="Google Shape;959;p64"/>
          <p:cNvSpPr/>
          <p:nvPr/>
        </p:nvSpPr>
        <p:spPr>
          <a:xfrm>
            <a:off x="7967183" y="3094546"/>
            <a:ext cx="678864" cy="522533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0" name="Google Shape;960;p64"/>
          <p:cNvSpPr/>
          <p:nvPr/>
        </p:nvSpPr>
        <p:spPr>
          <a:xfrm>
            <a:off x="9664344" y="3094546"/>
            <a:ext cx="678864" cy="522533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1" name="Google Shape;961;p64"/>
          <p:cNvSpPr/>
          <p:nvPr/>
        </p:nvSpPr>
        <p:spPr>
          <a:xfrm>
            <a:off x="10512925" y="3094546"/>
            <a:ext cx="678864" cy="522533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Google Shape;962;p64"/>
          <p:cNvSpPr/>
          <p:nvPr/>
        </p:nvSpPr>
        <p:spPr>
          <a:xfrm>
            <a:off x="7118603" y="3737722"/>
            <a:ext cx="678864" cy="522533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64"/>
          <p:cNvSpPr/>
          <p:nvPr/>
        </p:nvSpPr>
        <p:spPr>
          <a:xfrm>
            <a:off x="7967183" y="3737722"/>
            <a:ext cx="678864" cy="522533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p64"/>
          <p:cNvSpPr/>
          <p:nvPr/>
        </p:nvSpPr>
        <p:spPr>
          <a:xfrm>
            <a:off x="8815764" y="3737722"/>
            <a:ext cx="678864" cy="522533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5" name="Google Shape;965;p64"/>
          <p:cNvSpPr/>
          <p:nvPr/>
        </p:nvSpPr>
        <p:spPr>
          <a:xfrm>
            <a:off x="9664344" y="3737722"/>
            <a:ext cx="678864" cy="522533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Google Shape;966;p64"/>
          <p:cNvSpPr/>
          <p:nvPr/>
        </p:nvSpPr>
        <p:spPr>
          <a:xfrm>
            <a:off x="10512925" y="3737722"/>
            <a:ext cx="678864" cy="522533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7" name="Google Shape;967;p64"/>
          <p:cNvSpPr/>
          <p:nvPr/>
        </p:nvSpPr>
        <p:spPr>
          <a:xfrm>
            <a:off x="7118603" y="4380898"/>
            <a:ext cx="678864" cy="522533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8" name="Google Shape;968;p64"/>
          <p:cNvSpPr/>
          <p:nvPr/>
        </p:nvSpPr>
        <p:spPr>
          <a:xfrm>
            <a:off x="7967183" y="4380898"/>
            <a:ext cx="678864" cy="522533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9" name="Google Shape;969;p64"/>
          <p:cNvSpPr/>
          <p:nvPr/>
        </p:nvSpPr>
        <p:spPr>
          <a:xfrm>
            <a:off x="8815764" y="4380898"/>
            <a:ext cx="678864" cy="522533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0" name="Google Shape;970;p64"/>
          <p:cNvSpPr/>
          <p:nvPr/>
        </p:nvSpPr>
        <p:spPr>
          <a:xfrm>
            <a:off x="9664344" y="4380898"/>
            <a:ext cx="678864" cy="522533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p64"/>
          <p:cNvSpPr/>
          <p:nvPr/>
        </p:nvSpPr>
        <p:spPr>
          <a:xfrm>
            <a:off x="10512925" y="4380898"/>
            <a:ext cx="678864" cy="522533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2" name="Google Shape;972;p64"/>
          <p:cNvSpPr/>
          <p:nvPr/>
        </p:nvSpPr>
        <p:spPr>
          <a:xfrm>
            <a:off x="7118603" y="5024074"/>
            <a:ext cx="678864" cy="522533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3" name="Google Shape;973;p64"/>
          <p:cNvSpPr/>
          <p:nvPr/>
        </p:nvSpPr>
        <p:spPr>
          <a:xfrm>
            <a:off x="7967183" y="5024074"/>
            <a:ext cx="678864" cy="522533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Google Shape;974;p64"/>
          <p:cNvSpPr/>
          <p:nvPr/>
        </p:nvSpPr>
        <p:spPr>
          <a:xfrm>
            <a:off x="9664344" y="5024074"/>
            <a:ext cx="678864" cy="5225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Google Shape;975;p64"/>
          <p:cNvSpPr/>
          <p:nvPr/>
        </p:nvSpPr>
        <p:spPr>
          <a:xfrm>
            <a:off x="10512925" y="5024074"/>
            <a:ext cx="678864" cy="522533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6" name="Google Shape;976;p64"/>
          <p:cNvCxnSpPr/>
          <p:nvPr/>
        </p:nvCxnSpPr>
        <p:spPr>
          <a:xfrm rot="10800000">
            <a:off x="6600599" y="2119362"/>
            <a:ext cx="518003" cy="332008"/>
          </a:xfrm>
          <a:prstGeom prst="straightConnector1">
            <a:avLst/>
          </a:prstGeom>
          <a:noFill/>
          <a:ln w="76200" cap="flat" cmpd="sng">
            <a:solidFill>
              <a:srgbClr val="5597D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77" name="Google Shape;977;p64"/>
          <p:cNvSpPr txBox="1"/>
          <p:nvPr/>
        </p:nvSpPr>
        <p:spPr>
          <a:xfrm>
            <a:off x="6848003" y="1850222"/>
            <a:ext cx="235297" cy="370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p64"/>
          <p:cNvSpPr txBox="1"/>
          <p:nvPr/>
        </p:nvSpPr>
        <p:spPr>
          <a:xfrm>
            <a:off x="6461760" y="2129259"/>
            <a:ext cx="277675" cy="370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p64"/>
          <p:cNvSpPr txBox="1"/>
          <p:nvPr/>
        </p:nvSpPr>
        <p:spPr>
          <a:xfrm>
            <a:off x="6697792" y="2637769"/>
            <a:ext cx="231261" cy="370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Google Shape;980;p64"/>
          <p:cNvSpPr txBox="1"/>
          <p:nvPr/>
        </p:nvSpPr>
        <p:spPr>
          <a:xfrm>
            <a:off x="6714545" y="3224139"/>
            <a:ext cx="231261" cy="370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p64"/>
          <p:cNvSpPr txBox="1"/>
          <p:nvPr/>
        </p:nvSpPr>
        <p:spPr>
          <a:xfrm>
            <a:off x="6714545" y="3870975"/>
            <a:ext cx="231261" cy="370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Google Shape;982;p64"/>
          <p:cNvSpPr txBox="1"/>
          <p:nvPr/>
        </p:nvSpPr>
        <p:spPr>
          <a:xfrm>
            <a:off x="6714545" y="4457073"/>
            <a:ext cx="231261" cy="370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Google Shape;983;p64"/>
          <p:cNvSpPr txBox="1"/>
          <p:nvPr/>
        </p:nvSpPr>
        <p:spPr>
          <a:xfrm>
            <a:off x="6702221" y="5134638"/>
            <a:ext cx="231261" cy="370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Google Shape;984;p64"/>
          <p:cNvSpPr txBox="1"/>
          <p:nvPr/>
        </p:nvSpPr>
        <p:spPr>
          <a:xfrm>
            <a:off x="6743970" y="5812202"/>
            <a:ext cx="231261" cy="370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5" name="Google Shape;985;p64"/>
          <p:cNvSpPr txBox="1"/>
          <p:nvPr/>
        </p:nvSpPr>
        <p:spPr>
          <a:xfrm>
            <a:off x="7425054" y="2051304"/>
            <a:ext cx="231261" cy="370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6" name="Google Shape;986;p64"/>
          <p:cNvSpPr txBox="1"/>
          <p:nvPr/>
        </p:nvSpPr>
        <p:spPr>
          <a:xfrm>
            <a:off x="8115719" y="2051304"/>
            <a:ext cx="231261" cy="370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Google Shape;987;p64"/>
          <p:cNvSpPr txBox="1"/>
          <p:nvPr/>
        </p:nvSpPr>
        <p:spPr>
          <a:xfrm>
            <a:off x="8930575" y="2051304"/>
            <a:ext cx="231261" cy="370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8" name="Google Shape;988;p64"/>
          <p:cNvSpPr txBox="1"/>
          <p:nvPr/>
        </p:nvSpPr>
        <p:spPr>
          <a:xfrm>
            <a:off x="9745432" y="2051304"/>
            <a:ext cx="231261" cy="370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9" name="Google Shape;989;p64"/>
          <p:cNvSpPr txBox="1"/>
          <p:nvPr/>
        </p:nvSpPr>
        <p:spPr>
          <a:xfrm>
            <a:off x="10560288" y="2051304"/>
            <a:ext cx="231261" cy="370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0" name="Google Shape;990;p64"/>
          <p:cNvSpPr/>
          <p:nvPr/>
        </p:nvSpPr>
        <p:spPr>
          <a:xfrm>
            <a:off x="7118603" y="5736027"/>
            <a:ext cx="678864" cy="522533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1" name="Google Shape;991;p64"/>
          <p:cNvSpPr/>
          <p:nvPr/>
        </p:nvSpPr>
        <p:spPr>
          <a:xfrm>
            <a:off x="7967183" y="5736027"/>
            <a:ext cx="678864" cy="522533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2" name="Google Shape;992;p64"/>
          <p:cNvSpPr/>
          <p:nvPr/>
        </p:nvSpPr>
        <p:spPr>
          <a:xfrm>
            <a:off x="8815764" y="5736027"/>
            <a:ext cx="678864" cy="522533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3" name="Google Shape;993;p64"/>
          <p:cNvSpPr/>
          <p:nvPr/>
        </p:nvSpPr>
        <p:spPr>
          <a:xfrm>
            <a:off x="9664344" y="5736027"/>
            <a:ext cx="678864" cy="522533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Google Shape;994;p64"/>
          <p:cNvSpPr/>
          <p:nvPr/>
        </p:nvSpPr>
        <p:spPr>
          <a:xfrm>
            <a:off x="10512925" y="5736027"/>
            <a:ext cx="678864" cy="522533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Google Shape;995;p64"/>
          <p:cNvSpPr txBox="1"/>
          <p:nvPr/>
        </p:nvSpPr>
        <p:spPr>
          <a:xfrm>
            <a:off x="9652846" y="5076265"/>
            <a:ext cx="70185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K(w,i)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6" name="Google Shape;996;p64"/>
          <p:cNvGraphicFramePr/>
          <p:nvPr/>
        </p:nvGraphicFramePr>
        <p:xfrm>
          <a:off x="6543041" y="1171298"/>
          <a:ext cx="4648750" cy="741700"/>
        </p:xfrm>
        <a:graphic>
          <a:graphicData uri="http://schemas.openxmlformats.org/drawingml/2006/table">
            <a:tbl>
              <a:tblPr firstRow="1" bandRow="1">
                <a:noFill/>
                <a:tableStyleId>{4162EAB3-F314-4FF2-A2CB-5125807A7F1E}</a:tableStyleId>
              </a:tblPr>
              <a:tblGrid>
                <a:gridCol w="1493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prices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12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10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20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15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weights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997" name="Google Shape;997;p64"/>
          <p:cNvGrpSpPr/>
          <p:nvPr/>
        </p:nvGrpSpPr>
        <p:grpSpPr>
          <a:xfrm>
            <a:off x="1026750" y="3978209"/>
            <a:ext cx="2961053" cy="2587552"/>
            <a:chOff x="2825506" y="1975211"/>
            <a:chExt cx="5098066" cy="4506810"/>
          </a:xfrm>
        </p:grpSpPr>
        <p:grpSp>
          <p:nvGrpSpPr>
            <p:cNvPr id="998" name="Google Shape;998;p64"/>
            <p:cNvGrpSpPr/>
            <p:nvPr/>
          </p:nvGrpSpPr>
          <p:grpSpPr>
            <a:xfrm>
              <a:off x="2825506" y="1975211"/>
              <a:ext cx="5098066" cy="4506810"/>
              <a:chOff x="4557059" y="41406"/>
              <a:chExt cx="7486552" cy="6357162"/>
            </a:xfrm>
          </p:grpSpPr>
          <p:sp>
            <p:nvSpPr>
              <p:cNvPr id="999" name="Google Shape;999;p64"/>
              <p:cNvSpPr/>
              <p:nvPr/>
            </p:nvSpPr>
            <p:spPr>
              <a:xfrm>
                <a:off x="5572472" y="967792"/>
                <a:ext cx="1078523" cy="738554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42719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endParaRPr sz="1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0" name="Google Shape;1000;p64"/>
              <p:cNvSpPr/>
              <p:nvPr/>
            </p:nvSpPr>
            <p:spPr>
              <a:xfrm>
                <a:off x="6920626" y="967792"/>
                <a:ext cx="1078523" cy="738554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42719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endParaRPr sz="1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1" name="Google Shape;1001;p64"/>
              <p:cNvSpPr/>
              <p:nvPr/>
            </p:nvSpPr>
            <p:spPr>
              <a:xfrm>
                <a:off x="8268780" y="967792"/>
                <a:ext cx="1078523" cy="738554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42719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endParaRPr sz="1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2" name="Google Shape;1002;p64"/>
              <p:cNvSpPr/>
              <p:nvPr/>
            </p:nvSpPr>
            <p:spPr>
              <a:xfrm>
                <a:off x="9616934" y="967792"/>
                <a:ext cx="1078523" cy="738554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42719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endParaRPr sz="1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3" name="Google Shape;1003;p64"/>
              <p:cNvSpPr/>
              <p:nvPr/>
            </p:nvSpPr>
            <p:spPr>
              <a:xfrm>
                <a:off x="10965088" y="967792"/>
                <a:ext cx="1078523" cy="738554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42719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endParaRPr sz="1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4" name="Google Shape;1004;p64"/>
              <p:cNvSpPr/>
              <p:nvPr/>
            </p:nvSpPr>
            <p:spPr>
              <a:xfrm>
                <a:off x="5572472" y="1876864"/>
                <a:ext cx="1078523" cy="738554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42719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endParaRPr sz="1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5" name="Google Shape;1005;p64"/>
              <p:cNvSpPr/>
              <p:nvPr/>
            </p:nvSpPr>
            <p:spPr>
              <a:xfrm>
                <a:off x="6920626" y="1876864"/>
                <a:ext cx="1078523" cy="738554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42719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endParaRPr sz="1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6" name="Google Shape;1006;p64"/>
              <p:cNvSpPr/>
              <p:nvPr/>
            </p:nvSpPr>
            <p:spPr>
              <a:xfrm>
                <a:off x="8268780" y="1876864"/>
                <a:ext cx="1078523" cy="738554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42719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endParaRPr sz="1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7" name="Google Shape;1007;p64"/>
              <p:cNvSpPr/>
              <p:nvPr/>
            </p:nvSpPr>
            <p:spPr>
              <a:xfrm>
                <a:off x="9616934" y="1876864"/>
                <a:ext cx="1078523" cy="738554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42719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endParaRPr sz="1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8" name="Google Shape;1008;p64"/>
              <p:cNvSpPr/>
              <p:nvPr/>
            </p:nvSpPr>
            <p:spPr>
              <a:xfrm>
                <a:off x="10965088" y="1876864"/>
                <a:ext cx="1078523" cy="738554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42719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endParaRPr sz="1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9" name="Google Shape;1009;p64"/>
              <p:cNvSpPr/>
              <p:nvPr/>
            </p:nvSpPr>
            <p:spPr>
              <a:xfrm>
                <a:off x="5572472" y="2785936"/>
                <a:ext cx="1078523" cy="738554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42719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endParaRPr sz="1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0" name="Google Shape;1010;p64"/>
              <p:cNvSpPr/>
              <p:nvPr/>
            </p:nvSpPr>
            <p:spPr>
              <a:xfrm>
                <a:off x="6920626" y="2785936"/>
                <a:ext cx="1078523" cy="738554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42719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endParaRPr sz="1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1" name="Google Shape;1011;p64"/>
              <p:cNvSpPr/>
              <p:nvPr/>
            </p:nvSpPr>
            <p:spPr>
              <a:xfrm>
                <a:off x="8268780" y="2785936"/>
                <a:ext cx="1078523" cy="738554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42719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endParaRPr sz="1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2" name="Google Shape;1012;p64"/>
              <p:cNvSpPr/>
              <p:nvPr/>
            </p:nvSpPr>
            <p:spPr>
              <a:xfrm>
                <a:off x="9616934" y="2785936"/>
                <a:ext cx="1078523" cy="738554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42719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endParaRPr sz="1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3" name="Google Shape;1013;p64"/>
              <p:cNvSpPr/>
              <p:nvPr/>
            </p:nvSpPr>
            <p:spPr>
              <a:xfrm>
                <a:off x="10965088" y="2785936"/>
                <a:ext cx="1078523" cy="738554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42719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endParaRPr sz="1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4" name="Google Shape;1014;p64"/>
              <p:cNvSpPr/>
              <p:nvPr/>
            </p:nvSpPr>
            <p:spPr>
              <a:xfrm>
                <a:off x="5572472" y="3695008"/>
                <a:ext cx="1078523" cy="738554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42719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endParaRPr sz="1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5" name="Google Shape;1015;p64"/>
              <p:cNvSpPr/>
              <p:nvPr/>
            </p:nvSpPr>
            <p:spPr>
              <a:xfrm>
                <a:off x="6920626" y="3695008"/>
                <a:ext cx="1078523" cy="738554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42719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endParaRPr sz="1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6" name="Google Shape;1016;p64"/>
              <p:cNvSpPr/>
              <p:nvPr/>
            </p:nvSpPr>
            <p:spPr>
              <a:xfrm>
                <a:off x="8268780" y="3695008"/>
                <a:ext cx="1078523" cy="738554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42719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endParaRPr sz="1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7" name="Google Shape;1017;p64"/>
              <p:cNvSpPr/>
              <p:nvPr/>
            </p:nvSpPr>
            <p:spPr>
              <a:xfrm>
                <a:off x="9616934" y="3695008"/>
                <a:ext cx="1078523" cy="738554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42719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endParaRPr sz="1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8" name="Google Shape;1018;p64"/>
              <p:cNvSpPr/>
              <p:nvPr/>
            </p:nvSpPr>
            <p:spPr>
              <a:xfrm>
                <a:off x="10965088" y="3695008"/>
                <a:ext cx="1078523" cy="738554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42719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endParaRPr sz="1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9" name="Google Shape;1019;p64"/>
              <p:cNvSpPr/>
              <p:nvPr/>
            </p:nvSpPr>
            <p:spPr>
              <a:xfrm>
                <a:off x="5572472" y="4604080"/>
                <a:ext cx="1078523" cy="738554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42719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endParaRPr sz="1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0" name="Google Shape;1020;p64"/>
              <p:cNvSpPr/>
              <p:nvPr/>
            </p:nvSpPr>
            <p:spPr>
              <a:xfrm>
                <a:off x="6920626" y="4604080"/>
                <a:ext cx="1078523" cy="738554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42719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endParaRPr sz="1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1" name="Google Shape;1021;p64"/>
              <p:cNvSpPr/>
              <p:nvPr/>
            </p:nvSpPr>
            <p:spPr>
              <a:xfrm>
                <a:off x="8268780" y="4604080"/>
                <a:ext cx="1078523" cy="738554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42719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endParaRPr sz="1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2" name="Google Shape;1022;p64"/>
              <p:cNvSpPr/>
              <p:nvPr/>
            </p:nvSpPr>
            <p:spPr>
              <a:xfrm>
                <a:off x="9616934" y="4604080"/>
                <a:ext cx="1078523" cy="738554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42719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endParaRPr sz="1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3" name="Google Shape;1023;p64"/>
              <p:cNvSpPr/>
              <p:nvPr/>
            </p:nvSpPr>
            <p:spPr>
              <a:xfrm>
                <a:off x="10965088" y="4604080"/>
                <a:ext cx="1078523" cy="738554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42719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endParaRPr sz="1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024" name="Google Shape;1024;p64"/>
              <p:cNvCxnSpPr/>
              <p:nvPr/>
            </p:nvCxnSpPr>
            <p:spPr>
              <a:xfrm rot="10800000">
                <a:off x="4749511" y="498528"/>
                <a:ext cx="822960" cy="469264"/>
              </a:xfrm>
              <a:prstGeom prst="straightConnector1">
                <a:avLst/>
              </a:prstGeom>
              <a:noFill/>
              <a:ln w="76200" cap="flat" cmpd="sng">
                <a:solidFill>
                  <a:srgbClr val="5597D3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25" name="Google Shape;1025;p64"/>
              <p:cNvSpPr txBox="1"/>
              <p:nvPr/>
            </p:nvSpPr>
            <p:spPr>
              <a:xfrm>
                <a:off x="4945258" y="41406"/>
                <a:ext cx="669545" cy="6805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6" name="Google Shape;1026;p64"/>
              <p:cNvSpPr txBox="1"/>
              <p:nvPr/>
            </p:nvSpPr>
            <p:spPr>
              <a:xfrm>
                <a:off x="4557059" y="547846"/>
                <a:ext cx="746553" cy="6805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w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7" name="Google Shape;1027;p64"/>
              <p:cNvSpPr txBox="1"/>
              <p:nvPr/>
            </p:nvSpPr>
            <p:spPr>
              <a:xfrm>
                <a:off x="4903925" y="1231251"/>
                <a:ext cx="665495" cy="6805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8" name="Google Shape;1028;p64"/>
              <p:cNvSpPr txBox="1"/>
              <p:nvPr/>
            </p:nvSpPr>
            <p:spPr>
              <a:xfrm>
                <a:off x="4930538" y="2060032"/>
                <a:ext cx="665495" cy="6805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9" name="Google Shape;1029;p64"/>
              <p:cNvSpPr txBox="1"/>
              <p:nvPr/>
            </p:nvSpPr>
            <p:spPr>
              <a:xfrm>
                <a:off x="4930538" y="2974277"/>
                <a:ext cx="665495" cy="6805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0" name="Google Shape;1030;p64"/>
              <p:cNvSpPr txBox="1"/>
              <p:nvPr/>
            </p:nvSpPr>
            <p:spPr>
              <a:xfrm>
                <a:off x="4930538" y="3802675"/>
                <a:ext cx="665495" cy="6805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1" name="Google Shape;1031;p64"/>
              <p:cNvSpPr txBox="1"/>
              <p:nvPr/>
            </p:nvSpPr>
            <p:spPr>
              <a:xfrm>
                <a:off x="4910961" y="4760352"/>
                <a:ext cx="665495" cy="6805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2" name="Google Shape;1032;p64"/>
              <p:cNvSpPr txBox="1"/>
              <p:nvPr/>
            </p:nvSpPr>
            <p:spPr>
              <a:xfrm>
                <a:off x="4977287" y="5718030"/>
                <a:ext cx="665495" cy="6805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3" name="Google Shape;1033;p64"/>
              <p:cNvSpPr txBox="1"/>
              <p:nvPr/>
            </p:nvSpPr>
            <p:spPr>
              <a:xfrm>
                <a:off x="6059336" y="402333"/>
                <a:ext cx="665495" cy="6805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4" name="Google Shape;1034;p64"/>
              <p:cNvSpPr txBox="1"/>
              <p:nvPr/>
            </p:nvSpPr>
            <p:spPr>
              <a:xfrm>
                <a:off x="7156606" y="402333"/>
                <a:ext cx="665495" cy="6805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5" name="Google Shape;1035;p64"/>
              <p:cNvSpPr txBox="1"/>
              <p:nvPr/>
            </p:nvSpPr>
            <p:spPr>
              <a:xfrm>
                <a:off x="8451182" y="402333"/>
                <a:ext cx="665495" cy="6805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6" name="Google Shape;1036;p64"/>
              <p:cNvSpPr txBox="1"/>
              <p:nvPr/>
            </p:nvSpPr>
            <p:spPr>
              <a:xfrm>
                <a:off x="9745759" y="402333"/>
                <a:ext cx="665495" cy="6805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7" name="Google Shape;1037;p64"/>
              <p:cNvSpPr txBox="1"/>
              <p:nvPr/>
            </p:nvSpPr>
            <p:spPr>
              <a:xfrm>
                <a:off x="11040335" y="402333"/>
                <a:ext cx="665495" cy="6805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8" name="Google Shape;1038;p64"/>
              <p:cNvSpPr/>
              <p:nvPr/>
            </p:nvSpPr>
            <p:spPr>
              <a:xfrm>
                <a:off x="5572472" y="5610362"/>
                <a:ext cx="1078523" cy="738554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42719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endParaRPr sz="1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9" name="Google Shape;1039;p64"/>
              <p:cNvSpPr/>
              <p:nvPr/>
            </p:nvSpPr>
            <p:spPr>
              <a:xfrm>
                <a:off x="6920626" y="5610362"/>
                <a:ext cx="1078523" cy="738554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42719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endParaRPr sz="1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0" name="Google Shape;1040;p64"/>
              <p:cNvSpPr/>
              <p:nvPr/>
            </p:nvSpPr>
            <p:spPr>
              <a:xfrm>
                <a:off x="8268780" y="5610362"/>
                <a:ext cx="1078523" cy="738554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42719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endParaRPr sz="1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1" name="Google Shape;1041;p64"/>
              <p:cNvSpPr/>
              <p:nvPr/>
            </p:nvSpPr>
            <p:spPr>
              <a:xfrm>
                <a:off x="9616934" y="5610362"/>
                <a:ext cx="1078523" cy="738554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42719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endParaRPr sz="1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2" name="Google Shape;1042;p64"/>
              <p:cNvSpPr/>
              <p:nvPr/>
            </p:nvSpPr>
            <p:spPr>
              <a:xfrm>
                <a:off x="10965088" y="5610362"/>
                <a:ext cx="1078523" cy="738554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42719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endParaRPr sz="1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43" name="Google Shape;1043;p64"/>
            <p:cNvSpPr/>
            <p:nvPr/>
          </p:nvSpPr>
          <p:spPr>
            <a:xfrm>
              <a:off x="3643684" y="2631957"/>
              <a:ext cx="4179516" cy="59945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64"/>
            <p:cNvSpPr/>
            <p:nvPr/>
          </p:nvSpPr>
          <p:spPr>
            <a:xfrm>
              <a:off x="3643684" y="3256566"/>
              <a:ext cx="4179516" cy="59945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64"/>
            <p:cNvSpPr/>
            <p:nvPr/>
          </p:nvSpPr>
          <p:spPr>
            <a:xfrm>
              <a:off x="3643684" y="3881175"/>
              <a:ext cx="4179516" cy="59945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64"/>
            <p:cNvSpPr/>
            <p:nvPr/>
          </p:nvSpPr>
          <p:spPr>
            <a:xfrm>
              <a:off x="3643684" y="4505784"/>
              <a:ext cx="4179516" cy="59945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64"/>
            <p:cNvSpPr/>
            <p:nvPr/>
          </p:nvSpPr>
          <p:spPr>
            <a:xfrm>
              <a:off x="3643684" y="5130393"/>
              <a:ext cx="4179516" cy="59945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64"/>
            <p:cNvSpPr/>
            <p:nvPr/>
          </p:nvSpPr>
          <p:spPr>
            <a:xfrm>
              <a:off x="3643684" y="5755002"/>
              <a:ext cx="4179516" cy="59945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9" name="Google Shape;1049;p64"/>
          <p:cNvSpPr/>
          <p:nvPr/>
        </p:nvSpPr>
        <p:spPr>
          <a:xfrm>
            <a:off x="8796920" y="5024073"/>
            <a:ext cx="678864" cy="522533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" name="Google Shape;1050;p64"/>
          <p:cNvSpPr/>
          <p:nvPr/>
        </p:nvSpPr>
        <p:spPr>
          <a:xfrm>
            <a:off x="8811971" y="5015571"/>
            <a:ext cx="678864" cy="522533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1" name="Google Shape;1051;p64"/>
          <p:cNvSpPr/>
          <p:nvPr/>
        </p:nvSpPr>
        <p:spPr>
          <a:xfrm>
            <a:off x="8717524" y="5097421"/>
            <a:ext cx="13381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k(w,i-1)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2" name="Google Shape;1052;p64"/>
          <p:cNvSpPr/>
          <p:nvPr/>
        </p:nvSpPr>
        <p:spPr>
          <a:xfrm>
            <a:off x="8823469" y="3086043"/>
            <a:ext cx="678864" cy="522533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Google Shape;1053;p64"/>
          <p:cNvSpPr/>
          <p:nvPr/>
        </p:nvSpPr>
        <p:spPr>
          <a:xfrm>
            <a:off x="8815764" y="3094546"/>
            <a:ext cx="678864" cy="522533"/>
          </a:xfrm>
          <a:prstGeom prst="rect">
            <a:avLst/>
          </a:prstGeom>
          <a:solidFill>
            <a:schemeClr val="accent4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86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Google Shape;1054;p64"/>
          <p:cNvSpPr/>
          <p:nvPr/>
        </p:nvSpPr>
        <p:spPr>
          <a:xfrm>
            <a:off x="8812118" y="3124993"/>
            <a:ext cx="20402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k(w-weights[i] ,i-1)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931F8EC-E930-5211-0512-FB3BAA70EB0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Lecturer Tahmid Mosaddeque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FB38E3-54E0-AAFB-3795-CBDB6592E3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19"/>
          <p:cNvSpPr txBox="1">
            <a:spLocks noGrp="1"/>
          </p:cNvSpPr>
          <p:nvPr>
            <p:ph type="title"/>
          </p:nvPr>
        </p:nvSpPr>
        <p:spPr>
          <a:xfrm>
            <a:off x="111726" y="82423"/>
            <a:ext cx="10515600" cy="54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454"/>
              <a:buNone/>
            </a:pPr>
            <a:r>
              <a:rPr lang="en-US"/>
              <a:t>Bottom Up Approach</a:t>
            </a:r>
            <a:endParaRPr/>
          </a:p>
        </p:txBody>
      </p:sp>
      <p:sp>
        <p:nvSpPr>
          <p:cNvPr id="1060" name="Google Shape;1060;p19"/>
          <p:cNvSpPr txBox="1">
            <a:spLocks noGrp="1"/>
          </p:cNvSpPr>
          <p:nvPr>
            <p:ph type="body" idx="1"/>
          </p:nvPr>
        </p:nvSpPr>
        <p:spPr>
          <a:xfrm>
            <a:off x="0" y="1337069"/>
            <a:ext cx="338281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We will at first fill up all the base cases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grpSp>
        <p:nvGrpSpPr>
          <p:cNvPr id="1061" name="Google Shape;1061;p19"/>
          <p:cNvGrpSpPr/>
          <p:nvPr/>
        </p:nvGrpSpPr>
        <p:grpSpPr>
          <a:xfrm>
            <a:off x="6339840" y="1758336"/>
            <a:ext cx="5074920" cy="4354873"/>
            <a:chOff x="4059700" y="530564"/>
            <a:chExt cx="7294100" cy="6083826"/>
          </a:xfrm>
        </p:grpSpPr>
        <p:sp>
          <p:nvSpPr>
            <p:cNvPr id="1062" name="Google Shape;1062;p19"/>
            <p:cNvSpPr/>
            <p:nvPr/>
          </p:nvSpPr>
          <p:spPr>
            <a:xfrm>
              <a:off x="4882661" y="1219200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19"/>
            <p:cNvSpPr/>
            <p:nvPr/>
          </p:nvSpPr>
          <p:spPr>
            <a:xfrm>
              <a:off x="6230815" y="1219200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19"/>
            <p:cNvSpPr/>
            <p:nvPr/>
          </p:nvSpPr>
          <p:spPr>
            <a:xfrm>
              <a:off x="7578969" y="1219200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19"/>
            <p:cNvSpPr/>
            <p:nvPr/>
          </p:nvSpPr>
          <p:spPr>
            <a:xfrm>
              <a:off x="8927123" y="1219200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19"/>
            <p:cNvSpPr/>
            <p:nvPr/>
          </p:nvSpPr>
          <p:spPr>
            <a:xfrm>
              <a:off x="10275277" y="1219200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19"/>
            <p:cNvSpPr/>
            <p:nvPr/>
          </p:nvSpPr>
          <p:spPr>
            <a:xfrm>
              <a:off x="4882661" y="2128272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19"/>
            <p:cNvSpPr/>
            <p:nvPr/>
          </p:nvSpPr>
          <p:spPr>
            <a:xfrm>
              <a:off x="6230815" y="2128272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19"/>
            <p:cNvSpPr/>
            <p:nvPr/>
          </p:nvSpPr>
          <p:spPr>
            <a:xfrm>
              <a:off x="7578969" y="2128272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19"/>
            <p:cNvSpPr/>
            <p:nvPr/>
          </p:nvSpPr>
          <p:spPr>
            <a:xfrm>
              <a:off x="8927123" y="2128272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19"/>
            <p:cNvSpPr/>
            <p:nvPr/>
          </p:nvSpPr>
          <p:spPr>
            <a:xfrm>
              <a:off x="10275277" y="2128272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19"/>
            <p:cNvSpPr/>
            <p:nvPr/>
          </p:nvSpPr>
          <p:spPr>
            <a:xfrm>
              <a:off x="4882661" y="3037344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19"/>
            <p:cNvSpPr/>
            <p:nvPr/>
          </p:nvSpPr>
          <p:spPr>
            <a:xfrm>
              <a:off x="6230815" y="3037344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19"/>
            <p:cNvSpPr/>
            <p:nvPr/>
          </p:nvSpPr>
          <p:spPr>
            <a:xfrm>
              <a:off x="7578969" y="3037344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19"/>
            <p:cNvSpPr/>
            <p:nvPr/>
          </p:nvSpPr>
          <p:spPr>
            <a:xfrm>
              <a:off x="8927123" y="3037344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19"/>
            <p:cNvSpPr/>
            <p:nvPr/>
          </p:nvSpPr>
          <p:spPr>
            <a:xfrm>
              <a:off x="10275277" y="3037344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19"/>
            <p:cNvSpPr/>
            <p:nvPr/>
          </p:nvSpPr>
          <p:spPr>
            <a:xfrm>
              <a:off x="4882661" y="3946416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19"/>
            <p:cNvSpPr/>
            <p:nvPr/>
          </p:nvSpPr>
          <p:spPr>
            <a:xfrm>
              <a:off x="6230815" y="3946416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19"/>
            <p:cNvSpPr/>
            <p:nvPr/>
          </p:nvSpPr>
          <p:spPr>
            <a:xfrm>
              <a:off x="7578969" y="3946416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19"/>
            <p:cNvSpPr/>
            <p:nvPr/>
          </p:nvSpPr>
          <p:spPr>
            <a:xfrm>
              <a:off x="8927123" y="3946416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19"/>
            <p:cNvSpPr/>
            <p:nvPr/>
          </p:nvSpPr>
          <p:spPr>
            <a:xfrm>
              <a:off x="10275277" y="3946416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19"/>
            <p:cNvSpPr/>
            <p:nvPr/>
          </p:nvSpPr>
          <p:spPr>
            <a:xfrm>
              <a:off x="4882661" y="4855488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19"/>
            <p:cNvSpPr/>
            <p:nvPr/>
          </p:nvSpPr>
          <p:spPr>
            <a:xfrm>
              <a:off x="6230815" y="4855488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19"/>
            <p:cNvSpPr/>
            <p:nvPr/>
          </p:nvSpPr>
          <p:spPr>
            <a:xfrm>
              <a:off x="7578969" y="4855488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19"/>
            <p:cNvSpPr/>
            <p:nvPr/>
          </p:nvSpPr>
          <p:spPr>
            <a:xfrm>
              <a:off x="8927123" y="4855488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19"/>
            <p:cNvSpPr/>
            <p:nvPr/>
          </p:nvSpPr>
          <p:spPr>
            <a:xfrm>
              <a:off x="10275277" y="4855488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19"/>
            <p:cNvSpPr/>
            <p:nvPr/>
          </p:nvSpPr>
          <p:spPr>
            <a:xfrm>
              <a:off x="4882660" y="1219200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19"/>
            <p:cNvSpPr/>
            <p:nvPr/>
          </p:nvSpPr>
          <p:spPr>
            <a:xfrm>
              <a:off x="7578968" y="1219200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19"/>
            <p:cNvSpPr/>
            <p:nvPr/>
          </p:nvSpPr>
          <p:spPr>
            <a:xfrm>
              <a:off x="6242536" y="1219200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19"/>
            <p:cNvSpPr/>
            <p:nvPr/>
          </p:nvSpPr>
          <p:spPr>
            <a:xfrm>
              <a:off x="8927121" y="1219200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19"/>
            <p:cNvSpPr/>
            <p:nvPr/>
          </p:nvSpPr>
          <p:spPr>
            <a:xfrm>
              <a:off x="10275274" y="1219200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19"/>
            <p:cNvSpPr/>
            <p:nvPr/>
          </p:nvSpPr>
          <p:spPr>
            <a:xfrm>
              <a:off x="4882660" y="2128272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19"/>
            <p:cNvSpPr/>
            <p:nvPr/>
          </p:nvSpPr>
          <p:spPr>
            <a:xfrm>
              <a:off x="7578968" y="2128272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19"/>
            <p:cNvSpPr/>
            <p:nvPr/>
          </p:nvSpPr>
          <p:spPr>
            <a:xfrm>
              <a:off x="6242536" y="2128272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19"/>
            <p:cNvSpPr/>
            <p:nvPr/>
          </p:nvSpPr>
          <p:spPr>
            <a:xfrm>
              <a:off x="8927121" y="2128272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19"/>
            <p:cNvSpPr/>
            <p:nvPr/>
          </p:nvSpPr>
          <p:spPr>
            <a:xfrm>
              <a:off x="10275274" y="2128272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19"/>
            <p:cNvSpPr/>
            <p:nvPr/>
          </p:nvSpPr>
          <p:spPr>
            <a:xfrm>
              <a:off x="4882660" y="3037344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19"/>
            <p:cNvSpPr/>
            <p:nvPr/>
          </p:nvSpPr>
          <p:spPr>
            <a:xfrm>
              <a:off x="7578968" y="3037344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19"/>
            <p:cNvSpPr/>
            <p:nvPr/>
          </p:nvSpPr>
          <p:spPr>
            <a:xfrm>
              <a:off x="6242536" y="3037344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19"/>
            <p:cNvSpPr/>
            <p:nvPr/>
          </p:nvSpPr>
          <p:spPr>
            <a:xfrm>
              <a:off x="8927121" y="3037344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19"/>
            <p:cNvSpPr/>
            <p:nvPr/>
          </p:nvSpPr>
          <p:spPr>
            <a:xfrm>
              <a:off x="10275274" y="3037344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19"/>
            <p:cNvSpPr/>
            <p:nvPr/>
          </p:nvSpPr>
          <p:spPr>
            <a:xfrm>
              <a:off x="4882660" y="3946416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19"/>
            <p:cNvSpPr/>
            <p:nvPr/>
          </p:nvSpPr>
          <p:spPr>
            <a:xfrm>
              <a:off x="7578968" y="3946416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19"/>
            <p:cNvSpPr/>
            <p:nvPr/>
          </p:nvSpPr>
          <p:spPr>
            <a:xfrm>
              <a:off x="6242536" y="3946416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19"/>
            <p:cNvSpPr/>
            <p:nvPr/>
          </p:nvSpPr>
          <p:spPr>
            <a:xfrm>
              <a:off x="8927121" y="3946416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19"/>
            <p:cNvSpPr/>
            <p:nvPr/>
          </p:nvSpPr>
          <p:spPr>
            <a:xfrm>
              <a:off x="10275274" y="3946416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19"/>
            <p:cNvSpPr/>
            <p:nvPr/>
          </p:nvSpPr>
          <p:spPr>
            <a:xfrm>
              <a:off x="4882660" y="4855488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19"/>
            <p:cNvSpPr/>
            <p:nvPr/>
          </p:nvSpPr>
          <p:spPr>
            <a:xfrm>
              <a:off x="7578968" y="4855488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19"/>
            <p:cNvSpPr/>
            <p:nvPr/>
          </p:nvSpPr>
          <p:spPr>
            <a:xfrm>
              <a:off x="6242536" y="4855488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19"/>
            <p:cNvSpPr/>
            <p:nvPr/>
          </p:nvSpPr>
          <p:spPr>
            <a:xfrm>
              <a:off x="8927121" y="4855488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19"/>
            <p:cNvSpPr/>
            <p:nvPr/>
          </p:nvSpPr>
          <p:spPr>
            <a:xfrm>
              <a:off x="10275274" y="4855488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12" name="Google Shape;1112;p19"/>
            <p:cNvCxnSpPr/>
            <p:nvPr/>
          </p:nvCxnSpPr>
          <p:spPr>
            <a:xfrm rot="10800000">
              <a:off x="4059700" y="749936"/>
              <a:ext cx="822960" cy="469264"/>
            </a:xfrm>
            <a:prstGeom prst="straightConnector1">
              <a:avLst/>
            </a:prstGeom>
            <a:noFill/>
            <a:ln w="76200" cap="flat" cmpd="sng">
              <a:solidFill>
                <a:srgbClr val="5597D3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13" name="Google Shape;1113;p19"/>
            <p:cNvSpPr txBox="1"/>
            <p:nvPr/>
          </p:nvSpPr>
          <p:spPr>
            <a:xfrm>
              <a:off x="4471180" y="530564"/>
              <a:ext cx="498119" cy="6449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19"/>
            <p:cNvSpPr txBox="1"/>
            <p:nvPr/>
          </p:nvSpPr>
          <p:spPr>
            <a:xfrm>
              <a:off x="4059700" y="915352"/>
              <a:ext cx="581062" cy="6449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19"/>
            <p:cNvSpPr txBox="1"/>
            <p:nvPr/>
          </p:nvSpPr>
          <p:spPr>
            <a:xfrm>
              <a:off x="4214112" y="1482660"/>
              <a:ext cx="488904" cy="6449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19"/>
            <p:cNvSpPr txBox="1"/>
            <p:nvPr/>
          </p:nvSpPr>
          <p:spPr>
            <a:xfrm>
              <a:off x="4240727" y="2311441"/>
              <a:ext cx="488904" cy="6449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19"/>
            <p:cNvSpPr txBox="1"/>
            <p:nvPr/>
          </p:nvSpPr>
          <p:spPr>
            <a:xfrm>
              <a:off x="4240727" y="3225686"/>
              <a:ext cx="488904" cy="6449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19"/>
            <p:cNvSpPr txBox="1"/>
            <p:nvPr/>
          </p:nvSpPr>
          <p:spPr>
            <a:xfrm>
              <a:off x="4240727" y="4054082"/>
              <a:ext cx="488904" cy="6449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19"/>
            <p:cNvSpPr txBox="1"/>
            <p:nvPr/>
          </p:nvSpPr>
          <p:spPr>
            <a:xfrm>
              <a:off x="4221149" y="5011762"/>
              <a:ext cx="488904" cy="6449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19"/>
            <p:cNvSpPr txBox="1"/>
            <p:nvPr/>
          </p:nvSpPr>
          <p:spPr>
            <a:xfrm>
              <a:off x="4287476" y="5969437"/>
              <a:ext cx="488904" cy="6449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19"/>
            <p:cNvSpPr txBox="1"/>
            <p:nvPr/>
          </p:nvSpPr>
          <p:spPr>
            <a:xfrm>
              <a:off x="5369525" y="653742"/>
              <a:ext cx="488904" cy="6449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19"/>
            <p:cNvSpPr txBox="1"/>
            <p:nvPr/>
          </p:nvSpPr>
          <p:spPr>
            <a:xfrm>
              <a:off x="6466797" y="653742"/>
              <a:ext cx="488904" cy="6449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19"/>
            <p:cNvSpPr txBox="1"/>
            <p:nvPr/>
          </p:nvSpPr>
          <p:spPr>
            <a:xfrm>
              <a:off x="7761373" y="653742"/>
              <a:ext cx="488904" cy="6449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19"/>
            <p:cNvSpPr txBox="1"/>
            <p:nvPr/>
          </p:nvSpPr>
          <p:spPr>
            <a:xfrm>
              <a:off x="9055948" y="653742"/>
              <a:ext cx="488904" cy="6449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19"/>
            <p:cNvSpPr txBox="1"/>
            <p:nvPr/>
          </p:nvSpPr>
          <p:spPr>
            <a:xfrm>
              <a:off x="10350524" y="653742"/>
              <a:ext cx="488904" cy="6449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19"/>
            <p:cNvSpPr/>
            <p:nvPr/>
          </p:nvSpPr>
          <p:spPr>
            <a:xfrm>
              <a:off x="4882661" y="5861770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19"/>
            <p:cNvSpPr/>
            <p:nvPr/>
          </p:nvSpPr>
          <p:spPr>
            <a:xfrm>
              <a:off x="6230815" y="5861770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19"/>
            <p:cNvSpPr/>
            <p:nvPr/>
          </p:nvSpPr>
          <p:spPr>
            <a:xfrm>
              <a:off x="7578969" y="5861770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19"/>
            <p:cNvSpPr/>
            <p:nvPr/>
          </p:nvSpPr>
          <p:spPr>
            <a:xfrm>
              <a:off x="8927123" y="5861770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19"/>
            <p:cNvSpPr/>
            <p:nvPr/>
          </p:nvSpPr>
          <p:spPr>
            <a:xfrm>
              <a:off x="10275277" y="5861770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19"/>
            <p:cNvSpPr/>
            <p:nvPr/>
          </p:nvSpPr>
          <p:spPr>
            <a:xfrm>
              <a:off x="4882660" y="5861770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19"/>
            <p:cNvSpPr/>
            <p:nvPr/>
          </p:nvSpPr>
          <p:spPr>
            <a:xfrm>
              <a:off x="7578968" y="5861770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19"/>
            <p:cNvSpPr/>
            <p:nvPr/>
          </p:nvSpPr>
          <p:spPr>
            <a:xfrm>
              <a:off x="6242536" y="5861770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19"/>
            <p:cNvSpPr/>
            <p:nvPr/>
          </p:nvSpPr>
          <p:spPr>
            <a:xfrm>
              <a:off x="8927121" y="5861770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19"/>
            <p:cNvSpPr/>
            <p:nvPr/>
          </p:nvSpPr>
          <p:spPr>
            <a:xfrm>
              <a:off x="10275274" y="5861770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36" name="Google Shape;113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305" y="2859785"/>
            <a:ext cx="3851514" cy="21519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7" name="Google Shape;1137;p19"/>
          <p:cNvGraphicFramePr/>
          <p:nvPr/>
        </p:nvGraphicFramePr>
        <p:xfrm>
          <a:off x="6668138" y="619989"/>
          <a:ext cx="5002700" cy="741700"/>
        </p:xfrm>
        <a:graphic>
          <a:graphicData uri="http://schemas.openxmlformats.org/drawingml/2006/table">
            <a:tbl>
              <a:tblPr firstRow="1" bandRow="1">
                <a:noFill/>
                <a:tableStyleId>{4162EAB3-F314-4FF2-A2CB-5125807A7F1E}</a:tableStyleId>
              </a:tblPr>
              <a:tblGrid>
                <a:gridCol w="1036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5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6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1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prices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12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10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20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15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weights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1267AA-E227-5358-849D-D3B69BC974B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Lecturer Tahmid Mosaddeque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9B32CE-4C5E-45F5-90D7-2E5322582F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20"/>
          <p:cNvSpPr txBox="1">
            <a:spLocks noGrp="1"/>
          </p:cNvSpPr>
          <p:nvPr>
            <p:ph type="title"/>
          </p:nvPr>
        </p:nvSpPr>
        <p:spPr>
          <a:xfrm>
            <a:off x="111726" y="82423"/>
            <a:ext cx="10515600" cy="54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454"/>
              <a:buNone/>
            </a:pPr>
            <a:r>
              <a:rPr lang="en-US"/>
              <a:t>Bottom Up Approach</a:t>
            </a:r>
            <a:endParaRPr/>
          </a:p>
        </p:txBody>
      </p:sp>
      <p:sp>
        <p:nvSpPr>
          <p:cNvPr id="1143" name="Google Shape;1143;p20"/>
          <p:cNvSpPr txBox="1">
            <a:spLocks noGrp="1"/>
          </p:cNvSpPr>
          <p:nvPr>
            <p:ph type="body" idx="1"/>
          </p:nvPr>
        </p:nvSpPr>
        <p:spPr>
          <a:xfrm>
            <a:off x="-2" y="1337069"/>
            <a:ext cx="493053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Then we will traverse and fill up the cells of the table.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Each cell will be based on the given formula</a:t>
            </a:r>
            <a:endParaRPr/>
          </a:p>
          <a:p>
            <a:pPr marL="68580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m[w][i] = max { m[w][i-1], prices[ i ]+   k  [w - weights[ i ]] , [i-1] }</a:t>
            </a:r>
            <a:endParaRPr/>
          </a:p>
          <a:p>
            <a:pPr marL="2286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Of course we have to check if w-weights[i]&gt;=0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1144" name="Google Shape;1144;p20"/>
          <p:cNvSpPr/>
          <p:nvPr/>
        </p:nvSpPr>
        <p:spPr>
          <a:xfrm>
            <a:off x="6539612" y="2404246"/>
            <a:ext cx="834359" cy="51909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5" name="Google Shape;1145;p20"/>
          <p:cNvSpPr/>
          <p:nvPr/>
        </p:nvSpPr>
        <p:spPr>
          <a:xfrm>
            <a:off x="7582562" y="2404246"/>
            <a:ext cx="834359" cy="51909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6" name="Google Shape;1146;p20"/>
          <p:cNvSpPr/>
          <p:nvPr/>
        </p:nvSpPr>
        <p:spPr>
          <a:xfrm>
            <a:off x="8625511" y="2404246"/>
            <a:ext cx="834359" cy="51909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7" name="Google Shape;1147;p20"/>
          <p:cNvSpPr/>
          <p:nvPr/>
        </p:nvSpPr>
        <p:spPr>
          <a:xfrm>
            <a:off x="9668461" y="2404246"/>
            <a:ext cx="834359" cy="51909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8" name="Google Shape;1148;p20"/>
          <p:cNvSpPr/>
          <p:nvPr/>
        </p:nvSpPr>
        <p:spPr>
          <a:xfrm>
            <a:off x="10711411" y="2404246"/>
            <a:ext cx="834359" cy="51909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9" name="Google Shape;1149;p20"/>
          <p:cNvSpPr/>
          <p:nvPr/>
        </p:nvSpPr>
        <p:spPr>
          <a:xfrm>
            <a:off x="6539612" y="3043185"/>
            <a:ext cx="834359" cy="51909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0" name="Google Shape;1150;p20"/>
          <p:cNvSpPr/>
          <p:nvPr/>
        </p:nvSpPr>
        <p:spPr>
          <a:xfrm>
            <a:off x="7582562" y="3043185"/>
            <a:ext cx="834359" cy="51909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1" name="Google Shape;1151;p20"/>
          <p:cNvSpPr/>
          <p:nvPr/>
        </p:nvSpPr>
        <p:spPr>
          <a:xfrm>
            <a:off x="8625511" y="3043185"/>
            <a:ext cx="834359" cy="51909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2" name="Google Shape;1152;p20"/>
          <p:cNvSpPr/>
          <p:nvPr/>
        </p:nvSpPr>
        <p:spPr>
          <a:xfrm>
            <a:off x="9668461" y="3043185"/>
            <a:ext cx="834359" cy="51909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3" name="Google Shape;1153;p20"/>
          <p:cNvSpPr/>
          <p:nvPr/>
        </p:nvSpPr>
        <p:spPr>
          <a:xfrm>
            <a:off x="10711411" y="3043185"/>
            <a:ext cx="834359" cy="51909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4" name="Google Shape;1154;p20"/>
          <p:cNvSpPr/>
          <p:nvPr/>
        </p:nvSpPr>
        <p:spPr>
          <a:xfrm>
            <a:off x="6539612" y="3682124"/>
            <a:ext cx="834359" cy="51909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5" name="Google Shape;1155;p20"/>
          <p:cNvSpPr/>
          <p:nvPr/>
        </p:nvSpPr>
        <p:spPr>
          <a:xfrm>
            <a:off x="7582562" y="3682124"/>
            <a:ext cx="834359" cy="51909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6" name="Google Shape;1156;p20"/>
          <p:cNvSpPr/>
          <p:nvPr/>
        </p:nvSpPr>
        <p:spPr>
          <a:xfrm>
            <a:off x="8625511" y="3682124"/>
            <a:ext cx="834359" cy="51909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7" name="Google Shape;1157;p20"/>
          <p:cNvSpPr/>
          <p:nvPr/>
        </p:nvSpPr>
        <p:spPr>
          <a:xfrm>
            <a:off x="9668461" y="3682124"/>
            <a:ext cx="834359" cy="51909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8" name="Google Shape;1158;p20"/>
          <p:cNvSpPr/>
          <p:nvPr/>
        </p:nvSpPr>
        <p:spPr>
          <a:xfrm>
            <a:off x="10711411" y="3682124"/>
            <a:ext cx="834359" cy="51909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9" name="Google Shape;1159;p20"/>
          <p:cNvSpPr/>
          <p:nvPr/>
        </p:nvSpPr>
        <p:spPr>
          <a:xfrm>
            <a:off x="6539612" y="4321063"/>
            <a:ext cx="834359" cy="51909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0" name="Google Shape;1160;p20"/>
          <p:cNvSpPr/>
          <p:nvPr/>
        </p:nvSpPr>
        <p:spPr>
          <a:xfrm>
            <a:off x="7582562" y="4321063"/>
            <a:ext cx="834359" cy="51909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1" name="Google Shape;1161;p20"/>
          <p:cNvSpPr/>
          <p:nvPr/>
        </p:nvSpPr>
        <p:spPr>
          <a:xfrm>
            <a:off x="8625511" y="4321063"/>
            <a:ext cx="834359" cy="51909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2" name="Google Shape;1162;p20"/>
          <p:cNvSpPr/>
          <p:nvPr/>
        </p:nvSpPr>
        <p:spPr>
          <a:xfrm>
            <a:off x="9668461" y="4321063"/>
            <a:ext cx="834359" cy="51909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3" name="Google Shape;1163;p20"/>
          <p:cNvSpPr/>
          <p:nvPr/>
        </p:nvSpPr>
        <p:spPr>
          <a:xfrm>
            <a:off x="10711411" y="4321063"/>
            <a:ext cx="834359" cy="51909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4" name="Google Shape;1164;p20"/>
          <p:cNvSpPr/>
          <p:nvPr/>
        </p:nvSpPr>
        <p:spPr>
          <a:xfrm>
            <a:off x="6539612" y="4960002"/>
            <a:ext cx="834359" cy="51909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5" name="Google Shape;1165;p20"/>
          <p:cNvSpPr/>
          <p:nvPr/>
        </p:nvSpPr>
        <p:spPr>
          <a:xfrm>
            <a:off x="7582562" y="4960002"/>
            <a:ext cx="834359" cy="51909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6" name="Google Shape;1166;p20"/>
          <p:cNvSpPr/>
          <p:nvPr/>
        </p:nvSpPr>
        <p:spPr>
          <a:xfrm>
            <a:off x="8625511" y="4960002"/>
            <a:ext cx="834359" cy="51909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7" name="Google Shape;1167;p20"/>
          <p:cNvSpPr/>
          <p:nvPr/>
        </p:nvSpPr>
        <p:spPr>
          <a:xfrm>
            <a:off x="9668461" y="4960002"/>
            <a:ext cx="834359" cy="51909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8" name="Google Shape;1168;p20"/>
          <p:cNvSpPr/>
          <p:nvPr/>
        </p:nvSpPr>
        <p:spPr>
          <a:xfrm>
            <a:off x="10711411" y="4960002"/>
            <a:ext cx="834359" cy="51909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9" name="Google Shape;1169;p20"/>
          <p:cNvSpPr/>
          <p:nvPr/>
        </p:nvSpPr>
        <p:spPr>
          <a:xfrm>
            <a:off x="6539612" y="2404246"/>
            <a:ext cx="834359" cy="519091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0" name="Google Shape;1170;p20"/>
          <p:cNvSpPr/>
          <p:nvPr/>
        </p:nvSpPr>
        <p:spPr>
          <a:xfrm>
            <a:off x="8625511" y="2404246"/>
            <a:ext cx="834359" cy="519091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1" name="Google Shape;1171;p20"/>
          <p:cNvSpPr/>
          <p:nvPr/>
        </p:nvSpPr>
        <p:spPr>
          <a:xfrm>
            <a:off x="7591629" y="2404246"/>
            <a:ext cx="834359" cy="519091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2" name="Google Shape;1172;p20"/>
          <p:cNvSpPr/>
          <p:nvPr/>
        </p:nvSpPr>
        <p:spPr>
          <a:xfrm>
            <a:off x="9668459" y="2404246"/>
            <a:ext cx="834359" cy="519091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3" name="Google Shape;1173;p20"/>
          <p:cNvSpPr/>
          <p:nvPr/>
        </p:nvSpPr>
        <p:spPr>
          <a:xfrm>
            <a:off x="10711408" y="2404246"/>
            <a:ext cx="834359" cy="519091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4" name="Google Shape;1174;p20"/>
          <p:cNvSpPr/>
          <p:nvPr/>
        </p:nvSpPr>
        <p:spPr>
          <a:xfrm>
            <a:off x="6539612" y="3043185"/>
            <a:ext cx="834359" cy="519091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5" name="Google Shape;1175;p20"/>
          <p:cNvSpPr/>
          <p:nvPr/>
        </p:nvSpPr>
        <p:spPr>
          <a:xfrm>
            <a:off x="8625511" y="3043185"/>
            <a:ext cx="834359" cy="519091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6" name="Google Shape;1176;p20"/>
          <p:cNvSpPr/>
          <p:nvPr/>
        </p:nvSpPr>
        <p:spPr>
          <a:xfrm>
            <a:off x="7591629" y="3043185"/>
            <a:ext cx="834359" cy="519091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7" name="Google Shape;1177;p20"/>
          <p:cNvSpPr/>
          <p:nvPr/>
        </p:nvSpPr>
        <p:spPr>
          <a:xfrm>
            <a:off x="9668459" y="3043185"/>
            <a:ext cx="834359" cy="519091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8" name="Google Shape;1178;p20"/>
          <p:cNvSpPr/>
          <p:nvPr/>
        </p:nvSpPr>
        <p:spPr>
          <a:xfrm>
            <a:off x="10711408" y="3043185"/>
            <a:ext cx="834359" cy="519091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9" name="Google Shape;1179;p20"/>
          <p:cNvSpPr/>
          <p:nvPr/>
        </p:nvSpPr>
        <p:spPr>
          <a:xfrm>
            <a:off x="6539612" y="3682124"/>
            <a:ext cx="834359" cy="519091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0" name="Google Shape;1180;p20"/>
          <p:cNvSpPr/>
          <p:nvPr/>
        </p:nvSpPr>
        <p:spPr>
          <a:xfrm>
            <a:off x="8625511" y="3682124"/>
            <a:ext cx="834359" cy="519091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1" name="Google Shape;1181;p20"/>
          <p:cNvSpPr/>
          <p:nvPr/>
        </p:nvSpPr>
        <p:spPr>
          <a:xfrm>
            <a:off x="7591629" y="3682124"/>
            <a:ext cx="834359" cy="519091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2" name="Google Shape;1182;p20"/>
          <p:cNvSpPr/>
          <p:nvPr/>
        </p:nvSpPr>
        <p:spPr>
          <a:xfrm>
            <a:off x="9668459" y="3682124"/>
            <a:ext cx="834359" cy="519091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3" name="Google Shape;1183;p20"/>
          <p:cNvSpPr/>
          <p:nvPr/>
        </p:nvSpPr>
        <p:spPr>
          <a:xfrm>
            <a:off x="10711408" y="3682124"/>
            <a:ext cx="834359" cy="519091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4" name="Google Shape;1184;p20"/>
          <p:cNvSpPr/>
          <p:nvPr/>
        </p:nvSpPr>
        <p:spPr>
          <a:xfrm>
            <a:off x="6539612" y="4321063"/>
            <a:ext cx="834359" cy="519091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5" name="Google Shape;1185;p20"/>
          <p:cNvSpPr/>
          <p:nvPr/>
        </p:nvSpPr>
        <p:spPr>
          <a:xfrm>
            <a:off x="8625511" y="4321063"/>
            <a:ext cx="834359" cy="519091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6" name="Google Shape;1186;p20"/>
          <p:cNvSpPr/>
          <p:nvPr/>
        </p:nvSpPr>
        <p:spPr>
          <a:xfrm>
            <a:off x="7591629" y="4321063"/>
            <a:ext cx="834359" cy="519091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7" name="Google Shape;1187;p20"/>
          <p:cNvSpPr/>
          <p:nvPr/>
        </p:nvSpPr>
        <p:spPr>
          <a:xfrm>
            <a:off x="9668459" y="4321063"/>
            <a:ext cx="834359" cy="519091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8" name="Google Shape;1188;p20"/>
          <p:cNvSpPr/>
          <p:nvPr/>
        </p:nvSpPr>
        <p:spPr>
          <a:xfrm>
            <a:off x="10711408" y="4321063"/>
            <a:ext cx="834359" cy="519091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9" name="Google Shape;1189;p20"/>
          <p:cNvSpPr/>
          <p:nvPr/>
        </p:nvSpPr>
        <p:spPr>
          <a:xfrm>
            <a:off x="6539612" y="4960002"/>
            <a:ext cx="834359" cy="519091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0" name="Google Shape;1190;p20"/>
          <p:cNvSpPr/>
          <p:nvPr/>
        </p:nvSpPr>
        <p:spPr>
          <a:xfrm>
            <a:off x="8625511" y="4960002"/>
            <a:ext cx="834359" cy="519091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1" name="Google Shape;1191;p20"/>
          <p:cNvSpPr/>
          <p:nvPr/>
        </p:nvSpPr>
        <p:spPr>
          <a:xfrm>
            <a:off x="7591629" y="4960002"/>
            <a:ext cx="834359" cy="519091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2" name="Google Shape;1192;p20"/>
          <p:cNvSpPr/>
          <p:nvPr/>
        </p:nvSpPr>
        <p:spPr>
          <a:xfrm>
            <a:off x="9668459" y="4960002"/>
            <a:ext cx="834359" cy="519091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3" name="Google Shape;1193;p20"/>
          <p:cNvSpPr/>
          <p:nvPr/>
        </p:nvSpPr>
        <p:spPr>
          <a:xfrm>
            <a:off x="10711408" y="4960002"/>
            <a:ext cx="834359" cy="519091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4" name="Google Shape;1194;p20"/>
          <p:cNvCxnSpPr/>
          <p:nvPr/>
        </p:nvCxnSpPr>
        <p:spPr>
          <a:xfrm rot="10800000">
            <a:off x="5902959" y="2074425"/>
            <a:ext cx="636653" cy="329821"/>
          </a:xfrm>
          <a:prstGeom prst="straightConnector1">
            <a:avLst/>
          </a:prstGeom>
          <a:noFill/>
          <a:ln w="76200" cap="flat" cmpd="sng">
            <a:solidFill>
              <a:srgbClr val="5597D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95" name="Google Shape;1195;p20"/>
          <p:cNvSpPr txBox="1"/>
          <p:nvPr/>
        </p:nvSpPr>
        <p:spPr>
          <a:xfrm>
            <a:off x="6221285" y="1920240"/>
            <a:ext cx="37382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6" name="Google Shape;1196;p20"/>
          <p:cNvSpPr txBox="1"/>
          <p:nvPr/>
        </p:nvSpPr>
        <p:spPr>
          <a:xfrm>
            <a:off x="5209651" y="2293598"/>
            <a:ext cx="129875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(capacity)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7" name="Google Shape;1197;p20"/>
          <p:cNvSpPr txBox="1"/>
          <p:nvPr/>
        </p:nvSpPr>
        <p:spPr>
          <a:xfrm>
            <a:off x="6022414" y="2589418"/>
            <a:ext cx="36740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8" name="Google Shape;1198;p20"/>
          <p:cNvSpPr txBox="1"/>
          <p:nvPr/>
        </p:nvSpPr>
        <p:spPr>
          <a:xfrm>
            <a:off x="6043005" y="3171924"/>
            <a:ext cx="36740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9" name="Google Shape;1199;p20"/>
          <p:cNvSpPr txBox="1"/>
          <p:nvPr/>
        </p:nvSpPr>
        <p:spPr>
          <a:xfrm>
            <a:off x="6043005" y="3814500"/>
            <a:ext cx="36740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0" name="Google Shape;1200;p20"/>
          <p:cNvSpPr txBox="1"/>
          <p:nvPr/>
        </p:nvSpPr>
        <p:spPr>
          <a:xfrm>
            <a:off x="6043005" y="4396736"/>
            <a:ext cx="36740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1" name="Google Shape;1201;p20"/>
          <p:cNvSpPr txBox="1"/>
          <p:nvPr/>
        </p:nvSpPr>
        <p:spPr>
          <a:xfrm>
            <a:off x="6027858" y="5069838"/>
            <a:ext cx="36740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2" name="Google Shape;1202;p20"/>
          <p:cNvSpPr txBox="1"/>
          <p:nvPr/>
        </p:nvSpPr>
        <p:spPr>
          <a:xfrm>
            <a:off x="6079169" y="5742939"/>
            <a:ext cx="36740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3" name="Google Shape;1203;p20"/>
          <p:cNvSpPr txBox="1"/>
          <p:nvPr/>
        </p:nvSpPr>
        <p:spPr>
          <a:xfrm>
            <a:off x="6916257" y="2006815"/>
            <a:ext cx="36740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4" name="Google Shape;1204;p20"/>
          <p:cNvSpPr txBox="1"/>
          <p:nvPr/>
        </p:nvSpPr>
        <p:spPr>
          <a:xfrm>
            <a:off x="7765120" y="2006815"/>
            <a:ext cx="36740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5" name="Google Shape;1205;p20"/>
          <p:cNvSpPr txBox="1"/>
          <p:nvPr/>
        </p:nvSpPr>
        <p:spPr>
          <a:xfrm>
            <a:off x="8766621" y="2006815"/>
            <a:ext cx="36740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6" name="Google Shape;1206;p20"/>
          <p:cNvSpPr txBox="1"/>
          <p:nvPr/>
        </p:nvSpPr>
        <p:spPr>
          <a:xfrm>
            <a:off x="9768122" y="2006815"/>
            <a:ext cx="36740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7" name="Google Shape;1207;p20"/>
          <p:cNvSpPr txBox="1"/>
          <p:nvPr/>
        </p:nvSpPr>
        <p:spPr>
          <a:xfrm>
            <a:off x="10769623" y="2006815"/>
            <a:ext cx="36740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8" name="Google Shape;1208;p20"/>
          <p:cNvSpPr/>
          <p:nvPr/>
        </p:nvSpPr>
        <p:spPr>
          <a:xfrm>
            <a:off x="6539612" y="5667265"/>
            <a:ext cx="834359" cy="51909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9" name="Google Shape;1209;p20"/>
          <p:cNvSpPr/>
          <p:nvPr/>
        </p:nvSpPr>
        <p:spPr>
          <a:xfrm>
            <a:off x="7582562" y="5667265"/>
            <a:ext cx="834359" cy="51909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0" name="Google Shape;1210;p20"/>
          <p:cNvSpPr/>
          <p:nvPr/>
        </p:nvSpPr>
        <p:spPr>
          <a:xfrm>
            <a:off x="8625511" y="5667265"/>
            <a:ext cx="834359" cy="51909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1" name="Google Shape;1211;p20"/>
          <p:cNvSpPr/>
          <p:nvPr/>
        </p:nvSpPr>
        <p:spPr>
          <a:xfrm>
            <a:off x="9668461" y="5667265"/>
            <a:ext cx="834359" cy="51909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2" name="Google Shape;1212;p20"/>
          <p:cNvSpPr/>
          <p:nvPr/>
        </p:nvSpPr>
        <p:spPr>
          <a:xfrm>
            <a:off x="10711411" y="5667265"/>
            <a:ext cx="834359" cy="51909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3" name="Google Shape;1213;p20"/>
          <p:cNvSpPr/>
          <p:nvPr/>
        </p:nvSpPr>
        <p:spPr>
          <a:xfrm>
            <a:off x="6539612" y="5667265"/>
            <a:ext cx="834359" cy="519091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4" name="Google Shape;1214;p20"/>
          <p:cNvSpPr/>
          <p:nvPr/>
        </p:nvSpPr>
        <p:spPr>
          <a:xfrm>
            <a:off x="8625511" y="5667265"/>
            <a:ext cx="834359" cy="519091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5" name="Google Shape;1215;p20"/>
          <p:cNvSpPr/>
          <p:nvPr/>
        </p:nvSpPr>
        <p:spPr>
          <a:xfrm>
            <a:off x="7591629" y="5667265"/>
            <a:ext cx="834359" cy="519091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6" name="Google Shape;1216;p20"/>
          <p:cNvSpPr/>
          <p:nvPr/>
        </p:nvSpPr>
        <p:spPr>
          <a:xfrm>
            <a:off x="9668459" y="5667265"/>
            <a:ext cx="834359" cy="519091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7" name="Google Shape;1217;p20"/>
          <p:cNvSpPr/>
          <p:nvPr/>
        </p:nvSpPr>
        <p:spPr>
          <a:xfrm>
            <a:off x="10711408" y="5667265"/>
            <a:ext cx="834359" cy="519091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18" name="Google Shape;1218;p20"/>
          <p:cNvGraphicFramePr/>
          <p:nvPr/>
        </p:nvGraphicFramePr>
        <p:xfrm>
          <a:off x="6543041" y="1171298"/>
          <a:ext cx="5002700" cy="741700"/>
        </p:xfrm>
        <a:graphic>
          <a:graphicData uri="http://schemas.openxmlformats.org/drawingml/2006/table">
            <a:tbl>
              <a:tblPr firstRow="1" bandRow="1">
                <a:noFill/>
                <a:tableStyleId>{4162EAB3-F314-4FF2-A2CB-5125807A7F1E}</a:tableStyleId>
              </a:tblPr>
              <a:tblGrid>
                <a:gridCol w="1036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5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6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1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prices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12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10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20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15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weights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9566834-F24A-87F1-F1DE-684618F328F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Lecturer Tahmid Mosaddeque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C1A5D8-878D-090F-FA1E-C54EB41E18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21"/>
          <p:cNvSpPr txBox="1">
            <a:spLocks noGrp="1"/>
          </p:cNvSpPr>
          <p:nvPr>
            <p:ph type="title"/>
          </p:nvPr>
        </p:nvSpPr>
        <p:spPr>
          <a:xfrm>
            <a:off x="111726" y="82423"/>
            <a:ext cx="10515600" cy="54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454"/>
              <a:buNone/>
            </a:pPr>
            <a:r>
              <a:rPr lang="en-US"/>
              <a:t>Bottom Up Approach</a:t>
            </a:r>
            <a:endParaRPr/>
          </a:p>
        </p:txBody>
      </p:sp>
      <p:grpSp>
        <p:nvGrpSpPr>
          <p:cNvPr id="1224" name="Google Shape;1224;p21"/>
          <p:cNvGrpSpPr/>
          <p:nvPr/>
        </p:nvGrpSpPr>
        <p:grpSpPr>
          <a:xfrm>
            <a:off x="6075680" y="1818640"/>
            <a:ext cx="5631232" cy="4872021"/>
            <a:chOff x="4749511" y="279156"/>
            <a:chExt cx="7294100" cy="6069760"/>
          </a:xfrm>
        </p:grpSpPr>
        <p:sp>
          <p:nvSpPr>
            <p:cNvPr id="1225" name="Google Shape;1225;p21"/>
            <p:cNvSpPr/>
            <p:nvPr/>
          </p:nvSpPr>
          <p:spPr>
            <a:xfrm>
              <a:off x="5572472" y="967792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21"/>
            <p:cNvSpPr/>
            <p:nvPr/>
          </p:nvSpPr>
          <p:spPr>
            <a:xfrm>
              <a:off x="6920626" y="967792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21"/>
            <p:cNvSpPr/>
            <p:nvPr/>
          </p:nvSpPr>
          <p:spPr>
            <a:xfrm>
              <a:off x="8268780" y="967792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21"/>
            <p:cNvSpPr/>
            <p:nvPr/>
          </p:nvSpPr>
          <p:spPr>
            <a:xfrm>
              <a:off x="9616934" y="967792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21"/>
            <p:cNvSpPr/>
            <p:nvPr/>
          </p:nvSpPr>
          <p:spPr>
            <a:xfrm>
              <a:off x="10965088" y="967792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21"/>
            <p:cNvSpPr/>
            <p:nvPr/>
          </p:nvSpPr>
          <p:spPr>
            <a:xfrm>
              <a:off x="5572472" y="1876864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21"/>
            <p:cNvSpPr/>
            <p:nvPr/>
          </p:nvSpPr>
          <p:spPr>
            <a:xfrm>
              <a:off x="6920626" y="1876864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21"/>
            <p:cNvSpPr/>
            <p:nvPr/>
          </p:nvSpPr>
          <p:spPr>
            <a:xfrm>
              <a:off x="8268780" y="1876864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21"/>
            <p:cNvSpPr/>
            <p:nvPr/>
          </p:nvSpPr>
          <p:spPr>
            <a:xfrm>
              <a:off x="9616934" y="1876864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21"/>
            <p:cNvSpPr/>
            <p:nvPr/>
          </p:nvSpPr>
          <p:spPr>
            <a:xfrm>
              <a:off x="10965088" y="1876864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21"/>
            <p:cNvSpPr/>
            <p:nvPr/>
          </p:nvSpPr>
          <p:spPr>
            <a:xfrm>
              <a:off x="5572472" y="2785936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21"/>
            <p:cNvSpPr/>
            <p:nvPr/>
          </p:nvSpPr>
          <p:spPr>
            <a:xfrm>
              <a:off x="6920626" y="2785936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21"/>
            <p:cNvSpPr/>
            <p:nvPr/>
          </p:nvSpPr>
          <p:spPr>
            <a:xfrm>
              <a:off x="8268780" y="2785936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21"/>
            <p:cNvSpPr/>
            <p:nvPr/>
          </p:nvSpPr>
          <p:spPr>
            <a:xfrm>
              <a:off x="9616934" y="2785936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21"/>
            <p:cNvSpPr/>
            <p:nvPr/>
          </p:nvSpPr>
          <p:spPr>
            <a:xfrm>
              <a:off x="10965088" y="2785936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21"/>
            <p:cNvSpPr/>
            <p:nvPr/>
          </p:nvSpPr>
          <p:spPr>
            <a:xfrm>
              <a:off x="5572472" y="3695008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21"/>
            <p:cNvSpPr/>
            <p:nvPr/>
          </p:nvSpPr>
          <p:spPr>
            <a:xfrm>
              <a:off x="6920626" y="3695008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21"/>
            <p:cNvSpPr/>
            <p:nvPr/>
          </p:nvSpPr>
          <p:spPr>
            <a:xfrm>
              <a:off x="8268780" y="3695008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21"/>
            <p:cNvSpPr/>
            <p:nvPr/>
          </p:nvSpPr>
          <p:spPr>
            <a:xfrm>
              <a:off x="9616934" y="3695008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21"/>
            <p:cNvSpPr/>
            <p:nvPr/>
          </p:nvSpPr>
          <p:spPr>
            <a:xfrm>
              <a:off x="10965088" y="3695008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21"/>
            <p:cNvSpPr/>
            <p:nvPr/>
          </p:nvSpPr>
          <p:spPr>
            <a:xfrm>
              <a:off x="5572472" y="4604080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21"/>
            <p:cNvSpPr/>
            <p:nvPr/>
          </p:nvSpPr>
          <p:spPr>
            <a:xfrm>
              <a:off x="6920626" y="4604080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21"/>
            <p:cNvSpPr/>
            <p:nvPr/>
          </p:nvSpPr>
          <p:spPr>
            <a:xfrm>
              <a:off x="8268780" y="4604080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21"/>
            <p:cNvSpPr/>
            <p:nvPr/>
          </p:nvSpPr>
          <p:spPr>
            <a:xfrm>
              <a:off x="9616934" y="4604080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21"/>
            <p:cNvSpPr/>
            <p:nvPr/>
          </p:nvSpPr>
          <p:spPr>
            <a:xfrm>
              <a:off x="10965088" y="4604080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21"/>
            <p:cNvSpPr/>
            <p:nvPr/>
          </p:nvSpPr>
          <p:spPr>
            <a:xfrm>
              <a:off x="5572471" y="967792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21"/>
            <p:cNvSpPr/>
            <p:nvPr/>
          </p:nvSpPr>
          <p:spPr>
            <a:xfrm>
              <a:off x="8268779" y="967792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21"/>
            <p:cNvSpPr/>
            <p:nvPr/>
          </p:nvSpPr>
          <p:spPr>
            <a:xfrm>
              <a:off x="6932347" y="967792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21"/>
            <p:cNvSpPr/>
            <p:nvPr/>
          </p:nvSpPr>
          <p:spPr>
            <a:xfrm>
              <a:off x="9616932" y="967792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21"/>
            <p:cNvSpPr/>
            <p:nvPr/>
          </p:nvSpPr>
          <p:spPr>
            <a:xfrm>
              <a:off x="10965085" y="967792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21"/>
            <p:cNvSpPr/>
            <p:nvPr/>
          </p:nvSpPr>
          <p:spPr>
            <a:xfrm>
              <a:off x="5572471" y="1876864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21"/>
            <p:cNvSpPr/>
            <p:nvPr/>
          </p:nvSpPr>
          <p:spPr>
            <a:xfrm>
              <a:off x="8268779" y="1876864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21"/>
            <p:cNvSpPr/>
            <p:nvPr/>
          </p:nvSpPr>
          <p:spPr>
            <a:xfrm>
              <a:off x="6932347" y="1876864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21"/>
            <p:cNvSpPr/>
            <p:nvPr/>
          </p:nvSpPr>
          <p:spPr>
            <a:xfrm>
              <a:off x="9616932" y="1876864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21"/>
            <p:cNvSpPr/>
            <p:nvPr/>
          </p:nvSpPr>
          <p:spPr>
            <a:xfrm>
              <a:off x="10965085" y="1876864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21"/>
            <p:cNvSpPr/>
            <p:nvPr/>
          </p:nvSpPr>
          <p:spPr>
            <a:xfrm>
              <a:off x="5572471" y="2785936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21"/>
            <p:cNvSpPr/>
            <p:nvPr/>
          </p:nvSpPr>
          <p:spPr>
            <a:xfrm>
              <a:off x="8268779" y="2785936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21"/>
            <p:cNvSpPr/>
            <p:nvPr/>
          </p:nvSpPr>
          <p:spPr>
            <a:xfrm>
              <a:off x="6932347" y="2785936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21"/>
            <p:cNvSpPr/>
            <p:nvPr/>
          </p:nvSpPr>
          <p:spPr>
            <a:xfrm>
              <a:off x="9616932" y="2785936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21"/>
            <p:cNvSpPr/>
            <p:nvPr/>
          </p:nvSpPr>
          <p:spPr>
            <a:xfrm>
              <a:off x="10965085" y="2785936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21"/>
            <p:cNvSpPr/>
            <p:nvPr/>
          </p:nvSpPr>
          <p:spPr>
            <a:xfrm>
              <a:off x="5572471" y="3695008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21"/>
            <p:cNvSpPr/>
            <p:nvPr/>
          </p:nvSpPr>
          <p:spPr>
            <a:xfrm>
              <a:off x="8268779" y="3695008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21"/>
            <p:cNvSpPr/>
            <p:nvPr/>
          </p:nvSpPr>
          <p:spPr>
            <a:xfrm>
              <a:off x="6932347" y="3695008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21"/>
            <p:cNvSpPr/>
            <p:nvPr/>
          </p:nvSpPr>
          <p:spPr>
            <a:xfrm>
              <a:off x="9616932" y="3695008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21"/>
            <p:cNvSpPr/>
            <p:nvPr/>
          </p:nvSpPr>
          <p:spPr>
            <a:xfrm>
              <a:off x="10965085" y="3695008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21"/>
            <p:cNvSpPr/>
            <p:nvPr/>
          </p:nvSpPr>
          <p:spPr>
            <a:xfrm>
              <a:off x="5572471" y="4604080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21"/>
            <p:cNvSpPr/>
            <p:nvPr/>
          </p:nvSpPr>
          <p:spPr>
            <a:xfrm>
              <a:off x="8268779" y="4604080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21"/>
            <p:cNvSpPr/>
            <p:nvPr/>
          </p:nvSpPr>
          <p:spPr>
            <a:xfrm>
              <a:off x="6932347" y="4604080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21"/>
            <p:cNvSpPr/>
            <p:nvPr/>
          </p:nvSpPr>
          <p:spPr>
            <a:xfrm>
              <a:off x="9616932" y="4604080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21"/>
            <p:cNvSpPr/>
            <p:nvPr/>
          </p:nvSpPr>
          <p:spPr>
            <a:xfrm>
              <a:off x="10965085" y="4604080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75" name="Google Shape;1275;p21"/>
            <p:cNvCxnSpPr/>
            <p:nvPr/>
          </p:nvCxnSpPr>
          <p:spPr>
            <a:xfrm rot="10800000">
              <a:off x="4749511" y="498528"/>
              <a:ext cx="822960" cy="469264"/>
            </a:xfrm>
            <a:prstGeom prst="straightConnector1">
              <a:avLst/>
            </a:prstGeom>
            <a:noFill/>
            <a:ln w="76200" cap="flat" cmpd="sng">
              <a:solidFill>
                <a:srgbClr val="5597D3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76" name="Google Shape;1276;p21"/>
            <p:cNvSpPr txBox="1"/>
            <p:nvPr/>
          </p:nvSpPr>
          <p:spPr>
            <a:xfrm>
              <a:off x="5160991" y="279156"/>
              <a:ext cx="362869" cy="448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21"/>
            <p:cNvSpPr txBox="1"/>
            <p:nvPr/>
          </p:nvSpPr>
          <p:spPr>
            <a:xfrm>
              <a:off x="4749511" y="663944"/>
              <a:ext cx="417518" cy="448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21"/>
            <p:cNvSpPr txBox="1"/>
            <p:nvPr/>
          </p:nvSpPr>
          <p:spPr>
            <a:xfrm>
              <a:off x="4903924" y="1231251"/>
              <a:ext cx="357406" cy="448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21"/>
            <p:cNvSpPr txBox="1"/>
            <p:nvPr/>
          </p:nvSpPr>
          <p:spPr>
            <a:xfrm>
              <a:off x="4930539" y="2060033"/>
              <a:ext cx="357406" cy="448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21"/>
            <p:cNvSpPr txBox="1"/>
            <p:nvPr/>
          </p:nvSpPr>
          <p:spPr>
            <a:xfrm>
              <a:off x="4930539" y="2974278"/>
              <a:ext cx="357406" cy="448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21"/>
            <p:cNvSpPr txBox="1"/>
            <p:nvPr/>
          </p:nvSpPr>
          <p:spPr>
            <a:xfrm>
              <a:off x="4930539" y="3802675"/>
              <a:ext cx="357406" cy="448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21"/>
            <p:cNvSpPr txBox="1"/>
            <p:nvPr/>
          </p:nvSpPr>
          <p:spPr>
            <a:xfrm>
              <a:off x="4910960" y="4760352"/>
              <a:ext cx="357406" cy="448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21"/>
            <p:cNvSpPr txBox="1"/>
            <p:nvPr/>
          </p:nvSpPr>
          <p:spPr>
            <a:xfrm>
              <a:off x="4977286" y="5718029"/>
              <a:ext cx="357406" cy="448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21"/>
            <p:cNvSpPr txBox="1"/>
            <p:nvPr/>
          </p:nvSpPr>
          <p:spPr>
            <a:xfrm>
              <a:off x="6059337" y="402334"/>
              <a:ext cx="357406" cy="448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21"/>
            <p:cNvSpPr txBox="1"/>
            <p:nvPr/>
          </p:nvSpPr>
          <p:spPr>
            <a:xfrm>
              <a:off x="7156607" y="402334"/>
              <a:ext cx="357406" cy="448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21"/>
            <p:cNvSpPr txBox="1"/>
            <p:nvPr/>
          </p:nvSpPr>
          <p:spPr>
            <a:xfrm>
              <a:off x="8451183" y="402334"/>
              <a:ext cx="357406" cy="448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21"/>
            <p:cNvSpPr txBox="1"/>
            <p:nvPr/>
          </p:nvSpPr>
          <p:spPr>
            <a:xfrm>
              <a:off x="9745759" y="402334"/>
              <a:ext cx="357406" cy="448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21"/>
            <p:cNvSpPr txBox="1"/>
            <p:nvPr/>
          </p:nvSpPr>
          <p:spPr>
            <a:xfrm>
              <a:off x="11040335" y="402334"/>
              <a:ext cx="357406" cy="448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21"/>
            <p:cNvSpPr/>
            <p:nvPr/>
          </p:nvSpPr>
          <p:spPr>
            <a:xfrm>
              <a:off x="5572472" y="5610362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21"/>
            <p:cNvSpPr/>
            <p:nvPr/>
          </p:nvSpPr>
          <p:spPr>
            <a:xfrm>
              <a:off x="6920626" y="5610362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21"/>
            <p:cNvSpPr/>
            <p:nvPr/>
          </p:nvSpPr>
          <p:spPr>
            <a:xfrm>
              <a:off x="8268780" y="5610362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21"/>
            <p:cNvSpPr/>
            <p:nvPr/>
          </p:nvSpPr>
          <p:spPr>
            <a:xfrm>
              <a:off x="9616934" y="5610362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21"/>
            <p:cNvSpPr/>
            <p:nvPr/>
          </p:nvSpPr>
          <p:spPr>
            <a:xfrm>
              <a:off x="10965088" y="5610362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21"/>
            <p:cNvSpPr/>
            <p:nvPr/>
          </p:nvSpPr>
          <p:spPr>
            <a:xfrm>
              <a:off x="5572471" y="5610362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21"/>
            <p:cNvSpPr/>
            <p:nvPr/>
          </p:nvSpPr>
          <p:spPr>
            <a:xfrm>
              <a:off x="8268779" y="5610362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21"/>
            <p:cNvSpPr/>
            <p:nvPr/>
          </p:nvSpPr>
          <p:spPr>
            <a:xfrm>
              <a:off x="6932347" y="5610362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21"/>
            <p:cNvSpPr/>
            <p:nvPr/>
          </p:nvSpPr>
          <p:spPr>
            <a:xfrm>
              <a:off x="9616932" y="5610362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21"/>
            <p:cNvSpPr/>
            <p:nvPr/>
          </p:nvSpPr>
          <p:spPr>
            <a:xfrm>
              <a:off x="10965085" y="5610362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99" name="Google Shape;1299;p21"/>
          <p:cNvPicPr preferRelativeResize="0"/>
          <p:nvPr/>
        </p:nvPicPr>
        <p:blipFill rotWithShape="1">
          <a:blip r:embed="rId3">
            <a:alphaModFix/>
          </a:blip>
          <a:srcRect l="1096"/>
          <a:stretch/>
        </p:blipFill>
        <p:spPr>
          <a:xfrm>
            <a:off x="360217" y="631698"/>
            <a:ext cx="5009305" cy="587993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00" name="Google Shape;1300;p21"/>
          <p:cNvGraphicFramePr/>
          <p:nvPr/>
        </p:nvGraphicFramePr>
        <p:xfrm>
          <a:off x="6738332" y="1038961"/>
          <a:ext cx="5002700" cy="741700"/>
        </p:xfrm>
        <a:graphic>
          <a:graphicData uri="http://schemas.openxmlformats.org/drawingml/2006/table">
            <a:tbl>
              <a:tblPr firstRow="1" bandRow="1">
                <a:noFill/>
                <a:tableStyleId>{4162EAB3-F314-4FF2-A2CB-5125807A7F1E}</a:tableStyleId>
              </a:tblPr>
              <a:tblGrid>
                <a:gridCol w="1036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5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6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1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prices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12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10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20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15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weights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C33C60-B566-D60E-7F92-25C55B57FB5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Lecturer Tahmid Mosaddeque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2D1ECC-BF50-D626-5BE1-F230D31810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6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Tracking which items were taken</a:t>
            </a:r>
            <a:endParaRPr/>
          </a:p>
        </p:txBody>
      </p:sp>
      <p:sp>
        <p:nvSpPr>
          <p:cNvPr id="1306" name="Google Shape;1306;p6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Seeing the data in the memo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Keeping an additional table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F17181E-F53B-9309-D891-2836D2B8033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Lecturer Tahmid Mosaddeque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D1D140-1065-17D8-1AF5-E5668C1920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>
            <a:spLocks noGrp="1"/>
          </p:cNvSpPr>
          <p:nvPr>
            <p:ph type="title"/>
          </p:nvPr>
        </p:nvSpPr>
        <p:spPr>
          <a:xfrm>
            <a:off x="372979" y="1792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History of Dynamic Programming</a:t>
            </a:r>
            <a:endParaRPr/>
          </a:p>
        </p:txBody>
      </p: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186490" y="1533692"/>
            <a:ext cx="873893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1526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Bellman was working for RAND corporation which was employed by the Air Force.</a:t>
            </a:r>
            <a:endParaRPr/>
          </a:p>
          <a:p>
            <a:pPr marL="228600" lvl="0" indent="-21526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He was working on creating a multi stage decision process.</a:t>
            </a:r>
            <a:endParaRPr/>
          </a:p>
          <a:p>
            <a:pPr marL="228600" lvl="0" indent="-21526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 this he needed funding.</a:t>
            </a:r>
            <a:endParaRPr/>
          </a:p>
          <a:p>
            <a:pPr marL="228600" lvl="0" indent="-21526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He needed find from the then Secretary of Defense, who hated the word ‘research.’</a:t>
            </a:r>
            <a:endParaRPr/>
          </a:p>
          <a:p>
            <a:pPr marL="228600" lvl="0" indent="-21526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hide the fact that he was conducting mathematics based research – he chose the name </a:t>
            </a:r>
            <a:r>
              <a:rPr lang="en-US" b="1"/>
              <a:t>Dynamic Programming</a:t>
            </a:r>
            <a:r>
              <a:rPr lang="en-US"/>
              <a:t>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13" name="Google Shape;113;p4" descr="Richard E. Bellman - Wiki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25427" y="1504783"/>
            <a:ext cx="3266573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4"/>
          <p:cNvSpPr txBox="1"/>
          <p:nvPr/>
        </p:nvSpPr>
        <p:spPr>
          <a:xfrm>
            <a:off x="9855200" y="5966691"/>
            <a:ext cx="17075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Richard Bellman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17" name="Google Shape;11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Lecturer Tahmid Mosaddeque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1e548f1b451_0_10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Tracking which items were taken</a:t>
            </a:r>
            <a:endParaRPr/>
          </a:p>
        </p:txBody>
      </p:sp>
      <p:sp>
        <p:nvSpPr>
          <p:cNvPr id="1312" name="Google Shape;1312;g1e548f1b451_0_10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rgbClr val="FF0000"/>
                </a:solidFill>
              </a:rPr>
              <a:t>Seeing the data in the memo (not required)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Keeping an additional table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5C9E49E-CFCE-EB1D-D7BB-BEB9996DFE0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Lecturer Tahmid Mosaddeque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B0DD0B-3CC0-E599-959F-1DD556946F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Tracking which items were taken</a:t>
            </a:r>
            <a:endParaRPr/>
          </a:p>
        </p:txBody>
      </p:sp>
      <p:sp>
        <p:nvSpPr>
          <p:cNvPr id="1318" name="Google Shape;1318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Seeing the data in the memo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grpSp>
        <p:nvGrpSpPr>
          <p:cNvPr id="1319" name="Google Shape;1319;p22"/>
          <p:cNvGrpSpPr/>
          <p:nvPr/>
        </p:nvGrpSpPr>
        <p:grpSpPr>
          <a:xfrm>
            <a:off x="5171440" y="2397760"/>
            <a:ext cx="5631232" cy="4128437"/>
            <a:chOff x="4749511" y="279156"/>
            <a:chExt cx="7294100" cy="6069760"/>
          </a:xfrm>
        </p:grpSpPr>
        <p:sp>
          <p:nvSpPr>
            <p:cNvPr id="1320" name="Google Shape;1320;p22"/>
            <p:cNvSpPr/>
            <p:nvPr/>
          </p:nvSpPr>
          <p:spPr>
            <a:xfrm>
              <a:off x="5572472" y="967792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22"/>
            <p:cNvSpPr/>
            <p:nvPr/>
          </p:nvSpPr>
          <p:spPr>
            <a:xfrm>
              <a:off x="6920626" y="967792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22"/>
            <p:cNvSpPr/>
            <p:nvPr/>
          </p:nvSpPr>
          <p:spPr>
            <a:xfrm>
              <a:off x="8268780" y="967792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22"/>
            <p:cNvSpPr/>
            <p:nvPr/>
          </p:nvSpPr>
          <p:spPr>
            <a:xfrm>
              <a:off x="9616934" y="967792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22"/>
            <p:cNvSpPr/>
            <p:nvPr/>
          </p:nvSpPr>
          <p:spPr>
            <a:xfrm>
              <a:off x="10965088" y="967792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22"/>
            <p:cNvSpPr/>
            <p:nvPr/>
          </p:nvSpPr>
          <p:spPr>
            <a:xfrm>
              <a:off x="5572472" y="1876864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22"/>
            <p:cNvSpPr/>
            <p:nvPr/>
          </p:nvSpPr>
          <p:spPr>
            <a:xfrm>
              <a:off x="6920626" y="1876864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22"/>
            <p:cNvSpPr/>
            <p:nvPr/>
          </p:nvSpPr>
          <p:spPr>
            <a:xfrm>
              <a:off x="8268780" y="1876864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22"/>
            <p:cNvSpPr/>
            <p:nvPr/>
          </p:nvSpPr>
          <p:spPr>
            <a:xfrm>
              <a:off x="9616934" y="1876864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22"/>
            <p:cNvSpPr/>
            <p:nvPr/>
          </p:nvSpPr>
          <p:spPr>
            <a:xfrm>
              <a:off x="10965088" y="1876864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22"/>
            <p:cNvSpPr/>
            <p:nvPr/>
          </p:nvSpPr>
          <p:spPr>
            <a:xfrm>
              <a:off x="5572472" y="2785936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22"/>
            <p:cNvSpPr/>
            <p:nvPr/>
          </p:nvSpPr>
          <p:spPr>
            <a:xfrm>
              <a:off x="6920626" y="2785936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22"/>
            <p:cNvSpPr/>
            <p:nvPr/>
          </p:nvSpPr>
          <p:spPr>
            <a:xfrm>
              <a:off x="8268780" y="2785936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22"/>
            <p:cNvSpPr/>
            <p:nvPr/>
          </p:nvSpPr>
          <p:spPr>
            <a:xfrm>
              <a:off x="9616934" y="2785936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22"/>
            <p:cNvSpPr/>
            <p:nvPr/>
          </p:nvSpPr>
          <p:spPr>
            <a:xfrm>
              <a:off x="10965088" y="2785936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22"/>
            <p:cNvSpPr/>
            <p:nvPr/>
          </p:nvSpPr>
          <p:spPr>
            <a:xfrm>
              <a:off x="5572472" y="3695008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22"/>
            <p:cNvSpPr/>
            <p:nvPr/>
          </p:nvSpPr>
          <p:spPr>
            <a:xfrm>
              <a:off x="6920626" y="3695008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22"/>
            <p:cNvSpPr/>
            <p:nvPr/>
          </p:nvSpPr>
          <p:spPr>
            <a:xfrm>
              <a:off x="8268780" y="3695008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22"/>
            <p:cNvSpPr/>
            <p:nvPr/>
          </p:nvSpPr>
          <p:spPr>
            <a:xfrm>
              <a:off x="9616934" y="3695008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22"/>
            <p:cNvSpPr/>
            <p:nvPr/>
          </p:nvSpPr>
          <p:spPr>
            <a:xfrm>
              <a:off x="10965088" y="3695008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22"/>
            <p:cNvSpPr/>
            <p:nvPr/>
          </p:nvSpPr>
          <p:spPr>
            <a:xfrm>
              <a:off x="5572472" y="4604080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22"/>
            <p:cNvSpPr/>
            <p:nvPr/>
          </p:nvSpPr>
          <p:spPr>
            <a:xfrm>
              <a:off x="6920626" y="4604080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22"/>
            <p:cNvSpPr/>
            <p:nvPr/>
          </p:nvSpPr>
          <p:spPr>
            <a:xfrm>
              <a:off x="8268780" y="4604080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22"/>
            <p:cNvSpPr/>
            <p:nvPr/>
          </p:nvSpPr>
          <p:spPr>
            <a:xfrm>
              <a:off x="9616934" y="4604080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22"/>
            <p:cNvSpPr/>
            <p:nvPr/>
          </p:nvSpPr>
          <p:spPr>
            <a:xfrm>
              <a:off x="10965088" y="4604080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22"/>
            <p:cNvSpPr/>
            <p:nvPr/>
          </p:nvSpPr>
          <p:spPr>
            <a:xfrm>
              <a:off x="5572471" y="967792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22"/>
            <p:cNvSpPr/>
            <p:nvPr/>
          </p:nvSpPr>
          <p:spPr>
            <a:xfrm>
              <a:off x="8268779" y="967792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22"/>
            <p:cNvSpPr/>
            <p:nvPr/>
          </p:nvSpPr>
          <p:spPr>
            <a:xfrm>
              <a:off x="6932347" y="967792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22"/>
            <p:cNvSpPr/>
            <p:nvPr/>
          </p:nvSpPr>
          <p:spPr>
            <a:xfrm>
              <a:off x="9616932" y="967792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22"/>
            <p:cNvSpPr/>
            <p:nvPr/>
          </p:nvSpPr>
          <p:spPr>
            <a:xfrm>
              <a:off x="10965085" y="967792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22"/>
            <p:cNvSpPr/>
            <p:nvPr/>
          </p:nvSpPr>
          <p:spPr>
            <a:xfrm>
              <a:off x="5572471" y="1876864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22"/>
            <p:cNvSpPr/>
            <p:nvPr/>
          </p:nvSpPr>
          <p:spPr>
            <a:xfrm>
              <a:off x="8268779" y="1876864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22"/>
            <p:cNvSpPr/>
            <p:nvPr/>
          </p:nvSpPr>
          <p:spPr>
            <a:xfrm>
              <a:off x="6932347" y="1876864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22"/>
            <p:cNvSpPr/>
            <p:nvPr/>
          </p:nvSpPr>
          <p:spPr>
            <a:xfrm>
              <a:off x="9616932" y="1876864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22"/>
            <p:cNvSpPr/>
            <p:nvPr/>
          </p:nvSpPr>
          <p:spPr>
            <a:xfrm>
              <a:off x="10965085" y="1876864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22"/>
            <p:cNvSpPr/>
            <p:nvPr/>
          </p:nvSpPr>
          <p:spPr>
            <a:xfrm>
              <a:off x="5572471" y="2785936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22"/>
            <p:cNvSpPr/>
            <p:nvPr/>
          </p:nvSpPr>
          <p:spPr>
            <a:xfrm>
              <a:off x="8268779" y="2785936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22"/>
            <p:cNvSpPr/>
            <p:nvPr/>
          </p:nvSpPr>
          <p:spPr>
            <a:xfrm>
              <a:off x="6932347" y="2785936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22"/>
            <p:cNvSpPr/>
            <p:nvPr/>
          </p:nvSpPr>
          <p:spPr>
            <a:xfrm>
              <a:off x="9616932" y="2785936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22"/>
            <p:cNvSpPr/>
            <p:nvPr/>
          </p:nvSpPr>
          <p:spPr>
            <a:xfrm>
              <a:off x="10965085" y="2785936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22"/>
            <p:cNvSpPr/>
            <p:nvPr/>
          </p:nvSpPr>
          <p:spPr>
            <a:xfrm>
              <a:off x="5572471" y="3695008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22"/>
            <p:cNvSpPr/>
            <p:nvPr/>
          </p:nvSpPr>
          <p:spPr>
            <a:xfrm>
              <a:off x="8268779" y="3695008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22"/>
            <p:cNvSpPr/>
            <p:nvPr/>
          </p:nvSpPr>
          <p:spPr>
            <a:xfrm>
              <a:off x="6932347" y="3695008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22"/>
            <p:cNvSpPr/>
            <p:nvPr/>
          </p:nvSpPr>
          <p:spPr>
            <a:xfrm>
              <a:off x="9616932" y="3695008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22"/>
            <p:cNvSpPr/>
            <p:nvPr/>
          </p:nvSpPr>
          <p:spPr>
            <a:xfrm>
              <a:off x="10965085" y="3695008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22"/>
            <p:cNvSpPr/>
            <p:nvPr/>
          </p:nvSpPr>
          <p:spPr>
            <a:xfrm>
              <a:off x="5572471" y="4604080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22"/>
            <p:cNvSpPr/>
            <p:nvPr/>
          </p:nvSpPr>
          <p:spPr>
            <a:xfrm>
              <a:off x="8268779" y="4604080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22"/>
            <p:cNvSpPr/>
            <p:nvPr/>
          </p:nvSpPr>
          <p:spPr>
            <a:xfrm>
              <a:off x="6932347" y="4604080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22"/>
            <p:cNvSpPr/>
            <p:nvPr/>
          </p:nvSpPr>
          <p:spPr>
            <a:xfrm>
              <a:off x="9616932" y="4604080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22"/>
            <p:cNvSpPr/>
            <p:nvPr/>
          </p:nvSpPr>
          <p:spPr>
            <a:xfrm>
              <a:off x="10965085" y="4604080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70" name="Google Shape;1370;p22"/>
            <p:cNvCxnSpPr/>
            <p:nvPr/>
          </p:nvCxnSpPr>
          <p:spPr>
            <a:xfrm rot="10800000">
              <a:off x="4749511" y="498528"/>
              <a:ext cx="822960" cy="469264"/>
            </a:xfrm>
            <a:prstGeom prst="straightConnector1">
              <a:avLst/>
            </a:prstGeom>
            <a:noFill/>
            <a:ln w="76200" cap="flat" cmpd="sng">
              <a:solidFill>
                <a:srgbClr val="5597D3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71" name="Google Shape;1371;p22"/>
            <p:cNvSpPr txBox="1"/>
            <p:nvPr/>
          </p:nvSpPr>
          <p:spPr>
            <a:xfrm>
              <a:off x="5160991" y="279156"/>
              <a:ext cx="362869" cy="448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22"/>
            <p:cNvSpPr txBox="1"/>
            <p:nvPr/>
          </p:nvSpPr>
          <p:spPr>
            <a:xfrm>
              <a:off x="4749511" y="663944"/>
              <a:ext cx="417518" cy="448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22"/>
            <p:cNvSpPr txBox="1"/>
            <p:nvPr/>
          </p:nvSpPr>
          <p:spPr>
            <a:xfrm>
              <a:off x="4903924" y="1231251"/>
              <a:ext cx="357406" cy="448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22"/>
            <p:cNvSpPr txBox="1"/>
            <p:nvPr/>
          </p:nvSpPr>
          <p:spPr>
            <a:xfrm>
              <a:off x="4930539" y="2060033"/>
              <a:ext cx="357406" cy="448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22"/>
            <p:cNvSpPr txBox="1"/>
            <p:nvPr/>
          </p:nvSpPr>
          <p:spPr>
            <a:xfrm>
              <a:off x="4930539" y="2974278"/>
              <a:ext cx="357406" cy="448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22"/>
            <p:cNvSpPr txBox="1"/>
            <p:nvPr/>
          </p:nvSpPr>
          <p:spPr>
            <a:xfrm>
              <a:off x="4930539" y="3802675"/>
              <a:ext cx="357406" cy="448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22"/>
            <p:cNvSpPr txBox="1"/>
            <p:nvPr/>
          </p:nvSpPr>
          <p:spPr>
            <a:xfrm>
              <a:off x="4910960" y="4760352"/>
              <a:ext cx="357406" cy="448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22"/>
            <p:cNvSpPr txBox="1"/>
            <p:nvPr/>
          </p:nvSpPr>
          <p:spPr>
            <a:xfrm>
              <a:off x="4977286" y="5718029"/>
              <a:ext cx="357406" cy="448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22"/>
            <p:cNvSpPr txBox="1"/>
            <p:nvPr/>
          </p:nvSpPr>
          <p:spPr>
            <a:xfrm>
              <a:off x="6059337" y="402334"/>
              <a:ext cx="357406" cy="448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22"/>
            <p:cNvSpPr txBox="1"/>
            <p:nvPr/>
          </p:nvSpPr>
          <p:spPr>
            <a:xfrm>
              <a:off x="7156607" y="402334"/>
              <a:ext cx="357406" cy="448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22"/>
            <p:cNvSpPr txBox="1"/>
            <p:nvPr/>
          </p:nvSpPr>
          <p:spPr>
            <a:xfrm>
              <a:off x="8451183" y="402334"/>
              <a:ext cx="357406" cy="448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22"/>
            <p:cNvSpPr txBox="1"/>
            <p:nvPr/>
          </p:nvSpPr>
          <p:spPr>
            <a:xfrm>
              <a:off x="9745759" y="402334"/>
              <a:ext cx="357406" cy="448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22"/>
            <p:cNvSpPr txBox="1"/>
            <p:nvPr/>
          </p:nvSpPr>
          <p:spPr>
            <a:xfrm>
              <a:off x="11040335" y="402334"/>
              <a:ext cx="357406" cy="448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22"/>
            <p:cNvSpPr/>
            <p:nvPr/>
          </p:nvSpPr>
          <p:spPr>
            <a:xfrm>
              <a:off x="5572472" y="5610362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22"/>
            <p:cNvSpPr/>
            <p:nvPr/>
          </p:nvSpPr>
          <p:spPr>
            <a:xfrm>
              <a:off x="6920626" y="5610362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22"/>
            <p:cNvSpPr/>
            <p:nvPr/>
          </p:nvSpPr>
          <p:spPr>
            <a:xfrm>
              <a:off x="8268780" y="5610362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22"/>
            <p:cNvSpPr/>
            <p:nvPr/>
          </p:nvSpPr>
          <p:spPr>
            <a:xfrm>
              <a:off x="9616934" y="5610362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22"/>
            <p:cNvSpPr/>
            <p:nvPr/>
          </p:nvSpPr>
          <p:spPr>
            <a:xfrm>
              <a:off x="10965088" y="5610362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22"/>
            <p:cNvSpPr/>
            <p:nvPr/>
          </p:nvSpPr>
          <p:spPr>
            <a:xfrm>
              <a:off x="5572471" y="5610362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22"/>
            <p:cNvSpPr/>
            <p:nvPr/>
          </p:nvSpPr>
          <p:spPr>
            <a:xfrm>
              <a:off x="8268779" y="5610362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22"/>
            <p:cNvSpPr/>
            <p:nvPr/>
          </p:nvSpPr>
          <p:spPr>
            <a:xfrm>
              <a:off x="6932347" y="5610362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22"/>
            <p:cNvSpPr/>
            <p:nvPr/>
          </p:nvSpPr>
          <p:spPr>
            <a:xfrm>
              <a:off x="9616932" y="5610362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22"/>
            <p:cNvSpPr/>
            <p:nvPr/>
          </p:nvSpPr>
          <p:spPr>
            <a:xfrm>
              <a:off x="10965085" y="5610362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4" name="Google Shape;1394;p22"/>
          <p:cNvSpPr/>
          <p:nvPr/>
        </p:nvSpPr>
        <p:spPr>
          <a:xfrm>
            <a:off x="9827015" y="2397759"/>
            <a:ext cx="1105145" cy="4210661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5" name="Google Shape;1395;p22"/>
          <p:cNvSpPr/>
          <p:nvPr/>
        </p:nvSpPr>
        <p:spPr>
          <a:xfrm>
            <a:off x="1746497" y="2866146"/>
            <a:ext cx="1011036" cy="443345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k(5,4)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6" name="Google Shape;1396;p22"/>
          <p:cNvSpPr/>
          <p:nvPr/>
        </p:nvSpPr>
        <p:spPr>
          <a:xfrm>
            <a:off x="564688" y="3856602"/>
            <a:ext cx="1011036" cy="443345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k(5,3)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97" name="Google Shape;1397;p22"/>
          <p:cNvCxnSpPr>
            <a:stCxn id="1395" idx="2"/>
            <a:endCxn id="1396" idx="0"/>
          </p:cNvCxnSpPr>
          <p:nvPr/>
        </p:nvCxnSpPr>
        <p:spPr>
          <a:xfrm flipH="1">
            <a:off x="1070315" y="3309491"/>
            <a:ext cx="1181700" cy="547200"/>
          </a:xfrm>
          <a:prstGeom prst="straightConnector1">
            <a:avLst/>
          </a:prstGeom>
          <a:noFill/>
          <a:ln w="9525" cap="flat" cmpd="sng">
            <a:solidFill>
              <a:srgbClr val="5597D3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98" name="Google Shape;1398;p22"/>
          <p:cNvCxnSpPr>
            <a:stCxn id="1395" idx="2"/>
            <a:endCxn id="1399" idx="0"/>
          </p:cNvCxnSpPr>
          <p:nvPr/>
        </p:nvCxnSpPr>
        <p:spPr>
          <a:xfrm>
            <a:off x="2252015" y="3309491"/>
            <a:ext cx="1180800" cy="583500"/>
          </a:xfrm>
          <a:prstGeom prst="straightConnector1">
            <a:avLst/>
          </a:prstGeom>
          <a:noFill/>
          <a:ln w="9525" cap="flat" cmpd="sng">
            <a:solidFill>
              <a:srgbClr val="5597D3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00" name="Google Shape;1400;p22"/>
          <p:cNvSpPr txBox="1"/>
          <p:nvPr/>
        </p:nvSpPr>
        <p:spPr>
          <a:xfrm>
            <a:off x="3113094" y="3345567"/>
            <a:ext cx="4628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1" name="Google Shape;1401;p22"/>
          <p:cNvSpPr txBox="1"/>
          <p:nvPr/>
        </p:nvSpPr>
        <p:spPr>
          <a:xfrm>
            <a:off x="1169569" y="3349219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9" name="Google Shape;1399;p22"/>
          <p:cNvSpPr/>
          <p:nvPr/>
        </p:nvSpPr>
        <p:spPr>
          <a:xfrm>
            <a:off x="2927395" y="3893081"/>
            <a:ext cx="1011036" cy="443345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k(3,3)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02" name="Google Shape;1402;p22"/>
          <p:cNvGraphicFramePr/>
          <p:nvPr/>
        </p:nvGraphicFramePr>
        <p:xfrm>
          <a:off x="5769257" y="1444617"/>
          <a:ext cx="5002700" cy="741700"/>
        </p:xfrm>
        <a:graphic>
          <a:graphicData uri="http://schemas.openxmlformats.org/drawingml/2006/table">
            <a:tbl>
              <a:tblPr firstRow="1" bandRow="1">
                <a:noFill/>
                <a:tableStyleId>{4162EAB3-F314-4FF2-A2CB-5125807A7F1E}</a:tableStyleId>
              </a:tblPr>
              <a:tblGrid>
                <a:gridCol w="1036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5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6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1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prices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12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10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20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15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weights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03" name="Google Shape;1403;p22"/>
          <p:cNvSpPr/>
          <p:nvPr/>
        </p:nvSpPr>
        <p:spPr>
          <a:xfrm>
            <a:off x="10091420" y="5925794"/>
            <a:ext cx="701040" cy="684438"/>
          </a:xfrm>
          <a:prstGeom prst="ellipse">
            <a:avLst/>
          </a:prstGeom>
          <a:noFill/>
          <a:ln w="5715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4" name="Google Shape;1404;p22"/>
          <p:cNvSpPr txBox="1"/>
          <p:nvPr/>
        </p:nvSpPr>
        <p:spPr>
          <a:xfrm>
            <a:off x="406400" y="5223440"/>
            <a:ext cx="22606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 4 has been taken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1E2EDF-9F7C-69DA-0A00-9EEF75E579E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Lecturer Tahmid Mosaddeque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26F38-AC41-BE78-B767-C1C3FD9F3D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Tracking which items were taken</a:t>
            </a:r>
            <a:endParaRPr/>
          </a:p>
        </p:txBody>
      </p:sp>
      <p:sp>
        <p:nvSpPr>
          <p:cNvPr id="1410" name="Google Shape;1410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Seeing the data in the memo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grpSp>
        <p:nvGrpSpPr>
          <p:cNvPr id="1411" name="Google Shape;1411;p23"/>
          <p:cNvGrpSpPr/>
          <p:nvPr/>
        </p:nvGrpSpPr>
        <p:grpSpPr>
          <a:xfrm>
            <a:off x="5171440" y="2397760"/>
            <a:ext cx="5631232" cy="4128437"/>
            <a:chOff x="4749511" y="279156"/>
            <a:chExt cx="7294100" cy="6069760"/>
          </a:xfrm>
        </p:grpSpPr>
        <p:sp>
          <p:nvSpPr>
            <p:cNvPr id="1412" name="Google Shape;1412;p23"/>
            <p:cNvSpPr/>
            <p:nvPr/>
          </p:nvSpPr>
          <p:spPr>
            <a:xfrm>
              <a:off x="5572472" y="967792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23"/>
            <p:cNvSpPr/>
            <p:nvPr/>
          </p:nvSpPr>
          <p:spPr>
            <a:xfrm>
              <a:off x="6920626" y="967792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23"/>
            <p:cNvSpPr/>
            <p:nvPr/>
          </p:nvSpPr>
          <p:spPr>
            <a:xfrm>
              <a:off x="8268780" y="967792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23"/>
            <p:cNvSpPr/>
            <p:nvPr/>
          </p:nvSpPr>
          <p:spPr>
            <a:xfrm>
              <a:off x="9616934" y="967792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23"/>
            <p:cNvSpPr/>
            <p:nvPr/>
          </p:nvSpPr>
          <p:spPr>
            <a:xfrm>
              <a:off x="10965088" y="967792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23"/>
            <p:cNvSpPr/>
            <p:nvPr/>
          </p:nvSpPr>
          <p:spPr>
            <a:xfrm>
              <a:off x="5572472" y="1876864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23"/>
            <p:cNvSpPr/>
            <p:nvPr/>
          </p:nvSpPr>
          <p:spPr>
            <a:xfrm>
              <a:off x="6920626" y="1876864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23"/>
            <p:cNvSpPr/>
            <p:nvPr/>
          </p:nvSpPr>
          <p:spPr>
            <a:xfrm>
              <a:off x="8268780" y="1876864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23"/>
            <p:cNvSpPr/>
            <p:nvPr/>
          </p:nvSpPr>
          <p:spPr>
            <a:xfrm>
              <a:off x="9616934" y="1876864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23"/>
            <p:cNvSpPr/>
            <p:nvPr/>
          </p:nvSpPr>
          <p:spPr>
            <a:xfrm>
              <a:off x="10965088" y="1876864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23"/>
            <p:cNvSpPr/>
            <p:nvPr/>
          </p:nvSpPr>
          <p:spPr>
            <a:xfrm>
              <a:off x="5572472" y="2785936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23"/>
            <p:cNvSpPr/>
            <p:nvPr/>
          </p:nvSpPr>
          <p:spPr>
            <a:xfrm>
              <a:off x="6920626" y="2785936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23"/>
            <p:cNvSpPr/>
            <p:nvPr/>
          </p:nvSpPr>
          <p:spPr>
            <a:xfrm>
              <a:off x="8268780" y="2785936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23"/>
            <p:cNvSpPr/>
            <p:nvPr/>
          </p:nvSpPr>
          <p:spPr>
            <a:xfrm>
              <a:off x="9616934" y="2785936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23"/>
            <p:cNvSpPr/>
            <p:nvPr/>
          </p:nvSpPr>
          <p:spPr>
            <a:xfrm>
              <a:off x="10965088" y="2785936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23"/>
            <p:cNvSpPr/>
            <p:nvPr/>
          </p:nvSpPr>
          <p:spPr>
            <a:xfrm>
              <a:off x="5572472" y="3695008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23"/>
            <p:cNvSpPr/>
            <p:nvPr/>
          </p:nvSpPr>
          <p:spPr>
            <a:xfrm>
              <a:off x="6920626" y="3695008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23"/>
            <p:cNvSpPr/>
            <p:nvPr/>
          </p:nvSpPr>
          <p:spPr>
            <a:xfrm>
              <a:off x="8268780" y="3695008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23"/>
            <p:cNvSpPr/>
            <p:nvPr/>
          </p:nvSpPr>
          <p:spPr>
            <a:xfrm>
              <a:off x="9616934" y="3695008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23"/>
            <p:cNvSpPr/>
            <p:nvPr/>
          </p:nvSpPr>
          <p:spPr>
            <a:xfrm>
              <a:off x="10965088" y="3695008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23"/>
            <p:cNvSpPr/>
            <p:nvPr/>
          </p:nvSpPr>
          <p:spPr>
            <a:xfrm>
              <a:off x="5572472" y="4604080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23"/>
            <p:cNvSpPr/>
            <p:nvPr/>
          </p:nvSpPr>
          <p:spPr>
            <a:xfrm>
              <a:off x="6920626" y="4604080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23"/>
            <p:cNvSpPr/>
            <p:nvPr/>
          </p:nvSpPr>
          <p:spPr>
            <a:xfrm>
              <a:off x="8268780" y="4604080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23"/>
            <p:cNvSpPr/>
            <p:nvPr/>
          </p:nvSpPr>
          <p:spPr>
            <a:xfrm>
              <a:off x="9616934" y="4604080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23"/>
            <p:cNvSpPr/>
            <p:nvPr/>
          </p:nvSpPr>
          <p:spPr>
            <a:xfrm>
              <a:off x="10965088" y="4604080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23"/>
            <p:cNvSpPr/>
            <p:nvPr/>
          </p:nvSpPr>
          <p:spPr>
            <a:xfrm>
              <a:off x="5572471" y="967792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23"/>
            <p:cNvSpPr/>
            <p:nvPr/>
          </p:nvSpPr>
          <p:spPr>
            <a:xfrm>
              <a:off x="8268779" y="967792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23"/>
            <p:cNvSpPr/>
            <p:nvPr/>
          </p:nvSpPr>
          <p:spPr>
            <a:xfrm>
              <a:off x="6932347" y="967792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23"/>
            <p:cNvSpPr/>
            <p:nvPr/>
          </p:nvSpPr>
          <p:spPr>
            <a:xfrm>
              <a:off x="9616932" y="967792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23"/>
            <p:cNvSpPr/>
            <p:nvPr/>
          </p:nvSpPr>
          <p:spPr>
            <a:xfrm>
              <a:off x="10965085" y="967792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23"/>
            <p:cNvSpPr/>
            <p:nvPr/>
          </p:nvSpPr>
          <p:spPr>
            <a:xfrm>
              <a:off x="5572471" y="1876864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23"/>
            <p:cNvSpPr/>
            <p:nvPr/>
          </p:nvSpPr>
          <p:spPr>
            <a:xfrm>
              <a:off x="8268779" y="1876864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23"/>
            <p:cNvSpPr/>
            <p:nvPr/>
          </p:nvSpPr>
          <p:spPr>
            <a:xfrm>
              <a:off x="6932347" y="1876864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23"/>
            <p:cNvSpPr/>
            <p:nvPr/>
          </p:nvSpPr>
          <p:spPr>
            <a:xfrm>
              <a:off x="9616932" y="1876864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23"/>
            <p:cNvSpPr/>
            <p:nvPr/>
          </p:nvSpPr>
          <p:spPr>
            <a:xfrm>
              <a:off x="10965085" y="1876864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23"/>
            <p:cNvSpPr/>
            <p:nvPr/>
          </p:nvSpPr>
          <p:spPr>
            <a:xfrm>
              <a:off x="5572471" y="2785936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23"/>
            <p:cNvSpPr/>
            <p:nvPr/>
          </p:nvSpPr>
          <p:spPr>
            <a:xfrm>
              <a:off x="8268779" y="2785936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23"/>
            <p:cNvSpPr/>
            <p:nvPr/>
          </p:nvSpPr>
          <p:spPr>
            <a:xfrm>
              <a:off x="6932347" y="2785936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23"/>
            <p:cNvSpPr/>
            <p:nvPr/>
          </p:nvSpPr>
          <p:spPr>
            <a:xfrm>
              <a:off x="9616932" y="2785936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23"/>
            <p:cNvSpPr/>
            <p:nvPr/>
          </p:nvSpPr>
          <p:spPr>
            <a:xfrm>
              <a:off x="10965085" y="2785936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23"/>
            <p:cNvSpPr/>
            <p:nvPr/>
          </p:nvSpPr>
          <p:spPr>
            <a:xfrm>
              <a:off x="5572471" y="3695008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23"/>
            <p:cNvSpPr/>
            <p:nvPr/>
          </p:nvSpPr>
          <p:spPr>
            <a:xfrm>
              <a:off x="8268779" y="3695008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23"/>
            <p:cNvSpPr/>
            <p:nvPr/>
          </p:nvSpPr>
          <p:spPr>
            <a:xfrm>
              <a:off x="6932347" y="3695008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23"/>
            <p:cNvSpPr/>
            <p:nvPr/>
          </p:nvSpPr>
          <p:spPr>
            <a:xfrm>
              <a:off x="9616932" y="3695008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23"/>
            <p:cNvSpPr/>
            <p:nvPr/>
          </p:nvSpPr>
          <p:spPr>
            <a:xfrm>
              <a:off x="10965085" y="3695008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23"/>
            <p:cNvSpPr/>
            <p:nvPr/>
          </p:nvSpPr>
          <p:spPr>
            <a:xfrm>
              <a:off x="5572471" y="4604080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23"/>
            <p:cNvSpPr/>
            <p:nvPr/>
          </p:nvSpPr>
          <p:spPr>
            <a:xfrm>
              <a:off x="8268779" y="4604080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23"/>
            <p:cNvSpPr/>
            <p:nvPr/>
          </p:nvSpPr>
          <p:spPr>
            <a:xfrm>
              <a:off x="6932347" y="4604080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23"/>
            <p:cNvSpPr/>
            <p:nvPr/>
          </p:nvSpPr>
          <p:spPr>
            <a:xfrm>
              <a:off x="9616932" y="4604080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23"/>
            <p:cNvSpPr/>
            <p:nvPr/>
          </p:nvSpPr>
          <p:spPr>
            <a:xfrm>
              <a:off x="10965085" y="4604080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62" name="Google Shape;1462;p23"/>
            <p:cNvCxnSpPr/>
            <p:nvPr/>
          </p:nvCxnSpPr>
          <p:spPr>
            <a:xfrm rot="10800000">
              <a:off x="4749511" y="498528"/>
              <a:ext cx="822960" cy="469264"/>
            </a:xfrm>
            <a:prstGeom prst="straightConnector1">
              <a:avLst/>
            </a:prstGeom>
            <a:noFill/>
            <a:ln w="76200" cap="flat" cmpd="sng">
              <a:solidFill>
                <a:srgbClr val="5597D3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63" name="Google Shape;1463;p23"/>
            <p:cNvSpPr txBox="1"/>
            <p:nvPr/>
          </p:nvSpPr>
          <p:spPr>
            <a:xfrm>
              <a:off x="5160991" y="279156"/>
              <a:ext cx="362869" cy="448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23"/>
            <p:cNvSpPr txBox="1"/>
            <p:nvPr/>
          </p:nvSpPr>
          <p:spPr>
            <a:xfrm>
              <a:off x="4749511" y="663944"/>
              <a:ext cx="417518" cy="448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23"/>
            <p:cNvSpPr txBox="1"/>
            <p:nvPr/>
          </p:nvSpPr>
          <p:spPr>
            <a:xfrm>
              <a:off x="4903924" y="1231251"/>
              <a:ext cx="357406" cy="448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23"/>
            <p:cNvSpPr txBox="1"/>
            <p:nvPr/>
          </p:nvSpPr>
          <p:spPr>
            <a:xfrm>
              <a:off x="4930539" y="2060033"/>
              <a:ext cx="357406" cy="448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23"/>
            <p:cNvSpPr txBox="1"/>
            <p:nvPr/>
          </p:nvSpPr>
          <p:spPr>
            <a:xfrm>
              <a:off x="4930539" y="2974278"/>
              <a:ext cx="357406" cy="448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23"/>
            <p:cNvSpPr txBox="1"/>
            <p:nvPr/>
          </p:nvSpPr>
          <p:spPr>
            <a:xfrm>
              <a:off x="4930539" y="3802675"/>
              <a:ext cx="357406" cy="448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23"/>
            <p:cNvSpPr txBox="1"/>
            <p:nvPr/>
          </p:nvSpPr>
          <p:spPr>
            <a:xfrm>
              <a:off x="4910960" y="4760352"/>
              <a:ext cx="357406" cy="448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23"/>
            <p:cNvSpPr txBox="1"/>
            <p:nvPr/>
          </p:nvSpPr>
          <p:spPr>
            <a:xfrm>
              <a:off x="4977286" y="5718029"/>
              <a:ext cx="357406" cy="448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23"/>
            <p:cNvSpPr txBox="1"/>
            <p:nvPr/>
          </p:nvSpPr>
          <p:spPr>
            <a:xfrm>
              <a:off x="6059337" y="402334"/>
              <a:ext cx="357406" cy="448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23"/>
            <p:cNvSpPr txBox="1"/>
            <p:nvPr/>
          </p:nvSpPr>
          <p:spPr>
            <a:xfrm>
              <a:off x="7156607" y="402334"/>
              <a:ext cx="357406" cy="448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23"/>
            <p:cNvSpPr txBox="1"/>
            <p:nvPr/>
          </p:nvSpPr>
          <p:spPr>
            <a:xfrm>
              <a:off x="8451183" y="402334"/>
              <a:ext cx="357406" cy="448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23"/>
            <p:cNvSpPr txBox="1"/>
            <p:nvPr/>
          </p:nvSpPr>
          <p:spPr>
            <a:xfrm>
              <a:off x="9745759" y="402334"/>
              <a:ext cx="357406" cy="448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23"/>
            <p:cNvSpPr txBox="1"/>
            <p:nvPr/>
          </p:nvSpPr>
          <p:spPr>
            <a:xfrm>
              <a:off x="11040335" y="402334"/>
              <a:ext cx="357406" cy="448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23"/>
            <p:cNvSpPr/>
            <p:nvPr/>
          </p:nvSpPr>
          <p:spPr>
            <a:xfrm>
              <a:off x="5572472" y="5610362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23"/>
            <p:cNvSpPr/>
            <p:nvPr/>
          </p:nvSpPr>
          <p:spPr>
            <a:xfrm>
              <a:off x="6920626" y="5610362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23"/>
            <p:cNvSpPr/>
            <p:nvPr/>
          </p:nvSpPr>
          <p:spPr>
            <a:xfrm>
              <a:off x="8268780" y="5610362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23"/>
            <p:cNvSpPr/>
            <p:nvPr/>
          </p:nvSpPr>
          <p:spPr>
            <a:xfrm>
              <a:off x="9616934" y="5610362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23"/>
            <p:cNvSpPr/>
            <p:nvPr/>
          </p:nvSpPr>
          <p:spPr>
            <a:xfrm>
              <a:off x="10965088" y="5610362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23"/>
            <p:cNvSpPr/>
            <p:nvPr/>
          </p:nvSpPr>
          <p:spPr>
            <a:xfrm>
              <a:off x="5572471" y="5610362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23"/>
            <p:cNvSpPr/>
            <p:nvPr/>
          </p:nvSpPr>
          <p:spPr>
            <a:xfrm>
              <a:off x="8268779" y="5610362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23"/>
            <p:cNvSpPr/>
            <p:nvPr/>
          </p:nvSpPr>
          <p:spPr>
            <a:xfrm>
              <a:off x="6932347" y="5610362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23"/>
            <p:cNvSpPr/>
            <p:nvPr/>
          </p:nvSpPr>
          <p:spPr>
            <a:xfrm>
              <a:off x="9616932" y="5610362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23"/>
            <p:cNvSpPr/>
            <p:nvPr/>
          </p:nvSpPr>
          <p:spPr>
            <a:xfrm>
              <a:off x="10965085" y="5610362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6" name="Google Shape;1486;p23"/>
          <p:cNvSpPr/>
          <p:nvPr/>
        </p:nvSpPr>
        <p:spPr>
          <a:xfrm>
            <a:off x="1746497" y="2866146"/>
            <a:ext cx="1011036" cy="443345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k(3,3)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7" name="Google Shape;1487;p23"/>
          <p:cNvSpPr/>
          <p:nvPr/>
        </p:nvSpPr>
        <p:spPr>
          <a:xfrm>
            <a:off x="564688" y="3856602"/>
            <a:ext cx="1011036" cy="443345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k(3,2)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8" name="Google Shape;1488;p23"/>
          <p:cNvCxnSpPr>
            <a:stCxn id="1486" idx="2"/>
            <a:endCxn id="1487" idx="0"/>
          </p:cNvCxnSpPr>
          <p:nvPr/>
        </p:nvCxnSpPr>
        <p:spPr>
          <a:xfrm flipH="1">
            <a:off x="1070315" y="3309491"/>
            <a:ext cx="1181700" cy="547200"/>
          </a:xfrm>
          <a:prstGeom prst="straightConnector1">
            <a:avLst/>
          </a:prstGeom>
          <a:noFill/>
          <a:ln w="9525" cap="flat" cmpd="sng">
            <a:solidFill>
              <a:srgbClr val="5597D3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89" name="Google Shape;1489;p23"/>
          <p:cNvCxnSpPr>
            <a:stCxn id="1486" idx="2"/>
            <a:endCxn id="1490" idx="0"/>
          </p:cNvCxnSpPr>
          <p:nvPr/>
        </p:nvCxnSpPr>
        <p:spPr>
          <a:xfrm>
            <a:off x="2252015" y="3309491"/>
            <a:ext cx="1180800" cy="583500"/>
          </a:xfrm>
          <a:prstGeom prst="straightConnector1">
            <a:avLst/>
          </a:prstGeom>
          <a:noFill/>
          <a:ln w="9525" cap="flat" cmpd="sng">
            <a:solidFill>
              <a:srgbClr val="5597D3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91" name="Google Shape;1491;p23"/>
          <p:cNvSpPr txBox="1"/>
          <p:nvPr/>
        </p:nvSpPr>
        <p:spPr>
          <a:xfrm>
            <a:off x="3113094" y="3345567"/>
            <a:ext cx="4628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2" name="Google Shape;1492;p23"/>
          <p:cNvSpPr txBox="1"/>
          <p:nvPr/>
        </p:nvSpPr>
        <p:spPr>
          <a:xfrm>
            <a:off x="1169569" y="3349219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0" name="Google Shape;1490;p23"/>
          <p:cNvSpPr/>
          <p:nvPr/>
        </p:nvSpPr>
        <p:spPr>
          <a:xfrm>
            <a:off x="2927395" y="3893081"/>
            <a:ext cx="1011036" cy="443345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k(3-3,2)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93" name="Google Shape;1493;p23"/>
          <p:cNvGraphicFramePr/>
          <p:nvPr/>
        </p:nvGraphicFramePr>
        <p:xfrm>
          <a:off x="5769257" y="1444617"/>
          <a:ext cx="5002700" cy="741700"/>
        </p:xfrm>
        <a:graphic>
          <a:graphicData uri="http://schemas.openxmlformats.org/drawingml/2006/table">
            <a:tbl>
              <a:tblPr firstRow="1" bandRow="1">
                <a:noFill/>
                <a:tableStyleId>{4162EAB3-F314-4FF2-A2CB-5125807A7F1E}</a:tableStyleId>
              </a:tblPr>
              <a:tblGrid>
                <a:gridCol w="1036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5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6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1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prices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12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10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20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15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weights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94" name="Google Shape;1494;p23"/>
          <p:cNvSpPr/>
          <p:nvPr/>
        </p:nvSpPr>
        <p:spPr>
          <a:xfrm>
            <a:off x="10091420" y="5925794"/>
            <a:ext cx="701040" cy="684438"/>
          </a:xfrm>
          <a:prstGeom prst="ellipse">
            <a:avLst/>
          </a:prstGeom>
          <a:noFill/>
          <a:ln w="5715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5" name="Google Shape;1495;p23"/>
          <p:cNvSpPr/>
          <p:nvPr/>
        </p:nvSpPr>
        <p:spPr>
          <a:xfrm>
            <a:off x="8957569" y="4630052"/>
            <a:ext cx="701040" cy="684438"/>
          </a:xfrm>
          <a:prstGeom prst="ellipse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6" name="Google Shape;1496;p23"/>
          <p:cNvSpPr/>
          <p:nvPr/>
        </p:nvSpPr>
        <p:spPr>
          <a:xfrm>
            <a:off x="8813221" y="2409731"/>
            <a:ext cx="1105145" cy="4210661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7" name="Google Shape;1497;p23"/>
          <p:cNvSpPr txBox="1"/>
          <p:nvPr/>
        </p:nvSpPr>
        <p:spPr>
          <a:xfrm>
            <a:off x="406400" y="5223440"/>
            <a:ext cx="22606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 4 has been taken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8" name="Google Shape;1498;p23"/>
          <p:cNvSpPr txBox="1"/>
          <p:nvPr/>
        </p:nvSpPr>
        <p:spPr>
          <a:xfrm>
            <a:off x="371938" y="5598206"/>
            <a:ext cx="25170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 3 hasn’t been taken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D573DE4-E4FD-D778-8ED8-D85E237C15D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Lecturer Tahmid Mosaddeque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516A2D-4809-45AF-DD1A-E836325E84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Tracking which items were taken</a:t>
            </a:r>
            <a:endParaRPr/>
          </a:p>
        </p:txBody>
      </p:sp>
      <p:sp>
        <p:nvSpPr>
          <p:cNvPr id="1505" name="Google Shape;1505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Seeing the data in the memo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grpSp>
        <p:nvGrpSpPr>
          <p:cNvPr id="1506" name="Google Shape;1506;p24"/>
          <p:cNvGrpSpPr/>
          <p:nvPr/>
        </p:nvGrpSpPr>
        <p:grpSpPr>
          <a:xfrm>
            <a:off x="5171440" y="2397760"/>
            <a:ext cx="5631232" cy="4128437"/>
            <a:chOff x="4749511" y="279156"/>
            <a:chExt cx="7294100" cy="6069760"/>
          </a:xfrm>
        </p:grpSpPr>
        <p:sp>
          <p:nvSpPr>
            <p:cNvPr id="1507" name="Google Shape;1507;p24"/>
            <p:cNvSpPr/>
            <p:nvPr/>
          </p:nvSpPr>
          <p:spPr>
            <a:xfrm>
              <a:off x="5572472" y="967792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24"/>
            <p:cNvSpPr/>
            <p:nvPr/>
          </p:nvSpPr>
          <p:spPr>
            <a:xfrm>
              <a:off x="6920626" y="967792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24"/>
            <p:cNvSpPr/>
            <p:nvPr/>
          </p:nvSpPr>
          <p:spPr>
            <a:xfrm>
              <a:off x="8268780" y="967792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24"/>
            <p:cNvSpPr/>
            <p:nvPr/>
          </p:nvSpPr>
          <p:spPr>
            <a:xfrm>
              <a:off x="9616934" y="967792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24"/>
            <p:cNvSpPr/>
            <p:nvPr/>
          </p:nvSpPr>
          <p:spPr>
            <a:xfrm>
              <a:off x="10965088" y="967792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24"/>
            <p:cNvSpPr/>
            <p:nvPr/>
          </p:nvSpPr>
          <p:spPr>
            <a:xfrm>
              <a:off x="5572472" y="1876864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24"/>
            <p:cNvSpPr/>
            <p:nvPr/>
          </p:nvSpPr>
          <p:spPr>
            <a:xfrm>
              <a:off x="6920626" y="1876864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24"/>
            <p:cNvSpPr/>
            <p:nvPr/>
          </p:nvSpPr>
          <p:spPr>
            <a:xfrm>
              <a:off x="8268780" y="1876864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24"/>
            <p:cNvSpPr/>
            <p:nvPr/>
          </p:nvSpPr>
          <p:spPr>
            <a:xfrm>
              <a:off x="9616934" y="1876864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24"/>
            <p:cNvSpPr/>
            <p:nvPr/>
          </p:nvSpPr>
          <p:spPr>
            <a:xfrm>
              <a:off x="10965088" y="1876864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24"/>
            <p:cNvSpPr/>
            <p:nvPr/>
          </p:nvSpPr>
          <p:spPr>
            <a:xfrm>
              <a:off x="5572472" y="2785936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24"/>
            <p:cNvSpPr/>
            <p:nvPr/>
          </p:nvSpPr>
          <p:spPr>
            <a:xfrm>
              <a:off x="6920626" y="2785936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24"/>
            <p:cNvSpPr/>
            <p:nvPr/>
          </p:nvSpPr>
          <p:spPr>
            <a:xfrm>
              <a:off x="8268780" y="2785936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24"/>
            <p:cNvSpPr/>
            <p:nvPr/>
          </p:nvSpPr>
          <p:spPr>
            <a:xfrm>
              <a:off x="9616934" y="2785936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24"/>
            <p:cNvSpPr/>
            <p:nvPr/>
          </p:nvSpPr>
          <p:spPr>
            <a:xfrm>
              <a:off x="10965088" y="2785936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24"/>
            <p:cNvSpPr/>
            <p:nvPr/>
          </p:nvSpPr>
          <p:spPr>
            <a:xfrm>
              <a:off x="5572472" y="3695008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24"/>
            <p:cNvSpPr/>
            <p:nvPr/>
          </p:nvSpPr>
          <p:spPr>
            <a:xfrm>
              <a:off x="6920626" y="3695008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24"/>
            <p:cNvSpPr/>
            <p:nvPr/>
          </p:nvSpPr>
          <p:spPr>
            <a:xfrm>
              <a:off x="8268780" y="3695008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24"/>
            <p:cNvSpPr/>
            <p:nvPr/>
          </p:nvSpPr>
          <p:spPr>
            <a:xfrm>
              <a:off x="9616934" y="3695008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24"/>
            <p:cNvSpPr/>
            <p:nvPr/>
          </p:nvSpPr>
          <p:spPr>
            <a:xfrm>
              <a:off x="10965088" y="3695008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24"/>
            <p:cNvSpPr/>
            <p:nvPr/>
          </p:nvSpPr>
          <p:spPr>
            <a:xfrm>
              <a:off x="5572472" y="4604080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24"/>
            <p:cNvSpPr/>
            <p:nvPr/>
          </p:nvSpPr>
          <p:spPr>
            <a:xfrm>
              <a:off x="6920626" y="4604080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24"/>
            <p:cNvSpPr/>
            <p:nvPr/>
          </p:nvSpPr>
          <p:spPr>
            <a:xfrm>
              <a:off x="8268780" y="4604080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24"/>
            <p:cNvSpPr/>
            <p:nvPr/>
          </p:nvSpPr>
          <p:spPr>
            <a:xfrm>
              <a:off x="9616934" y="4604080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24"/>
            <p:cNvSpPr/>
            <p:nvPr/>
          </p:nvSpPr>
          <p:spPr>
            <a:xfrm>
              <a:off x="10965088" y="4604080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24"/>
            <p:cNvSpPr/>
            <p:nvPr/>
          </p:nvSpPr>
          <p:spPr>
            <a:xfrm>
              <a:off x="5572471" y="967792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24"/>
            <p:cNvSpPr/>
            <p:nvPr/>
          </p:nvSpPr>
          <p:spPr>
            <a:xfrm>
              <a:off x="8268779" y="967792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24"/>
            <p:cNvSpPr/>
            <p:nvPr/>
          </p:nvSpPr>
          <p:spPr>
            <a:xfrm>
              <a:off x="6932347" y="967792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24"/>
            <p:cNvSpPr/>
            <p:nvPr/>
          </p:nvSpPr>
          <p:spPr>
            <a:xfrm>
              <a:off x="9616932" y="967792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24"/>
            <p:cNvSpPr/>
            <p:nvPr/>
          </p:nvSpPr>
          <p:spPr>
            <a:xfrm>
              <a:off x="10965085" y="967792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24"/>
            <p:cNvSpPr/>
            <p:nvPr/>
          </p:nvSpPr>
          <p:spPr>
            <a:xfrm>
              <a:off x="5572471" y="1876864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24"/>
            <p:cNvSpPr/>
            <p:nvPr/>
          </p:nvSpPr>
          <p:spPr>
            <a:xfrm>
              <a:off x="8268779" y="1876864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24"/>
            <p:cNvSpPr/>
            <p:nvPr/>
          </p:nvSpPr>
          <p:spPr>
            <a:xfrm>
              <a:off x="6932347" y="1876864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24"/>
            <p:cNvSpPr/>
            <p:nvPr/>
          </p:nvSpPr>
          <p:spPr>
            <a:xfrm>
              <a:off x="9616932" y="1876864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24"/>
            <p:cNvSpPr/>
            <p:nvPr/>
          </p:nvSpPr>
          <p:spPr>
            <a:xfrm>
              <a:off x="10965085" y="1876864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24"/>
            <p:cNvSpPr/>
            <p:nvPr/>
          </p:nvSpPr>
          <p:spPr>
            <a:xfrm>
              <a:off x="5572471" y="2785936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24"/>
            <p:cNvSpPr/>
            <p:nvPr/>
          </p:nvSpPr>
          <p:spPr>
            <a:xfrm>
              <a:off x="8268779" y="2785936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24"/>
            <p:cNvSpPr/>
            <p:nvPr/>
          </p:nvSpPr>
          <p:spPr>
            <a:xfrm>
              <a:off x="6932347" y="2785936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24"/>
            <p:cNvSpPr/>
            <p:nvPr/>
          </p:nvSpPr>
          <p:spPr>
            <a:xfrm>
              <a:off x="9616932" y="2785936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24"/>
            <p:cNvSpPr/>
            <p:nvPr/>
          </p:nvSpPr>
          <p:spPr>
            <a:xfrm>
              <a:off x="10965085" y="2785936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24"/>
            <p:cNvSpPr/>
            <p:nvPr/>
          </p:nvSpPr>
          <p:spPr>
            <a:xfrm>
              <a:off x="5572471" y="3695008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24"/>
            <p:cNvSpPr/>
            <p:nvPr/>
          </p:nvSpPr>
          <p:spPr>
            <a:xfrm>
              <a:off x="8268779" y="3695008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24"/>
            <p:cNvSpPr/>
            <p:nvPr/>
          </p:nvSpPr>
          <p:spPr>
            <a:xfrm>
              <a:off x="6932347" y="3695008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24"/>
            <p:cNvSpPr/>
            <p:nvPr/>
          </p:nvSpPr>
          <p:spPr>
            <a:xfrm>
              <a:off x="9616932" y="3695008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24"/>
            <p:cNvSpPr/>
            <p:nvPr/>
          </p:nvSpPr>
          <p:spPr>
            <a:xfrm>
              <a:off x="10965085" y="3695008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24"/>
            <p:cNvSpPr/>
            <p:nvPr/>
          </p:nvSpPr>
          <p:spPr>
            <a:xfrm>
              <a:off x="5572471" y="4604080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24"/>
            <p:cNvSpPr/>
            <p:nvPr/>
          </p:nvSpPr>
          <p:spPr>
            <a:xfrm>
              <a:off x="8268779" y="4604080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24"/>
            <p:cNvSpPr/>
            <p:nvPr/>
          </p:nvSpPr>
          <p:spPr>
            <a:xfrm>
              <a:off x="6932347" y="4604080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24"/>
            <p:cNvSpPr/>
            <p:nvPr/>
          </p:nvSpPr>
          <p:spPr>
            <a:xfrm>
              <a:off x="9616932" y="4604080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24"/>
            <p:cNvSpPr/>
            <p:nvPr/>
          </p:nvSpPr>
          <p:spPr>
            <a:xfrm>
              <a:off x="10965085" y="4604080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57" name="Google Shape;1557;p24"/>
            <p:cNvCxnSpPr/>
            <p:nvPr/>
          </p:nvCxnSpPr>
          <p:spPr>
            <a:xfrm rot="10800000">
              <a:off x="4749511" y="498528"/>
              <a:ext cx="822960" cy="469264"/>
            </a:xfrm>
            <a:prstGeom prst="straightConnector1">
              <a:avLst/>
            </a:prstGeom>
            <a:noFill/>
            <a:ln w="76200" cap="flat" cmpd="sng">
              <a:solidFill>
                <a:srgbClr val="5597D3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58" name="Google Shape;1558;p24"/>
            <p:cNvSpPr txBox="1"/>
            <p:nvPr/>
          </p:nvSpPr>
          <p:spPr>
            <a:xfrm>
              <a:off x="5160991" y="279156"/>
              <a:ext cx="362869" cy="448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24"/>
            <p:cNvSpPr txBox="1"/>
            <p:nvPr/>
          </p:nvSpPr>
          <p:spPr>
            <a:xfrm>
              <a:off x="4749511" y="663944"/>
              <a:ext cx="417518" cy="448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24"/>
            <p:cNvSpPr txBox="1"/>
            <p:nvPr/>
          </p:nvSpPr>
          <p:spPr>
            <a:xfrm>
              <a:off x="4903924" y="1231251"/>
              <a:ext cx="357406" cy="448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24"/>
            <p:cNvSpPr txBox="1"/>
            <p:nvPr/>
          </p:nvSpPr>
          <p:spPr>
            <a:xfrm>
              <a:off x="4930539" y="2060033"/>
              <a:ext cx="357406" cy="448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24"/>
            <p:cNvSpPr txBox="1"/>
            <p:nvPr/>
          </p:nvSpPr>
          <p:spPr>
            <a:xfrm>
              <a:off x="4930539" y="2974278"/>
              <a:ext cx="357406" cy="448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24"/>
            <p:cNvSpPr txBox="1"/>
            <p:nvPr/>
          </p:nvSpPr>
          <p:spPr>
            <a:xfrm>
              <a:off x="4930539" y="3802675"/>
              <a:ext cx="357406" cy="448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24"/>
            <p:cNvSpPr txBox="1"/>
            <p:nvPr/>
          </p:nvSpPr>
          <p:spPr>
            <a:xfrm>
              <a:off x="4910960" y="4760352"/>
              <a:ext cx="357406" cy="448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24"/>
            <p:cNvSpPr txBox="1"/>
            <p:nvPr/>
          </p:nvSpPr>
          <p:spPr>
            <a:xfrm>
              <a:off x="4977286" y="5718029"/>
              <a:ext cx="357406" cy="448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24"/>
            <p:cNvSpPr txBox="1"/>
            <p:nvPr/>
          </p:nvSpPr>
          <p:spPr>
            <a:xfrm>
              <a:off x="6059337" y="402334"/>
              <a:ext cx="357406" cy="448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24"/>
            <p:cNvSpPr txBox="1"/>
            <p:nvPr/>
          </p:nvSpPr>
          <p:spPr>
            <a:xfrm>
              <a:off x="7156607" y="402334"/>
              <a:ext cx="357406" cy="448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24"/>
            <p:cNvSpPr txBox="1"/>
            <p:nvPr/>
          </p:nvSpPr>
          <p:spPr>
            <a:xfrm>
              <a:off x="8451183" y="402334"/>
              <a:ext cx="357406" cy="448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24"/>
            <p:cNvSpPr txBox="1"/>
            <p:nvPr/>
          </p:nvSpPr>
          <p:spPr>
            <a:xfrm>
              <a:off x="9745759" y="402334"/>
              <a:ext cx="357406" cy="448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24"/>
            <p:cNvSpPr txBox="1"/>
            <p:nvPr/>
          </p:nvSpPr>
          <p:spPr>
            <a:xfrm>
              <a:off x="11040335" y="402334"/>
              <a:ext cx="357406" cy="448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24"/>
            <p:cNvSpPr/>
            <p:nvPr/>
          </p:nvSpPr>
          <p:spPr>
            <a:xfrm>
              <a:off x="5572472" y="5610362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24"/>
            <p:cNvSpPr/>
            <p:nvPr/>
          </p:nvSpPr>
          <p:spPr>
            <a:xfrm>
              <a:off x="6920626" y="5610362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24"/>
            <p:cNvSpPr/>
            <p:nvPr/>
          </p:nvSpPr>
          <p:spPr>
            <a:xfrm>
              <a:off x="8268780" y="5610362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24"/>
            <p:cNvSpPr/>
            <p:nvPr/>
          </p:nvSpPr>
          <p:spPr>
            <a:xfrm>
              <a:off x="9616934" y="5610362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24"/>
            <p:cNvSpPr/>
            <p:nvPr/>
          </p:nvSpPr>
          <p:spPr>
            <a:xfrm>
              <a:off x="10965088" y="5610362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24"/>
            <p:cNvSpPr/>
            <p:nvPr/>
          </p:nvSpPr>
          <p:spPr>
            <a:xfrm>
              <a:off x="5572471" y="5610362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24"/>
            <p:cNvSpPr/>
            <p:nvPr/>
          </p:nvSpPr>
          <p:spPr>
            <a:xfrm>
              <a:off x="8268779" y="5610362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24"/>
            <p:cNvSpPr/>
            <p:nvPr/>
          </p:nvSpPr>
          <p:spPr>
            <a:xfrm>
              <a:off x="6932347" y="5610362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24"/>
            <p:cNvSpPr/>
            <p:nvPr/>
          </p:nvSpPr>
          <p:spPr>
            <a:xfrm>
              <a:off x="9616932" y="5610362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24"/>
            <p:cNvSpPr/>
            <p:nvPr/>
          </p:nvSpPr>
          <p:spPr>
            <a:xfrm>
              <a:off x="10965085" y="5610362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1" name="Google Shape;1581;p24"/>
          <p:cNvSpPr/>
          <p:nvPr/>
        </p:nvSpPr>
        <p:spPr>
          <a:xfrm>
            <a:off x="1746497" y="2866146"/>
            <a:ext cx="1011036" cy="443345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k(3,2)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2" name="Google Shape;1582;p24"/>
          <p:cNvSpPr/>
          <p:nvPr/>
        </p:nvSpPr>
        <p:spPr>
          <a:xfrm>
            <a:off x="564688" y="3856602"/>
            <a:ext cx="1011036" cy="443345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k(3,1)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83" name="Google Shape;1583;p24"/>
          <p:cNvCxnSpPr>
            <a:stCxn id="1581" idx="2"/>
            <a:endCxn id="1582" idx="0"/>
          </p:cNvCxnSpPr>
          <p:nvPr/>
        </p:nvCxnSpPr>
        <p:spPr>
          <a:xfrm flipH="1">
            <a:off x="1070315" y="3309491"/>
            <a:ext cx="1181700" cy="547200"/>
          </a:xfrm>
          <a:prstGeom prst="straightConnector1">
            <a:avLst/>
          </a:prstGeom>
          <a:noFill/>
          <a:ln w="9525" cap="flat" cmpd="sng">
            <a:solidFill>
              <a:srgbClr val="5597D3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84" name="Google Shape;1584;p24"/>
          <p:cNvCxnSpPr>
            <a:stCxn id="1581" idx="2"/>
            <a:endCxn id="1585" idx="0"/>
          </p:cNvCxnSpPr>
          <p:nvPr/>
        </p:nvCxnSpPr>
        <p:spPr>
          <a:xfrm>
            <a:off x="2252015" y="3309491"/>
            <a:ext cx="1180800" cy="583500"/>
          </a:xfrm>
          <a:prstGeom prst="straightConnector1">
            <a:avLst/>
          </a:prstGeom>
          <a:noFill/>
          <a:ln w="9525" cap="flat" cmpd="sng">
            <a:solidFill>
              <a:srgbClr val="5597D3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86" name="Google Shape;1586;p24"/>
          <p:cNvSpPr txBox="1"/>
          <p:nvPr/>
        </p:nvSpPr>
        <p:spPr>
          <a:xfrm>
            <a:off x="3113094" y="3345567"/>
            <a:ext cx="4628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7" name="Google Shape;1587;p24"/>
          <p:cNvSpPr txBox="1"/>
          <p:nvPr/>
        </p:nvSpPr>
        <p:spPr>
          <a:xfrm>
            <a:off x="1169569" y="3349219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5" name="Google Shape;1585;p24"/>
          <p:cNvSpPr/>
          <p:nvPr/>
        </p:nvSpPr>
        <p:spPr>
          <a:xfrm>
            <a:off x="2927395" y="3893081"/>
            <a:ext cx="1011036" cy="443345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k(3-1,1)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88" name="Google Shape;1588;p24"/>
          <p:cNvGraphicFramePr/>
          <p:nvPr/>
        </p:nvGraphicFramePr>
        <p:xfrm>
          <a:off x="5769257" y="1444617"/>
          <a:ext cx="5002700" cy="741700"/>
        </p:xfrm>
        <a:graphic>
          <a:graphicData uri="http://schemas.openxmlformats.org/drawingml/2006/table">
            <a:tbl>
              <a:tblPr firstRow="1" bandRow="1">
                <a:noFill/>
                <a:tableStyleId>{4162EAB3-F314-4FF2-A2CB-5125807A7F1E}</a:tableStyleId>
              </a:tblPr>
              <a:tblGrid>
                <a:gridCol w="1036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5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6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1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prices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12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10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20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15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weights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89" name="Google Shape;1589;p24"/>
          <p:cNvSpPr/>
          <p:nvPr/>
        </p:nvSpPr>
        <p:spPr>
          <a:xfrm>
            <a:off x="10091420" y="5925794"/>
            <a:ext cx="701040" cy="684438"/>
          </a:xfrm>
          <a:prstGeom prst="ellipse">
            <a:avLst/>
          </a:prstGeom>
          <a:noFill/>
          <a:ln w="5715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0" name="Google Shape;1590;p24"/>
          <p:cNvSpPr/>
          <p:nvPr/>
        </p:nvSpPr>
        <p:spPr>
          <a:xfrm>
            <a:off x="8957569" y="4630052"/>
            <a:ext cx="701040" cy="684438"/>
          </a:xfrm>
          <a:prstGeom prst="ellipse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1" name="Google Shape;1591;p24"/>
          <p:cNvSpPr/>
          <p:nvPr/>
        </p:nvSpPr>
        <p:spPr>
          <a:xfrm>
            <a:off x="7794671" y="2399571"/>
            <a:ext cx="1105145" cy="4210661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2" name="Google Shape;1592;p24"/>
          <p:cNvSpPr/>
          <p:nvPr/>
        </p:nvSpPr>
        <p:spPr>
          <a:xfrm>
            <a:off x="7940864" y="4654983"/>
            <a:ext cx="701040" cy="684438"/>
          </a:xfrm>
          <a:prstGeom prst="ellipse">
            <a:avLst/>
          </a:prstGeom>
          <a:noFill/>
          <a:ln w="5715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3" name="Google Shape;1593;p24"/>
          <p:cNvSpPr txBox="1"/>
          <p:nvPr/>
        </p:nvSpPr>
        <p:spPr>
          <a:xfrm>
            <a:off x="406400" y="5223440"/>
            <a:ext cx="22606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 4 has been taken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4" name="Google Shape;1594;p24"/>
          <p:cNvSpPr txBox="1"/>
          <p:nvPr/>
        </p:nvSpPr>
        <p:spPr>
          <a:xfrm>
            <a:off x="371938" y="5598206"/>
            <a:ext cx="25170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 3 hasn’t been taken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5" name="Google Shape;1595;p24"/>
          <p:cNvSpPr txBox="1"/>
          <p:nvPr/>
        </p:nvSpPr>
        <p:spPr>
          <a:xfrm>
            <a:off x="371935" y="5938915"/>
            <a:ext cx="22606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 2 has been taken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944B7BE-6F90-59DC-E6D0-15356483C18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Lecturer Tahmid Mosaddeque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722BA2-90D7-8E8D-6D72-9D4E22B855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Tracking which items were taken</a:t>
            </a:r>
            <a:endParaRPr/>
          </a:p>
        </p:txBody>
      </p:sp>
      <p:sp>
        <p:nvSpPr>
          <p:cNvPr id="1601" name="Google Shape;1601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Seeing the data in the memo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grpSp>
        <p:nvGrpSpPr>
          <p:cNvPr id="1602" name="Google Shape;1602;p25"/>
          <p:cNvGrpSpPr/>
          <p:nvPr/>
        </p:nvGrpSpPr>
        <p:grpSpPr>
          <a:xfrm>
            <a:off x="5171440" y="2397760"/>
            <a:ext cx="5631232" cy="4128437"/>
            <a:chOff x="4749511" y="279156"/>
            <a:chExt cx="7294100" cy="6069760"/>
          </a:xfrm>
        </p:grpSpPr>
        <p:sp>
          <p:nvSpPr>
            <p:cNvPr id="1603" name="Google Shape;1603;p25"/>
            <p:cNvSpPr/>
            <p:nvPr/>
          </p:nvSpPr>
          <p:spPr>
            <a:xfrm>
              <a:off x="5572472" y="967792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25"/>
            <p:cNvSpPr/>
            <p:nvPr/>
          </p:nvSpPr>
          <p:spPr>
            <a:xfrm>
              <a:off x="6920626" y="967792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25"/>
            <p:cNvSpPr/>
            <p:nvPr/>
          </p:nvSpPr>
          <p:spPr>
            <a:xfrm>
              <a:off x="8268780" y="967792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25"/>
            <p:cNvSpPr/>
            <p:nvPr/>
          </p:nvSpPr>
          <p:spPr>
            <a:xfrm>
              <a:off x="9616934" y="967792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25"/>
            <p:cNvSpPr/>
            <p:nvPr/>
          </p:nvSpPr>
          <p:spPr>
            <a:xfrm>
              <a:off x="10965088" y="967792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25"/>
            <p:cNvSpPr/>
            <p:nvPr/>
          </p:nvSpPr>
          <p:spPr>
            <a:xfrm>
              <a:off x="5572472" y="1876864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25"/>
            <p:cNvSpPr/>
            <p:nvPr/>
          </p:nvSpPr>
          <p:spPr>
            <a:xfrm>
              <a:off x="6920626" y="1876864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25"/>
            <p:cNvSpPr/>
            <p:nvPr/>
          </p:nvSpPr>
          <p:spPr>
            <a:xfrm>
              <a:off x="8268780" y="1876864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25"/>
            <p:cNvSpPr/>
            <p:nvPr/>
          </p:nvSpPr>
          <p:spPr>
            <a:xfrm>
              <a:off x="9616934" y="1876864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25"/>
            <p:cNvSpPr/>
            <p:nvPr/>
          </p:nvSpPr>
          <p:spPr>
            <a:xfrm>
              <a:off x="10965088" y="1876864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25"/>
            <p:cNvSpPr/>
            <p:nvPr/>
          </p:nvSpPr>
          <p:spPr>
            <a:xfrm>
              <a:off x="5572472" y="2785936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25"/>
            <p:cNvSpPr/>
            <p:nvPr/>
          </p:nvSpPr>
          <p:spPr>
            <a:xfrm>
              <a:off x="6920626" y="2785936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25"/>
            <p:cNvSpPr/>
            <p:nvPr/>
          </p:nvSpPr>
          <p:spPr>
            <a:xfrm>
              <a:off x="8268780" y="2785936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25"/>
            <p:cNvSpPr/>
            <p:nvPr/>
          </p:nvSpPr>
          <p:spPr>
            <a:xfrm>
              <a:off x="9616934" y="2785936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25"/>
            <p:cNvSpPr/>
            <p:nvPr/>
          </p:nvSpPr>
          <p:spPr>
            <a:xfrm>
              <a:off x="10965088" y="2785936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25"/>
            <p:cNvSpPr/>
            <p:nvPr/>
          </p:nvSpPr>
          <p:spPr>
            <a:xfrm>
              <a:off x="5572472" y="3695008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25"/>
            <p:cNvSpPr/>
            <p:nvPr/>
          </p:nvSpPr>
          <p:spPr>
            <a:xfrm>
              <a:off x="6920626" y="3695008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25"/>
            <p:cNvSpPr/>
            <p:nvPr/>
          </p:nvSpPr>
          <p:spPr>
            <a:xfrm>
              <a:off x="8268780" y="3695008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25"/>
            <p:cNvSpPr/>
            <p:nvPr/>
          </p:nvSpPr>
          <p:spPr>
            <a:xfrm>
              <a:off x="9616934" y="3695008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25"/>
            <p:cNvSpPr/>
            <p:nvPr/>
          </p:nvSpPr>
          <p:spPr>
            <a:xfrm>
              <a:off x="10965088" y="3695008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25"/>
            <p:cNvSpPr/>
            <p:nvPr/>
          </p:nvSpPr>
          <p:spPr>
            <a:xfrm>
              <a:off x="5572472" y="4604080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25"/>
            <p:cNvSpPr/>
            <p:nvPr/>
          </p:nvSpPr>
          <p:spPr>
            <a:xfrm>
              <a:off x="6920626" y="4604080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25"/>
            <p:cNvSpPr/>
            <p:nvPr/>
          </p:nvSpPr>
          <p:spPr>
            <a:xfrm>
              <a:off x="8268780" y="4604080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25"/>
            <p:cNvSpPr/>
            <p:nvPr/>
          </p:nvSpPr>
          <p:spPr>
            <a:xfrm>
              <a:off x="9616934" y="4604080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25"/>
            <p:cNvSpPr/>
            <p:nvPr/>
          </p:nvSpPr>
          <p:spPr>
            <a:xfrm>
              <a:off x="10965088" y="4604080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25"/>
            <p:cNvSpPr/>
            <p:nvPr/>
          </p:nvSpPr>
          <p:spPr>
            <a:xfrm>
              <a:off x="5572471" y="967792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25"/>
            <p:cNvSpPr/>
            <p:nvPr/>
          </p:nvSpPr>
          <p:spPr>
            <a:xfrm>
              <a:off x="8268779" y="967792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25"/>
            <p:cNvSpPr/>
            <p:nvPr/>
          </p:nvSpPr>
          <p:spPr>
            <a:xfrm>
              <a:off x="6932347" y="967792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25"/>
            <p:cNvSpPr/>
            <p:nvPr/>
          </p:nvSpPr>
          <p:spPr>
            <a:xfrm>
              <a:off x="9616932" y="967792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25"/>
            <p:cNvSpPr/>
            <p:nvPr/>
          </p:nvSpPr>
          <p:spPr>
            <a:xfrm>
              <a:off x="10965085" y="967792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25"/>
            <p:cNvSpPr/>
            <p:nvPr/>
          </p:nvSpPr>
          <p:spPr>
            <a:xfrm>
              <a:off x="5572471" y="1876864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25"/>
            <p:cNvSpPr/>
            <p:nvPr/>
          </p:nvSpPr>
          <p:spPr>
            <a:xfrm>
              <a:off x="8268779" y="1876864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25"/>
            <p:cNvSpPr/>
            <p:nvPr/>
          </p:nvSpPr>
          <p:spPr>
            <a:xfrm>
              <a:off x="6932347" y="1876864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25"/>
            <p:cNvSpPr/>
            <p:nvPr/>
          </p:nvSpPr>
          <p:spPr>
            <a:xfrm>
              <a:off x="9616932" y="1876864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25"/>
            <p:cNvSpPr/>
            <p:nvPr/>
          </p:nvSpPr>
          <p:spPr>
            <a:xfrm>
              <a:off x="10965085" y="1876864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25"/>
            <p:cNvSpPr/>
            <p:nvPr/>
          </p:nvSpPr>
          <p:spPr>
            <a:xfrm>
              <a:off x="5572471" y="2785936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25"/>
            <p:cNvSpPr/>
            <p:nvPr/>
          </p:nvSpPr>
          <p:spPr>
            <a:xfrm>
              <a:off x="8268779" y="2785936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25"/>
            <p:cNvSpPr/>
            <p:nvPr/>
          </p:nvSpPr>
          <p:spPr>
            <a:xfrm>
              <a:off x="6932347" y="2785936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25"/>
            <p:cNvSpPr/>
            <p:nvPr/>
          </p:nvSpPr>
          <p:spPr>
            <a:xfrm>
              <a:off x="9616932" y="2785936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25"/>
            <p:cNvSpPr/>
            <p:nvPr/>
          </p:nvSpPr>
          <p:spPr>
            <a:xfrm>
              <a:off x="10965085" y="2785936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25"/>
            <p:cNvSpPr/>
            <p:nvPr/>
          </p:nvSpPr>
          <p:spPr>
            <a:xfrm>
              <a:off x="5572471" y="3695008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25"/>
            <p:cNvSpPr/>
            <p:nvPr/>
          </p:nvSpPr>
          <p:spPr>
            <a:xfrm>
              <a:off x="8268779" y="3695008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25"/>
            <p:cNvSpPr/>
            <p:nvPr/>
          </p:nvSpPr>
          <p:spPr>
            <a:xfrm>
              <a:off x="6932347" y="3695008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25"/>
            <p:cNvSpPr/>
            <p:nvPr/>
          </p:nvSpPr>
          <p:spPr>
            <a:xfrm>
              <a:off x="9616932" y="3695008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25"/>
            <p:cNvSpPr/>
            <p:nvPr/>
          </p:nvSpPr>
          <p:spPr>
            <a:xfrm>
              <a:off x="10965085" y="3695008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25"/>
            <p:cNvSpPr/>
            <p:nvPr/>
          </p:nvSpPr>
          <p:spPr>
            <a:xfrm>
              <a:off x="5572471" y="4604080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25"/>
            <p:cNvSpPr/>
            <p:nvPr/>
          </p:nvSpPr>
          <p:spPr>
            <a:xfrm>
              <a:off x="8268779" y="4604080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25"/>
            <p:cNvSpPr/>
            <p:nvPr/>
          </p:nvSpPr>
          <p:spPr>
            <a:xfrm>
              <a:off x="6932347" y="4604080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25"/>
            <p:cNvSpPr/>
            <p:nvPr/>
          </p:nvSpPr>
          <p:spPr>
            <a:xfrm>
              <a:off x="9616932" y="4604080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25"/>
            <p:cNvSpPr/>
            <p:nvPr/>
          </p:nvSpPr>
          <p:spPr>
            <a:xfrm>
              <a:off x="10965085" y="4604080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53" name="Google Shape;1653;p25"/>
            <p:cNvCxnSpPr/>
            <p:nvPr/>
          </p:nvCxnSpPr>
          <p:spPr>
            <a:xfrm rot="10800000">
              <a:off x="4749511" y="498528"/>
              <a:ext cx="822960" cy="469264"/>
            </a:xfrm>
            <a:prstGeom prst="straightConnector1">
              <a:avLst/>
            </a:prstGeom>
            <a:noFill/>
            <a:ln w="76200" cap="flat" cmpd="sng">
              <a:solidFill>
                <a:srgbClr val="5597D3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54" name="Google Shape;1654;p25"/>
            <p:cNvSpPr txBox="1"/>
            <p:nvPr/>
          </p:nvSpPr>
          <p:spPr>
            <a:xfrm>
              <a:off x="5160991" y="279156"/>
              <a:ext cx="362869" cy="448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25"/>
            <p:cNvSpPr txBox="1"/>
            <p:nvPr/>
          </p:nvSpPr>
          <p:spPr>
            <a:xfrm>
              <a:off x="4749511" y="663944"/>
              <a:ext cx="417518" cy="448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25"/>
            <p:cNvSpPr txBox="1"/>
            <p:nvPr/>
          </p:nvSpPr>
          <p:spPr>
            <a:xfrm>
              <a:off x="4903924" y="1231251"/>
              <a:ext cx="357406" cy="448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25"/>
            <p:cNvSpPr txBox="1"/>
            <p:nvPr/>
          </p:nvSpPr>
          <p:spPr>
            <a:xfrm>
              <a:off x="4930539" y="2060033"/>
              <a:ext cx="357406" cy="448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25"/>
            <p:cNvSpPr txBox="1"/>
            <p:nvPr/>
          </p:nvSpPr>
          <p:spPr>
            <a:xfrm>
              <a:off x="4930539" y="2974278"/>
              <a:ext cx="357406" cy="448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25"/>
            <p:cNvSpPr txBox="1"/>
            <p:nvPr/>
          </p:nvSpPr>
          <p:spPr>
            <a:xfrm>
              <a:off x="4930539" y="3802675"/>
              <a:ext cx="357406" cy="448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25"/>
            <p:cNvSpPr txBox="1"/>
            <p:nvPr/>
          </p:nvSpPr>
          <p:spPr>
            <a:xfrm>
              <a:off x="4910960" y="4760352"/>
              <a:ext cx="357406" cy="448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25"/>
            <p:cNvSpPr txBox="1"/>
            <p:nvPr/>
          </p:nvSpPr>
          <p:spPr>
            <a:xfrm>
              <a:off x="4977286" y="5718029"/>
              <a:ext cx="357406" cy="448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25"/>
            <p:cNvSpPr txBox="1"/>
            <p:nvPr/>
          </p:nvSpPr>
          <p:spPr>
            <a:xfrm>
              <a:off x="6059337" y="402334"/>
              <a:ext cx="357406" cy="448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25"/>
            <p:cNvSpPr txBox="1"/>
            <p:nvPr/>
          </p:nvSpPr>
          <p:spPr>
            <a:xfrm>
              <a:off x="7156607" y="402334"/>
              <a:ext cx="357406" cy="448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25"/>
            <p:cNvSpPr txBox="1"/>
            <p:nvPr/>
          </p:nvSpPr>
          <p:spPr>
            <a:xfrm>
              <a:off x="8451183" y="402334"/>
              <a:ext cx="357406" cy="448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25"/>
            <p:cNvSpPr txBox="1"/>
            <p:nvPr/>
          </p:nvSpPr>
          <p:spPr>
            <a:xfrm>
              <a:off x="9745759" y="402334"/>
              <a:ext cx="357406" cy="448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25"/>
            <p:cNvSpPr txBox="1"/>
            <p:nvPr/>
          </p:nvSpPr>
          <p:spPr>
            <a:xfrm>
              <a:off x="11040335" y="402334"/>
              <a:ext cx="357406" cy="448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25"/>
            <p:cNvSpPr/>
            <p:nvPr/>
          </p:nvSpPr>
          <p:spPr>
            <a:xfrm>
              <a:off x="5572472" y="5610362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25"/>
            <p:cNvSpPr/>
            <p:nvPr/>
          </p:nvSpPr>
          <p:spPr>
            <a:xfrm>
              <a:off x="6920626" y="5610362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25"/>
            <p:cNvSpPr/>
            <p:nvPr/>
          </p:nvSpPr>
          <p:spPr>
            <a:xfrm>
              <a:off x="8268780" y="5610362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25"/>
            <p:cNvSpPr/>
            <p:nvPr/>
          </p:nvSpPr>
          <p:spPr>
            <a:xfrm>
              <a:off x="9616934" y="5610362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25"/>
            <p:cNvSpPr/>
            <p:nvPr/>
          </p:nvSpPr>
          <p:spPr>
            <a:xfrm>
              <a:off x="10965088" y="5610362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25"/>
            <p:cNvSpPr/>
            <p:nvPr/>
          </p:nvSpPr>
          <p:spPr>
            <a:xfrm>
              <a:off x="5572471" y="5610362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25"/>
            <p:cNvSpPr/>
            <p:nvPr/>
          </p:nvSpPr>
          <p:spPr>
            <a:xfrm>
              <a:off x="8268779" y="5610362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25"/>
            <p:cNvSpPr/>
            <p:nvPr/>
          </p:nvSpPr>
          <p:spPr>
            <a:xfrm>
              <a:off x="6932347" y="5610362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25"/>
            <p:cNvSpPr/>
            <p:nvPr/>
          </p:nvSpPr>
          <p:spPr>
            <a:xfrm>
              <a:off x="9616932" y="5610362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25"/>
            <p:cNvSpPr/>
            <p:nvPr/>
          </p:nvSpPr>
          <p:spPr>
            <a:xfrm>
              <a:off x="10965085" y="5610362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7" name="Google Shape;1677;p25"/>
          <p:cNvSpPr/>
          <p:nvPr/>
        </p:nvSpPr>
        <p:spPr>
          <a:xfrm>
            <a:off x="1746497" y="2866146"/>
            <a:ext cx="1011036" cy="443345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k(2,1)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8" name="Google Shape;1678;p25"/>
          <p:cNvSpPr/>
          <p:nvPr/>
        </p:nvSpPr>
        <p:spPr>
          <a:xfrm>
            <a:off x="564688" y="3856602"/>
            <a:ext cx="1011036" cy="443345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k(2,0)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79" name="Google Shape;1679;p25"/>
          <p:cNvCxnSpPr>
            <a:stCxn id="1677" idx="2"/>
            <a:endCxn id="1678" idx="0"/>
          </p:cNvCxnSpPr>
          <p:nvPr/>
        </p:nvCxnSpPr>
        <p:spPr>
          <a:xfrm flipH="1">
            <a:off x="1070315" y="3309491"/>
            <a:ext cx="1181700" cy="547200"/>
          </a:xfrm>
          <a:prstGeom prst="straightConnector1">
            <a:avLst/>
          </a:prstGeom>
          <a:noFill/>
          <a:ln w="9525" cap="flat" cmpd="sng">
            <a:solidFill>
              <a:srgbClr val="5597D3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80" name="Google Shape;1680;p25"/>
          <p:cNvCxnSpPr>
            <a:stCxn id="1677" idx="2"/>
            <a:endCxn id="1681" idx="0"/>
          </p:cNvCxnSpPr>
          <p:nvPr/>
        </p:nvCxnSpPr>
        <p:spPr>
          <a:xfrm>
            <a:off x="2252015" y="3309491"/>
            <a:ext cx="1180800" cy="583500"/>
          </a:xfrm>
          <a:prstGeom prst="straightConnector1">
            <a:avLst/>
          </a:prstGeom>
          <a:noFill/>
          <a:ln w="9525" cap="flat" cmpd="sng">
            <a:solidFill>
              <a:srgbClr val="5597D3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82" name="Google Shape;1682;p25"/>
          <p:cNvSpPr txBox="1"/>
          <p:nvPr/>
        </p:nvSpPr>
        <p:spPr>
          <a:xfrm>
            <a:off x="3113094" y="3345567"/>
            <a:ext cx="4628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3" name="Google Shape;1683;p25"/>
          <p:cNvSpPr txBox="1"/>
          <p:nvPr/>
        </p:nvSpPr>
        <p:spPr>
          <a:xfrm>
            <a:off x="1169569" y="3349219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1" name="Google Shape;1681;p25"/>
          <p:cNvSpPr/>
          <p:nvPr/>
        </p:nvSpPr>
        <p:spPr>
          <a:xfrm>
            <a:off x="2927395" y="3893081"/>
            <a:ext cx="1011036" cy="443345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k(2-2,0)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84" name="Google Shape;1684;p25"/>
          <p:cNvGraphicFramePr/>
          <p:nvPr/>
        </p:nvGraphicFramePr>
        <p:xfrm>
          <a:off x="5769257" y="1444617"/>
          <a:ext cx="5002700" cy="741700"/>
        </p:xfrm>
        <a:graphic>
          <a:graphicData uri="http://schemas.openxmlformats.org/drawingml/2006/table">
            <a:tbl>
              <a:tblPr firstRow="1" bandRow="1">
                <a:noFill/>
                <a:tableStyleId>{4162EAB3-F314-4FF2-A2CB-5125807A7F1E}</a:tableStyleId>
              </a:tblPr>
              <a:tblGrid>
                <a:gridCol w="1036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5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6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1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prices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12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10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20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15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weights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85" name="Google Shape;1685;p25"/>
          <p:cNvSpPr/>
          <p:nvPr/>
        </p:nvSpPr>
        <p:spPr>
          <a:xfrm>
            <a:off x="10091420" y="5925794"/>
            <a:ext cx="701040" cy="684438"/>
          </a:xfrm>
          <a:prstGeom prst="ellipse">
            <a:avLst/>
          </a:prstGeom>
          <a:noFill/>
          <a:ln w="5715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6" name="Google Shape;1686;p25"/>
          <p:cNvSpPr/>
          <p:nvPr/>
        </p:nvSpPr>
        <p:spPr>
          <a:xfrm>
            <a:off x="8957569" y="4630052"/>
            <a:ext cx="701040" cy="684438"/>
          </a:xfrm>
          <a:prstGeom prst="ellipse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7" name="Google Shape;1687;p25"/>
          <p:cNvSpPr/>
          <p:nvPr/>
        </p:nvSpPr>
        <p:spPr>
          <a:xfrm>
            <a:off x="6736794" y="2397760"/>
            <a:ext cx="1105145" cy="4210661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8" name="Google Shape;1688;p25"/>
          <p:cNvSpPr/>
          <p:nvPr/>
        </p:nvSpPr>
        <p:spPr>
          <a:xfrm>
            <a:off x="7940864" y="4654983"/>
            <a:ext cx="701040" cy="684438"/>
          </a:xfrm>
          <a:prstGeom prst="ellipse">
            <a:avLst/>
          </a:prstGeom>
          <a:noFill/>
          <a:ln w="5715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9" name="Google Shape;1689;p25"/>
          <p:cNvSpPr/>
          <p:nvPr/>
        </p:nvSpPr>
        <p:spPr>
          <a:xfrm>
            <a:off x="6934034" y="4036664"/>
            <a:ext cx="701040" cy="684438"/>
          </a:xfrm>
          <a:prstGeom prst="ellipse">
            <a:avLst/>
          </a:prstGeom>
          <a:noFill/>
          <a:ln w="5715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0" name="Google Shape;1690;p25"/>
          <p:cNvSpPr txBox="1"/>
          <p:nvPr/>
        </p:nvSpPr>
        <p:spPr>
          <a:xfrm>
            <a:off x="406400" y="5223440"/>
            <a:ext cx="22606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 4 has been taken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1" name="Google Shape;1691;p25"/>
          <p:cNvSpPr txBox="1"/>
          <p:nvPr/>
        </p:nvSpPr>
        <p:spPr>
          <a:xfrm>
            <a:off x="371938" y="5598206"/>
            <a:ext cx="25170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 3 hasn’t been taken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2" name="Google Shape;1692;p25"/>
          <p:cNvSpPr txBox="1"/>
          <p:nvPr/>
        </p:nvSpPr>
        <p:spPr>
          <a:xfrm>
            <a:off x="371935" y="5938915"/>
            <a:ext cx="22606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 2 has been taken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3" name="Google Shape;1693;p25"/>
          <p:cNvSpPr txBox="1"/>
          <p:nvPr/>
        </p:nvSpPr>
        <p:spPr>
          <a:xfrm>
            <a:off x="361276" y="6265852"/>
            <a:ext cx="22606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 1 has been taken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0646F7-A2EB-66FA-6D16-4BCCB060F02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Lecturer Tahmid Mosaddeque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562857-539F-E195-4BC6-D47602A2C5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g1e548f1b451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Tracking which items were taken</a:t>
            </a:r>
            <a:endParaRPr/>
          </a:p>
        </p:txBody>
      </p:sp>
      <p:sp>
        <p:nvSpPr>
          <p:cNvPr id="1699" name="Google Shape;1699;g1e548f1b451_0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Seeing the data in the memo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This is the base case</a:t>
            </a:r>
            <a:endParaRPr/>
          </a:p>
        </p:txBody>
      </p:sp>
      <p:grpSp>
        <p:nvGrpSpPr>
          <p:cNvPr id="1700" name="Google Shape;1700;g1e548f1b451_0_0"/>
          <p:cNvGrpSpPr/>
          <p:nvPr/>
        </p:nvGrpSpPr>
        <p:grpSpPr>
          <a:xfrm>
            <a:off x="5171440" y="2397760"/>
            <a:ext cx="5631232" cy="4128437"/>
            <a:chOff x="4749511" y="279156"/>
            <a:chExt cx="7294100" cy="6069760"/>
          </a:xfrm>
        </p:grpSpPr>
        <p:sp>
          <p:nvSpPr>
            <p:cNvPr id="1701" name="Google Shape;1701;g1e548f1b451_0_0"/>
            <p:cNvSpPr/>
            <p:nvPr/>
          </p:nvSpPr>
          <p:spPr>
            <a:xfrm>
              <a:off x="5572472" y="967792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g1e548f1b451_0_0"/>
            <p:cNvSpPr/>
            <p:nvPr/>
          </p:nvSpPr>
          <p:spPr>
            <a:xfrm>
              <a:off x="6920626" y="967792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g1e548f1b451_0_0"/>
            <p:cNvSpPr/>
            <p:nvPr/>
          </p:nvSpPr>
          <p:spPr>
            <a:xfrm>
              <a:off x="8268780" y="967792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g1e548f1b451_0_0"/>
            <p:cNvSpPr/>
            <p:nvPr/>
          </p:nvSpPr>
          <p:spPr>
            <a:xfrm>
              <a:off x="9616934" y="967792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g1e548f1b451_0_0"/>
            <p:cNvSpPr/>
            <p:nvPr/>
          </p:nvSpPr>
          <p:spPr>
            <a:xfrm>
              <a:off x="10965088" y="967792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g1e548f1b451_0_0"/>
            <p:cNvSpPr/>
            <p:nvPr/>
          </p:nvSpPr>
          <p:spPr>
            <a:xfrm>
              <a:off x="5572472" y="1876864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g1e548f1b451_0_0"/>
            <p:cNvSpPr/>
            <p:nvPr/>
          </p:nvSpPr>
          <p:spPr>
            <a:xfrm>
              <a:off x="6920626" y="1876864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g1e548f1b451_0_0"/>
            <p:cNvSpPr/>
            <p:nvPr/>
          </p:nvSpPr>
          <p:spPr>
            <a:xfrm>
              <a:off x="8268780" y="1876864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g1e548f1b451_0_0"/>
            <p:cNvSpPr/>
            <p:nvPr/>
          </p:nvSpPr>
          <p:spPr>
            <a:xfrm>
              <a:off x="9616934" y="1876864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g1e548f1b451_0_0"/>
            <p:cNvSpPr/>
            <p:nvPr/>
          </p:nvSpPr>
          <p:spPr>
            <a:xfrm>
              <a:off x="10965088" y="1876864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g1e548f1b451_0_0"/>
            <p:cNvSpPr/>
            <p:nvPr/>
          </p:nvSpPr>
          <p:spPr>
            <a:xfrm>
              <a:off x="5572472" y="2785936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g1e548f1b451_0_0"/>
            <p:cNvSpPr/>
            <p:nvPr/>
          </p:nvSpPr>
          <p:spPr>
            <a:xfrm>
              <a:off x="6920626" y="2785936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g1e548f1b451_0_0"/>
            <p:cNvSpPr/>
            <p:nvPr/>
          </p:nvSpPr>
          <p:spPr>
            <a:xfrm>
              <a:off x="8268780" y="2785936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g1e548f1b451_0_0"/>
            <p:cNvSpPr/>
            <p:nvPr/>
          </p:nvSpPr>
          <p:spPr>
            <a:xfrm>
              <a:off x="9616934" y="2785936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g1e548f1b451_0_0"/>
            <p:cNvSpPr/>
            <p:nvPr/>
          </p:nvSpPr>
          <p:spPr>
            <a:xfrm>
              <a:off x="10965088" y="2785936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g1e548f1b451_0_0"/>
            <p:cNvSpPr/>
            <p:nvPr/>
          </p:nvSpPr>
          <p:spPr>
            <a:xfrm>
              <a:off x="5572472" y="3695008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g1e548f1b451_0_0"/>
            <p:cNvSpPr/>
            <p:nvPr/>
          </p:nvSpPr>
          <p:spPr>
            <a:xfrm>
              <a:off x="6920626" y="3695008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g1e548f1b451_0_0"/>
            <p:cNvSpPr/>
            <p:nvPr/>
          </p:nvSpPr>
          <p:spPr>
            <a:xfrm>
              <a:off x="8268780" y="3695008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g1e548f1b451_0_0"/>
            <p:cNvSpPr/>
            <p:nvPr/>
          </p:nvSpPr>
          <p:spPr>
            <a:xfrm>
              <a:off x="9616934" y="3695008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g1e548f1b451_0_0"/>
            <p:cNvSpPr/>
            <p:nvPr/>
          </p:nvSpPr>
          <p:spPr>
            <a:xfrm>
              <a:off x="10965088" y="3695008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g1e548f1b451_0_0"/>
            <p:cNvSpPr/>
            <p:nvPr/>
          </p:nvSpPr>
          <p:spPr>
            <a:xfrm>
              <a:off x="5572472" y="4604080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g1e548f1b451_0_0"/>
            <p:cNvSpPr/>
            <p:nvPr/>
          </p:nvSpPr>
          <p:spPr>
            <a:xfrm>
              <a:off x="6920626" y="4604080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g1e548f1b451_0_0"/>
            <p:cNvSpPr/>
            <p:nvPr/>
          </p:nvSpPr>
          <p:spPr>
            <a:xfrm>
              <a:off x="8268780" y="4604080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g1e548f1b451_0_0"/>
            <p:cNvSpPr/>
            <p:nvPr/>
          </p:nvSpPr>
          <p:spPr>
            <a:xfrm>
              <a:off x="9616934" y="4604080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g1e548f1b451_0_0"/>
            <p:cNvSpPr/>
            <p:nvPr/>
          </p:nvSpPr>
          <p:spPr>
            <a:xfrm>
              <a:off x="10965088" y="4604080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g1e548f1b451_0_0"/>
            <p:cNvSpPr/>
            <p:nvPr/>
          </p:nvSpPr>
          <p:spPr>
            <a:xfrm>
              <a:off x="5572471" y="967792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g1e548f1b451_0_0"/>
            <p:cNvSpPr/>
            <p:nvPr/>
          </p:nvSpPr>
          <p:spPr>
            <a:xfrm>
              <a:off x="8268779" y="967792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g1e548f1b451_0_0"/>
            <p:cNvSpPr/>
            <p:nvPr/>
          </p:nvSpPr>
          <p:spPr>
            <a:xfrm>
              <a:off x="6932347" y="967792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g1e548f1b451_0_0"/>
            <p:cNvSpPr/>
            <p:nvPr/>
          </p:nvSpPr>
          <p:spPr>
            <a:xfrm>
              <a:off x="9616932" y="967792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g1e548f1b451_0_0"/>
            <p:cNvSpPr/>
            <p:nvPr/>
          </p:nvSpPr>
          <p:spPr>
            <a:xfrm>
              <a:off x="10965085" y="967792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g1e548f1b451_0_0"/>
            <p:cNvSpPr/>
            <p:nvPr/>
          </p:nvSpPr>
          <p:spPr>
            <a:xfrm>
              <a:off x="5572471" y="1876864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g1e548f1b451_0_0"/>
            <p:cNvSpPr/>
            <p:nvPr/>
          </p:nvSpPr>
          <p:spPr>
            <a:xfrm>
              <a:off x="8268779" y="1876864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g1e548f1b451_0_0"/>
            <p:cNvSpPr/>
            <p:nvPr/>
          </p:nvSpPr>
          <p:spPr>
            <a:xfrm>
              <a:off x="6932347" y="1876864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g1e548f1b451_0_0"/>
            <p:cNvSpPr/>
            <p:nvPr/>
          </p:nvSpPr>
          <p:spPr>
            <a:xfrm>
              <a:off x="9616932" y="1876864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g1e548f1b451_0_0"/>
            <p:cNvSpPr/>
            <p:nvPr/>
          </p:nvSpPr>
          <p:spPr>
            <a:xfrm>
              <a:off x="10965085" y="1876864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g1e548f1b451_0_0"/>
            <p:cNvSpPr/>
            <p:nvPr/>
          </p:nvSpPr>
          <p:spPr>
            <a:xfrm>
              <a:off x="5572471" y="2785936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g1e548f1b451_0_0"/>
            <p:cNvSpPr/>
            <p:nvPr/>
          </p:nvSpPr>
          <p:spPr>
            <a:xfrm>
              <a:off x="8268779" y="2785936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g1e548f1b451_0_0"/>
            <p:cNvSpPr/>
            <p:nvPr/>
          </p:nvSpPr>
          <p:spPr>
            <a:xfrm>
              <a:off x="6932347" y="2785936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g1e548f1b451_0_0"/>
            <p:cNvSpPr/>
            <p:nvPr/>
          </p:nvSpPr>
          <p:spPr>
            <a:xfrm>
              <a:off x="9616932" y="2785936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g1e548f1b451_0_0"/>
            <p:cNvSpPr/>
            <p:nvPr/>
          </p:nvSpPr>
          <p:spPr>
            <a:xfrm>
              <a:off x="10965085" y="2785936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g1e548f1b451_0_0"/>
            <p:cNvSpPr/>
            <p:nvPr/>
          </p:nvSpPr>
          <p:spPr>
            <a:xfrm>
              <a:off x="5572471" y="3695008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g1e548f1b451_0_0"/>
            <p:cNvSpPr/>
            <p:nvPr/>
          </p:nvSpPr>
          <p:spPr>
            <a:xfrm>
              <a:off x="8268779" y="3695008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g1e548f1b451_0_0"/>
            <p:cNvSpPr/>
            <p:nvPr/>
          </p:nvSpPr>
          <p:spPr>
            <a:xfrm>
              <a:off x="6932347" y="3695008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g1e548f1b451_0_0"/>
            <p:cNvSpPr/>
            <p:nvPr/>
          </p:nvSpPr>
          <p:spPr>
            <a:xfrm>
              <a:off x="9616932" y="3695008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g1e548f1b451_0_0"/>
            <p:cNvSpPr/>
            <p:nvPr/>
          </p:nvSpPr>
          <p:spPr>
            <a:xfrm>
              <a:off x="10965085" y="3695008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g1e548f1b451_0_0"/>
            <p:cNvSpPr/>
            <p:nvPr/>
          </p:nvSpPr>
          <p:spPr>
            <a:xfrm>
              <a:off x="5572471" y="4604080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g1e548f1b451_0_0"/>
            <p:cNvSpPr/>
            <p:nvPr/>
          </p:nvSpPr>
          <p:spPr>
            <a:xfrm>
              <a:off x="8268779" y="4604080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g1e548f1b451_0_0"/>
            <p:cNvSpPr/>
            <p:nvPr/>
          </p:nvSpPr>
          <p:spPr>
            <a:xfrm>
              <a:off x="6932347" y="4604080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g1e548f1b451_0_0"/>
            <p:cNvSpPr/>
            <p:nvPr/>
          </p:nvSpPr>
          <p:spPr>
            <a:xfrm>
              <a:off x="9616932" y="4604080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g1e548f1b451_0_0"/>
            <p:cNvSpPr/>
            <p:nvPr/>
          </p:nvSpPr>
          <p:spPr>
            <a:xfrm>
              <a:off x="10965085" y="4604080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51" name="Google Shape;1751;g1e548f1b451_0_0"/>
            <p:cNvCxnSpPr/>
            <p:nvPr/>
          </p:nvCxnSpPr>
          <p:spPr>
            <a:xfrm rot="10800000">
              <a:off x="4749511" y="498528"/>
              <a:ext cx="822960" cy="469264"/>
            </a:xfrm>
            <a:prstGeom prst="straightConnector1">
              <a:avLst/>
            </a:prstGeom>
            <a:noFill/>
            <a:ln w="76200" cap="flat" cmpd="sng">
              <a:solidFill>
                <a:srgbClr val="5597D3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52" name="Google Shape;1752;g1e548f1b451_0_0"/>
            <p:cNvSpPr txBox="1"/>
            <p:nvPr/>
          </p:nvSpPr>
          <p:spPr>
            <a:xfrm>
              <a:off x="5160991" y="279156"/>
              <a:ext cx="362869" cy="448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g1e548f1b451_0_0"/>
            <p:cNvSpPr txBox="1"/>
            <p:nvPr/>
          </p:nvSpPr>
          <p:spPr>
            <a:xfrm>
              <a:off x="4749511" y="663944"/>
              <a:ext cx="417518" cy="448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g1e548f1b451_0_0"/>
            <p:cNvSpPr txBox="1"/>
            <p:nvPr/>
          </p:nvSpPr>
          <p:spPr>
            <a:xfrm>
              <a:off x="4903924" y="1231251"/>
              <a:ext cx="357406" cy="448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g1e548f1b451_0_0"/>
            <p:cNvSpPr txBox="1"/>
            <p:nvPr/>
          </p:nvSpPr>
          <p:spPr>
            <a:xfrm>
              <a:off x="4930539" y="2060033"/>
              <a:ext cx="357406" cy="448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g1e548f1b451_0_0"/>
            <p:cNvSpPr txBox="1"/>
            <p:nvPr/>
          </p:nvSpPr>
          <p:spPr>
            <a:xfrm>
              <a:off x="4930539" y="2974278"/>
              <a:ext cx="357406" cy="448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g1e548f1b451_0_0"/>
            <p:cNvSpPr txBox="1"/>
            <p:nvPr/>
          </p:nvSpPr>
          <p:spPr>
            <a:xfrm>
              <a:off x="4930539" y="3802675"/>
              <a:ext cx="357406" cy="448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g1e548f1b451_0_0"/>
            <p:cNvSpPr txBox="1"/>
            <p:nvPr/>
          </p:nvSpPr>
          <p:spPr>
            <a:xfrm>
              <a:off x="4910960" y="4760352"/>
              <a:ext cx="357406" cy="448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g1e548f1b451_0_0"/>
            <p:cNvSpPr txBox="1"/>
            <p:nvPr/>
          </p:nvSpPr>
          <p:spPr>
            <a:xfrm>
              <a:off x="4977286" y="5718029"/>
              <a:ext cx="357406" cy="448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g1e548f1b451_0_0"/>
            <p:cNvSpPr txBox="1"/>
            <p:nvPr/>
          </p:nvSpPr>
          <p:spPr>
            <a:xfrm>
              <a:off x="6059337" y="402334"/>
              <a:ext cx="357406" cy="448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g1e548f1b451_0_0"/>
            <p:cNvSpPr txBox="1"/>
            <p:nvPr/>
          </p:nvSpPr>
          <p:spPr>
            <a:xfrm>
              <a:off x="7156607" y="402334"/>
              <a:ext cx="357406" cy="448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g1e548f1b451_0_0"/>
            <p:cNvSpPr txBox="1"/>
            <p:nvPr/>
          </p:nvSpPr>
          <p:spPr>
            <a:xfrm>
              <a:off x="8451183" y="402334"/>
              <a:ext cx="357406" cy="448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g1e548f1b451_0_0"/>
            <p:cNvSpPr txBox="1"/>
            <p:nvPr/>
          </p:nvSpPr>
          <p:spPr>
            <a:xfrm>
              <a:off x="9745759" y="402334"/>
              <a:ext cx="357406" cy="448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g1e548f1b451_0_0"/>
            <p:cNvSpPr txBox="1"/>
            <p:nvPr/>
          </p:nvSpPr>
          <p:spPr>
            <a:xfrm>
              <a:off x="11040335" y="402334"/>
              <a:ext cx="357406" cy="448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g1e548f1b451_0_0"/>
            <p:cNvSpPr/>
            <p:nvPr/>
          </p:nvSpPr>
          <p:spPr>
            <a:xfrm>
              <a:off x="5572472" y="5610362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g1e548f1b451_0_0"/>
            <p:cNvSpPr/>
            <p:nvPr/>
          </p:nvSpPr>
          <p:spPr>
            <a:xfrm>
              <a:off x="6920626" y="5610362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g1e548f1b451_0_0"/>
            <p:cNvSpPr/>
            <p:nvPr/>
          </p:nvSpPr>
          <p:spPr>
            <a:xfrm>
              <a:off x="8268780" y="5610362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g1e548f1b451_0_0"/>
            <p:cNvSpPr/>
            <p:nvPr/>
          </p:nvSpPr>
          <p:spPr>
            <a:xfrm>
              <a:off x="9616934" y="5610362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g1e548f1b451_0_0"/>
            <p:cNvSpPr/>
            <p:nvPr/>
          </p:nvSpPr>
          <p:spPr>
            <a:xfrm>
              <a:off x="10965088" y="5610362"/>
              <a:ext cx="1078523" cy="73855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g1e548f1b451_0_0"/>
            <p:cNvSpPr/>
            <p:nvPr/>
          </p:nvSpPr>
          <p:spPr>
            <a:xfrm>
              <a:off x="5572471" y="5610362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g1e548f1b451_0_0"/>
            <p:cNvSpPr/>
            <p:nvPr/>
          </p:nvSpPr>
          <p:spPr>
            <a:xfrm>
              <a:off x="8268779" y="5610362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g1e548f1b451_0_0"/>
            <p:cNvSpPr/>
            <p:nvPr/>
          </p:nvSpPr>
          <p:spPr>
            <a:xfrm>
              <a:off x="6932347" y="5610362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g1e548f1b451_0_0"/>
            <p:cNvSpPr/>
            <p:nvPr/>
          </p:nvSpPr>
          <p:spPr>
            <a:xfrm>
              <a:off x="9616932" y="5610362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g1e548f1b451_0_0"/>
            <p:cNvSpPr/>
            <p:nvPr/>
          </p:nvSpPr>
          <p:spPr>
            <a:xfrm>
              <a:off x="10965085" y="5610362"/>
              <a:ext cx="1078523" cy="738554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AC5B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1775" name="Google Shape;1775;g1e548f1b451_0_0"/>
          <p:cNvGraphicFramePr/>
          <p:nvPr/>
        </p:nvGraphicFramePr>
        <p:xfrm>
          <a:off x="5769257" y="1444617"/>
          <a:ext cx="5002700" cy="741700"/>
        </p:xfrm>
        <a:graphic>
          <a:graphicData uri="http://schemas.openxmlformats.org/drawingml/2006/table">
            <a:tbl>
              <a:tblPr firstRow="1" bandRow="1">
                <a:noFill/>
                <a:tableStyleId>{4162EAB3-F314-4FF2-A2CB-5125807A7F1E}</a:tableStyleId>
              </a:tblPr>
              <a:tblGrid>
                <a:gridCol w="1036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5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6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1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prices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12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10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20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15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weights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76" name="Google Shape;1776;g1e548f1b451_0_0"/>
          <p:cNvSpPr/>
          <p:nvPr/>
        </p:nvSpPr>
        <p:spPr>
          <a:xfrm>
            <a:off x="10091420" y="5925794"/>
            <a:ext cx="701040" cy="684438"/>
          </a:xfrm>
          <a:prstGeom prst="ellipse">
            <a:avLst/>
          </a:prstGeom>
          <a:noFill/>
          <a:ln w="5715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7" name="Google Shape;1777;g1e548f1b451_0_0"/>
          <p:cNvSpPr/>
          <p:nvPr/>
        </p:nvSpPr>
        <p:spPr>
          <a:xfrm>
            <a:off x="8957569" y="4630052"/>
            <a:ext cx="701040" cy="684438"/>
          </a:xfrm>
          <a:prstGeom prst="ellipse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8" name="Google Shape;1778;g1e548f1b451_0_0"/>
          <p:cNvSpPr/>
          <p:nvPr/>
        </p:nvSpPr>
        <p:spPr>
          <a:xfrm>
            <a:off x="5723017" y="2397760"/>
            <a:ext cx="1105145" cy="4210661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9" name="Google Shape;1779;g1e548f1b451_0_0"/>
          <p:cNvSpPr/>
          <p:nvPr/>
        </p:nvSpPr>
        <p:spPr>
          <a:xfrm>
            <a:off x="7940864" y="4654983"/>
            <a:ext cx="701040" cy="684438"/>
          </a:xfrm>
          <a:prstGeom prst="ellipse">
            <a:avLst/>
          </a:prstGeom>
          <a:noFill/>
          <a:ln w="5715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0" name="Google Shape;1780;g1e548f1b451_0_0"/>
          <p:cNvSpPr/>
          <p:nvPr/>
        </p:nvSpPr>
        <p:spPr>
          <a:xfrm>
            <a:off x="6934034" y="4036664"/>
            <a:ext cx="701040" cy="684438"/>
          </a:xfrm>
          <a:prstGeom prst="ellipse">
            <a:avLst/>
          </a:prstGeom>
          <a:noFill/>
          <a:ln w="5715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1" name="Google Shape;1781;g1e548f1b451_0_0"/>
          <p:cNvSpPr/>
          <p:nvPr/>
        </p:nvSpPr>
        <p:spPr>
          <a:xfrm>
            <a:off x="5846820" y="2811973"/>
            <a:ext cx="701040" cy="684438"/>
          </a:xfrm>
          <a:prstGeom prst="ellipse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2" name="Google Shape;1782;g1e548f1b451_0_0"/>
          <p:cNvSpPr txBox="1"/>
          <p:nvPr/>
        </p:nvSpPr>
        <p:spPr>
          <a:xfrm>
            <a:off x="406400" y="5223440"/>
            <a:ext cx="22606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 4 has been taken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3" name="Google Shape;1783;g1e548f1b451_0_0"/>
          <p:cNvSpPr txBox="1"/>
          <p:nvPr/>
        </p:nvSpPr>
        <p:spPr>
          <a:xfrm>
            <a:off x="371938" y="5598206"/>
            <a:ext cx="25170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 3 hasn’t been taken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4" name="Google Shape;1784;g1e548f1b451_0_0"/>
          <p:cNvSpPr txBox="1"/>
          <p:nvPr/>
        </p:nvSpPr>
        <p:spPr>
          <a:xfrm>
            <a:off x="371935" y="5938915"/>
            <a:ext cx="22606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 2 has been taken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5" name="Google Shape;1785;g1e548f1b451_0_0"/>
          <p:cNvSpPr txBox="1"/>
          <p:nvPr/>
        </p:nvSpPr>
        <p:spPr>
          <a:xfrm>
            <a:off x="361276" y="6265852"/>
            <a:ext cx="22606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 1 has been taken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EF0241-990B-03FA-37DF-DA46EC34E1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Lecturer Tahmid Mosaddeque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5737E3-D6E3-A61A-E8A0-185A2F890C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g1e548f1b451_0_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1791" name="Google Shape;1791;g1e548f1b451_0_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pic>
        <p:nvPicPr>
          <p:cNvPr id="1792" name="Google Shape;1792;g1e548f1b451_0_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4134" y="1825625"/>
            <a:ext cx="5324475" cy="349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3" name="Google Shape;1793;g1e548f1b451_0_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99200" y="1629569"/>
            <a:ext cx="5634182" cy="369173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70FF59-F18C-1A8A-2568-12C0C6F68F2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Lecturer Tahmid Mosaddeque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D73BBF-E9D9-09B8-1F80-9C81316718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Google Shape;1798;g1e548f1b451_0_19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Tracking which items were taken</a:t>
            </a:r>
            <a:endParaRPr/>
          </a:p>
        </p:txBody>
      </p:sp>
      <p:sp>
        <p:nvSpPr>
          <p:cNvPr id="1799" name="Google Shape;1799;g1e548f1b451_0_19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Seeing the data in the memo (Not Required)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rgbClr val="FF0000"/>
                </a:solidFill>
              </a:rPr>
              <a:t>Keeping an additional table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32FD27-3FCF-FEAC-A490-EA2A6C0F0A2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Lecturer Tahmid Mosaddeque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082065-ECEC-412C-99AE-BF846A77E5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Google Shape;1804;g1e548f1b451_0_29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Keeping an additional table</a:t>
            </a:r>
            <a:br>
              <a:rPr lang="en-US"/>
            </a:br>
            <a:endParaRPr/>
          </a:p>
        </p:txBody>
      </p:sp>
      <p:sp>
        <p:nvSpPr>
          <p:cNvPr id="1805" name="Google Shape;1805;g1e548f1b451_0_29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1806" name="Google Shape;1806;g1e548f1b451_0_290"/>
          <p:cNvSpPr/>
          <p:nvPr/>
        </p:nvSpPr>
        <p:spPr>
          <a:xfrm>
            <a:off x="941452" y="3058573"/>
            <a:ext cx="834359" cy="51909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7" name="Google Shape;1807;g1e548f1b451_0_290"/>
          <p:cNvSpPr/>
          <p:nvPr/>
        </p:nvSpPr>
        <p:spPr>
          <a:xfrm>
            <a:off x="1984402" y="3058573"/>
            <a:ext cx="834359" cy="51909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8" name="Google Shape;1808;g1e548f1b451_0_290"/>
          <p:cNvSpPr/>
          <p:nvPr/>
        </p:nvSpPr>
        <p:spPr>
          <a:xfrm>
            <a:off x="3027351" y="3058573"/>
            <a:ext cx="834359" cy="51909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9" name="Google Shape;1809;g1e548f1b451_0_290"/>
          <p:cNvSpPr/>
          <p:nvPr/>
        </p:nvSpPr>
        <p:spPr>
          <a:xfrm>
            <a:off x="4070301" y="3058573"/>
            <a:ext cx="834359" cy="51909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0" name="Google Shape;1810;g1e548f1b451_0_290"/>
          <p:cNvSpPr/>
          <p:nvPr/>
        </p:nvSpPr>
        <p:spPr>
          <a:xfrm>
            <a:off x="5113251" y="3058573"/>
            <a:ext cx="834359" cy="51909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1" name="Google Shape;1811;g1e548f1b451_0_290"/>
          <p:cNvSpPr/>
          <p:nvPr/>
        </p:nvSpPr>
        <p:spPr>
          <a:xfrm>
            <a:off x="941452" y="3697512"/>
            <a:ext cx="834359" cy="51909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2" name="Google Shape;1812;g1e548f1b451_0_290"/>
          <p:cNvSpPr/>
          <p:nvPr/>
        </p:nvSpPr>
        <p:spPr>
          <a:xfrm>
            <a:off x="1984402" y="3697512"/>
            <a:ext cx="834359" cy="51909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3" name="Google Shape;1813;g1e548f1b451_0_290"/>
          <p:cNvSpPr/>
          <p:nvPr/>
        </p:nvSpPr>
        <p:spPr>
          <a:xfrm>
            <a:off x="3027351" y="3697512"/>
            <a:ext cx="834359" cy="51909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4" name="Google Shape;1814;g1e548f1b451_0_290"/>
          <p:cNvSpPr/>
          <p:nvPr/>
        </p:nvSpPr>
        <p:spPr>
          <a:xfrm>
            <a:off x="4070301" y="3697512"/>
            <a:ext cx="834359" cy="51909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5" name="Google Shape;1815;g1e548f1b451_0_290"/>
          <p:cNvSpPr/>
          <p:nvPr/>
        </p:nvSpPr>
        <p:spPr>
          <a:xfrm>
            <a:off x="5113251" y="3697512"/>
            <a:ext cx="834359" cy="51909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6" name="Google Shape;1816;g1e548f1b451_0_290"/>
          <p:cNvSpPr/>
          <p:nvPr/>
        </p:nvSpPr>
        <p:spPr>
          <a:xfrm>
            <a:off x="941452" y="4336451"/>
            <a:ext cx="834359" cy="51909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7" name="Google Shape;1817;g1e548f1b451_0_290"/>
          <p:cNvSpPr/>
          <p:nvPr/>
        </p:nvSpPr>
        <p:spPr>
          <a:xfrm>
            <a:off x="1984402" y="4336451"/>
            <a:ext cx="834359" cy="51909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8" name="Google Shape;1818;g1e548f1b451_0_290"/>
          <p:cNvSpPr/>
          <p:nvPr/>
        </p:nvSpPr>
        <p:spPr>
          <a:xfrm>
            <a:off x="3027351" y="4336451"/>
            <a:ext cx="834359" cy="51909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9" name="Google Shape;1819;g1e548f1b451_0_290"/>
          <p:cNvSpPr/>
          <p:nvPr/>
        </p:nvSpPr>
        <p:spPr>
          <a:xfrm>
            <a:off x="4070301" y="4336451"/>
            <a:ext cx="834359" cy="51909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0" name="Google Shape;1820;g1e548f1b451_0_290"/>
          <p:cNvSpPr/>
          <p:nvPr/>
        </p:nvSpPr>
        <p:spPr>
          <a:xfrm>
            <a:off x="5113251" y="4336451"/>
            <a:ext cx="834359" cy="51909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1" name="Google Shape;1821;g1e548f1b451_0_290"/>
          <p:cNvSpPr/>
          <p:nvPr/>
        </p:nvSpPr>
        <p:spPr>
          <a:xfrm>
            <a:off x="941452" y="4975390"/>
            <a:ext cx="834359" cy="51909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2" name="Google Shape;1822;g1e548f1b451_0_290"/>
          <p:cNvSpPr/>
          <p:nvPr/>
        </p:nvSpPr>
        <p:spPr>
          <a:xfrm>
            <a:off x="1984402" y="4975390"/>
            <a:ext cx="834359" cy="51909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3" name="Google Shape;1823;g1e548f1b451_0_290"/>
          <p:cNvSpPr/>
          <p:nvPr/>
        </p:nvSpPr>
        <p:spPr>
          <a:xfrm>
            <a:off x="3027351" y="4975390"/>
            <a:ext cx="834359" cy="51909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4" name="Google Shape;1824;g1e548f1b451_0_290"/>
          <p:cNvSpPr/>
          <p:nvPr/>
        </p:nvSpPr>
        <p:spPr>
          <a:xfrm>
            <a:off x="4070301" y="4975390"/>
            <a:ext cx="834359" cy="51909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5" name="Google Shape;1825;g1e548f1b451_0_290"/>
          <p:cNvSpPr/>
          <p:nvPr/>
        </p:nvSpPr>
        <p:spPr>
          <a:xfrm>
            <a:off x="5113251" y="4975390"/>
            <a:ext cx="834359" cy="51909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6" name="Google Shape;1826;g1e548f1b451_0_290"/>
          <p:cNvSpPr/>
          <p:nvPr/>
        </p:nvSpPr>
        <p:spPr>
          <a:xfrm>
            <a:off x="941452" y="5614329"/>
            <a:ext cx="834359" cy="51909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7" name="Google Shape;1827;g1e548f1b451_0_290"/>
          <p:cNvSpPr/>
          <p:nvPr/>
        </p:nvSpPr>
        <p:spPr>
          <a:xfrm>
            <a:off x="1984402" y="5614329"/>
            <a:ext cx="834359" cy="51909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8" name="Google Shape;1828;g1e548f1b451_0_290"/>
          <p:cNvSpPr/>
          <p:nvPr/>
        </p:nvSpPr>
        <p:spPr>
          <a:xfrm>
            <a:off x="3027351" y="5614329"/>
            <a:ext cx="834359" cy="51909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9" name="Google Shape;1829;g1e548f1b451_0_290"/>
          <p:cNvSpPr/>
          <p:nvPr/>
        </p:nvSpPr>
        <p:spPr>
          <a:xfrm>
            <a:off x="4070301" y="5614329"/>
            <a:ext cx="834359" cy="51909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0" name="Google Shape;1830;g1e548f1b451_0_290"/>
          <p:cNvSpPr/>
          <p:nvPr/>
        </p:nvSpPr>
        <p:spPr>
          <a:xfrm>
            <a:off x="5113251" y="5614329"/>
            <a:ext cx="834359" cy="51909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1" name="Google Shape;1831;g1e548f1b451_0_290"/>
          <p:cNvSpPr/>
          <p:nvPr/>
        </p:nvSpPr>
        <p:spPr>
          <a:xfrm>
            <a:off x="941452" y="3058573"/>
            <a:ext cx="834359" cy="519091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2" name="Google Shape;1832;g1e548f1b451_0_290"/>
          <p:cNvSpPr/>
          <p:nvPr/>
        </p:nvSpPr>
        <p:spPr>
          <a:xfrm>
            <a:off x="3027351" y="3058573"/>
            <a:ext cx="834359" cy="519091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3" name="Google Shape;1833;g1e548f1b451_0_290"/>
          <p:cNvSpPr/>
          <p:nvPr/>
        </p:nvSpPr>
        <p:spPr>
          <a:xfrm>
            <a:off x="1993469" y="3058573"/>
            <a:ext cx="834359" cy="519091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4" name="Google Shape;1834;g1e548f1b451_0_290"/>
          <p:cNvSpPr/>
          <p:nvPr/>
        </p:nvSpPr>
        <p:spPr>
          <a:xfrm>
            <a:off x="4070299" y="3058573"/>
            <a:ext cx="834359" cy="519091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5" name="Google Shape;1835;g1e548f1b451_0_290"/>
          <p:cNvSpPr/>
          <p:nvPr/>
        </p:nvSpPr>
        <p:spPr>
          <a:xfrm>
            <a:off x="5113248" y="3058573"/>
            <a:ext cx="834359" cy="519091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6" name="Google Shape;1836;g1e548f1b451_0_290"/>
          <p:cNvSpPr/>
          <p:nvPr/>
        </p:nvSpPr>
        <p:spPr>
          <a:xfrm>
            <a:off x="941452" y="3697512"/>
            <a:ext cx="834359" cy="519091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7" name="Google Shape;1837;g1e548f1b451_0_290"/>
          <p:cNvSpPr/>
          <p:nvPr/>
        </p:nvSpPr>
        <p:spPr>
          <a:xfrm>
            <a:off x="3027351" y="3697512"/>
            <a:ext cx="834359" cy="519091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8" name="Google Shape;1838;g1e548f1b451_0_290"/>
          <p:cNvSpPr/>
          <p:nvPr/>
        </p:nvSpPr>
        <p:spPr>
          <a:xfrm>
            <a:off x="1993469" y="3697512"/>
            <a:ext cx="834359" cy="519091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9" name="Google Shape;1839;g1e548f1b451_0_290"/>
          <p:cNvSpPr/>
          <p:nvPr/>
        </p:nvSpPr>
        <p:spPr>
          <a:xfrm>
            <a:off x="4070299" y="3697512"/>
            <a:ext cx="834359" cy="519091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0" name="Google Shape;1840;g1e548f1b451_0_290"/>
          <p:cNvSpPr/>
          <p:nvPr/>
        </p:nvSpPr>
        <p:spPr>
          <a:xfrm>
            <a:off x="5113248" y="3697512"/>
            <a:ext cx="834359" cy="519091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1" name="Google Shape;1841;g1e548f1b451_0_290"/>
          <p:cNvSpPr/>
          <p:nvPr/>
        </p:nvSpPr>
        <p:spPr>
          <a:xfrm>
            <a:off x="941452" y="4336451"/>
            <a:ext cx="834359" cy="519091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2" name="Google Shape;1842;g1e548f1b451_0_290"/>
          <p:cNvSpPr/>
          <p:nvPr/>
        </p:nvSpPr>
        <p:spPr>
          <a:xfrm>
            <a:off x="3027351" y="4336451"/>
            <a:ext cx="834359" cy="519091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3" name="Google Shape;1843;g1e548f1b451_0_290"/>
          <p:cNvSpPr/>
          <p:nvPr/>
        </p:nvSpPr>
        <p:spPr>
          <a:xfrm>
            <a:off x="1993469" y="4336451"/>
            <a:ext cx="834359" cy="519091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4" name="Google Shape;1844;g1e548f1b451_0_290"/>
          <p:cNvSpPr/>
          <p:nvPr/>
        </p:nvSpPr>
        <p:spPr>
          <a:xfrm>
            <a:off x="4070299" y="4336451"/>
            <a:ext cx="834359" cy="519091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5" name="Google Shape;1845;g1e548f1b451_0_290"/>
          <p:cNvSpPr/>
          <p:nvPr/>
        </p:nvSpPr>
        <p:spPr>
          <a:xfrm>
            <a:off x="5113248" y="4336451"/>
            <a:ext cx="834359" cy="519091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6" name="Google Shape;1846;g1e548f1b451_0_290"/>
          <p:cNvSpPr/>
          <p:nvPr/>
        </p:nvSpPr>
        <p:spPr>
          <a:xfrm>
            <a:off x="941452" y="4975390"/>
            <a:ext cx="834359" cy="519091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7" name="Google Shape;1847;g1e548f1b451_0_290"/>
          <p:cNvSpPr/>
          <p:nvPr/>
        </p:nvSpPr>
        <p:spPr>
          <a:xfrm>
            <a:off x="3027351" y="4975390"/>
            <a:ext cx="834359" cy="519091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8" name="Google Shape;1848;g1e548f1b451_0_290"/>
          <p:cNvSpPr/>
          <p:nvPr/>
        </p:nvSpPr>
        <p:spPr>
          <a:xfrm>
            <a:off x="1993469" y="4975390"/>
            <a:ext cx="834359" cy="519091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9" name="Google Shape;1849;g1e548f1b451_0_290"/>
          <p:cNvSpPr/>
          <p:nvPr/>
        </p:nvSpPr>
        <p:spPr>
          <a:xfrm>
            <a:off x="4070299" y="4975390"/>
            <a:ext cx="834359" cy="519091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0" name="Google Shape;1850;g1e548f1b451_0_290"/>
          <p:cNvSpPr/>
          <p:nvPr/>
        </p:nvSpPr>
        <p:spPr>
          <a:xfrm>
            <a:off x="5113248" y="4975390"/>
            <a:ext cx="834359" cy="519091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1" name="Google Shape;1851;g1e548f1b451_0_290"/>
          <p:cNvSpPr/>
          <p:nvPr/>
        </p:nvSpPr>
        <p:spPr>
          <a:xfrm>
            <a:off x="941452" y="5614329"/>
            <a:ext cx="834359" cy="519091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2" name="Google Shape;1852;g1e548f1b451_0_290"/>
          <p:cNvSpPr/>
          <p:nvPr/>
        </p:nvSpPr>
        <p:spPr>
          <a:xfrm>
            <a:off x="3027351" y="5614329"/>
            <a:ext cx="834359" cy="519091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3" name="Google Shape;1853;g1e548f1b451_0_290"/>
          <p:cNvSpPr/>
          <p:nvPr/>
        </p:nvSpPr>
        <p:spPr>
          <a:xfrm>
            <a:off x="1993469" y="5614329"/>
            <a:ext cx="834359" cy="519091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4" name="Google Shape;1854;g1e548f1b451_0_290"/>
          <p:cNvSpPr/>
          <p:nvPr/>
        </p:nvSpPr>
        <p:spPr>
          <a:xfrm>
            <a:off x="4070299" y="5614329"/>
            <a:ext cx="834359" cy="519091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5" name="Google Shape;1855;g1e548f1b451_0_290"/>
          <p:cNvSpPr/>
          <p:nvPr/>
        </p:nvSpPr>
        <p:spPr>
          <a:xfrm>
            <a:off x="5113248" y="5614329"/>
            <a:ext cx="834359" cy="519091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56" name="Google Shape;1856;g1e548f1b451_0_290"/>
          <p:cNvCxnSpPr/>
          <p:nvPr/>
        </p:nvCxnSpPr>
        <p:spPr>
          <a:xfrm rot="10800000">
            <a:off x="304799" y="2728752"/>
            <a:ext cx="636653" cy="329821"/>
          </a:xfrm>
          <a:prstGeom prst="straightConnector1">
            <a:avLst/>
          </a:prstGeom>
          <a:noFill/>
          <a:ln w="76200" cap="flat" cmpd="sng">
            <a:solidFill>
              <a:srgbClr val="5597D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57" name="Google Shape;1857;g1e548f1b451_0_290"/>
          <p:cNvSpPr txBox="1"/>
          <p:nvPr/>
        </p:nvSpPr>
        <p:spPr>
          <a:xfrm>
            <a:off x="623125" y="2574567"/>
            <a:ext cx="37382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8" name="Google Shape;1858;g1e548f1b451_0_290"/>
          <p:cNvSpPr txBox="1"/>
          <p:nvPr/>
        </p:nvSpPr>
        <p:spPr>
          <a:xfrm>
            <a:off x="304799" y="2845014"/>
            <a:ext cx="44114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9" name="Google Shape;1859;g1e548f1b451_0_290"/>
          <p:cNvSpPr txBox="1"/>
          <p:nvPr/>
        </p:nvSpPr>
        <p:spPr>
          <a:xfrm>
            <a:off x="424254" y="3243745"/>
            <a:ext cx="36740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0" name="Google Shape;1860;g1e548f1b451_0_290"/>
          <p:cNvSpPr txBox="1"/>
          <p:nvPr/>
        </p:nvSpPr>
        <p:spPr>
          <a:xfrm>
            <a:off x="444845" y="3826251"/>
            <a:ext cx="36740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1" name="Google Shape;1861;g1e548f1b451_0_290"/>
          <p:cNvSpPr txBox="1"/>
          <p:nvPr/>
        </p:nvSpPr>
        <p:spPr>
          <a:xfrm>
            <a:off x="444845" y="4468827"/>
            <a:ext cx="36740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2" name="Google Shape;1862;g1e548f1b451_0_290"/>
          <p:cNvSpPr txBox="1"/>
          <p:nvPr/>
        </p:nvSpPr>
        <p:spPr>
          <a:xfrm>
            <a:off x="444845" y="5051063"/>
            <a:ext cx="36740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3" name="Google Shape;1863;g1e548f1b451_0_290"/>
          <p:cNvSpPr txBox="1"/>
          <p:nvPr/>
        </p:nvSpPr>
        <p:spPr>
          <a:xfrm>
            <a:off x="429698" y="5724165"/>
            <a:ext cx="36740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4" name="Google Shape;1864;g1e548f1b451_0_290"/>
          <p:cNvSpPr txBox="1"/>
          <p:nvPr/>
        </p:nvSpPr>
        <p:spPr>
          <a:xfrm>
            <a:off x="481009" y="6397266"/>
            <a:ext cx="36740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5" name="Google Shape;1865;g1e548f1b451_0_290"/>
          <p:cNvSpPr txBox="1"/>
          <p:nvPr/>
        </p:nvSpPr>
        <p:spPr>
          <a:xfrm>
            <a:off x="1318097" y="2661142"/>
            <a:ext cx="36740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6" name="Google Shape;1866;g1e548f1b451_0_290"/>
          <p:cNvSpPr txBox="1"/>
          <p:nvPr/>
        </p:nvSpPr>
        <p:spPr>
          <a:xfrm>
            <a:off x="2166960" y="2661142"/>
            <a:ext cx="36740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7" name="Google Shape;1867;g1e548f1b451_0_290"/>
          <p:cNvSpPr txBox="1"/>
          <p:nvPr/>
        </p:nvSpPr>
        <p:spPr>
          <a:xfrm>
            <a:off x="3168461" y="2661142"/>
            <a:ext cx="36740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8" name="Google Shape;1868;g1e548f1b451_0_290"/>
          <p:cNvSpPr txBox="1"/>
          <p:nvPr/>
        </p:nvSpPr>
        <p:spPr>
          <a:xfrm>
            <a:off x="4169962" y="2661142"/>
            <a:ext cx="36740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9" name="Google Shape;1869;g1e548f1b451_0_290"/>
          <p:cNvSpPr txBox="1"/>
          <p:nvPr/>
        </p:nvSpPr>
        <p:spPr>
          <a:xfrm>
            <a:off x="5171463" y="2661142"/>
            <a:ext cx="36740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0" name="Google Shape;1870;g1e548f1b451_0_290"/>
          <p:cNvSpPr/>
          <p:nvPr/>
        </p:nvSpPr>
        <p:spPr>
          <a:xfrm>
            <a:off x="941452" y="6321592"/>
            <a:ext cx="834359" cy="51909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1" name="Google Shape;1871;g1e548f1b451_0_290"/>
          <p:cNvSpPr/>
          <p:nvPr/>
        </p:nvSpPr>
        <p:spPr>
          <a:xfrm>
            <a:off x="1984402" y="6321592"/>
            <a:ext cx="834359" cy="51909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2" name="Google Shape;1872;g1e548f1b451_0_290"/>
          <p:cNvSpPr/>
          <p:nvPr/>
        </p:nvSpPr>
        <p:spPr>
          <a:xfrm>
            <a:off x="3027351" y="6321592"/>
            <a:ext cx="834359" cy="51909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3" name="Google Shape;1873;g1e548f1b451_0_290"/>
          <p:cNvSpPr/>
          <p:nvPr/>
        </p:nvSpPr>
        <p:spPr>
          <a:xfrm>
            <a:off x="4070301" y="6321592"/>
            <a:ext cx="834359" cy="51909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4" name="Google Shape;1874;g1e548f1b451_0_290"/>
          <p:cNvSpPr/>
          <p:nvPr/>
        </p:nvSpPr>
        <p:spPr>
          <a:xfrm>
            <a:off x="5113251" y="6321592"/>
            <a:ext cx="834359" cy="51909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5" name="Google Shape;1875;g1e548f1b451_0_290"/>
          <p:cNvSpPr/>
          <p:nvPr/>
        </p:nvSpPr>
        <p:spPr>
          <a:xfrm>
            <a:off x="941452" y="6321592"/>
            <a:ext cx="834359" cy="519091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6" name="Google Shape;1876;g1e548f1b451_0_290"/>
          <p:cNvSpPr/>
          <p:nvPr/>
        </p:nvSpPr>
        <p:spPr>
          <a:xfrm>
            <a:off x="3027351" y="6321592"/>
            <a:ext cx="834359" cy="519091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7" name="Google Shape;1877;g1e548f1b451_0_290"/>
          <p:cNvSpPr/>
          <p:nvPr/>
        </p:nvSpPr>
        <p:spPr>
          <a:xfrm>
            <a:off x="1993469" y="6321592"/>
            <a:ext cx="834359" cy="519091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8" name="Google Shape;1878;g1e548f1b451_0_290"/>
          <p:cNvSpPr/>
          <p:nvPr/>
        </p:nvSpPr>
        <p:spPr>
          <a:xfrm>
            <a:off x="4070299" y="6321592"/>
            <a:ext cx="834359" cy="519091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9" name="Google Shape;1879;g1e548f1b451_0_290"/>
          <p:cNvSpPr/>
          <p:nvPr/>
        </p:nvSpPr>
        <p:spPr>
          <a:xfrm>
            <a:off x="5113248" y="6321592"/>
            <a:ext cx="834359" cy="519091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80" name="Google Shape;1880;g1e548f1b451_0_290"/>
          <p:cNvGraphicFramePr/>
          <p:nvPr/>
        </p:nvGraphicFramePr>
        <p:xfrm>
          <a:off x="944881" y="1825625"/>
          <a:ext cx="5002700" cy="741700"/>
        </p:xfrm>
        <a:graphic>
          <a:graphicData uri="http://schemas.openxmlformats.org/drawingml/2006/table">
            <a:tbl>
              <a:tblPr firstRow="1" bandRow="1">
                <a:noFill/>
                <a:tableStyleId>{4162EAB3-F314-4FF2-A2CB-5125807A7F1E}</a:tableStyleId>
              </a:tblPr>
              <a:tblGrid>
                <a:gridCol w="1036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5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6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1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prices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12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10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20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15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weights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81" name="Google Shape;1881;g1e548f1b451_0_290"/>
          <p:cNvSpPr/>
          <p:nvPr/>
        </p:nvSpPr>
        <p:spPr>
          <a:xfrm>
            <a:off x="6746248" y="3053687"/>
            <a:ext cx="834359" cy="51909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2" name="Google Shape;1882;g1e548f1b451_0_290"/>
          <p:cNvSpPr/>
          <p:nvPr/>
        </p:nvSpPr>
        <p:spPr>
          <a:xfrm>
            <a:off x="7789198" y="3053687"/>
            <a:ext cx="834359" cy="51909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3" name="Google Shape;1883;g1e548f1b451_0_290"/>
          <p:cNvSpPr/>
          <p:nvPr/>
        </p:nvSpPr>
        <p:spPr>
          <a:xfrm>
            <a:off x="8832147" y="3053687"/>
            <a:ext cx="834359" cy="51909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4" name="Google Shape;1884;g1e548f1b451_0_290"/>
          <p:cNvSpPr/>
          <p:nvPr/>
        </p:nvSpPr>
        <p:spPr>
          <a:xfrm>
            <a:off x="9875097" y="3053687"/>
            <a:ext cx="834359" cy="51909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5" name="Google Shape;1885;g1e548f1b451_0_290"/>
          <p:cNvSpPr/>
          <p:nvPr/>
        </p:nvSpPr>
        <p:spPr>
          <a:xfrm>
            <a:off x="10918047" y="3053687"/>
            <a:ext cx="834359" cy="51909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6" name="Google Shape;1886;g1e548f1b451_0_290"/>
          <p:cNvSpPr/>
          <p:nvPr/>
        </p:nvSpPr>
        <p:spPr>
          <a:xfrm>
            <a:off x="6746248" y="3692626"/>
            <a:ext cx="834359" cy="51909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7" name="Google Shape;1887;g1e548f1b451_0_290"/>
          <p:cNvSpPr/>
          <p:nvPr/>
        </p:nvSpPr>
        <p:spPr>
          <a:xfrm>
            <a:off x="7789198" y="3692626"/>
            <a:ext cx="834359" cy="51909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8" name="Google Shape;1888;g1e548f1b451_0_290"/>
          <p:cNvSpPr/>
          <p:nvPr/>
        </p:nvSpPr>
        <p:spPr>
          <a:xfrm>
            <a:off x="8832147" y="3692626"/>
            <a:ext cx="834359" cy="51909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9" name="Google Shape;1889;g1e548f1b451_0_290"/>
          <p:cNvSpPr/>
          <p:nvPr/>
        </p:nvSpPr>
        <p:spPr>
          <a:xfrm>
            <a:off x="9875097" y="3692626"/>
            <a:ext cx="834359" cy="51909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0" name="Google Shape;1890;g1e548f1b451_0_290"/>
          <p:cNvSpPr/>
          <p:nvPr/>
        </p:nvSpPr>
        <p:spPr>
          <a:xfrm>
            <a:off x="10918047" y="3692626"/>
            <a:ext cx="834359" cy="51909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1" name="Google Shape;1891;g1e548f1b451_0_290"/>
          <p:cNvSpPr/>
          <p:nvPr/>
        </p:nvSpPr>
        <p:spPr>
          <a:xfrm>
            <a:off x="6746248" y="4331565"/>
            <a:ext cx="834359" cy="51909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2" name="Google Shape;1892;g1e548f1b451_0_290"/>
          <p:cNvSpPr/>
          <p:nvPr/>
        </p:nvSpPr>
        <p:spPr>
          <a:xfrm>
            <a:off x="7789198" y="4331565"/>
            <a:ext cx="834359" cy="51909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3" name="Google Shape;1893;g1e548f1b451_0_290"/>
          <p:cNvSpPr/>
          <p:nvPr/>
        </p:nvSpPr>
        <p:spPr>
          <a:xfrm>
            <a:off x="8832147" y="4331565"/>
            <a:ext cx="834359" cy="51909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4" name="Google Shape;1894;g1e548f1b451_0_290"/>
          <p:cNvSpPr/>
          <p:nvPr/>
        </p:nvSpPr>
        <p:spPr>
          <a:xfrm>
            <a:off x="9875097" y="4331565"/>
            <a:ext cx="834359" cy="51909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5" name="Google Shape;1895;g1e548f1b451_0_290"/>
          <p:cNvSpPr/>
          <p:nvPr/>
        </p:nvSpPr>
        <p:spPr>
          <a:xfrm>
            <a:off x="10918047" y="4331565"/>
            <a:ext cx="834359" cy="51909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6" name="Google Shape;1896;g1e548f1b451_0_290"/>
          <p:cNvSpPr/>
          <p:nvPr/>
        </p:nvSpPr>
        <p:spPr>
          <a:xfrm>
            <a:off x="6746248" y="4970504"/>
            <a:ext cx="834359" cy="51909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7" name="Google Shape;1897;g1e548f1b451_0_290"/>
          <p:cNvSpPr/>
          <p:nvPr/>
        </p:nvSpPr>
        <p:spPr>
          <a:xfrm>
            <a:off x="7789198" y="4970504"/>
            <a:ext cx="834359" cy="51909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8" name="Google Shape;1898;g1e548f1b451_0_290"/>
          <p:cNvSpPr/>
          <p:nvPr/>
        </p:nvSpPr>
        <p:spPr>
          <a:xfrm>
            <a:off x="8832147" y="4970504"/>
            <a:ext cx="834359" cy="51909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9" name="Google Shape;1899;g1e548f1b451_0_290"/>
          <p:cNvSpPr/>
          <p:nvPr/>
        </p:nvSpPr>
        <p:spPr>
          <a:xfrm>
            <a:off x="9875097" y="4970504"/>
            <a:ext cx="834359" cy="51909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0" name="Google Shape;1900;g1e548f1b451_0_290"/>
          <p:cNvSpPr/>
          <p:nvPr/>
        </p:nvSpPr>
        <p:spPr>
          <a:xfrm>
            <a:off x="10918047" y="4970504"/>
            <a:ext cx="834359" cy="51909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1" name="Google Shape;1901;g1e548f1b451_0_290"/>
          <p:cNvSpPr/>
          <p:nvPr/>
        </p:nvSpPr>
        <p:spPr>
          <a:xfrm>
            <a:off x="6746248" y="5609443"/>
            <a:ext cx="834359" cy="51909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2" name="Google Shape;1902;g1e548f1b451_0_290"/>
          <p:cNvSpPr/>
          <p:nvPr/>
        </p:nvSpPr>
        <p:spPr>
          <a:xfrm>
            <a:off x="7789198" y="5609443"/>
            <a:ext cx="834359" cy="51909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3" name="Google Shape;1903;g1e548f1b451_0_290"/>
          <p:cNvSpPr/>
          <p:nvPr/>
        </p:nvSpPr>
        <p:spPr>
          <a:xfrm>
            <a:off x="8832147" y="5609443"/>
            <a:ext cx="834359" cy="51909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4" name="Google Shape;1904;g1e548f1b451_0_290"/>
          <p:cNvSpPr/>
          <p:nvPr/>
        </p:nvSpPr>
        <p:spPr>
          <a:xfrm>
            <a:off x="9875097" y="5609443"/>
            <a:ext cx="834359" cy="51909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5" name="Google Shape;1905;g1e548f1b451_0_290"/>
          <p:cNvSpPr/>
          <p:nvPr/>
        </p:nvSpPr>
        <p:spPr>
          <a:xfrm>
            <a:off x="10918047" y="5609443"/>
            <a:ext cx="834359" cy="51909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6" name="Google Shape;1906;g1e548f1b451_0_290"/>
          <p:cNvSpPr/>
          <p:nvPr/>
        </p:nvSpPr>
        <p:spPr>
          <a:xfrm>
            <a:off x="6746248" y="3053687"/>
            <a:ext cx="834359" cy="519091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7" name="Google Shape;1907;g1e548f1b451_0_290"/>
          <p:cNvSpPr/>
          <p:nvPr/>
        </p:nvSpPr>
        <p:spPr>
          <a:xfrm>
            <a:off x="8832147" y="3053687"/>
            <a:ext cx="834359" cy="519091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8" name="Google Shape;1908;g1e548f1b451_0_290"/>
          <p:cNvSpPr/>
          <p:nvPr/>
        </p:nvSpPr>
        <p:spPr>
          <a:xfrm>
            <a:off x="7798265" y="3053687"/>
            <a:ext cx="834359" cy="519091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9" name="Google Shape;1909;g1e548f1b451_0_290"/>
          <p:cNvSpPr/>
          <p:nvPr/>
        </p:nvSpPr>
        <p:spPr>
          <a:xfrm>
            <a:off x="9875095" y="3053687"/>
            <a:ext cx="834359" cy="519091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0" name="Google Shape;1910;g1e548f1b451_0_290"/>
          <p:cNvSpPr/>
          <p:nvPr/>
        </p:nvSpPr>
        <p:spPr>
          <a:xfrm>
            <a:off x="10918044" y="3053687"/>
            <a:ext cx="834359" cy="519091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1" name="Google Shape;1911;g1e548f1b451_0_290"/>
          <p:cNvSpPr/>
          <p:nvPr/>
        </p:nvSpPr>
        <p:spPr>
          <a:xfrm>
            <a:off x="6746248" y="3692626"/>
            <a:ext cx="834359" cy="519091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2" name="Google Shape;1912;g1e548f1b451_0_290"/>
          <p:cNvSpPr/>
          <p:nvPr/>
        </p:nvSpPr>
        <p:spPr>
          <a:xfrm>
            <a:off x="8832147" y="3692626"/>
            <a:ext cx="834359" cy="519091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3" name="Google Shape;1913;g1e548f1b451_0_290"/>
          <p:cNvSpPr/>
          <p:nvPr/>
        </p:nvSpPr>
        <p:spPr>
          <a:xfrm>
            <a:off x="7798265" y="3692626"/>
            <a:ext cx="834359" cy="519091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4" name="Google Shape;1914;g1e548f1b451_0_290"/>
          <p:cNvSpPr/>
          <p:nvPr/>
        </p:nvSpPr>
        <p:spPr>
          <a:xfrm>
            <a:off x="9875095" y="3692626"/>
            <a:ext cx="834359" cy="519091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5" name="Google Shape;1915;g1e548f1b451_0_290"/>
          <p:cNvSpPr/>
          <p:nvPr/>
        </p:nvSpPr>
        <p:spPr>
          <a:xfrm>
            <a:off x="10918044" y="3692626"/>
            <a:ext cx="834359" cy="519091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6" name="Google Shape;1916;g1e548f1b451_0_290"/>
          <p:cNvSpPr/>
          <p:nvPr/>
        </p:nvSpPr>
        <p:spPr>
          <a:xfrm>
            <a:off x="6746248" y="4331565"/>
            <a:ext cx="834359" cy="519091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7" name="Google Shape;1917;g1e548f1b451_0_290"/>
          <p:cNvSpPr/>
          <p:nvPr/>
        </p:nvSpPr>
        <p:spPr>
          <a:xfrm>
            <a:off x="8832147" y="4331565"/>
            <a:ext cx="834359" cy="519091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8" name="Google Shape;1918;g1e548f1b451_0_290"/>
          <p:cNvSpPr/>
          <p:nvPr/>
        </p:nvSpPr>
        <p:spPr>
          <a:xfrm>
            <a:off x="7798265" y="4331565"/>
            <a:ext cx="834359" cy="519091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9" name="Google Shape;1919;g1e548f1b451_0_290"/>
          <p:cNvSpPr/>
          <p:nvPr/>
        </p:nvSpPr>
        <p:spPr>
          <a:xfrm>
            <a:off x="9875095" y="4331565"/>
            <a:ext cx="834359" cy="519091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0" name="Google Shape;1920;g1e548f1b451_0_290"/>
          <p:cNvSpPr/>
          <p:nvPr/>
        </p:nvSpPr>
        <p:spPr>
          <a:xfrm>
            <a:off x="10918044" y="4331565"/>
            <a:ext cx="834359" cy="519091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1" name="Google Shape;1921;g1e548f1b451_0_290"/>
          <p:cNvSpPr/>
          <p:nvPr/>
        </p:nvSpPr>
        <p:spPr>
          <a:xfrm>
            <a:off x="6746248" y="4970504"/>
            <a:ext cx="834359" cy="519091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2" name="Google Shape;1922;g1e548f1b451_0_290"/>
          <p:cNvSpPr/>
          <p:nvPr/>
        </p:nvSpPr>
        <p:spPr>
          <a:xfrm>
            <a:off x="8832147" y="4970504"/>
            <a:ext cx="834359" cy="519091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3" name="Google Shape;1923;g1e548f1b451_0_290"/>
          <p:cNvSpPr/>
          <p:nvPr/>
        </p:nvSpPr>
        <p:spPr>
          <a:xfrm>
            <a:off x="7798265" y="4970504"/>
            <a:ext cx="834359" cy="519091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4" name="Google Shape;1924;g1e548f1b451_0_290"/>
          <p:cNvSpPr/>
          <p:nvPr/>
        </p:nvSpPr>
        <p:spPr>
          <a:xfrm>
            <a:off x="9875095" y="4970504"/>
            <a:ext cx="834359" cy="519091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5" name="Google Shape;1925;g1e548f1b451_0_290"/>
          <p:cNvSpPr/>
          <p:nvPr/>
        </p:nvSpPr>
        <p:spPr>
          <a:xfrm>
            <a:off x="10918044" y="4970504"/>
            <a:ext cx="834359" cy="519091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6" name="Google Shape;1926;g1e548f1b451_0_290"/>
          <p:cNvSpPr/>
          <p:nvPr/>
        </p:nvSpPr>
        <p:spPr>
          <a:xfrm>
            <a:off x="6746248" y="5609443"/>
            <a:ext cx="834359" cy="519091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7" name="Google Shape;1927;g1e548f1b451_0_290"/>
          <p:cNvSpPr/>
          <p:nvPr/>
        </p:nvSpPr>
        <p:spPr>
          <a:xfrm>
            <a:off x="8832147" y="5609443"/>
            <a:ext cx="834359" cy="519091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8" name="Google Shape;1928;g1e548f1b451_0_290"/>
          <p:cNvSpPr/>
          <p:nvPr/>
        </p:nvSpPr>
        <p:spPr>
          <a:xfrm>
            <a:off x="7798265" y="5609443"/>
            <a:ext cx="834359" cy="519091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9" name="Google Shape;1929;g1e548f1b451_0_290"/>
          <p:cNvSpPr/>
          <p:nvPr/>
        </p:nvSpPr>
        <p:spPr>
          <a:xfrm>
            <a:off x="9875095" y="5609443"/>
            <a:ext cx="834359" cy="519091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0" name="Google Shape;1930;g1e548f1b451_0_290"/>
          <p:cNvSpPr/>
          <p:nvPr/>
        </p:nvSpPr>
        <p:spPr>
          <a:xfrm>
            <a:off x="10918044" y="5609443"/>
            <a:ext cx="834359" cy="519091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1" name="Google Shape;1931;g1e548f1b451_0_290"/>
          <p:cNvCxnSpPr/>
          <p:nvPr/>
        </p:nvCxnSpPr>
        <p:spPr>
          <a:xfrm rot="10800000">
            <a:off x="6109595" y="2723866"/>
            <a:ext cx="636653" cy="329821"/>
          </a:xfrm>
          <a:prstGeom prst="straightConnector1">
            <a:avLst/>
          </a:prstGeom>
          <a:noFill/>
          <a:ln w="76200" cap="flat" cmpd="sng">
            <a:solidFill>
              <a:srgbClr val="5597D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32" name="Google Shape;1932;g1e548f1b451_0_290"/>
          <p:cNvSpPr txBox="1"/>
          <p:nvPr/>
        </p:nvSpPr>
        <p:spPr>
          <a:xfrm>
            <a:off x="6427921" y="2569681"/>
            <a:ext cx="37382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3" name="Google Shape;1933;g1e548f1b451_0_290"/>
          <p:cNvSpPr txBox="1"/>
          <p:nvPr/>
        </p:nvSpPr>
        <p:spPr>
          <a:xfrm>
            <a:off x="6109595" y="2840128"/>
            <a:ext cx="44114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4" name="Google Shape;1934;g1e548f1b451_0_290"/>
          <p:cNvSpPr txBox="1"/>
          <p:nvPr/>
        </p:nvSpPr>
        <p:spPr>
          <a:xfrm>
            <a:off x="6229050" y="3238859"/>
            <a:ext cx="36740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5" name="Google Shape;1935;g1e548f1b451_0_290"/>
          <p:cNvSpPr txBox="1"/>
          <p:nvPr/>
        </p:nvSpPr>
        <p:spPr>
          <a:xfrm>
            <a:off x="6249641" y="3821365"/>
            <a:ext cx="36740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6" name="Google Shape;1936;g1e548f1b451_0_290"/>
          <p:cNvSpPr txBox="1"/>
          <p:nvPr/>
        </p:nvSpPr>
        <p:spPr>
          <a:xfrm>
            <a:off x="6249641" y="4463941"/>
            <a:ext cx="36740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7" name="Google Shape;1937;g1e548f1b451_0_290"/>
          <p:cNvSpPr txBox="1"/>
          <p:nvPr/>
        </p:nvSpPr>
        <p:spPr>
          <a:xfrm>
            <a:off x="6249641" y="5046177"/>
            <a:ext cx="36740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8" name="Google Shape;1938;g1e548f1b451_0_290"/>
          <p:cNvSpPr txBox="1"/>
          <p:nvPr/>
        </p:nvSpPr>
        <p:spPr>
          <a:xfrm>
            <a:off x="6234494" y="5719279"/>
            <a:ext cx="36740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9" name="Google Shape;1939;g1e548f1b451_0_290"/>
          <p:cNvSpPr txBox="1"/>
          <p:nvPr/>
        </p:nvSpPr>
        <p:spPr>
          <a:xfrm>
            <a:off x="6285805" y="6392380"/>
            <a:ext cx="36740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0" name="Google Shape;1940;g1e548f1b451_0_290"/>
          <p:cNvSpPr txBox="1"/>
          <p:nvPr/>
        </p:nvSpPr>
        <p:spPr>
          <a:xfrm>
            <a:off x="7122893" y="2656256"/>
            <a:ext cx="36740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1" name="Google Shape;1941;g1e548f1b451_0_290"/>
          <p:cNvSpPr txBox="1"/>
          <p:nvPr/>
        </p:nvSpPr>
        <p:spPr>
          <a:xfrm>
            <a:off x="7971756" y="2656256"/>
            <a:ext cx="36740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2" name="Google Shape;1942;g1e548f1b451_0_290"/>
          <p:cNvSpPr txBox="1"/>
          <p:nvPr/>
        </p:nvSpPr>
        <p:spPr>
          <a:xfrm>
            <a:off x="8973257" y="2656256"/>
            <a:ext cx="36740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3" name="Google Shape;1943;g1e548f1b451_0_290"/>
          <p:cNvSpPr txBox="1"/>
          <p:nvPr/>
        </p:nvSpPr>
        <p:spPr>
          <a:xfrm>
            <a:off x="9974758" y="2656256"/>
            <a:ext cx="36740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4" name="Google Shape;1944;g1e548f1b451_0_290"/>
          <p:cNvSpPr txBox="1"/>
          <p:nvPr/>
        </p:nvSpPr>
        <p:spPr>
          <a:xfrm>
            <a:off x="10976259" y="2656256"/>
            <a:ext cx="36740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5" name="Google Shape;1945;g1e548f1b451_0_290"/>
          <p:cNvSpPr/>
          <p:nvPr/>
        </p:nvSpPr>
        <p:spPr>
          <a:xfrm>
            <a:off x="6746248" y="6316706"/>
            <a:ext cx="834359" cy="51909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6" name="Google Shape;1946;g1e548f1b451_0_290"/>
          <p:cNvSpPr/>
          <p:nvPr/>
        </p:nvSpPr>
        <p:spPr>
          <a:xfrm>
            <a:off x="7789198" y="6316706"/>
            <a:ext cx="834359" cy="51909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7" name="Google Shape;1947;g1e548f1b451_0_290"/>
          <p:cNvSpPr/>
          <p:nvPr/>
        </p:nvSpPr>
        <p:spPr>
          <a:xfrm>
            <a:off x="8832147" y="6316706"/>
            <a:ext cx="834359" cy="51909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8" name="Google Shape;1948;g1e548f1b451_0_290"/>
          <p:cNvSpPr/>
          <p:nvPr/>
        </p:nvSpPr>
        <p:spPr>
          <a:xfrm>
            <a:off x="9875097" y="6316706"/>
            <a:ext cx="834359" cy="51909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9" name="Google Shape;1949;g1e548f1b451_0_290"/>
          <p:cNvSpPr/>
          <p:nvPr/>
        </p:nvSpPr>
        <p:spPr>
          <a:xfrm>
            <a:off x="10918047" y="6316706"/>
            <a:ext cx="834359" cy="51909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0" name="Google Shape;1950;g1e548f1b451_0_290"/>
          <p:cNvSpPr/>
          <p:nvPr/>
        </p:nvSpPr>
        <p:spPr>
          <a:xfrm>
            <a:off x="6746248" y="6316706"/>
            <a:ext cx="834359" cy="519091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1" name="Google Shape;1951;g1e548f1b451_0_290"/>
          <p:cNvSpPr/>
          <p:nvPr/>
        </p:nvSpPr>
        <p:spPr>
          <a:xfrm>
            <a:off x="8832147" y="6316706"/>
            <a:ext cx="834359" cy="519091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2" name="Google Shape;1952;g1e548f1b451_0_290"/>
          <p:cNvSpPr/>
          <p:nvPr/>
        </p:nvSpPr>
        <p:spPr>
          <a:xfrm>
            <a:off x="7798265" y="6316706"/>
            <a:ext cx="834359" cy="519091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3" name="Google Shape;1953;g1e548f1b451_0_290"/>
          <p:cNvSpPr/>
          <p:nvPr/>
        </p:nvSpPr>
        <p:spPr>
          <a:xfrm>
            <a:off x="9875095" y="6316706"/>
            <a:ext cx="834359" cy="519091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4" name="Google Shape;1954;g1e548f1b451_0_290"/>
          <p:cNvSpPr/>
          <p:nvPr/>
        </p:nvSpPr>
        <p:spPr>
          <a:xfrm>
            <a:off x="10918044" y="6316706"/>
            <a:ext cx="834359" cy="519091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80A0110-AADF-7969-7B2A-A4C2724368D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Lecturer Tahmid Mosaddeque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8C985D-5313-1B9F-AF58-AC66E77040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g1e548f1b451_0_38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Tracking which items were taken</a:t>
            </a:r>
            <a:endParaRPr/>
          </a:p>
        </p:txBody>
      </p:sp>
      <p:sp>
        <p:nvSpPr>
          <p:cNvPr id="1960" name="Google Shape;1960;g1e548f1b451_0_38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graphicFrame>
        <p:nvGraphicFramePr>
          <p:cNvPr id="1961" name="Google Shape;1961;g1e548f1b451_0_387"/>
          <p:cNvGraphicFramePr/>
          <p:nvPr/>
        </p:nvGraphicFramePr>
        <p:xfrm>
          <a:off x="4236728" y="1454785"/>
          <a:ext cx="5002700" cy="741700"/>
        </p:xfrm>
        <a:graphic>
          <a:graphicData uri="http://schemas.openxmlformats.org/drawingml/2006/table">
            <a:tbl>
              <a:tblPr firstRow="1" bandRow="1">
                <a:noFill/>
                <a:tableStyleId>{4162EAB3-F314-4FF2-A2CB-5125807A7F1E}</a:tableStyleId>
              </a:tblPr>
              <a:tblGrid>
                <a:gridCol w="1036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5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6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1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prices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12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10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20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15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weights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962" name="Google Shape;1962;g1e548f1b451_0_387"/>
          <p:cNvGrpSpPr/>
          <p:nvPr/>
        </p:nvGrpSpPr>
        <p:grpSpPr>
          <a:xfrm>
            <a:off x="3600075" y="2427370"/>
            <a:ext cx="5642811" cy="4345919"/>
            <a:chOff x="6109595" y="2569681"/>
            <a:chExt cx="5642811" cy="4345919"/>
          </a:xfrm>
        </p:grpSpPr>
        <p:sp>
          <p:nvSpPr>
            <p:cNvPr id="1963" name="Google Shape;1963;g1e548f1b451_0_387"/>
            <p:cNvSpPr/>
            <p:nvPr/>
          </p:nvSpPr>
          <p:spPr>
            <a:xfrm>
              <a:off x="6746248" y="3053687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Google Shape;1964;g1e548f1b451_0_387"/>
            <p:cNvSpPr/>
            <p:nvPr/>
          </p:nvSpPr>
          <p:spPr>
            <a:xfrm>
              <a:off x="7789198" y="3053687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Google Shape;1965;g1e548f1b451_0_387"/>
            <p:cNvSpPr/>
            <p:nvPr/>
          </p:nvSpPr>
          <p:spPr>
            <a:xfrm>
              <a:off x="8832147" y="3053687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6" name="Google Shape;1966;g1e548f1b451_0_387"/>
            <p:cNvSpPr/>
            <p:nvPr/>
          </p:nvSpPr>
          <p:spPr>
            <a:xfrm>
              <a:off x="9875097" y="3053687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7" name="Google Shape;1967;g1e548f1b451_0_387"/>
            <p:cNvSpPr/>
            <p:nvPr/>
          </p:nvSpPr>
          <p:spPr>
            <a:xfrm>
              <a:off x="10918047" y="3053687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Google Shape;1968;g1e548f1b451_0_387"/>
            <p:cNvSpPr/>
            <p:nvPr/>
          </p:nvSpPr>
          <p:spPr>
            <a:xfrm>
              <a:off x="6746248" y="3692626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Google Shape;1969;g1e548f1b451_0_387"/>
            <p:cNvSpPr/>
            <p:nvPr/>
          </p:nvSpPr>
          <p:spPr>
            <a:xfrm>
              <a:off x="7789198" y="3692626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0" name="Google Shape;1970;g1e548f1b451_0_387"/>
            <p:cNvSpPr/>
            <p:nvPr/>
          </p:nvSpPr>
          <p:spPr>
            <a:xfrm>
              <a:off x="8832147" y="3692626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Google Shape;1971;g1e548f1b451_0_387"/>
            <p:cNvSpPr/>
            <p:nvPr/>
          </p:nvSpPr>
          <p:spPr>
            <a:xfrm>
              <a:off x="9875097" y="3692626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Google Shape;1972;g1e548f1b451_0_387"/>
            <p:cNvSpPr/>
            <p:nvPr/>
          </p:nvSpPr>
          <p:spPr>
            <a:xfrm>
              <a:off x="10918047" y="3692626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Google Shape;1973;g1e548f1b451_0_387"/>
            <p:cNvSpPr/>
            <p:nvPr/>
          </p:nvSpPr>
          <p:spPr>
            <a:xfrm>
              <a:off x="6746248" y="4331565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Google Shape;1974;g1e548f1b451_0_387"/>
            <p:cNvSpPr/>
            <p:nvPr/>
          </p:nvSpPr>
          <p:spPr>
            <a:xfrm>
              <a:off x="7789198" y="4331565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Google Shape;1975;g1e548f1b451_0_387"/>
            <p:cNvSpPr/>
            <p:nvPr/>
          </p:nvSpPr>
          <p:spPr>
            <a:xfrm>
              <a:off x="8832147" y="4331565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Google Shape;1976;g1e548f1b451_0_387"/>
            <p:cNvSpPr/>
            <p:nvPr/>
          </p:nvSpPr>
          <p:spPr>
            <a:xfrm>
              <a:off x="9875097" y="4331565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g1e548f1b451_0_387"/>
            <p:cNvSpPr/>
            <p:nvPr/>
          </p:nvSpPr>
          <p:spPr>
            <a:xfrm>
              <a:off x="10918047" y="4331565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Google Shape;1978;g1e548f1b451_0_387"/>
            <p:cNvSpPr/>
            <p:nvPr/>
          </p:nvSpPr>
          <p:spPr>
            <a:xfrm>
              <a:off x="6746248" y="4970504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g1e548f1b451_0_387"/>
            <p:cNvSpPr/>
            <p:nvPr/>
          </p:nvSpPr>
          <p:spPr>
            <a:xfrm>
              <a:off x="7789198" y="4970504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g1e548f1b451_0_387"/>
            <p:cNvSpPr/>
            <p:nvPr/>
          </p:nvSpPr>
          <p:spPr>
            <a:xfrm>
              <a:off x="8832147" y="4970504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Google Shape;1981;g1e548f1b451_0_387"/>
            <p:cNvSpPr/>
            <p:nvPr/>
          </p:nvSpPr>
          <p:spPr>
            <a:xfrm>
              <a:off x="9875097" y="4970504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Google Shape;1982;g1e548f1b451_0_387"/>
            <p:cNvSpPr/>
            <p:nvPr/>
          </p:nvSpPr>
          <p:spPr>
            <a:xfrm>
              <a:off x="10918047" y="4970504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Google Shape;1983;g1e548f1b451_0_387"/>
            <p:cNvSpPr/>
            <p:nvPr/>
          </p:nvSpPr>
          <p:spPr>
            <a:xfrm>
              <a:off x="6746248" y="5609443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Google Shape;1984;g1e548f1b451_0_387"/>
            <p:cNvSpPr/>
            <p:nvPr/>
          </p:nvSpPr>
          <p:spPr>
            <a:xfrm>
              <a:off x="7789198" y="5609443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g1e548f1b451_0_387"/>
            <p:cNvSpPr/>
            <p:nvPr/>
          </p:nvSpPr>
          <p:spPr>
            <a:xfrm>
              <a:off x="8832147" y="5609443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Google Shape;1986;g1e548f1b451_0_387"/>
            <p:cNvSpPr/>
            <p:nvPr/>
          </p:nvSpPr>
          <p:spPr>
            <a:xfrm>
              <a:off x="9875097" y="5609443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Google Shape;1987;g1e548f1b451_0_387"/>
            <p:cNvSpPr/>
            <p:nvPr/>
          </p:nvSpPr>
          <p:spPr>
            <a:xfrm>
              <a:off x="10918047" y="5609443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Google Shape;1988;g1e548f1b451_0_387"/>
            <p:cNvSpPr/>
            <p:nvPr/>
          </p:nvSpPr>
          <p:spPr>
            <a:xfrm>
              <a:off x="6746248" y="3053687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Google Shape;1989;g1e548f1b451_0_387"/>
            <p:cNvSpPr/>
            <p:nvPr/>
          </p:nvSpPr>
          <p:spPr>
            <a:xfrm>
              <a:off x="8832147" y="3053687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Google Shape;1990;g1e548f1b451_0_387"/>
            <p:cNvSpPr/>
            <p:nvPr/>
          </p:nvSpPr>
          <p:spPr>
            <a:xfrm>
              <a:off x="7798265" y="3053687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Google Shape;1991;g1e548f1b451_0_387"/>
            <p:cNvSpPr/>
            <p:nvPr/>
          </p:nvSpPr>
          <p:spPr>
            <a:xfrm>
              <a:off x="9875095" y="3053687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Google Shape;1992;g1e548f1b451_0_387"/>
            <p:cNvSpPr/>
            <p:nvPr/>
          </p:nvSpPr>
          <p:spPr>
            <a:xfrm>
              <a:off x="10918044" y="3053687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3" name="Google Shape;1993;g1e548f1b451_0_387"/>
            <p:cNvSpPr/>
            <p:nvPr/>
          </p:nvSpPr>
          <p:spPr>
            <a:xfrm>
              <a:off x="6746248" y="3692626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Google Shape;1994;g1e548f1b451_0_387"/>
            <p:cNvSpPr/>
            <p:nvPr/>
          </p:nvSpPr>
          <p:spPr>
            <a:xfrm>
              <a:off x="8832147" y="3692626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Google Shape;1995;g1e548f1b451_0_387"/>
            <p:cNvSpPr/>
            <p:nvPr/>
          </p:nvSpPr>
          <p:spPr>
            <a:xfrm>
              <a:off x="7798265" y="3692626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Google Shape;1996;g1e548f1b451_0_387"/>
            <p:cNvSpPr/>
            <p:nvPr/>
          </p:nvSpPr>
          <p:spPr>
            <a:xfrm>
              <a:off x="9875095" y="3692626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Google Shape;1997;g1e548f1b451_0_387"/>
            <p:cNvSpPr/>
            <p:nvPr/>
          </p:nvSpPr>
          <p:spPr>
            <a:xfrm>
              <a:off x="10918044" y="3692626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g1e548f1b451_0_387"/>
            <p:cNvSpPr/>
            <p:nvPr/>
          </p:nvSpPr>
          <p:spPr>
            <a:xfrm>
              <a:off x="6746248" y="4331565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g1e548f1b451_0_387"/>
            <p:cNvSpPr/>
            <p:nvPr/>
          </p:nvSpPr>
          <p:spPr>
            <a:xfrm>
              <a:off x="8832147" y="4331565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Google Shape;2000;g1e548f1b451_0_387"/>
            <p:cNvSpPr/>
            <p:nvPr/>
          </p:nvSpPr>
          <p:spPr>
            <a:xfrm>
              <a:off x="7798265" y="4331565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Google Shape;2001;g1e548f1b451_0_387"/>
            <p:cNvSpPr/>
            <p:nvPr/>
          </p:nvSpPr>
          <p:spPr>
            <a:xfrm>
              <a:off x="9875095" y="4331565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Google Shape;2002;g1e548f1b451_0_387"/>
            <p:cNvSpPr/>
            <p:nvPr/>
          </p:nvSpPr>
          <p:spPr>
            <a:xfrm>
              <a:off x="10918044" y="4331565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Google Shape;2003;g1e548f1b451_0_387"/>
            <p:cNvSpPr/>
            <p:nvPr/>
          </p:nvSpPr>
          <p:spPr>
            <a:xfrm>
              <a:off x="6746248" y="4970504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Google Shape;2004;g1e548f1b451_0_387"/>
            <p:cNvSpPr/>
            <p:nvPr/>
          </p:nvSpPr>
          <p:spPr>
            <a:xfrm>
              <a:off x="8832147" y="4970504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Google Shape;2005;g1e548f1b451_0_387"/>
            <p:cNvSpPr/>
            <p:nvPr/>
          </p:nvSpPr>
          <p:spPr>
            <a:xfrm>
              <a:off x="7798265" y="4970504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Google Shape;2006;g1e548f1b451_0_387"/>
            <p:cNvSpPr/>
            <p:nvPr/>
          </p:nvSpPr>
          <p:spPr>
            <a:xfrm>
              <a:off x="9875095" y="4970504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Google Shape;2007;g1e548f1b451_0_387"/>
            <p:cNvSpPr/>
            <p:nvPr/>
          </p:nvSpPr>
          <p:spPr>
            <a:xfrm>
              <a:off x="10918044" y="4970504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Google Shape;2008;g1e548f1b451_0_387"/>
            <p:cNvSpPr/>
            <p:nvPr/>
          </p:nvSpPr>
          <p:spPr>
            <a:xfrm>
              <a:off x="6746248" y="5609443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Google Shape;2009;g1e548f1b451_0_387"/>
            <p:cNvSpPr/>
            <p:nvPr/>
          </p:nvSpPr>
          <p:spPr>
            <a:xfrm>
              <a:off x="8832147" y="5609443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Google Shape;2010;g1e548f1b451_0_387"/>
            <p:cNvSpPr/>
            <p:nvPr/>
          </p:nvSpPr>
          <p:spPr>
            <a:xfrm>
              <a:off x="7798265" y="5609443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Google Shape;2011;g1e548f1b451_0_387"/>
            <p:cNvSpPr/>
            <p:nvPr/>
          </p:nvSpPr>
          <p:spPr>
            <a:xfrm>
              <a:off x="9875095" y="5609443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Google Shape;2012;g1e548f1b451_0_387"/>
            <p:cNvSpPr/>
            <p:nvPr/>
          </p:nvSpPr>
          <p:spPr>
            <a:xfrm>
              <a:off x="10918044" y="5609443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13" name="Google Shape;2013;g1e548f1b451_0_387"/>
            <p:cNvCxnSpPr/>
            <p:nvPr/>
          </p:nvCxnSpPr>
          <p:spPr>
            <a:xfrm rot="10800000">
              <a:off x="6109595" y="2723866"/>
              <a:ext cx="636653" cy="329821"/>
            </a:xfrm>
            <a:prstGeom prst="straightConnector1">
              <a:avLst/>
            </a:prstGeom>
            <a:noFill/>
            <a:ln w="76200" cap="flat" cmpd="sng">
              <a:solidFill>
                <a:srgbClr val="5597D3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014" name="Google Shape;2014;g1e548f1b451_0_387"/>
            <p:cNvSpPr txBox="1"/>
            <p:nvPr/>
          </p:nvSpPr>
          <p:spPr>
            <a:xfrm>
              <a:off x="6427921" y="2569681"/>
              <a:ext cx="373820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5" name="Google Shape;2015;g1e548f1b451_0_387"/>
            <p:cNvSpPr txBox="1"/>
            <p:nvPr/>
          </p:nvSpPr>
          <p:spPr>
            <a:xfrm>
              <a:off x="6109595" y="2840128"/>
              <a:ext cx="44114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Google Shape;2016;g1e548f1b451_0_387"/>
            <p:cNvSpPr txBox="1"/>
            <p:nvPr/>
          </p:nvSpPr>
          <p:spPr>
            <a:xfrm>
              <a:off x="6229050" y="3238859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Google Shape;2017;g1e548f1b451_0_387"/>
            <p:cNvSpPr txBox="1"/>
            <p:nvPr/>
          </p:nvSpPr>
          <p:spPr>
            <a:xfrm>
              <a:off x="6249641" y="3821365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Google Shape;2018;g1e548f1b451_0_387"/>
            <p:cNvSpPr txBox="1"/>
            <p:nvPr/>
          </p:nvSpPr>
          <p:spPr>
            <a:xfrm>
              <a:off x="6249641" y="4463941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g1e548f1b451_0_387"/>
            <p:cNvSpPr txBox="1"/>
            <p:nvPr/>
          </p:nvSpPr>
          <p:spPr>
            <a:xfrm>
              <a:off x="6249641" y="5046177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Google Shape;2020;g1e548f1b451_0_387"/>
            <p:cNvSpPr txBox="1"/>
            <p:nvPr/>
          </p:nvSpPr>
          <p:spPr>
            <a:xfrm>
              <a:off x="6234494" y="5719279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Google Shape;2021;g1e548f1b451_0_387"/>
            <p:cNvSpPr txBox="1"/>
            <p:nvPr/>
          </p:nvSpPr>
          <p:spPr>
            <a:xfrm>
              <a:off x="6285805" y="6392380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Google Shape;2022;g1e548f1b451_0_387"/>
            <p:cNvSpPr txBox="1"/>
            <p:nvPr/>
          </p:nvSpPr>
          <p:spPr>
            <a:xfrm>
              <a:off x="7122893" y="2656256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Google Shape;2023;g1e548f1b451_0_387"/>
            <p:cNvSpPr txBox="1"/>
            <p:nvPr/>
          </p:nvSpPr>
          <p:spPr>
            <a:xfrm>
              <a:off x="7971756" y="2656256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Google Shape;2024;g1e548f1b451_0_387"/>
            <p:cNvSpPr txBox="1"/>
            <p:nvPr/>
          </p:nvSpPr>
          <p:spPr>
            <a:xfrm>
              <a:off x="8973257" y="2656256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Google Shape;2025;g1e548f1b451_0_387"/>
            <p:cNvSpPr txBox="1"/>
            <p:nvPr/>
          </p:nvSpPr>
          <p:spPr>
            <a:xfrm>
              <a:off x="9974758" y="2656256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Google Shape;2026;g1e548f1b451_0_387"/>
            <p:cNvSpPr txBox="1"/>
            <p:nvPr/>
          </p:nvSpPr>
          <p:spPr>
            <a:xfrm>
              <a:off x="10976259" y="2656256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Google Shape;2027;g1e548f1b451_0_387"/>
            <p:cNvSpPr/>
            <p:nvPr/>
          </p:nvSpPr>
          <p:spPr>
            <a:xfrm>
              <a:off x="6746248" y="6316706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Google Shape;2028;g1e548f1b451_0_387"/>
            <p:cNvSpPr/>
            <p:nvPr/>
          </p:nvSpPr>
          <p:spPr>
            <a:xfrm>
              <a:off x="7789198" y="6316706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Google Shape;2029;g1e548f1b451_0_387"/>
            <p:cNvSpPr/>
            <p:nvPr/>
          </p:nvSpPr>
          <p:spPr>
            <a:xfrm>
              <a:off x="8832147" y="6316706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g1e548f1b451_0_387"/>
            <p:cNvSpPr/>
            <p:nvPr/>
          </p:nvSpPr>
          <p:spPr>
            <a:xfrm>
              <a:off x="9875097" y="6316706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g1e548f1b451_0_387"/>
            <p:cNvSpPr/>
            <p:nvPr/>
          </p:nvSpPr>
          <p:spPr>
            <a:xfrm>
              <a:off x="10918047" y="6316706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Google Shape;2032;g1e548f1b451_0_387"/>
            <p:cNvSpPr/>
            <p:nvPr/>
          </p:nvSpPr>
          <p:spPr>
            <a:xfrm>
              <a:off x="6746248" y="6316706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g1e548f1b451_0_387"/>
            <p:cNvSpPr/>
            <p:nvPr/>
          </p:nvSpPr>
          <p:spPr>
            <a:xfrm>
              <a:off x="8832147" y="6316706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g1e548f1b451_0_387"/>
            <p:cNvSpPr/>
            <p:nvPr/>
          </p:nvSpPr>
          <p:spPr>
            <a:xfrm>
              <a:off x="7798265" y="6316706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g1e548f1b451_0_387"/>
            <p:cNvSpPr/>
            <p:nvPr/>
          </p:nvSpPr>
          <p:spPr>
            <a:xfrm>
              <a:off x="9875095" y="6316706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g1e548f1b451_0_387"/>
            <p:cNvSpPr/>
            <p:nvPr/>
          </p:nvSpPr>
          <p:spPr>
            <a:xfrm>
              <a:off x="10918044" y="6316706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37" name="Google Shape;2037;g1e548f1b451_0_387"/>
          <p:cNvSpPr/>
          <p:nvPr/>
        </p:nvSpPr>
        <p:spPr>
          <a:xfrm>
            <a:off x="8220590" y="2513945"/>
            <a:ext cx="1105145" cy="4210661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8" name="Google Shape;2038;g1e548f1b451_0_387"/>
          <p:cNvSpPr/>
          <p:nvPr/>
        </p:nvSpPr>
        <p:spPr>
          <a:xfrm>
            <a:off x="8484995" y="6041980"/>
            <a:ext cx="701040" cy="684438"/>
          </a:xfrm>
          <a:prstGeom prst="ellipse">
            <a:avLst/>
          </a:prstGeom>
          <a:noFill/>
          <a:ln w="5715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133DB04-4018-EFE0-52A1-700E914A0E8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Lecturer Tahmid Mosaddeque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E1B6CD-2887-F64A-508C-7F6DE68B8A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Remember the Fibonacci Series? </a:t>
            </a:r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 basic intuition about Dynamic Programming</a:t>
            </a:r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Lecturer Tahmid Mosaddeque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g1e548f1b451_0_47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Tracking which items were taken</a:t>
            </a:r>
            <a:endParaRPr/>
          </a:p>
        </p:txBody>
      </p:sp>
      <p:sp>
        <p:nvSpPr>
          <p:cNvPr id="2044" name="Google Shape;2044;g1e548f1b451_0_47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graphicFrame>
        <p:nvGraphicFramePr>
          <p:cNvPr id="2045" name="Google Shape;2045;g1e548f1b451_0_478"/>
          <p:cNvGraphicFramePr/>
          <p:nvPr/>
        </p:nvGraphicFramePr>
        <p:xfrm>
          <a:off x="3911247" y="1506062"/>
          <a:ext cx="5002700" cy="741700"/>
        </p:xfrm>
        <a:graphic>
          <a:graphicData uri="http://schemas.openxmlformats.org/drawingml/2006/table">
            <a:tbl>
              <a:tblPr firstRow="1" bandRow="1">
                <a:noFill/>
                <a:tableStyleId>{4162EAB3-F314-4FF2-A2CB-5125807A7F1E}</a:tableStyleId>
              </a:tblPr>
              <a:tblGrid>
                <a:gridCol w="1036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5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6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1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prices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12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10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20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15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weights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046" name="Google Shape;2046;g1e548f1b451_0_478"/>
          <p:cNvGrpSpPr/>
          <p:nvPr/>
        </p:nvGrpSpPr>
        <p:grpSpPr>
          <a:xfrm>
            <a:off x="3274594" y="2333291"/>
            <a:ext cx="5642811" cy="4345919"/>
            <a:chOff x="5129172" y="2321234"/>
            <a:chExt cx="5642811" cy="4345919"/>
          </a:xfrm>
        </p:grpSpPr>
        <p:sp>
          <p:nvSpPr>
            <p:cNvPr id="2047" name="Google Shape;2047;g1e548f1b451_0_478"/>
            <p:cNvSpPr/>
            <p:nvPr/>
          </p:nvSpPr>
          <p:spPr>
            <a:xfrm>
              <a:off x="5765825" y="2805240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g1e548f1b451_0_478"/>
            <p:cNvSpPr/>
            <p:nvPr/>
          </p:nvSpPr>
          <p:spPr>
            <a:xfrm>
              <a:off x="6808775" y="2805240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g1e548f1b451_0_478"/>
            <p:cNvSpPr/>
            <p:nvPr/>
          </p:nvSpPr>
          <p:spPr>
            <a:xfrm>
              <a:off x="7851724" y="2805240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g1e548f1b451_0_478"/>
            <p:cNvSpPr/>
            <p:nvPr/>
          </p:nvSpPr>
          <p:spPr>
            <a:xfrm>
              <a:off x="8894674" y="2805240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g1e548f1b451_0_478"/>
            <p:cNvSpPr/>
            <p:nvPr/>
          </p:nvSpPr>
          <p:spPr>
            <a:xfrm>
              <a:off x="9937624" y="2805240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g1e548f1b451_0_478"/>
            <p:cNvSpPr/>
            <p:nvPr/>
          </p:nvSpPr>
          <p:spPr>
            <a:xfrm>
              <a:off x="5765825" y="3444179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g1e548f1b451_0_478"/>
            <p:cNvSpPr/>
            <p:nvPr/>
          </p:nvSpPr>
          <p:spPr>
            <a:xfrm>
              <a:off x="6808775" y="3444179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Google Shape;2054;g1e548f1b451_0_478"/>
            <p:cNvSpPr/>
            <p:nvPr/>
          </p:nvSpPr>
          <p:spPr>
            <a:xfrm>
              <a:off x="7851724" y="3444179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Google Shape;2055;g1e548f1b451_0_478"/>
            <p:cNvSpPr/>
            <p:nvPr/>
          </p:nvSpPr>
          <p:spPr>
            <a:xfrm>
              <a:off x="8894674" y="3444179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Google Shape;2056;g1e548f1b451_0_478"/>
            <p:cNvSpPr/>
            <p:nvPr/>
          </p:nvSpPr>
          <p:spPr>
            <a:xfrm>
              <a:off x="9937624" y="3444179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Google Shape;2057;g1e548f1b451_0_478"/>
            <p:cNvSpPr/>
            <p:nvPr/>
          </p:nvSpPr>
          <p:spPr>
            <a:xfrm>
              <a:off x="5765825" y="4083118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Google Shape;2058;g1e548f1b451_0_478"/>
            <p:cNvSpPr/>
            <p:nvPr/>
          </p:nvSpPr>
          <p:spPr>
            <a:xfrm>
              <a:off x="6808775" y="4083118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g1e548f1b451_0_478"/>
            <p:cNvSpPr/>
            <p:nvPr/>
          </p:nvSpPr>
          <p:spPr>
            <a:xfrm>
              <a:off x="7851724" y="4083118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g1e548f1b451_0_478"/>
            <p:cNvSpPr/>
            <p:nvPr/>
          </p:nvSpPr>
          <p:spPr>
            <a:xfrm>
              <a:off x="8894674" y="4083118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g1e548f1b451_0_478"/>
            <p:cNvSpPr/>
            <p:nvPr/>
          </p:nvSpPr>
          <p:spPr>
            <a:xfrm>
              <a:off x="9937624" y="4083118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g1e548f1b451_0_478"/>
            <p:cNvSpPr/>
            <p:nvPr/>
          </p:nvSpPr>
          <p:spPr>
            <a:xfrm>
              <a:off x="5765825" y="4722057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Google Shape;2063;g1e548f1b451_0_478"/>
            <p:cNvSpPr/>
            <p:nvPr/>
          </p:nvSpPr>
          <p:spPr>
            <a:xfrm>
              <a:off x="6808775" y="4722057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Google Shape;2064;g1e548f1b451_0_478"/>
            <p:cNvSpPr/>
            <p:nvPr/>
          </p:nvSpPr>
          <p:spPr>
            <a:xfrm>
              <a:off x="7851724" y="4722057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Google Shape;2065;g1e548f1b451_0_478"/>
            <p:cNvSpPr/>
            <p:nvPr/>
          </p:nvSpPr>
          <p:spPr>
            <a:xfrm>
              <a:off x="8894674" y="4722057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Google Shape;2066;g1e548f1b451_0_478"/>
            <p:cNvSpPr/>
            <p:nvPr/>
          </p:nvSpPr>
          <p:spPr>
            <a:xfrm>
              <a:off x="9937624" y="4722057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Google Shape;2067;g1e548f1b451_0_478"/>
            <p:cNvSpPr/>
            <p:nvPr/>
          </p:nvSpPr>
          <p:spPr>
            <a:xfrm>
              <a:off x="5765825" y="5360996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Google Shape;2068;g1e548f1b451_0_478"/>
            <p:cNvSpPr/>
            <p:nvPr/>
          </p:nvSpPr>
          <p:spPr>
            <a:xfrm>
              <a:off x="6808775" y="5360996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Google Shape;2069;g1e548f1b451_0_478"/>
            <p:cNvSpPr/>
            <p:nvPr/>
          </p:nvSpPr>
          <p:spPr>
            <a:xfrm>
              <a:off x="7851724" y="5360996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Google Shape;2070;g1e548f1b451_0_478"/>
            <p:cNvSpPr/>
            <p:nvPr/>
          </p:nvSpPr>
          <p:spPr>
            <a:xfrm>
              <a:off x="8894674" y="5360996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Google Shape;2071;g1e548f1b451_0_478"/>
            <p:cNvSpPr/>
            <p:nvPr/>
          </p:nvSpPr>
          <p:spPr>
            <a:xfrm>
              <a:off x="9937624" y="5360996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Google Shape;2072;g1e548f1b451_0_478"/>
            <p:cNvSpPr/>
            <p:nvPr/>
          </p:nvSpPr>
          <p:spPr>
            <a:xfrm>
              <a:off x="5765825" y="2805240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Google Shape;2073;g1e548f1b451_0_478"/>
            <p:cNvSpPr/>
            <p:nvPr/>
          </p:nvSpPr>
          <p:spPr>
            <a:xfrm>
              <a:off x="7851724" y="2805240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Google Shape;2074;g1e548f1b451_0_478"/>
            <p:cNvSpPr/>
            <p:nvPr/>
          </p:nvSpPr>
          <p:spPr>
            <a:xfrm>
              <a:off x="6817842" y="2805240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Google Shape;2075;g1e548f1b451_0_478"/>
            <p:cNvSpPr/>
            <p:nvPr/>
          </p:nvSpPr>
          <p:spPr>
            <a:xfrm>
              <a:off x="8894672" y="2805240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Google Shape;2076;g1e548f1b451_0_478"/>
            <p:cNvSpPr/>
            <p:nvPr/>
          </p:nvSpPr>
          <p:spPr>
            <a:xfrm>
              <a:off x="9937621" y="2805240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Google Shape;2077;g1e548f1b451_0_478"/>
            <p:cNvSpPr/>
            <p:nvPr/>
          </p:nvSpPr>
          <p:spPr>
            <a:xfrm>
              <a:off x="5765825" y="3444179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g1e548f1b451_0_478"/>
            <p:cNvSpPr/>
            <p:nvPr/>
          </p:nvSpPr>
          <p:spPr>
            <a:xfrm>
              <a:off x="7851724" y="3444179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Google Shape;2079;g1e548f1b451_0_478"/>
            <p:cNvSpPr/>
            <p:nvPr/>
          </p:nvSpPr>
          <p:spPr>
            <a:xfrm>
              <a:off x="6817842" y="3444179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0" name="Google Shape;2080;g1e548f1b451_0_478"/>
            <p:cNvSpPr/>
            <p:nvPr/>
          </p:nvSpPr>
          <p:spPr>
            <a:xfrm>
              <a:off x="8894672" y="3444179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1" name="Google Shape;2081;g1e548f1b451_0_478"/>
            <p:cNvSpPr/>
            <p:nvPr/>
          </p:nvSpPr>
          <p:spPr>
            <a:xfrm>
              <a:off x="9937621" y="3444179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2" name="Google Shape;2082;g1e548f1b451_0_478"/>
            <p:cNvSpPr/>
            <p:nvPr/>
          </p:nvSpPr>
          <p:spPr>
            <a:xfrm>
              <a:off x="5765825" y="4083118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3" name="Google Shape;2083;g1e548f1b451_0_478"/>
            <p:cNvSpPr/>
            <p:nvPr/>
          </p:nvSpPr>
          <p:spPr>
            <a:xfrm>
              <a:off x="7851724" y="4083118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Google Shape;2084;g1e548f1b451_0_478"/>
            <p:cNvSpPr/>
            <p:nvPr/>
          </p:nvSpPr>
          <p:spPr>
            <a:xfrm>
              <a:off x="6817842" y="4083118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g1e548f1b451_0_478"/>
            <p:cNvSpPr/>
            <p:nvPr/>
          </p:nvSpPr>
          <p:spPr>
            <a:xfrm>
              <a:off x="8894672" y="4083118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6" name="Google Shape;2086;g1e548f1b451_0_478"/>
            <p:cNvSpPr/>
            <p:nvPr/>
          </p:nvSpPr>
          <p:spPr>
            <a:xfrm>
              <a:off x="9937621" y="4083118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7" name="Google Shape;2087;g1e548f1b451_0_478"/>
            <p:cNvSpPr/>
            <p:nvPr/>
          </p:nvSpPr>
          <p:spPr>
            <a:xfrm>
              <a:off x="5765825" y="4722057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8" name="Google Shape;2088;g1e548f1b451_0_478"/>
            <p:cNvSpPr/>
            <p:nvPr/>
          </p:nvSpPr>
          <p:spPr>
            <a:xfrm>
              <a:off x="7851724" y="4722057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9" name="Google Shape;2089;g1e548f1b451_0_478"/>
            <p:cNvSpPr/>
            <p:nvPr/>
          </p:nvSpPr>
          <p:spPr>
            <a:xfrm>
              <a:off x="6817842" y="4722057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0" name="Google Shape;2090;g1e548f1b451_0_478"/>
            <p:cNvSpPr/>
            <p:nvPr/>
          </p:nvSpPr>
          <p:spPr>
            <a:xfrm>
              <a:off x="8894672" y="4722057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1" name="Google Shape;2091;g1e548f1b451_0_478"/>
            <p:cNvSpPr/>
            <p:nvPr/>
          </p:nvSpPr>
          <p:spPr>
            <a:xfrm>
              <a:off x="9937621" y="4722057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g1e548f1b451_0_478"/>
            <p:cNvSpPr/>
            <p:nvPr/>
          </p:nvSpPr>
          <p:spPr>
            <a:xfrm>
              <a:off x="5765825" y="5360996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3" name="Google Shape;2093;g1e548f1b451_0_478"/>
            <p:cNvSpPr/>
            <p:nvPr/>
          </p:nvSpPr>
          <p:spPr>
            <a:xfrm>
              <a:off x="7851724" y="5360996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4" name="Google Shape;2094;g1e548f1b451_0_478"/>
            <p:cNvSpPr/>
            <p:nvPr/>
          </p:nvSpPr>
          <p:spPr>
            <a:xfrm>
              <a:off x="6817842" y="5360996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5" name="Google Shape;2095;g1e548f1b451_0_478"/>
            <p:cNvSpPr/>
            <p:nvPr/>
          </p:nvSpPr>
          <p:spPr>
            <a:xfrm>
              <a:off x="8894672" y="5360996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6" name="Google Shape;2096;g1e548f1b451_0_478"/>
            <p:cNvSpPr/>
            <p:nvPr/>
          </p:nvSpPr>
          <p:spPr>
            <a:xfrm>
              <a:off x="9937621" y="5360996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97" name="Google Shape;2097;g1e548f1b451_0_478"/>
            <p:cNvCxnSpPr/>
            <p:nvPr/>
          </p:nvCxnSpPr>
          <p:spPr>
            <a:xfrm rot="10800000">
              <a:off x="5129172" y="2475419"/>
              <a:ext cx="636653" cy="329821"/>
            </a:xfrm>
            <a:prstGeom prst="straightConnector1">
              <a:avLst/>
            </a:prstGeom>
            <a:noFill/>
            <a:ln w="76200" cap="flat" cmpd="sng">
              <a:solidFill>
                <a:srgbClr val="5597D3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098" name="Google Shape;2098;g1e548f1b451_0_478"/>
            <p:cNvSpPr txBox="1"/>
            <p:nvPr/>
          </p:nvSpPr>
          <p:spPr>
            <a:xfrm>
              <a:off x="5447498" y="2321234"/>
              <a:ext cx="373820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9" name="Google Shape;2099;g1e548f1b451_0_478"/>
            <p:cNvSpPr txBox="1"/>
            <p:nvPr/>
          </p:nvSpPr>
          <p:spPr>
            <a:xfrm>
              <a:off x="5129172" y="2591681"/>
              <a:ext cx="44114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0" name="Google Shape;2100;g1e548f1b451_0_478"/>
            <p:cNvSpPr txBox="1"/>
            <p:nvPr/>
          </p:nvSpPr>
          <p:spPr>
            <a:xfrm>
              <a:off x="5248627" y="2990412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Google Shape;2101;g1e548f1b451_0_478"/>
            <p:cNvSpPr txBox="1"/>
            <p:nvPr/>
          </p:nvSpPr>
          <p:spPr>
            <a:xfrm>
              <a:off x="5269218" y="3572918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2" name="Google Shape;2102;g1e548f1b451_0_478"/>
            <p:cNvSpPr txBox="1"/>
            <p:nvPr/>
          </p:nvSpPr>
          <p:spPr>
            <a:xfrm>
              <a:off x="5269218" y="4215494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3" name="Google Shape;2103;g1e548f1b451_0_478"/>
            <p:cNvSpPr txBox="1"/>
            <p:nvPr/>
          </p:nvSpPr>
          <p:spPr>
            <a:xfrm>
              <a:off x="5269218" y="4797730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4" name="Google Shape;2104;g1e548f1b451_0_478"/>
            <p:cNvSpPr txBox="1"/>
            <p:nvPr/>
          </p:nvSpPr>
          <p:spPr>
            <a:xfrm>
              <a:off x="5254071" y="5470832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5" name="Google Shape;2105;g1e548f1b451_0_478"/>
            <p:cNvSpPr txBox="1"/>
            <p:nvPr/>
          </p:nvSpPr>
          <p:spPr>
            <a:xfrm>
              <a:off x="5305382" y="6143933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Google Shape;2106;g1e548f1b451_0_478"/>
            <p:cNvSpPr txBox="1"/>
            <p:nvPr/>
          </p:nvSpPr>
          <p:spPr>
            <a:xfrm>
              <a:off x="6142470" y="2407809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7" name="Google Shape;2107;g1e548f1b451_0_478"/>
            <p:cNvSpPr txBox="1"/>
            <p:nvPr/>
          </p:nvSpPr>
          <p:spPr>
            <a:xfrm>
              <a:off x="6991333" y="2407809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Google Shape;2108;g1e548f1b451_0_478"/>
            <p:cNvSpPr txBox="1"/>
            <p:nvPr/>
          </p:nvSpPr>
          <p:spPr>
            <a:xfrm>
              <a:off x="7992834" y="2407809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9" name="Google Shape;2109;g1e548f1b451_0_478"/>
            <p:cNvSpPr txBox="1"/>
            <p:nvPr/>
          </p:nvSpPr>
          <p:spPr>
            <a:xfrm>
              <a:off x="8994335" y="2407809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0" name="Google Shape;2110;g1e548f1b451_0_478"/>
            <p:cNvSpPr txBox="1"/>
            <p:nvPr/>
          </p:nvSpPr>
          <p:spPr>
            <a:xfrm>
              <a:off x="9995836" y="2407809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Google Shape;2111;g1e548f1b451_0_478"/>
            <p:cNvSpPr/>
            <p:nvPr/>
          </p:nvSpPr>
          <p:spPr>
            <a:xfrm>
              <a:off x="5765825" y="6068259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Google Shape;2112;g1e548f1b451_0_478"/>
            <p:cNvSpPr/>
            <p:nvPr/>
          </p:nvSpPr>
          <p:spPr>
            <a:xfrm>
              <a:off x="6808775" y="6068259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g1e548f1b451_0_478"/>
            <p:cNvSpPr/>
            <p:nvPr/>
          </p:nvSpPr>
          <p:spPr>
            <a:xfrm>
              <a:off x="7851724" y="6068259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Google Shape;2114;g1e548f1b451_0_478"/>
            <p:cNvSpPr/>
            <p:nvPr/>
          </p:nvSpPr>
          <p:spPr>
            <a:xfrm>
              <a:off x="8894674" y="6068259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5" name="Google Shape;2115;g1e548f1b451_0_478"/>
            <p:cNvSpPr/>
            <p:nvPr/>
          </p:nvSpPr>
          <p:spPr>
            <a:xfrm>
              <a:off x="9937624" y="6068259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6" name="Google Shape;2116;g1e548f1b451_0_478"/>
            <p:cNvSpPr/>
            <p:nvPr/>
          </p:nvSpPr>
          <p:spPr>
            <a:xfrm>
              <a:off x="5765825" y="6068259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7" name="Google Shape;2117;g1e548f1b451_0_478"/>
            <p:cNvSpPr/>
            <p:nvPr/>
          </p:nvSpPr>
          <p:spPr>
            <a:xfrm>
              <a:off x="7851724" y="6068259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8" name="Google Shape;2118;g1e548f1b451_0_478"/>
            <p:cNvSpPr/>
            <p:nvPr/>
          </p:nvSpPr>
          <p:spPr>
            <a:xfrm>
              <a:off x="6817842" y="6068259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9" name="Google Shape;2119;g1e548f1b451_0_478"/>
            <p:cNvSpPr/>
            <p:nvPr/>
          </p:nvSpPr>
          <p:spPr>
            <a:xfrm>
              <a:off x="8894672" y="6068259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0" name="Google Shape;2120;g1e548f1b451_0_478"/>
            <p:cNvSpPr/>
            <p:nvPr/>
          </p:nvSpPr>
          <p:spPr>
            <a:xfrm>
              <a:off x="9937621" y="6068259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21" name="Google Shape;2121;g1e548f1b451_0_478"/>
          <p:cNvSpPr/>
          <p:nvPr/>
        </p:nvSpPr>
        <p:spPr>
          <a:xfrm>
            <a:off x="8236842" y="5937851"/>
            <a:ext cx="701040" cy="684438"/>
          </a:xfrm>
          <a:prstGeom prst="ellipse">
            <a:avLst/>
          </a:prstGeom>
          <a:noFill/>
          <a:ln w="5715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2" name="Google Shape;2122;g1e548f1b451_0_478"/>
          <p:cNvSpPr/>
          <p:nvPr/>
        </p:nvSpPr>
        <p:spPr>
          <a:xfrm>
            <a:off x="7102991" y="4642109"/>
            <a:ext cx="701040" cy="684438"/>
          </a:xfrm>
          <a:prstGeom prst="ellipse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3" name="Google Shape;2123;g1e548f1b451_0_478"/>
          <p:cNvSpPr/>
          <p:nvPr/>
        </p:nvSpPr>
        <p:spPr>
          <a:xfrm>
            <a:off x="6958643" y="2421788"/>
            <a:ext cx="1105145" cy="4210661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DCB7B4-6989-096D-B189-2AF0FD417AB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Lecturer Tahmid Mosaddeque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4A8DC2-477E-5208-A89D-94F2FAB0CF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8" name="Google Shape;2128;g1e548f1b451_0_48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Tracking which items were taken</a:t>
            </a:r>
            <a:endParaRPr/>
          </a:p>
        </p:txBody>
      </p:sp>
      <p:sp>
        <p:nvSpPr>
          <p:cNvPr id="2129" name="Google Shape;2129;g1e548f1b451_0_48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graphicFrame>
        <p:nvGraphicFramePr>
          <p:cNvPr id="2130" name="Google Shape;2130;g1e548f1b451_0_485"/>
          <p:cNvGraphicFramePr/>
          <p:nvPr/>
        </p:nvGraphicFramePr>
        <p:xfrm>
          <a:off x="3684044" y="1415178"/>
          <a:ext cx="5002700" cy="741700"/>
        </p:xfrm>
        <a:graphic>
          <a:graphicData uri="http://schemas.openxmlformats.org/drawingml/2006/table">
            <a:tbl>
              <a:tblPr firstRow="1" bandRow="1">
                <a:noFill/>
                <a:tableStyleId>{4162EAB3-F314-4FF2-A2CB-5125807A7F1E}</a:tableStyleId>
              </a:tblPr>
              <a:tblGrid>
                <a:gridCol w="1036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5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6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1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prices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12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10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20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15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weights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131" name="Google Shape;2131;g1e548f1b451_0_485"/>
          <p:cNvGrpSpPr/>
          <p:nvPr/>
        </p:nvGrpSpPr>
        <p:grpSpPr>
          <a:xfrm>
            <a:off x="3140426" y="2235193"/>
            <a:ext cx="5642811" cy="4345919"/>
            <a:chOff x="6109595" y="2569681"/>
            <a:chExt cx="5642811" cy="4345919"/>
          </a:xfrm>
        </p:grpSpPr>
        <p:sp>
          <p:nvSpPr>
            <p:cNvPr id="2132" name="Google Shape;2132;g1e548f1b451_0_485"/>
            <p:cNvSpPr/>
            <p:nvPr/>
          </p:nvSpPr>
          <p:spPr>
            <a:xfrm>
              <a:off x="6746248" y="3053687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3" name="Google Shape;2133;g1e548f1b451_0_485"/>
            <p:cNvSpPr/>
            <p:nvPr/>
          </p:nvSpPr>
          <p:spPr>
            <a:xfrm>
              <a:off x="7789198" y="3053687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4" name="Google Shape;2134;g1e548f1b451_0_485"/>
            <p:cNvSpPr/>
            <p:nvPr/>
          </p:nvSpPr>
          <p:spPr>
            <a:xfrm>
              <a:off x="8832147" y="3053687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Google Shape;2135;g1e548f1b451_0_485"/>
            <p:cNvSpPr/>
            <p:nvPr/>
          </p:nvSpPr>
          <p:spPr>
            <a:xfrm>
              <a:off x="9875097" y="3053687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Google Shape;2136;g1e548f1b451_0_485"/>
            <p:cNvSpPr/>
            <p:nvPr/>
          </p:nvSpPr>
          <p:spPr>
            <a:xfrm>
              <a:off x="10918047" y="3053687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7" name="Google Shape;2137;g1e548f1b451_0_485"/>
            <p:cNvSpPr/>
            <p:nvPr/>
          </p:nvSpPr>
          <p:spPr>
            <a:xfrm>
              <a:off x="6746248" y="3692626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Google Shape;2138;g1e548f1b451_0_485"/>
            <p:cNvSpPr/>
            <p:nvPr/>
          </p:nvSpPr>
          <p:spPr>
            <a:xfrm>
              <a:off x="7789198" y="3692626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Google Shape;2139;g1e548f1b451_0_485"/>
            <p:cNvSpPr/>
            <p:nvPr/>
          </p:nvSpPr>
          <p:spPr>
            <a:xfrm>
              <a:off x="8832147" y="3692626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Google Shape;2140;g1e548f1b451_0_485"/>
            <p:cNvSpPr/>
            <p:nvPr/>
          </p:nvSpPr>
          <p:spPr>
            <a:xfrm>
              <a:off x="9875097" y="3692626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1" name="Google Shape;2141;g1e548f1b451_0_485"/>
            <p:cNvSpPr/>
            <p:nvPr/>
          </p:nvSpPr>
          <p:spPr>
            <a:xfrm>
              <a:off x="10918047" y="3692626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2" name="Google Shape;2142;g1e548f1b451_0_485"/>
            <p:cNvSpPr/>
            <p:nvPr/>
          </p:nvSpPr>
          <p:spPr>
            <a:xfrm>
              <a:off x="6746248" y="4331565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3" name="Google Shape;2143;g1e548f1b451_0_485"/>
            <p:cNvSpPr/>
            <p:nvPr/>
          </p:nvSpPr>
          <p:spPr>
            <a:xfrm>
              <a:off x="7789198" y="4331565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4" name="Google Shape;2144;g1e548f1b451_0_485"/>
            <p:cNvSpPr/>
            <p:nvPr/>
          </p:nvSpPr>
          <p:spPr>
            <a:xfrm>
              <a:off x="8832147" y="4331565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5" name="Google Shape;2145;g1e548f1b451_0_485"/>
            <p:cNvSpPr/>
            <p:nvPr/>
          </p:nvSpPr>
          <p:spPr>
            <a:xfrm>
              <a:off x="9875097" y="4331565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6" name="Google Shape;2146;g1e548f1b451_0_485"/>
            <p:cNvSpPr/>
            <p:nvPr/>
          </p:nvSpPr>
          <p:spPr>
            <a:xfrm>
              <a:off x="10918047" y="4331565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7" name="Google Shape;2147;g1e548f1b451_0_485"/>
            <p:cNvSpPr/>
            <p:nvPr/>
          </p:nvSpPr>
          <p:spPr>
            <a:xfrm>
              <a:off x="6746248" y="4970504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8" name="Google Shape;2148;g1e548f1b451_0_485"/>
            <p:cNvSpPr/>
            <p:nvPr/>
          </p:nvSpPr>
          <p:spPr>
            <a:xfrm>
              <a:off x="7789198" y="4970504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9" name="Google Shape;2149;g1e548f1b451_0_485"/>
            <p:cNvSpPr/>
            <p:nvPr/>
          </p:nvSpPr>
          <p:spPr>
            <a:xfrm>
              <a:off x="8832147" y="4970504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0" name="Google Shape;2150;g1e548f1b451_0_485"/>
            <p:cNvSpPr/>
            <p:nvPr/>
          </p:nvSpPr>
          <p:spPr>
            <a:xfrm>
              <a:off x="9875097" y="4970504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1" name="Google Shape;2151;g1e548f1b451_0_485"/>
            <p:cNvSpPr/>
            <p:nvPr/>
          </p:nvSpPr>
          <p:spPr>
            <a:xfrm>
              <a:off x="10918047" y="4970504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2" name="Google Shape;2152;g1e548f1b451_0_485"/>
            <p:cNvSpPr/>
            <p:nvPr/>
          </p:nvSpPr>
          <p:spPr>
            <a:xfrm>
              <a:off x="6746248" y="5609443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3" name="Google Shape;2153;g1e548f1b451_0_485"/>
            <p:cNvSpPr/>
            <p:nvPr/>
          </p:nvSpPr>
          <p:spPr>
            <a:xfrm>
              <a:off x="7789198" y="5609443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4" name="Google Shape;2154;g1e548f1b451_0_485"/>
            <p:cNvSpPr/>
            <p:nvPr/>
          </p:nvSpPr>
          <p:spPr>
            <a:xfrm>
              <a:off x="8832147" y="5609443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5" name="Google Shape;2155;g1e548f1b451_0_485"/>
            <p:cNvSpPr/>
            <p:nvPr/>
          </p:nvSpPr>
          <p:spPr>
            <a:xfrm>
              <a:off x="9875097" y="5609443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6" name="Google Shape;2156;g1e548f1b451_0_485"/>
            <p:cNvSpPr/>
            <p:nvPr/>
          </p:nvSpPr>
          <p:spPr>
            <a:xfrm>
              <a:off x="10918047" y="5609443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7" name="Google Shape;2157;g1e548f1b451_0_485"/>
            <p:cNvSpPr/>
            <p:nvPr/>
          </p:nvSpPr>
          <p:spPr>
            <a:xfrm>
              <a:off x="6746248" y="3053687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8" name="Google Shape;2158;g1e548f1b451_0_485"/>
            <p:cNvSpPr/>
            <p:nvPr/>
          </p:nvSpPr>
          <p:spPr>
            <a:xfrm>
              <a:off x="8832147" y="3053687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9" name="Google Shape;2159;g1e548f1b451_0_485"/>
            <p:cNvSpPr/>
            <p:nvPr/>
          </p:nvSpPr>
          <p:spPr>
            <a:xfrm>
              <a:off x="7798265" y="3053687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0" name="Google Shape;2160;g1e548f1b451_0_485"/>
            <p:cNvSpPr/>
            <p:nvPr/>
          </p:nvSpPr>
          <p:spPr>
            <a:xfrm>
              <a:off x="9875095" y="3053687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Google Shape;2161;g1e548f1b451_0_485"/>
            <p:cNvSpPr/>
            <p:nvPr/>
          </p:nvSpPr>
          <p:spPr>
            <a:xfrm>
              <a:off x="10918044" y="3053687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2" name="Google Shape;2162;g1e548f1b451_0_485"/>
            <p:cNvSpPr/>
            <p:nvPr/>
          </p:nvSpPr>
          <p:spPr>
            <a:xfrm>
              <a:off x="6746248" y="3692626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Google Shape;2163;g1e548f1b451_0_485"/>
            <p:cNvSpPr/>
            <p:nvPr/>
          </p:nvSpPr>
          <p:spPr>
            <a:xfrm>
              <a:off x="8832147" y="3692626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4" name="Google Shape;2164;g1e548f1b451_0_485"/>
            <p:cNvSpPr/>
            <p:nvPr/>
          </p:nvSpPr>
          <p:spPr>
            <a:xfrm>
              <a:off x="7798265" y="3692626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Google Shape;2165;g1e548f1b451_0_485"/>
            <p:cNvSpPr/>
            <p:nvPr/>
          </p:nvSpPr>
          <p:spPr>
            <a:xfrm>
              <a:off x="9875095" y="3692626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Google Shape;2166;g1e548f1b451_0_485"/>
            <p:cNvSpPr/>
            <p:nvPr/>
          </p:nvSpPr>
          <p:spPr>
            <a:xfrm>
              <a:off x="10918044" y="3692626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7" name="Google Shape;2167;g1e548f1b451_0_485"/>
            <p:cNvSpPr/>
            <p:nvPr/>
          </p:nvSpPr>
          <p:spPr>
            <a:xfrm>
              <a:off x="6746248" y="4331565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8" name="Google Shape;2168;g1e548f1b451_0_485"/>
            <p:cNvSpPr/>
            <p:nvPr/>
          </p:nvSpPr>
          <p:spPr>
            <a:xfrm>
              <a:off x="8832147" y="4331565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Google Shape;2169;g1e548f1b451_0_485"/>
            <p:cNvSpPr/>
            <p:nvPr/>
          </p:nvSpPr>
          <p:spPr>
            <a:xfrm>
              <a:off x="7798265" y="4331565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0" name="Google Shape;2170;g1e548f1b451_0_485"/>
            <p:cNvSpPr/>
            <p:nvPr/>
          </p:nvSpPr>
          <p:spPr>
            <a:xfrm>
              <a:off x="9875095" y="4331565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1" name="Google Shape;2171;g1e548f1b451_0_485"/>
            <p:cNvSpPr/>
            <p:nvPr/>
          </p:nvSpPr>
          <p:spPr>
            <a:xfrm>
              <a:off x="10918044" y="4331565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Google Shape;2172;g1e548f1b451_0_485"/>
            <p:cNvSpPr/>
            <p:nvPr/>
          </p:nvSpPr>
          <p:spPr>
            <a:xfrm>
              <a:off x="6746248" y="4970504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3" name="Google Shape;2173;g1e548f1b451_0_485"/>
            <p:cNvSpPr/>
            <p:nvPr/>
          </p:nvSpPr>
          <p:spPr>
            <a:xfrm>
              <a:off x="8832147" y="4970504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4" name="Google Shape;2174;g1e548f1b451_0_485"/>
            <p:cNvSpPr/>
            <p:nvPr/>
          </p:nvSpPr>
          <p:spPr>
            <a:xfrm>
              <a:off x="7798265" y="4970504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5" name="Google Shape;2175;g1e548f1b451_0_485"/>
            <p:cNvSpPr/>
            <p:nvPr/>
          </p:nvSpPr>
          <p:spPr>
            <a:xfrm>
              <a:off x="9875095" y="4970504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6" name="Google Shape;2176;g1e548f1b451_0_485"/>
            <p:cNvSpPr/>
            <p:nvPr/>
          </p:nvSpPr>
          <p:spPr>
            <a:xfrm>
              <a:off x="10918044" y="4970504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7" name="Google Shape;2177;g1e548f1b451_0_485"/>
            <p:cNvSpPr/>
            <p:nvPr/>
          </p:nvSpPr>
          <p:spPr>
            <a:xfrm>
              <a:off x="6746248" y="5609443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8" name="Google Shape;2178;g1e548f1b451_0_485"/>
            <p:cNvSpPr/>
            <p:nvPr/>
          </p:nvSpPr>
          <p:spPr>
            <a:xfrm>
              <a:off x="8832147" y="5609443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9" name="Google Shape;2179;g1e548f1b451_0_485"/>
            <p:cNvSpPr/>
            <p:nvPr/>
          </p:nvSpPr>
          <p:spPr>
            <a:xfrm>
              <a:off x="7798265" y="5609443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0" name="Google Shape;2180;g1e548f1b451_0_485"/>
            <p:cNvSpPr/>
            <p:nvPr/>
          </p:nvSpPr>
          <p:spPr>
            <a:xfrm>
              <a:off x="9875095" y="5609443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1" name="Google Shape;2181;g1e548f1b451_0_485"/>
            <p:cNvSpPr/>
            <p:nvPr/>
          </p:nvSpPr>
          <p:spPr>
            <a:xfrm>
              <a:off x="10918044" y="5609443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82" name="Google Shape;2182;g1e548f1b451_0_485"/>
            <p:cNvCxnSpPr/>
            <p:nvPr/>
          </p:nvCxnSpPr>
          <p:spPr>
            <a:xfrm rot="10800000">
              <a:off x="6109595" y="2723866"/>
              <a:ext cx="636653" cy="329821"/>
            </a:xfrm>
            <a:prstGeom prst="straightConnector1">
              <a:avLst/>
            </a:prstGeom>
            <a:noFill/>
            <a:ln w="76200" cap="flat" cmpd="sng">
              <a:solidFill>
                <a:srgbClr val="5597D3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183" name="Google Shape;2183;g1e548f1b451_0_485"/>
            <p:cNvSpPr txBox="1"/>
            <p:nvPr/>
          </p:nvSpPr>
          <p:spPr>
            <a:xfrm>
              <a:off x="6427921" y="2569681"/>
              <a:ext cx="373820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4" name="Google Shape;2184;g1e548f1b451_0_485"/>
            <p:cNvSpPr txBox="1"/>
            <p:nvPr/>
          </p:nvSpPr>
          <p:spPr>
            <a:xfrm>
              <a:off x="6109595" y="2840128"/>
              <a:ext cx="44114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5" name="Google Shape;2185;g1e548f1b451_0_485"/>
            <p:cNvSpPr txBox="1"/>
            <p:nvPr/>
          </p:nvSpPr>
          <p:spPr>
            <a:xfrm>
              <a:off x="6229050" y="3238859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6" name="Google Shape;2186;g1e548f1b451_0_485"/>
            <p:cNvSpPr txBox="1"/>
            <p:nvPr/>
          </p:nvSpPr>
          <p:spPr>
            <a:xfrm>
              <a:off x="6249641" y="3821365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7" name="Google Shape;2187;g1e548f1b451_0_485"/>
            <p:cNvSpPr txBox="1"/>
            <p:nvPr/>
          </p:nvSpPr>
          <p:spPr>
            <a:xfrm>
              <a:off x="6249641" y="4463941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8" name="Google Shape;2188;g1e548f1b451_0_485"/>
            <p:cNvSpPr txBox="1"/>
            <p:nvPr/>
          </p:nvSpPr>
          <p:spPr>
            <a:xfrm>
              <a:off x="6249641" y="5046177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9" name="Google Shape;2189;g1e548f1b451_0_485"/>
            <p:cNvSpPr txBox="1"/>
            <p:nvPr/>
          </p:nvSpPr>
          <p:spPr>
            <a:xfrm>
              <a:off x="6234494" y="5719279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Google Shape;2190;g1e548f1b451_0_485"/>
            <p:cNvSpPr txBox="1"/>
            <p:nvPr/>
          </p:nvSpPr>
          <p:spPr>
            <a:xfrm>
              <a:off x="6285805" y="6392380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1" name="Google Shape;2191;g1e548f1b451_0_485"/>
            <p:cNvSpPr txBox="1"/>
            <p:nvPr/>
          </p:nvSpPr>
          <p:spPr>
            <a:xfrm>
              <a:off x="7122893" y="2656256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Google Shape;2192;g1e548f1b451_0_485"/>
            <p:cNvSpPr txBox="1"/>
            <p:nvPr/>
          </p:nvSpPr>
          <p:spPr>
            <a:xfrm>
              <a:off x="7971756" y="2656256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3" name="Google Shape;2193;g1e548f1b451_0_485"/>
            <p:cNvSpPr txBox="1"/>
            <p:nvPr/>
          </p:nvSpPr>
          <p:spPr>
            <a:xfrm>
              <a:off x="8973257" y="2656256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4" name="Google Shape;2194;g1e548f1b451_0_485"/>
            <p:cNvSpPr txBox="1"/>
            <p:nvPr/>
          </p:nvSpPr>
          <p:spPr>
            <a:xfrm>
              <a:off x="9974758" y="2656256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Google Shape;2195;g1e548f1b451_0_485"/>
            <p:cNvSpPr txBox="1"/>
            <p:nvPr/>
          </p:nvSpPr>
          <p:spPr>
            <a:xfrm>
              <a:off x="10976259" y="2656256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6" name="Google Shape;2196;g1e548f1b451_0_485"/>
            <p:cNvSpPr/>
            <p:nvPr/>
          </p:nvSpPr>
          <p:spPr>
            <a:xfrm>
              <a:off x="6746248" y="6316706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7" name="Google Shape;2197;g1e548f1b451_0_485"/>
            <p:cNvSpPr/>
            <p:nvPr/>
          </p:nvSpPr>
          <p:spPr>
            <a:xfrm>
              <a:off x="7789198" y="6316706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8" name="Google Shape;2198;g1e548f1b451_0_485"/>
            <p:cNvSpPr/>
            <p:nvPr/>
          </p:nvSpPr>
          <p:spPr>
            <a:xfrm>
              <a:off x="8832147" y="6316706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9" name="Google Shape;2199;g1e548f1b451_0_485"/>
            <p:cNvSpPr/>
            <p:nvPr/>
          </p:nvSpPr>
          <p:spPr>
            <a:xfrm>
              <a:off x="9875097" y="6316706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0" name="Google Shape;2200;g1e548f1b451_0_485"/>
            <p:cNvSpPr/>
            <p:nvPr/>
          </p:nvSpPr>
          <p:spPr>
            <a:xfrm>
              <a:off x="10918047" y="6316706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1" name="Google Shape;2201;g1e548f1b451_0_485"/>
            <p:cNvSpPr/>
            <p:nvPr/>
          </p:nvSpPr>
          <p:spPr>
            <a:xfrm>
              <a:off x="6746248" y="6316706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2" name="Google Shape;2202;g1e548f1b451_0_485"/>
            <p:cNvSpPr/>
            <p:nvPr/>
          </p:nvSpPr>
          <p:spPr>
            <a:xfrm>
              <a:off x="8832147" y="6316706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3" name="Google Shape;2203;g1e548f1b451_0_485"/>
            <p:cNvSpPr/>
            <p:nvPr/>
          </p:nvSpPr>
          <p:spPr>
            <a:xfrm>
              <a:off x="7798265" y="6316706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4" name="Google Shape;2204;g1e548f1b451_0_485"/>
            <p:cNvSpPr/>
            <p:nvPr/>
          </p:nvSpPr>
          <p:spPr>
            <a:xfrm>
              <a:off x="9875095" y="6316706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5" name="Google Shape;2205;g1e548f1b451_0_485"/>
            <p:cNvSpPr/>
            <p:nvPr/>
          </p:nvSpPr>
          <p:spPr>
            <a:xfrm>
              <a:off x="10918044" y="6316706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06" name="Google Shape;2206;g1e548f1b451_0_485"/>
          <p:cNvSpPr/>
          <p:nvPr/>
        </p:nvSpPr>
        <p:spPr>
          <a:xfrm>
            <a:off x="8049260" y="5839753"/>
            <a:ext cx="701040" cy="684438"/>
          </a:xfrm>
          <a:prstGeom prst="ellipse">
            <a:avLst/>
          </a:prstGeom>
          <a:noFill/>
          <a:ln w="5715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7" name="Google Shape;2207;g1e548f1b451_0_485"/>
          <p:cNvSpPr/>
          <p:nvPr/>
        </p:nvSpPr>
        <p:spPr>
          <a:xfrm>
            <a:off x="6915409" y="4544011"/>
            <a:ext cx="701040" cy="684438"/>
          </a:xfrm>
          <a:prstGeom prst="ellipse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8" name="Google Shape;2208;g1e548f1b451_0_485"/>
          <p:cNvSpPr/>
          <p:nvPr/>
        </p:nvSpPr>
        <p:spPr>
          <a:xfrm>
            <a:off x="5752511" y="2313530"/>
            <a:ext cx="1105145" cy="4210661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9" name="Google Shape;2209;g1e548f1b451_0_485"/>
          <p:cNvSpPr/>
          <p:nvPr/>
        </p:nvSpPr>
        <p:spPr>
          <a:xfrm>
            <a:off x="5898704" y="4568942"/>
            <a:ext cx="701040" cy="684438"/>
          </a:xfrm>
          <a:prstGeom prst="ellipse">
            <a:avLst/>
          </a:prstGeom>
          <a:noFill/>
          <a:ln w="5715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666F7A-D3A5-F26B-E945-4704D8F3648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Lecturer Tahmid Mosaddeque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CAEC41-1F54-6A58-5465-F6E7C4806A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g1e548f1b451_0_49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Tracking which items were taken</a:t>
            </a:r>
            <a:endParaRPr/>
          </a:p>
        </p:txBody>
      </p:sp>
      <p:sp>
        <p:nvSpPr>
          <p:cNvPr id="2215" name="Google Shape;2215;g1e548f1b451_0_49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graphicFrame>
        <p:nvGraphicFramePr>
          <p:cNvPr id="2216" name="Google Shape;2216;g1e548f1b451_0_490"/>
          <p:cNvGraphicFramePr/>
          <p:nvPr/>
        </p:nvGraphicFramePr>
        <p:xfrm>
          <a:off x="3683357" y="1424126"/>
          <a:ext cx="5002700" cy="741700"/>
        </p:xfrm>
        <a:graphic>
          <a:graphicData uri="http://schemas.openxmlformats.org/drawingml/2006/table">
            <a:tbl>
              <a:tblPr firstRow="1" bandRow="1">
                <a:noFill/>
                <a:tableStyleId>{4162EAB3-F314-4FF2-A2CB-5125807A7F1E}</a:tableStyleId>
              </a:tblPr>
              <a:tblGrid>
                <a:gridCol w="1036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5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6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1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prices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12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10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20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15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weights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217" name="Google Shape;2217;g1e548f1b451_0_490"/>
          <p:cNvGrpSpPr/>
          <p:nvPr/>
        </p:nvGrpSpPr>
        <p:grpSpPr>
          <a:xfrm>
            <a:off x="3188612" y="2165806"/>
            <a:ext cx="5642811" cy="4345919"/>
            <a:chOff x="6109595" y="2569681"/>
            <a:chExt cx="5642811" cy="4345919"/>
          </a:xfrm>
        </p:grpSpPr>
        <p:sp>
          <p:nvSpPr>
            <p:cNvPr id="2218" name="Google Shape;2218;g1e548f1b451_0_490"/>
            <p:cNvSpPr/>
            <p:nvPr/>
          </p:nvSpPr>
          <p:spPr>
            <a:xfrm>
              <a:off x="6746248" y="3053687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9" name="Google Shape;2219;g1e548f1b451_0_490"/>
            <p:cNvSpPr/>
            <p:nvPr/>
          </p:nvSpPr>
          <p:spPr>
            <a:xfrm>
              <a:off x="7789198" y="3053687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0" name="Google Shape;2220;g1e548f1b451_0_490"/>
            <p:cNvSpPr/>
            <p:nvPr/>
          </p:nvSpPr>
          <p:spPr>
            <a:xfrm>
              <a:off x="8832147" y="3053687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1" name="Google Shape;2221;g1e548f1b451_0_490"/>
            <p:cNvSpPr/>
            <p:nvPr/>
          </p:nvSpPr>
          <p:spPr>
            <a:xfrm>
              <a:off x="9875097" y="3053687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2" name="Google Shape;2222;g1e548f1b451_0_490"/>
            <p:cNvSpPr/>
            <p:nvPr/>
          </p:nvSpPr>
          <p:spPr>
            <a:xfrm>
              <a:off x="10918047" y="3053687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3" name="Google Shape;2223;g1e548f1b451_0_490"/>
            <p:cNvSpPr/>
            <p:nvPr/>
          </p:nvSpPr>
          <p:spPr>
            <a:xfrm>
              <a:off x="6746248" y="3692626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4" name="Google Shape;2224;g1e548f1b451_0_490"/>
            <p:cNvSpPr/>
            <p:nvPr/>
          </p:nvSpPr>
          <p:spPr>
            <a:xfrm>
              <a:off x="7789198" y="3692626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5" name="Google Shape;2225;g1e548f1b451_0_490"/>
            <p:cNvSpPr/>
            <p:nvPr/>
          </p:nvSpPr>
          <p:spPr>
            <a:xfrm>
              <a:off x="8832147" y="3692626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6" name="Google Shape;2226;g1e548f1b451_0_490"/>
            <p:cNvSpPr/>
            <p:nvPr/>
          </p:nvSpPr>
          <p:spPr>
            <a:xfrm>
              <a:off x="9875097" y="3692626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7" name="Google Shape;2227;g1e548f1b451_0_490"/>
            <p:cNvSpPr/>
            <p:nvPr/>
          </p:nvSpPr>
          <p:spPr>
            <a:xfrm>
              <a:off x="10918047" y="3692626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8" name="Google Shape;2228;g1e548f1b451_0_490"/>
            <p:cNvSpPr/>
            <p:nvPr/>
          </p:nvSpPr>
          <p:spPr>
            <a:xfrm>
              <a:off x="6746248" y="4331565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9" name="Google Shape;2229;g1e548f1b451_0_490"/>
            <p:cNvSpPr/>
            <p:nvPr/>
          </p:nvSpPr>
          <p:spPr>
            <a:xfrm>
              <a:off x="7789198" y="4331565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0" name="Google Shape;2230;g1e548f1b451_0_490"/>
            <p:cNvSpPr/>
            <p:nvPr/>
          </p:nvSpPr>
          <p:spPr>
            <a:xfrm>
              <a:off x="8832147" y="4331565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1" name="Google Shape;2231;g1e548f1b451_0_490"/>
            <p:cNvSpPr/>
            <p:nvPr/>
          </p:nvSpPr>
          <p:spPr>
            <a:xfrm>
              <a:off x="9875097" y="4331565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2" name="Google Shape;2232;g1e548f1b451_0_490"/>
            <p:cNvSpPr/>
            <p:nvPr/>
          </p:nvSpPr>
          <p:spPr>
            <a:xfrm>
              <a:off x="10918047" y="4331565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3" name="Google Shape;2233;g1e548f1b451_0_490"/>
            <p:cNvSpPr/>
            <p:nvPr/>
          </p:nvSpPr>
          <p:spPr>
            <a:xfrm>
              <a:off x="6746248" y="4970504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4" name="Google Shape;2234;g1e548f1b451_0_490"/>
            <p:cNvSpPr/>
            <p:nvPr/>
          </p:nvSpPr>
          <p:spPr>
            <a:xfrm>
              <a:off x="7789198" y="4970504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5" name="Google Shape;2235;g1e548f1b451_0_490"/>
            <p:cNvSpPr/>
            <p:nvPr/>
          </p:nvSpPr>
          <p:spPr>
            <a:xfrm>
              <a:off x="8832147" y="4970504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6" name="Google Shape;2236;g1e548f1b451_0_490"/>
            <p:cNvSpPr/>
            <p:nvPr/>
          </p:nvSpPr>
          <p:spPr>
            <a:xfrm>
              <a:off x="9875097" y="4970504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7" name="Google Shape;2237;g1e548f1b451_0_490"/>
            <p:cNvSpPr/>
            <p:nvPr/>
          </p:nvSpPr>
          <p:spPr>
            <a:xfrm>
              <a:off x="10918047" y="4970504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8" name="Google Shape;2238;g1e548f1b451_0_490"/>
            <p:cNvSpPr/>
            <p:nvPr/>
          </p:nvSpPr>
          <p:spPr>
            <a:xfrm>
              <a:off x="6746248" y="5609443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9" name="Google Shape;2239;g1e548f1b451_0_490"/>
            <p:cNvSpPr/>
            <p:nvPr/>
          </p:nvSpPr>
          <p:spPr>
            <a:xfrm>
              <a:off x="7789198" y="5609443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0" name="Google Shape;2240;g1e548f1b451_0_490"/>
            <p:cNvSpPr/>
            <p:nvPr/>
          </p:nvSpPr>
          <p:spPr>
            <a:xfrm>
              <a:off x="8832147" y="5609443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1" name="Google Shape;2241;g1e548f1b451_0_490"/>
            <p:cNvSpPr/>
            <p:nvPr/>
          </p:nvSpPr>
          <p:spPr>
            <a:xfrm>
              <a:off x="9875097" y="5609443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2" name="Google Shape;2242;g1e548f1b451_0_490"/>
            <p:cNvSpPr/>
            <p:nvPr/>
          </p:nvSpPr>
          <p:spPr>
            <a:xfrm>
              <a:off x="10918047" y="5609443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3" name="Google Shape;2243;g1e548f1b451_0_490"/>
            <p:cNvSpPr/>
            <p:nvPr/>
          </p:nvSpPr>
          <p:spPr>
            <a:xfrm>
              <a:off x="6746248" y="3053687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4" name="Google Shape;2244;g1e548f1b451_0_490"/>
            <p:cNvSpPr/>
            <p:nvPr/>
          </p:nvSpPr>
          <p:spPr>
            <a:xfrm>
              <a:off x="8832147" y="3053687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5" name="Google Shape;2245;g1e548f1b451_0_490"/>
            <p:cNvSpPr/>
            <p:nvPr/>
          </p:nvSpPr>
          <p:spPr>
            <a:xfrm>
              <a:off x="7798265" y="3053687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6" name="Google Shape;2246;g1e548f1b451_0_490"/>
            <p:cNvSpPr/>
            <p:nvPr/>
          </p:nvSpPr>
          <p:spPr>
            <a:xfrm>
              <a:off x="9875095" y="3053687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7" name="Google Shape;2247;g1e548f1b451_0_490"/>
            <p:cNvSpPr/>
            <p:nvPr/>
          </p:nvSpPr>
          <p:spPr>
            <a:xfrm>
              <a:off x="10918044" y="3053687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8" name="Google Shape;2248;g1e548f1b451_0_490"/>
            <p:cNvSpPr/>
            <p:nvPr/>
          </p:nvSpPr>
          <p:spPr>
            <a:xfrm>
              <a:off x="6746248" y="3692626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9" name="Google Shape;2249;g1e548f1b451_0_490"/>
            <p:cNvSpPr/>
            <p:nvPr/>
          </p:nvSpPr>
          <p:spPr>
            <a:xfrm>
              <a:off x="8832147" y="3692626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0" name="Google Shape;2250;g1e548f1b451_0_490"/>
            <p:cNvSpPr/>
            <p:nvPr/>
          </p:nvSpPr>
          <p:spPr>
            <a:xfrm>
              <a:off x="7798265" y="3692626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1" name="Google Shape;2251;g1e548f1b451_0_490"/>
            <p:cNvSpPr/>
            <p:nvPr/>
          </p:nvSpPr>
          <p:spPr>
            <a:xfrm>
              <a:off x="9875095" y="3692626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2" name="Google Shape;2252;g1e548f1b451_0_490"/>
            <p:cNvSpPr/>
            <p:nvPr/>
          </p:nvSpPr>
          <p:spPr>
            <a:xfrm>
              <a:off x="10918044" y="3692626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3" name="Google Shape;2253;g1e548f1b451_0_490"/>
            <p:cNvSpPr/>
            <p:nvPr/>
          </p:nvSpPr>
          <p:spPr>
            <a:xfrm>
              <a:off x="6746248" y="4331565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4" name="Google Shape;2254;g1e548f1b451_0_490"/>
            <p:cNvSpPr/>
            <p:nvPr/>
          </p:nvSpPr>
          <p:spPr>
            <a:xfrm>
              <a:off x="8832147" y="4331565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5" name="Google Shape;2255;g1e548f1b451_0_490"/>
            <p:cNvSpPr/>
            <p:nvPr/>
          </p:nvSpPr>
          <p:spPr>
            <a:xfrm>
              <a:off x="7798265" y="4331565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6" name="Google Shape;2256;g1e548f1b451_0_490"/>
            <p:cNvSpPr/>
            <p:nvPr/>
          </p:nvSpPr>
          <p:spPr>
            <a:xfrm>
              <a:off x="9875095" y="4331565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7" name="Google Shape;2257;g1e548f1b451_0_490"/>
            <p:cNvSpPr/>
            <p:nvPr/>
          </p:nvSpPr>
          <p:spPr>
            <a:xfrm>
              <a:off x="10918044" y="4331565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8" name="Google Shape;2258;g1e548f1b451_0_490"/>
            <p:cNvSpPr/>
            <p:nvPr/>
          </p:nvSpPr>
          <p:spPr>
            <a:xfrm>
              <a:off x="6746248" y="4970504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9" name="Google Shape;2259;g1e548f1b451_0_490"/>
            <p:cNvSpPr/>
            <p:nvPr/>
          </p:nvSpPr>
          <p:spPr>
            <a:xfrm>
              <a:off x="8832147" y="4970504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0" name="Google Shape;2260;g1e548f1b451_0_490"/>
            <p:cNvSpPr/>
            <p:nvPr/>
          </p:nvSpPr>
          <p:spPr>
            <a:xfrm>
              <a:off x="7798265" y="4970504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1" name="Google Shape;2261;g1e548f1b451_0_490"/>
            <p:cNvSpPr/>
            <p:nvPr/>
          </p:nvSpPr>
          <p:spPr>
            <a:xfrm>
              <a:off x="9875095" y="4970504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Google Shape;2262;g1e548f1b451_0_490"/>
            <p:cNvSpPr/>
            <p:nvPr/>
          </p:nvSpPr>
          <p:spPr>
            <a:xfrm>
              <a:off x="10918044" y="4970504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3" name="Google Shape;2263;g1e548f1b451_0_490"/>
            <p:cNvSpPr/>
            <p:nvPr/>
          </p:nvSpPr>
          <p:spPr>
            <a:xfrm>
              <a:off x="6746248" y="5609443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4" name="Google Shape;2264;g1e548f1b451_0_490"/>
            <p:cNvSpPr/>
            <p:nvPr/>
          </p:nvSpPr>
          <p:spPr>
            <a:xfrm>
              <a:off x="8832147" y="5609443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5" name="Google Shape;2265;g1e548f1b451_0_490"/>
            <p:cNvSpPr/>
            <p:nvPr/>
          </p:nvSpPr>
          <p:spPr>
            <a:xfrm>
              <a:off x="7798265" y="5609443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6" name="Google Shape;2266;g1e548f1b451_0_490"/>
            <p:cNvSpPr/>
            <p:nvPr/>
          </p:nvSpPr>
          <p:spPr>
            <a:xfrm>
              <a:off x="9875095" y="5609443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7" name="Google Shape;2267;g1e548f1b451_0_490"/>
            <p:cNvSpPr/>
            <p:nvPr/>
          </p:nvSpPr>
          <p:spPr>
            <a:xfrm>
              <a:off x="10918044" y="5609443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68" name="Google Shape;2268;g1e548f1b451_0_490"/>
            <p:cNvCxnSpPr/>
            <p:nvPr/>
          </p:nvCxnSpPr>
          <p:spPr>
            <a:xfrm rot="10800000">
              <a:off x="6109595" y="2723866"/>
              <a:ext cx="636653" cy="329821"/>
            </a:xfrm>
            <a:prstGeom prst="straightConnector1">
              <a:avLst/>
            </a:prstGeom>
            <a:noFill/>
            <a:ln w="76200" cap="flat" cmpd="sng">
              <a:solidFill>
                <a:srgbClr val="5597D3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69" name="Google Shape;2269;g1e548f1b451_0_490"/>
            <p:cNvSpPr txBox="1"/>
            <p:nvPr/>
          </p:nvSpPr>
          <p:spPr>
            <a:xfrm>
              <a:off x="6427921" y="2569681"/>
              <a:ext cx="373820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0" name="Google Shape;2270;g1e548f1b451_0_490"/>
            <p:cNvSpPr txBox="1"/>
            <p:nvPr/>
          </p:nvSpPr>
          <p:spPr>
            <a:xfrm>
              <a:off x="6109595" y="2840128"/>
              <a:ext cx="44114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1" name="Google Shape;2271;g1e548f1b451_0_490"/>
            <p:cNvSpPr txBox="1"/>
            <p:nvPr/>
          </p:nvSpPr>
          <p:spPr>
            <a:xfrm>
              <a:off x="6229050" y="3238859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Google Shape;2272;g1e548f1b451_0_490"/>
            <p:cNvSpPr txBox="1"/>
            <p:nvPr/>
          </p:nvSpPr>
          <p:spPr>
            <a:xfrm>
              <a:off x="6249641" y="3821365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3" name="Google Shape;2273;g1e548f1b451_0_490"/>
            <p:cNvSpPr txBox="1"/>
            <p:nvPr/>
          </p:nvSpPr>
          <p:spPr>
            <a:xfrm>
              <a:off x="6249641" y="4463941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Google Shape;2274;g1e548f1b451_0_490"/>
            <p:cNvSpPr txBox="1"/>
            <p:nvPr/>
          </p:nvSpPr>
          <p:spPr>
            <a:xfrm>
              <a:off x="6249641" y="5046177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5" name="Google Shape;2275;g1e548f1b451_0_490"/>
            <p:cNvSpPr txBox="1"/>
            <p:nvPr/>
          </p:nvSpPr>
          <p:spPr>
            <a:xfrm>
              <a:off x="6234494" y="5719279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6" name="Google Shape;2276;g1e548f1b451_0_490"/>
            <p:cNvSpPr txBox="1"/>
            <p:nvPr/>
          </p:nvSpPr>
          <p:spPr>
            <a:xfrm>
              <a:off x="6285805" y="6392380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7" name="Google Shape;2277;g1e548f1b451_0_490"/>
            <p:cNvSpPr txBox="1"/>
            <p:nvPr/>
          </p:nvSpPr>
          <p:spPr>
            <a:xfrm>
              <a:off x="7122893" y="2656256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Google Shape;2278;g1e548f1b451_0_490"/>
            <p:cNvSpPr txBox="1"/>
            <p:nvPr/>
          </p:nvSpPr>
          <p:spPr>
            <a:xfrm>
              <a:off x="7971756" y="2656256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Google Shape;2279;g1e548f1b451_0_490"/>
            <p:cNvSpPr txBox="1"/>
            <p:nvPr/>
          </p:nvSpPr>
          <p:spPr>
            <a:xfrm>
              <a:off x="8973257" y="2656256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Google Shape;2280;g1e548f1b451_0_490"/>
            <p:cNvSpPr txBox="1"/>
            <p:nvPr/>
          </p:nvSpPr>
          <p:spPr>
            <a:xfrm>
              <a:off x="9974758" y="2656256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1" name="Google Shape;2281;g1e548f1b451_0_490"/>
            <p:cNvSpPr txBox="1"/>
            <p:nvPr/>
          </p:nvSpPr>
          <p:spPr>
            <a:xfrm>
              <a:off x="10976259" y="2656256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2" name="Google Shape;2282;g1e548f1b451_0_490"/>
            <p:cNvSpPr/>
            <p:nvPr/>
          </p:nvSpPr>
          <p:spPr>
            <a:xfrm>
              <a:off x="6746248" y="6316706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Google Shape;2283;g1e548f1b451_0_490"/>
            <p:cNvSpPr/>
            <p:nvPr/>
          </p:nvSpPr>
          <p:spPr>
            <a:xfrm>
              <a:off x="7789198" y="6316706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4" name="Google Shape;2284;g1e548f1b451_0_490"/>
            <p:cNvSpPr/>
            <p:nvPr/>
          </p:nvSpPr>
          <p:spPr>
            <a:xfrm>
              <a:off x="8832147" y="6316706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5" name="Google Shape;2285;g1e548f1b451_0_490"/>
            <p:cNvSpPr/>
            <p:nvPr/>
          </p:nvSpPr>
          <p:spPr>
            <a:xfrm>
              <a:off x="9875097" y="6316706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6" name="Google Shape;2286;g1e548f1b451_0_490"/>
            <p:cNvSpPr/>
            <p:nvPr/>
          </p:nvSpPr>
          <p:spPr>
            <a:xfrm>
              <a:off x="10918047" y="6316706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Google Shape;2287;g1e548f1b451_0_490"/>
            <p:cNvSpPr/>
            <p:nvPr/>
          </p:nvSpPr>
          <p:spPr>
            <a:xfrm>
              <a:off x="6746248" y="6316706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8" name="Google Shape;2288;g1e548f1b451_0_490"/>
            <p:cNvSpPr/>
            <p:nvPr/>
          </p:nvSpPr>
          <p:spPr>
            <a:xfrm>
              <a:off x="8832147" y="6316706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Google Shape;2289;g1e548f1b451_0_490"/>
            <p:cNvSpPr/>
            <p:nvPr/>
          </p:nvSpPr>
          <p:spPr>
            <a:xfrm>
              <a:off x="7798265" y="6316706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Google Shape;2290;g1e548f1b451_0_490"/>
            <p:cNvSpPr/>
            <p:nvPr/>
          </p:nvSpPr>
          <p:spPr>
            <a:xfrm>
              <a:off x="9875095" y="6316706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Google Shape;2291;g1e548f1b451_0_490"/>
            <p:cNvSpPr/>
            <p:nvPr/>
          </p:nvSpPr>
          <p:spPr>
            <a:xfrm>
              <a:off x="10918044" y="6316706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92" name="Google Shape;2292;g1e548f1b451_0_490"/>
          <p:cNvSpPr/>
          <p:nvPr/>
        </p:nvSpPr>
        <p:spPr>
          <a:xfrm>
            <a:off x="8150860" y="5770366"/>
            <a:ext cx="701040" cy="684438"/>
          </a:xfrm>
          <a:prstGeom prst="ellipse">
            <a:avLst/>
          </a:prstGeom>
          <a:noFill/>
          <a:ln w="5715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3" name="Google Shape;2293;g1e548f1b451_0_490"/>
          <p:cNvSpPr/>
          <p:nvPr/>
        </p:nvSpPr>
        <p:spPr>
          <a:xfrm>
            <a:off x="7017009" y="4474624"/>
            <a:ext cx="701040" cy="684438"/>
          </a:xfrm>
          <a:prstGeom prst="ellipse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4" name="Google Shape;2294;g1e548f1b451_0_490"/>
          <p:cNvSpPr/>
          <p:nvPr/>
        </p:nvSpPr>
        <p:spPr>
          <a:xfrm>
            <a:off x="4796234" y="2242332"/>
            <a:ext cx="1105145" cy="4210661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5" name="Google Shape;2295;g1e548f1b451_0_490"/>
          <p:cNvSpPr/>
          <p:nvPr/>
        </p:nvSpPr>
        <p:spPr>
          <a:xfrm>
            <a:off x="6000304" y="4499555"/>
            <a:ext cx="701040" cy="684438"/>
          </a:xfrm>
          <a:prstGeom prst="ellipse">
            <a:avLst/>
          </a:prstGeom>
          <a:noFill/>
          <a:ln w="5715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6" name="Google Shape;2296;g1e548f1b451_0_490"/>
          <p:cNvSpPr/>
          <p:nvPr/>
        </p:nvSpPr>
        <p:spPr>
          <a:xfrm>
            <a:off x="4993474" y="3881236"/>
            <a:ext cx="701040" cy="684438"/>
          </a:xfrm>
          <a:prstGeom prst="ellipse">
            <a:avLst/>
          </a:prstGeom>
          <a:noFill/>
          <a:ln w="5715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F228359-ED97-24DF-1C89-4A374663B64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Lecturer Tahmid Mosaddeque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BE64F3-C010-43A1-90EE-3BDBDFF3CB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1" name="Google Shape;2301;g1e548f1b451_0_6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Tracking which items were taken</a:t>
            </a:r>
            <a:endParaRPr/>
          </a:p>
        </p:txBody>
      </p:sp>
      <p:graphicFrame>
        <p:nvGraphicFramePr>
          <p:cNvPr id="2302" name="Google Shape;2302;g1e548f1b451_0_644"/>
          <p:cNvGraphicFramePr/>
          <p:nvPr/>
        </p:nvGraphicFramePr>
        <p:xfrm>
          <a:off x="3774226" y="1353059"/>
          <a:ext cx="5002700" cy="741700"/>
        </p:xfrm>
        <a:graphic>
          <a:graphicData uri="http://schemas.openxmlformats.org/drawingml/2006/table">
            <a:tbl>
              <a:tblPr firstRow="1" bandRow="1">
                <a:noFill/>
                <a:tableStyleId>{4162EAB3-F314-4FF2-A2CB-5125807A7F1E}</a:tableStyleId>
              </a:tblPr>
              <a:tblGrid>
                <a:gridCol w="1036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5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6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1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prices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12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10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20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15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weights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303" name="Google Shape;2303;g1e548f1b451_0_644"/>
          <p:cNvGrpSpPr/>
          <p:nvPr/>
        </p:nvGrpSpPr>
        <p:grpSpPr>
          <a:xfrm>
            <a:off x="3280498" y="2300914"/>
            <a:ext cx="5642811" cy="4345919"/>
            <a:chOff x="6109595" y="2569681"/>
            <a:chExt cx="5642811" cy="4345919"/>
          </a:xfrm>
        </p:grpSpPr>
        <p:sp>
          <p:nvSpPr>
            <p:cNvPr id="2304" name="Google Shape;2304;g1e548f1b451_0_644"/>
            <p:cNvSpPr/>
            <p:nvPr/>
          </p:nvSpPr>
          <p:spPr>
            <a:xfrm>
              <a:off x="6746248" y="3053687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Google Shape;2305;g1e548f1b451_0_644"/>
            <p:cNvSpPr/>
            <p:nvPr/>
          </p:nvSpPr>
          <p:spPr>
            <a:xfrm>
              <a:off x="7789198" y="3053687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6" name="Google Shape;2306;g1e548f1b451_0_644"/>
            <p:cNvSpPr/>
            <p:nvPr/>
          </p:nvSpPr>
          <p:spPr>
            <a:xfrm>
              <a:off x="8832147" y="3053687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Google Shape;2307;g1e548f1b451_0_644"/>
            <p:cNvSpPr/>
            <p:nvPr/>
          </p:nvSpPr>
          <p:spPr>
            <a:xfrm>
              <a:off x="9875097" y="3053687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Google Shape;2308;g1e548f1b451_0_644"/>
            <p:cNvSpPr/>
            <p:nvPr/>
          </p:nvSpPr>
          <p:spPr>
            <a:xfrm>
              <a:off x="10918047" y="3053687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9" name="Google Shape;2309;g1e548f1b451_0_644"/>
            <p:cNvSpPr/>
            <p:nvPr/>
          </p:nvSpPr>
          <p:spPr>
            <a:xfrm>
              <a:off x="6746248" y="3692626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Google Shape;2310;g1e548f1b451_0_644"/>
            <p:cNvSpPr/>
            <p:nvPr/>
          </p:nvSpPr>
          <p:spPr>
            <a:xfrm>
              <a:off x="7789198" y="3692626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1" name="Google Shape;2311;g1e548f1b451_0_644"/>
            <p:cNvSpPr/>
            <p:nvPr/>
          </p:nvSpPr>
          <p:spPr>
            <a:xfrm>
              <a:off x="8832147" y="3692626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2" name="Google Shape;2312;g1e548f1b451_0_644"/>
            <p:cNvSpPr/>
            <p:nvPr/>
          </p:nvSpPr>
          <p:spPr>
            <a:xfrm>
              <a:off x="9875097" y="3692626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3" name="Google Shape;2313;g1e548f1b451_0_644"/>
            <p:cNvSpPr/>
            <p:nvPr/>
          </p:nvSpPr>
          <p:spPr>
            <a:xfrm>
              <a:off x="10918047" y="3692626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4" name="Google Shape;2314;g1e548f1b451_0_644"/>
            <p:cNvSpPr/>
            <p:nvPr/>
          </p:nvSpPr>
          <p:spPr>
            <a:xfrm>
              <a:off x="6746248" y="4331565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5" name="Google Shape;2315;g1e548f1b451_0_644"/>
            <p:cNvSpPr/>
            <p:nvPr/>
          </p:nvSpPr>
          <p:spPr>
            <a:xfrm>
              <a:off x="7789198" y="4331565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6" name="Google Shape;2316;g1e548f1b451_0_644"/>
            <p:cNvSpPr/>
            <p:nvPr/>
          </p:nvSpPr>
          <p:spPr>
            <a:xfrm>
              <a:off x="8832147" y="4331565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7" name="Google Shape;2317;g1e548f1b451_0_644"/>
            <p:cNvSpPr/>
            <p:nvPr/>
          </p:nvSpPr>
          <p:spPr>
            <a:xfrm>
              <a:off x="9875097" y="4331565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8" name="Google Shape;2318;g1e548f1b451_0_644"/>
            <p:cNvSpPr/>
            <p:nvPr/>
          </p:nvSpPr>
          <p:spPr>
            <a:xfrm>
              <a:off x="10918047" y="4331565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9" name="Google Shape;2319;g1e548f1b451_0_644"/>
            <p:cNvSpPr/>
            <p:nvPr/>
          </p:nvSpPr>
          <p:spPr>
            <a:xfrm>
              <a:off x="6746248" y="4970504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0" name="Google Shape;2320;g1e548f1b451_0_644"/>
            <p:cNvSpPr/>
            <p:nvPr/>
          </p:nvSpPr>
          <p:spPr>
            <a:xfrm>
              <a:off x="7789198" y="4970504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1" name="Google Shape;2321;g1e548f1b451_0_644"/>
            <p:cNvSpPr/>
            <p:nvPr/>
          </p:nvSpPr>
          <p:spPr>
            <a:xfrm>
              <a:off x="8832147" y="4970504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2" name="Google Shape;2322;g1e548f1b451_0_644"/>
            <p:cNvSpPr/>
            <p:nvPr/>
          </p:nvSpPr>
          <p:spPr>
            <a:xfrm>
              <a:off x="9875097" y="4970504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3" name="Google Shape;2323;g1e548f1b451_0_644"/>
            <p:cNvSpPr/>
            <p:nvPr/>
          </p:nvSpPr>
          <p:spPr>
            <a:xfrm>
              <a:off x="10918047" y="4970504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4" name="Google Shape;2324;g1e548f1b451_0_644"/>
            <p:cNvSpPr/>
            <p:nvPr/>
          </p:nvSpPr>
          <p:spPr>
            <a:xfrm>
              <a:off x="6746248" y="5609443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5" name="Google Shape;2325;g1e548f1b451_0_644"/>
            <p:cNvSpPr/>
            <p:nvPr/>
          </p:nvSpPr>
          <p:spPr>
            <a:xfrm>
              <a:off x="7789198" y="5609443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6" name="Google Shape;2326;g1e548f1b451_0_644"/>
            <p:cNvSpPr/>
            <p:nvPr/>
          </p:nvSpPr>
          <p:spPr>
            <a:xfrm>
              <a:off x="8832147" y="5609443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7" name="Google Shape;2327;g1e548f1b451_0_644"/>
            <p:cNvSpPr/>
            <p:nvPr/>
          </p:nvSpPr>
          <p:spPr>
            <a:xfrm>
              <a:off x="9875097" y="5609443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8" name="Google Shape;2328;g1e548f1b451_0_644"/>
            <p:cNvSpPr/>
            <p:nvPr/>
          </p:nvSpPr>
          <p:spPr>
            <a:xfrm>
              <a:off x="10918047" y="5609443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9" name="Google Shape;2329;g1e548f1b451_0_644"/>
            <p:cNvSpPr/>
            <p:nvPr/>
          </p:nvSpPr>
          <p:spPr>
            <a:xfrm>
              <a:off x="6746248" y="3053687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0" name="Google Shape;2330;g1e548f1b451_0_644"/>
            <p:cNvSpPr/>
            <p:nvPr/>
          </p:nvSpPr>
          <p:spPr>
            <a:xfrm>
              <a:off x="8832147" y="3053687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1" name="Google Shape;2331;g1e548f1b451_0_644"/>
            <p:cNvSpPr/>
            <p:nvPr/>
          </p:nvSpPr>
          <p:spPr>
            <a:xfrm>
              <a:off x="7798265" y="3053687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2" name="Google Shape;2332;g1e548f1b451_0_644"/>
            <p:cNvSpPr/>
            <p:nvPr/>
          </p:nvSpPr>
          <p:spPr>
            <a:xfrm>
              <a:off x="9875095" y="3053687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3" name="Google Shape;2333;g1e548f1b451_0_644"/>
            <p:cNvSpPr/>
            <p:nvPr/>
          </p:nvSpPr>
          <p:spPr>
            <a:xfrm>
              <a:off x="10918044" y="3053687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4" name="Google Shape;2334;g1e548f1b451_0_644"/>
            <p:cNvSpPr/>
            <p:nvPr/>
          </p:nvSpPr>
          <p:spPr>
            <a:xfrm>
              <a:off x="6746248" y="3692626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5" name="Google Shape;2335;g1e548f1b451_0_644"/>
            <p:cNvSpPr/>
            <p:nvPr/>
          </p:nvSpPr>
          <p:spPr>
            <a:xfrm>
              <a:off x="8832147" y="3692626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6" name="Google Shape;2336;g1e548f1b451_0_644"/>
            <p:cNvSpPr/>
            <p:nvPr/>
          </p:nvSpPr>
          <p:spPr>
            <a:xfrm>
              <a:off x="7798265" y="3692626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7" name="Google Shape;2337;g1e548f1b451_0_644"/>
            <p:cNvSpPr/>
            <p:nvPr/>
          </p:nvSpPr>
          <p:spPr>
            <a:xfrm>
              <a:off x="9875095" y="3692626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8" name="Google Shape;2338;g1e548f1b451_0_644"/>
            <p:cNvSpPr/>
            <p:nvPr/>
          </p:nvSpPr>
          <p:spPr>
            <a:xfrm>
              <a:off x="10918044" y="3692626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9" name="Google Shape;2339;g1e548f1b451_0_644"/>
            <p:cNvSpPr/>
            <p:nvPr/>
          </p:nvSpPr>
          <p:spPr>
            <a:xfrm>
              <a:off x="6746248" y="4331565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0" name="Google Shape;2340;g1e548f1b451_0_644"/>
            <p:cNvSpPr/>
            <p:nvPr/>
          </p:nvSpPr>
          <p:spPr>
            <a:xfrm>
              <a:off x="8832147" y="4331565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1" name="Google Shape;2341;g1e548f1b451_0_644"/>
            <p:cNvSpPr/>
            <p:nvPr/>
          </p:nvSpPr>
          <p:spPr>
            <a:xfrm>
              <a:off x="7798265" y="4331565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2" name="Google Shape;2342;g1e548f1b451_0_644"/>
            <p:cNvSpPr/>
            <p:nvPr/>
          </p:nvSpPr>
          <p:spPr>
            <a:xfrm>
              <a:off x="9875095" y="4331565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3" name="Google Shape;2343;g1e548f1b451_0_644"/>
            <p:cNvSpPr/>
            <p:nvPr/>
          </p:nvSpPr>
          <p:spPr>
            <a:xfrm>
              <a:off x="10918044" y="4331565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4" name="Google Shape;2344;g1e548f1b451_0_644"/>
            <p:cNvSpPr/>
            <p:nvPr/>
          </p:nvSpPr>
          <p:spPr>
            <a:xfrm>
              <a:off x="6746248" y="4970504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5" name="Google Shape;2345;g1e548f1b451_0_644"/>
            <p:cNvSpPr/>
            <p:nvPr/>
          </p:nvSpPr>
          <p:spPr>
            <a:xfrm>
              <a:off x="8832147" y="4970504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6" name="Google Shape;2346;g1e548f1b451_0_644"/>
            <p:cNvSpPr/>
            <p:nvPr/>
          </p:nvSpPr>
          <p:spPr>
            <a:xfrm>
              <a:off x="7798265" y="4970504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7" name="Google Shape;2347;g1e548f1b451_0_644"/>
            <p:cNvSpPr/>
            <p:nvPr/>
          </p:nvSpPr>
          <p:spPr>
            <a:xfrm>
              <a:off x="9875095" y="4970504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8" name="Google Shape;2348;g1e548f1b451_0_644"/>
            <p:cNvSpPr/>
            <p:nvPr/>
          </p:nvSpPr>
          <p:spPr>
            <a:xfrm>
              <a:off x="10918044" y="4970504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9" name="Google Shape;2349;g1e548f1b451_0_644"/>
            <p:cNvSpPr/>
            <p:nvPr/>
          </p:nvSpPr>
          <p:spPr>
            <a:xfrm>
              <a:off x="6746248" y="5609443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0" name="Google Shape;2350;g1e548f1b451_0_644"/>
            <p:cNvSpPr/>
            <p:nvPr/>
          </p:nvSpPr>
          <p:spPr>
            <a:xfrm>
              <a:off x="8832147" y="5609443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1" name="Google Shape;2351;g1e548f1b451_0_644"/>
            <p:cNvSpPr/>
            <p:nvPr/>
          </p:nvSpPr>
          <p:spPr>
            <a:xfrm>
              <a:off x="7798265" y="5609443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2" name="Google Shape;2352;g1e548f1b451_0_644"/>
            <p:cNvSpPr/>
            <p:nvPr/>
          </p:nvSpPr>
          <p:spPr>
            <a:xfrm>
              <a:off x="9875095" y="5609443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3" name="Google Shape;2353;g1e548f1b451_0_644"/>
            <p:cNvSpPr/>
            <p:nvPr/>
          </p:nvSpPr>
          <p:spPr>
            <a:xfrm>
              <a:off x="10918044" y="5609443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54" name="Google Shape;2354;g1e548f1b451_0_644"/>
            <p:cNvCxnSpPr/>
            <p:nvPr/>
          </p:nvCxnSpPr>
          <p:spPr>
            <a:xfrm rot="10800000">
              <a:off x="6109595" y="2723866"/>
              <a:ext cx="636653" cy="329821"/>
            </a:xfrm>
            <a:prstGeom prst="straightConnector1">
              <a:avLst/>
            </a:prstGeom>
            <a:noFill/>
            <a:ln w="76200" cap="flat" cmpd="sng">
              <a:solidFill>
                <a:srgbClr val="5597D3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355" name="Google Shape;2355;g1e548f1b451_0_644"/>
            <p:cNvSpPr txBox="1"/>
            <p:nvPr/>
          </p:nvSpPr>
          <p:spPr>
            <a:xfrm>
              <a:off x="6427921" y="2569681"/>
              <a:ext cx="373820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6" name="Google Shape;2356;g1e548f1b451_0_644"/>
            <p:cNvSpPr txBox="1"/>
            <p:nvPr/>
          </p:nvSpPr>
          <p:spPr>
            <a:xfrm>
              <a:off x="6109595" y="2840128"/>
              <a:ext cx="44114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7" name="Google Shape;2357;g1e548f1b451_0_644"/>
            <p:cNvSpPr txBox="1"/>
            <p:nvPr/>
          </p:nvSpPr>
          <p:spPr>
            <a:xfrm>
              <a:off x="6229050" y="3238859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8" name="Google Shape;2358;g1e548f1b451_0_644"/>
            <p:cNvSpPr txBox="1"/>
            <p:nvPr/>
          </p:nvSpPr>
          <p:spPr>
            <a:xfrm>
              <a:off x="6249641" y="3821365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9" name="Google Shape;2359;g1e548f1b451_0_644"/>
            <p:cNvSpPr txBox="1"/>
            <p:nvPr/>
          </p:nvSpPr>
          <p:spPr>
            <a:xfrm>
              <a:off x="6249641" y="4463941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0" name="Google Shape;2360;g1e548f1b451_0_644"/>
            <p:cNvSpPr txBox="1"/>
            <p:nvPr/>
          </p:nvSpPr>
          <p:spPr>
            <a:xfrm>
              <a:off x="6249641" y="5046177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1" name="Google Shape;2361;g1e548f1b451_0_644"/>
            <p:cNvSpPr txBox="1"/>
            <p:nvPr/>
          </p:nvSpPr>
          <p:spPr>
            <a:xfrm>
              <a:off x="6234494" y="5719279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2" name="Google Shape;2362;g1e548f1b451_0_644"/>
            <p:cNvSpPr txBox="1"/>
            <p:nvPr/>
          </p:nvSpPr>
          <p:spPr>
            <a:xfrm>
              <a:off x="6285805" y="6392380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3" name="Google Shape;2363;g1e548f1b451_0_644"/>
            <p:cNvSpPr txBox="1"/>
            <p:nvPr/>
          </p:nvSpPr>
          <p:spPr>
            <a:xfrm>
              <a:off x="7122893" y="2656256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4" name="Google Shape;2364;g1e548f1b451_0_644"/>
            <p:cNvSpPr txBox="1"/>
            <p:nvPr/>
          </p:nvSpPr>
          <p:spPr>
            <a:xfrm>
              <a:off x="7971756" y="2656256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5" name="Google Shape;2365;g1e548f1b451_0_644"/>
            <p:cNvSpPr txBox="1"/>
            <p:nvPr/>
          </p:nvSpPr>
          <p:spPr>
            <a:xfrm>
              <a:off x="8973257" y="2656256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6" name="Google Shape;2366;g1e548f1b451_0_644"/>
            <p:cNvSpPr txBox="1"/>
            <p:nvPr/>
          </p:nvSpPr>
          <p:spPr>
            <a:xfrm>
              <a:off x="9974758" y="2656256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7" name="Google Shape;2367;g1e548f1b451_0_644"/>
            <p:cNvSpPr txBox="1"/>
            <p:nvPr/>
          </p:nvSpPr>
          <p:spPr>
            <a:xfrm>
              <a:off x="10976259" y="2656256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8" name="Google Shape;2368;g1e548f1b451_0_644"/>
            <p:cNvSpPr/>
            <p:nvPr/>
          </p:nvSpPr>
          <p:spPr>
            <a:xfrm>
              <a:off x="6746248" y="6316706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9" name="Google Shape;2369;g1e548f1b451_0_644"/>
            <p:cNvSpPr/>
            <p:nvPr/>
          </p:nvSpPr>
          <p:spPr>
            <a:xfrm>
              <a:off x="7789198" y="6316706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0" name="Google Shape;2370;g1e548f1b451_0_644"/>
            <p:cNvSpPr/>
            <p:nvPr/>
          </p:nvSpPr>
          <p:spPr>
            <a:xfrm>
              <a:off x="8832147" y="6316706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1" name="Google Shape;2371;g1e548f1b451_0_644"/>
            <p:cNvSpPr/>
            <p:nvPr/>
          </p:nvSpPr>
          <p:spPr>
            <a:xfrm>
              <a:off x="9875097" y="6316706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2" name="Google Shape;2372;g1e548f1b451_0_644"/>
            <p:cNvSpPr/>
            <p:nvPr/>
          </p:nvSpPr>
          <p:spPr>
            <a:xfrm>
              <a:off x="10918047" y="6316706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3" name="Google Shape;2373;g1e548f1b451_0_644"/>
            <p:cNvSpPr/>
            <p:nvPr/>
          </p:nvSpPr>
          <p:spPr>
            <a:xfrm>
              <a:off x="6746248" y="6316706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4" name="Google Shape;2374;g1e548f1b451_0_644"/>
            <p:cNvSpPr/>
            <p:nvPr/>
          </p:nvSpPr>
          <p:spPr>
            <a:xfrm>
              <a:off x="8832147" y="6316706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5" name="Google Shape;2375;g1e548f1b451_0_644"/>
            <p:cNvSpPr/>
            <p:nvPr/>
          </p:nvSpPr>
          <p:spPr>
            <a:xfrm>
              <a:off x="7798265" y="6316706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6" name="Google Shape;2376;g1e548f1b451_0_644"/>
            <p:cNvSpPr/>
            <p:nvPr/>
          </p:nvSpPr>
          <p:spPr>
            <a:xfrm>
              <a:off x="9875095" y="6316706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7" name="Google Shape;2377;g1e548f1b451_0_644"/>
            <p:cNvSpPr/>
            <p:nvPr/>
          </p:nvSpPr>
          <p:spPr>
            <a:xfrm>
              <a:off x="10918044" y="6316706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78" name="Google Shape;2378;g1e548f1b451_0_644"/>
          <p:cNvSpPr/>
          <p:nvPr/>
        </p:nvSpPr>
        <p:spPr>
          <a:xfrm>
            <a:off x="8252460" y="5905474"/>
            <a:ext cx="701040" cy="684438"/>
          </a:xfrm>
          <a:prstGeom prst="ellipse">
            <a:avLst/>
          </a:prstGeom>
          <a:noFill/>
          <a:ln w="5715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9" name="Google Shape;2379;g1e548f1b451_0_644"/>
          <p:cNvSpPr/>
          <p:nvPr/>
        </p:nvSpPr>
        <p:spPr>
          <a:xfrm>
            <a:off x="7118609" y="4609732"/>
            <a:ext cx="701040" cy="684438"/>
          </a:xfrm>
          <a:prstGeom prst="ellipse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0" name="Google Shape;2380;g1e548f1b451_0_644"/>
          <p:cNvSpPr/>
          <p:nvPr/>
        </p:nvSpPr>
        <p:spPr>
          <a:xfrm>
            <a:off x="3884057" y="2377440"/>
            <a:ext cx="1105145" cy="4210661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1" name="Google Shape;2381;g1e548f1b451_0_644"/>
          <p:cNvSpPr/>
          <p:nvPr/>
        </p:nvSpPr>
        <p:spPr>
          <a:xfrm>
            <a:off x="6101904" y="4634663"/>
            <a:ext cx="701040" cy="684438"/>
          </a:xfrm>
          <a:prstGeom prst="ellipse">
            <a:avLst/>
          </a:prstGeom>
          <a:noFill/>
          <a:ln w="5715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2" name="Google Shape;2382;g1e548f1b451_0_644"/>
          <p:cNvSpPr/>
          <p:nvPr/>
        </p:nvSpPr>
        <p:spPr>
          <a:xfrm>
            <a:off x="5095074" y="4016344"/>
            <a:ext cx="701040" cy="684438"/>
          </a:xfrm>
          <a:prstGeom prst="ellipse">
            <a:avLst/>
          </a:prstGeom>
          <a:noFill/>
          <a:ln w="5715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3" name="Google Shape;2383;g1e548f1b451_0_644"/>
          <p:cNvSpPr/>
          <p:nvPr/>
        </p:nvSpPr>
        <p:spPr>
          <a:xfrm>
            <a:off x="4007860" y="2791653"/>
            <a:ext cx="701040" cy="684438"/>
          </a:xfrm>
          <a:prstGeom prst="ellipse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69F052-361C-8847-F796-5D9AE734D0F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Lecturer Tahmid Mosaddeque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1D5F7E-F0CD-1E0B-6851-195FD196B9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8" name="Google Shape;2388;p6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Tracking which items were taken</a:t>
            </a:r>
            <a:endParaRPr/>
          </a:p>
        </p:txBody>
      </p:sp>
      <p:graphicFrame>
        <p:nvGraphicFramePr>
          <p:cNvPr id="2389" name="Google Shape;2389;p66"/>
          <p:cNvGraphicFramePr/>
          <p:nvPr/>
        </p:nvGraphicFramePr>
        <p:xfrm>
          <a:off x="3774226" y="1353059"/>
          <a:ext cx="5002700" cy="741700"/>
        </p:xfrm>
        <a:graphic>
          <a:graphicData uri="http://schemas.openxmlformats.org/drawingml/2006/table">
            <a:tbl>
              <a:tblPr firstRow="1" bandRow="1">
                <a:noFill/>
                <a:tableStyleId>{4162EAB3-F314-4FF2-A2CB-5125807A7F1E}</a:tableStyleId>
              </a:tblPr>
              <a:tblGrid>
                <a:gridCol w="1036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5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6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1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prices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12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10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20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15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weights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 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 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390" name="Google Shape;2390;p66"/>
          <p:cNvGrpSpPr/>
          <p:nvPr/>
        </p:nvGrpSpPr>
        <p:grpSpPr>
          <a:xfrm>
            <a:off x="3280498" y="2300914"/>
            <a:ext cx="5642811" cy="4345919"/>
            <a:chOff x="6109595" y="2569681"/>
            <a:chExt cx="5642811" cy="4345919"/>
          </a:xfrm>
        </p:grpSpPr>
        <p:sp>
          <p:nvSpPr>
            <p:cNvPr id="2391" name="Google Shape;2391;p66"/>
            <p:cNvSpPr/>
            <p:nvPr/>
          </p:nvSpPr>
          <p:spPr>
            <a:xfrm>
              <a:off x="6746248" y="3053687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2" name="Google Shape;2392;p66"/>
            <p:cNvSpPr/>
            <p:nvPr/>
          </p:nvSpPr>
          <p:spPr>
            <a:xfrm>
              <a:off x="7789198" y="3053687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3" name="Google Shape;2393;p66"/>
            <p:cNvSpPr/>
            <p:nvPr/>
          </p:nvSpPr>
          <p:spPr>
            <a:xfrm>
              <a:off x="8832147" y="3053687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4" name="Google Shape;2394;p66"/>
            <p:cNvSpPr/>
            <p:nvPr/>
          </p:nvSpPr>
          <p:spPr>
            <a:xfrm>
              <a:off x="9875097" y="3053687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5" name="Google Shape;2395;p66"/>
            <p:cNvSpPr/>
            <p:nvPr/>
          </p:nvSpPr>
          <p:spPr>
            <a:xfrm>
              <a:off x="10918047" y="3053687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6" name="Google Shape;2396;p66"/>
            <p:cNvSpPr/>
            <p:nvPr/>
          </p:nvSpPr>
          <p:spPr>
            <a:xfrm>
              <a:off x="6746248" y="3692626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7" name="Google Shape;2397;p66"/>
            <p:cNvSpPr/>
            <p:nvPr/>
          </p:nvSpPr>
          <p:spPr>
            <a:xfrm>
              <a:off x="7789198" y="3692626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8" name="Google Shape;2398;p66"/>
            <p:cNvSpPr/>
            <p:nvPr/>
          </p:nvSpPr>
          <p:spPr>
            <a:xfrm>
              <a:off x="8832147" y="3692626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9" name="Google Shape;2399;p66"/>
            <p:cNvSpPr/>
            <p:nvPr/>
          </p:nvSpPr>
          <p:spPr>
            <a:xfrm>
              <a:off x="9875097" y="3692626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0" name="Google Shape;2400;p66"/>
            <p:cNvSpPr/>
            <p:nvPr/>
          </p:nvSpPr>
          <p:spPr>
            <a:xfrm>
              <a:off x="10918047" y="3692626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1" name="Google Shape;2401;p66"/>
            <p:cNvSpPr/>
            <p:nvPr/>
          </p:nvSpPr>
          <p:spPr>
            <a:xfrm>
              <a:off x="6746248" y="4331565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2" name="Google Shape;2402;p66"/>
            <p:cNvSpPr/>
            <p:nvPr/>
          </p:nvSpPr>
          <p:spPr>
            <a:xfrm>
              <a:off x="7789198" y="4331565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3" name="Google Shape;2403;p66"/>
            <p:cNvSpPr/>
            <p:nvPr/>
          </p:nvSpPr>
          <p:spPr>
            <a:xfrm>
              <a:off x="8832147" y="4331565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4" name="Google Shape;2404;p66"/>
            <p:cNvSpPr/>
            <p:nvPr/>
          </p:nvSpPr>
          <p:spPr>
            <a:xfrm>
              <a:off x="9875097" y="4331565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5" name="Google Shape;2405;p66"/>
            <p:cNvSpPr/>
            <p:nvPr/>
          </p:nvSpPr>
          <p:spPr>
            <a:xfrm>
              <a:off x="10918047" y="4331565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6" name="Google Shape;2406;p66"/>
            <p:cNvSpPr/>
            <p:nvPr/>
          </p:nvSpPr>
          <p:spPr>
            <a:xfrm>
              <a:off x="6746248" y="4970504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7" name="Google Shape;2407;p66"/>
            <p:cNvSpPr/>
            <p:nvPr/>
          </p:nvSpPr>
          <p:spPr>
            <a:xfrm>
              <a:off x="7789198" y="4970504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8" name="Google Shape;2408;p66"/>
            <p:cNvSpPr/>
            <p:nvPr/>
          </p:nvSpPr>
          <p:spPr>
            <a:xfrm>
              <a:off x="8832147" y="4970504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9" name="Google Shape;2409;p66"/>
            <p:cNvSpPr/>
            <p:nvPr/>
          </p:nvSpPr>
          <p:spPr>
            <a:xfrm>
              <a:off x="9875097" y="4970504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0" name="Google Shape;2410;p66"/>
            <p:cNvSpPr/>
            <p:nvPr/>
          </p:nvSpPr>
          <p:spPr>
            <a:xfrm>
              <a:off x="10918047" y="4970504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1" name="Google Shape;2411;p66"/>
            <p:cNvSpPr/>
            <p:nvPr/>
          </p:nvSpPr>
          <p:spPr>
            <a:xfrm>
              <a:off x="6746248" y="5609443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2" name="Google Shape;2412;p66"/>
            <p:cNvSpPr/>
            <p:nvPr/>
          </p:nvSpPr>
          <p:spPr>
            <a:xfrm>
              <a:off x="7789198" y="5609443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3" name="Google Shape;2413;p66"/>
            <p:cNvSpPr/>
            <p:nvPr/>
          </p:nvSpPr>
          <p:spPr>
            <a:xfrm>
              <a:off x="8832147" y="5609443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4" name="Google Shape;2414;p66"/>
            <p:cNvSpPr/>
            <p:nvPr/>
          </p:nvSpPr>
          <p:spPr>
            <a:xfrm>
              <a:off x="9875097" y="5609443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5" name="Google Shape;2415;p66"/>
            <p:cNvSpPr/>
            <p:nvPr/>
          </p:nvSpPr>
          <p:spPr>
            <a:xfrm>
              <a:off x="10918047" y="5609443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6" name="Google Shape;2416;p66"/>
            <p:cNvSpPr/>
            <p:nvPr/>
          </p:nvSpPr>
          <p:spPr>
            <a:xfrm>
              <a:off x="6746248" y="3053687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7" name="Google Shape;2417;p66"/>
            <p:cNvSpPr/>
            <p:nvPr/>
          </p:nvSpPr>
          <p:spPr>
            <a:xfrm>
              <a:off x="8832147" y="3053687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8" name="Google Shape;2418;p66"/>
            <p:cNvSpPr/>
            <p:nvPr/>
          </p:nvSpPr>
          <p:spPr>
            <a:xfrm>
              <a:off x="7798265" y="3053687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9" name="Google Shape;2419;p66"/>
            <p:cNvSpPr/>
            <p:nvPr/>
          </p:nvSpPr>
          <p:spPr>
            <a:xfrm>
              <a:off x="9875095" y="3053687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0" name="Google Shape;2420;p66"/>
            <p:cNvSpPr/>
            <p:nvPr/>
          </p:nvSpPr>
          <p:spPr>
            <a:xfrm>
              <a:off x="10918044" y="3053687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1" name="Google Shape;2421;p66"/>
            <p:cNvSpPr/>
            <p:nvPr/>
          </p:nvSpPr>
          <p:spPr>
            <a:xfrm>
              <a:off x="6746248" y="3692626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2" name="Google Shape;2422;p66"/>
            <p:cNvSpPr/>
            <p:nvPr/>
          </p:nvSpPr>
          <p:spPr>
            <a:xfrm>
              <a:off x="8832147" y="3692626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3" name="Google Shape;2423;p66"/>
            <p:cNvSpPr/>
            <p:nvPr/>
          </p:nvSpPr>
          <p:spPr>
            <a:xfrm>
              <a:off x="7798265" y="3692626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4" name="Google Shape;2424;p66"/>
            <p:cNvSpPr/>
            <p:nvPr/>
          </p:nvSpPr>
          <p:spPr>
            <a:xfrm>
              <a:off x="9875095" y="3692626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5" name="Google Shape;2425;p66"/>
            <p:cNvSpPr/>
            <p:nvPr/>
          </p:nvSpPr>
          <p:spPr>
            <a:xfrm>
              <a:off x="10918044" y="3692626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6" name="Google Shape;2426;p66"/>
            <p:cNvSpPr/>
            <p:nvPr/>
          </p:nvSpPr>
          <p:spPr>
            <a:xfrm>
              <a:off x="6746248" y="4331565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7" name="Google Shape;2427;p66"/>
            <p:cNvSpPr/>
            <p:nvPr/>
          </p:nvSpPr>
          <p:spPr>
            <a:xfrm>
              <a:off x="8832147" y="4331565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8" name="Google Shape;2428;p66"/>
            <p:cNvSpPr/>
            <p:nvPr/>
          </p:nvSpPr>
          <p:spPr>
            <a:xfrm>
              <a:off x="7798265" y="4331565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9" name="Google Shape;2429;p66"/>
            <p:cNvSpPr/>
            <p:nvPr/>
          </p:nvSpPr>
          <p:spPr>
            <a:xfrm>
              <a:off x="9875095" y="4331565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Google Shape;2430;p66"/>
            <p:cNvSpPr/>
            <p:nvPr/>
          </p:nvSpPr>
          <p:spPr>
            <a:xfrm>
              <a:off x="10918044" y="4331565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1" name="Google Shape;2431;p66"/>
            <p:cNvSpPr/>
            <p:nvPr/>
          </p:nvSpPr>
          <p:spPr>
            <a:xfrm>
              <a:off x="6746248" y="4970504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2" name="Google Shape;2432;p66"/>
            <p:cNvSpPr/>
            <p:nvPr/>
          </p:nvSpPr>
          <p:spPr>
            <a:xfrm>
              <a:off x="8832147" y="4970504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3" name="Google Shape;2433;p66"/>
            <p:cNvSpPr/>
            <p:nvPr/>
          </p:nvSpPr>
          <p:spPr>
            <a:xfrm>
              <a:off x="7798265" y="4970504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4" name="Google Shape;2434;p66"/>
            <p:cNvSpPr/>
            <p:nvPr/>
          </p:nvSpPr>
          <p:spPr>
            <a:xfrm>
              <a:off x="9875095" y="4970504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5" name="Google Shape;2435;p66"/>
            <p:cNvSpPr/>
            <p:nvPr/>
          </p:nvSpPr>
          <p:spPr>
            <a:xfrm>
              <a:off x="10918044" y="4970504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6" name="Google Shape;2436;p66"/>
            <p:cNvSpPr/>
            <p:nvPr/>
          </p:nvSpPr>
          <p:spPr>
            <a:xfrm>
              <a:off x="6746248" y="5609443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7" name="Google Shape;2437;p66"/>
            <p:cNvSpPr/>
            <p:nvPr/>
          </p:nvSpPr>
          <p:spPr>
            <a:xfrm>
              <a:off x="8832147" y="5609443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8" name="Google Shape;2438;p66"/>
            <p:cNvSpPr/>
            <p:nvPr/>
          </p:nvSpPr>
          <p:spPr>
            <a:xfrm>
              <a:off x="7798265" y="5609443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Google Shape;2439;p66"/>
            <p:cNvSpPr/>
            <p:nvPr/>
          </p:nvSpPr>
          <p:spPr>
            <a:xfrm>
              <a:off x="9875095" y="5609443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0" name="Google Shape;2440;p66"/>
            <p:cNvSpPr/>
            <p:nvPr/>
          </p:nvSpPr>
          <p:spPr>
            <a:xfrm>
              <a:off x="10918044" y="5609443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41" name="Google Shape;2441;p66"/>
            <p:cNvCxnSpPr/>
            <p:nvPr/>
          </p:nvCxnSpPr>
          <p:spPr>
            <a:xfrm rot="10800000">
              <a:off x="6109595" y="2723866"/>
              <a:ext cx="636653" cy="329821"/>
            </a:xfrm>
            <a:prstGeom prst="straightConnector1">
              <a:avLst/>
            </a:prstGeom>
            <a:noFill/>
            <a:ln w="76200" cap="flat" cmpd="sng">
              <a:solidFill>
                <a:srgbClr val="5597D3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442" name="Google Shape;2442;p66"/>
            <p:cNvSpPr txBox="1"/>
            <p:nvPr/>
          </p:nvSpPr>
          <p:spPr>
            <a:xfrm>
              <a:off x="6427921" y="2569681"/>
              <a:ext cx="373820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3" name="Google Shape;2443;p66"/>
            <p:cNvSpPr txBox="1"/>
            <p:nvPr/>
          </p:nvSpPr>
          <p:spPr>
            <a:xfrm>
              <a:off x="6109595" y="2840128"/>
              <a:ext cx="44114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4" name="Google Shape;2444;p66"/>
            <p:cNvSpPr txBox="1"/>
            <p:nvPr/>
          </p:nvSpPr>
          <p:spPr>
            <a:xfrm>
              <a:off x="6229050" y="3238859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5" name="Google Shape;2445;p66"/>
            <p:cNvSpPr txBox="1"/>
            <p:nvPr/>
          </p:nvSpPr>
          <p:spPr>
            <a:xfrm>
              <a:off x="6249641" y="3821365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6" name="Google Shape;2446;p66"/>
            <p:cNvSpPr txBox="1"/>
            <p:nvPr/>
          </p:nvSpPr>
          <p:spPr>
            <a:xfrm>
              <a:off x="6249641" y="4463941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7" name="Google Shape;2447;p66"/>
            <p:cNvSpPr txBox="1"/>
            <p:nvPr/>
          </p:nvSpPr>
          <p:spPr>
            <a:xfrm>
              <a:off x="6249641" y="5046177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8" name="Google Shape;2448;p66"/>
            <p:cNvSpPr txBox="1"/>
            <p:nvPr/>
          </p:nvSpPr>
          <p:spPr>
            <a:xfrm>
              <a:off x="6234494" y="5719279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9" name="Google Shape;2449;p66"/>
            <p:cNvSpPr txBox="1"/>
            <p:nvPr/>
          </p:nvSpPr>
          <p:spPr>
            <a:xfrm>
              <a:off x="6285805" y="6392380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0" name="Google Shape;2450;p66"/>
            <p:cNvSpPr txBox="1"/>
            <p:nvPr/>
          </p:nvSpPr>
          <p:spPr>
            <a:xfrm>
              <a:off x="7122893" y="2656256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1" name="Google Shape;2451;p66"/>
            <p:cNvSpPr txBox="1"/>
            <p:nvPr/>
          </p:nvSpPr>
          <p:spPr>
            <a:xfrm>
              <a:off x="7971756" y="2656256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2" name="Google Shape;2452;p66"/>
            <p:cNvSpPr txBox="1"/>
            <p:nvPr/>
          </p:nvSpPr>
          <p:spPr>
            <a:xfrm>
              <a:off x="8973257" y="2656256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3" name="Google Shape;2453;p66"/>
            <p:cNvSpPr txBox="1"/>
            <p:nvPr/>
          </p:nvSpPr>
          <p:spPr>
            <a:xfrm>
              <a:off x="9974758" y="2656256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4" name="Google Shape;2454;p66"/>
            <p:cNvSpPr txBox="1"/>
            <p:nvPr/>
          </p:nvSpPr>
          <p:spPr>
            <a:xfrm>
              <a:off x="10976259" y="2656256"/>
              <a:ext cx="3674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5" name="Google Shape;2455;p66"/>
            <p:cNvSpPr/>
            <p:nvPr/>
          </p:nvSpPr>
          <p:spPr>
            <a:xfrm>
              <a:off x="6746248" y="6316706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6" name="Google Shape;2456;p66"/>
            <p:cNvSpPr/>
            <p:nvPr/>
          </p:nvSpPr>
          <p:spPr>
            <a:xfrm>
              <a:off x="7789198" y="6316706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7" name="Google Shape;2457;p66"/>
            <p:cNvSpPr/>
            <p:nvPr/>
          </p:nvSpPr>
          <p:spPr>
            <a:xfrm>
              <a:off x="8832147" y="6316706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8" name="Google Shape;2458;p66"/>
            <p:cNvSpPr/>
            <p:nvPr/>
          </p:nvSpPr>
          <p:spPr>
            <a:xfrm>
              <a:off x="9875097" y="6316706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9" name="Google Shape;2459;p66"/>
            <p:cNvSpPr/>
            <p:nvPr/>
          </p:nvSpPr>
          <p:spPr>
            <a:xfrm>
              <a:off x="10918047" y="6316706"/>
              <a:ext cx="834359" cy="519091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4271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0" name="Google Shape;2460;p66"/>
            <p:cNvSpPr/>
            <p:nvPr/>
          </p:nvSpPr>
          <p:spPr>
            <a:xfrm>
              <a:off x="6746248" y="6316706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1" name="Google Shape;2461;p66"/>
            <p:cNvSpPr/>
            <p:nvPr/>
          </p:nvSpPr>
          <p:spPr>
            <a:xfrm>
              <a:off x="8832147" y="6316706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2" name="Google Shape;2462;p66"/>
            <p:cNvSpPr/>
            <p:nvPr/>
          </p:nvSpPr>
          <p:spPr>
            <a:xfrm>
              <a:off x="7798265" y="6316706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3" name="Google Shape;2463;p66"/>
            <p:cNvSpPr/>
            <p:nvPr/>
          </p:nvSpPr>
          <p:spPr>
            <a:xfrm>
              <a:off x="9875095" y="6316706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4" name="Google Shape;2464;p66"/>
            <p:cNvSpPr/>
            <p:nvPr/>
          </p:nvSpPr>
          <p:spPr>
            <a:xfrm>
              <a:off x="10918044" y="6316706"/>
              <a:ext cx="834359" cy="519091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517E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5" name="Google Shape;2465;p66"/>
          <p:cNvSpPr/>
          <p:nvPr/>
        </p:nvSpPr>
        <p:spPr>
          <a:xfrm>
            <a:off x="8252460" y="5905474"/>
            <a:ext cx="701040" cy="684438"/>
          </a:xfrm>
          <a:prstGeom prst="ellipse">
            <a:avLst/>
          </a:prstGeom>
          <a:noFill/>
          <a:ln w="5715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6" name="Google Shape;2466;p66"/>
          <p:cNvSpPr/>
          <p:nvPr/>
        </p:nvSpPr>
        <p:spPr>
          <a:xfrm>
            <a:off x="7118609" y="4609732"/>
            <a:ext cx="701040" cy="684438"/>
          </a:xfrm>
          <a:prstGeom prst="ellipse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7" name="Google Shape;2467;p66"/>
          <p:cNvSpPr/>
          <p:nvPr/>
        </p:nvSpPr>
        <p:spPr>
          <a:xfrm>
            <a:off x="3884057" y="2377440"/>
            <a:ext cx="1105145" cy="4210661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8" name="Google Shape;2468;p66"/>
          <p:cNvSpPr/>
          <p:nvPr/>
        </p:nvSpPr>
        <p:spPr>
          <a:xfrm>
            <a:off x="6101904" y="4634663"/>
            <a:ext cx="701040" cy="684438"/>
          </a:xfrm>
          <a:prstGeom prst="ellipse">
            <a:avLst/>
          </a:prstGeom>
          <a:noFill/>
          <a:ln w="5715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9" name="Google Shape;2469;p66"/>
          <p:cNvSpPr/>
          <p:nvPr/>
        </p:nvSpPr>
        <p:spPr>
          <a:xfrm>
            <a:off x="5095074" y="4016344"/>
            <a:ext cx="701040" cy="684438"/>
          </a:xfrm>
          <a:prstGeom prst="ellipse">
            <a:avLst/>
          </a:prstGeom>
          <a:noFill/>
          <a:ln w="5715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0" name="Google Shape;2470;p66"/>
          <p:cNvSpPr/>
          <p:nvPr/>
        </p:nvSpPr>
        <p:spPr>
          <a:xfrm>
            <a:off x="4007860" y="2791653"/>
            <a:ext cx="701040" cy="684438"/>
          </a:xfrm>
          <a:prstGeom prst="ellipse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1" name="Google Shape;2471;p66"/>
          <p:cNvSpPr/>
          <p:nvPr/>
        </p:nvSpPr>
        <p:spPr>
          <a:xfrm>
            <a:off x="358726" y="3974230"/>
            <a:ext cx="263405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Do it yourself 1: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Write a pseudocode for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printing from this table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2FDDD6-624C-56BE-9AED-EAB55B48A9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Lecturer Tahmid Mosaddeque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24873D-C264-3CA1-94C1-477CED74AE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g1e548f1b451_0_7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Time Complexity</a:t>
            </a:r>
            <a:endParaRPr/>
          </a:p>
        </p:txBody>
      </p:sp>
      <p:sp>
        <p:nvSpPr>
          <p:cNvPr id="2477" name="Google Shape;2477;g1e548f1b451_0_7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Naive Recursive Solution: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O(2^n)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Bottom up approach: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O(N*W)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Memoization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 (N*W)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96212A-2184-5D02-487C-93A28EE2F85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Lecturer Tahmid Mosaddeque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C34397-0858-C956-E993-151E0A291E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>
            <a:spLocks noGrp="1"/>
          </p:cNvSpPr>
          <p:nvPr>
            <p:ph type="title"/>
          </p:nvPr>
        </p:nvSpPr>
        <p:spPr>
          <a:xfrm>
            <a:off x="953077" y="144319"/>
            <a:ext cx="10515600" cy="1202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Fibonacci Series</a:t>
            </a:r>
            <a:endParaRPr/>
          </a:p>
        </p:txBody>
      </p:sp>
      <p:sp>
        <p:nvSpPr>
          <p:cNvPr id="132" name="Google Shape;132;p6"/>
          <p:cNvSpPr/>
          <p:nvPr/>
        </p:nvSpPr>
        <p:spPr>
          <a:xfrm>
            <a:off x="5755987" y="1308568"/>
            <a:ext cx="535709" cy="443345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f(5)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6"/>
          <p:cNvSpPr/>
          <p:nvPr/>
        </p:nvSpPr>
        <p:spPr>
          <a:xfrm>
            <a:off x="4361296" y="2345745"/>
            <a:ext cx="535709" cy="443345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f(4)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6"/>
          <p:cNvSpPr/>
          <p:nvPr/>
        </p:nvSpPr>
        <p:spPr>
          <a:xfrm>
            <a:off x="7610188" y="2674276"/>
            <a:ext cx="535709" cy="443345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f(3)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6"/>
          <p:cNvSpPr/>
          <p:nvPr/>
        </p:nvSpPr>
        <p:spPr>
          <a:xfrm>
            <a:off x="2710872" y="3276236"/>
            <a:ext cx="535709" cy="443345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f(3)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6"/>
          <p:cNvSpPr/>
          <p:nvPr/>
        </p:nvSpPr>
        <p:spPr>
          <a:xfrm>
            <a:off x="4749224" y="3264836"/>
            <a:ext cx="535709" cy="443345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f(2)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7" name="Google Shape;137;p6"/>
          <p:cNvCxnSpPr>
            <a:stCxn id="132" idx="2"/>
            <a:endCxn id="133" idx="0"/>
          </p:cNvCxnSpPr>
          <p:nvPr/>
        </p:nvCxnSpPr>
        <p:spPr>
          <a:xfrm flipH="1">
            <a:off x="4629142" y="1751913"/>
            <a:ext cx="1394700" cy="593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8" name="Google Shape;138;p6"/>
          <p:cNvCxnSpPr>
            <a:stCxn id="132" idx="2"/>
            <a:endCxn id="134" idx="0"/>
          </p:cNvCxnSpPr>
          <p:nvPr/>
        </p:nvCxnSpPr>
        <p:spPr>
          <a:xfrm>
            <a:off x="6023842" y="1751913"/>
            <a:ext cx="1854300" cy="922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9" name="Google Shape;139;p6"/>
          <p:cNvCxnSpPr>
            <a:stCxn id="133" idx="2"/>
            <a:endCxn id="135" idx="0"/>
          </p:cNvCxnSpPr>
          <p:nvPr/>
        </p:nvCxnSpPr>
        <p:spPr>
          <a:xfrm flipH="1">
            <a:off x="2978850" y="2789090"/>
            <a:ext cx="1650300" cy="487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0" name="Google Shape;140;p6"/>
          <p:cNvCxnSpPr>
            <a:stCxn id="133" idx="2"/>
            <a:endCxn id="136" idx="0"/>
          </p:cNvCxnSpPr>
          <p:nvPr/>
        </p:nvCxnSpPr>
        <p:spPr>
          <a:xfrm>
            <a:off x="4629151" y="2789090"/>
            <a:ext cx="387900" cy="475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1" name="Google Shape;141;p6"/>
          <p:cNvSpPr/>
          <p:nvPr/>
        </p:nvSpPr>
        <p:spPr>
          <a:xfrm>
            <a:off x="1673514" y="4016480"/>
            <a:ext cx="535709" cy="443345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f(2)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6"/>
          <p:cNvSpPr/>
          <p:nvPr/>
        </p:nvSpPr>
        <p:spPr>
          <a:xfrm>
            <a:off x="3359152" y="4178550"/>
            <a:ext cx="535709" cy="443345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f(1)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3" name="Google Shape;143;p6"/>
          <p:cNvCxnSpPr>
            <a:stCxn id="135" idx="2"/>
            <a:endCxn id="141" idx="0"/>
          </p:cNvCxnSpPr>
          <p:nvPr/>
        </p:nvCxnSpPr>
        <p:spPr>
          <a:xfrm flipH="1">
            <a:off x="1941327" y="3719581"/>
            <a:ext cx="1037400" cy="297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4" name="Google Shape;144;p6"/>
          <p:cNvCxnSpPr>
            <a:stCxn id="135" idx="2"/>
            <a:endCxn id="142" idx="0"/>
          </p:cNvCxnSpPr>
          <p:nvPr/>
        </p:nvCxnSpPr>
        <p:spPr>
          <a:xfrm>
            <a:off x="2978727" y="3719581"/>
            <a:ext cx="648300" cy="459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5" name="Google Shape;145;p6"/>
          <p:cNvSpPr/>
          <p:nvPr/>
        </p:nvSpPr>
        <p:spPr>
          <a:xfrm>
            <a:off x="685223" y="5180729"/>
            <a:ext cx="535709" cy="443345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f(1)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6"/>
          <p:cNvSpPr/>
          <p:nvPr/>
        </p:nvSpPr>
        <p:spPr>
          <a:xfrm>
            <a:off x="2308513" y="5180729"/>
            <a:ext cx="535709" cy="443345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f(0)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7" name="Google Shape;147;p6"/>
          <p:cNvCxnSpPr>
            <a:stCxn id="141" idx="2"/>
            <a:endCxn id="145" idx="0"/>
          </p:cNvCxnSpPr>
          <p:nvPr/>
        </p:nvCxnSpPr>
        <p:spPr>
          <a:xfrm flipH="1">
            <a:off x="953169" y="4459825"/>
            <a:ext cx="988200" cy="720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8" name="Google Shape;148;p6"/>
          <p:cNvCxnSpPr>
            <a:stCxn id="141" idx="2"/>
            <a:endCxn id="146" idx="0"/>
          </p:cNvCxnSpPr>
          <p:nvPr/>
        </p:nvCxnSpPr>
        <p:spPr>
          <a:xfrm>
            <a:off x="1941369" y="4459825"/>
            <a:ext cx="635100" cy="720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9" name="Google Shape;149;p6"/>
          <p:cNvSpPr/>
          <p:nvPr/>
        </p:nvSpPr>
        <p:spPr>
          <a:xfrm>
            <a:off x="7047346" y="3735205"/>
            <a:ext cx="535709" cy="443345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f(2)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/>
          <p:nvPr/>
        </p:nvSpPr>
        <p:spPr>
          <a:xfrm>
            <a:off x="8674102" y="3708181"/>
            <a:ext cx="535709" cy="443345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f(1)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1" name="Google Shape;151;p6"/>
          <p:cNvCxnSpPr>
            <a:stCxn id="134" idx="2"/>
            <a:endCxn id="149" idx="0"/>
          </p:cNvCxnSpPr>
          <p:nvPr/>
        </p:nvCxnSpPr>
        <p:spPr>
          <a:xfrm flipH="1">
            <a:off x="7315243" y="3117621"/>
            <a:ext cx="562800" cy="617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2" name="Google Shape;152;p6"/>
          <p:cNvCxnSpPr>
            <a:stCxn id="134" idx="2"/>
            <a:endCxn id="150" idx="0"/>
          </p:cNvCxnSpPr>
          <p:nvPr/>
        </p:nvCxnSpPr>
        <p:spPr>
          <a:xfrm>
            <a:off x="7878043" y="3117621"/>
            <a:ext cx="1063800" cy="590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3" name="Google Shape;153;p6"/>
          <p:cNvSpPr/>
          <p:nvPr/>
        </p:nvSpPr>
        <p:spPr>
          <a:xfrm>
            <a:off x="6723208" y="4913440"/>
            <a:ext cx="535709" cy="443345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f(1)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6"/>
          <p:cNvSpPr/>
          <p:nvPr/>
        </p:nvSpPr>
        <p:spPr>
          <a:xfrm>
            <a:off x="7782214" y="4913441"/>
            <a:ext cx="535709" cy="443345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f(0)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p6"/>
          <p:cNvCxnSpPr>
            <a:stCxn id="149" idx="2"/>
            <a:endCxn id="153" idx="0"/>
          </p:cNvCxnSpPr>
          <p:nvPr/>
        </p:nvCxnSpPr>
        <p:spPr>
          <a:xfrm flipH="1">
            <a:off x="6991201" y="4178550"/>
            <a:ext cx="324000" cy="735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6" name="Google Shape;156;p6"/>
          <p:cNvCxnSpPr>
            <a:stCxn id="149" idx="2"/>
            <a:endCxn id="154" idx="0"/>
          </p:cNvCxnSpPr>
          <p:nvPr/>
        </p:nvCxnSpPr>
        <p:spPr>
          <a:xfrm>
            <a:off x="7315201" y="4178550"/>
            <a:ext cx="735000" cy="735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7" name="Google Shape;157;p6"/>
          <p:cNvSpPr/>
          <p:nvPr/>
        </p:nvSpPr>
        <p:spPr>
          <a:xfrm>
            <a:off x="4246129" y="4913438"/>
            <a:ext cx="535709" cy="443345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f(1)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6"/>
          <p:cNvSpPr/>
          <p:nvPr/>
        </p:nvSpPr>
        <p:spPr>
          <a:xfrm>
            <a:off x="5368347" y="4913439"/>
            <a:ext cx="535709" cy="443345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f(0)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9" name="Google Shape;159;p6"/>
          <p:cNvCxnSpPr>
            <a:stCxn id="136" idx="2"/>
            <a:endCxn id="157" idx="0"/>
          </p:cNvCxnSpPr>
          <p:nvPr/>
        </p:nvCxnSpPr>
        <p:spPr>
          <a:xfrm flipH="1">
            <a:off x="4513979" y="3708181"/>
            <a:ext cx="503100" cy="1205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0" name="Google Shape;160;p6"/>
          <p:cNvCxnSpPr>
            <a:stCxn id="136" idx="2"/>
            <a:endCxn id="158" idx="0"/>
          </p:cNvCxnSpPr>
          <p:nvPr/>
        </p:nvCxnSpPr>
        <p:spPr>
          <a:xfrm>
            <a:off x="5017079" y="3708181"/>
            <a:ext cx="619200" cy="1205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2" name="Google Shape;16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63" name="Google Shape;16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Lecturer Tahmid Mosaddeque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Fibonacci Series with an extra table</a:t>
            </a:r>
            <a:endParaRPr sz="3200"/>
          </a:p>
        </p:txBody>
      </p:sp>
      <p:grpSp>
        <p:nvGrpSpPr>
          <p:cNvPr id="169" name="Google Shape;169;p7"/>
          <p:cNvGrpSpPr/>
          <p:nvPr/>
        </p:nvGrpSpPr>
        <p:grpSpPr>
          <a:xfrm>
            <a:off x="267855" y="2272146"/>
            <a:ext cx="6788726" cy="2991710"/>
            <a:chOff x="685223" y="1308566"/>
            <a:chExt cx="8524593" cy="4315503"/>
          </a:xfrm>
        </p:grpSpPr>
        <p:sp>
          <p:nvSpPr>
            <p:cNvPr id="170" name="Google Shape;170;p7"/>
            <p:cNvSpPr/>
            <p:nvPr/>
          </p:nvSpPr>
          <p:spPr>
            <a:xfrm>
              <a:off x="5755990" y="1308566"/>
              <a:ext cx="535710" cy="443344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f(5)</a:t>
              </a: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4361298" y="2345742"/>
              <a:ext cx="535710" cy="443344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f(4)</a:t>
              </a: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610192" y="2674272"/>
              <a:ext cx="535710" cy="443344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f(3)</a:t>
              </a: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2710873" y="3276232"/>
              <a:ext cx="535710" cy="443344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f(3)</a:t>
              </a: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4749226" y="3264832"/>
              <a:ext cx="535710" cy="443344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f(2)</a:t>
              </a: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5" name="Google Shape;175;p7"/>
            <p:cNvCxnSpPr>
              <a:stCxn id="170" idx="2"/>
              <a:endCxn id="171" idx="0"/>
            </p:cNvCxnSpPr>
            <p:nvPr/>
          </p:nvCxnSpPr>
          <p:spPr>
            <a:xfrm flipH="1">
              <a:off x="4629145" y="1751910"/>
              <a:ext cx="1394700" cy="593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76" name="Google Shape;176;p7"/>
            <p:cNvCxnSpPr>
              <a:stCxn id="170" idx="2"/>
              <a:endCxn id="172" idx="0"/>
            </p:cNvCxnSpPr>
            <p:nvPr/>
          </p:nvCxnSpPr>
          <p:spPr>
            <a:xfrm>
              <a:off x="6023845" y="1751910"/>
              <a:ext cx="1854300" cy="922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77" name="Google Shape;177;p7"/>
            <p:cNvCxnSpPr>
              <a:stCxn id="171" idx="2"/>
              <a:endCxn id="173" idx="0"/>
            </p:cNvCxnSpPr>
            <p:nvPr/>
          </p:nvCxnSpPr>
          <p:spPr>
            <a:xfrm flipH="1">
              <a:off x="2978853" y="2789086"/>
              <a:ext cx="1650300" cy="4872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78" name="Google Shape;178;p7"/>
            <p:cNvCxnSpPr>
              <a:stCxn id="171" idx="2"/>
              <a:endCxn id="174" idx="0"/>
            </p:cNvCxnSpPr>
            <p:nvPr/>
          </p:nvCxnSpPr>
          <p:spPr>
            <a:xfrm>
              <a:off x="4629153" y="2789086"/>
              <a:ext cx="387900" cy="475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79" name="Google Shape;179;p7"/>
            <p:cNvSpPr/>
            <p:nvPr/>
          </p:nvSpPr>
          <p:spPr>
            <a:xfrm>
              <a:off x="1673514" y="4016476"/>
              <a:ext cx="535710" cy="443344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f(2)</a:t>
              </a: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3359154" y="4178546"/>
              <a:ext cx="535710" cy="443344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f(1)</a:t>
              </a: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1" name="Google Shape;181;p7"/>
            <p:cNvCxnSpPr>
              <a:stCxn id="173" idx="2"/>
              <a:endCxn id="179" idx="0"/>
            </p:cNvCxnSpPr>
            <p:nvPr/>
          </p:nvCxnSpPr>
          <p:spPr>
            <a:xfrm flipH="1">
              <a:off x="1941328" y="3719576"/>
              <a:ext cx="1037400" cy="297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82" name="Google Shape;182;p7"/>
            <p:cNvCxnSpPr>
              <a:stCxn id="173" idx="2"/>
              <a:endCxn id="180" idx="0"/>
            </p:cNvCxnSpPr>
            <p:nvPr/>
          </p:nvCxnSpPr>
          <p:spPr>
            <a:xfrm>
              <a:off x="2978728" y="3719576"/>
              <a:ext cx="648300" cy="459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83" name="Google Shape;183;p7"/>
            <p:cNvSpPr/>
            <p:nvPr/>
          </p:nvSpPr>
          <p:spPr>
            <a:xfrm>
              <a:off x="685223" y="5180725"/>
              <a:ext cx="535710" cy="443344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f(1)</a:t>
              </a: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2308513" y="5180725"/>
              <a:ext cx="535710" cy="443344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f(0)</a:t>
              </a: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5" name="Google Shape;185;p7"/>
            <p:cNvCxnSpPr>
              <a:stCxn id="179" idx="2"/>
              <a:endCxn id="183" idx="0"/>
            </p:cNvCxnSpPr>
            <p:nvPr/>
          </p:nvCxnSpPr>
          <p:spPr>
            <a:xfrm flipH="1">
              <a:off x="953169" y="4459820"/>
              <a:ext cx="988200" cy="72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86" name="Google Shape;186;p7"/>
            <p:cNvCxnSpPr>
              <a:stCxn id="179" idx="2"/>
              <a:endCxn id="184" idx="0"/>
            </p:cNvCxnSpPr>
            <p:nvPr/>
          </p:nvCxnSpPr>
          <p:spPr>
            <a:xfrm>
              <a:off x="1941369" y="4459820"/>
              <a:ext cx="635100" cy="72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87" name="Google Shape;187;p7"/>
            <p:cNvSpPr/>
            <p:nvPr/>
          </p:nvSpPr>
          <p:spPr>
            <a:xfrm>
              <a:off x="7047350" y="3735202"/>
              <a:ext cx="535710" cy="443344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f(2)</a:t>
              </a: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8674106" y="3708178"/>
              <a:ext cx="535710" cy="443344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f(1)</a:t>
              </a: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9" name="Google Shape;189;p7"/>
            <p:cNvCxnSpPr>
              <a:stCxn id="172" idx="2"/>
              <a:endCxn id="187" idx="0"/>
            </p:cNvCxnSpPr>
            <p:nvPr/>
          </p:nvCxnSpPr>
          <p:spPr>
            <a:xfrm flipH="1">
              <a:off x="7315247" y="3117616"/>
              <a:ext cx="562800" cy="617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90" name="Google Shape;190;p7"/>
            <p:cNvCxnSpPr>
              <a:stCxn id="172" idx="2"/>
              <a:endCxn id="188" idx="0"/>
            </p:cNvCxnSpPr>
            <p:nvPr/>
          </p:nvCxnSpPr>
          <p:spPr>
            <a:xfrm>
              <a:off x="7878047" y="3117616"/>
              <a:ext cx="1063800" cy="590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91" name="Google Shape;191;p7"/>
            <p:cNvSpPr/>
            <p:nvPr/>
          </p:nvSpPr>
          <p:spPr>
            <a:xfrm>
              <a:off x="6723211" y="4913435"/>
              <a:ext cx="535710" cy="443344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f(1)</a:t>
              </a: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7782218" y="4913438"/>
              <a:ext cx="535710" cy="443344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f(0)</a:t>
              </a: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3" name="Google Shape;193;p7"/>
            <p:cNvCxnSpPr>
              <a:stCxn id="187" idx="2"/>
              <a:endCxn id="191" idx="0"/>
            </p:cNvCxnSpPr>
            <p:nvPr/>
          </p:nvCxnSpPr>
          <p:spPr>
            <a:xfrm flipH="1">
              <a:off x="6991205" y="4178546"/>
              <a:ext cx="324000" cy="735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94" name="Google Shape;194;p7"/>
            <p:cNvCxnSpPr>
              <a:stCxn id="187" idx="2"/>
              <a:endCxn id="192" idx="0"/>
            </p:cNvCxnSpPr>
            <p:nvPr/>
          </p:nvCxnSpPr>
          <p:spPr>
            <a:xfrm>
              <a:off x="7315205" y="4178546"/>
              <a:ext cx="735000" cy="735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95" name="Google Shape;195;p7"/>
            <p:cNvSpPr/>
            <p:nvPr/>
          </p:nvSpPr>
          <p:spPr>
            <a:xfrm>
              <a:off x="4246132" y="4913435"/>
              <a:ext cx="535710" cy="443344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f(1)</a:t>
              </a: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5368349" y="4913437"/>
              <a:ext cx="535710" cy="443344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f(0)</a:t>
              </a: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7" name="Google Shape;197;p7"/>
            <p:cNvCxnSpPr>
              <a:stCxn id="174" idx="2"/>
              <a:endCxn id="195" idx="0"/>
            </p:cNvCxnSpPr>
            <p:nvPr/>
          </p:nvCxnSpPr>
          <p:spPr>
            <a:xfrm flipH="1">
              <a:off x="4513981" y="3708176"/>
              <a:ext cx="503100" cy="1205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98" name="Google Shape;198;p7"/>
            <p:cNvCxnSpPr>
              <a:stCxn id="174" idx="2"/>
              <a:endCxn id="196" idx="0"/>
            </p:cNvCxnSpPr>
            <p:nvPr/>
          </p:nvCxnSpPr>
          <p:spPr>
            <a:xfrm>
              <a:off x="5017081" y="3708176"/>
              <a:ext cx="619200" cy="1205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aphicFrame>
        <p:nvGraphicFramePr>
          <p:cNvPr id="199" name="Google Shape;199;p7"/>
          <p:cNvGraphicFramePr/>
          <p:nvPr/>
        </p:nvGraphicFramePr>
        <p:xfrm>
          <a:off x="9435317" y="2000572"/>
          <a:ext cx="1579950" cy="2595950"/>
        </p:xfrm>
        <a:graphic>
          <a:graphicData uri="http://schemas.openxmlformats.org/drawingml/2006/table">
            <a:tbl>
              <a:tblPr firstRow="1" bandRow="1">
                <a:noFill/>
                <a:tableStyleId>{8BA3BE52-FB46-450A-A779-84253F036CFF}</a:tableStyleId>
              </a:tblPr>
              <a:tblGrid>
                <a:gridCol w="78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F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value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-1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0" name="Google Shape;200;p7"/>
          <p:cNvSpPr/>
          <p:nvPr/>
        </p:nvSpPr>
        <p:spPr>
          <a:xfrm>
            <a:off x="5765615" y="3127533"/>
            <a:ext cx="560696" cy="500789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7"/>
          <p:cNvSpPr/>
          <p:nvPr/>
        </p:nvSpPr>
        <p:spPr>
          <a:xfrm>
            <a:off x="1823985" y="3531600"/>
            <a:ext cx="560696" cy="500789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2" name="Google Shape;202;p7"/>
          <p:cNvCxnSpPr>
            <a:stCxn id="203" idx="0"/>
            <a:endCxn id="201" idx="6"/>
          </p:cNvCxnSpPr>
          <p:nvPr/>
        </p:nvCxnSpPr>
        <p:spPr>
          <a:xfrm rot="10800000">
            <a:off x="2384746" y="3782136"/>
            <a:ext cx="6948600" cy="1611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4" name="Google Shape;204;p7"/>
          <p:cNvCxnSpPr>
            <a:stCxn id="203" idx="0"/>
            <a:endCxn id="200" idx="6"/>
          </p:cNvCxnSpPr>
          <p:nvPr/>
        </p:nvCxnSpPr>
        <p:spPr>
          <a:xfrm rot="10800000">
            <a:off x="6326446" y="3378036"/>
            <a:ext cx="3006900" cy="2016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03" name="Google Shape;203;p7"/>
          <p:cNvSpPr/>
          <p:nvPr/>
        </p:nvSpPr>
        <p:spPr>
          <a:xfrm>
            <a:off x="8636000" y="5394036"/>
            <a:ext cx="1394691" cy="84050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Overlapping Sub problems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7"/>
          <p:cNvSpPr/>
          <p:nvPr/>
        </p:nvSpPr>
        <p:spPr>
          <a:xfrm>
            <a:off x="2360753" y="5386251"/>
            <a:ext cx="1394691" cy="840509"/>
          </a:xfrm>
          <a:prstGeom prst="rect">
            <a:avLst/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Optimal Substructure Property?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08" name="Google Shape;20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Lecturer Tahmid Mosaddeque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Outcomes obtained so far</a:t>
            </a:r>
            <a:endParaRPr/>
          </a:p>
        </p:txBody>
      </p:sp>
      <p:sp>
        <p:nvSpPr>
          <p:cNvPr id="214" name="Google Shape;214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Till now we seem to have understood the following: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know about the </a:t>
            </a:r>
            <a:r>
              <a:rPr lang="en-US" b="1"/>
              <a:t>overlapping</a:t>
            </a:r>
            <a:r>
              <a:rPr lang="en-US"/>
              <a:t> sub problems property 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know about the </a:t>
            </a:r>
            <a:r>
              <a:rPr lang="en-US" b="1"/>
              <a:t>optimal</a:t>
            </a:r>
            <a:r>
              <a:rPr lang="en-US"/>
              <a:t> substructure property.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know that dynamic programming requires the use of a </a:t>
            </a:r>
            <a:r>
              <a:rPr lang="en-US" b="1"/>
              <a:t>table (we may use an array or other DS to store this)</a:t>
            </a:r>
            <a:r>
              <a:rPr lang="en-US"/>
              <a:t>, to avoid calling recursive functions</a:t>
            </a:r>
            <a:endParaRPr/>
          </a:p>
        </p:txBody>
      </p:sp>
      <p:sp>
        <p:nvSpPr>
          <p:cNvPr id="216" name="Google Shape;21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17" name="Google Shape;21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Lecturer Tahmid Mosaddeque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Dynamic Programming and Optimization Problems</a:t>
            </a:r>
            <a:endParaRPr/>
          </a:p>
        </p:txBody>
      </p:sp>
      <p:sp>
        <p:nvSpPr>
          <p:cNvPr id="223" name="Google Shape;223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1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0/1 – Knapsack Problem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225" name="Google Shape;22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26" name="Google Shape;22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Lecturer Tahmid Mosaddeque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3566</Words>
  <Application>Microsoft Office PowerPoint</Application>
  <PresentationFormat>Widescreen</PresentationFormat>
  <Paragraphs>1606</Paragraphs>
  <Slides>55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8" baseType="lpstr">
      <vt:lpstr>Arial</vt:lpstr>
      <vt:lpstr>Calibri</vt:lpstr>
      <vt:lpstr>Office Theme</vt:lpstr>
      <vt:lpstr>Dynamic Programming</vt:lpstr>
      <vt:lpstr>Contents</vt:lpstr>
      <vt:lpstr>What is Dynamic Programming?</vt:lpstr>
      <vt:lpstr>History of Dynamic Programming</vt:lpstr>
      <vt:lpstr>Remember the Fibonacci Series? </vt:lpstr>
      <vt:lpstr>Fibonacci Series</vt:lpstr>
      <vt:lpstr>Fibonacci Series with an extra table</vt:lpstr>
      <vt:lpstr>Outcomes obtained so far</vt:lpstr>
      <vt:lpstr>Dynamic Programming and Optimization Problems</vt:lpstr>
      <vt:lpstr>Optimization Problems</vt:lpstr>
      <vt:lpstr>What is an optimization problem?</vt:lpstr>
      <vt:lpstr>The 0/1 Knapsack Problem</vt:lpstr>
      <vt:lpstr>0/1 knapsack problem</vt:lpstr>
      <vt:lpstr>0/1 knapsack problem</vt:lpstr>
      <vt:lpstr>0/1 knapsack problem</vt:lpstr>
      <vt:lpstr>0/1 knapsack problem</vt:lpstr>
      <vt:lpstr>0/1 knapsack problem</vt:lpstr>
      <vt:lpstr>0/1 knapsack problem</vt:lpstr>
      <vt:lpstr>Problem Formulation</vt:lpstr>
      <vt:lpstr>Problem Formulation</vt:lpstr>
      <vt:lpstr>Yes, we can solve it recursively.</vt:lpstr>
      <vt:lpstr>Yes, we can solve it recursively.</vt:lpstr>
      <vt:lpstr>Let us formulate this problem using dynamic programming</vt:lpstr>
      <vt:lpstr>Let us formulate this problem using dynamic programming</vt:lpstr>
      <vt:lpstr>Top Down Approach</vt:lpstr>
      <vt:lpstr>Top Down Approach</vt:lpstr>
      <vt:lpstr>Top Down Approach</vt:lpstr>
      <vt:lpstr>Top Down Approach (For BSDS)</vt:lpstr>
      <vt:lpstr>Top Down Approach (For BSDS)</vt:lpstr>
      <vt:lpstr>Memoization (Behind The scenes)</vt:lpstr>
      <vt:lpstr>The Top Down Approach</vt:lpstr>
      <vt:lpstr>The Top Down Approach</vt:lpstr>
      <vt:lpstr>Bottom Up Approach</vt:lpstr>
      <vt:lpstr>Bottom Up Approach</vt:lpstr>
      <vt:lpstr>Bottom Up Approach</vt:lpstr>
      <vt:lpstr>Bottom Up Approach</vt:lpstr>
      <vt:lpstr>Bottom Up Approach</vt:lpstr>
      <vt:lpstr>Bottom Up Approach</vt:lpstr>
      <vt:lpstr>Tracking which items were taken</vt:lpstr>
      <vt:lpstr>Tracking which items were taken</vt:lpstr>
      <vt:lpstr>Tracking which items were taken</vt:lpstr>
      <vt:lpstr>Tracking which items were taken</vt:lpstr>
      <vt:lpstr>Tracking which items were taken</vt:lpstr>
      <vt:lpstr>Tracking which items were taken</vt:lpstr>
      <vt:lpstr>Tracking which items were taken</vt:lpstr>
      <vt:lpstr>PowerPoint Presentation</vt:lpstr>
      <vt:lpstr>Tracking which items were taken</vt:lpstr>
      <vt:lpstr>Keeping an additional table </vt:lpstr>
      <vt:lpstr>Tracking which items were taken</vt:lpstr>
      <vt:lpstr>Tracking which items were taken</vt:lpstr>
      <vt:lpstr>Tracking which items were taken</vt:lpstr>
      <vt:lpstr>Tracking which items were taken</vt:lpstr>
      <vt:lpstr>Tracking which items were taken</vt:lpstr>
      <vt:lpstr>Tracking which items were taken</vt:lpstr>
      <vt:lpstr>Time Complexity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lenovo</dc:creator>
  <cp:lastModifiedBy>Tahmid Mosaddeque</cp:lastModifiedBy>
  <cp:revision>3</cp:revision>
  <dcterms:created xsi:type="dcterms:W3CDTF">2022-09-07T03:05:59Z</dcterms:created>
  <dcterms:modified xsi:type="dcterms:W3CDTF">2025-03-14T19:12:43Z</dcterms:modified>
</cp:coreProperties>
</file>