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7" r:id="rId2"/>
    <p:sldId id="256" r:id="rId3"/>
    <p:sldId id="258" r:id="rId4"/>
    <p:sldId id="260" r:id="rId5"/>
    <p:sldId id="259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7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25CCA-B39C-4CA3-B50B-A8011091A70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93762-B38D-4F7D-8C72-FACCF521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93762-B38D-4F7D-8C72-FACCF521B4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93762-B38D-4F7D-8C72-FACCF521B4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93762-B38D-4F7D-8C72-FACCF521B4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93762-B38D-4F7D-8C72-FACCF521B4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Parentheses</a:t>
            </a:r>
            <a:r>
              <a:rPr lang="en-US" dirty="0" smtClean="0"/>
              <a:t>, </a:t>
            </a:r>
            <a:r>
              <a:rPr lang="en-US" u="sng" dirty="0" smtClean="0"/>
              <a:t>Braces</a:t>
            </a:r>
            <a:r>
              <a:rPr lang="en-US" dirty="0" smtClean="0"/>
              <a:t>, </a:t>
            </a:r>
            <a:r>
              <a:rPr lang="en-US" u="sng" dirty="0" smtClean="0"/>
              <a:t>Brackets</a:t>
            </a:r>
            <a:r>
              <a:rPr lang="en-US" dirty="0" smtClean="0"/>
              <a:t> and </a:t>
            </a:r>
            <a:r>
              <a:rPr lang="en-US" u="sng" dirty="0" smtClean="0"/>
              <a:t>Chevrons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5552" y="1527048"/>
            <a:ext cx="8503920" cy="4797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42994"/>
              </p:ext>
            </p:extLst>
          </p:nvPr>
        </p:nvGraphicFramePr>
        <p:xfrm>
          <a:off x="152400" y="2971800"/>
          <a:ext cx="4419600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/>
                <a:gridCol w="3733800"/>
              </a:tblGrid>
              <a:tr h="716437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known as 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Parentheses/ Curved  Brackets/ Round  Brackets</a:t>
                      </a: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is known as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open parenthesis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is known as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closed parenthesis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638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 smtClean="0"/>
                        <a:t>to control the order of operations in an expression</a:t>
                      </a:r>
                      <a:r>
                        <a:rPr lang="en-US" sz="1400" b="0" baseline="0" dirty="0" smtClean="0"/>
                        <a:t> and to supply parameters to functions/methods and constructors.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53570" y="1447800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(   )   {   }      [   ]   &lt;  &gt;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261870" y="1795046"/>
            <a:ext cx="4596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 ‘(’ and ‘)’ signs </a:t>
            </a:r>
            <a:r>
              <a:rPr lang="en-US" sz="1600" dirty="0" smtClean="0"/>
              <a:t>are referred to as</a:t>
            </a:r>
            <a:r>
              <a:rPr lang="en-US" sz="1600" b="1" dirty="0" smtClean="0"/>
              <a:t> 1</a:t>
            </a:r>
            <a:r>
              <a:rPr lang="en-US" sz="1600" b="1" baseline="30000" dirty="0" smtClean="0"/>
              <a:t>st</a:t>
            </a:r>
            <a:r>
              <a:rPr lang="en-US" sz="1600" b="1" dirty="0" smtClean="0"/>
              <a:t> Brackets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227463" y="2057400"/>
            <a:ext cx="4706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 ‘{’ and ‘}’ signs </a:t>
            </a:r>
            <a:r>
              <a:rPr lang="en-US" sz="1600" dirty="0" smtClean="0"/>
              <a:t>are referred to as</a:t>
            </a:r>
            <a:r>
              <a:rPr lang="en-US" sz="1600" b="1" dirty="0" smtClean="0"/>
              <a:t> 2</a:t>
            </a:r>
            <a:r>
              <a:rPr lang="en-US" sz="1600" b="1" baseline="30000" dirty="0" smtClean="0"/>
              <a:t>nd</a:t>
            </a:r>
            <a:r>
              <a:rPr lang="en-US" sz="1600" b="1" dirty="0" smtClean="0"/>
              <a:t> Brackets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273950" y="2328446"/>
            <a:ext cx="4660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 ‘[’ and ‘]’ signs </a:t>
            </a:r>
            <a:r>
              <a:rPr lang="en-US" sz="1600" dirty="0" smtClean="0"/>
              <a:t>are referred to as</a:t>
            </a:r>
            <a:r>
              <a:rPr lang="en-US" sz="1600" b="1" dirty="0" smtClean="0"/>
              <a:t> 3</a:t>
            </a:r>
            <a:r>
              <a:rPr lang="en-US" sz="1600" b="1" baseline="30000" dirty="0" smtClean="0"/>
              <a:t>rd</a:t>
            </a:r>
            <a:r>
              <a:rPr lang="en-US" sz="1600" b="1" dirty="0" smtClean="0"/>
              <a:t> Brackets</a:t>
            </a:r>
            <a:endParaRPr 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89501" y="2590800"/>
            <a:ext cx="767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 ‘&lt;’ sign </a:t>
            </a:r>
            <a:r>
              <a:rPr lang="en-US" sz="1600" dirty="0" smtClean="0"/>
              <a:t>is known as</a:t>
            </a:r>
            <a:r>
              <a:rPr lang="en-US" sz="1600" b="1" dirty="0" smtClean="0"/>
              <a:t> less than sign </a:t>
            </a:r>
            <a:r>
              <a:rPr lang="en-US" sz="1600" dirty="0" smtClean="0"/>
              <a:t>and</a:t>
            </a:r>
            <a:r>
              <a:rPr lang="en-US" sz="1600" b="1" dirty="0" smtClean="0"/>
              <a:t> ‘&gt;’ sign </a:t>
            </a:r>
            <a:r>
              <a:rPr lang="en-US" sz="1600" dirty="0" smtClean="0"/>
              <a:t>is known as</a:t>
            </a:r>
            <a:r>
              <a:rPr lang="en-US" sz="1600" b="1" dirty="0" smtClean="0"/>
              <a:t> greater than sign</a:t>
            </a:r>
            <a:endParaRPr lang="en-US" sz="1600" b="1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978163"/>
              </p:ext>
            </p:extLst>
          </p:nvPr>
        </p:nvGraphicFramePr>
        <p:xfrm>
          <a:off x="4621734" y="2971800"/>
          <a:ext cx="4217466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3400"/>
                <a:gridCol w="3684066"/>
              </a:tblGrid>
              <a:tr h="716437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 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known as 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Braces/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Curly  Braces/ Curly  Brackets</a:t>
                      </a:r>
                    </a:p>
                    <a:p>
                      <a:pPr algn="ctr"/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is known as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open brace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is known as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closed brace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638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 smtClean="0"/>
                        <a:t>to</a:t>
                      </a:r>
                      <a:r>
                        <a:rPr lang="en-US" sz="1400" b="0" baseline="0" dirty="0" smtClean="0"/>
                        <a:t> enclose function/method body and </a:t>
                      </a:r>
                      <a:r>
                        <a:rPr lang="en-US" sz="1400" b="0" dirty="0" smtClean="0"/>
                        <a:t>to group statements,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dirty="0" smtClean="0"/>
                        <a:t>declarations, etc.</a:t>
                      </a:r>
                      <a:r>
                        <a:rPr lang="en-US" sz="1400" b="0" baseline="0" dirty="0" smtClean="0"/>
                        <a:t> in function/method body, if statement, in loop and other control statements, etc.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73317"/>
              </p:ext>
            </p:extLst>
          </p:nvPr>
        </p:nvGraphicFramePr>
        <p:xfrm>
          <a:off x="152400" y="4861560"/>
          <a:ext cx="4419600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/>
                <a:gridCol w="3733800"/>
              </a:tblGrid>
              <a:tr h="716437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known as 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Brackets/ Square  Brackets</a:t>
                      </a: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is known as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open bracket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is known as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closed bracket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638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 smtClean="0">
                          <a:solidFill>
                            <a:schemeClr val="dk1"/>
                          </a:solidFill>
                        </a:rPr>
                        <a:t>To</a:t>
                      </a:r>
                      <a:r>
                        <a:rPr lang="en-US" sz="1400" b="0" baseline="0" dirty="0" smtClean="0">
                          <a:solidFill>
                            <a:schemeClr val="dk1"/>
                          </a:solidFill>
                        </a:rPr>
                        <a:t> specify array size, to indicate particular array index, in the representation of regular expression, etc.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20669"/>
              </p:ext>
            </p:extLst>
          </p:nvPr>
        </p:nvGraphicFramePr>
        <p:xfrm>
          <a:off x="4503860" y="5029200"/>
          <a:ext cx="4411540" cy="18389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0610"/>
                <a:gridCol w="3650930"/>
              </a:tblGrid>
              <a:tr h="716437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 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known as 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Chevrons/ Angle  Brackets</a:t>
                      </a: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is known as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open angle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bracket</a:t>
                      </a:r>
                    </a:p>
                    <a:p>
                      <a:pPr algn="ctr"/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&gt; 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is known as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closed angle bracket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638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 smtClean="0">
                          <a:solidFill>
                            <a:schemeClr val="dk1"/>
                          </a:solidFill>
                        </a:rPr>
                        <a:t>To</a:t>
                      </a:r>
                      <a:r>
                        <a:rPr lang="en-US" sz="1400" b="0" baseline="0" dirty="0" smtClean="0">
                          <a:solidFill>
                            <a:schemeClr val="dk1"/>
                          </a:solidFill>
                        </a:rPr>
                        <a:t> declare HTML tags, used as relational operators in programming, etc.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89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3" grpId="0"/>
      <p:bldP spid="44" grpId="0"/>
      <p:bldP spid="45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u="sng" dirty="0" smtClean="0"/>
              <a:t>Checking the validity of an Arithmetic Expression using Stack Data Structure 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Parentheses, Braces, Brackets may appear in an arithmetic expression.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a </a:t>
            </a:r>
            <a:r>
              <a:rPr lang="en-US" b="1" i="1" dirty="0" smtClean="0"/>
              <a:t>Valid</a:t>
            </a:r>
            <a:r>
              <a:rPr lang="en-US" dirty="0" smtClean="0"/>
              <a:t> arithmetic expression, these symbols always appear in pairs!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When there is an open parenthesis/brace/bracket, there should be the corresponding closed parenthesis/brace/bracket.</a:t>
            </a:r>
          </a:p>
          <a:p>
            <a:pPr algn="ctr">
              <a:lnSpc>
                <a:spcPct val="250000"/>
              </a:lnSpc>
            </a:pPr>
            <a:r>
              <a:rPr lang="en-US" b="1" dirty="0"/>
              <a:t>d + [ (a - b) * { m / (n + p) } </a:t>
            </a:r>
            <a:r>
              <a:rPr lang="en-US" b="1" dirty="0" smtClean="0"/>
              <a:t>]</a:t>
            </a:r>
            <a:endParaRPr lang="en-US" b="1" dirty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So, if any of these symbols don’t appear in pairs, the arithmetic expression becomes </a:t>
            </a:r>
            <a:r>
              <a:rPr lang="en-US" b="1" i="1" dirty="0" smtClean="0"/>
              <a:t>Invalid</a:t>
            </a:r>
            <a:r>
              <a:rPr lang="en-US" dirty="0" smtClean="0"/>
              <a:t>! (either the open or closed parenthesis/brace/bracket is missing!)</a:t>
            </a:r>
          </a:p>
          <a:p>
            <a:pPr algn="ctr">
              <a:lnSpc>
                <a:spcPct val="200000"/>
              </a:lnSpc>
            </a:pPr>
            <a:r>
              <a:rPr lang="en-US" b="1" dirty="0"/>
              <a:t>d + [ (a - b) * { m / (n + p) </a:t>
            </a:r>
            <a:r>
              <a:rPr lang="en-US" b="1" dirty="0" smtClean="0"/>
              <a:t>]</a:t>
            </a:r>
            <a:endParaRPr lang="en-US" b="1" dirty="0"/>
          </a:p>
          <a:p>
            <a:pPr algn="ctr">
              <a:lnSpc>
                <a:spcPct val="250000"/>
              </a:lnSpc>
            </a:pPr>
            <a:r>
              <a:rPr lang="en-US" b="1" dirty="0"/>
              <a:t>d + [ </a:t>
            </a:r>
            <a:r>
              <a:rPr lang="en-US" b="1" dirty="0" smtClean="0"/>
              <a:t>a </a:t>
            </a:r>
            <a:r>
              <a:rPr lang="en-US" b="1" dirty="0"/>
              <a:t>- b) * { m / (n + p) </a:t>
            </a:r>
            <a:r>
              <a:rPr lang="en-US" b="1" dirty="0" smtClean="0"/>
              <a:t>} ]</a:t>
            </a:r>
          </a:p>
        </p:txBody>
      </p:sp>
    </p:spTree>
    <p:extLst>
      <p:ext uri="{BB962C8B-B14F-4D97-AF65-F5344CB8AC3E}">
        <p14:creationId xmlns:p14="http://schemas.microsoft.com/office/powerpoint/2010/main" val="8251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u="sng" dirty="0" smtClean="0"/>
              <a:t>Checking the validity of an Arithmetic Expression using Stack Data Structure 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447800"/>
            <a:ext cx="86868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u="sng" dirty="0" smtClean="0"/>
              <a:t>Steps / Pseudo-code to check the validity of an arithmetic expression </a:t>
            </a:r>
            <a:r>
              <a:rPr lang="en-US" sz="1500" b="1" i="1" u="sng" dirty="0" smtClean="0"/>
              <a:t>using Stack</a:t>
            </a:r>
            <a:r>
              <a:rPr lang="en-US" sz="1500" b="1" i="1" u="sng" dirty="0" smtClean="0"/>
              <a:t>:</a:t>
            </a:r>
            <a:endParaRPr lang="en-US" sz="1500" b="1" i="1" u="sng" dirty="0"/>
          </a:p>
          <a:p>
            <a:pPr algn="just">
              <a:lnSpc>
                <a:spcPct val="200000"/>
              </a:lnSpc>
            </a:pPr>
            <a:r>
              <a:rPr lang="en-US" sz="1200" dirty="0" smtClean="0"/>
              <a:t>Declare an </a:t>
            </a:r>
            <a:r>
              <a:rPr lang="en-US" sz="1200" b="1" i="1" dirty="0" smtClean="0"/>
              <a:t>array</a:t>
            </a:r>
            <a:r>
              <a:rPr lang="en-US" sz="1200" dirty="0" smtClean="0"/>
              <a:t> named as </a:t>
            </a:r>
            <a:r>
              <a:rPr lang="en-US" sz="1200" b="1" i="1" dirty="0" err="1" smtClean="0"/>
              <a:t>exprsn</a:t>
            </a:r>
            <a:r>
              <a:rPr lang="en-US" sz="1200" b="1" i="1" dirty="0" smtClean="0"/>
              <a:t> </a:t>
            </a:r>
            <a:r>
              <a:rPr lang="en-US" sz="1200" dirty="0" smtClean="0"/>
              <a:t>of </a:t>
            </a:r>
            <a:r>
              <a:rPr lang="en-US" sz="1200" b="1" i="1" dirty="0" smtClean="0"/>
              <a:t>character type</a:t>
            </a:r>
            <a:r>
              <a:rPr lang="en-US" sz="1200" dirty="0" smtClean="0"/>
              <a:t>, take input an </a:t>
            </a:r>
            <a:r>
              <a:rPr lang="en-US" sz="1200" b="1" i="1" dirty="0" smtClean="0"/>
              <a:t>arithmetic expression</a:t>
            </a:r>
            <a:r>
              <a:rPr lang="en-US" sz="1200" dirty="0" smtClean="0"/>
              <a:t> and store it to the </a:t>
            </a:r>
            <a:r>
              <a:rPr lang="en-US" sz="1200" b="1" i="1" dirty="0" smtClean="0"/>
              <a:t>array</a:t>
            </a:r>
            <a:r>
              <a:rPr lang="en-US" sz="1200" dirty="0" smtClean="0"/>
              <a:t>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dirty="0" smtClean="0"/>
              <a:t>Count </a:t>
            </a:r>
            <a:r>
              <a:rPr lang="en-US" sz="1200" dirty="0"/>
              <a:t>the </a:t>
            </a:r>
            <a:r>
              <a:rPr lang="en-US" sz="1200" b="1" i="1" dirty="0"/>
              <a:t>length</a:t>
            </a:r>
            <a:r>
              <a:rPr lang="en-US" sz="1200" dirty="0"/>
              <a:t> of the </a:t>
            </a:r>
            <a:r>
              <a:rPr lang="en-US" sz="1200" b="1" i="1" dirty="0"/>
              <a:t>arithmetic expression</a:t>
            </a:r>
            <a:r>
              <a:rPr lang="en-US" sz="1200" dirty="0"/>
              <a:t> and assign the value to a </a:t>
            </a:r>
            <a:r>
              <a:rPr lang="en-US" sz="1200" b="1" i="1" dirty="0"/>
              <a:t>variable</a:t>
            </a:r>
            <a:r>
              <a:rPr lang="en-US" sz="1200" dirty="0"/>
              <a:t> named as </a:t>
            </a:r>
            <a:r>
              <a:rPr lang="en-US" sz="1200" b="1" i="1" dirty="0" err="1" smtClean="0"/>
              <a:t>exprsn_length</a:t>
            </a:r>
            <a:r>
              <a:rPr lang="en-US" sz="1200" b="1" i="1" dirty="0" smtClean="0"/>
              <a:t>.</a:t>
            </a:r>
            <a:endParaRPr lang="en-US" sz="1200" dirty="0" smtClean="0"/>
          </a:p>
          <a:p>
            <a:pPr algn="just"/>
            <a:endParaRPr lang="en-US" sz="1200" dirty="0" smtClean="0"/>
          </a:p>
          <a:p>
            <a:pPr algn="just"/>
            <a:r>
              <a:rPr lang="en-US" sz="1200" dirty="0" smtClean="0"/>
              <a:t>Count the </a:t>
            </a:r>
            <a:r>
              <a:rPr lang="en-US" sz="1200" b="1" i="1" dirty="0" smtClean="0"/>
              <a:t>number of opening parenthesis, brace and bracket in the arithmetic expression</a:t>
            </a:r>
            <a:r>
              <a:rPr lang="en-US" sz="1200" dirty="0" smtClean="0"/>
              <a:t> using a loop and assign the value to a </a:t>
            </a:r>
            <a:r>
              <a:rPr lang="en-US" sz="1200" b="1" i="1" dirty="0" smtClean="0"/>
              <a:t>variable</a:t>
            </a:r>
            <a:r>
              <a:rPr lang="en-US" sz="1200" dirty="0" smtClean="0"/>
              <a:t> named as </a:t>
            </a:r>
            <a:r>
              <a:rPr lang="en-US" sz="1200" b="1" i="1" dirty="0" smtClean="0"/>
              <a:t>count.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dirty="0" smtClean="0"/>
              <a:t>Construct a </a:t>
            </a:r>
            <a:r>
              <a:rPr lang="en-US" sz="1200" b="1" i="1" dirty="0" smtClean="0"/>
              <a:t>STACK </a:t>
            </a:r>
            <a:r>
              <a:rPr lang="en-US" sz="1200" dirty="0" smtClean="0"/>
              <a:t>of size same as </a:t>
            </a:r>
            <a:r>
              <a:rPr lang="en-US" sz="1200" b="1" i="1" dirty="0" smtClean="0"/>
              <a:t>count.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dirty="0" smtClean="0"/>
              <a:t>Start scanning </a:t>
            </a:r>
            <a:r>
              <a:rPr lang="en-US" sz="1200" b="1" i="1" dirty="0" smtClean="0"/>
              <a:t>each symbol</a:t>
            </a:r>
            <a:r>
              <a:rPr lang="en-US" sz="1200" dirty="0" smtClean="0"/>
              <a:t> in the </a:t>
            </a:r>
            <a:r>
              <a:rPr lang="en-US" sz="1200" b="1" i="1" dirty="0" smtClean="0"/>
              <a:t>arithmetic expression</a:t>
            </a:r>
            <a:r>
              <a:rPr lang="en-US" sz="1200" dirty="0" smtClean="0"/>
              <a:t> starting from the left (1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symbol of the expression) and repeat the following until the end (last symbol) of the expression is reached, </a:t>
            </a:r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       </a:t>
            </a:r>
            <a:r>
              <a:rPr lang="en-US" sz="1200" b="1" i="1" dirty="0" smtClean="0"/>
              <a:t>if</a:t>
            </a:r>
            <a:r>
              <a:rPr lang="en-US" sz="1200" dirty="0" smtClean="0"/>
              <a:t> the scanned symbol is not any parenthesis/brace/bracket (both opening and closing), jump to the scanning from                                                  	the next character.</a:t>
            </a:r>
          </a:p>
          <a:p>
            <a:pPr algn="just"/>
            <a:r>
              <a:rPr lang="en-US" sz="1200" dirty="0" smtClean="0"/>
              <a:t>            </a:t>
            </a:r>
            <a:r>
              <a:rPr lang="en-US" sz="1200" b="1" i="1" dirty="0" smtClean="0"/>
              <a:t>if</a:t>
            </a:r>
            <a:r>
              <a:rPr lang="en-US" sz="1200" dirty="0" smtClean="0"/>
              <a:t> the scanned symbol is an opening parenthesis/brace/bracket, </a:t>
            </a:r>
            <a:r>
              <a:rPr lang="en-US" sz="1200" b="1" i="1" dirty="0" smtClean="0"/>
              <a:t>PUSH</a:t>
            </a:r>
            <a:r>
              <a:rPr lang="en-US" sz="1200" dirty="0" smtClean="0"/>
              <a:t> it to the </a:t>
            </a:r>
            <a:r>
              <a:rPr lang="en-US" sz="1200" b="1" i="1" dirty="0" smtClean="0"/>
              <a:t>STACK</a:t>
            </a:r>
            <a:r>
              <a:rPr lang="en-US" sz="1200" dirty="0" smtClean="0"/>
              <a:t> and continue scanning.</a:t>
            </a:r>
          </a:p>
          <a:p>
            <a:pPr algn="just"/>
            <a:r>
              <a:rPr lang="en-US" sz="1200" dirty="0" smtClean="0"/>
              <a:t>            </a:t>
            </a:r>
            <a:r>
              <a:rPr lang="en-US" sz="1200" b="1" i="1" dirty="0" smtClean="0"/>
              <a:t>if</a:t>
            </a:r>
            <a:r>
              <a:rPr lang="en-US" sz="1200" dirty="0" smtClean="0"/>
              <a:t> the scanned symbol if a closing parenthesis/brace/bracket, the </a:t>
            </a:r>
            <a:r>
              <a:rPr lang="en-US" sz="1200" b="1" i="1" dirty="0" smtClean="0"/>
              <a:t>STACK</a:t>
            </a:r>
            <a:r>
              <a:rPr lang="en-US" sz="1200" dirty="0" smtClean="0"/>
              <a:t> is examined,</a:t>
            </a:r>
          </a:p>
          <a:p>
            <a:pPr algn="just"/>
            <a:r>
              <a:rPr lang="en-US" sz="1200" dirty="0" smtClean="0"/>
              <a:t>                         </a:t>
            </a:r>
            <a:r>
              <a:rPr lang="en-US" sz="1200" b="1" i="1" dirty="0" smtClean="0"/>
              <a:t>if</a:t>
            </a:r>
            <a:r>
              <a:rPr lang="en-US" sz="1200" dirty="0" smtClean="0"/>
              <a:t> the </a:t>
            </a:r>
            <a:r>
              <a:rPr lang="en-US" sz="1200" b="1" i="1" dirty="0" smtClean="0"/>
              <a:t>STACK</a:t>
            </a:r>
            <a:r>
              <a:rPr lang="en-US" sz="1200" dirty="0" smtClean="0"/>
              <a:t> is empty, it means that the </a:t>
            </a:r>
            <a:r>
              <a:rPr lang="en-US" sz="1200" dirty="0"/>
              <a:t>closing </a:t>
            </a:r>
            <a:r>
              <a:rPr lang="en-US" sz="1200" dirty="0" smtClean="0"/>
              <a:t>parenthesis/brace/bracket does not have any corresponding   	opening parenthesis/brace/bracket and so the expression is </a:t>
            </a:r>
            <a:r>
              <a:rPr lang="en-US" sz="1200" b="1" i="1" dirty="0" smtClean="0"/>
              <a:t>Invalid</a:t>
            </a:r>
            <a:r>
              <a:rPr lang="en-US" sz="1200" dirty="0" smtClean="0"/>
              <a:t>. Print the </a:t>
            </a:r>
            <a:r>
              <a:rPr lang="en-US" sz="1200" b="1" i="1" dirty="0" smtClean="0"/>
              <a:t>message</a:t>
            </a:r>
            <a:r>
              <a:rPr lang="en-US" sz="1200" dirty="0" smtClean="0"/>
              <a:t> and stop scanning.</a:t>
            </a:r>
          </a:p>
          <a:p>
            <a:pPr algn="just"/>
            <a:r>
              <a:rPr lang="en-US" sz="1200" dirty="0" smtClean="0"/>
              <a:t>                         </a:t>
            </a:r>
            <a:r>
              <a:rPr lang="en-US" sz="1200" b="1" i="1" dirty="0" smtClean="0"/>
              <a:t>else</a:t>
            </a:r>
            <a:r>
              <a:rPr lang="en-US" sz="1200" dirty="0" smtClean="0"/>
              <a:t> </a:t>
            </a:r>
            <a:r>
              <a:rPr lang="en-US" sz="1200" b="1" i="1" dirty="0" smtClean="0"/>
              <a:t>POP </a:t>
            </a:r>
            <a:r>
              <a:rPr lang="en-US" sz="1200" dirty="0" smtClean="0"/>
              <a:t>the </a:t>
            </a:r>
            <a:r>
              <a:rPr lang="en-US" sz="1200" b="1" i="1" dirty="0" smtClean="0"/>
              <a:t>STACK </a:t>
            </a:r>
            <a:r>
              <a:rPr lang="en-US" sz="1200" dirty="0" smtClean="0"/>
              <a:t>and check whether the popped </a:t>
            </a:r>
            <a:r>
              <a:rPr lang="en-US" sz="1200" b="1" i="1" dirty="0" smtClean="0"/>
              <a:t>ITEM </a:t>
            </a:r>
            <a:r>
              <a:rPr lang="en-US" sz="1200" dirty="0" smtClean="0"/>
              <a:t>corresponds to the closing 	parenthesis/brace/bracket,</a:t>
            </a:r>
          </a:p>
          <a:p>
            <a:pPr algn="just"/>
            <a:r>
              <a:rPr lang="en-US" sz="1200" dirty="0" smtClean="0"/>
              <a:t>                                        </a:t>
            </a:r>
            <a:r>
              <a:rPr lang="en-US" sz="1200" b="1" i="1" dirty="0" smtClean="0"/>
              <a:t>if</a:t>
            </a:r>
            <a:r>
              <a:rPr lang="en-US" sz="1200" dirty="0" smtClean="0"/>
              <a:t> a match occurs,  continue scanning.</a:t>
            </a:r>
          </a:p>
          <a:p>
            <a:pPr algn="just"/>
            <a:r>
              <a:rPr lang="en-US" sz="1200" dirty="0"/>
              <a:t>	 </a:t>
            </a:r>
            <a:r>
              <a:rPr lang="en-US" sz="1200" dirty="0" smtClean="0"/>
              <a:t>              </a:t>
            </a:r>
            <a:r>
              <a:rPr lang="en-US" sz="1200" b="1" i="1" dirty="0" smtClean="0"/>
              <a:t>else</a:t>
            </a:r>
            <a:r>
              <a:rPr lang="en-US" sz="1200" dirty="0" smtClean="0"/>
              <a:t> </a:t>
            </a:r>
            <a:r>
              <a:rPr lang="en-US" sz="1200" dirty="0"/>
              <a:t>the expression is </a:t>
            </a:r>
            <a:r>
              <a:rPr lang="en-US" sz="1200" b="1" i="1" dirty="0" smtClean="0"/>
              <a:t>Invalid</a:t>
            </a:r>
            <a:r>
              <a:rPr lang="en-US" sz="1200" dirty="0" smtClean="0"/>
              <a:t>. </a:t>
            </a:r>
            <a:r>
              <a:rPr lang="en-US" sz="1200" dirty="0"/>
              <a:t>Print the </a:t>
            </a:r>
            <a:r>
              <a:rPr lang="en-US" sz="1200" b="1" i="1" dirty="0"/>
              <a:t>message</a:t>
            </a:r>
            <a:r>
              <a:rPr lang="en-US" sz="1200" dirty="0"/>
              <a:t> and stop scanning</a:t>
            </a:r>
            <a:r>
              <a:rPr lang="en-US" sz="1200" dirty="0" smtClean="0"/>
              <a:t>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dirty="0" smtClean="0"/>
              <a:t>At the end of scanning and  thus reaching to the end of the expression,</a:t>
            </a:r>
          </a:p>
          <a:p>
            <a:pPr algn="just"/>
            <a:r>
              <a:rPr lang="en-US" sz="1200" b="1" i="1" dirty="0" smtClean="0"/>
              <a:t>if</a:t>
            </a:r>
            <a:r>
              <a:rPr lang="en-US" sz="1200" dirty="0" smtClean="0"/>
              <a:t> the </a:t>
            </a:r>
            <a:r>
              <a:rPr lang="en-US" sz="1200" b="1" i="1" dirty="0" smtClean="0"/>
              <a:t>STACK </a:t>
            </a:r>
            <a:r>
              <a:rPr lang="en-US" sz="1200" dirty="0" smtClean="0"/>
              <a:t>is empty, </a:t>
            </a:r>
            <a:r>
              <a:rPr lang="en-US" sz="1200" dirty="0"/>
              <a:t>the expression is </a:t>
            </a:r>
            <a:r>
              <a:rPr lang="en-US" sz="1200" b="1" i="1" dirty="0" smtClean="0"/>
              <a:t>Valid. </a:t>
            </a:r>
            <a:r>
              <a:rPr lang="en-US" sz="1200" dirty="0" smtClean="0"/>
              <a:t>Print the </a:t>
            </a:r>
            <a:r>
              <a:rPr lang="en-US" sz="1200" b="1" i="1" dirty="0" smtClean="0"/>
              <a:t>message</a:t>
            </a:r>
            <a:r>
              <a:rPr lang="en-US" sz="1200" dirty="0" smtClean="0"/>
              <a:t>.</a:t>
            </a:r>
          </a:p>
          <a:p>
            <a:pPr algn="just"/>
            <a:r>
              <a:rPr lang="en-US" sz="1200" b="1" i="1" dirty="0" smtClean="0"/>
              <a:t>else </a:t>
            </a:r>
            <a:r>
              <a:rPr lang="en-US" sz="1200" dirty="0" smtClean="0"/>
              <a:t>one or more </a:t>
            </a:r>
            <a:r>
              <a:rPr lang="en-US" sz="1200" dirty="0"/>
              <a:t>opening </a:t>
            </a:r>
            <a:r>
              <a:rPr lang="en-US" sz="1200" dirty="0" smtClean="0"/>
              <a:t>parenthesis/brace/bracket does not have corresponding </a:t>
            </a:r>
            <a:r>
              <a:rPr lang="en-US" sz="1200" dirty="0"/>
              <a:t>closing </a:t>
            </a:r>
            <a:r>
              <a:rPr lang="en-US" sz="1200" dirty="0" smtClean="0"/>
              <a:t>parenthesis/brace/bracket and </a:t>
            </a:r>
            <a:r>
              <a:rPr lang="en-US" sz="1200" dirty="0"/>
              <a:t>so the expression is </a:t>
            </a:r>
            <a:r>
              <a:rPr lang="en-US" sz="1200" b="1" i="1" dirty="0"/>
              <a:t>Invalid</a:t>
            </a:r>
            <a:r>
              <a:rPr lang="en-US" sz="1200" dirty="0"/>
              <a:t>. Print the </a:t>
            </a:r>
            <a:r>
              <a:rPr lang="en-US" sz="1200" b="1" i="1" dirty="0" smtClean="0"/>
              <a:t>message</a:t>
            </a:r>
            <a:r>
              <a:rPr lang="en-US" sz="1200" dirty="0" smtClean="0"/>
              <a:t>.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33908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u="sng" dirty="0" smtClean="0"/>
              <a:t>Checking the validity of an Arithmetic Expression using Stack Data Structure 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55548"/>
            <a:ext cx="8534400" cy="52168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b="1" i="1" u="sng" dirty="0" smtClean="0"/>
              <a:t>Observations of the Steps/Pseudo-code to check the validity of an arithmetic expression using Stack:</a:t>
            </a:r>
            <a:endParaRPr lang="en-US" sz="1300" b="1" i="1" u="sng" dirty="0"/>
          </a:p>
          <a:p>
            <a:pPr algn="just"/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Only opening parenthesis - </a:t>
            </a:r>
            <a:r>
              <a:rPr lang="en-US" b="1" dirty="0" smtClean="0"/>
              <a:t>(</a:t>
            </a:r>
            <a:r>
              <a:rPr lang="en-US" dirty="0" smtClean="0"/>
              <a:t>, brace - </a:t>
            </a:r>
            <a:r>
              <a:rPr lang="en-US" b="1" dirty="0" smtClean="0"/>
              <a:t>{</a:t>
            </a:r>
            <a:r>
              <a:rPr lang="en-US" dirty="0" smtClean="0"/>
              <a:t> and bracket - </a:t>
            </a:r>
            <a:r>
              <a:rPr lang="en-US" b="1" dirty="0" smtClean="0"/>
              <a:t>[</a:t>
            </a:r>
            <a:r>
              <a:rPr lang="en-US" dirty="0" smtClean="0"/>
              <a:t> will be </a:t>
            </a:r>
            <a:r>
              <a:rPr lang="en-US" b="1" i="1" dirty="0" err="1" smtClean="0"/>
              <a:t>PUSH</a:t>
            </a:r>
            <a:r>
              <a:rPr lang="en-US" dirty="0" err="1" smtClean="0"/>
              <a:t>ed</a:t>
            </a:r>
            <a:r>
              <a:rPr lang="en-US" dirty="0" smtClean="0"/>
              <a:t> to the stack.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The size of the </a:t>
            </a:r>
            <a:r>
              <a:rPr lang="en-US" b="1" i="1" dirty="0" smtClean="0"/>
              <a:t>STACK</a:t>
            </a:r>
            <a:r>
              <a:rPr lang="en-US" dirty="0" smtClean="0"/>
              <a:t> will be same as the number of opening parenthesis/brace/bracket present in the expression.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Examine the </a:t>
            </a:r>
            <a:r>
              <a:rPr lang="en-US" b="1" i="1" dirty="0" smtClean="0"/>
              <a:t>STACK</a:t>
            </a:r>
            <a:r>
              <a:rPr lang="en-US" dirty="0" smtClean="0"/>
              <a:t> only when the scanned symbol is any closing      parenthesis - </a:t>
            </a:r>
            <a:r>
              <a:rPr lang="en-US" b="1" dirty="0" smtClean="0"/>
              <a:t>)</a:t>
            </a:r>
            <a:r>
              <a:rPr lang="en-US" dirty="0" smtClean="0"/>
              <a:t> or closing brace - </a:t>
            </a:r>
            <a:r>
              <a:rPr lang="en-US" b="1" dirty="0" smtClean="0"/>
              <a:t>}</a:t>
            </a:r>
            <a:r>
              <a:rPr lang="en-US" dirty="0" smtClean="0"/>
              <a:t> or closing bracket - </a:t>
            </a:r>
            <a:r>
              <a:rPr lang="en-US" b="1" dirty="0" smtClean="0"/>
              <a:t>]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Matching means,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b="1" i="1" dirty="0" err="1" smtClean="0"/>
              <a:t>POP</a:t>
            </a:r>
            <a:r>
              <a:rPr lang="en-US" sz="1600" dirty="0" err="1" smtClean="0"/>
              <a:t>ped</a:t>
            </a:r>
            <a:r>
              <a:rPr lang="en-US" sz="1600" dirty="0" smtClean="0"/>
              <a:t> Open Parenthesis will correspond to the scanned Closed Parenthesis</a:t>
            </a:r>
            <a:endParaRPr lang="en-US" dirty="0" smtClean="0"/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1600" dirty="0"/>
              <a:t>or </a:t>
            </a:r>
            <a:r>
              <a:rPr lang="en-US" sz="1600" dirty="0" smtClean="0"/>
              <a:t>the </a:t>
            </a:r>
            <a:r>
              <a:rPr lang="en-US" sz="1600" b="1" i="1" dirty="0" err="1"/>
              <a:t>POP</a:t>
            </a:r>
            <a:r>
              <a:rPr lang="en-US" sz="1600" dirty="0" err="1"/>
              <a:t>ped</a:t>
            </a:r>
            <a:r>
              <a:rPr lang="en-US" sz="1600" dirty="0"/>
              <a:t> Open </a:t>
            </a:r>
            <a:r>
              <a:rPr lang="en-US" sz="1600" dirty="0" smtClean="0"/>
              <a:t>Brace </a:t>
            </a:r>
            <a:r>
              <a:rPr lang="en-US" sz="1600" dirty="0"/>
              <a:t>will correspond to the scanned Closed </a:t>
            </a:r>
            <a:r>
              <a:rPr lang="en-US" sz="1600" dirty="0" smtClean="0"/>
              <a:t>Brace</a:t>
            </a:r>
            <a:endParaRPr lang="en-US" dirty="0"/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1600" dirty="0" smtClean="0"/>
              <a:t>or the </a:t>
            </a:r>
            <a:r>
              <a:rPr lang="en-US" sz="1600" b="1" i="1" dirty="0" err="1"/>
              <a:t>POP</a:t>
            </a:r>
            <a:r>
              <a:rPr lang="en-US" sz="1600" dirty="0" err="1"/>
              <a:t>ped</a:t>
            </a:r>
            <a:r>
              <a:rPr lang="en-US" sz="1600" dirty="0"/>
              <a:t> Open </a:t>
            </a:r>
            <a:r>
              <a:rPr lang="en-US" sz="1600" dirty="0" smtClean="0"/>
              <a:t>Bracket </a:t>
            </a:r>
            <a:r>
              <a:rPr lang="en-US" sz="1600" dirty="0"/>
              <a:t>will correspond to the scanned Closed </a:t>
            </a:r>
            <a:r>
              <a:rPr lang="en-US" sz="1600" dirty="0" smtClean="0"/>
              <a:t>Bracket.</a:t>
            </a:r>
          </a:p>
          <a:p>
            <a:pPr marL="742950" lvl="1" indent="-285750" algn="just">
              <a:buFont typeface="Arial" pitchFamily="34" charset="0"/>
              <a:buChar char="•"/>
            </a:pPr>
            <a:endParaRPr lang="en-US" sz="1600" dirty="0"/>
          </a:p>
          <a:p>
            <a:pPr marL="742950" lvl="1" indent="-285750" algn="just">
              <a:buFont typeface="Arial" pitchFamily="34" charset="0"/>
              <a:buChar char="•"/>
            </a:pPr>
            <a:endParaRPr lang="en-US" sz="1600" dirty="0" smtClean="0"/>
          </a:p>
          <a:p>
            <a:pPr marL="742950" lvl="1" indent="-285750" algn="just">
              <a:buFont typeface="Arial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8686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u="sng" dirty="0" smtClean="0"/>
              <a:t>Checking the validity of an Arithmetic Expression using Stack Data Structure 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752600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/>
            <a:r>
              <a:rPr lang="en-US" sz="1600" u="sng" dirty="0" smtClean="0"/>
              <a:t>Example:</a:t>
            </a:r>
            <a:r>
              <a:rPr lang="en-US" sz="1600" dirty="0" smtClean="0"/>
              <a:t> </a:t>
            </a:r>
            <a:r>
              <a:rPr lang="en-US" sz="1600" dirty="0"/>
              <a:t>d + [ (a - b) * { m / (n + p) </a:t>
            </a:r>
            <a:r>
              <a:rPr lang="en-US" sz="1600" dirty="0" smtClean="0"/>
              <a:t>} ]</a:t>
            </a:r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11932"/>
              </p:ext>
            </p:extLst>
          </p:nvPr>
        </p:nvGraphicFramePr>
        <p:xfrm>
          <a:off x="5257800" y="1219200"/>
          <a:ext cx="2971800" cy="551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/>
                <a:gridCol w="1295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Scanned  Symbol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26805"/>
              </p:ext>
            </p:extLst>
          </p:nvPr>
        </p:nvGraphicFramePr>
        <p:xfrm>
          <a:off x="1143000" y="2819400"/>
          <a:ext cx="990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67400" y="152102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175260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2023646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2190" y="2023646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395732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5326" y="43434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22830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285510" y="2286000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(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00608" y="357632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25878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285510" y="258782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(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28926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285510" y="289262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(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12122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285510" y="312122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(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867400" y="34260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558008" y="23622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177008" y="23622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137277" y="266700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Match!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285510" y="34260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867400" y="3730823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291808" y="36546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867400" y="3959423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7315200" y="395942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{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3581400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867400" y="426422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315200" y="426422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{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867400" y="4492823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449282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{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47976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315200" y="479762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{, (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500608" y="32004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867400" y="505670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867400" y="536150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867400" y="559010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7315200" y="505670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{, (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7315200" y="536150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{, (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7315200" y="559010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{, (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867400" y="58674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)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4931" y="30480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)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163931" y="30480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124200" y="335280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Match!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7315200" y="586442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{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867400" y="6169223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}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544931" y="3733800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}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163931" y="3733800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124200" y="403860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Match!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315200" y="61692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844008" y="64740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]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544931" y="44166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]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3163931" y="44166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124200" y="472142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Match!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76200" y="6019800"/>
            <a:ext cx="47244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/>
            <a:r>
              <a:rPr lang="en-US" sz="1600" u="sng" dirty="0" smtClean="0"/>
              <a:t>So, the given arithmetic expression is </a:t>
            </a:r>
            <a:r>
              <a:rPr lang="en-US" sz="1600" u="sng" dirty="0" smtClean="0"/>
              <a:t>Valid</a:t>
            </a:r>
            <a:r>
              <a:rPr lang="en-US" sz="1600" u="sng" dirty="0" smtClean="0"/>
              <a:t>!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76200" y="5105400"/>
            <a:ext cx="45720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/>
            <a:r>
              <a:rPr lang="en-US" sz="1600" u="sng" dirty="0" smtClean="0"/>
              <a:t>We have reached the end of the expression, that is, we don’t have any more symbol on our hand</a:t>
            </a:r>
            <a:r>
              <a:rPr lang="en-US" sz="1600" u="sng" dirty="0" smtClean="0"/>
              <a:t>! The stack is also empty!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84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2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2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2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2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9" grpId="0"/>
      <p:bldP spid="10" grpId="0"/>
      <p:bldP spid="11" grpId="0"/>
      <p:bldP spid="12" grpId="0"/>
      <p:bldP spid="12" grpId="1"/>
      <p:bldP spid="13" grpId="0"/>
      <p:bldP spid="14" grpId="0"/>
      <p:bldP spid="15" grpId="0"/>
      <p:bldP spid="16" grpId="0"/>
      <p:bldP spid="16" grpId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8" grpId="0"/>
      <p:bldP spid="29" grpId="0"/>
      <p:bldP spid="30" grpId="0"/>
      <p:bldP spid="31" grpId="0"/>
      <p:bldP spid="32" grpId="0"/>
      <p:bldP spid="32" grpId="1"/>
      <p:bldP spid="33" grpId="0"/>
      <p:bldP spid="34" grpId="0"/>
      <p:bldP spid="35" grpId="0"/>
      <p:bldP spid="36" grpId="0"/>
      <p:bldP spid="37" grpId="0"/>
      <p:bldP spid="38" grpId="0"/>
      <p:bldP spid="39" grpId="0"/>
      <p:bldP spid="39" grpId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7" grpId="1"/>
      <p:bldP spid="48" grpId="0"/>
      <p:bldP spid="48" grpId="1"/>
      <p:bldP spid="49" grpId="0"/>
      <p:bldP spid="49" grpId="1"/>
      <p:bldP spid="50" grpId="0"/>
      <p:bldP spid="51" grpId="0"/>
      <p:bldP spid="52" grpId="0"/>
      <p:bldP spid="52" grpId="1"/>
      <p:bldP spid="53" grpId="0"/>
      <p:bldP spid="53" grpId="1"/>
      <p:bldP spid="54" grpId="0"/>
      <p:bldP spid="54" grpId="1"/>
      <p:bldP spid="55" grpId="0"/>
      <p:bldP spid="56" grpId="0"/>
      <p:bldP spid="57" grpId="0"/>
      <p:bldP spid="57" grpId="1"/>
      <p:bldP spid="58" grpId="0"/>
      <p:bldP spid="58" grpId="1"/>
      <p:bldP spid="59" grpId="0"/>
      <p:bldP spid="59" grpId="1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u="sng" dirty="0" smtClean="0"/>
              <a:t>Checking the validity of an Arithmetic Expression using Stack Data Structure 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795046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/>
            <a:r>
              <a:rPr lang="en-US" sz="1600" u="sng" dirty="0" smtClean="0"/>
              <a:t>Example:</a:t>
            </a:r>
            <a:r>
              <a:rPr lang="en-US" sz="1600" dirty="0" smtClean="0"/>
              <a:t> </a:t>
            </a:r>
            <a:r>
              <a:rPr lang="en-US" sz="1600" dirty="0"/>
              <a:t>d + </a:t>
            </a:r>
            <a:r>
              <a:rPr lang="en-US" sz="1600" dirty="0" smtClean="0"/>
              <a:t>(</a:t>
            </a:r>
            <a:r>
              <a:rPr lang="en-US" sz="1600" dirty="0"/>
              <a:t>a - b) * { m / (n + p) </a:t>
            </a:r>
            <a:r>
              <a:rPr lang="en-US" sz="1600" dirty="0" smtClean="0"/>
              <a:t>} ]</a:t>
            </a:r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48516"/>
              </p:ext>
            </p:extLst>
          </p:nvPr>
        </p:nvGraphicFramePr>
        <p:xfrm>
          <a:off x="5257800" y="1371600"/>
          <a:ext cx="2971800" cy="524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/>
                <a:gridCol w="1295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Scanned  Symbol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78624"/>
              </p:ext>
            </p:extLst>
          </p:nvPr>
        </p:nvGraphicFramePr>
        <p:xfrm>
          <a:off x="1143000" y="2895600"/>
          <a:ext cx="990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67400" y="167342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190500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5326" y="4041577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897995" y="22068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316105" y="22068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00608" y="36576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97995" y="24384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316105" y="24384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897995" y="27432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316105" y="27432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897995" y="297180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316105" y="29718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897995" y="32766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558008" y="24384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177008" y="24384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137277" y="274320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Match!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897995" y="3581400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897995" y="3810000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7345795" y="3810000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3657600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897995" y="411480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345795" y="4114800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897995" y="4343400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7345795" y="4343400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897995" y="46482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345795" y="4648200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{, </a:t>
            </a:r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500608" y="32766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897995" y="49072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897995" y="521208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897995" y="544068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7345795" y="4907280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{, </a:t>
            </a:r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7345795" y="5212080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{, </a:t>
            </a:r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7345795" y="5440680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{, </a:t>
            </a:r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897995" y="5717977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)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4931" y="31242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)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163931" y="31242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124200" y="342900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Match!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7345795" y="5715000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897995" y="6019800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}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544931" y="3810000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}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163931" y="3810000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124200" y="411480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Match!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874603" y="63246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]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352800" y="44928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]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743200" y="4797623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Stack is empty!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0" y="5909846"/>
            <a:ext cx="51054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/>
            <a:r>
              <a:rPr lang="en-US" sz="1600" u="sng" dirty="0" smtClean="0"/>
              <a:t>Thus</a:t>
            </a:r>
            <a:r>
              <a:rPr lang="en-US" sz="1600" u="sng" dirty="0" smtClean="0"/>
              <a:t>, </a:t>
            </a:r>
            <a:r>
              <a:rPr lang="en-US" sz="1600" u="sng" dirty="0" smtClean="0"/>
              <a:t>the given arithmetic expression is </a:t>
            </a:r>
            <a:r>
              <a:rPr lang="en-US" sz="1600" u="sng" dirty="0"/>
              <a:t>I</a:t>
            </a:r>
            <a:r>
              <a:rPr lang="en-US" sz="1600" u="sng" dirty="0" smtClean="0"/>
              <a:t>nvalid</a:t>
            </a:r>
            <a:r>
              <a:rPr lang="en-US" sz="1600" u="sng" dirty="0" smtClean="0"/>
              <a:t>!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-152400" y="5334000"/>
            <a:ext cx="52578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/>
            <a:r>
              <a:rPr lang="en-US" sz="1600" u="sng" dirty="0" smtClean="0"/>
              <a:t>A closing bracket is at hand but the stack is empty!</a:t>
            </a:r>
          </a:p>
          <a:p>
            <a:pPr lvl="1" algn="ctr"/>
            <a:r>
              <a:rPr lang="en-US" sz="1600" u="sng" dirty="0" smtClean="0"/>
              <a:t>So, opening bracket is </a:t>
            </a:r>
            <a:r>
              <a:rPr lang="en-US" sz="1600" u="sng" dirty="0" smtClean="0"/>
              <a:t>missing!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14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2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2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2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2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9" grpId="0"/>
      <p:bldP spid="13" grpId="0"/>
      <p:bldP spid="14" grpId="0"/>
      <p:bldP spid="15" grpId="0"/>
      <p:bldP spid="16" grpId="0"/>
      <p:bldP spid="16" grpId="2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6" grpId="1"/>
      <p:bldP spid="28" grpId="0"/>
      <p:bldP spid="30" grpId="0"/>
      <p:bldP spid="31" grpId="0"/>
      <p:bldP spid="32" grpId="0"/>
      <p:bldP spid="32" grpId="1"/>
      <p:bldP spid="33" grpId="0"/>
      <p:bldP spid="34" grpId="0"/>
      <p:bldP spid="35" grpId="0"/>
      <p:bldP spid="36" grpId="0"/>
      <p:bldP spid="37" grpId="0"/>
      <p:bldP spid="38" grpId="0"/>
      <p:bldP spid="39" grpId="0"/>
      <p:bldP spid="39" grpId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7" grpId="1"/>
      <p:bldP spid="48" grpId="0"/>
      <p:bldP spid="48" grpId="1"/>
      <p:bldP spid="49" grpId="0"/>
      <p:bldP spid="49" grpId="1"/>
      <p:bldP spid="50" grpId="0"/>
      <p:bldP spid="51" grpId="0"/>
      <p:bldP spid="52" grpId="0"/>
      <p:bldP spid="52" grpId="1"/>
      <p:bldP spid="53" grpId="0"/>
      <p:bldP spid="53" grpId="1"/>
      <p:bldP spid="54" grpId="0"/>
      <p:bldP spid="54" grpId="1"/>
      <p:bldP spid="56" grpId="0"/>
      <p:bldP spid="57" grpId="0"/>
      <p:bldP spid="57" grpId="1"/>
      <p:bldP spid="59" grpId="0"/>
      <p:bldP spid="59" grpId="1"/>
      <p:bldP spid="60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u="sng" dirty="0" smtClean="0"/>
              <a:t>Checking the validity of an Arithmetic Expression using Stack Data Structure 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309751" y="1796918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/>
            <a:r>
              <a:rPr lang="en-US" sz="1600" u="sng" dirty="0" smtClean="0"/>
              <a:t>Example:</a:t>
            </a:r>
            <a:r>
              <a:rPr lang="en-US" sz="1600" dirty="0" smtClean="0"/>
              <a:t> </a:t>
            </a:r>
            <a:r>
              <a:rPr lang="en-US" sz="1600" dirty="0"/>
              <a:t>d + [ </a:t>
            </a:r>
            <a:r>
              <a:rPr lang="en-US" sz="1600" dirty="0" smtClean="0"/>
              <a:t>a </a:t>
            </a:r>
            <a:r>
              <a:rPr lang="en-US" sz="1600" dirty="0"/>
              <a:t>- b) * { m / (n + p) </a:t>
            </a:r>
            <a:r>
              <a:rPr lang="en-US" sz="1600" dirty="0" smtClean="0"/>
              <a:t>} ]</a:t>
            </a:r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34057"/>
              </p:ext>
            </p:extLst>
          </p:nvPr>
        </p:nvGraphicFramePr>
        <p:xfrm>
          <a:off x="5257800" y="2667000"/>
          <a:ext cx="29718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/>
                <a:gridCol w="1295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Scanned  Symbol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549607"/>
              </p:ext>
            </p:extLst>
          </p:nvPr>
        </p:nvGraphicFramePr>
        <p:xfrm>
          <a:off x="1143000" y="3124200"/>
          <a:ext cx="990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67400" y="296882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320040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3471446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440888" y="3471446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38862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5326" y="42642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37308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444208" y="37338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40356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444208" y="40356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434042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444208" y="43404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867400" y="46452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558008" y="35022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177008" y="35022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819400" y="3807023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Doesn’t Match</a:t>
            </a:r>
            <a:r>
              <a:rPr lang="en-US" sz="1400" dirty="0" smtClean="0"/>
              <a:t>!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905000" y="5909846"/>
            <a:ext cx="48006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/>
            <a:r>
              <a:rPr lang="en-US" sz="1600" u="sng" dirty="0" smtClean="0"/>
              <a:t>So, the given arithmetic expression is </a:t>
            </a:r>
            <a:r>
              <a:rPr lang="en-US" sz="1600" u="sng" dirty="0" smtClean="0"/>
              <a:t>Invalid</a:t>
            </a:r>
            <a:r>
              <a:rPr lang="en-US" sz="1600" u="sng" dirty="0" smtClean="0"/>
              <a:t>!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76200" y="5206425"/>
            <a:ext cx="86106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/>
            <a:r>
              <a:rPr lang="en-US" sz="1600" u="sng" dirty="0"/>
              <a:t>A closing </a:t>
            </a:r>
            <a:r>
              <a:rPr lang="en-US" sz="1600" u="sng" dirty="0" smtClean="0"/>
              <a:t>parenthesis </a:t>
            </a:r>
            <a:r>
              <a:rPr lang="en-US" sz="1600" u="sng" dirty="0"/>
              <a:t>is at hand but </a:t>
            </a:r>
            <a:r>
              <a:rPr lang="en-US" sz="1600" u="sng" dirty="0" smtClean="0"/>
              <a:t>there is an opening bracket </a:t>
            </a:r>
            <a:r>
              <a:rPr lang="en-US" sz="1600" u="sng" dirty="0"/>
              <a:t>at the top of the stack</a:t>
            </a:r>
            <a:r>
              <a:rPr lang="en-US" sz="1600" u="sng" dirty="0" smtClean="0"/>
              <a:t>!</a:t>
            </a:r>
            <a:endParaRPr lang="en-US" sz="1600" u="sng" dirty="0"/>
          </a:p>
          <a:p>
            <a:pPr lvl="1" algn="ctr"/>
            <a:r>
              <a:rPr lang="en-US" sz="1600" u="sng" dirty="0" smtClean="0"/>
              <a:t>They don’t correspond to each other! So</a:t>
            </a:r>
            <a:r>
              <a:rPr lang="en-US" sz="1600" u="sng" dirty="0"/>
              <a:t>, opening </a:t>
            </a:r>
            <a:r>
              <a:rPr lang="en-US" sz="1600" u="sng" dirty="0" smtClean="0"/>
              <a:t>parenthesis </a:t>
            </a:r>
            <a:r>
              <a:rPr lang="en-US" sz="1600" u="sng" dirty="0"/>
              <a:t>is missing</a:t>
            </a:r>
            <a:r>
              <a:rPr lang="en-US" sz="1600" u="sng" dirty="0" smtClean="0"/>
              <a:t>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18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9" grpId="0"/>
      <p:bldP spid="10" grpId="0"/>
      <p:bldP spid="11" grpId="0"/>
      <p:bldP spid="12" grpId="0"/>
      <p:bldP spid="12" grpId="2"/>
      <p:bldP spid="1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6" grpId="1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u="sng" dirty="0" smtClean="0"/>
              <a:t>Checking the validity of an Arithmetic Expression using Stack Data Structure 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795046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/>
            <a:r>
              <a:rPr lang="en-US" sz="1600" u="sng" dirty="0" smtClean="0"/>
              <a:t>Example:</a:t>
            </a:r>
            <a:r>
              <a:rPr lang="en-US" sz="1600" dirty="0" smtClean="0"/>
              <a:t> </a:t>
            </a:r>
            <a:r>
              <a:rPr lang="en-US" sz="1600" dirty="0"/>
              <a:t>d + [ (a - b) * { m / (n + p) 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93087"/>
              </p:ext>
            </p:extLst>
          </p:nvPr>
        </p:nvGraphicFramePr>
        <p:xfrm>
          <a:off x="5257800" y="1371600"/>
          <a:ext cx="2971800" cy="524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/>
                <a:gridCol w="1295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Scanned  Symbol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alpha val="71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32992"/>
              </p:ext>
            </p:extLst>
          </p:nvPr>
        </p:nvGraphicFramePr>
        <p:xfrm>
          <a:off x="1143000" y="2664023"/>
          <a:ext cx="990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67400" y="167342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190500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2176046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2190" y="2176046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380194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5326" y="41880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24354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285510" y="2438400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(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00608" y="342094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2740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285510" y="274022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(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30450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285510" y="304502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(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7362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285510" y="327362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(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867400" y="35784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558008" y="25116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177008" y="25116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137277" y="281642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Match!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285510" y="35784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867400" y="3883223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291808" y="38070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867400" y="4111823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7315200" y="411182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{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3426023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867400" y="441662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315200" y="441662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{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867400" y="4645223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464522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{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49500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315200" y="495002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{, (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500608" y="30450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867400" y="520910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867400" y="551390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867400" y="574250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7315200" y="520910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{, (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7315200" y="551390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{, (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7315200" y="574250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{, (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867400" y="6019800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)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4931" y="31974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)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163931" y="31974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124200" y="350222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Match!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7315200" y="601682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[, {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867400" y="6321623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}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544931" y="3883223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}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163931" y="3883223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124200" y="418802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Match!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315200" y="6321623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0" y="5867400"/>
            <a:ext cx="50292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/>
            <a:r>
              <a:rPr lang="en-US" sz="1600" u="sng" dirty="0" smtClean="0"/>
              <a:t>Thus</a:t>
            </a:r>
            <a:r>
              <a:rPr lang="en-US" sz="1600" u="sng" dirty="0" smtClean="0"/>
              <a:t>, </a:t>
            </a:r>
            <a:r>
              <a:rPr lang="en-US" sz="1600" u="sng" dirty="0" smtClean="0"/>
              <a:t>the given arithmetic expression is </a:t>
            </a:r>
            <a:r>
              <a:rPr lang="en-US" sz="1600" u="sng" dirty="0"/>
              <a:t>I</a:t>
            </a:r>
            <a:r>
              <a:rPr lang="en-US" sz="1600" u="sng" dirty="0" smtClean="0"/>
              <a:t>nvalid</a:t>
            </a:r>
            <a:r>
              <a:rPr lang="en-US" sz="1600" u="sng" dirty="0" smtClean="0"/>
              <a:t>!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0" y="4713982"/>
            <a:ext cx="50292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/>
            <a:r>
              <a:rPr lang="en-US" sz="1600" u="sng" dirty="0" smtClean="0"/>
              <a:t>We have reached the end of the expression </a:t>
            </a:r>
          </a:p>
          <a:p>
            <a:pPr lvl="1" algn="ctr"/>
            <a:r>
              <a:rPr lang="en-US" sz="1600" u="sng" dirty="0" smtClean="0"/>
              <a:t>b</a:t>
            </a:r>
            <a:r>
              <a:rPr lang="en-US" sz="1600" u="sng" dirty="0" smtClean="0"/>
              <a:t>ut still there is an opening bracket at the top of the stack that hasn’t been popped yet!</a:t>
            </a:r>
          </a:p>
          <a:p>
            <a:pPr lvl="1" algn="ctr"/>
            <a:r>
              <a:rPr lang="en-US" sz="1600" u="sng" dirty="0" smtClean="0"/>
              <a:t>So, the closing bracket is missing!</a:t>
            </a:r>
            <a:r>
              <a:rPr lang="en-US" sz="1600" u="sng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91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2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2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2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2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6" grpId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8" grpId="0"/>
      <p:bldP spid="29" grpId="0"/>
      <p:bldP spid="30" grpId="0"/>
      <p:bldP spid="31" grpId="0"/>
      <p:bldP spid="32" grpId="0"/>
      <p:bldP spid="32" grpId="1"/>
      <p:bldP spid="33" grpId="0"/>
      <p:bldP spid="34" grpId="0"/>
      <p:bldP spid="35" grpId="0"/>
      <p:bldP spid="36" grpId="0"/>
      <p:bldP spid="37" grpId="0"/>
      <p:bldP spid="38" grpId="0"/>
      <p:bldP spid="39" grpId="0"/>
      <p:bldP spid="39" grpId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7" grpId="1"/>
      <p:bldP spid="48" grpId="0"/>
      <p:bldP spid="48" grpId="1"/>
      <p:bldP spid="49" grpId="0"/>
      <p:bldP spid="49" grpId="1"/>
      <p:bldP spid="50" grpId="0"/>
      <p:bldP spid="51" grpId="0"/>
      <p:bldP spid="52" grpId="0"/>
      <p:bldP spid="52" grpId="1"/>
      <p:bldP spid="53" grpId="0"/>
      <p:bldP spid="53" grpId="1"/>
      <p:bldP spid="54" grpId="0"/>
      <p:bldP spid="54" grpId="1"/>
      <p:bldP spid="55" grpId="0"/>
      <p:bldP spid="60" grpId="0"/>
      <p:bldP spid="6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2403</TotalTime>
  <Words>1159</Words>
  <Application>Microsoft Office PowerPoint</Application>
  <PresentationFormat>On-screen Show (4:3)</PresentationFormat>
  <Paragraphs>273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Parentheses, Braces, Brackets and Chevrons </vt:lpstr>
      <vt:lpstr>Checking the validity of an Arithmetic Expression using Stack Data Structure </vt:lpstr>
      <vt:lpstr>Checking the validity of an Arithmetic Expression using Stack Data Structure </vt:lpstr>
      <vt:lpstr>Checking the validity of an Arithmetic Expression using Stack Data Structure </vt:lpstr>
      <vt:lpstr>Checking the validity of an Arithmetic Expression using Stack Data Structure </vt:lpstr>
      <vt:lpstr>Checking the validity of an Arithmetic Expression using Stack Data Structure </vt:lpstr>
      <vt:lpstr>Checking the validity of an Arithmetic Expression using Stack Data Structure </vt:lpstr>
      <vt:lpstr>Checking the validity of an Arithmetic Expression using Stack Data Structure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Feasibility</dc:title>
  <dc:creator>Shafi</dc:creator>
  <cp:lastModifiedBy>Shafi</cp:lastModifiedBy>
  <cp:revision>248</cp:revision>
  <dcterms:created xsi:type="dcterms:W3CDTF">2006-08-16T00:00:00Z</dcterms:created>
  <dcterms:modified xsi:type="dcterms:W3CDTF">2020-12-27T23:10:41Z</dcterms:modified>
</cp:coreProperties>
</file>