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3" r:id="rId3"/>
    <p:sldId id="264" r:id="rId4"/>
    <p:sldId id="272" r:id="rId5"/>
    <p:sldId id="265" r:id="rId6"/>
    <p:sldId id="266" r:id="rId7"/>
    <p:sldId id="267" r:id="rId8"/>
    <p:sldId id="269" r:id="rId9"/>
    <p:sldId id="270" r:id="rId10"/>
    <p:sldId id="271"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72" autoAdjust="0"/>
    <p:restoredTop sz="94660"/>
  </p:normalViewPr>
  <p:slideViewPr>
    <p:cSldViewPr>
      <p:cViewPr varScale="1">
        <p:scale>
          <a:sx n="64" d="100"/>
          <a:sy n="64" d="100"/>
        </p:scale>
        <p:origin x="-1320"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1/4/2021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1/4/2021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1/4/2021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1/4/2021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1/4/2021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burrows-wheeler-data-transform-algorithm/" TargetMode="External"/><Relationship Id="rId2" Type="http://schemas.openxmlformats.org/officeDocument/2006/relationships/hyperlink" Target="https://www.cs.cmu.edu/~ckingsf/bioinfo-lectures/bwt.pdf" TargetMode="External"/><Relationship Id="rId1" Type="http://schemas.openxmlformats.org/officeDocument/2006/relationships/slideLayout" Target="../slideLayouts/slideLayout2.xml"/><Relationship Id="rId4" Type="http://schemas.openxmlformats.org/officeDocument/2006/relationships/hyperlink" Target="https://en.wikipedia.org/wiki/Burrows%E2%80%93Wheeler_transfor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Burrows Wheeler Transform</a:t>
            </a:r>
            <a:endParaRPr lang="en-US" dirty="0"/>
          </a:p>
        </p:txBody>
      </p:sp>
      <p:sp>
        <p:nvSpPr>
          <p:cNvPr id="7" name="Content Placeholder 6"/>
          <p:cNvSpPr>
            <a:spLocks noGrp="1"/>
          </p:cNvSpPr>
          <p:nvPr>
            <p:ph sz="quarter" idx="1"/>
          </p:nvPr>
        </p:nvSpPr>
        <p:spPr>
          <a:xfrm>
            <a:off x="301752" y="1527048"/>
            <a:ext cx="8503920" cy="4797552"/>
          </a:xfrm>
        </p:spPr>
        <p:txBody>
          <a:bodyPr>
            <a:normAutofit fontScale="92500" lnSpcReduction="10000"/>
          </a:bodyPr>
          <a:lstStyle/>
          <a:p>
            <a:pPr algn="just"/>
            <a:r>
              <a:rPr lang="en-US" sz="1600" dirty="0" smtClean="0"/>
              <a:t>The Burrows Wheeler Transform (BWT) </a:t>
            </a:r>
            <a:r>
              <a:rPr lang="en-US" sz="1600" dirty="0"/>
              <a:t>is a data transformation algorithm Invented by Michael Burrows and David Wheeler in </a:t>
            </a:r>
            <a:r>
              <a:rPr lang="en-US" sz="1600" dirty="0" smtClean="0"/>
              <a:t>1994.</a:t>
            </a:r>
          </a:p>
          <a:p>
            <a:pPr algn="just"/>
            <a:endParaRPr lang="en-US" sz="1600" dirty="0" smtClean="0"/>
          </a:p>
          <a:p>
            <a:pPr algn="just"/>
            <a:r>
              <a:rPr lang="en-US" sz="1600" dirty="0" smtClean="0"/>
              <a:t>BWT restructures </a:t>
            </a:r>
            <a:r>
              <a:rPr lang="en-US" sz="1600" dirty="0"/>
              <a:t>data in such a way that the transformed message is more compressible</a:t>
            </a:r>
            <a:r>
              <a:rPr lang="en-US" sz="1600" dirty="0" smtClean="0"/>
              <a:t>.</a:t>
            </a:r>
          </a:p>
          <a:p>
            <a:pPr algn="just"/>
            <a:endParaRPr lang="en-US" sz="1600" dirty="0" smtClean="0"/>
          </a:p>
          <a:p>
            <a:pPr algn="just"/>
            <a:r>
              <a:rPr lang="en-US" sz="1600" dirty="0" smtClean="0"/>
              <a:t>Technically</a:t>
            </a:r>
            <a:r>
              <a:rPr lang="en-US" sz="1600" dirty="0"/>
              <a:t>, </a:t>
            </a:r>
            <a:r>
              <a:rPr lang="en-US" sz="1600" dirty="0" smtClean="0"/>
              <a:t>BWT deals with </a:t>
            </a:r>
            <a:r>
              <a:rPr lang="en-US" sz="1600" dirty="0"/>
              <a:t>lexicographical reversible </a:t>
            </a:r>
            <a:r>
              <a:rPr lang="en-US" sz="1600" dirty="0" smtClean="0"/>
              <a:t>permutation </a:t>
            </a:r>
            <a:r>
              <a:rPr lang="en-US" sz="1600" dirty="0"/>
              <a:t>of the characters of a string</a:t>
            </a:r>
            <a:r>
              <a:rPr lang="en-US" sz="1600" dirty="0" smtClean="0"/>
              <a:t>.</a:t>
            </a:r>
          </a:p>
          <a:p>
            <a:pPr algn="just"/>
            <a:endParaRPr lang="en-US" sz="1600" dirty="0" smtClean="0"/>
          </a:p>
          <a:p>
            <a:pPr algn="just"/>
            <a:r>
              <a:rPr lang="en-US" sz="1600" dirty="0" smtClean="0"/>
              <a:t>BWT </a:t>
            </a:r>
            <a:r>
              <a:rPr lang="en-US" sz="1600" dirty="0"/>
              <a:t>rearranges a character string into runs of similar characters</a:t>
            </a:r>
            <a:r>
              <a:rPr lang="en-US" sz="1600" dirty="0" smtClean="0"/>
              <a:t>. So the main concept of BWT implementation on a string is to convert the repeats to runs!</a:t>
            </a:r>
          </a:p>
          <a:p>
            <a:pPr marL="0" indent="0" algn="just">
              <a:buNone/>
            </a:pPr>
            <a:endParaRPr lang="en-US" sz="1600" dirty="0" smtClean="0"/>
          </a:p>
          <a:p>
            <a:pPr algn="just"/>
            <a:r>
              <a:rPr lang="en-US" sz="1600" dirty="0" smtClean="0"/>
              <a:t>BWT is </a:t>
            </a:r>
            <a:r>
              <a:rPr lang="en-US" sz="1600" dirty="0"/>
              <a:t>useful for compression, since it tends to be easy to compress a string that has runs of repeated characters </a:t>
            </a:r>
            <a:r>
              <a:rPr lang="en-US" sz="1600" dirty="0" smtClean="0"/>
              <a:t>. More </a:t>
            </a:r>
            <a:r>
              <a:rPr lang="en-US" sz="1600" dirty="0"/>
              <a:t>importantly, the transformation is </a:t>
            </a:r>
            <a:r>
              <a:rPr lang="en-US" sz="1600" i="1" dirty="0" smtClean="0"/>
              <a:t>reversible</a:t>
            </a:r>
            <a:r>
              <a:rPr lang="en-US" sz="1600" dirty="0" smtClean="0"/>
              <a:t>!</a:t>
            </a:r>
          </a:p>
          <a:p>
            <a:pPr marL="0" indent="0" algn="just">
              <a:buNone/>
            </a:pPr>
            <a:endParaRPr lang="en-US" sz="1600" dirty="0" smtClean="0"/>
          </a:p>
          <a:p>
            <a:pPr lvl="1" algn="just"/>
            <a:r>
              <a:rPr lang="en-US" sz="1400" dirty="0" smtClean="0"/>
              <a:t>The </a:t>
            </a:r>
            <a:r>
              <a:rPr lang="en-US" sz="1400" dirty="0"/>
              <a:t>idea of the BWT is to build a 2D array whose rows are all cyclic shifts of the input string in dictionary order and return the last column of the array that tends to have long runs of identical characters. </a:t>
            </a:r>
            <a:endParaRPr lang="en-US" sz="1400" dirty="0" smtClean="0"/>
          </a:p>
          <a:p>
            <a:pPr lvl="1" algn="just"/>
            <a:r>
              <a:rPr lang="en-US" sz="1400" dirty="0" smtClean="0"/>
              <a:t>The </a:t>
            </a:r>
            <a:r>
              <a:rPr lang="en-US" sz="1400" dirty="0"/>
              <a:t>benefit of this is that once the characters have been clustered together, they effectively have an ordering, which can make our string more compressible for other algorithms like run-length </a:t>
            </a:r>
            <a:r>
              <a:rPr lang="en-US" sz="1400" dirty="0" smtClean="0"/>
              <a:t>encoding, move-to-front transform (MTF), Huffman Coding, etc. </a:t>
            </a:r>
            <a:endParaRPr lang="en-US" sz="1400" dirty="0"/>
          </a:p>
          <a:p>
            <a:pPr algn="just"/>
            <a:endParaRPr lang="en-US" sz="1500" dirty="0" smtClean="0"/>
          </a:p>
          <a:p>
            <a:pPr algn="just"/>
            <a:r>
              <a:rPr lang="en-US" sz="1700" dirty="0" smtClean="0"/>
              <a:t>BWT is used in data preparation for use with the data compression technique bzip2.</a:t>
            </a:r>
            <a:r>
              <a:rPr lang="en-US" sz="1500" dirty="0" smtClean="0"/>
              <a:t>  </a:t>
            </a:r>
            <a:endParaRPr lang="en-US" sz="1500" dirty="0"/>
          </a:p>
          <a:p>
            <a:pPr marL="0" indent="0" algn="just">
              <a:buNone/>
            </a:pPr>
            <a:endParaRPr lang="en-US" sz="1500" dirty="0"/>
          </a:p>
        </p:txBody>
      </p:sp>
    </p:spTree>
    <p:extLst>
      <p:ext uri="{BB962C8B-B14F-4D97-AF65-F5344CB8AC3E}">
        <p14:creationId xmlns:p14="http://schemas.microsoft.com/office/powerpoint/2010/main" val="825194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Example#4 of Burrows Wheeler Transform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409" y="2057400"/>
            <a:ext cx="6485182" cy="4278770"/>
          </a:xfrm>
          <a:prstGeom prst="rect">
            <a:avLst/>
          </a:prstGeom>
        </p:spPr>
      </p:pic>
      <p:sp>
        <p:nvSpPr>
          <p:cNvPr id="8" name="TextBox 7"/>
          <p:cNvSpPr txBox="1"/>
          <p:nvPr/>
        </p:nvSpPr>
        <p:spPr>
          <a:xfrm>
            <a:off x="2743200" y="1600200"/>
            <a:ext cx="3671198" cy="369332"/>
          </a:xfrm>
          <a:prstGeom prst="rect">
            <a:avLst/>
          </a:prstGeom>
          <a:noFill/>
        </p:spPr>
        <p:txBody>
          <a:bodyPr wrap="none" rtlCol="0">
            <a:spAutoFit/>
          </a:bodyPr>
          <a:lstStyle/>
          <a:p>
            <a:r>
              <a:rPr lang="en-US" dirty="0" smtClean="0"/>
              <a:t>What is the BWT of “</a:t>
            </a:r>
            <a:r>
              <a:rPr lang="en-US" b="1" i="1" dirty="0" smtClean="0"/>
              <a:t>dogwood”</a:t>
            </a:r>
            <a:r>
              <a:rPr lang="en-US" dirty="0" smtClean="0"/>
              <a:t>?</a:t>
            </a:r>
            <a:endParaRPr lang="en-US" b="1" i="1" dirty="0"/>
          </a:p>
        </p:txBody>
      </p:sp>
    </p:spTree>
    <p:extLst>
      <p:ext uri="{BB962C8B-B14F-4D97-AF65-F5344CB8AC3E}">
        <p14:creationId xmlns:p14="http://schemas.microsoft.com/office/powerpoint/2010/main" val="110688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Necessary Links</a:t>
            </a:r>
            <a:endParaRPr lang="en-US" dirty="0"/>
          </a:p>
        </p:txBody>
      </p:sp>
      <p:sp>
        <p:nvSpPr>
          <p:cNvPr id="3" name="Content Placeholder 2"/>
          <p:cNvSpPr>
            <a:spLocks noGrp="1"/>
          </p:cNvSpPr>
          <p:nvPr>
            <p:ph sz="quarter" idx="1"/>
          </p:nvPr>
        </p:nvSpPr>
        <p:spPr/>
        <p:txBody>
          <a:bodyPr>
            <a:normAutofit/>
          </a:bodyPr>
          <a:lstStyle/>
          <a:p>
            <a:pPr marL="0" indent="0">
              <a:buNone/>
            </a:pPr>
            <a:endParaRPr lang="en-US" sz="2400" dirty="0" smtClean="0"/>
          </a:p>
          <a:p>
            <a:r>
              <a:rPr lang="en-US" dirty="0">
                <a:hlinkClick r:id="rId2"/>
              </a:rPr>
              <a:t>https://www.cs.cmu.edu/~</a:t>
            </a:r>
            <a:r>
              <a:rPr lang="en-US" dirty="0" smtClean="0">
                <a:hlinkClick r:id="rId2"/>
              </a:rPr>
              <a:t>ckingsf/bioinfo-lectures/bwt.pdf</a:t>
            </a:r>
            <a:endParaRPr lang="en-US" dirty="0" smtClean="0"/>
          </a:p>
          <a:p>
            <a:endParaRPr lang="en-US" dirty="0"/>
          </a:p>
          <a:p>
            <a:r>
              <a:rPr lang="en-US" sz="2400" dirty="0">
                <a:hlinkClick r:id="rId3"/>
              </a:rPr>
              <a:t>https://www.geeksforgeeks.org/burrows-wheeler-data-transform-algorithm</a:t>
            </a:r>
            <a:r>
              <a:rPr lang="en-US" sz="2400" dirty="0" smtClean="0">
                <a:hlinkClick r:id="rId3"/>
              </a:rPr>
              <a:t>/</a:t>
            </a:r>
            <a:endParaRPr lang="en-US" sz="2400" dirty="0" smtClean="0"/>
          </a:p>
          <a:p>
            <a:endParaRPr lang="en-US" sz="2400" dirty="0"/>
          </a:p>
          <a:p>
            <a:r>
              <a:rPr lang="en-US" sz="2400" dirty="0">
                <a:hlinkClick r:id="rId4"/>
              </a:rPr>
              <a:t>https://</a:t>
            </a:r>
            <a:r>
              <a:rPr lang="en-US" sz="2400" dirty="0" smtClean="0">
                <a:hlinkClick r:id="rId4"/>
              </a:rPr>
              <a:t>en.wikipedia.org/wiki/Burrows%E2%80%93Wheeler_transform</a:t>
            </a:r>
            <a:endParaRPr lang="en-US" sz="2400" dirty="0" smtClean="0"/>
          </a:p>
          <a:p>
            <a:pPr marL="0" indent="0">
              <a:buNone/>
            </a:pPr>
            <a:endParaRPr lang="en-US" sz="2400" dirty="0" smtClean="0"/>
          </a:p>
          <a:p>
            <a:endParaRPr lang="en-US" sz="2400" dirty="0"/>
          </a:p>
          <a:p>
            <a:endParaRPr lang="en-US" dirty="0"/>
          </a:p>
        </p:txBody>
      </p:sp>
    </p:spTree>
    <p:extLst>
      <p:ext uri="{BB962C8B-B14F-4D97-AF65-F5344CB8AC3E}">
        <p14:creationId xmlns:p14="http://schemas.microsoft.com/office/powerpoint/2010/main" val="2856787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Burrows Wheeler Transform</a:t>
            </a:r>
            <a:endParaRPr lang="en-US" dirty="0"/>
          </a:p>
        </p:txBody>
      </p:sp>
      <p:sp>
        <p:nvSpPr>
          <p:cNvPr id="7" name="Content Placeholder 6"/>
          <p:cNvSpPr>
            <a:spLocks noGrp="1"/>
          </p:cNvSpPr>
          <p:nvPr>
            <p:ph sz="quarter" idx="1"/>
          </p:nvPr>
        </p:nvSpPr>
        <p:spPr>
          <a:xfrm>
            <a:off x="301752" y="1527048"/>
            <a:ext cx="8503920" cy="4797552"/>
          </a:xfrm>
        </p:spPr>
        <p:txBody>
          <a:bodyPr>
            <a:normAutofit fontScale="92500" lnSpcReduction="20000"/>
          </a:bodyPr>
          <a:lstStyle/>
          <a:p>
            <a:pPr algn="just"/>
            <a:r>
              <a:rPr lang="en-US" sz="1800" dirty="0"/>
              <a:t>Most important application of BWT is found in biological sciences where genomes (long strings written in A, C, T, G alphabets) don’t have many runs but they do have many repeats</a:t>
            </a:r>
            <a:r>
              <a:rPr lang="en-US" sz="1800" dirty="0" smtClean="0"/>
              <a:t>.</a:t>
            </a:r>
          </a:p>
          <a:p>
            <a:endParaRPr lang="en-US" sz="1800" dirty="0" smtClean="0"/>
          </a:p>
          <a:p>
            <a:pPr marL="0" indent="0" algn="just">
              <a:buNone/>
            </a:pPr>
            <a:r>
              <a:rPr lang="en-US" sz="1800" dirty="0" smtClean="0"/>
              <a:t>Genomes look like this: (long string of A, T, C and G)</a:t>
            </a:r>
          </a:p>
          <a:p>
            <a:pPr marL="0" indent="0" algn="just">
              <a:buNone/>
            </a:pPr>
            <a:endParaRPr lang="en-US" sz="1800" b="1" i="1" dirty="0" smtClean="0"/>
          </a:p>
          <a:p>
            <a:pPr marL="0" indent="0" algn="just">
              <a:buNone/>
            </a:pPr>
            <a:r>
              <a:rPr lang="en-US" sz="1800" b="1" i="1" dirty="0"/>
              <a:t>……….</a:t>
            </a:r>
            <a:r>
              <a:rPr lang="en-US" sz="1800" b="1" i="1" dirty="0" smtClean="0"/>
              <a:t>ATCGCATGGATCCGATGCAATGCCGGTA……….</a:t>
            </a:r>
            <a:r>
              <a:rPr lang="en-US" sz="1800" dirty="0" smtClean="0"/>
              <a:t/>
            </a:r>
            <a:br>
              <a:rPr lang="en-US" sz="1800" dirty="0" smtClean="0"/>
            </a:br>
            <a:endParaRPr lang="en-US" sz="1800" dirty="0" smtClean="0"/>
          </a:p>
          <a:p>
            <a:pPr marL="0" indent="0" algn="just">
              <a:buNone/>
            </a:pPr>
            <a:r>
              <a:rPr lang="en-US" sz="1800" dirty="0" smtClean="0"/>
              <a:t>It can be seen that, the characters A, T, C and G gets repeated in the structure of Genome. If you want to store this genome, it would take enormous space!</a:t>
            </a:r>
            <a:br>
              <a:rPr lang="en-US" sz="1800" dirty="0" smtClean="0"/>
            </a:br>
            <a:r>
              <a:rPr lang="en-US" sz="1800" dirty="0" smtClean="0"/>
              <a:t/>
            </a:r>
            <a:br>
              <a:rPr lang="en-US" sz="1800" dirty="0" smtClean="0"/>
            </a:br>
            <a:r>
              <a:rPr lang="en-US" sz="1800" dirty="0" smtClean="0"/>
              <a:t>So the basic idea is to convert the repeats to runs and if we can do that, then it can be compressed to such a form that will definitely take less amount of space than the original genome sequence in terms of storage. For example, if we can convert the above sequence in the following:</a:t>
            </a:r>
          </a:p>
          <a:p>
            <a:endParaRPr lang="en-US" sz="1800" dirty="0"/>
          </a:p>
          <a:p>
            <a:pPr marL="0" indent="0" algn="ctr">
              <a:buNone/>
            </a:pPr>
            <a:r>
              <a:rPr lang="en-US" sz="1800" b="1" i="1" dirty="0" smtClean="0"/>
              <a:t>………TTTTTCCCCAAAAATTTTTTGGGGGCCCCC………</a:t>
            </a:r>
            <a:r>
              <a:rPr lang="en-US" sz="1800" dirty="0" smtClean="0"/>
              <a:t/>
            </a:r>
            <a:br>
              <a:rPr lang="en-US" sz="1800" dirty="0" smtClean="0"/>
            </a:br>
            <a:endParaRPr lang="en-US" sz="1800" dirty="0" smtClean="0"/>
          </a:p>
          <a:p>
            <a:pPr marL="0" indent="0" algn="ctr">
              <a:buNone/>
            </a:pPr>
            <a:r>
              <a:rPr lang="en-US" sz="1800" dirty="0" smtClean="0"/>
              <a:t>Then it can easily compressible to </a:t>
            </a:r>
            <a:r>
              <a:rPr lang="en-US" sz="1800" b="1" i="1" dirty="0" smtClean="0"/>
              <a:t>…..5T4C5A6T5G5C…..</a:t>
            </a:r>
          </a:p>
          <a:p>
            <a:pPr marL="0" indent="0" algn="ctr">
              <a:buNone/>
            </a:pPr>
            <a:r>
              <a:rPr lang="en-US" sz="1800" dirty="0" smtClean="0"/>
              <a:t>And this will definitely take less amount of space in terms of storage</a:t>
            </a:r>
            <a:endParaRPr lang="en-US" sz="1800" dirty="0"/>
          </a:p>
          <a:p>
            <a:pPr marL="0" indent="0" algn="just">
              <a:buNone/>
            </a:pPr>
            <a:endParaRPr lang="en-US" sz="1800" dirty="0"/>
          </a:p>
        </p:txBody>
      </p:sp>
    </p:spTree>
    <p:extLst>
      <p:ext uri="{BB962C8B-B14F-4D97-AF65-F5344CB8AC3E}">
        <p14:creationId xmlns:p14="http://schemas.microsoft.com/office/powerpoint/2010/main" val="4144448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Steps of Burrows Wheeler Transform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05214"/>
            <a:ext cx="6629400" cy="4895586"/>
          </a:xfrm>
          <a:prstGeom prst="rect">
            <a:avLst/>
          </a:prstGeom>
        </p:spPr>
      </p:pic>
      <p:sp>
        <p:nvSpPr>
          <p:cNvPr id="2" name="TextBox 1"/>
          <p:cNvSpPr txBox="1"/>
          <p:nvPr/>
        </p:nvSpPr>
        <p:spPr>
          <a:xfrm>
            <a:off x="7010400" y="3230940"/>
            <a:ext cx="1804087" cy="1569660"/>
          </a:xfrm>
          <a:prstGeom prst="rect">
            <a:avLst/>
          </a:prstGeom>
          <a:noFill/>
        </p:spPr>
        <p:txBody>
          <a:bodyPr wrap="square" rtlCol="0">
            <a:spAutoFit/>
          </a:bodyPr>
          <a:lstStyle/>
          <a:p>
            <a:pPr algn="just"/>
            <a:r>
              <a:rPr lang="en-US" sz="1600" dirty="0" smtClean="0"/>
              <a:t>Dimension of</a:t>
            </a:r>
          </a:p>
          <a:p>
            <a:pPr algn="just"/>
            <a:r>
              <a:rPr lang="en-US" sz="1600" dirty="0" smtClean="0"/>
              <a:t>the 2D BW Matrix for a given string of length n will be:</a:t>
            </a:r>
          </a:p>
          <a:p>
            <a:pPr algn="just"/>
            <a:r>
              <a:rPr lang="en-US" sz="1600" dirty="0" smtClean="0"/>
              <a:t>BWM [n+1][n+1]  </a:t>
            </a:r>
            <a:endParaRPr lang="en-US" sz="1600" dirty="0"/>
          </a:p>
        </p:txBody>
      </p:sp>
      <p:sp>
        <p:nvSpPr>
          <p:cNvPr id="5" name="TextBox 4"/>
          <p:cNvSpPr txBox="1"/>
          <p:nvPr/>
        </p:nvSpPr>
        <p:spPr>
          <a:xfrm>
            <a:off x="7035113" y="1554540"/>
            <a:ext cx="1804087" cy="1569660"/>
          </a:xfrm>
          <a:prstGeom prst="rect">
            <a:avLst/>
          </a:prstGeom>
          <a:noFill/>
        </p:spPr>
        <p:txBody>
          <a:bodyPr wrap="square" rtlCol="0">
            <a:spAutoFit/>
          </a:bodyPr>
          <a:lstStyle/>
          <a:p>
            <a:pPr algn="just"/>
            <a:r>
              <a:rPr lang="en-US" sz="1600" dirty="0" smtClean="0"/>
              <a:t>After adding the $ to the end of the string of length n, the updated will be   n + 1  </a:t>
            </a:r>
            <a:endParaRPr lang="en-US" sz="1600" dirty="0"/>
          </a:p>
        </p:txBody>
      </p:sp>
      <p:sp>
        <p:nvSpPr>
          <p:cNvPr id="7" name="TextBox 6"/>
          <p:cNvSpPr txBox="1"/>
          <p:nvPr/>
        </p:nvSpPr>
        <p:spPr>
          <a:xfrm>
            <a:off x="7010400" y="4876800"/>
            <a:ext cx="1804087" cy="1569660"/>
          </a:xfrm>
          <a:prstGeom prst="rect">
            <a:avLst/>
          </a:prstGeom>
          <a:noFill/>
        </p:spPr>
        <p:txBody>
          <a:bodyPr wrap="square" rtlCol="0">
            <a:spAutoFit/>
          </a:bodyPr>
          <a:lstStyle/>
          <a:p>
            <a:pPr algn="just"/>
            <a:r>
              <a:rPr lang="en-US" sz="1600" dirty="0" smtClean="0"/>
              <a:t>BWT of the given text will be the characters residing at the  last column of the 2D BW Matrix   </a:t>
            </a:r>
            <a:endParaRPr lang="en-US" sz="1600" dirty="0"/>
          </a:p>
        </p:txBody>
      </p:sp>
    </p:spTree>
    <p:extLst>
      <p:ext uri="{BB962C8B-B14F-4D97-AF65-F5344CB8AC3E}">
        <p14:creationId xmlns:p14="http://schemas.microsoft.com/office/powerpoint/2010/main" val="27028378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ircle(in)">
                                      <p:cBhvr>
                                        <p:cTn id="17" dur="2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fontScale="90000"/>
          </a:bodyPr>
          <a:lstStyle/>
          <a:p>
            <a:r>
              <a:rPr lang="en-US" dirty="0" smtClean="0"/>
              <a:t>Cyclic Rotation and Total No. of Permutations</a:t>
            </a:r>
            <a:endParaRPr lang="en-US" dirty="0"/>
          </a:p>
        </p:txBody>
      </p:sp>
      <p:sp>
        <p:nvSpPr>
          <p:cNvPr id="2" name="TextBox 1"/>
          <p:cNvSpPr txBox="1"/>
          <p:nvPr/>
        </p:nvSpPr>
        <p:spPr>
          <a:xfrm>
            <a:off x="304800" y="1600200"/>
            <a:ext cx="8534400" cy="1477328"/>
          </a:xfrm>
          <a:prstGeom prst="rect">
            <a:avLst/>
          </a:prstGeom>
          <a:noFill/>
        </p:spPr>
        <p:txBody>
          <a:bodyPr wrap="square" rtlCol="0">
            <a:spAutoFit/>
          </a:bodyPr>
          <a:lstStyle/>
          <a:p>
            <a:pPr algn="just"/>
            <a:r>
              <a:rPr lang="en-US" dirty="0" smtClean="0"/>
              <a:t>Cyclic rotation or Circular Shift of the characters of </a:t>
            </a:r>
            <a:r>
              <a:rPr lang="en-US" dirty="0"/>
              <a:t>a string/text is the operation of rearranging the </a:t>
            </a:r>
            <a:r>
              <a:rPr lang="en-US" dirty="0" smtClean="0"/>
              <a:t>characters, </a:t>
            </a:r>
            <a:r>
              <a:rPr lang="en-US" dirty="0"/>
              <a:t>either by moving the final </a:t>
            </a:r>
            <a:r>
              <a:rPr lang="en-US" dirty="0" smtClean="0"/>
              <a:t>character (rightmost character) </a:t>
            </a:r>
            <a:r>
              <a:rPr lang="en-US" dirty="0"/>
              <a:t>to the first position, while shifting all other </a:t>
            </a:r>
            <a:r>
              <a:rPr lang="en-US" dirty="0" smtClean="0"/>
              <a:t>characters </a:t>
            </a:r>
            <a:r>
              <a:rPr lang="en-US" dirty="0"/>
              <a:t>to the next position, or by performing the inverse operation</a:t>
            </a:r>
            <a:r>
              <a:rPr lang="en-US" dirty="0" smtClean="0"/>
              <a:t>. This is very much alike to Bitwise Rotation in Computer Programming! </a:t>
            </a:r>
            <a:endParaRPr lang="en-US" dirty="0"/>
          </a:p>
        </p:txBody>
      </p:sp>
      <p:sp>
        <p:nvSpPr>
          <p:cNvPr id="5" name="TextBox 4"/>
          <p:cNvSpPr txBox="1"/>
          <p:nvPr/>
        </p:nvSpPr>
        <p:spPr>
          <a:xfrm>
            <a:off x="304800" y="3011269"/>
            <a:ext cx="8534400" cy="646331"/>
          </a:xfrm>
          <a:prstGeom prst="rect">
            <a:avLst/>
          </a:prstGeom>
          <a:noFill/>
        </p:spPr>
        <p:txBody>
          <a:bodyPr wrap="square" rtlCol="0">
            <a:spAutoFit/>
          </a:bodyPr>
          <a:lstStyle/>
          <a:p>
            <a:pPr algn="just"/>
            <a:r>
              <a:rPr lang="en-US" dirty="0" smtClean="0"/>
              <a:t>In BWT, we have to repeatedly apply circular shifting/circular rotation to the given sequence of characters and we stop just before getting the original sequence back!</a:t>
            </a:r>
            <a:endParaRPr lang="en-US" dirty="0"/>
          </a:p>
        </p:txBody>
      </p:sp>
      <p:sp>
        <p:nvSpPr>
          <p:cNvPr id="7" name="TextBox 6"/>
          <p:cNvSpPr txBox="1"/>
          <p:nvPr/>
        </p:nvSpPr>
        <p:spPr>
          <a:xfrm>
            <a:off x="304800" y="3600271"/>
            <a:ext cx="8534400" cy="1200329"/>
          </a:xfrm>
          <a:prstGeom prst="rect">
            <a:avLst/>
          </a:prstGeom>
          <a:noFill/>
        </p:spPr>
        <p:txBody>
          <a:bodyPr wrap="square" rtlCol="0">
            <a:spAutoFit/>
          </a:bodyPr>
          <a:lstStyle/>
          <a:p>
            <a:pPr algn="just"/>
            <a:r>
              <a:rPr lang="en-US" dirty="0"/>
              <a:t>For example, </a:t>
            </a:r>
            <a:r>
              <a:rPr lang="en-US" dirty="0" smtClean="0"/>
              <a:t>in terms of  BWT implementation, repeatedly </a:t>
            </a:r>
            <a:r>
              <a:rPr lang="en-US" dirty="0"/>
              <a:t>applying circular </a:t>
            </a:r>
            <a:r>
              <a:rPr lang="en-US" dirty="0" smtClean="0"/>
              <a:t>shifts/circular rotation of </a:t>
            </a:r>
            <a:r>
              <a:rPr lang="en-US" dirty="0"/>
              <a:t>the </a:t>
            </a:r>
            <a:r>
              <a:rPr lang="en-US" dirty="0" smtClean="0"/>
              <a:t>string  </a:t>
            </a:r>
            <a:r>
              <a:rPr lang="en-US" b="1" i="1" dirty="0" smtClean="0"/>
              <a:t>a b c d $ </a:t>
            </a:r>
            <a:r>
              <a:rPr lang="en-US" dirty="0" smtClean="0"/>
              <a:t> </a:t>
            </a:r>
            <a:r>
              <a:rPr lang="en-US" dirty="0"/>
              <a:t>successively </a:t>
            </a:r>
            <a:r>
              <a:rPr lang="en-US" dirty="0" smtClean="0"/>
              <a:t>gives us the following:</a:t>
            </a:r>
          </a:p>
          <a:p>
            <a:pPr algn="just"/>
            <a:endParaRPr lang="en-US" dirty="0"/>
          </a:p>
          <a:p>
            <a:pPr algn="ctr"/>
            <a:r>
              <a:rPr lang="en-US" b="1" i="1" dirty="0"/>
              <a:t>a b c d $ </a:t>
            </a:r>
            <a:r>
              <a:rPr lang="en-US" b="1" i="1" dirty="0" smtClean="0"/>
              <a:t>-&gt; $ a </a:t>
            </a:r>
            <a:r>
              <a:rPr lang="en-US" b="1" i="1" dirty="0"/>
              <a:t>b c </a:t>
            </a:r>
            <a:r>
              <a:rPr lang="en-US" b="1" i="1" dirty="0" smtClean="0"/>
              <a:t>d -&gt; d $ a b c -&gt; c d $ a b -&gt; b c d $ a</a:t>
            </a:r>
            <a:r>
              <a:rPr lang="en-US" dirty="0" smtClean="0"/>
              <a:t> </a:t>
            </a:r>
            <a:endParaRPr lang="en-US" dirty="0"/>
          </a:p>
        </p:txBody>
      </p:sp>
      <p:sp>
        <p:nvSpPr>
          <p:cNvPr id="8" name="TextBox 7"/>
          <p:cNvSpPr txBox="1"/>
          <p:nvPr/>
        </p:nvSpPr>
        <p:spPr>
          <a:xfrm>
            <a:off x="304800" y="4876800"/>
            <a:ext cx="8534400" cy="1477328"/>
          </a:xfrm>
          <a:prstGeom prst="rect">
            <a:avLst/>
          </a:prstGeom>
          <a:noFill/>
        </p:spPr>
        <p:txBody>
          <a:bodyPr wrap="square" rtlCol="0">
            <a:spAutoFit/>
          </a:bodyPr>
          <a:lstStyle/>
          <a:p>
            <a:pPr algn="just"/>
            <a:r>
              <a:rPr lang="en-US" dirty="0" smtClean="0"/>
              <a:t>Circular shift/Circular rotation </a:t>
            </a:r>
            <a:r>
              <a:rPr lang="en-US" dirty="0"/>
              <a:t>is a special kind of cyclic permutation, which in turn is a special kind of </a:t>
            </a:r>
            <a:r>
              <a:rPr lang="en-US" dirty="0" smtClean="0"/>
              <a:t>permutation! </a:t>
            </a:r>
          </a:p>
          <a:p>
            <a:pPr algn="just"/>
            <a:r>
              <a:rPr lang="en-US" dirty="0" smtClean="0"/>
              <a:t>So, total no. of string permutations that will be generated after successively applying circular rotation to the given string of length </a:t>
            </a:r>
            <a:r>
              <a:rPr lang="en-US" b="1" i="1" dirty="0" smtClean="0"/>
              <a:t>n </a:t>
            </a:r>
            <a:r>
              <a:rPr lang="en-US" dirty="0" smtClean="0"/>
              <a:t>is</a:t>
            </a:r>
            <a:r>
              <a:rPr lang="en-US" b="1" i="1" dirty="0" smtClean="0"/>
              <a:t> n+1 </a:t>
            </a:r>
            <a:r>
              <a:rPr lang="en-US" dirty="0" smtClean="0"/>
              <a:t>as we have to add a </a:t>
            </a:r>
            <a:r>
              <a:rPr lang="en-US" b="1" i="1" dirty="0" smtClean="0"/>
              <a:t>$ </a:t>
            </a:r>
            <a:r>
              <a:rPr lang="en-US" dirty="0" smtClean="0"/>
              <a:t>sign at the rightmost position of the text starting to apply cyclic rotation!</a:t>
            </a:r>
            <a:endParaRPr lang="en-US" b="1" i="1" dirty="0"/>
          </a:p>
        </p:txBody>
      </p:sp>
    </p:spTree>
    <p:extLst>
      <p:ext uri="{BB962C8B-B14F-4D97-AF65-F5344CB8AC3E}">
        <p14:creationId xmlns:p14="http://schemas.microsoft.com/office/powerpoint/2010/main" val="42723629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in)">
                                      <p:cBhvr>
                                        <p:cTn id="19" dur="2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heel(1)">
                                      <p:cBhvr>
                                        <p:cTn id="2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Example#1 of Burrows Wheeler Transform</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438400"/>
            <a:ext cx="8698500" cy="3124200"/>
          </a:xfrm>
          <a:prstGeom prst="rect">
            <a:avLst/>
          </a:prstGeom>
        </p:spPr>
      </p:pic>
      <p:sp>
        <p:nvSpPr>
          <p:cNvPr id="4" name="TextBox 3"/>
          <p:cNvSpPr txBox="1"/>
          <p:nvPr/>
        </p:nvSpPr>
        <p:spPr>
          <a:xfrm>
            <a:off x="2362200" y="1992522"/>
            <a:ext cx="4572000" cy="369332"/>
          </a:xfrm>
          <a:prstGeom prst="rect">
            <a:avLst/>
          </a:prstGeom>
          <a:noFill/>
        </p:spPr>
        <p:txBody>
          <a:bodyPr wrap="square" rtlCol="0">
            <a:spAutoFit/>
          </a:bodyPr>
          <a:lstStyle/>
          <a:p>
            <a:r>
              <a:rPr lang="en-US" dirty="0" smtClean="0"/>
              <a:t>What is the BWT of “</a:t>
            </a:r>
            <a:r>
              <a:rPr lang="en-US" b="1" i="1" dirty="0" err="1" smtClean="0"/>
              <a:t>panamabanana</a:t>
            </a:r>
            <a:r>
              <a:rPr lang="en-US" b="1" i="1" dirty="0" smtClean="0"/>
              <a:t>”?</a:t>
            </a:r>
            <a:endParaRPr lang="en-US" b="1" i="1" dirty="0"/>
          </a:p>
        </p:txBody>
      </p:sp>
    </p:spTree>
    <p:extLst>
      <p:ext uri="{BB962C8B-B14F-4D97-AF65-F5344CB8AC3E}">
        <p14:creationId xmlns:p14="http://schemas.microsoft.com/office/powerpoint/2010/main" val="4018762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Example#1 of Burrows Wheeler Transform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676400"/>
            <a:ext cx="2845049" cy="44196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6647" y="1676400"/>
            <a:ext cx="5608753" cy="4419600"/>
          </a:xfrm>
          <a:prstGeom prst="rect">
            <a:avLst/>
          </a:prstGeom>
        </p:spPr>
      </p:pic>
    </p:spTree>
    <p:extLst>
      <p:ext uri="{BB962C8B-B14F-4D97-AF65-F5344CB8AC3E}">
        <p14:creationId xmlns:p14="http://schemas.microsoft.com/office/powerpoint/2010/main" val="21735449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Example#1 of Burrows Wheeler Transform</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666009"/>
            <a:ext cx="6400800" cy="4582391"/>
          </a:xfrm>
          <a:prstGeom prst="rect">
            <a:avLst/>
          </a:prstGeom>
        </p:spPr>
      </p:pic>
    </p:spTree>
    <p:extLst>
      <p:ext uri="{BB962C8B-B14F-4D97-AF65-F5344CB8AC3E}">
        <p14:creationId xmlns:p14="http://schemas.microsoft.com/office/powerpoint/2010/main" val="553053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Example#2 of Burrows Wheeler Transform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828800"/>
            <a:ext cx="5181600" cy="4572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3436535"/>
            <a:ext cx="3505200" cy="1440265"/>
          </a:xfrm>
          <a:prstGeom prst="rect">
            <a:avLst/>
          </a:prstGeom>
        </p:spPr>
      </p:pic>
      <p:sp>
        <p:nvSpPr>
          <p:cNvPr id="5" name="TextBox 4"/>
          <p:cNvSpPr txBox="1"/>
          <p:nvPr/>
        </p:nvSpPr>
        <p:spPr>
          <a:xfrm>
            <a:off x="6248400" y="2286000"/>
            <a:ext cx="1920719" cy="646331"/>
          </a:xfrm>
          <a:prstGeom prst="rect">
            <a:avLst/>
          </a:prstGeom>
          <a:noFill/>
        </p:spPr>
        <p:txBody>
          <a:bodyPr wrap="none" rtlCol="0">
            <a:spAutoFit/>
          </a:bodyPr>
          <a:lstStyle/>
          <a:p>
            <a:r>
              <a:rPr lang="en-US" dirty="0" smtClean="0"/>
              <a:t>What is the BWT</a:t>
            </a:r>
          </a:p>
          <a:p>
            <a:r>
              <a:rPr lang="en-US" dirty="0" smtClean="0"/>
              <a:t>of “</a:t>
            </a:r>
            <a:r>
              <a:rPr lang="en-US" b="1" i="1" dirty="0" smtClean="0"/>
              <a:t>banana”</a:t>
            </a:r>
            <a:r>
              <a:rPr lang="en-US" dirty="0" smtClean="0"/>
              <a:t>?</a:t>
            </a:r>
            <a:endParaRPr lang="en-US" b="1" i="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800" y="4953000"/>
            <a:ext cx="1661090" cy="43641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99694" y="5334000"/>
            <a:ext cx="1553306" cy="457200"/>
          </a:xfrm>
          <a:prstGeom prst="rect">
            <a:avLst/>
          </a:prstGeom>
        </p:spPr>
      </p:pic>
    </p:spTree>
    <p:extLst>
      <p:ext uri="{BB962C8B-B14F-4D97-AF65-F5344CB8AC3E}">
        <p14:creationId xmlns:p14="http://schemas.microsoft.com/office/powerpoint/2010/main" val="27067549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circle(in)">
                                      <p:cBhvr>
                                        <p:cTn id="25" dur="2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arn(inVertical)">
                                      <p:cBhvr>
                                        <p:cTn id="30" dur="500"/>
                                        <p:tgtEl>
                                          <p:spTgt spid="2"/>
                                        </p:tgtEl>
                                      </p:cBhvr>
                                    </p:animEffect>
                                  </p:childTnLst>
                                </p:cTn>
                              </p:par>
                              <p:par>
                                <p:cTn id="31" presetID="16" presetClass="entr" presetSubtype="21"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arn(inVertical)">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heel(1)">
                                      <p:cBhvr>
                                        <p:cTn id="3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Example#3 of Burrows Wheeler Transform</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778736"/>
            <a:ext cx="4953000" cy="46220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3276600"/>
            <a:ext cx="3733800" cy="14478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4628085"/>
            <a:ext cx="3733800" cy="1544115"/>
          </a:xfrm>
          <a:prstGeom prst="rect">
            <a:avLst/>
          </a:prstGeom>
        </p:spPr>
      </p:pic>
      <p:sp>
        <p:nvSpPr>
          <p:cNvPr id="8" name="TextBox 7"/>
          <p:cNvSpPr txBox="1"/>
          <p:nvPr/>
        </p:nvSpPr>
        <p:spPr>
          <a:xfrm>
            <a:off x="6248400" y="2133600"/>
            <a:ext cx="1920719" cy="646331"/>
          </a:xfrm>
          <a:prstGeom prst="rect">
            <a:avLst/>
          </a:prstGeom>
          <a:noFill/>
        </p:spPr>
        <p:txBody>
          <a:bodyPr wrap="none" rtlCol="0">
            <a:spAutoFit/>
          </a:bodyPr>
          <a:lstStyle/>
          <a:p>
            <a:r>
              <a:rPr lang="en-US" dirty="0" smtClean="0"/>
              <a:t>What is the BWT</a:t>
            </a:r>
          </a:p>
          <a:p>
            <a:r>
              <a:rPr lang="en-US" dirty="0" smtClean="0"/>
              <a:t>of “</a:t>
            </a:r>
            <a:r>
              <a:rPr lang="en-US" b="1" i="1" dirty="0" smtClean="0"/>
              <a:t>appellee”</a:t>
            </a:r>
            <a:r>
              <a:rPr lang="en-US" dirty="0" smtClean="0"/>
              <a:t>?</a:t>
            </a:r>
            <a:endParaRPr lang="en-US" dirty="0"/>
          </a:p>
        </p:txBody>
      </p:sp>
    </p:spTree>
    <p:extLst>
      <p:ext uri="{BB962C8B-B14F-4D97-AF65-F5344CB8AC3E}">
        <p14:creationId xmlns:p14="http://schemas.microsoft.com/office/powerpoint/2010/main" val="25720015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ppt_w</p:attrName>
                                        </p:attrNameLst>
                                      </p:cBhvr>
                                      <p:tavLst>
                                        <p:tav tm="0" fmla="#ppt_w*sin(2.5*pi*$)">
                                          <p:val>
                                            <p:fltVal val="0"/>
                                          </p:val>
                                        </p:tav>
                                        <p:tav tm="100000">
                                          <p:val>
                                            <p:fltVal val="1"/>
                                          </p:val>
                                        </p:tav>
                                      </p:tavLst>
                                    </p:anim>
                                    <p:anim calcmode="lin" valueType="num">
                                      <p:cBhvr>
                                        <p:cTn id="9"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ircle(in)">
                                      <p:cBhvr>
                                        <p:cTn id="21" dur="2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45"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anim calcmode="lin" valueType="num">
                                      <p:cBhvr>
                                        <p:cTn id="27" dur="2000" fill="hold"/>
                                        <p:tgtEl>
                                          <p:spTgt spid="7"/>
                                        </p:tgtEl>
                                        <p:attrNameLst>
                                          <p:attrName>ppt_w</p:attrName>
                                        </p:attrNameLst>
                                      </p:cBhvr>
                                      <p:tavLst>
                                        <p:tav tm="0" fmla="#ppt_w*sin(2.5*pi*$)">
                                          <p:val>
                                            <p:fltVal val="0"/>
                                          </p:val>
                                        </p:tav>
                                        <p:tav tm="100000">
                                          <p:val>
                                            <p:fltVal val="1"/>
                                          </p:val>
                                        </p:tav>
                                      </p:tavLst>
                                    </p:anim>
                                    <p:anim calcmode="lin" valueType="num">
                                      <p:cBhvr>
                                        <p:cTn id="28"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2019</TotalTime>
  <Words>643</Words>
  <Application>Microsoft Office PowerPoint</Application>
  <PresentationFormat>On-screen Show (4:3)</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Civic</vt:lpstr>
      <vt:lpstr>Burrows Wheeler Transform</vt:lpstr>
      <vt:lpstr>Burrows Wheeler Transform</vt:lpstr>
      <vt:lpstr>Steps of Burrows Wheeler Transform</vt:lpstr>
      <vt:lpstr>Cyclic Rotation and Total No. of Permutations</vt:lpstr>
      <vt:lpstr>Example#1 of Burrows Wheeler Transform</vt:lpstr>
      <vt:lpstr>Example#1 of Burrows Wheeler Transform</vt:lpstr>
      <vt:lpstr>Example#1 of Burrows Wheeler Transform</vt:lpstr>
      <vt:lpstr>Example#2 of Burrows Wheeler Transform</vt:lpstr>
      <vt:lpstr>Example#3 of Burrows Wheeler Transform</vt:lpstr>
      <vt:lpstr>Example#4 of Burrows Wheeler Transform</vt:lpstr>
      <vt:lpstr>Necessary 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Operational Feasibility</dc:title>
  <dc:creator>Shafi</dc:creator>
  <cp:lastModifiedBy>Shafi</cp:lastModifiedBy>
  <cp:revision>184</cp:revision>
  <dcterms:created xsi:type="dcterms:W3CDTF">2006-08-16T00:00:00Z</dcterms:created>
  <dcterms:modified xsi:type="dcterms:W3CDTF">2021-01-04T15:04:00Z</dcterms:modified>
</cp:coreProperties>
</file>