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773"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11/27/2020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11/27/2020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11/27/2020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11/27/2020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11/27/2020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gold-mine-problem/" TargetMode="External"/><Relationship Id="rId2" Type="http://schemas.openxmlformats.org/officeDocument/2006/relationships/hyperlink" Target="https://www.includehelp.com/icp/gold-mine-problem.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Gold Mine Problem</a:t>
            </a:r>
            <a:endParaRPr lang="en-US" dirty="0"/>
          </a:p>
        </p:txBody>
      </p:sp>
      <p:sp>
        <p:nvSpPr>
          <p:cNvPr id="7" name="Content Placeholder 6"/>
          <p:cNvSpPr>
            <a:spLocks noGrp="1"/>
          </p:cNvSpPr>
          <p:nvPr>
            <p:ph sz="quarter" idx="1"/>
          </p:nvPr>
        </p:nvSpPr>
        <p:spPr>
          <a:xfrm>
            <a:off x="301752" y="1527048"/>
            <a:ext cx="8503920" cy="4797552"/>
          </a:xfrm>
        </p:spPr>
        <p:txBody>
          <a:bodyPr>
            <a:normAutofit/>
          </a:bodyPr>
          <a:lstStyle/>
          <a:p>
            <a:pPr algn="just"/>
            <a:r>
              <a:rPr lang="en-US" sz="2000" b="1" i="1" dirty="0" smtClean="0"/>
              <a:t>Problem Statement</a:t>
            </a:r>
          </a:p>
          <a:p>
            <a:pPr marL="274320" lvl="1" indent="0" algn="just">
              <a:buNone/>
            </a:pPr>
            <a:r>
              <a:rPr lang="en-US" sz="1400" dirty="0"/>
              <a:t>Given </a:t>
            </a:r>
            <a:r>
              <a:rPr lang="en-US" sz="1400"/>
              <a:t>a </a:t>
            </a:r>
            <a:r>
              <a:rPr lang="en-US" sz="1400" smtClean="0"/>
              <a:t>2D gold </a:t>
            </a:r>
            <a:r>
              <a:rPr lang="en-US" sz="1400" dirty="0"/>
              <a:t>mine of </a:t>
            </a:r>
            <a:r>
              <a:rPr lang="en-US" sz="1400" dirty="0" smtClean="0"/>
              <a:t>r*c </a:t>
            </a:r>
            <a:r>
              <a:rPr lang="en-US" sz="1400" dirty="0"/>
              <a:t>dimensions, each cell in this mine contains a positive integer which is the amount of gold in </a:t>
            </a:r>
            <a:r>
              <a:rPr lang="en-US" sz="1400" dirty="0" smtClean="0"/>
              <a:t>any units (tons, kg, etc.) </a:t>
            </a:r>
            <a:r>
              <a:rPr lang="en-US" sz="1400" dirty="0"/>
              <a:t>Initially, the miner is at the first column but can be at any row. He can move only right or right up or right down from the current cell, i.e., the miner can move to the cell diagonally up towards the right or right or diagonally down towards the right. </a:t>
            </a:r>
            <a:r>
              <a:rPr lang="en-US" sz="1400" dirty="0" smtClean="0"/>
              <a:t>We have to find </a:t>
            </a:r>
            <a:r>
              <a:rPr lang="en-US" sz="1400" dirty="0"/>
              <a:t>out the maximum amount of gold </a:t>
            </a:r>
            <a:r>
              <a:rPr lang="en-US" sz="1400" dirty="0" smtClean="0"/>
              <a:t>the miner </a:t>
            </a:r>
            <a:r>
              <a:rPr lang="en-US" sz="1400" dirty="0"/>
              <a:t>can </a:t>
            </a:r>
            <a:r>
              <a:rPr lang="en-US" sz="1400" dirty="0" smtClean="0"/>
              <a:t>collect and also we will trace out the path/s that will lead the miner to collect the maximum amount of gold or any resource.</a:t>
            </a:r>
          </a:p>
          <a:p>
            <a:pPr marL="274320" lvl="1" indent="0" algn="just">
              <a:buNone/>
            </a:pPr>
            <a:endParaRPr lang="en-US" sz="1800" dirty="0" smtClean="0"/>
          </a:p>
          <a:p>
            <a:pPr algn="just"/>
            <a:endParaRPr lang="en-US" sz="1800" dirty="0"/>
          </a:p>
          <a:p>
            <a:pPr marL="0" indent="0" algn="just">
              <a:buNone/>
            </a:pPr>
            <a:endParaRPr lang="en-US" sz="1800" dirty="0"/>
          </a:p>
          <a:p>
            <a:pPr marL="0" indent="0" algn="just">
              <a:buNone/>
            </a:pPr>
            <a:endParaRPr lang="en-US" sz="1800" dirty="0"/>
          </a:p>
        </p:txBody>
      </p:sp>
      <p:graphicFrame>
        <p:nvGraphicFramePr>
          <p:cNvPr id="2" name="Table 1"/>
          <p:cNvGraphicFramePr>
            <a:graphicFrameLocks noGrp="1"/>
          </p:cNvGraphicFramePr>
          <p:nvPr>
            <p:extLst>
              <p:ext uri="{D42A27DB-BD31-4B8C-83A1-F6EECF244321}">
                <p14:modId xmlns:p14="http://schemas.microsoft.com/office/powerpoint/2010/main" val="1426309636"/>
              </p:ext>
            </p:extLst>
          </p:nvPr>
        </p:nvGraphicFramePr>
        <p:xfrm>
          <a:off x="838200" y="3657600"/>
          <a:ext cx="2971800" cy="1478280"/>
        </p:xfrm>
        <a:graphic>
          <a:graphicData uri="http://schemas.openxmlformats.org/drawingml/2006/table">
            <a:tbl>
              <a:tblPr firstRow="1" bandRow="1">
                <a:tableStyleId>{073A0DAA-6AF3-43AB-8588-CEC1D06C72B9}</a:tableStyleId>
              </a:tblPr>
              <a:tblGrid>
                <a:gridCol w="914400"/>
                <a:gridCol w="1066800"/>
                <a:gridCol w="990600"/>
              </a:tblGrid>
              <a:tr h="3200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h</a:t>
                      </a:r>
                      <a:endParaRPr lang="en-US" dirty="0"/>
                    </a:p>
                  </a:txBody>
                  <a:tcPr/>
                </a:tc>
                <a:tc>
                  <a:txBody>
                    <a:bodyPr/>
                    <a:lstStyle/>
                    <a:p>
                      <a:pPr algn="ctr"/>
                      <a:r>
                        <a:rPr lang="en-US" dirty="0" smtClean="0"/>
                        <a:t>i</a:t>
                      </a:r>
                      <a:endParaRPr lang="en-US" dirty="0"/>
                    </a:p>
                  </a:txBody>
                  <a:tcPr/>
                </a:tc>
              </a:tr>
              <a:tr h="370840">
                <a:tc>
                  <a:txBody>
                    <a:bodyPr/>
                    <a:lstStyle/>
                    <a:p>
                      <a:pPr algn="ctr"/>
                      <a:r>
                        <a:rPr lang="en-US" dirty="0" smtClean="0"/>
                        <a:t>j</a:t>
                      </a:r>
                      <a:endParaRPr lang="en-US" dirty="0"/>
                    </a:p>
                  </a:txBody>
                  <a:tcPr/>
                </a:tc>
                <a:tc>
                  <a:txBody>
                    <a:bodyPr/>
                    <a:lstStyle/>
                    <a:p>
                      <a:pPr algn="ctr"/>
                      <a:r>
                        <a:rPr lang="en-US" dirty="0" smtClean="0"/>
                        <a:t>k</a:t>
                      </a:r>
                      <a:endParaRPr lang="en-US" dirty="0"/>
                    </a:p>
                  </a:txBody>
                  <a:tcPr/>
                </a:tc>
                <a:tc>
                  <a:txBody>
                    <a:bodyPr/>
                    <a:lstStyle/>
                    <a:p>
                      <a:pPr algn="ctr"/>
                      <a:r>
                        <a:rPr lang="en-US" dirty="0" smtClean="0"/>
                        <a:t>l</a:t>
                      </a:r>
                      <a:endParaRPr lang="en-US" dirty="0"/>
                    </a:p>
                  </a:txBody>
                  <a:tcPr/>
                </a:tc>
              </a:tr>
            </a:tbl>
          </a:graphicData>
        </a:graphic>
      </p:graphicFrame>
      <p:sp>
        <p:nvSpPr>
          <p:cNvPr id="3" name="Down Arrow 2"/>
          <p:cNvSpPr/>
          <p:nvPr/>
        </p:nvSpPr>
        <p:spPr>
          <a:xfrm>
            <a:off x="1219200" y="32004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V="1">
            <a:off x="457200" y="3810000"/>
            <a:ext cx="609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57200" y="4152900"/>
            <a:ext cx="6096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 y="44958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57200" y="44958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86200" y="3720405"/>
            <a:ext cx="5105400" cy="1384995"/>
          </a:xfrm>
          <a:prstGeom prst="rect">
            <a:avLst/>
          </a:prstGeom>
          <a:noFill/>
        </p:spPr>
        <p:txBody>
          <a:bodyPr wrap="square" rtlCol="0">
            <a:spAutoFit/>
          </a:bodyPr>
          <a:lstStyle/>
          <a:p>
            <a:pPr algn="ctr"/>
            <a:r>
              <a:rPr lang="en-US" dirty="0" smtClean="0"/>
              <a:t>It is possible to move from a cell(</a:t>
            </a:r>
            <a:r>
              <a:rPr lang="en-US" dirty="0" err="1" smtClean="0"/>
              <a:t>i</a:t>
            </a:r>
            <a:r>
              <a:rPr lang="en-US" dirty="0" smtClean="0"/>
              <a:t>, j) to</a:t>
            </a:r>
          </a:p>
          <a:p>
            <a:pPr algn="ctr"/>
            <a:endParaRPr lang="en-US" dirty="0" smtClean="0"/>
          </a:p>
          <a:p>
            <a:pPr algn="ctr"/>
            <a:r>
              <a:rPr lang="en-US" sz="1600" dirty="0" smtClean="0"/>
              <a:t>cell(</a:t>
            </a:r>
            <a:r>
              <a:rPr lang="en-US" sz="1600" dirty="0" err="1" smtClean="0"/>
              <a:t>i</a:t>
            </a:r>
            <a:r>
              <a:rPr lang="en-US" sz="1600" dirty="0" smtClean="0"/>
              <a:t>, j+1) that is towards right cell</a:t>
            </a:r>
          </a:p>
          <a:p>
            <a:pPr algn="ctr"/>
            <a:r>
              <a:rPr lang="en-US" sz="1600" dirty="0" smtClean="0"/>
              <a:t>cell(i-1, j+1) that is diagonally up towards right cell</a:t>
            </a:r>
          </a:p>
          <a:p>
            <a:pPr algn="ctr"/>
            <a:r>
              <a:rPr lang="en-US" sz="1600" dirty="0" smtClean="0"/>
              <a:t>cell(i+1, j+1) </a:t>
            </a:r>
            <a:r>
              <a:rPr lang="en-US" sz="1600" dirty="0"/>
              <a:t>that is diagonally </a:t>
            </a:r>
            <a:r>
              <a:rPr lang="en-US" sz="1600" dirty="0" smtClean="0"/>
              <a:t>down </a:t>
            </a:r>
            <a:r>
              <a:rPr lang="en-US" sz="1600" dirty="0"/>
              <a:t>towards </a:t>
            </a:r>
            <a:r>
              <a:rPr lang="en-US" sz="1600" dirty="0" smtClean="0"/>
              <a:t>right cell </a:t>
            </a:r>
            <a:endParaRPr lang="en-US" sz="1600" dirty="0"/>
          </a:p>
        </p:txBody>
      </p:sp>
      <p:cxnSp>
        <p:nvCxnSpPr>
          <p:cNvPr id="20" name="Straight Arrow Connector 19"/>
          <p:cNvCxnSpPr/>
          <p:nvPr/>
        </p:nvCxnSpPr>
        <p:spPr>
          <a:xfrm flipV="1">
            <a:off x="1524000" y="3874532"/>
            <a:ext cx="533400" cy="309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524000" y="4206359"/>
            <a:ext cx="685800" cy="15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524000" y="4183618"/>
            <a:ext cx="533400" cy="4645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524000" y="4648200"/>
            <a:ext cx="533400" cy="378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50292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Down Arrow 34"/>
          <p:cNvSpPr/>
          <p:nvPr/>
        </p:nvSpPr>
        <p:spPr>
          <a:xfrm>
            <a:off x="3276600" y="32004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28600" y="5077361"/>
            <a:ext cx="8763000" cy="1754326"/>
          </a:xfrm>
          <a:prstGeom prst="rect">
            <a:avLst/>
          </a:prstGeom>
          <a:noFill/>
        </p:spPr>
        <p:txBody>
          <a:bodyPr wrap="square" rtlCol="0">
            <a:spAutoFit/>
          </a:bodyPr>
          <a:lstStyle/>
          <a:p>
            <a:r>
              <a:rPr lang="en-US" sz="1400" i="1" u="sng" dirty="0" smtClean="0"/>
              <a:t>Observations:</a:t>
            </a:r>
            <a:r>
              <a:rPr lang="en-US" sz="1400" dirty="0" smtClean="0"/>
              <a:t> </a:t>
            </a:r>
          </a:p>
          <a:p>
            <a:pPr algn="just"/>
            <a:r>
              <a:rPr lang="en-US" sz="1400" dirty="0" smtClean="0"/>
              <a:t>- Amount </a:t>
            </a:r>
            <a:r>
              <a:rPr lang="en-US" sz="1400" dirty="0"/>
              <a:t>of gold is positive, so we would like to cover maximum cells of maximum values under given constraints.</a:t>
            </a:r>
          </a:p>
          <a:p>
            <a:pPr marL="171450" indent="-171450" algn="just">
              <a:buFontTx/>
              <a:buChar char="-"/>
            </a:pPr>
            <a:r>
              <a:rPr lang="en-US" sz="1400" dirty="0" smtClean="0"/>
              <a:t>In </a:t>
            </a:r>
            <a:r>
              <a:rPr lang="en-US" sz="1400" dirty="0"/>
              <a:t>every move, we move one step toward right side. So we always end up in last column. </a:t>
            </a:r>
            <a:br>
              <a:rPr lang="en-US" sz="1400" dirty="0"/>
            </a:br>
            <a:r>
              <a:rPr lang="en-US" sz="1400" dirty="0" smtClean="0"/>
              <a:t>If </a:t>
            </a:r>
            <a:r>
              <a:rPr lang="en-US" sz="1400" dirty="0"/>
              <a:t>we are at the last column, then we are unable to move </a:t>
            </a:r>
            <a:r>
              <a:rPr lang="en-US" sz="1400" dirty="0" smtClean="0"/>
              <a:t>right</a:t>
            </a:r>
            <a:r>
              <a:rPr lang="en-US" sz="1400" dirty="0" smtClean="0"/>
              <a:t>.</a:t>
            </a:r>
          </a:p>
          <a:p>
            <a:pPr marL="171450" indent="-171450" algn="just">
              <a:buFontTx/>
              <a:buChar char="-"/>
            </a:pPr>
            <a:r>
              <a:rPr lang="en-US" sz="1400" dirty="0" smtClean="0"/>
              <a:t>The maximum amount of gold that can be collected will be the sum amount of gold of the cells comprising a particular path </a:t>
            </a:r>
            <a:endParaRPr lang="en-US" sz="1400" dirty="0"/>
          </a:p>
          <a:p>
            <a:endParaRPr lang="en-US" sz="1000" dirty="0"/>
          </a:p>
        </p:txBody>
      </p:sp>
    </p:spTree>
    <p:extLst>
      <p:ext uri="{BB962C8B-B14F-4D97-AF65-F5344CB8AC3E}">
        <p14:creationId xmlns:p14="http://schemas.microsoft.com/office/powerpoint/2010/main" val="825194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xit" presetSubtype="10" fill="hold" grpId="1" nodeType="clickEffect">
                                  <p:stCondLst>
                                    <p:cond delay="0"/>
                                  </p:stCondLst>
                                  <p:childTnLst>
                                    <p:animEffect transition="out" filter="randombar(horizontal)">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14" presetClass="exit" presetSubtype="10" fill="hold" nodeType="withEffect">
                                  <p:stCondLst>
                                    <p:cond delay="0"/>
                                  </p:stCondLst>
                                  <p:childTnLst>
                                    <p:animEffect transition="out" filter="randombar(horizontal)">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par>
                                <p:cTn id="41" presetID="14" presetClass="exit" presetSubtype="10" fill="hold" nodeType="withEffect">
                                  <p:stCondLst>
                                    <p:cond delay="0"/>
                                  </p:stCondLst>
                                  <p:childTnLst>
                                    <p:animEffect transition="out" filter="randombar(horizontal)">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14" presetClass="exit" presetSubtype="10" fill="hold" nodeType="withEffect">
                                  <p:stCondLst>
                                    <p:cond delay="0"/>
                                  </p:stCondLst>
                                  <p:childTnLst>
                                    <p:animEffect transition="out" filter="randombar(horizontal)">
                                      <p:cBhvr>
                                        <p:cTn id="45" dur="500"/>
                                        <p:tgtEl>
                                          <p:spTgt spid="14"/>
                                        </p:tgtEl>
                                      </p:cBhvr>
                                    </p:animEffect>
                                    <p:set>
                                      <p:cBhvr>
                                        <p:cTn id="46" dur="1" fill="hold">
                                          <p:stCondLst>
                                            <p:cond delay="499"/>
                                          </p:stCondLst>
                                        </p:cTn>
                                        <p:tgtEl>
                                          <p:spTgt spid="14"/>
                                        </p:tgtEl>
                                        <p:attrNameLst>
                                          <p:attrName>style.visibility</p:attrName>
                                        </p:attrNameLst>
                                      </p:cBhvr>
                                      <p:to>
                                        <p:strVal val="hidden"/>
                                      </p:to>
                                    </p:set>
                                  </p:childTnLst>
                                </p:cTn>
                              </p:par>
                              <p:par>
                                <p:cTn id="47" presetID="14" presetClass="exit" presetSubtype="10" fill="hold" nodeType="withEffect">
                                  <p:stCondLst>
                                    <p:cond delay="0"/>
                                  </p:stCondLst>
                                  <p:childTnLst>
                                    <p:animEffect transition="out" filter="randombar(horizontal)">
                                      <p:cBhvr>
                                        <p:cTn id="48" dur="500"/>
                                        <p:tgtEl>
                                          <p:spTgt spid="16"/>
                                        </p:tgtEl>
                                      </p:cBhvr>
                                    </p:animEffect>
                                    <p:set>
                                      <p:cBhvr>
                                        <p:cTn id="49" dur="1" fill="hold">
                                          <p:stCondLst>
                                            <p:cond delay="499"/>
                                          </p:stCondLst>
                                        </p:cTn>
                                        <p:tgtEl>
                                          <p:spTgt spid="1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arn(inVertical)">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ppt_w</p:attrName>
                                        </p:attrNameLst>
                                      </p:cBhvr>
                                      <p:tavLst>
                                        <p:tav tm="0">
                                          <p:val>
                                            <p:fltVal val="0"/>
                                          </p:val>
                                        </p:tav>
                                        <p:tav tm="100000">
                                          <p:val>
                                            <p:strVal val="#ppt_w"/>
                                          </p:val>
                                        </p:tav>
                                      </p:tavLst>
                                    </p:anim>
                                    <p:anim calcmode="lin" valueType="num">
                                      <p:cBhvr>
                                        <p:cTn id="60" dur="500" fill="hold"/>
                                        <p:tgtEl>
                                          <p:spTgt spid="9"/>
                                        </p:tgtEl>
                                        <p:attrNameLst>
                                          <p:attrName>ppt_h</p:attrName>
                                        </p:attrNameLst>
                                      </p:cBhvr>
                                      <p:tavLst>
                                        <p:tav tm="0">
                                          <p:val>
                                            <p:fltVal val="0"/>
                                          </p:val>
                                        </p:tav>
                                        <p:tav tm="100000">
                                          <p:val>
                                            <p:strVal val="#ppt_h"/>
                                          </p:val>
                                        </p:tav>
                                      </p:tavLst>
                                    </p:anim>
                                    <p:animEffect transition="in" filter="fade">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xit" presetSubtype="10" fill="hold" nodeType="clickEffect">
                                  <p:stCondLst>
                                    <p:cond delay="0"/>
                                  </p:stCondLst>
                                  <p:childTnLst>
                                    <p:animEffect transition="out" filter="randombar(horizontal)">
                                      <p:cBhvr>
                                        <p:cTn id="80" dur="500"/>
                                        <p:tgtEl>
                                          <p:spTgt spid="9"/>
                                        </p:tgtEl>
                                      </p:cBhvr>
                                    </p:animEffect>
                                    <p:set>
                                      <p:cBhvr>
                                        <p:cTn id="81" dur="1" fill="hold">
                                          <p:stCondLst>
                                            <p:cond delay="499"/>
                                          </p:stCondLst>
                                        </p:cTn>
                                        <p:tgtEl>
                                          <p:spTgt spid="9"/>
                                        </p:tgtEl>
                                        <p:attrNameLst>
                                          <p:attrName>style.visibility</p:attrName>
                                        </p:attrNameLst>
                                      </p:cBhvr>
                                      <p:to>
                                        <p:strVal val="hidden"/>
                                      </p:to>
                                    </p:set>
                                  </p:childTnLst>
                                </p:cTn>
                              </p:par>
                              <p:par>
                                <p:cTn id="82" presetID="14" presetClass="exit" presetSubtype="10" fill="hold" nodeType="withEffect">
                                  <p:stCondLst>
                                    <p:cond delay="0"/>
                                  </p:stCondLst>
                                  <p:childTnLst>
                                    <p:animEffect transition="out" filter="randombar(horizontal)">
                                      <p:cBhvr>
                                        <p:cTn id="83" dur="500"/>
                                        <p:tgtEl>
                                          <p:spTgt spid="20"/>
                                        </p:tgtEl>
                                      </p:cBhvr>
                                    </p:animEffect>
                                    <p:set>
                                      <p:cBhvr>
                                        <p:cTn id="84" dur="1" fill="hold">
                                          <p:stCondLst>
                                            <p:cond delay="499"/>
                                          </p:stCondLst>
                                        </p:cTn>
                                        <p:tgtEl>
                                          <p:spTgt spid="20"/>
                                        </p:tgtEl>
                                        <p:attrNameLst>
                                          <p:attrName>style.visibility</p:attrName>
                                        </p:attrNameLst>
                                      </p:cBhvr>
                                      <p:to>
                                        <p:strVal val="hidden"/>
                                      </p:to>
                                    </p:set>
                                  </p:childTnLst>
                                </p:cTn>
                              </p:par>
                              <p:par>
                                <p:cTn id="85" presetID="14" presetClass="exit" presetSubtype="10" fill="hold" nodeType="withEffect">
                                  <p:stCondLst>
                                    <p:cond delay="0"/>
                                  </p:stCondLst>
                                  <p:childTnLst>
                                    <p:animEffect transition="out" filter="randombar(horizontal)">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par>
                                <p:cTn id="88" presetID="14" presetClass="exit" presetSubtype="10" fill="hold" nodeType="withEffect">
                                  <p:stCondLst>
                                    <p:cond delay="0"/>
                                  </p:stCondLst>
                                  <p:childTnLst>
                                    <p:animEffect transition="out" filter="randombar(horizontal)">
                                      <p:cBhvr>
                                        <p:cTn id="89" dur="500"/>
                                        <p:tgtEl>
                                          <p:spTgt spid="26"/>
                                        </p:tgtEl>
                                      </p:cBhvr>
                                    </p:animEffect>
                                    <p:set>
                                      <p:cBhvr>
                                        <p:cTn id="90" dur="1" fill="hold">
                                          <p:stCondLst>
                                            <p:cond delay="499"/>
                                          </p:stCondLst>
                                        </p:cTn>
                                        <p:tgtEl>
                                          <p:spTgt spid="2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nodeType="click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p:cTn id="95" dur="500" fill="hold"/>
                                        <p:tgtEl>
                                          <p:spTgt spid="16"/>
                                        </p:tgtEl>
                                        <p:attrNameLst>
                                          <p:attrName>ppt_w</p:attrName>
                                        </p:attrNameLst>
                                      </p:cBhvr>
                                      <p:tavLst>
                                        <p:tav tm="0">
                                          <p:val>
                                            <p:fltVal val="0"/>
                                          </p:val>
                                        </p:tav>
                                        <p:tav tm="100000">
                                          <p:val>
                                            <p:strVal val="#ppt_w"/>
                                          </p:val>
                                        </p:tav>
                                      </p:tavLst>
                                    </p:anim>
                                    <p:anim calcmode="lin" valueType="num">
                                      <p:cBhvr>
                                        <p:cTn id="96" dur="500" fill="hold"/>
                                        <p:tgtEl>
                                          <p:spTgt spid="16"/>
                                        </p:tgtEl>
                                        <p:attrNameLst>
                                          <p:attrName>ppt_h</p:attrName>
                                        </p:attrNameLst>
                                      </p:cBhvr>
                                      <p:tavLst>
                                        <p:tav tm="0">
                                          <p:val>
                                            <p:fltVal val="0"/>
                                          </p:val>
                                        </p:tav>
                                        <p:tav tm="100000">
                                          <p:val>
                                            <p:strVal val="#ppt_h"/>
                                          </p:val>
                                        </p:tav>
                                      </p:tavLst>
                                    </p:anim>
                                    <p:animEffect transition="in" filter="fade">
                                      <p:cBhvr>
                                        <p:cTn id="97" dur="500"/>
                                        <p:tgtEl>
                                          <p:spTgt spid="16"/>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barn(inVertical)">
                                      <p:cBhvr>
                                        <p:cTn id="102" dur="5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barn(inVertical)">
                                      <p:cBhvr>
                                        <p:cTn id="107" dur="500"/>
                                        <p:tgtEl>
                                          <p:spTgt spid="34"/>
                                        </p:tgtEl>
                                      </p:cBhvr>
                                    </p:animEffect>
                                  </p:childTnLst>
                                </p:cTn>
                              </p:par>
                            </p:childTnLst>
                          </p:cTn>
                        </p:par>
                      </p:childTnLst>
                    </p:cTn>
                  </p:par>
                  <p:par>
                    <p:cTn id="108" fill="hold">
                      <p:stCondLst>
                        <p:cond delay="indefinite"/>
                      </p:stCondLst>
                      <p:childTnLst>
                        <p:par>
                          <p:cTn id="109" fill="hold">
                            <p:stCondLst>
                              <p:cond delay="0"/>
                            </p:stCondLst>
                            <p:childTnLst>
                              <p:par>
                                <p:cTn id="110" presetID="6" presetClass="exit" presetSubtype="32" fill="hold" nodeType="clickEffect">
                                  <p:stCondLst>
                                    <p:cond delay="0"/>
                                  </p:stCondLst>
                                  <p:childTnLst>
                                    <p:animEffect transition="out" filter="circle(out)">
                                      <p:cBhvr>
                                        <p:cTn id="111" dur="2000"/>
                                        <p:tgtEl>
                                          <p:spTgt spid="16"/>
                                        </p:tgtEl>
                                      </p:cBhvr>
                                    </p:animEffect>
                                    <p:set>
                                      <p:cBhvr>
                                        <p:cTn id="112" dur="1" fill="hold">
                                          <p:stCondLst>
                                            <p:cond delay="1999"/>
                                          </p:stCondLst>
                                        </p:cTn>
                                        <p:tgtEl>
                                          <p:spTgt spid="16"/>
                                        </p:tgtEl>
                                        <p:attrNameLst>
                                          <p:attrName>style.visibility</p:attrName>
                                        </p:attrNameLst>
                                      </p:cBhvr>
                                      <p:to>
                                        <p:strVal val="hidden"/>
                                      </p:to>
                                    </p:set>
                                  </p:childTnLst>
                                </p:cTn>
                              </p:par>
                              <p:par>
                                <p:cTn id="113" presetID="6" presetClass="exit" presetSubtype="32" fill="hold" nodeType="withEffect">
                                  <p:stCondLst>
                                    <p:cond delay="0"/>
                                  </p:stCondLst>
                                  <p:childTnLst>
                                    <p:animEffect transition="out" filter="circle(out)">
                                      <p:cBhvr>
                                        <p:cTn id="114" dur="2000"/>
                                        <p:tgtEl>
                                          <p:spTgt spid="32"/>
                                        </p:tgtEl>
                                      </p:cBhvr>
                                    </p:animEffect>
                                    <p:set>
                                      <p:cBhvr>
                                        <p:cTn id="115" dur="1" fill="hold">
                                          <p:stCondLst>
                                            <p:cond delay="1999"/>
                                          </p:stCondLst>
                                        </p:cTn>
                                        <p:tgtEl>
                                          <p:spTgt spid="32"/>
                                        </p:tgtEl>
                                        <p:attrNameLst>
                                          <p:attrName>style.visibility</p:attrName>
                                        </p:attrNameLst>
                                      </p:cBhvr>
                                      <p:to>
                                        <p:strVal val="hidden"/>
                                      </p:to>
                                    </p:set>
                                  </p:childTnLst>
                                </p:cTn>
                              </p:par>
                              <p:par>
                                <p:cTn id="116" presetID="6" presetClass="exit" presetSubtype="32" fill="hold" nodeType="withEffect">
                                  <p:stCondLst>
                                    <p:cond delay="0"/>
                                  </p:stCondLst>
                                  <p:childTnLst>
                                    <p:animEffect transition="out" filter="circle(out)">
                                      <p:cBhvr>
                                        <p:cTn id="117" dur="2000"/>
                                        <p:tgtEl>
                                          <p:spTgt spid="34"/>
                                        </p:tgtEl>
                                      </p:cBhvr>
                                    </p:animEffect>
                                    <p:set>
                                      <p:cBhvr>
                                        <p:cTn id="118" dur="1" fill="hold">
                                          <p:stCondLst>
                                            <p:cond delay="1999"/>
                                          </p:stCondLst>
                                        </p:cTn>
                                        <p:tgtEl>
                                          <p:spTgt spid="3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1" presetClass="entr" presetSubtype="1" fill="hold" grpId="0" nodeType="clickEffect">
                                  <p:stCondLst>
                                    <p:cond delay="0"/>
                                  </p:stCondLst>
                                  <p:childTnLst>
                                    <p:set>
                                      <p:cBhvr>
                                        <p:cTn id="122" dur="1" fill="hold">
                                          <p:stCondLst>
                                            <p:cond delay="0"/>
                                          </p:stCondLst>
                                        </p:cTn>
                                        <p:tgtEl>
                                          <p:spTgt spid="35"/>
                                        </p:tgtEl>
                                        <p:attrNameLst>
                                          <p:attrName>style.visibility</p:attrName>
                                        </p:attrNameLst>
                                      </p:cBhvr>
                                      <p:to>
                                        <p:strVal val="visible"/>
                                      </p:to>
                                    </p:set>
                                    <p:animEffect transition="in" filter="wheel(1)">
                                      <p:cBhvr>
                                        <p:cTn id="123" dur="2000"/>
                                        <p:tgtEl>
                                          <p:spTgt spid="35"/>
                                        </p:tgtEl>
                                      </p:cBhvr>
                                    </p:animEffect>
                                  </p:childTnLst>
                                </p:cTn>
                              </p:par>
                            </p:childTnLst>
                          </p:cTn>
                        </p:par>
                      </p:childTnLst>
                    </p:cTn>
                  </p:par>
                  <p:par>
                    <p:cTn id="124" fill="hold">
                      <p:stCondLst>
                        <p:cond delay="indefinite"/>
                      </p:stCondLst>
                      <p:childTnLst>
                        <p:par>
                          <p:cTn id="125" fill="hold">
                            <p:stCondLst>
                              <p:cond delay="0"/>
                            </p:stCondLst>
                            <p:childTnLst>
                              <p:par>
                                <p:cTn id="126" presetID="14" presetClass="exit" presetSubtype="10" fill="hold" grpId="1" nodeType="clickEffect">
                                  <p:stCondLst>
                                    <p:cond delay="0"/>
                                  </p:stCondLst>
                                  <p:childTnLst>
                                    <p:animEffect transition="out" filter="randombar(horizontal)">
                                      <p:cBhvr>
                                        <p:cTn id="127" dur="500"/>
                                        <p:tgtEl>
                                          <p:spTgt spid="35"/>
                                        </p:tgtEl>
                                      </p:cBhvr>
                                    </p:animEffect>
                                    <p:set>
                                      <p:cBhvr>
                                        <p:cTn id="128" dur="1" fill="hold">
                                          <p:stCondLst>
                                            <p:cond delay="499"/>
                                          </p:stCondLst>
                                        </p:cTn>
                                        <p:tgtEl>
                                          <p:spTgt spid="35"/>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6" presetClass="entr" presetSubtype="16" fill="hold" grpId="0" nodeType="clickEffect">
                                  <p:stCondLst>
                                    <p:cond delay="0"/>
                                  </p:stCondLst>
                                  <p:childTnLst>
                                    <p:set>
                                      <p:cBhvr>
                                        <p:cTn id="132" dur="1" fill="hold">
                                          <p:stCondLst>
                                            <p:cond delay="0"/>
                                          </p:stCondLst>
                                        </p:cTn>
                                        <p:tgtEl>
                                          <p:spTgt spid="37"/>
                                        </p:tgtEl>
                                        <p:attrNameLst>
                                          <p:attrName>style.visibility</p:attrName>
                                        </p:attrNameLst>
                                      </p:cBhvr>
                                      <p:to>
                                        <p:strVal val="visible"/>
                                      </p:to>
                                    </p:set>
                                    <p:animEffect transition="in" filter="circle(in)">
                                      <p:cBhvr>
                                        <p:cTn id="133"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8" grpId="0"/>
      <p:bldP spid="35" grpId="0" animBg="1"/>
      <p:bldP spid="35" grpId="1" animBg="1"/>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Solve The Gold </a:t>
            </a:r>
            <a:r>
              <a:rPr lang="en-US" dirty="0"/>
              <a:t>Mine Problem</a:t>
            </a:r>
          </a:p>
        </p:txBody>
      </p:sp>
      <p:sp>
        <p:nvSpPr>
          <p:cNvPr id="3" name="Content Placeholder 2"/>
          <p:cNvSpPr>
            <a:spLocks noGrp="1"/>
          </p:cNvSpPr>
          <p:nvPr>
            <p:ph sz="quarter" idx="1"/>
          </p:nvPr>
        </p:nvSpPr>
        <p:spPr/>
        <p:txBody>
          <a:bodyPr>
            <a:normAutofit/>
          </a:bodyPr>
          <a:lstStyle/>
          <a:p>
            <a:pPr algn="just"/>
            <a:r>
              <a:rPr lang="en-US" sz="1800" dirty="0" smtClean="0"/>
              <a:t>How can we calculate/find </a:t>
            </a:r>
            <a:r>
              <a:rPr lang="en-US" sz="1800" dirty="0"/>
              <a:t>out the maximum amount of gold </a:t>
            </a:r>
            <a:r>
              <a:rPr lang="en-US" sz="1800" dirty="0" smtClean="0"/>
              <a:t>the miner </a:t>
            </a:r>
            <a:r>
              <a:rPr lang="en-US" sz="1800" dirty="0"/>
              <a:t>can </a:t>
            </a:r>
            <a:r>
              <a:rPr lang="en-US" sz="1800" dirty="0" smtClean="0"/>
              <a:t>collect?</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96799894"/>
              </p:ext>
            </p:extLst>
          </p:nvPr>
        </p:nvGraphicFramePr>
        <p:xfrm>
          <a:off x="457200" y="2819400"/>
          <a:ext cx="3048000" cy="1478280"/>
        </p:xfrm>
        <a:graphic>
          <a:graphicData uri="http://schemas.openxmlformats.org/drawingml/2006/table">
            <a:tbl>
              <a:tblPr firstRow="1" bandRow="1">
                <a:tableStyleId>{073A0DAA-6AF3-43AB-8588-CEC1D06C72B9}</a:tableStyleId>
              </a:tblPr>
              <a:tblGrid>
                <a:gridCol w="990600"/>
                <a:gridCol w="1066800"/>
                <a:gridCol w="990600"/>
              </a:tblGrid>
              <a:tr h="3200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h</a:t>
                      </a:r>
                      <a:endParaRPr lang="en-US" dirty="0"/>
                    </a:p>
                  </a:txBody>
                  <a:tcPr/>
                </a:tc>
                <a:tc>
                  <a:txBody>
                    <a:bodyPr/>
                    <a:lstStyle/>
                    <a:p>
                      <a:pPr algn="ctr"/>
                      <a:r>
                        <a:rPr lang="en-US" dirty="0" smtClean="0"/>
                        <a:t>i</a:t>
                      </a:r>
                      <a:endParaRPr lang="en-US" dirty="0"/>
                    </a:p>
                  </a:txBody>
                  <a:tcPr/>
                </a:tc>
              </a:tr>
              <a:tr h="370840">
                <a:tc>
                  <a:txBody>
                    <a:bodyPr/>
                    <a:lstStyle/>
                    <a:p>
                      <a:pPr algn="ctr"/>
                      <a:r>
                        <a:rPr lang="en-US" dirty="0" smtClean="0"/>
                        <a:t>j</a:t>
                      </a:r>
                      <a:endParaRPr lang="en-US" dirty="0"/>
                    </a:p>
                  </a:txBody>
                  <a:tcPr/>
                </a:tc>
                <a:tc>
                  <a:txBody>
                    <a:bodyPr/>
                    <a:lstStyle/>
                    <a:p>
                      <a:pPr algn="ctr"/>
                      <a:r>
                        <a:rPr lang="en-US" dirty="0" smtClean="0"/>
                        <a:t>k</a:t>
                      </a:r>
                      <a:endParaRPr lang="en-US" dirty="0"/>
                    </a:p>
                  </a:txBody>
                  <a:tcPr/>
                </a:tc>
                <a:tc>
                  <a:txBody>
                    <a:bodyPr/>
                    <a:lstStyle/>
                    <a:p>
                      <a:pPr algn="ctr"/>
                      <a:r>
                        <a:rPr lang="en-US" dirty="0" smtClean="0"/>
                        <a:t>l</a:t>
                      </a:r>
                      <a:endParaRPr lang="en-US" dirty="0"/>
                    </a:p>
                  </a:txBody>
                  <a:tcPr/>
                </a:tc>
              </a:tr>
            </a:tbl>
          </a:graphicData>
        </a:graphic>
      </p:graphicFrame>
      <p:sp>
        <p:nvSpPr>
          <p:cNvPr id="5" name="TextBox 4"/>
          <p:cNvSpPr txBox="1"/>
          <p:nvPr/>
        </p:nvSpPr>
        <p:spPr>
          <a:xfrm>
            <a:off x="3733800" y="2667000"/>
            <a:ext cx="5105400" cy="1384995"/>
          </a:xfrm>
          <a:prstGeom prst="rect">
            <a:avLst/>
          </a:prstGeom>
          <a:noFill/>
        </p:spPr>
        <p:txBody>
          <a:bodyPr wrap="square" rtlCol="0">
            <a:spAutoFit/>
          </a:bodyPr>
          <a:lstStyle/>
          <a:p>
            <a:pPr algn="ctr"/>
            <a:r>
              <a:rPr lang="en-US" dirty="0" smtClean="0"/>
              <a:t>It is possible to move from a cell(</a:t>
            </a:r>
            <a:r>
              <a:rPr lang="en-US" dirty="0" err="1"/>
              <a:t>i</a:t>
            </a:r>
            <a:r>
              <a:rPr lang="en-US" dirty="0" smtClean="0"/>
              <a:t>, j) to the</a:t>
            </a:r>
          </a:p>
          <a:p>
            <a:pPr algn="ctr"/>
            <a:endParaRPr lang="en-US" dirty="0" smtClean="0"/>
          </a:p>
          <a:p>
            <a:pPr algn="ctr"/>
            <a:r>
              <a:rPr lang="en-US" sz="1600" dirty="0" smtClean="0"/>
              <a:t>cell(</a:t>
            </a:r>
            <a:r>
              <a:rPr lang="en-US" sz="1600" dirty="0" err="1" smtClean="0"/>
              <a:t>i</a:t>
            </a:r>
            <a:r>
              <a:rPr lang="en-US" sz="1600" dirty="0" smtClean="0"/>
              <a:t>, j+1) that is towards right cell</a:t>
            </a:r>
          </a:p>
          <a:p>
            <a:pPr algn="ctr"/>
            <a:r>
              <a:rPr lang="en-US" sz="1600" dirty="0" smtClean="0"/>
              <a:t>cell(i-1, j+1) that is diagonally up towards right cell</a:t>
            </a:r>
          </a:p>
          <a:p>
            <a:pPr algn="ctr"/>
            <a:r>
              <a:rPr lang="en-US" sz="1600" dirty="0" smtClean="0"/>
              <a:t>cell(i+1, j+1) </a:t>
            </a:r>
            <a:r>
              <a:rPr lang="en-US" sz="1600" dirty="0"/>
              <a:t>that is diagonally </a:t>
            </a:r>
            <a:r>
              <a:rPr lang="en-US" sz="1600" dirty="0" smtClean="0"/>
              <a:t>down </a:t>
            </a:r>
            <a:r>
              <a:rPr lang="en-US" sz="1600" dirty="0"/>
              <a:t>towards </a:t>
            </a:r>
            <a:r>
              <a:rPr lang="en-US" sz="1600" dirty="0" smtClean="0"/>
              <a:t>right cell </a:t>
            </a:r>
            <a:endParaRPr lang="en-US" sz="1600" dirty="0"/>
          </a:p>
        </p:txBody>
      </p:sp>
      <p:sp>
        <p:nvSpPr>
          <p:cNvPr id="6" name="TextBox 5"/>
          <p:cNvSpPr txBox="1"/>
          <p:nvPr/>
        </p:nvSpPr>
        <p:spPr>
          <a:xfrm>
            <a:off x="3200400" y="4114800"/>
            <a:ext cx="5943600" cy="1384995"/>
          </a:xfrm>
          <a:prstGeom prst="rect">
            <a:avLst/>
          </a:prstGeom>
          <a:noFill/>
        </p:spPr>
        <p:txBody>
          <a:bodyPr wrap="square" rtlCol="0">
            <a:spAutoFit/>
          </a:bodyPr>
          <a:lstStyle/>
          <a:p>
            <a:pPr algn="ctr"/>
            <a:r>
              <a:rPr lang="en-US" dirty="0" smtClean="0"/>
              <a:t>It is possible to come to a cell(</a:t>
            </a:r>
            <a:r>
              <a:rPr lang="en-US" dirty="0" err="1"/>
              <a:t>i</a:t>
            </a:r>
            <a:r>
              <a:rPr lang="en-US" dirty="0" smtClean="0"/>
              <a:t>, j) from the</a:t>
            </a:r>
          </a:p>
          <a:p>
            <a:pPr algn="ctr"/>
            <a:endParaRPr lang="en-US" dirty="0" smtClean="0"/>
          </a:p>
          <a:p>
            <a:pPr algn="ctr"/>
            <a:r>
              <a:rPr lang="en-US" sz="1600" dirty="0" smtClean="0"/>
              <a:t>cell(</a:t>
            </a:r>
            <a:r>
              <a:rPr lang="en-US" sz="1600" dirty="0" err="1" smtClean="0"/>
              <a:t>i</a:t>
            </a:r>
            <a:r>
              <a:rPr lang="en-US" sz="1600" dirty="0" smtClean="0"/>
              <a:t>, j-1) that is from left cell</a:t>
            </a:r>
          </a:p>
          <a:p>
            <a:pPr algn="ctr"/>
            <a:r>
              <a:rPr lang="en-US" sz="1600" dirty="0" smtClean="0"/>
              <a:t>cell(i-1, j-1) that </a:t>
            </a:r>
            <a:r>
              <a:rPr lang="en-US" sz="1600" dirty="0" smtClean="0"/>
              <a:t>resides</a:t>
            </a:r>
            <a:r>
              <a:rPr lang="en-US" sz="1600" dirty="0" smtClean="0"/>
              <a:t> </a:t>
            </a:r>
            <a:r>
              <a:rPr lang="en-US" sz="1600" dirty="0" smtClean="0"/>
              <a:t>diagonally </a:t>
            </a:r>
            <a:r>
              <a:rPr lang="en-US" sz="1600" dirty="0" smtClean="0"/>
              <a:t>up</a:t>
            </a:r>
            <a:r>
              <a:rPr lang="en-US" sz="1600" dirty="0" smtClean="0"/>
              <a:t>wards on the </a:t>
            </a:r>
            <a:r>
              <a:rPr lang="en-US" sz="1600" dirty="0" smtClean="0"/>
              <a:t>left </a:t>
            </a:r>
            <a:r>
              <a:rPr lang="en-US" sz="1600" dirty="0" smtClean="0"/>
              <a:t>side</a:t>
            </a:r>
            <a:endParaRPr lang="en-US" sz="1600" dirty="0" smtClean="0"/>
          </a:p>
          <a:p>
            <a:pPr algn="ctr"/>
            <a:r>
              <a:rPr lang="en-US" sz="1600" dirty="0" smtClean="0"/>
              <a:t>cell(i+1, j-1) </a:t>
            </a:r>
            <a:r>
              <a:rPr lang="en-US" sz="1600" dirty="0"/>
              <a:t>that </a:t>
            </a:r>
            <a:r>
              <a:rPr lang="en-US" sz="1600" dirty="0" smtClean="0"/>
              <a:t>resides</a:t>
            </a:r>
            <a:r>
              <a:rPr lang="en-US" sz="1600" dirty="0" smtClean="0"/>
              <a:t> </a:t>
            </a:r>
            <a:r>
              <a:rPr lang="en-US" sz="1600" dirty="0"/>
              <a:t>diagonally </a:t>
            </a:r>
            <a:r>
              <a:rPr lang="en-US" sz="1600" dirty="0" smtClean="0"/>
              <a:t>down</a:t>
            </a:r>
            <a:r>
              <a:rPr lang="en-US" sz="1600" dirty="0" smtClean="0"/>
              <a:t>wards on the </a:t>
            </a:r>
            <a:r>
              <a:rPr lang="en-US" sz="1600" dirty="0" smtClean="0"/>
              <a:t>left </a:t>
            </a:r>
            <a:r>
              <a:rPr lang="en-US" sz="1600" dirty="0" smtClean="0"/>
              <a:t>side</a:t>
            </a:r>
            <a:endParaRPr lang="en-US" sz="1600" dirty="0"/>
          </a:p>
        </p:txBody>
      </p:sp>
      <p:cxnSp>
        <p:nvCxnSpPr>
          <p:cNvPr id="8" name="Straight Arrow Connector 7"/>
          <p:cNvCxnSpPr/>
          <p:nvPr/>
        </p:nvCxnSpPr>
        <p:spPr>
          <a:xfrm>
            <a:off x="1219200" y="3352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219200" y="37338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219200" y="37338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286000" y="3352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286000" y="33528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438400" y="2971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01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par>
                                <p:cTn id="23" presetID="21" presetClass="entr" presetSubtype="1"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heel(1)">
                                      <p:cBhvr>
                                        <p:cTn id="25" dur="2000"/>
                                        <p:tgtEl>
                                          <p:spTgt spid="10"/>
                                        </p:tgtEl>
                                      </p:cBhvr>
                                    </p:animEffect>
                                  </p:childTnLst>
                                </p:cTn>
                              </p:par>
                              <p:par>
                                <p:cTn id="26" presetID="21" presetClass="entr" presetSubtype="1"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heel(1)">
                                      <p:cBhvr>
                                        <p:cTn id="28" dur="20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xit" presetSubtype="21" fill="hold" nodeType="clickEffect">
                                  <p:stCondLst>
                                    <p:cond delay="0"/>
                                  </p:stCondLst>
                                  <p:childTnLst>
                                    <p:animEffect transition="out" filter="barn(inVertical)">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16" presetClass="exit" presetSubtype="21" fill="hold" nodeType="withEffect">
                                  <p:stCondLst>
                                    <p:cond delay="0"/>
                                  </p:stCondLst>
                                  <p:childTnLst>
                                    <p:animEffect transition="out" filter="barn(inVertical)">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6" presetClass="exit" presetSubtype="21" fill="hold" nodeType="withEffect">
                                  <p:stCondLst>
                                    <p:cond delay="0"/>
                                  </p:stCondLst>
                                  <p:childTnLst>
                                    <p:animEffect transition="out" filter="barn(inVertical)">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par>
                                <p:cTn id="45" presetID="22" presetClass="entr" presetSubtype="4"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heel(1)">
                                      <p:cBhvr>
                                        <p:cTn id="52" dur="20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xit" presetSubtype="32" fill="hold" nodeType="clickEffect">
                                  <p:stCondLst>
                                    <p:cond delay="0"/>
                                  </p:stCondLst>
                                  <p:childTnLst>
                                    <p:anim calcmode="lin" valueType="num">
                                      <p:cBhvr>
                                        <p:cTn id="56" dur="500"/>
                                        <p:tgtEl>
                                          <p:spTgt spid="14"/>
                                        </p:tgtEl>
                                        <p:attrNameLst>
                                          <p:attrName>ppt_w</p:attrName>
                                        </p:attrNameLst>
                                      </p:cBhvr>
                                      <p:tavLst>
                                        <p:tav tm="0">
                                          <p:val>
                                            <p:strVal val="ppt_w"/>
                                          </p:val>
                                        </p:tav>
                                        <p:tav tm="100000">
                                          <p:val>
                                            <p:fltVal val="0"/>
                                          </p:val>
                                        </p:tav>
                                      </p:tavLst>
                                    </p:anim>
                                    <p:anim calcmode="lin" valueType="num">
                                      <p:cBhvr>
                                        <p:cTn id="57" dur="500"/>
                                        <p:tgtEl>
                                          <p:spTgt spid="14"/>
                                        </p:tgtEl>
                                        <p:attrNameLst>
                                          <p:attrName>ppt_h</p:attrName>
                                        </p:attrNameLst>
                                      </p:cBhvr>
                                      <p:tavLst>
                                        <p:tav tm="0">
                                          <p:val>
                                            <p:strVal val="ppt_h"/>
                                          </p:val>
                                        </p:tav>
                                        <p:tav tm="100000">
                                          <p:val>
                                            <p:fltVal val="0"/>
                                          </p:val>
                                        </p:tav>
                                      </p:tavLst>
                                    </p:anim>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par>
                                <p:cTn id="60" presetID="53" presetClass="exit" presetSubtype="32" fill="hold" nodeType="withEffect">
                                  <p:stCondLst>
                                    <p:cond delay="0"/>
                                  </p:stCondLst>
                                  <p:childTnLst>
                                    <p:anim calcmode="lin" valueType="num">
                                      <p:cBhvr>
                                        <p:cTn id="61" dur="500"/>
                                        <p:tgtEl>
                                          <p:spTgt spid="16"/>
                                        </p:tgtEl>
                                        <p:attrNameLst>
                                          <p:attrName>ppt_w</p:attrName>
                                        </p:attrNameLst>
                                      </p:cBhvr>
                                      <p:tavLst>
                                        <p:tav tm="0">
                                          <p:val>
                                            <p:strVal val="ppt_w"/>
                                          </p:val>
                                        </p:tav>
                                        <p:tav tm="100000">
                                          <p:val>
                                            <p:fltVal val="0"/>
                                          </p:val>
                                        </p:tav>
                                      </p:tavLst>
                                    </p:anim>
                                    <p:anim calcmode="lin" valueType="num">
                                      <p:cBhvr>
                                        <p:cTn id="62" dur="500"/>
                                        <p:tgtEl>
                                          <p:spTgt spid="16"/>
                                        </p:tgtEl>
                                        <p:attrNameLst>
                                          <p:attrName>ppt_h</p:attrName>
                                        </p:attrNameLst>
                                      </p:cBhvr>
                                      <p:tavLst>
                                        <p:tav tm="0">
                                          <p:val>
                                            <p:strVal val="ppt_h"/>
                                          </p:val>
                                        </p:tav>
                                        <p:tav tm="100000">
                                          <p:val>
                                            <p:fltVal val="0"/>
                                          </p:val>
                                        </p:tav>
                                      </p:tavLst>
                                    </p:anim>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6" presetClass="exit" presetSubtype="21" fill="hold" nodeType="clickEffect">
                                  <p:stCondLst>
                                    <p:cond delay="0"/>
                                  </p:stCondLst>
                                  <p:childTnLst>
                                    <p:animEffect transition="out" filter="barn(inVertical)">
                                      <p:cBhvr>
                                        <p:cTn id="68" dur="500"/>
                                        <p:tgtEl>
                                          <p:spTgt spid="13"/>
                                        </p:tgtEl>
                                      </p:cBhvr>
                                    </p:animEffect>
                                    <p:set>
                                      <p:cBhvr>
                                        <p:cTn id="6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The Gold </a:t>
            </a:r>
            <a:r>
              <a:rPr lang="en-US" sz="2400" dirty="0"/>
              <a:t>Mine </a:t>
            </a:r>
            <a:r>
              <a:rPr lang="en-US" sz="2400" dirty="0" smtClean="0"/>
              <a:t>Problem using Dynamic Programming</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237000815"/>
              </p:ext>
            </p:extLst>
          </p:nvPr>
        </p:nvGraphicFramePr>
        <p:xfrm>
          <a:off x="762000" y="3352800"/>
          <a:ext cx="3048000" cy="1478280"/>
        </p:xfrm>
        <a:graphic>
          <a:graphicData uri="http://schemas.openxmlformats.org/drawingml/2006/table">
            <a:tbl>
              <a:tblPr firstRow="1" bandRow="1">
                <a:tableStyleId>{073A0DAA-6AF3-43AB-8588-CEC1D06C72B9}</a:tableStyleId>
              </a:tblPr>
              <a:tblGrid>
                <a:gridCol w="990600"/>
                <a:gridCol w="1066800"/>
                <a:gridCol w="990600"/>
              </a:tblGrid>
              <a:tr h="3200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h</a:t>
                      </a:r>
                      <a:endParaRPr lang="en-US" dirty="0"/>
                    </a:p>
                  </a:txBody>
                  <a:tcPr/>
                </a:tc>
                <a:tc>
                  <a:txBody>
                    <a:bodyPr/>
                    <a:lstStyle/>
                    <a:p>
                      <a:pPr algn="ctr"/>
                      <a:r>
                        <a:rPr lang="en-US" dirty="0" smtClean="0"/>
                        <a:t>i</a:t>
                      </a:r>
                      <a:endParaRPr lang="en-US" dirty="0"/>
                    </a:p>
                  </a:txBody>
                  <a:tcPr/>
                </a:tc>
              </a:tr>
              <a:tr h="370840">
                <a:tc>
                  <a:txBody>
                    <a:bodyPr/>
                    <a:lstStyle/>
                    <a:p>
                      <a:pPr algn="ctr"/>
                      <a:r>
                        <a:rPr lang="en-US" dirty="0" smtClean="0"/>
                        <a:t>j</a:t>
                      </a:r>
                      <a:endParaRPr lang="en-US" dirty="0"/>
                    </a:p>
                  </a:txBody>
                  <a:tcPr/>
                </a:tc>
                <a:tc>
                  <a:txBody>
                    <a:bodyPr/>
                    <a:lstStyle/>
                    <a:p>
                      <a:pPr algn="ctr"/>
                      <a:r>
                        <a:rPr lang="en-US" dirty="0" smtClean="0"/>
                        <a:t>k</a:t>
                      </a:r>
                      <a:endParaRPr lang="en-US" dirty="0"/>
                    </a:p>
                  </a:txBody>
                  <a:tcPr/>
                </a:tc>
                <a:tc>
                  <a:txBody>
                    <a:bodyPr/>
                    <a:lstStyle/>
                    <a:p>
                      <a:pPr algn="ctr"/>
                      <a:r>
                        <a:rPr lang="en-US" dirty="0" smtClean="0"/>
                        <a:t>l</a:t>
                      </a:r>
                      <a:endParaRPr lang="en-US" dirty="0"/>
                    </a:p>
                  </a:txBody>
                  <a:tcPr/>
                </a:tc>
              </a:tr>
            </a:tbl>
          </a:graphicData>
        </a:graphic>
      </p:graphicFrame>
      <p:sp>
        <p:nvSpPr>
          <p:cNvPr id="5" name="TextBox 4"/>
          <p:cNvSpPr txBox="1"/>
          <p:nvPr/>
        </p:nvSpPr>
        <p:spPr>
          <a:xfrm>
            <a:off x="1676400" y="2895600"/>
            <a:ext cx="1261884" cy="369332"/>
          </a:xfrm>
          <a:prstGeom prst="rect">
            <a:avLst/>
          </a:prstGeom>
          <a:noFill/>
        </p:spPr>
        <p:txBody>
          <a:bodyPr wrap="none" rtlCol="0">
            <a:spAutoFit/>
          </a:bodyPr>
          <a:lstStyle/>
          <a:p>
            <a:r>
              <a:rPr lang="en-US" u="sng" dirty="0" smtClean="0"/>
              <a:t>Gold Mine</a:t>
            </a:r>
            <a:endParaRPr lang="en-US" u="sng" dirty="0"/>
          </a:p>
        </p:txBody>
      </p:sp>
      <p:graphicFrame>
        <p:nvGraphicFramePr>
          <p:cNvPr id="6" name="Table 5"/>
          <p:cNvGraphicFramePr>
            <a:graphicFrameLocks noGrp="1"/>
          </p:cNvGraphicFramePr>
          <p:nvPr>
            <p:extLst>
              <p:ext uri="{D42A27DB-BD31-4B8C-83A1-F6EECF244321}">
                <p14:modId xmlns:p14="http://schemas.microsoft.com/office/powerpoint/2010/main" val="2602319561"/>
              </p:ext>
            </p:extLst>
          </p:nvPr>
        </p:nvGraphicFramePr>
        <p:xfrm>
          <a:off x="4495801" y="1935480"/>
          <a:ext cx="3962400" cy="3398520"/>
        </p:xfrm>
        <a:graphic>
          <a:graphicData uri="http://schemas.openxmlformats.org/drawingml/2006/table">
            <a:tbl>
              <a:tblPr firstRow="1" bandRow="1">
                <a:tableStyleId>{073A0DAA-6AF3-43AB-8588-CEC1D06C72B9}</a:tableStyleId>
              </a:tblPr>
              <a:tblGrid>
                <a:gridCol w="1219200"/>
                <a:gridCol w="1371600"/>
                <a:gridCol w="1371600"/>
              </a:tblGrid>
              <a:tr h="83820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83820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83820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88392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bl>
          </a:graphicData>
        </a:graphic>
      </p:graphicFrame>
      <p:sp>
        <p:nvSpPr>
          <p:cNvPr id="7" name="TextBox 6"/>
          <p:cNvSpPr txBox="1"/>
          <p:nvPr/>
        </p:nvSpPr>
        <p:spPr>
          <a:xfrm>
            <a:off x="5867400" y="1402080"/>
            <a:ext cx="1122423" cy="369332"/>
          </a:xfrm>
          <a:prstGeom prst="rect">
            <a:avLst/>
          </a:prstGeom>
          <a:noFill/>
        </p:spPr>
        <p:txBody>
          <a:bodyPr wrap="none" rtlCol="0">
            <a:spAutoFit/>
          </a:bodyPr>
          <a:lstStyle/>
          <a:p>
            <a:r>
              <a:rPr lang="en-US" u="sng" dirty="0" smtClean="0"/>
              <a:t>DP Table</a:t>
            </a:r>
            <a:endParaRPr lang="en-US" u="sng" dirty="0"/>
          </a:p>
        </p:txBody>
      </p:sp>
      <p:sp>
        <p:nvSpPr>
          <p:cNvPr id="8" name="TextBox 7"/>
          <p:cNvSpPr txBox="1"/>
          <p:nvPr/>
        </p:nvSpPr>
        <p:spPr>
          <a:xfrm>
            <a:off x="4953000" y="2164080"/>
            <a:ext cx="301686" cy="369332"/>
          </a:xfrm>
          <a:prstGeom prst="rect">
            <a:avLst/>
          </a:prstGeom>
          <a:noFill/>
        </p:spPr>
        <p:txBody>
          <a:bodyPr wrap="none" rtlCol="0">
            <a:spAutoFit/>
          </a:bodyPr>
          <a:lstStyle/>
          <a:p>
            <a:r>
              <a:rPr lang="en-US" dirty="0">
                <a:solidFill>
                  <a:schemeClr val="bg1"/>
                </a:solidFill>
              </a:rPr>
              <a:t>a</a:t>
            </a:r>
          </a:p>
        </p:txBody>
      </p:sp>
      <p:sp>
        <p:nvSpPr>
          <p:cNvPr id="9" name="TextBox 8"/>
          <p:cNvSpPr txBox="1"/>
          <p:nvPr/>
        </p:nvSpPr>
        <p:spPr>
          <a:xfrm>
            <a:off x="4953000" y="2937748"/>
            <a:ext cx="317716" cy="369332"/>
          </a:xfrm>
          <a:prstGeom prst="rect">
            <a:avLst/>
          </a:prstGeom>
          <a:noFill/>
        </p:spPr>
        <p:txBody>
          <a:bodyPr wrap="none" rtlCol="0">
            <a:spAutoFit/>
          </a:bodyPr>
          <a:lstStyle/>
          <a:p>
            <a:r>
              <a:rPr lang="en-US" dirty="0">
                <a:solidFill>
                  <a:schemeClr val="bg1"/>
                </a:solidFill>
              </a:rPr>
              <a:t>d</a:t>
            </a:r>
          </a:p>
        </p:txBody>
      </p:sp>
      <p:sp>
        <p:nvSpPr>
          <p:cNvPr id="10" name="TextBox 9"/>
          <p:cNvSpPr txBox="1"/>
          <p:nvPr/>
        </p:nvSpPr>
        <p:spPr>
          <a:xfrm>
            <a:off x="4953000" y="3852148"/>
            <a:ext cx="301686" cy="369332"/>
          </a:xfrm>
          <a:prstGeom prst="rect">
            <a:avLst/>
          </a:prstGeom>
          <a:noFill/>
        </p:spPr>
        <p:txBody>
          <a:bodyPr wrap="none" rtlCol="0">
            <a:spAutoFit/>
          </a:bodyPr>
          <a:lstStyle/>
          <a:p>
            <a:r>
              <a:rPr lang="en-US" dirty="0" smtClean="0">
                <a:solidFill>
                  <a:schemeClr val="bg1"/>
                </a:solidFill>
              </a:rPr>
              <a:t>g</a:t>
            </a:r>
            <a:endParaRPr lang="en-US" dirty="0">
              <a:solidFill>
                <a:schemeClr val="bg1"/>
              </a:solidFill>
            </a:endParaRPr>
          </a:p>
        </p:txBody>
      </p:sp>
      <p:sp>
        <p:nvSpPr>
          <p:cNvPr id="11" name="TextBox 10"/>
          <p:cNvSpPr txBox="1"/>
          <p:nvPr/>
        </p:nvSpPr>
        <p:spPr>
          <a:xfrm>
            <a:off x="4953000" y="4766548"/>
            <a:ext cx="251992" cy="369332"/>
          </a:xfrm>
          <a:prstGeom prst="rect">
            <a:avLst/>
          </a:prstGeom>
          <a:noFill/>
        </p:spPr>
        <p:txBody>
          <a:bodyPr wrap="none" rtlCol="0">
            <a:spAutoFit/>
          </a:bodyPr>
          <a:lstStyle/>
          <a:p>
            <a:r>
              <a:rPr lang="en-US" dirty="0">
                <a:solidFill>
                  <a:schemeClr val="bg1"/>
                </a:solidFill>
              </a:rPr>
              <a:t>j</a:t>
            </a:r>
          </a:p>
        </p:txBody>
      </p:sp>
      <p:sp>
        <p:nvSpPr>
          <p:cNvPr id="12" name="TextBox 11"/>
          <p:cNvSpPr txBox="1"/>
          <p:nvPr/>
        </p:nvSpPr>
        <p:spPr>
          <a:xfrm>
            <a:off x="5715000" y="2011680"/>
            <a:ext cx="1295401" cy="738664"/>
          </a:xfrm>
          <a:prstGeom prst="rect">
            <a:avLst/>
          </a:prstGeom>
          <a:noFill/>
        </p:spPr>
        <p:txBody>
          <a:bodyPr wrap="square" rtlCol="0">
            <a:spAutoFit/>
          </a:bodyPr>
          <a:lstStyle/>
          <a:p>
            <a:pPr algn="ctr"/>
            <a:r>
              <a:rPr lang="en-US" sz="1400" dirty="0">
                <a:solidFill>
                  <a:schemeClr val="bg1"/>
                </a:solidFill>
              </a:rPr>
              <a:t>b</a:t>
            </a:r>
            <a:r>
              <a:rPr lang="en-US" sz="1400" dirty="0" smtClean="0">
                <a:solidFill>
                  <a:schemeClr val="bg1"/>
                </a:solidFill>
              </a:rPr>
              <a:t> + max(a, d)</a:t>
            </a:r>
          </a:p>
          <a:p>
            <a:pPr algn="ctr"/>
            <a:r>
              <a:rPr lang="en-US" sz="1400" dirty="0" smtClean="0">
                <a:solidFill>
                  <a:schemeClr val="bg1"/>
                </a:solidFill>
              </a:rPr>
              <a:t>=</a:t>
            </a:r>
          </a:p>
          <a:p>
            <a:pPr algn="ctr"/>
            <a:r>
              <a:rPr lang="en-US" sz="1400" dirty="0">
                <a:solidFill>
                  <a:schemeClr val="bg1"/>
                </a:solidFill>
              </a:rPr>
              <a:t>B</a:t>
            </a:r>
            <a:r>
              <a:rPr lang="en-US" sz="1400" dirty="0" smtClean="0">
                <a:solidFill>
                  <a:schemeClr val="bg1"/>
                </a:solidFill>
              </a:rPr>
              <a:t> </a:t>
            </a:r>
            <a:endParaRPr lang="en-US" sz="1400" dirty="0">
              <a:solidFill>
                <a:schemeClr val="bg1"/>
              </a:solidFill>
            </a:endParaRPr>
          </a:p>
        </p:txBody>
      </p:sp>
      <p:sp>
        <p:nvSpPr>
          <p:cNvPr id="13" name="TextBox 12"/>
          <p:cNvSpPr txBox="1"/>
          <p:nvPr/>
        </p:nvSpPr>
        <p:spPr>
          <a:xfrm>
            <a:off x="5715000" y="2797016"/>
            <a:ext cx="1447800" cy="738664"/>
          </a:xfrm>
          <a:prstGeom prst="rect">
            <a:avLst/>
          </a:prstGeom>
          <a:noFill/>
        </p:spPr>
        <p:txBody>
          <a:bodyPr wrap="square" rtlCol="0">
            <a:spAutoFit/>
          </a:bodyPr>
          <a:lstStyle/>
          <a:p>
            <a:pPr algn="ctr"/>
            <a:r>
              <a:rPr lang="en-US" sz="1400" dirty="0">
                <a:solidFill>
                  <a:schemeClr val="bg1"/>
                </a:solidFill>
              </a:rPr>
              <a:t>e</a:t>
            </a:r>
            <a:r>
              <a:rPr lang="en-US" sz="1400" dirty="0" smtClean="0">
                <a:solidFill>
                  <a:schemeClr val="bg1"/>
                </a:solidFill>
              </a:rPr>
              <a:t> + max(a, d, g)</a:t>
            </a:r>
          </a:p>
          <a:p>
            <a:pPr algn="ctr"/>
            <a:r>
              <a:rPr lang="en-US" sz="1400" dirty="0" smtClean="0">
                <a:solidFill>
                  <a:schemeClr val="bg1"/>
                </a:solidFill>
              </a:rPr>
              <a:t>=</a:t>
            </a:r>
          </a:p>
          <a:p>
            <a:pPr algn="ctr"/>
            <a:r>
              <a:rPr lang="en-US" sz="1400" dirty="0" smtClean="0">
                <a:solidFill>
                  <a:schemeClr val="bg1"/>
                </a:solidFill>
              </a:rPr>
              <a:t>E </a:t>
            </a:r>
            <a:endParaRPr lang="en-US" sz="1400" dirty="0">
              <a:solidFill>
                <a:schemeClr val="bg1"/>
              </a:solidFill>
            </a:endParaRPr>
          </a:p>
        </p:txBody>
      </p:sp>
      <p:sp>
        <p:nvSpPr>
          <p:cNvPr id="14" name="TextBox 13"/>
          <p:cNvSpPr txBox="1"/>
          <p:nvPr/>
        </p:nvSpPr>
        <p:spPr>
          <a:xfrm>
            <a:off x="5715000" y="3688080"/>
            <a:ext cx="1447800" cy="738664"/>
          </a:xfrm>
          <a:prstGeom prst="rect">
            <a:avLst/>
          </a:prstGeom>
          <a:noFill/>
        </p:spPr>
        <p:txBody>
          <a:bodyPr wrap="square" rtlCol="0">
            <a:spAutoFit/>
          </a:bodyPr>
          <a:lstStyle/>
          <a:p>
            <a:pPr algn="ctr"/>
            <a:r>
              <a:rPr lang="en-US" sz="1400" dirty="0" smtClean="0">
                <a:solidFill>
                  <a:schemeClr val="bg1"/>
                </a:solidFill>
              </a:rPr>
              <a:t>h + max(d, g, j)</a:t>
            </a:r>
          </a:p>
          <a:p>
            <a:pPr algn="ctr"/>
            <a:r>
              <a:rPr lang="en-US" sz="1400" dirty="0" smtClean="0">
                <a:solidFill>
                  <a:schemeClr val="bg1"/>
                </a:solidFill>
              </a:rPr>
              <a:t>=</a:t>
            </a:r>
          </a:p>
          <a:p>
            <a:pPr algn="ctr"/>
            <a:r>
              <a:rPr lang="en-US" sz="1400" dirty="0" smtClean="0">
                <a:solidFill>
                  <a:schemeClr val="bg1"/>
                </a:solidFill>
              </a:rPr>
              <a:t>H</a:t>
            </a:r>
            <a:endParaRPr lang="en-US" sz="1400" dirty="0">
              <a:solidFill>
                <a:schemeClr val="bg1"/>
              </a:solidFill>
            </a:endParaRPr>
          </a:p>
        </p:txBody>
      </p:sp>
      <p:sp>
        <p:nvSpPr>
          <p:cNvPr id="15" name="TextBox 14"/>
          <p:cNvSpPr txBox="1"/>
          <p:nvPr/>
        </p:nvSpPr>
        <p:spPr>
          <a:xfrm>
            <a:off x="5638800" y="4549616"/>
            <a:ext cx="1447800" cy="738664"/>
          </a:xfrm>
          <a:prstGeom prst="rect">
            <a:avLst/>
          </a:prstGeom>
          <a:noFill/>
        </p:spPr>
        <p:txBody>
          <a:bodyPr wrap="square" rtlCol="0">
            <a:spAutoFit/>
          </a:bodyPr>
          <a:lstStyle/>
          <a:p>
            <a:pPr algn="ctr"/>
            <a:r>
              <a:rPr lang="en-US" sz="1400" dirty="0">
                <a:solidFill>
                  <a:schemeClr val="bg1"/>
                </a:solidFill>
              </a:rPr>
              <a:t>k</a:t>
            </a:r>
            <a:r>
              <a:rPr lang="en-US" sz="1400" dirty="0" smtClean="0">
                <a:solidFill>
                  <a:schemeClr val="bg1"/>
                </a:solidFill>
              </a:rPr>
              <a:t> + max(g, j)</a:t>
            </a:r>
          </a:p>
          <a:p>
            <a:pPr algn="ctr"/>
            <a:r>
              <a:rPr lang="en-US" sz="1400" dirty="0" smtClean="0">
                <a:solidFill>
                  <a:schemeClr val="bg1"/>
                </a:solidFill>
              </a:rPr>
              <a:t>=</a:t>
            </a:r>
          </a:p>
          <a:p>
            <a:pPr algn="ctr"/>
            <a:r>
              <a:rPr lang="en-US" sz="1400" dirty="0">
                <a:solidFill>
                  <a:schemeClr val="bg1"/>
                </a:solidFill>
              </a:rPr>
              <a:t>K</a:t>
            </a:r>
          </a:p>
        </p:txBody>
      </p:sp>
      <p:sp>
        <p:nvSpPr>
          <p:cNvPr id="16" name="TextBox 15"/>
          <p:cNvSpPr txBox="1"/>
          <p:nvPr/>
        </p:nvSpPr>
        <p:spPr>
          <a:xfrm>
            <a:off x="7086600" y="2011680"/>
            <a:ext cx="1295401" cy="738664"/>
          </a:xfrm>
          <a:prstGeom prst="rect">
            <a:avLst/>
          </a:prstGeom>
          <a:noFill/>
        </p:spPr>
        <p:txBody>
          <a:bodyPr wrap="square" rtlCol="0">
            <a:spAutoFit/>
          </a:bodyPr>
          <a:lstStyle/>
          <a:p>
            <a:pPr algn="ctr"/>
            <a:r>
              <a:rPr lang="en-US" sz="1400" dirty="0" smtClean="0">
                <a:solidFill>
                  <a:schemeClr val="bg1"/>
                </a:solidFill>
              </a:rPr>
              <a:t>c + max(B, </a:t>
            </a:r>
            <a:r>
              <a:rPr lang="en-US" sz="1400" dirty="0">
                <a:solidFill>
                  <a:schemeClr val="bg1"/>
                </a:solidFill>
              </a:rPr>
              <a:t>E</a:t>
            </a:r>
            <a:r>
              <a:rPr lang="en-US" sz="1400" dirty="0" smtClean="0">
                <a:solidFill>
                  <a:schemeClr val="bg1"/>
                </a:solidFill>
              </a:rPr>
              <a:t>)</a:t>
            </a:r>
          </a:p>
          <a:p>
            <a:pPr algn="ctr"/>
            <a:r>
              <a:rPr lang="en-US" sz="1400" dirty="0" smtClean="0">
                <a:solidFill>
                  <a:schemeClr val="bg1"/>
                </a:solidFill>
              </a:rPr>
              <a:t>=</a:t>
            </a:r>
          </a:p>
          <a:p>
            <a:pPr algn="ctr"/>
            <a:r>
              <a:rPr lang="en-US" sz="1400" dirty="0" smtClean="0">
                <a:solidFill>
                  <a:schemeClr val="bg1"/>
                </a:solidFill>
              </a:rPr>
              <a:t>C </a:t>
            </a:r>
            <a:endParaRPr lang="en-US" sz="1400" dirty="0">
              <a:solidFill>
                <a:schemeClr val="bg1"/>
              </a:solidFill>
            </a:endParaRPr>
          </a:p>
        </p:txBody>
      </p:sp>
      <p:sp>
        <p:nvSpPr>
          <p:cNvPr id="17" name="TextBox 16"/>
          <p:cNvSpPr txBox="1"/>
          <p:nvPr/>
        </p:nvSpPr>
        <p:spPr>
          <a:xfrm>
            <a:off x="7010400" y="2797016"/>
            <a:ext cx="1600200" cy="738664"/>
          </a:xfrm>
          <a:prstGeom prst="rect">
            <a:avLst/>
          </a:prstGeom>
          <a:noFill/>
        </p:spPr>
        <p:txBody>
          <a:bodyPr wrap="square" rtlCol="0">
            <a:spAutoFit/>
          </a:bodyPr>
          <a:lstStyle/>
          <a:p>
            <a:pPr algn="ctr"/>
            <a:r>
              <a:rPr lang="en-US" sz="1400" dirty="0" smtClean="0">
                <a:solidFill>
                  <a:schemeClr val="bg1"/>
                </a:solidFill>
              </a:rPr>
              <a:t>f + max(B, </a:t>
            </a:r>
            <a:r>
              <a:rPr lang="en-US" sz="1400" dirty="0">
                <a:solidFill>
                  <a:schemeClr val="bg1"/>
                </a:solidFill>
              </a:rPr>
              <a:t>E</a:t>
            </a:r>
            <a:r>
              <a:rPr lang="en-US" sz="1400" dirty="0" smtClean="0">
                <a:solidFill>
                  <a:schemeClr val="bg1"/>
                </a:solidFill>
              </a:rPr>
              <a:t>, </a:t>
            </a:r>
            <a:r>
              <a:rPr lang="en-US" sz="1400" dirty="0">
                <a:solidFill>
                  <a:schemeClr val="bg1"/>
                </a:solidFill>
              </a:rPr>
              <a:t>H</a:t>
            </a:r>
            <a:r>
              <a:rPr lang="en-US" sz="1400" dirty="0" smtClean="0">
                <a:solidFill>
                  <a:schemeClr val="bg1"/>
                </a:solidFill>
              </a:rPr>
              <a:t>)</a:t>
            </a:r>
          </a:p>
          <a:p>
            <a:pPr algn="ctr"/>
            <a:r>
              <a:rPr lang="en-US" sz="1400" dirty="0" smtClean="0">
                <a:solidFill>
                  <a:schemeClr val="bg1"/>
                </a:solidFill>
              </a:rPr>
              <a:t>=</a:t>
            </a:r>
          </a:p>
          <a:p>
            <a:pPr algn="ctr"/>
            <a:r>
              <a:rPr lang="en-US" sz="1400" dirty="0">
                <a:solidFill>
                  <a:schemeClr val="bg1"/>
                </a:solidFill>
              </a:rPr>
              <a:t>F</a:t>
            </a:r>
            <a:r>
              <a:rPr lang="en-US" sz="1400" dirty="0" smtClean="0">
                <a:solidFill>
                  <a:schemeClr val="bg1"/>
                </a:solidFill>
              </a:rPr>
              <a:t> </a:t>
            </a:r>
            <a:endParaRPr lang="en-US" sz="1400" dirty="0">
              <a:solidFill>
                <a:schemeClr val="bg1"/>
              </a:solidFill>
            </a:endParaRPr>
          </a:p>
        </p:txBody>
      </p:sp>
      <p:sp>
        <p:nvSpPr>
          <p:cNvPr id="18" name="TextBox 17"/>
          <p:cNvSpPr txBox="1"/>
          <p:nvPr/>
        </p:nvSpPr>
        <p:spPr>
          <a:xfrm>
            <a:off x="7010400" y="3711416"/>
            <a:ext cx="1600200" cy="738664"/>
          </a:xfrm>
          <a:prstGeom prst="rect">
            <a:avLst/>
          </a:prstGeom>
          <a:noFill/>
        </p:spPr>
        <p:txBody>
          <a:bodyPr wrap="square" rtlCol="0">
            <a:spAutoFit/>
          </a:bodyPr>
          <a:lstStyle/>
          <a:p>
            <a:pPr algn="ctr"/>
            <a:r>
              <a:rPr lang="en-US" sz="1400" dirty="0" err="1">
                <a:solidFill>
                  <a:schemeClr val="bg1"/>
                </a:solidFill>
              </a:rPr>
              <a:t>i</a:t>
            </a:r>
            <a:r>
              <a:rPr lang="en-US" sz="1400" dirty="0" smtClean="0">
                <a:solidFill>
                  <a:schemeClr val="bg1"/>
                </a:solidFill>
              </a:rPr>
              <a:t> + max(E, H, K)</a:t>
            </a:r>
          </a:p>
          <a:p>
            <a:pPr algn="ctr"/>
            <a:r>
              <a:rPr lang="en-US" sz="1400" dirty="0" smtClean="0">
                <a:solidFill>
                  <a:schemeClr val="bg1"/>
                </a:solidFill>
              </a:rPr>
              <a:t>=</a:t>
            </a:r>
          </a:p>
          <a:p>
            <a:pPr algn="ctr"/>
            <a:r>
              <a:rPr lang="en-US" sz="1400" dirty="0">
                <a:solidFill>
                  <a:schemeClr val="bg1"/>
                </a:solidFill>
              </a:rPr>
              <a:t>I</a:t>
            </a:r>
            <a:r>
              <a:rPr lang="en-US" sz="1400" dirty="0" smtClean="0">
                <a:solidFill>
                  <a:schemeClr val="bg1"/>
                </a:solidFill>
              </a:rPr>
              <a:t> </a:t>
            </a:r>
            <a:endParaRPr lang="en-US" sz="1400" dirty="0">
              <a:solidFill>
                <a:schemeClr val="bg1"/>
              </a:solidFill>
            </a:endParaRPr>
          </a:p>
        </p:txBody>
      </p:sp>
      <p:sp>
        <p:nvSpPr>
          <p:cNvPr id="19" name="TextBox 18"/>
          <p:cNvSpPr txBox="1"/>
          <p:nvPr/>
        </p:nvSpPr>
        <p:spPr>
          <a:xfrm>
            <a:off x="7010400" y="4549616"/>
            <a:ext cx="1600200" cy="738664"/>
          </a:xfrm>
          <a:prstGeom prst="rect">
            <a:avLst/>
          </a:prstGeom>
          <a:noFill/>
        </p:spPr>
        <p:txBody>
          <a:bodyPr wrap="square" rtlCol="0">
            <a:spAutoFit/>
          </a:bodyPr>
          <a:lstStyle/>
          <a:p>
            <a:pPr algn="ctr"/>
            <a:r>
              <a:rPr lang="en-US" sz="1400" dirty="0">
                <a:solidFill>
                  <a:schemeClr val="bg1"/>
                </a:solidFill>
              </a:rPr>
              <a:t>l</a:t>
            </a:r>
            <a:r>
              <a:rPr lang="en-US" sz="1400" dirty="0" smtClean="0">
                <a:solidFill>
                  <a:schemeClr val="bg1"/>
                </a:solidFill>
              </a:rPr>
              <a:t> + max(H, K)</a:t>
            </a:r>
          </a:p>
          <a:p>
            <a:pPr algn="ctr"/>
            <a:r>
              <a:rPr lang="en-US" sz="1400" dirty="0" smtClean="0">
                <a:solidFill>
                  <a:schemeClr val="bg1"/>
                </a:solidFill>
              </a:rPr>
              <a:t>=</a:t>
            </a:r>
          </a:p>
          <a:p>
            <a:pPr algn="ctr"/>
            <a:r>
              <a:rPr lang="en-US" sz="1400" dirty="0">
                <a:solidFill>
                  <a:schemeClr val="bg1"/>
                </a:solidFill>
              </a:rPr>
              <a:t>L</a:t>
            </a:r>
          </a:p>
        </p:txBody>
      </p:sp>
      <p:sp>
        <p:nvSpPr>
          <p:cNvPr id="20" name="TextBox 19"/>
          <p:cNvSpPr txBox="1"/>
          <p:nvPr/>
        </p:nvSpPr>
        <p:spPr>
          <a:xfrm>
            <a:off x="777148" y="5486400"/>
            <a:ext cx="7757252" cy="923330"/>
          </a:xfrm>
          <a:prstGeom prst="rect">
            <a:avLst/>
          </a:prstGeom>
          <a:noFill/>
        </p:spPr>
        <p:txBody>
          <a:bodyPr wrap="none" rtlCol="0">
            <a:spAutoFit/>
          </a:bodyPr>
          <a:lstStyle/>
          <a:p>
            <a:pPr algn="ctr"/>
            <a:r>
              <a:rPr lang="en-US" dirty="0" smtClean="0"/>
              <a:t>Maximum amount of gold can be collected is max(C, F, I, L) units</a:t>
            </a:r>
          </a:p>
          <a:p>
            <a:pPr algn="ctr"/>
            <a:r>
              <a:rPr lang="en-US" dirty="0" smtClean="0"/>
              <a:t>DP_T[</a:t>
            </a:r>
            <a:r>
              <a:rPr lang="en-US" dirty="0" err="1" smtClean="0"/>
              <a:t>i</a:t>
            </a:r>
            <a:r>
              <a:rPr lang="en-US" dirty="0" smtClean="0"/>
              <a:t>][j] = GM[</a:t>
            </a:r>
            <a:r>
              <a:rPr lang="en-US" dirty="0" err="1" smtClean="0"/>
              <a:t>i</a:t>
            </a:r>
            <a:r>
              <a:rPr lang="en-US" dirty="0" smtClean="0"/>
              <a:t>][j] + max(DP_T[i-1][j-1], </a:t>
            </a:r>
            <a:r>
              <a:rPr lang="en-US" dirty="0"/>
              <a:t>DP_T[</a:t>
            </a:r>
            <a:r>
              <a:rPr lang="en-US" dirty="0" err="1"/>
              <a:t>i</a:t>
            </a:r>
            <a:r>
              <a:rPr lang="en-US" dirty="0"/>
              <a:t>][j-1</a:t>
            </a:r>
            <a:r>
              <a:rPr lang="en-US" dirty="0" smtClean="0"/>
              <a:t>], DP_T[i+1][</a:t>
            </a:r>
            <a:r>
              <a:rPr lang="en-US" dirty="0"/>
              <a:t>j-1</a:t>
            </a:r>
            <a:r>
              <a:rPr lang="en-US" dirty="0" smtClean="0"/>
              <a:t>])</a:t>
            </a:r>
          </a:p>
          <a:p>
            <a:pPr algn="ctr"/>
            <a:r>
              <a:rPr lang="en-US" dirty="0"/>
              <a:t>f</a:t>
            </a:r>
            <a:r>
              <a:rPr lang="en-US" dirty="0" smtClean="0"/>
              <a:t>or valid cells</a:t>
            </a:r>
            <a:endParaRPr lang="en-US" dirty="0"/>
          </a:p>
        </p:txBody>
      </p:sp>
      <p:sp>
        <p:nvSpPr>
          <p:cNvPr id="3" name="TextBox 2"/>
          <p:cNvSpPr txBox="1"/>
          <p:nvPr/>
        </p:nvSpPr>
        <p:spPr>
          <a:xfrm>
            <a:off x="233095" y="1896070"/>
            <a:ext cx="4262705" cy="923330"/>
          </a:xfrm>
          <a:prstGeom prst="rect">
            <a:avLst/>
          </a:prstGeom>
          <a:noFill/>
        </p:spPr>
        <p:txBody>
          <a:bodyPr wrap="none" rtlCol="0">
            <a:spAutoFit/>
          </a:bodyPr>
          <a:lstStyle/>
          <a:p>
            <a:r>
              <a:rPr lang="en-US" dirty="0" smtClean="0"/>
              <a:t>We will create a table (2D Array) having</a:t>
            </a:r>
          </a:p>
          <a:p>
            <a:r>
              <a:rPr lang="en-US" dirty="0"/>
              <a:t>t</a:t>
            </a:r>
            <a:r>
              <a:rPr lang="en-US" dirty="0" smtClean="0"/>
              <a:t>he same dimension as the mine to store</a:t>
            </a:r>
          </a:p>
          <a:p>
            <a:r>
              <a:rPr lang="en-US" dirty="0" smtClean="0"/>
              <a:t>the results of the sub-problems!</a:t>
            </a:r>
            <a:endParaRPr lang="en-US" dirty="0"/>
          </a:p>
        </p:txBody>
      </p:sp>
    </p:spTree>
    <p:extLst>
      <p:ext uri="{BB962C8B-B14F-4D97-AF65-F5344CB8AC3E}">
        <p14:creationId xmlns:p14="http://schemas.microsoft.com/office/powerpoint/2010/main" val="147652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80">
                                          <p:stCondLst>
                                            <p:cond delay="0"/>
                                          </p:stCondLst>
                                        </p:cTn>
                                        <p:tgtEl>
                                          <p:spTgt spid="3"/>
                                        </p:tgtEl>
                                      </p:cBhvr>
                                    </p:animEffect>
                                    <p:anim calcmode="lin" valueType="num">
                                      <p:cBhvr>
                                        <p:cTn id="1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gtEl>
                                      </p:cBhvr>
                                      <p:to x="100000" y="60000"/>
                                    </p:animScale>
                                    <p:animScale>
                                      <p:cBhvr>
                                        <p:cTn id="22" dur="166" decel="50000">
                                          <p:stCondLst>
                                            <p:cond delay="676"/>
                                          </p:stCondLst>
                                        </p:cTn>
                                        <p:tgtEl>
                                          <p:spTgt spid="3"/>
                                        </p:tgtEl>
                                      </p:cBhvr>
                                      <p:to x="100000" y="100000"/>
                                    </p:animScale>
                                    <p:animScale>
                                      <p:cBhvr>
                                        <p:cTn id="23" dur="26">
                                          <p:stCondLst>
                                            <p:cond delay="1312"/>
                                          </p:stCondLst>
                                        </p:cTn>
                                        <p:tgtEl>
                                          <p:spTgt spid="3"/>
                                        </p:tgtEl>
                                      </p:cBhvr>
                                      <p:to x="100000" y="80000"/>
                                    </p:animScale>
                                    <p:animScale>
                                      <p:cBhvr>
                                        <p:cTn id="24" dur="166" decel="50000">
                                          <p:stCondLst>
                                            <p:cond delay="1338"/>
                                          </p:stCondLst>
                                        </p:cTn>
                                        <p:tgtEl>
                                          <p:spTgt spid="3"/>
                                        </p:tgtEl>
                                      </p:cBhvr>
                                      <p:to x="100000" y="100000"/>
                                    </p:animScale>
                                    <p:animScale>
                                      <p:cBhvr>
                                        <p:cTn id="25" dur="26">
                                          <p:stCondLst>
                                            <p:cond delay="1642"/>
                                          </p:stCondLst>
                                        </p:cTn>
                                        <p:tgtEl>
                                          <p:spTgt spid="3"/>
                                        </p:tgtEl>
                                      </p:cBhvr>
                                      <p:to x="100000" y="90000"/>
                                    </p:animScale>
                                    <p:animScale>
                                      <p:cBhvr>
                                        <p:cTn id="26" dur="166" decel="50000">
                                          <p:stCondLst>
                                            <p:cond delay="1668"/>
                                          </p:stCondLst>
                                        </p:cTn>
                                        <p:tgtEl>
                                          <p:spTgt spid="3"/>
                                        </p:tgtEl>
                                      </p:cBhvr>
                                      <p:to x="100000" y="100000"/>
                                    </p:animScale>
                                    <p:animScale>
                                      <p:cBhvr>
                                        <p:cTn id="27" dur="26">
                                          <p:stCondLst>
                                            <p:cond delay="1808"/>
                                          </p:stCondLst>
                                        </p:cTn>
                                        <p:tgtEl>
                                          <p:spTgt spid="3"/>
                                        </p:tgtEl>
                                      </p:cBhvr>
                                      <p:to x="100000" y="95000"/>
                                    </p:animScale>
                                    <p:animScale>
                                      <p:cBhvr>
                                        <p:cTn id="28" dur="166" decel="50000">
                                          <p:stCondLst>
                                            <p:cond delay="1834"/>
                                          </p:stCondLst>
                                        </p:cTn>
                                        <p:tgtEl>
                                          <p:spTgt spid="3"/>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80">
                                          <p:stCondLst>
                                            <p:cond delay="0"/>
                                          </p:stCondLst>
                                        </p:cTn>
                                        <p:tgtEl>
                                          <p:spTgt spid="8"/>
                                        </p:tgtEl>
                                      </p:cBhvr>
                                    </p:animEffect>
                                    <p:anim calcmode="lin" valueType="num">
                                      <p:cBhvr>
                                        <p:cTn id="4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7" dur="26">
                                          <p:stCondLst>
                                            <p:cond delay="650"/>
                                          </p:stCondLst>
                                        </p:cTn>
                                        <p:tgtEl>
                                          <p:spTgt spid="8"/>
                                        </p:tgtEl>
                                      </p:cBhvr>
                                      <p:to x="100000" y="60000"/>
                                    </p:animScale>
                                    <p:animScale>
                                      <p:cBhvr>
                                        <p:cTn id="48" dur="166" decel="50000">
                                          <p:stCondLst>
                                            <p:cond delay="676"/>
                                          </p:stCondLst>
                                        </p:cTn>
                                        <p:tgtEl>
                                          <p:spTgt spid="8"/>
                                        </p:tgtEl>
                                      </p:cBhvr>
                                      <p:to x="100000" y="100000"/>
                                    </p:animScale>
                                    <p:animScale>
                                      <p:cBhvr>
                                        <p:cTn id="49" dur="26">
                                          <p:stCondLst>
                                            <p:cond delay="1312"/>
                                          </p:stCondLst>
                                        </p:cTn>
                                        <p:tgtEl>
                                          <p:spTgt spid="8"/>
                                        </p:tgtEl>
                                      </p:cBhvr>
                                      <p:to x="100000" y="80000"/>
                                    </p:animScale>
                                    <p:animScale>
                                      <p:cBhvr>
                                        <p:cTn id="50" dur="166" decel="50000">
                                          <p:stCondLst>
                                            <p:cond delay="1338"/>
                                          </p:stCondLst>
                                        </p:cTn>
                                        <p:tgtEl>
                                          <p:spTgt spid="8"/>
                                        </p:tgtEl>
                                      </p:cBhvr>
                                      <p:to x="100000" y="100000"/>
                                    </p:animScale>
                                    <p:animScale>
                                      <p:cBhvr>
                                        <p:cTn id="51" dur="26">
                                          <p:stCondLst>
                                            <p:cond delay="1642"/>
                                          </p:stCondLst>
                                        </p:cTn>
                                        <p:tgtEl>
                                          <p:spTgt spid="8"/>
                                        </p:tgtEl>
                                      </p:cBhvr>
                                      <p:to x="100000" y="90000"/>
                                    </p:animScale>
                                    <p:animScale>
                                      <p:cBhvr>
                                        <p:cTn id="52" dur="166" decel="50000">
                                          <p:stCondLst>
                                            <p:cond delay="1668"/>
                                          </p:stCondLst>
                                        </p:cTn>
                                        <p:tgtEl>
                                          <p:spTgt spid="8"/>
                                        </p:tgtEl>
                                      </p:cBhvr>
                                      <p:to x="100000" y="100000"/>
                                    </p:animScale>
                                    <p:animScale>
                                      <p:cBhvr>
                                        <p:cTn id="53" dur="26">
                                          <p:stCondLst>
                                            <p:cond delay="1808"/>
                                          </p:stCondLst>
                                        </p:cTn>
                                        <p:tgtEl>
                                          <p:spTgt spid="8"/>
                                        </p:tgtEl>
                                      </p:cBhvr>
                                      <p:to x="100000" y="95000"/>
                                    </p:animScale>
                                    <p:animScale>
                                      <p:cBhvr>
                                        <p:cTn id="54" dur="166" decel="50000">
                                          <p:stCondLst>
                                            <p:cond delay="1834"/>
                                          </p:stCondLst>
                                        </p:cTn>
                                        <p:tgtEl>
                                          <p:spTgt spid="8"/>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80">
                                          <p:stCondLst>
                                            <p:cond delay="0"/>
                                          </p:stCondLst>
                                        </p:cTn>
                                        <p:tgtEl>
                                          <p:spTgt spid="9"/>
                                        </p:tgtEl>
                                      </p:cBhvr>
                                    </p:animEffect>
                                    <p:anim calcmode="lin" valueType="num">
                                      <p:cBhvr>
                                        <p:cTn id="5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3" dur="26">
                                          <p:stCondLst>
                                            <p:cond delay="650"/>
                                          </p:stCondLst>
                                        </p:cTn>
                                        <p:tgtEl>
                                          <p:spTgt spid="9"/>
                                        </p:tgtEl>
                                      </p:cBhvr>
                                      <p:to x="100000" y="60000"/>
                                    </p:animScale>
                                    <p:animScale>
                                      <p:cBhvr>
                                        <p:cTn id="64" dur="166" decel="50000">
                                          <p:stCondLst>
                                            <p:cond delay="676"/>
                                          </p:stCondLst>
                                        </p:cTn>
                                        <p:tgtEl>
                                          <p:spTgt spid="9"/>
                                        </p:tgtEl>
                                      </p:cBhvr>
                                      <p:to x="100000" y="100000"/>
                                    </p:animScale>
                                    <p:animScale>
                                      <p:cBhvr>
                                        <p:cTn id="65" dur="26">
                                          <p:stCondLst>
                                            <p:cond delay="1312"/>
                                          </p:stCondLst>
                                        </p:cTn>
                                        <p:tgtEl>
                                          <p:spTgt spid="9"/>
                                        </p:tgtEl>
                                      </p:cBhvr>
                                      <p:to x="100000" y="80000"/>
                                    </p:animScale>
                                    <p:animScale>
                                      <p:cBhvr>
                                        <p:cTn id="66" dur="166" decel="50000">
                                          <p:stCondLst>
                                            <p:cond delay="1338"/>
                                          </p:stCondLst>
                                        </p:cTn>
                                        <p:tgtEl>
                                          <p:spTgt spid="9"/>
                                        </p:tgtEl>
                                      </p:cBhvr>
                                      <p:to x="100000" y="100000"/>
                                    </p:animScale>
                                    <p:animScale>
                                      <p:cBhvr>
                                        <p:cTn id="67" dur="26">
                                          <p:stCondLst>
                                            <p:cond delay="1642"/>
                                          </p:stCondLst>
                                        </p:cTn>
                                        <p:tgtEl>
                                          <p:spTgt spid="9"/>
                                        </p:tgtEl>
                                      </p:cBhvr>
                                      <p:to x="100000" y="90000"/>
                                    </p:animScale>
                                    <p:animScale>
                                      <p:cBhvr>
                                        <p:cTn id="68" dur="166" decel="50000">
                                          <p:stCondLst>
                                            <p:cond delay="1668"/>
                                          </p:stCondLst>
                                        </p:cTn>
                                        <p:tgtEl>
                                          <p:spTgt spid="9"/>
                                        </p:tgtEl>
                                      </p:cBhvr>
                                      <p:to x="100000" y="100000"/>
                                    </p:animScale>
                                    <p:animScale>
                                      <p:cBhvr>
                                        <p:cTn id="69" dur="26">
                                          <p:stCondLst>
                                            <p:cond delay="1808"/>
                                          </p:stCondLst>
                                        </p:cTn>
                                        <p:tgtEl>
                                          <p:spTgt spid="9"/>
                                        </p:tgtEl>
                                      </p:cBhvr>
                                      <p:to x="100000" y="95000"/>
                                    </p:animScale>
                                    <p:animScale>
                                      <p:cBhvr>
                                        <p:cTn id="70" dur="166" decel="50000">
                                          <p:stCondLst>
                                            <p:cond delay="1834"/>
                                          </p:stCondLst>
                                        </p:cTn>
                                        <p:tgtEl>
                                          <p:spTgt spid="9"/>
                                        </p:tgtEl>
                                      </p:cBhvr>
                                      <p:to x="100000" y="100000"/>
                                    </p:animScale>
                                  </p:childTnLst>
                                </p:cTn>
                              </p:par>
                              <p:par>
                                <p:cTn id="71" presetID="26"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down)">
                                      <p:cBhvr>
                                        <p:cTn id="73" dur="580">
                                          <p:stCondLst>
                                            <p:cond delay="0"/>
                                          </p:stCondLst>
                                        </p:cTn>
                                        <p:tgtEl>
                                          <p:spTgt spid="10"/>
                                        </p:tgtEl>
                                      </p:cBhvr>
                                    </p:animEffect>
                                    <p:anim calcmode="lin" valueType="num">
                                      <p:cBhvr>
                                        <p:cTn id="7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9" dur="26">
                                          <p:stCondLst>
                                            <p:cond delay="650"/>
                                          </p:stCondLst>
                                        </p:cTn>
                                        <p:tgtEl>
                                          <p:spTgt spid="10"/>
                                        </p:tgtEl>
                                      </p:cBhvr>
                                      <p:to x="100000" y="60000"/>
                                    </p:animScale>
                                    <p:animScale>
                                      <p:cBhvr>
                                        <p:cTn id="80" dur="166" decel="50000">
                                          <p:stCondLst>
                                            <p:cond delay="676"/>
                                          </p:stCondLst>
                                        </p:cTn>
                                        <p:tgtEl>
                                          <p:spTgt spid="10"/>
                                        </p:tgtEl>
                                      </p:cBhvr>
                                      <p:to x="100000" y="100000"/>
                                    </p:animScale>
                                    <p:animScale>
                                      <p:cBhvr>
                                        <p:cTn id="81" dur="26">
                                          <p:stCondLst>
                                            <p:cond delay="1312"/>
                                          </p:stCondLst>
                                        </p:cTn>
                                        <p:tgtEl>
                                          <p:spTgt spid="10"/>
                                        </p:tgtEl>
                                      </p:cBhvr>
                                      <p:to x="100000" y="80000"/>
                                    </p:animScale>
                                    <p:animScale>
                                      <p:cBhvr>
                                        <p:cTn id="82" dur="166" decel="50000">
                                          <p:stCondLst>
                                            <p:cond delay="1338"/>
                                          </p:stCondLst>
                                        </p:cTn>
                                        <p:tgtEl>
                                          <p:spTgt spid="10"/>
                                        </p:tgtEl>
                                      </p:cBhvr>
                                      <p:to x="100000" y="100000"/>
                                    </p:animScale>
                                    <p:animScale>
                                      <p:cBhvr>
                                        <p:cTn id="83" dur="26">
                                          <p:stCondLst>
                                            <p:cond delay="1642"/>
                                          </p:stCondLst>
                                        </p:cTn>
                                        <p:tgtEl>
                                          <p:spTgt spid="10"/>
                                        </p:tgtEl>
                                      </p:cBhvr>
                                      <p:to x="100000" y="90000"/>
                                    </p:animScale>
                                    <p:animScale>
                                      <p:cBhvr>
                                        <p:cTn id="84" dur="166" decel="50000">
                                          <p:stCondLst>
                                            <p:cond delay="1668"/>
                                          </p:stCondLst>
                                        </p:cTn>
                                        <p:tgtEl>
                                          <p:spTgt spid="10"/>
                                        </p:tgtEl>
                                      </p:cBhvr>
                                      <p:to x="100000" y="100000"/>
                                    </p:animScale>
                                    <p:animScale>
                                      <p:cBhvr>
                                        <p:cTn id="85" dur="26">
                                          <p:stCondLst>
                                            <p:cond delay="1808"/>
                                          </p:stCondLst>
                                        </p:cTn>
                                        <p:tgtEl>
                                          <p:spTgt spid="10"/>
                                        </p:tgtEl>
                                      </p:cBhvr>
                                      <p:to x="100000" y="95000"/>
                                    </p:animScale>
                                    <p:animScale>
                                      <p:cBhvr>
                                        <p:cTn id="86" dur="166" decel="50000">
                                          <p:stCondLst>
                                            <p:cond delay="1834"/>
                                          </p:stCondLst>
                                        </p:cTn>
                                        <p:tgtEl>
                                          <p:spTgt spid="10"/>
                                        </p:tgtEl>
                                      </p:cBhvr>
                                      <p:to x="100000" y="100000"/>
                                    </p:animScale>
                                  </p:childTnLst>
                                </p:cTn>
                              </p:par>
                              <p:par>
                                <p:cTn id="87" presetID="26" presetClass="entr"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down)">
                                      <p:cBhvr>
                                        <p:cTn id="89" dur="580">
                                          <p:stCondLst>
                                            <p:cond delay="0"/>
                                          </p:stCondLst>
                                        </p:cTn>
                                        <p:tgtEl>
                                          <p:spTgt spid="11"/>
                                        </p:tgtEl>
                                      </p:cBhvr>
                                    </p:animEffect>
                                    <p:anim calcmode="lin" valueType="num">
                                      <p:cBhvr>
                                        <p:cTn id="9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5" dur="26">
                                          <p:stCondLst>
                                            <p:cond delay="650"/>
                                          </p:stCondLst>
                                        </p:cTn>
                                        <p:tgtEl>
                                          <p:spTgt spid="11"/>
                                        </p:tgtEl>
                                      </p:cBhvr>
                                      <p:to x="100000" y="60000"/>
                                    </p:animScale>
                                    <p:animScale>
                                      <p:cBhvr>
                                        <p:cTn id="96" dur="166" decel="50000">
                                          <p:stCondLst>
                                            <p:cond delay="676"/>
                                          </p:stCondLst>
                                        </p:cTn>
                                        <p:tgtEl>
                                          <p:spTgt spid="11"/>
                                        </p:tgtEl>
                                      </p:cBhvr>
                                      <p:to x="100000" y="100000"/>
                                    </p:animScale>
                                    <p:animScale>
                                      <p:cBhvr>
                                        <p:cTn id="97" dur="26">
                                          <p:stCondLst>
                                            <p:cond delay="1312"/>
                                          </p:stCondLst>
                                        </p:cTn>
                                        <p:tgtEl>
                                          <p:spTgt spid="11"/>
                                        </p:tgtEl>
                                      </p:cBhvr>
                                      <p:to x="100000" y="80000"/>
                                    </p:animScale>
                                    <p:animScale>
                                      <p:cBhvr>
                                        <p:cTn id="98" dur="166" decel="50000">
                                          <p:stCondLst>
                                            <p:cond delay="1338"/>
                                          </p:stCondLst>
                                        </p:cTn>
                                        <p:tgtEl>
                                          <p:spTgt spid="11"/>
                                        </p:tgtEl>
                                      </p:cBhvr>
                                      <p:to x="100000" y="100000"/>
                                    </p:animScale>
                                    <p:animScale>
                                      <p:cBhvr>
                                        <p:cTn id="99" dur="26">
                                          <p:stCondLst>
                                            <p:cond delay="1642"/>
                                          </p:stCondLst>
                                        </p:cTn>
                                        <p:tgtEl>
                                          <p:spTgt spid="11"/>
                                        </p:tgtEl>
                                      </p:cBhvr>
                                      <p:to x="100000" y="90000"/>
                                    </p:animScale>
                                    <p:animScale>
                                      <p:cBhvr>
                                        <p:cTn id="100" dur="166" decel="50000">
                                          <p:stCondLst>
                                            <p:cond delay="1668"/>
                                          </p:stCondLst>
                                        </p:cTn>
                                        <p:tgtEl>
                                          <p:spTgt spid="11"/>
                                        </p:tgtEl>
                                      </p:cBhvr>
                                      <p:to x="100000" y="100000"/>
                                    </p:animScale>
                                    <p:animScale>
                                      <p:cBhvr>
                                        <p:cTn id="101" dur="26">
                                          <p:stCondLst>
                                            <p:cond delay="1808"/>
                                          </p:stCondLst>
                                        </p:cTn>
                                        <p:tgtEl>
                                          <p:spTgt spid="11"/>
                                        </p:tgtEl>
                                      </p:cBhvr>
                                      <p:to x="100000" y="95000"/>
                                    </p:animScale>
                                    <p:animScale>
                                      <p:cBhvr>
                                        <p:cTn id="102" dur="166" decel="50000">
                                          <p:stCondLst>
                                            <p:cond delay="1834"/>
                                          </p:stCondLst>
                                        </p:cTn>
                                        <p:tgtEl>
                                          <p:spTgt spid="11"/>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6" presetClass="entr" presetSubtype="0" fill="hold" grpId="0"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80">
                                          <p:stCondLst>
                                            <p:cond delay="0"/>
                                          </p:stCondLst>
                                        </p:cTn>
                                        <p:tgtEl>
                                          <p:spTgt spid="12"/>
                                        </p:tgtEl>
                                      </p:cBhvr>
                                    </p:animEffect>
                                    <p:anim calcmode="lin" valueType="num">
                                      <p:cBhvr>
                                        <p:cTn id="10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13" dur="26">
                                          <p:stCondLst>
                                            <p:cond delay="650"/>
                                          </p:stCondLst>
                                        </p:cTn>
                                        <p:tgtEl>
                                          <p:spTgt spid="12"/>
                                        </p:tgtEl>
                                      </p:cBhvr>
                                      <p:to x="100000" y="60000"/>
                                    </p:animScale>
                                    <p:animScale>
                                      <p:cBhvr>
                                        <p:cTn id="114" dur="166" decel="50000">
                                          <p:stCondLst>
                                            <p:cond delay="676"/>
                                          </p:stCondLst>
                                        </p:cTn>
                                        <p:tgtEl>
                                          <p:spTgt spid="12"/>
                                        </p:tgtEl>
                                      </p:cBhvr>
                                      <p:to x="100000" y="100000"/>
                                    </p:animScale>
                                    <p:animScale>
                                      <p:cBhvr>
                                        <p:cTn id="115" dur="26">
                                          <p:stCondLst>
                                            <p:cond delay="1312"/>
                                          </p:stCondLst>
                                        </p:cTn>
                                        <p:tgtEl>
                                          <p:spTgt spid="12"/>
                                        </p:tgtEl>
                                      </p:cBhvr>
                                      <p:to x="100000" y="80000"/>
                                    </p:animScale>
                                    <p:animScale>
                                      <p:cBhvr>
                                        <p:cTn id="116" dur="166" decel="50000">
                                          <p:stCondLst>
                                            <p:cond delay="1338"/>
                                          </p:stCondLst>
                                        </p:cTn>
                                        <p:tgtEl>
                                          <p:spTgt spid="12"/>
                                        </p:tgtEl>
                                      </p:cBhvr>
                                      <p:to x="100000" y="100000"/>
                                    </p:animScale>
                                    <p:animScale>
                                      <p:cBhvr>
                                        <p:cTn id="117" dur="26">
                                          <p:stCondLst>
                                            <p:cond delay="1642"/>
                                          </p:stCondLst>
                                        </p:cTn>
                                        <p:tgtEl>
                                          <p:spTgt spid="12"/>
                                        </p:tgtEl>
                                      </p:cBhvr>
                                      <p:to x="100000" y="90000"/>
                                    </p:animScale>
                                    <p:animScale>
                                      <p:cBhvr>
                                        <p:cTn id="118" dur="166" decel="50000">
                                          <p:stCondLst>
                                            <p:cond delay="1668"/>
                                          </p:stCondLst>
                                        </p:cTn>
                                        <p:tgtEl>
                                          <p:spTgt spid="12"/>
                                        </p:tgtEl>
                                      </p:cBhvr>
                                      <p:to x="100000" y="100000"/>
                                    </p:animScale>
                                    <p:animScale>
                                      <p:cBhvr>
                                        <p:cTn id="119" dur="26">
                                          <p:stCondLst>
                                            <p:cond delay="1808"/>
                                          </p:stCondLst>
                                        </p:cTn>
                                        <p:tgtEl>
                                          <p:spTgt spid="12"/>
                                        </p:tgtEl>
                                      </p:cBhvr>
                                      <p:to x="100000" y="95000"/>
                                    </p:animScale>
                                    <p:animScale>
                                      <p:cBhvr>
                                        <p:cTn id="120" dur="166" decel="50000">
                                          <p:stCondLst>
                                            <p:cond delay="1834"/>
                                          </p:stCondLst>
                                        </p:cTn>
                                        <p:tgtEl>
                                          <p:spTgt spid="12"/>
                                        </p:tgtEl>
                                      </p:cBhvr>
                                      <p:to x="100000" y="100000"/>
                                    </p:animScale>
                                  </p:childTnLst>
                                </p:cTn>
                              </p:par>
                            </p:childTnLst>
                          </p:cTn>
                        </p:par>
                      </p:childTnLst>
                    </p:cTn>
                  </p:par>
                  <p:par>
                    <p:cTn id="121" fill="hold">
                      <p:stCondLst>
                        <p:cond delay="indefinite"/>
                      </p:stCondLst>
                      <p:childTnLst>
                        <p:par>
                          <p:cTn id="122" fill="hold">
                            <p:stCondLst>
                              <p:cond delay="0"/>
                            </p:stCondLst>
                            <p:childTnLst>
                              <p:par>
                                <p:cTn id="123" presetID="26" presetClass="entr" presetSubtype="0" fill="hold" grpId="0" nodeType="clickEffect">
                                  <p:stCondLst>
                                    <p:cond delay="0"/>
                                  </p:stCondLst>
                                  <p:childTnLst>
                                    <p:set>
                                      <p:cBhvr>
                                        <p:cTn id="124" dur="1" fill="hold">
                                          <p:stCondLst>
                                            <p:cond delay="0"/>
                                          </p:stCondLst>
                                        </p:cTn>
                                        <p:tgtEl>
                                          <p:spTgt spid="13"/>
                                        </p:tgtEl>
                                        <p:attrNameLst>
                                          <p:attrName>style.visibility</p:attrName>
                                        </p:attrNameLst>
                                      </p:cBhvr>
                                      <p:to>
                                        <p:strVal val="visible"/>
                                      </p:to>
                                    </p:set>
                                    <p:animEffect transition="in" filter="wipe(down)">
                                      <p:cBhvr>
                                        <p:cTn id="125" dur="580">
                                          <p:stCondLst>
                                            <p:cond delay="0"/>
                                          </p:stCondLst>
                                        </p:cTn>
                                        <p:tgtEl>
                                          <p:spTgt spid="13"/>
                                        </p:tgtEl>
                                      </p:cBhvr>
                                    </p:animEffect>
                                    <p:anim calcmode="lin" valueType="num">
                                      <p:cBhvr>
                                        <p:cTn id="12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1" dur="26">
                                          <p:stCondLst>
                                            <p:cond delay="650"/>
                                          </p:stCondLst>
                                        </p:cTn>
                                        <p:tgtEl>
                                          <p:spTgt spid="13"/>
                                        </p:tgtEl>
                                      </p:cBhvr>
                                      <p:to x="100000" y="60000"/>
                                    </p:animScale>
                                    <p:animScale>
                                      <p:cBhvr>
                                        <p:cTn id="132" dur="166" decel="50000">
                                          <p:stCondLst>
                                            <p:cond delay="676"/>
                                          </p:stCondLst>
                                        </p:cTn>
                                        <p:tgtEl>
                                          <p:spTgt spid="13"/>
                                        </p:tgtEl>
                                      </p:cBhvr>
                                      <p:to x="100000" y="100000"/>
                                    </p:animScale>
                                    <p:animScale>
                                      <p:cBhvr>
                                        <p:cTn id="133" dur="26">
                                          <p:stCondLst>
                                            <p:cond delay="1312"/>
                                          </p:stCondLst>
                                        </p:cTn>
                                        <p:tgtEl>
                                          <p:spTgt spid="13"/>
                                        </p:tgtEl>
                                      </p:cBhvr>
                                      <p:to x="100000" y="80000"/>
                                    </p:animScale>
                                    <p:animScale>
                                      <p:cBhvr>
                                        <p:cTn id="134" dur="166" decel="50000">
                                          <p:stCondLst>
                                            <p:cond delay="1338"/>
                                          </p:stCondLst>
                                        </p:cTn>
                                        <p:tgtEl>
                                          <p:spTgt spid="13"/>
                                        </p:tgtEl>
                                      </p:cBhvr>
                                      <p:to x="100000" y="100000"/>
                                    </p:animScale>
                                    <p:animScale>
                                      <p:cBhvr>
                                        <p:cTn id="135" dur="26">
                                          <p:stCondLst>
                                            <p:cond delay="1642"/>
                                          </p:stCondLst>
                                        </p:cTn>
                                        <p:tgtEl>
                                          <p:spTgt spid="13"/>
                                        </p:tgtEl>
                                      </p:cBhvr>
                                      <p:to x="100000" y="90000"/>
                                    </p:animScale>
                                    <p:animScale>
                                      <p:cBhvr>
                                        <p:cTn id="136" dur="166" decel="50000">
                                          <p:stCondLst>
                                            <p:cond delay="1668"/>
                                          </p:stCondLst>
                                        </p:cTn>
                                        <p:tgtEl>
                                          <p:spTgt spid="13"/>
                                        </p:tgtEl>
                                      </p:cBhvr>
                                      <p:to x="100000" y="100000"/>
                                    </p:animScale>
                                    <p:animScale>
                                      <p:cBhvr>
                                        <p:cTn id="137" dur="26">
                                          <p:stCondLst>
                                            <p:cond delay="1808"/>
                                          </p:stCondLst>
                                        </p:cTn>
                                        <p:tgtEl>
                                          <p:spTgt spid="13"/>
                                        </p:tgtEl>
                                      </p:cBhvr>
                                      <p:to x="100000" y="95000"/>
                                    </p:animScale>
                                    <p:animScale>
                                      <p:cBhvr>
                                        <p:cTn id="138" dur="166" decel="50000">
                                          <p:stCondLst>
                                            <p:cond delay="1834"/>
                                          </p:stCondLst>
                                        </p:cTn>
                                        <p:tgtEl>
                                          <p:spTgt spid="13"/>
                                        </p:tgtEl>
                                      </p:cBhvr>
                                      <p:to x="100000" y="100000"/>
                                    </p:animScale>
                                  </p:childTnLst>
                                </p:cTn>
                              </p:par>
                            </p:childTnLst>
                          </p:cTn>
                        </p:par>
                      </p:childTnLst>
                    </p:cTn>
                  </p:par>
                  <p:par>
                    <p:cTn id="139" fill="hold">
                      <p:stCondLst>
                        <p:cond delay="indefinite"/>
                      </p:stCondLst>
                      <p:childTnLst>
                        <p:par>
                          <p:cTn id="140" fill="hold">
                            <p:stCondLst>
                              <p:cond delay="0"/>
                            </p:stCondLst>
                            <p:childTnLst>
                              <p:par>
                                <p:cTn id="141" presetID="26" presetClass="entr" presetSubtype="0" fill="hold" grpId="0" nodeType="clickEffect">
                                  <p:stCondLst>
                                    <p:cond delay="0"/>
                                  </p:stCondLst>
                                  <p:childTnLst>
                                    <p:set>
                                      <p:cBhvr>
                                        <p:cTn id="142" dur="1" fill="hold">
                                          <p:stCondLst>
                                            <p:cond delay="0"/>
                                          </p:stCondLst>
                                        </p:cTn>
                                        <p:tgtEl>
                                          <p:spTgt spid="14"/>
                                        </p:tgtEl>
                                        <p:attrNameLst>
                                          <p:attrName>style.visibility</p:attrName>
                                        </p:attrNameLst>
                                      </p:cBhvr>
                                      <p:to>
                                        <p:strVal val="visible"/>
                                      </p:to>
                                    </p:set>
                                    <p:animEffect transition="in" filter="wipe(down)">
                                      <p:cBhvr>
                                        <p:cTn id="143" dur="580">
                                          <p:stCondLst>
                                            <p:cond delay="0"/>
                                          </p:stCondLst>
                                        </p:cTn>
                                        <p:tgtEl>
                                          <p:spTgt spid="14"/>
                                        </p:tgtEl>
                                      </p:cBhvr>
                                    </p:animEffect>
                                    <p:anim calcmode="lin" valueType="num">
                                      <p:cBhvr>
                                        <p:cTn id="14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49" dur="26">
                                          <p:stCondLst>
                                            <p:cond delay="650"/>
                                          </p:stCondLst>
                                        </p:cTn>
                                        <p:tgtEl>
                                          <p:spTgt spid="14"/>
                                        </p:tgtEl>
                                      </p:cBhvr>
                                      <p:to x="100000" y="60000"/>
                                    </p:animScale>
                                    <p:animScale>
                                      <p:cBhvr>
                                        <p:cTn id="150" dur="166" decel="50000">
                                          <p:stCondLst>
                                            <p:cond delay="676"/>
                                          </p:stCondLst>
                                        </p:cTn>
                                        <p:tgtEl>
                                          <p:spTgt spid="14"/>
                                        </p:tgtEl>
                                      </p:cBhvr>
                                      <p:to x="100000" y="100000"/>
                                    </p:animScale>
                                    <p:animScale>
                                      <p:cBhvr>
                                        <p:cTn id="151" dur="26">
                                          <p:stCondLst>
                                            <p:cond delay="1312"/>
                                          </p:stCondLst>
                                        </p:cTn>
                                        <p:tgtEl>
                                          <p:spTgt spid="14"/>
                                        </p:tgtEl>
                                      </p:cBhvr>
                                      <p:to x="100000" y="80000"/>
                                    </p:animScale>
                                    <p:animScale>
                                      <p:cBhvr>
                                        <p:cTn id="152" dur="166" decel="50000">
                                          <p:stCondLst>
                                            <p:cond delay="1338"/>
                                          </p:stCondLst>
                                        </p:cTn>
                                        <p:tgtEl>
                                          <p:spTgt spid="14"/>
                                        </p:tgtEl>
                                      </p:cBhvr>
                                      <p:to x="100000" y="100000"/>
                                    </p:animScale>
                                    <p:animScale>
                                      <p:cBhvr>
                                        <p:cTn id="153" dur="26">
                                          <p:stCondLst>
                                            <p:cond delay="1642"/>
                                          </p:stCondLst>
                                        </p:cTn>
                                        <p:tgtEl>
                                          <p:spTgt spid="14"/>
                                        </p:tgtEl>
                                      </p:cBhvr>
                                      <p:to x="100000" y="90000"/>
                                    </p:animScale>
                                    <p:animScale>
                                      <p:cBhvr>
                                        <p:cTn id="154" dur="166" decel="50000">
                                          <p:stCondLst>
                                            <p:cond delay="1668"/>
                                          </p:stCondLst>
                                        </p:cTn>
                                        <p:tgtEl>
                                          <p:spTgt spid="14"/>
                                        </p:tgtEl>
                                      </p:cBhvr>
                                      <p:to x="100000" y="100000"/>
                                    </p:animScale>
                                    <p:animScale>
                                      <p:cBhvr>
                                        <p:cTn id="155" dur="26">
                                          <p:stCondLst>
                                            <p:cond delay="1808"/>
                                          </p:stCondLst>
                                        </p:cTn>
                                        <p:tgtEl>
                                          <p:spTgt spid="14"/>
                                        </p:tgtEl>
                                      </p:cBhvr>
                                      <p:to x="100000" y="95000"/>
                                    </p:animScale>
                                    <p:animScale>
                                      <p:cBhvr>
                                        <p:cTn id="156" dur="166" decel="50000">
                                          <p:stCondLst>
                                            <p:cond delay="1834"/>
                                          </p:stCondLst>
                                        </p:cTn>
                                        <p:tgtEl>
                                          <p:spTgt spid="14"/>
                                        </p:tgtEl>
                                      </p:cBhvr>
                                      <p:to x="100000" y="100000"/>
                                    </p:animScale>
                                  </p:childTnLst>
                                </p:cTn>
                              </p:par>
                            </p:childTnLst>
                          </p:cTn>
                        </p:par>
                      </p:childTnLst>
                    </p:cTn>
                  </p:par>
                  <p:par>
                    <p:cTn id="157" fill="hold">
                      <p:stCondLst>
                        <p:cond delay="indefinite"/>
                      </p:stCondLst>
                      <p:childTnLst>
                        <p:par>
                          <p:cTn id="158" fill="hold">
                            <p:stCondLst>
                              <p:cond delay="0"/>
                            </p:stCondLst>
                            <p:childTnLst>
                              <p:par>
                                <p:cTn id="159" presetID="26" presetClass="entr" presetSubtype="0" fill="hold" grpId="0" nodeType="clickEffect">
                                  <p:stCondLst>
                                    <p:cond delay="0"/>
                                  </p:stCondLst>
                                  <p:childTnLst>
                                    <p:set>
                                      <p:cBhvr>
                                        <p:cTn id="160" dur="1" fill="hold">
                                          <p:stCondLst>
                                            <p:cond delay="0"/>
                                          </p:stCondLst>
                                        </p:cTn>
                                        <p:tgtEl>
                                          <p:spTgt spid="15"/>
                                        </p:tgtEl>
                                        <p:attrNameLst>
                                          <p:attrName>style.visibility</p:attrName>
                                        </p:attrNameLst>
                                      </p:cBhvr>
                                      <p:to>
                                        <p:strVal val="visible"/>
                                      </p:to>
                                    </p:set>
                                    <p:animEffect transition="in" filter="wipe(down)">
                                      <p:cBhvr>
                                        <p:cTn id="161" dur="580">
                                          <p:stCondLst>
                                            <p:cond delay="0"/>
                                          </p:stCondLst>
                                        </p:cTn>
                                        <p:tgtEl>
                                          <p:spTgt spid="15"/>
                                        </p:tgtEl>
                                      </p:cBhvr>
                                    </p:animEffect>
                                    <p:anim calcmode="lin" valueType="num">
                                      <p:cBhvr>
                                        <p:cTn id="16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6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6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6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67" dur="26">
                                          <p:stCondLst>
                                            <p:cond delay="650"/>
                                          </p:stCondLst>
                                        </p:cTn>
                                        <p:tgtEl>
                                          <p:spTgt spid="15"/>
                                        </p:tgtEl>
                                      </p:cBhvr>
                                      <p:to x="100000" y="60000"/>
                                    </p:animScale>
                                    <p:animScale>
                                      <p:cBhvr>
                                        <p:cTn id="168" dur="166" decel="50000">
                                          <p:stCondLst>
                                            <p:cond delay="676"/>
                                          </p:stCondLst>
                                        </p:cTn>
                                        <p:tgtEl>
                                          <p:spTgt spid="15"/>
                                        </p:tgtEl>
                                      </p:cBhvr>
                                      <p:to x="100000" y="100000"/>
                                    </p:animScale>
                                    <p:animScale>
                                      <p:cBhvr>
                                        <p:cTn id="169" dur="26">
                                          <p:stCondLst>
                                            <p:cond delay="1312"/>
                                          </p:stCondLst>
                                        </p:cTn>
                                        <p:tgtEl>
                                          <p:spTgt spid="15"/>
                                        </p:tgtEl>
                                      </p:cBhvr>
                                      <p:to x="100000" y="80000"/>
                                    </p:animScale>
                                    <p:animScale>
                                      <p:cBhvr>
                                        <p:cTn id="170" dur="166" decel="50000">
                                          <p:stCondLst>
                                            <p:cond delay="1338"/>
                                          </p:stCondLst>
                                        </p:cTn>
                                        <p:tgtEl>
                                          <p:spTgt spid="15"/>
                                        </p:tgtEl>
                                      </p:cBhvr>
                                      <p:to x="100000" y="100000"/>
                                    </p:animScale>
                                    <p:animScale>
                                      <p:cBhvr>
                                        <p:cTn id="171" dur="26">
                                          <p:stCondLst>
                                            <p:cond delay="1642"/>
                                          </p:stCondLst>
                                        </p:cTn>
                                        <p:tgtEl>
                                          <p:spTgt spid="15"/>
                                        </p:tgtEl>
                                      </p:cBhvr>
                                      <p:to x="100000" y="90000"/>
                                    </p:animScale>
                                    <p:animScale>
                                      <p:cBhvr>
                                        <p:cTn id="172" dur="166" decel="50000">
                                          <p:stCondLst>
                                            <p:cond delay="1668"/>
                                          </p:stCondLst>
                                        </p:cTn>
                                        <p:tgtEl>
                                          <p:spTgt spid="15"/>
                                        </p:tgtEl>
                                      </p:cBhvr>
                                      <p:to x="100000" y="100000"/>
                                    </p:animScale>
                                    <p:animScale>
                                      <p:cBhvr>
                                        <p:cTn id="173" dur="26">
                                          <p:stCondLst>
                                            <p:cond delay="1808"/>
                                          </p:stCondLst>
                                        </p:cTn>
                                        <p:tgtEl>
                                          <p:spTgt spid="15"/>
                                        </p:tgtEl>
                                      </p:cBhvr>
                                      <p:to x="100000" y="95000"/>
                                    </p:animScale>
                                    <p:animScale>
                                      <p:cBhvr>
                                        <p:cTn id="174" dur="166" decel="50000">
                                          <p:stCondLst>
                                            <p:cond delay="1834"/>
                                          </p:stCondLst>
                                        </p:cTn>
                                        <p:tgtEl>
                                          <p:spTgt spid="15"/>
                                        </p:tgtEl>
                                      </p:cBhvr>
                                      <p:to x="100000" y="100000"/>
                                    </p:animScale>
                                  </p:childTnLst>
                                </p:cTn>
                              </p:par>
                            </p:childTnLst>
                          </p:cTn>
                        </p:par>
                      </p:childTnLst>
                    </p:cTn>
                  </p:par>
                  <p:par>
                    <p:cTn id="175" fill="hold">
                      <p:stCondLst>
                        <p:cond delay="indefinite"/>
                      </p:stCondLst>
                      <p:childTnLst>
                        <p:par>
                          <p:cTn id="176" fill="hold">
                            <p:stCondLst>
                              <p:cond delay="0"/>
                            </p:stCondLst>
                            <p:childTnLst>
                              <p:par>
                                <p:cTn id="177" presetID="26" presetClass="entr" presetSubtype="0" fill="hold" grpId="0" nodeType="clickEffect">
                                  <p:stCondLst>
                                    <p:cond delay="0"/>
                                  </p:stCondLst>
                                  <p:childTnLst>
                                    <p:set>
                                      <p:cBhvr>
                                        <p:cTn id="178" dur="1" fill="hold">
                                          <p:stCondLst>
                                            <p:cond delay="0"/>
                                          </p:stCondLst>
                                        </p:cTn>
                                        <p:tgtEl>
                                          <p:spTgt spid="16"/>
                                        </p:tgtEl>
                                        <p:attrNameLst>
                                          <p:attrName>style.visibility</p:attrName>
                                        </p:attrNameLst>
                                      </p:cBhvr>
                                      <p:to>
                                        <p:strVal val="visible"/>
                                      </p:to>
                                    </p:set>
                                    <p:animEffect transition="in" filter="wipe(down)">
                                      <p:cBhvr>
                                        <p:cTn id="179" dur="580">
                                          <p:stCondLst>
                                            <p:cond delay="0"/>
                                          </p:stCondLst>
                                        </p:cTn>
                                        <p:tgtEl>
                                          <p:spTgt spid="16"/>
                                        </p:tgtEl>
                                      </p:cBhvr>
                                    </p:animEffect>
                                    <p:anim calcmode="lin" valueType="num">
                                      <p:cBhvr>
                                        <p:cTn id="180"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81"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82"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83"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84"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85" dur="26">
                                          <p:stCondLst>
                                            <p:cond delay="650"/>
                                          </p:stCondLst>
                                        </p:cTn>
                                        <p:tgtEl>
                                          <p:spTgt spid="16"/>
                                        </p:tgtEl>
                                      </p:cBhvr>
                                      <p:to x="100000" y="60000"/>
                                    </p:animScale>
                                    <p:animScale>
                                      <p:cBhvr>
                                        <p:cTn id="186" dur="166" decel="50000">
                                          <p:stCondLst>
                                            <p:cond delay="676"/>
                                          </p:stCondLst>
                                        </p:cTn>
                                        <p:tgtEl>
                                          <p:spTgt spid="16"/>
                                        </p:tgtEl>
                                      </p:cBhvr>
                                      <p:to x="100000" y="100000"/>
                                    </p:animScale>
                                    <p:animScale>
                                      <p:cBhvr>
                                        <p:cTn id="187" dur="26">
                                          <p:stCondLst>
                                            <p:cond delay="1312"/>
                                          </p:stCondLst>
                                        </p:cTn>
                                        <p:tgtEl>
                                          <p:spTgt spid="16"/>
                                        </p:tgtEl>
                                      </p:cBhvr>
                                      <p:to x="100000" y="80000"/>
                                    </p:animScale>
                                    <p:animScale>
                                      <p:cBhvr>
                                        <p:cTn id="188" dur="166" decel="50000">
                                          <p:stCondLst>
                                            <p:cond delay="1338"/>
                                          </p:stCondLst>
                                        </p:cTn>
                                        <p:tgtEl>
                                          <p:spTgt spid="16"/>
                                        </p:tgtEl>
                                      </p:cBhvr>
                                      <p:to x="100000" y="100000"/>
                                    </p:animScale>
                                    <p:animScale>
                                      <p:cBhvr>
                                        <p:cTn id="189" dur="26">
                                          <p:stCondLst>
                                            <p:cond delay="1642"/>
                                          </p:stCondLst>
                                        </p:cTn>
                                        <p:tgtEl>
                                          <p:spTgt spid="16"/>
                                        </p:tgtEl>
                                      </p:cBhvr>
                                      <p:to x="100000" y="90000"/>
                                    </p:animScale>
                                    <p:animScale>
                                      <p:cBhvr>
                                        <p:cTn id="190" dur="166" decel="50000">
                                          <p:stCondLst>
                                            <p:cond delay="1668"/>
                                          </p:stCondLst>
                                        </p:cTn>
                                        <p:tgtEl>
                                          <p:spTgt spid="16"/>
                                        </p:tgtEl>
                                      </p:cBhvr>
                                      <p:to x="100000" y="100000"/>
                                    </p:animScale>
                                    <p:animScale>
                                      <p:cBhvr>
                                        <p:cTn id="191" dur="26">
                                          <p:stCondLst>
                                            <p:cond delay="1808"/>
                                          </p:stCondLst>
                                        </p:cTn>
                                        <p:tgtEl>
                                          <p:spTgt spid="16"/>
                                        </p:tgtEl>
                                      </p:cBhvr>
                                      <p:to x="100000" y="95000"/>
                                    </p:animScale>
                                    <p:animScale>
                                      <p:cBhvr>
                                        <p:cTn id="192" dur="166" decel="50000">
                                          <p:stCondLst>
                                            <p:cond delay="1834"/>
                                          </p:stCondLst>
                                        </p:cTn>
                                        <p:tgtEl>
                                          <p:spTgt spid="16"/>
                                        </p:tgtEl>
                                      </p:cBhvr>
                                      <p:to x="100000" y="100000"/>
                                    </p:animScale>
                                  </p:childTnLst>
                                </p:cTn>
                              </p:par>
                            </p:childTnLst>
                          </p:cTn>
                        </p:par>
                      </p:childTnLst>
                    </p:cTn>
                  </p:par>
                  <p:par>
                    <p:cTn id="193" fill="hold">
                      <p:stCondLst>
                        <p:cond delay="indefinite"/>
                      </p:stCondLst>
                      <p:childTnLst>
                        <p:par>
                          <p:cTn id="194" fill="hold">
                            <p:stCondLst>
                              <p:cond delay="0"/>
                            </p:stCondLst>
                            <p:childTnLst>
                              <p:par>
                                <p:cTn id="195" presetID="26" presetClass="entr" presetSubtype="0" fill="hold" grpId="0" nodeType="clickEffect">
                                  <p:stCondLst>
                                    <p:cond delay="0"/>
                                  </p:stCondLst>
                                  <p:childTnLst>
                                    <p:set>
                                      <p:cBhvr>
                                        <p:cTn id="196" dur="1" fill="hold">
                                          <p:stCondLst>
                                            <p:cond delay="0"/>
                                          </p:stCondLst>
                                        </p:cTn>
                                        <p:tgtEl>
                                          <p:spTgt spid="17"/>
                                        </p:tgtEl>
                                        <p:attrNameLst>
                                          <p:attrName>style.visibility</p:attrName>
                                        </p:attrNameLst>
                                      </p:cBhvr>
                                      <p:to>
                                        <p:strVal val="visible"/>
                                      </p:to>
                                    </p:set>
                                    <p:animEffect transition="in" filter="wipe(down)">
                                      <p:cBhvr>
                                        <p:cTn id="197" dur="580">
                                          <p:stCondLst>
                                            <p:cond delay="0"/>
                                          </p:stCondLst>
                                        </p:cTn>
                                        <p:tgtEl>
                                          <p:spTgt spid="17"/>
                                        </p:tgtEl>
                                      </p:cBhvr>
                                    </p:animEffect>
                                    <p:anim calcmode="lin" valueType="num">
                                      <p:cBhvr>
                                        <p:cTn id="19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9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0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0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0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03" dur="26">
                                          <p:stCondLst>
                                            <p:cond delay="650"/>
                                          </p:stCondLst>
                                        </p:cTn>
                                        <p:tgtEl>
                                          <p:spTgt spid="17"/>
                                        </p:tgtEl>
                                      </p:cBhvr>
                                      <p:to x="100000" y="60000"/>
                                    </p:animScale>
                                    <p:animScale>
                                      <p:cBhvr>
                                        <p:cTn id="204" dur="166" decel="50000">
                                          <p:stCondLst>
                                            <p:cond delay="676"/>
                                          </p:stCondLst>
                                        </p:cTn>
                                        <p:tgtEl>
                                          <p:spTgt spid="17"/>
                                        </p:tgtEl>
                                      </p:cBhvr>
                                      <p:to x="100000" y="100000"/>
                                    </p:animScale>
                                    <p:animScale>
                                      <p:cBhvr>
                                        <p:cTn id="205" dur="26">
                                          <p:stCondLst>
                                            <p:cond delay="1312"/>
                                          </p:stCondLst>
                                        </p:cTn>
                                        <p:tgtEl>
                                          <p:spTgt spid="17"/>
                                        </p:tgtEl>
                                      </p:cBhvr>
                                      <p:to x="100000" y="80000"/>
                                    </p:animScale>
                                    <p:animScale>
                                      <p:cBhvr>
                                        <p:cTn id="206" dur="166" decel="50000">
                                          <p:stCondLst>
                                            <p:cond delay="1338"/>
                                          </p:stCondLst>
                                        </p:cTn>
                                        <p:tgtEl>
                                          <p:spTgt spid="17"/>
                                        </p:tgtEl>
                                      </p:cBhvr>
                                      <p:to x="100000" y="100000"/>
                                    </p:animScale>
                                    <p:animScale>
                                      <p:cBhvr>
                                        <p:cTn id="207" dur="26">
                                          <p:stCondLst>
                                            <p:cond delay="1642"/>
                                          </p:stCondLst>
                                        </p:cTn>
                                        <p:tgtEl>
                                          <p:spTgt spid="17"/>
                                        </p:tgtEl>
                                      </p:cBhvr>
                                      <p:to x="100000" y="90000"/>
                                    </p:animScale>
                                    <p:animScale>
                                      <p:cBhvr>
                                        <p:cTn id="208" dur="166" decel="50000">
                                          <p:stCondLst>
                                            <p:cond delay="1668"/>
                                          </p:stCondLst>
                                        </p:cTn>
                                        <p:tgtEl>
                                          <p:spTgt spid="17"/>
                                        </p:tgtEl>
                                      </p:cBhvr>
                                      <p:to x="100000" y="100000"/>
                                    </p:animScale>
                                    <p:animScale>
                                      <p:cBhvr>
                                        <p:cTn id="209" dur="26">
                                          <p:stCondLst>
                                            <p:cond delay="1808"/>
                                          </p:stCondLst>
                                        </p:cTn>
                                        <p:tgtEl>
                                          <p:spTgt spid="17"/>
                                        </p:tgtEl>
                                      </p:cBhvr>
                                      <p:to x="100000" y="95000"/>
                                    </p:animScale>
                                    <p:animScale>
                                      <p:cBhvr>
                                        <p:cTn id="210" dur="166" decel="50000">
                                          <p:stCondLst>
                                            <p:cond delay="1834"/>
                                          </p:stCondLst>
                                        </p:cTn>
                                        <p:tgtEl>
                                          <p:spTgt spid="17"/>
                                        </p:tgtEl>
                                      </p:cBhvr>
                                      <p:to x="100000" y="100000"/>
                                    </p:animScale>
                                  </p:childTnLst>
                                </p:cTn>
                              </p:par>
                            </p:childTnLst>
                          </p:cTn>
                        </p:par>
                      </p:childTnLst>
                    </p:cTn>
                  </p:par>
                  <p:par>
                    <p:cTn id="211" fill="hold">
                      <p:stCondLst>
                        <p:cond delay="indefinite"/>
                      </p:stCondLst>
                      <p:childTnLst>
                        <p:par>
                          <p:cTn id="212" fill="hold">
                            <p:stCondLst>
                              <p:cond delay="0"/>
                            </p:stCondLst>
                            <p:childTnLst>
                              <p:par>
                                <p:cTn id="213" presetID="26" presetClass="entr" presetSubtype="0" fill="hold" grpId="0" nodeType="clickEffect">
                                  <p:stCondLst>
                                    <p:cond delay="0"/>
                                  </p:stCondLst>
                                  <p:childTnLst>
                                    <p:set>
                                      <p:cBhvr>
                                        <p:cTn id="214" dur="1" fill="hold">
                                          <p:stCondLst>
                                            <p:cond delay="0"/>
                                          </p:stCondLst>
                                        </p:cTn>
                                        <p:tgtEl>
                                          <p:spTgt spid="18"/>
                                        </p:tgtEl>
                                        <p:attrNameLst>
                                          <p:attrName>style.visibility</p:attrName>
                                        </p:attrNameLst>
                                      </p:cBhvr>
                                      <p:to>
                                        <p:strVal val="visible"/>
                                      </p:to>
                                    </p:set>
                                    <p:animEffect transition="in" filter="wipe(down)">
                                      <p:cBhvr>
                                        <p:cTn id="215" dur="580">
                                          <p:stCondLst>
                                            <p:cond delay="0"/>
                                          </p:stCondLst>
                                        </p:cTn>
                                        <p:tgtEl>
                                          <p:spTgt spid="18"/>
                                        </p:tgtEl>
                                      </p:cBhvr>
                                    </p:animEffect>
                                    <p:anim calcmode="lin" valueType="num">
                                      <p:cBhvr>
                                        <p:cTn id="216"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221" dur="26">
                                          <p:stCondLst>
                                            <p:cond delay="650"/>
                                          </p:stCondLst>
                                        </p:cTn>
                                        <p:tgtEl>
                                          <p:spTgt spid="18"/>
                                        </p:tgtEl>
                                      </p:cBhvr>
                                      <p:to x="100000" y="60000"/>
                                    </p:animScale>
                                    <p:animScale>
                                      <p:cBhvr>
                                        <p:cTn id="222" dur="166" decel="50000">
                                          <p:stCondLst>
                                            <p:cond delay="676"/>
                                          </p:stCondLst>
                                        </p:cTn>
                                        <p:tgtEl>
                                          <p:spTgt spid="18"/>
                                        </p:tgtEl>
                                      </p:cBhvr>
                                      <p:to x="100000" y="100000"/>
                                    </p:animScale>
                                    <p:animScale>
                                      <p:cBhvr>
                                        <p:cTn id="223" dur="26">
                                          <p:stCondLst>
                                            <p:cond delay="1312"/>
                                          </p:stCondLst>
                                        </p:cTn>
                                        <p:tgtEl>
                                          <p:spTgt spid="18"/>
                                        </p:tgtEl>
                                      </p:cBhvr>
                                      <p:to x="100000" y="80000"/>
                                    </p:animScale>
                                    <p:animScale>
                                      <p:cBhvr>
                                        <p:cTn id="224" dur="166" decel="50000">
                                          <p:stCondLst>
                                            <p:cond delay="1338"/>
                                          </p:stCondLst>
                                        </p:cTn>
                                        <p:tgtEl>
                                          <p:spTgt spid="18"/>
                                        </p:tgtEl>
                                      </p:cBhvr>
                                      <p:to x="100000" y="100000"/>
                                    </p:animScale>
                                    <p:animScale>
                                      <p:cBhvr>
                                        <p:cTn id="225" dur="26">
                                          <p:stCondLst>
                                            <p:cond delay="1642"/>
                                          </p:stCondLst>
                                        </p:cTn>
                                        <p:tgtEl>
                                          <p:spTgt spid="18"/>
                                        </p:tgtEl>
                                      </p:cBhvr>
                                      <p:to x="100000" y="90000"/>
                                    </p:animScale>
                                    <p:animScale>
                                      <p:cBhvr>
                                        <p:cTn id="226" dur="166" decel="50000">
                                          <p:stCondLst>
                                            <p:cond delay="1668"/>
                                          </p:stCondLst>
                                        </p:cTn>
                                        <p:tgtEl>
                                          <p:spTgt spid="18"/>
                                        </p:tgtEl>
                                      </p:cBhvr>
                                      <p:to x="100000" y="100000"/>
                                    </p:animScale>
                                    <p:animScale>
                                      <p:cBhvr>
                                        <p:cTn id="227" dur="26">
                                          <p:stCondLst>
                                            <p:cond delay="1808"/>
                                          </p:stCondLst>
                                        </p:cTn>
                                        <p:tgtEl>
                                          <p:spTgt spid="18"/>
                                        </p:tgtEl>
                                      </p:cBhvr>
                                      <p:to x="100000" y="95000"/>
                                    </p:animScale>
                                    <p:animScale>
                                      <p:cBhvr>
                                        <p:cTn id="228" dur="166" decel="50000">
                                          <p:stCondLst>
                                            <p:cond delay="1834"/>
                                          </p:stCondLst>
                                        </p:cTn>
                                        <p:tgtEl>
                                          <p:spTgt spid="18"/>
                                        </p:tgtEl>
                                      </p:cBhvr>
                                      <p:to x="100000" y="100000"/>
                                    </p:animScale>
                                  </p:childTnLst>
                                </p:cTn>
                              </p:par>
                            </p:childTnLst>
                          </p:cTn>
                        </p:par>
                      </p:childTnLst>
                    </p:cTn>
                  </p:par>
                  <p:par>
                    <p:cTn id="229" fill="hold">
                      <p:stCondLst>
                        <p:cond delay="indefinite"/>
                      </p:stCondLst>
                      <p:childTnLst>
                        <p:par>
                          <p:cTn id="230" fill="hold">
                            <p:stCondLst>
                              <p:cond delay="0"/>
                            </p:stCondLst>
                            <p:childTnLst>
                              <p:par>
                                <p:cTn id="231" presetID="26" presetClass="entr" presetSubtype="0" fill="hold" grpId="0" nodeType="clickEffect">
                                  <p:stCondLst>
                                    <p:cond delay="0"/>
                                  </p:stCondLst>
                                  <p:childTnLst>
                                    <p:set>
                                      <p:cBhvr>
                                        <p:cTn id="232" dur="1" fill="hold">
                                          <p:stCondLst>
                                            <p:cond delay="0"/>
                                          </p:stCondLst>
                                        </p:cTn>
                                        <p:tgtEl>
                                          <p:spTgt spid="19"/>
                                        </p:tgtEl>
                                        <p:attrNameLst>
                                          <p:attrName>style.visibility</p:attrName>
                                        </p:attrNameLst>
                                      </p:cBhvr>
                                      <p:to>
                                        <p:strVal val="visible"/>
                                      </p:to>
                                    </p:set>
                                    <p:animEffect transition="in" filter="wipe(down)">
                                      <p:cBhvr>
                                        <p:cTn id="233" dur="580">
                                          <p:stCondLst>
                                            <p:cond delay="0"/>
                                          </p:stCondLst>
                                        </p:cTn>
                                        <p:tgtEl>
                                          <p:spTgt spid="19"/>
                                        </p:tgtEl>
                                      </p:cBhvr>
                                    </p:animEffect>
                                    <p:anim calcmode="lin" valueType="num">
                                      <p:cBhvr>
                                        <p:cTn id="23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3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3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3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3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39" dur="26">
                                          <p:stCondLst>
                                            <p:cond delay="650"/>
                                          </p:stCondLst>
                                        </p:cTn>
                                        <p:tgtEl>
                                          <p:spTgt spid="19"/>
                                        </p:tgtEl>
                                      </p:cBhvr>
                                      <p:to x="100000" y="60000"/>
                                    </p:animScale>
                                    <p:animScale>
                                      <p:cBhvr>
                                        <p:cTn id="240" dur="166" decel="50000">
                                          <p:stCondLst>
                                            <p:cond delay="676"/>
                                          </p:stCondLst>
                                        </p:cTn>
                                        <p:tgtEl>
                                          <p:spTgt spid="19"/>
                                        </p:tgtEl>
                                      </p:cBhvr>
                                      <p:to x="100000" y="100000"/>
                                    </p:animScale>
                                    <p:animScale>
                                      <p:cBhvr>
                                        <p:cTn id="241" dur="26">
                                          <p:stCondLst>
                                            <p:cond delay="1312"/>
                                          </p:stCondLst>
                                        </p:cTn>
                                        <p:tgtEl>
                                          <p:spTgt spid="19"/>
                                        </p:tgtEl>
                                      </p:cBhvr>
                                      <p:to x="100000" y="80000"/>
                                    </p:animScale>
                                    <p:animScale>
                                      <p:cBhvr>
                                        <p:cTn id="242" dur="166" decel="50000">
                                          <p:stCondLst>
                                            <p:cond delay="1338"/>
                                          </p:stCondLst>
                                        </p:cTn>
                                        <p:tgtEl>
                                          <p:spTgt spid="19"/>
                                        </p:tgtEl>
                                      </p:cBhvr>
                                      <p:to x="100000" y="100000"/>
                                    </p:animScale>
                                    <p:animScale>
                                      <p:cBhvr>
                                        <p:cTn id="243" dur="26">
                                          <p:stCondLst>
                                            <p:cond delay="1642"/>
                                          </p:stCondLst>
                                        </p:cTn>
                                        <p:tgtEl>
                                          <p:spTgt spid="19"/>
                                        </p:tgtEl>
                                      </p:cBhvr>
                                      <p:to x="100000" y="90000"/>
                                    </p:animScale>
                                    <p:animScale>
                                      <p:cBhvr>
                                        <p:cTn id="244" dur="166" decel="50000">
                                          <p:stCondLst>
                                            <p:cond delay="1668"/>
                                          </p:stCondLst>
                                        </p:cTn>
                                        <p:tgtEl>
                                          <p:spTgt spid="19"/>
                                        </p:tgtEl>
                                      </p:cBhvr>
                                      <p:to x="100000" y="100000"/>
                                    </p:animScale>
                                    <p:animScale>
                                      <p:cBhvr>
                                        <p:cTn id="245" dur="26">
                                          <p:stCondLst>
                                            <p:cond delay="1808"/>
                                          </p:stCondLst>
                                        </p:cTn>
                                        <p:tgtEl>
                                          <p:spTgt spid="19"/>
                                        </p:tgtEl>
                                      </p:cBhvr>
                                      <p:to x="100000" y="95000"/>
                                    </p:animScale>
                                    <p:animScale>
                                      <p:cBhvr>
                                        <p:cTn id="246" dur="166" decel="50000">
                                          <p:stCondLst>
                                            <p:cond delay="1834"/>
                                          </p:stCondLst>
                                        </p:cTn>
                                        <p:tgtEl>
                                          <p:spTgt spid="19"/>
                                        </p:tgtEl>
                                      </p:cBhvr>
                                      <p:to x="100000" y="100000"/>
                                    </p:animScale>
                                  </p:childTnLst>
                                </p:cTn>
                              </p:par>
                            </p:childTnLst>
                          </p:cTn>
                        </p:par>
                      </p:childTnLst>
                    </p:cTn>
                  </p:par>
                  <p:par>
                    <p:cTn id="247" fill="hold">
                      <p:stCondLst>
                        <p:cond delay="indefinite"/>
                      </p:stCondLst>
                      <p:childTnLst>
                        <p:par>
                          <p:cTn id="248" fill="hold">
                            <p:stCondLst>
                              <p:cond delay="0"/>
                            </p:stCondLst>
                            <p:childTnLst>
                              <p:par>
                                <p:cTn id="249" presetID="16" presetClass="entr" presetSubtype="21" fill="hold" grpId="0" nodeType="clickEffect">
                                  <p:stCondLst>
                                    <p:cond delay="0"/>
                                  </p:stCondLst>
                                  <p:childTnLst>
                                    <p:set>
                                      <p:cBhvr>
                                        <p:cTn id="250" dur="1" fill="hold">
                                          <p:stCondLst>
                                            <p:cond delay="0"/>
                                          </p:stCondLst>
                                        </p:cTn>
                                        <p:tgtEl>
                                          <p:spTgt spid="20"/>
                                        </p:tgtEl>
                                        <p:attrNameLst>
                                          <p:attrName>style.visibility</p:attrName>
                                        </p:attrNameLst>
                                      </p:cBhvr>
                                      <p:to>
                                        <p:strVal val="visible"/>
                                      </p:to>
                                    </p:set>
                                    <p:animEffect transition="in" filter="barn(inVertical)">
                                      <p:cBhvr>
                                        <p:cTn id="2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The Gold </a:t>
            </a:r>
            <a:r>
              <a:rPr lang="en-US" sz="2400" dirty="0"/>
              <a:t>Mine </a:t>
            </a:r>
            <a:r>
              <a:rPr lang="en-US" sz="2400" dirty="0" smtClean="0"/>
              <a:t>Problem using Dynamic Programming (Contd.)</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720806754"/>
              </p:ext>
            </p:extLst>
          </p:nvPr>
        </p:nvGraphicFramePr>
        <p:xfrm>
          <a:off x="762000" y="3200400"/>
          <a:ext cx="3048000" cy="1478280"/>
        </p:xfrm>
        <a:graphic>
          <a:graphicData uri="http://schemas.openxmlformats.org/drawingml/2006/table">
            <a:tbl>
              <a:tblPr firstRow="1" bandRow="1">
                <a:tableStyleId>{073A0DAA-6AF3-43AB-8588-CEC1D06C72B9}</a:tableStyleId>
              </a:tblPr>
              <a:tblGrid>
                <a:gridCol w="990600"/>
                <a:gridCol w="1066800"/>
                <a:gridCol w="990600"/>
              </a:tblGrid>
              <a:tr h="320040">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12</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sp>
        <p:nvSpPr>
          <p:cNvPr id="5" name="TextBox 4"/>
          <p:cNvSpPr txBox="1"/>
          <p:nvPr/>
        </p:nvSpPr>
        <p:spPr>
          <a:xfrm>
            <a:off x="1507177" y="2743200"/>
            <a:ext cx="1261884" cy="369332"/>
          </a:xfrm>
          <a:prstGeom prst="rect">
            <a:avLst/>
          </a:prstGeom>
          <a:noFill/>
        </p:spPr>
        <p:txBody>
          <a:bodyPr wrap="none" rtlCol="0">
            <a:spAutoFit/>
          </a:bodyPr>
          <a:lstStyle/>
          <a:p>
            <a:r>
              <a:rPr lang="en-US" u="sng" dirty="0" smtClean="0"/>
              <a:t>Gold Mine</a:t>
            </a:r>
            <a:endParaRPr lang="en-US" u="sng" dirty="0"/>
          </a:p>
        </p:txBody>
      </p:sp>
      <p:graphicFrame>
        <p:nvGraphicFramePr>
          <p:cNvPr id="6" name="Table 5"/>
          <p:cNvGraphicFramePr>
            <a:graphicFrameLocks noGrp="1"/>
          </p:cNvGraphicFramePr>
          <p:nvPr>
            <p:extLst>
              <p:ext uri="{D42A27DB-BD31-4B8C-83A1-F6EECF244321}">
                <p14:modId xmlns:p14="http://schemas.microsoft.com/office/powerpoint/2010/main" val="1805000163"/>
              </p:ext>
            </p:extLst>
          </p:nvPr>
        </p:nvGraphicFramePr>
        <p:xfrm>
          <a:off x="4495801" y="2240280"/>
          <a:ext cx="3962400" cy="3398520"/>
        </p:xfrm>
        <a:graphic>
          <a:graphicData uri="http://schemas.openxmlformats.org/drawingml/2006/table">
            <a:tbl>
              <a:tblPr firstRow="1" bandRow="1">
                <a:tableStyleId>{073A0DAA-6AF3-43AB-8588-CEC1D06C72B9}</a:tableStyleId>
              </a:tblPr>
              <a:tblGrid>
                <a:gridCol w="1219200"/>
                <a:gridCol w="1371600"/>
                <a:gridCol w="1371600"/>
              </a:tblGrid>
              <a:tr h="83820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83820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83820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88392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bl>
          </a:graphicData>
        </a:graphic>
      </p:graphicFrame>
      <p:sp>
        <p:nvSpPr>
          <p:cNvPr id="7" name="TextBox 6"/>
          <p:cNvSpPr txBox="1"/>
          <p:nvPr/>
        </p:nvSpPr>
        <p:spPr>
          <a:xfrm>
            <a:off x="5867400" y="1706880"/>
            <a:ext cx="1122423" cy="369332"/>
          </a:xfrm>
          <a:prstGeom prst="rect">
            <a:avLst/>
          </a:prstGeom>
          <a:noFill/>
        </p:spPr>
        <p:txBody>
          <a:bodyPr wrap="none" rtlCol="0">
            <a:spAutoFit/>
          </a:bodyPr>
          <a:lstStyle/>
          <a:p>
            <a:r>
              <a:rPr lang="en-US" u="sng" dirty="0" smtClean="0"/>
              <a:t>DP Table</a:t>
            </a:r>
            <a:endParaRPr lang="en-US" u="sng" dirty="0"/>
          </a:p>
        </p:txBody>
      </p:sp>
      <p:sp>
        <p:nvSpPr>
          <p:cNvPr id="8" name="TextBox 7"/>
          <p:cNvSpPr txBox="1"/>
          <p:nvPr/>
        </p:nvSpPr>
        <p:spPr>
          <a:xfrm>
            <a:off x="4953000" y="2468880"/>
            <a:ext cx="284052" cy="369332"/>
          </a:xfrm>
          <a:prstGeom prst="rect">
            <a:avLst/>
          </a:prstGeom>
          <a:noFill/>
        </p:spPr>
        <p:txBody>
          <a:bodyPr wrap="none" rtlCol="0">
            <a:spAutoFit/>
          </a:bodyPr>
          <a:lstStyle/>
          <a:p>
            <a:r>
              <a:rPr lang="en-US" dirty="0" smtClean="0">
                <a:solidFill>
                  <a:schemeClr val="bg1"/>
                </a:solidFill>
              </a:rPr>
              <a:t>1</a:t>
            </a:r>
            <a:endParaRPr lang="en-US" dirty="0">
              <a:solidFill>
                <a:schemeClr val="bg1"/>
              </a:solidFill>
            </a:endParaRPr>
          </a:p>
        </p:txBody>
      </p:sp>
      <p:sp>
        <p:nvSpPr>
          <p:cNvPr id="9" name="TextBox 8"/>
          <p:cNvSpPr txBox="1"/>
          <p:nvPr/>
        </p:nvSpPr>
        <p:spPr>
          <a:xfrm>
            <a:off x="4953000" y="3242548"/>
            <a:ext cx="312906" cy="369332"/>
          </a:xfrm>
          <a:prstGeom prst="rect">
            <a:avLst/>
          </a:prstGeom>
          <a:noFill/>
        </p:spPr>
        <p:txBody>
          <a:bodyPr wrap="none" rtlCol="0">
            <a:spAutoFit/>
          </a:bodyPr>
          <a:lstStyle/>
          <a:p>
            <a:r>
              <a:rPr lang="en-US" dirty="0" smtClean="0">
                <a:solidFill>
                  <a:schemeClr val="bg1"/>
                </a:solidFill>
              </a:rPr>
              <a:t>2</a:t>
            </a:r>
            <a:endParaRPr lang="en-US" dirty="0">
              <a:solidFill>
                <a:schemeClr val="bg1"/>
              </a:solidFill>
            </a:endParaRPr>
          </a:p>
        </p:txBody>
      </p:sp>
      <p:sp>
        <p:nvSpPr>
          <p:cNvPr id="10" name="TextBox 9"/>
          <p:cNvSpPr txBox="1"/>
          <p:nvPr/>
        </p:nvSpPr>
        <p:spPr>
          <a:xfrm>
            <a:off x="4953000" y="4156948"/>
            <a:ext cx="325730" cy="369332"/>
          </a:xfrm>
          <a:prstGeom prst="rect">
            <a:avLst/>
          </a:prstGeom>
          <a:noFill/>
        </p:spPr>
        <p:txBody>
          <a:bodyPr wrap="none" rtlCol="0">
            <a:spAutoFit/>
          </a:bodyPr>
          <a:lstStyle/>
          <a:p>
            <a:r>
              <a:rPr lang="en-US" dirty="0">
                <a:solidFill>
                  <a:schemeClr val="bg1"/>
                </a:solidFill>
              </a:rPr>
              <a:t>0</a:t>
            </a:r>
          </a:p>
        </p:txBody>
      </p:sp>
      <p:sp>
        <p:nvSpPr>
          <p:cNvPr id="11" name="TextBox 10"/>
          <p:cNvSpPr txBox="1"/>
          <p:nvPr/>
        </p:nvSpPr>
        <p:spPr>
          <a:xfrm>
            <a:off x="4953000" y="5071348"/>
            <a:ext cx="311304"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
        <p:nvSpPr>
          <p:cNvPr id="12" name="TextBox 11"/>
          <p:cNvSpPr txBox="1"/>
          <p:nvPr/>
        </p:nvSpPr>
        <p:spPr>
          <a:xfrm>
            <a:off x="5715000" y="2316480"/>
            <a:ext cx="1295401" cy="738664"/>
          </a:xfrm>
          <a:prstGeom prst="rect">
            <a:avLst/>
          </a:prstGeom>
          <a:noFill/>
        </p:spPr>
        <p:txBody>
          <a:bodyPr wrap="square" rtlCol="0">
            <a:spAutoFit/>
          </a:bodyPr>
          <a:lstStyle/>
          <a:p>
            <a:pPr algn="ctr"/>
            <a:r>
              <a:rPr lang="en-US" sz="1400" dirty="0" smtClean="0">
                <a:solidFill>
                  <a:schemeClr val="bg1"/>
                </a:solidFill>
              </a:rPr>
              <a:t>5 + max(1, </a:t>
            </a:r>
            <a:r>
              <a:rPr lang="en-US" sz="1400" dirty="0">
                <a:solidFill>
                  <a:schemeClr val="bg1"/>
                </a:solidFill>
              </a:rPr>
              <a:t>2</a:t>
            </a:r>
            <a:r>
              <a:rPr lang="en-US" sz="1400" dirty="0" smtClean="0">
                <a:solidFill>
                  <a:schemeClr val="bg1"/>
                </a:solidFill>
              </a:rPr>
              <a:t>)</a:t>
            </a:r>
          </a:p>
          <a:p>
            <a:pPr algn="ctr"/>
            <a:r>
              <a:rPr lang="en-US" sz="1400" dirty="0" smtClean="0">
                <a:solidFill>
                  <a:schemeClr val="bg1"/>
                </a:solidFill>
              </a:rPr>
              <a:t>= 5 + 2 =</a:t>
            </a:r>
          </a:p>
          <a:p>
            <a:pPr algn="ctr"/>
            <a:r>
              <a:rPr lang="en-US" sz="1400" dirty="0" smtClean="0">
                <a:solidFill>
                  <a:schemeClr val="bg1"/>
                </a:solidFill>
              </a:rPr>
              <a:t>7 </a:t>
            </a:r>
            <a:endParaRPr lang="en-US" sz="1400" dirty="0">
              <a:solidFill>
                <a:schemeClr val="bg1"/>
              </a:solidFill>
            </a:endParaRPr>
          </a:p>
        </p:txBody>
      </p:sp>
      <p:sp>
        <p:nvSpPr>
          <p:cNvPr id="13" name="TextBox 12"/>
          <p:cNvSpPr txBox="1"/>
          <p:nvPr/>
        </p:nvSpPr>
        <p:spPr>
          <a:xfrm>
            <a:off x="5715000" y="3101816"/>
            <a:ext cx="1447800" cy="738664"/>
          </a:xfrm>
          <a:prstGeom prst="rect">
            <a:avLst/>
          </a:prstGeom>
          <a:noFill/>
        </p:spPr>
        <p:txBody>
          <a:bodyPr wrap="square" rtlCol="0">
            <a:spAutoFit/>
          </a:bodyPr>
          <a:lstStyle/>
          <a:p>
            <a:pPr algn="ctr"/>
            <a:r>
              <a:rPr lang="en-US" sz="1400" dirty="0" smtClean="0">
                <a:solidFill>
                  <a:schemeClr val="bg1"/>
                </a:solidFill>
              </a:rPr>
              <a:t>4 + max(1, </a:t>
            </a:r>
            <a:r>
              <a:rPr lang="en-US" sz="1400" dirty="0">
                <a:solidFill>
                  <a:schemeClr val="bg1"/>
                </a:solidFill>
              </a:rPr>
              <a:t>2</a:t>
            </a:r>
            <a:r>
              <a:rPr lang="en-US" sz="1400" dirty="0" smtClean="0">
                <a:solidFill>
                  <a:schemeClr val="bg1"/>
                </a:solidFill>
              </a:rPr>
              <a:t>, </a:t>
            </a:r>
            <a:r>
              <a:rPr lang="en-US" sz="1400" dirty="0">
                <a:solidFill>
                  <a:schemeClr val="bg1"/>
                </a:solidFill>
              </a:rPr>
              <a:t>0</a:t>
            </a:r>
            <a:r>
              <a:rPr lang="en-US" sz="1400" dirty="0" smtClean="0">
                <a:solidFill>
                  <a:schemeClr val="bg1"/>
                </a:solidFill>
              </a:rPr>
              <a:t>)</a:t>
            </a:r>
          </a:p>
          <a:p>
            <a:pPr algn="ctr"/>
            <a:r>
              <a:rPr lang="en-US" sz="1400" dirty="0" smtClean="0">
                <a:solidFill>
                  <a:schemeClr val="bg1"/>
                </a:solidFill>
              </a:rPr>
              <a:t>= 4 + 2 =</a:t>
            </a:r>
          </a:p>
          <a:p>
            <a:pPr algn="ctr"/>
            <a:r>
              <a:rPr lang="en-US" sz="1400" dirty="0">
                <a:solidFill>
                  <a:schemeClr val="bg1"/>
                </a:solidFill>
              </a:rPr>
              <a:t>6</a:t>
            </a:r>
            <a:r>
              <a:rPr lang="en-US" sz="1400" dirty="0" smtClean="0">
                <a:solidFill>
                  <a:schemeClr val="bg1"/>
                </a:solidFill>
              </a:rPr>
              <a:t> </a:t>
            </a:r>
            <a:endParaRPr lang="en-US" sz="1400" dirty="0">
              <a:solidFill>
                <a:schemeClr val="bg1"/>
              </a:solidFill>
            </a:endParaRPr>
          </a:p>
        </p:txBody>
      </p:sp>
      <p:sp>
        <p:nvSpPr>
          <p:cNvPr id="14" name="TextBox 13"/>
          <p:cNvSpPr txBox="1"/>
          <p:nvPr/>
        </p:nvSpPr>
        <p:spPr>
          <a:xfrm>
            <a:off x="5715000" y="3992880"/>
            <a:ext cx="1447800" cy="738664"/>
          </a:xfrm>
          <a:prstGeom prst="rect">
            <a:avLst/>
          </a:prstGeom>
          <a:noFill/>
        </p:spPr>
        <p:txBody>
          <a:bodyPr wrap="square" rtlCol="0">
            <a:spAutoFit/>
          </a:bodyPr>
          <a:lstStyle/>
          <a:p>
            <a:pPr algn="ctr"/>
            <a:r>
              <a:rPr lang="en-US" sz="1400" dirty="0">
                <a:solidFill>
                  <a:schemeClr val="bg1"/>
                </a:solidFill>
              </a:rPr>
              <a:t>6</a:t>
            </a:r>
            <a:r>
              <a:rPr lang="en-US" sz="1400" dirty="0" smtClean="0">
                <a:solidFill>
                  <a:schemeClr val="bg1"/>
                </a:solidFill>
              </a:rPr>
              <a:t> + max(2, </a:t>
            </a:r>
            <a:r>
              <a:rPr lang="en-US" sz="1400" dirty="0">
                <a:solidFill>
                  <a:schemeClr val="bg1"/>
                </a:solidFill>
              </a:rPr>
              <a:t>0</a:t>
            </a:r>
            <a:r>
              <a:rPr lang="en-US" sz="1400" dirty="0" smtClean="0">
                <a:solidFill>
                  <a:schemeClr val="bg1"/>
                </a:solidFill>
              </a:rPr>
              <a:t>, </a:t>
            </a:r>
            <a:r>
              <a:rPr lang="en-US" sz="1400" dirty="0">
                <a:solidFill>
                  <a:schemeClr val="bg1"/>
                </a:solidFill>
              </a:rPr>
              <a:t>3</a:t>
            </a:r>
            <a:r>
              <a:rPr lang="en-US" sz="1400" dirty="0" smtClean="0">
                <a:solidFill>
                  <a:schemeClr val="bg1"/>
                </a:solidFill>
              </a:rPr>
              <a:t>)</a:t>
            </a:r>
          </a:p>
          <a:p>
            <a:pPr algn="ctr"/>
            <a:r>
              <a:rPr lang="en-US" sz="1400" dirty="0" smtClean="0">
                <a:solidFill>
                  <a:schemeClr val="bg1"/>
                </a:solidFill>
              </a:rPr>
              <a:t>= 6 + 3 =</a:t>
            </a:r>
          </a:p>
          <a:p>
            <a:pPr algn="ctr"/>
            <a:r>
              <a:rPr lang="en-US" sz="1400" dirty="0">
                <a:solidFill>
                  <a:schemeClr val="bg1"/>
                </a:solidFill>
              </a:rPr>
              <a:t>9</a:t>
            </a:r>
          </a:p>
        </p:txBody>
      </p:sp>
      <p:sp>
        <p:nvSpPr>
          <p:cNvPr id="15" name="TextBox 14"/>
          <p:cNvSpPr txBox="1"/>
          <p:nvPr/>
        </p:nvSpPr>
        <p:spPr>
          <a:xfrm>
            <a:off x="5638800" y="4854416"/>
            <a:ext cx="1447800" cy="738664"/>
          </a:xfrm>
          <a:prstGeom prst="rect">
            <a:avLst/>
          </a:prstGeom>
          <a:noFill/>
        </p:spPr>
        <p:txBody>
          <a:bodyPr wrap="square" rtlCol="0">
            <a:spAutoFit/>
          </a:bodyPr>
          <a:lstStyle/>
          <a:p>
            <a:pPr algn="ctr"/>
            <a:r>
              <a:rPr lang="en-US" sz="1400" dirty="0" smtClean="0">
                <a:solidFill>
                  <a:schemeClr val="bg1"/>
                </a:solidFill>
              </a:rPr>
              <a:t>0 + max(0, </a:t>
            </a:r>
            <a:r>
              <a:rPr lang="en-US" sz="1400" dirty="0">
                <a:solidFill>
                  <a:schemeClr val="bg1"/>
                </a:solidFill>
              </a:rPr>
              <a:t>3</a:t>
            </a:r>
            <a:r>
              <a:rPr lang="en-US" sz="1400" dirty="0" smtClean="0">
                <a:solidFill>
                  <a:schemeClr val="bg1"/>
                </a:solidFill>
              </a:rPr>
              <a:t>)</a:t>
            </a:r>
          </a:p>
          <a:p>
            <a:pPr algn="ctr"/>
            <a:r>
              <a:rPr lang="en-US" sz="1400" dirty="0" smtClean="0">
                <a:solidFill>
                  <a:schemeClr val="bg1"/>
                </a:solidFill>
              </a:rPr>
              <a:t>= 0 + 3 =</a:t>
            </a:r>
          </a:p>
          <a:p>
            <a:pPr algn="ctr"/>
            <a:r>
              <a:rPr lang="en-US" sz="1400" dirty="0" smtClean="0">
                <a:solidFill>
                  <a:schemeClr val="bg1"/>
                </a:solidFill>
              </a:rPr>
              <a:t>3</a:t>
            </a:r>
            <a:endParaRPr lang="en-US" sz="1400" dirty="0">
              <a:solidFill>
                <a:schemeClr val="bg1"/>
              </a:solidFill>
            </a:endParaRPr>
          </a:p>
        </p:txBody>
      </p:sp>
      <p:sp>
        <p:nvSpPr>
          <p:cNvPr id="16" name="TextBox 15"/>
          <p:cNvSpPr txBox="1"/>
          <p:nvPr/>
        </p:nvSpPr>
        <p:spPr>
          <a:xfrm>
            <a:off x="7086600" y="2316480"/>
            <a:ext cx="1447800" cy="738664"/>
          </a:xfrm>
          <a:prstGeom prst="rect">
            <a:avLst/>
          </a:prstGeom>
          <a:noFill/>
        </p:spPr>
        <p:txBody>
          <a:bodyPr wrap="square" rtlCol="0">
            <a:spAutoFit/>
          </a:bodyPr>
          <a:lstStyle/>
          <a:p>
            <a:pPr algn="ctr"/>
            <a:r>
              <a:rPr lang="en-US" sz="1400" dirty="0" smtClean="0">
                <a:solidFill>
                  <a:schemeClr val="bg1"/>
                </a:solidFill>
              </a:rPr>
              <a:t>12 + max(7,  6)</a:t>
            </a:r>
          </a:p>
          <a:p>
            <a:pPr algn="ctr"/>
            <a:r>
              <a:rPr lang="en-US" sz="1400" dirty="0" smtClean="0">
                <a:solidFill>
                  <a:schemeClr val="bg1"/>
                </a:solidFill>
              </a:rPr>
              <a:t>= 12 + 7 =</a:t>
            </a:r>
          </a:p>
          <a:p>
            <a:pPr algn="ctr"/>
            <a:r>
              <a:rPr lang="en-US" sz="1400" dirty="0" smtClean="0">
                <a:solidFill>
                  <a:schemeClr val="bg1"/>
                </a:solidFill>
              </a:rPr>
              <a:t>19 </a:t>
            </a:r>
            <a:endParaRPr lang="en-US" sz="1400" dirty="0">
              <a:solidFill>
                <a:schemeClr val="bg1"/>
              </a:solidFill>
            </a:endParaRPr>
          </a:p>
        </p:txBody>
      </p:sp>
      <p:sp>
        <p:nvSpPr>
          <p:cNvPr id="17" name="TextBox 16"/>
          <p:cNvSpPr txBox="1"/>
          <p:nvPr/>
        </p:nvSpPr>
        <p:spPr>
          <a:xfrm>
            <a:off x="7010400" y="3101816"/>
            <a:ext cx="1600200" cy="738664"/>
          </a:xfrm>
          <a:prstGeom prst="rect">
            <a:avLst/>
          </a:prstGeom>
          <a:noFill/>
        </p:spPr>
        <p:txBody>
          <a:bodyPr wrap="square" rtlCol="0">
            <a:spAutoFit/>
          </a:bodyPr>
          <a:lstStyle/>
          <a:p>
            <a:pPr algn="ctr"/>
            <a:r>
              <a:rPr lang="en-US" sz="1400" dirty="0" smtClean="0">
                <a:solidFill>
                  <a:schemeClr val="bg1"/>
                </a:solidFill>
              </a:rPr>
              <a:t>4 + max(7, 6, 9)</a:t>
            </a:r>
          </a:p>
          <a:p>
            <a:pPr algn="ctr"/>
            <a:r>
              <a:rPr lang="en-US" sz="1400" dirty="0" smtClean="0">
                <a:solidFill>
                  <a:schemeClr val="bg1"/>
                </a:solidFill>
              </a:rPr>
              <a:t>= 4 + 9 =</a:t>
            </a:r>
          </a:p>
          <a:p>
            <a:pPr algn="ctr"/>
            <a:r>
              <a:rPr lang="en-US" sz="1400" dirty="0" smtClean="0">
                <a:solidFill>
                  <a:schemeClr val="bg1"/>
                </a:solidFill>
              </a:rPr>
              <a:t>13 </a:t>
            </a:r>
            <a:endParaRPr lang="en-US" sz="1400" dirty="0">
              <a:solidFill>
                <a:schemeClr val="bg1"/>
              </a:solidFill>
            </a:endParaRPr>
          </a:p>
        </p:txBody>
      </p:sp>
      <p:sp>
        <p:nvSpPr>
          <p:cNvPr id="18" name="TextBox 17"/>
          <p:cNvSpPr txBox="1"/>
          <p:nvPr/>
        </p:nvSpPr>
        <p:spPr>
          <a:xfrm>
            <a:off x="7010400" y="4016216"/>
            <a:ext cx="1600200" cy="738664"/>
          </a:xfrm>
          <a:prstGeom prst="rect">
            <a:avLst/>
          </a:prstGeom>
          <a:noFill/>
        </p:spPr>
        <p:txBody>
          <a:bodyPr wrap="square" rtlCol="0">
            <a:spAutoFit/>
          </a:bodyPr>
          <a:lstStyle/>
          <a:p>
            <a:pPr algn="ctr"/>
            <a:r>
              <a:rPr lang="en-US" sz="1400" dirty="0" smtClean="0">
                <a:solidFill>
                  <a:schemeClr val="bg1"/>
                </a:solidFill>
              </a:rPr>
              <a:t>4 + max(6, </a:t>
            </a:r>
            <a:r>
              <a:rPr lang="en-US" sz="1400" dirty="0">
                <a:solidFill>
                  <a:schemeClr val="bg1"/>
                </a:solidFill>
              </a:rPr>
              <a:t>9</a:t>
            </a:r>
            <a:r>
              <a:rPr lang="en-US" sz="1400" dirty="0" smtClean="0">
                <a:solidFill>
                  <a:schemeClr val="bg1"/>
                </a:solidFill>
              </a:rPr>
              <a:t>, </a:t>
            </a:r>
            <a:r>
              <a:rPr lang="en-US" sz="1400" dirty="0">
                <a:solidFill>
                  <a:schemeClr val="bg1"/>
                </a:solidFill>
              </a:rPr>
              <a:t>3</a:t>
            </a:r>
            <a:r>
              <a:rPr lang="en-US" sz="1400" dirty="0" smtClean="0">
                <a:solidFill>
                  <a:schemeClr val="bg1"/>
                </a:solidFill>
              </a:rPr>
              <a:t>)</a:t>
            </a:r>
          </a:p>
          <a:p>
            <a:pPr algn="ctr"/>
            <a:r>
              <a:rPr lang="en-US" sz="1400" dirty="0" smtClean="0">
                <a:solidFill>
                  <a:schemeClr val="bg1"/>
                </a:solidFill>
              </a:rPr>
              <a:t>= 4 + 9 =</a:t>
            </a:r>
          </a:p>
          <a:p>
            <a:pPr algn="ctr"/>
            <a:r>
              <a:rPr lang="en-US" sz="1400" dirty="0" smtClean="0">
                <a:solidFill>
                  <a:schemeClr val="bg1"/>
                </a:solidFill>
              </a:rPr>
              <a:t>13 </a:t>
            </a:r>
            <a:endParaRPr lang="en-US" sz="1400" dirty="0">
              <a:solidFill>
                <a:schemeClr val="bg1"/>
              </a:solidFill>
            </a:endParaRPr>
          </a:p>
        </p:txBody>
      </p:sp>
      <p:sp>
        <p:nvSpPr>
          <p:cNvPr id="19" name="TextBox 18"/>
          <p:cNvSpPr txBox="1"/>
          <p:nvPr/>
        </p:nvSpPr>
        <p:spPr>
          <a:xfrm>
            <a:off x="7010400" y="4854416"/>
            <a:ext cx="1600200" cy="738664"/>
          </a:xfrm>
          <a:prstGeom prst="rect">
            <a:avLst/>
          </a:prstGeom>
          <a:noFill/>
        </p:spPr>
        <p:txBody>
          <a:bodyPr wrap="square" rtlCol="0">
            <a:spAutoFit/>
          </a:bodyPr>
          <a:lstStyle/>
          <a:p>
            <a:pPr algn="ctr"/>
            <a:r>
              <a:rPr lang="en-US" sz="1400" dirty="0">
                <a:solidFill>
                  <a:schemeClr val="bg1"/>
                </a:solidFill>
              </a:rPr>
              <a:t>0</a:t>
            </a:r>
            <a:r>
              <a:rPr lang="en-US" sz="1400" dirty="0" smtClean="0">
                <a:solidFill>
                  <a:schemeClr val="bg1"/>
                </a:solidFill>
              </a:rPr>
              <a:t> + max(9, </a:t>
            </a:r>
            <a:r>
              <a:rPr lang="en-US" sz="1400" dirty="0">
                <a:solidFill>
                  <a:schemeClr val="bg1"/>
                </a:solidFill>
              </a:rPr>
              <a:t>3</a:t>
            </a:r>
            <a:r>
              <a:rPr lang="en-US" sz="1400" dirty="0" smtClean="0">
                <a:solidFill>
                  <a:schemeClr val="bg1"/>
                </a:solidFill>
              </a:rPr>
              <a:t>)</a:t>
            </a:r>
          </a:p>
          <a:p>
            <a:pPr algn="ctr"/>
            <a:r>
              <a:rPr lang="en-US" sz="1400" dirty="0" smtClean="0">
                <a:solidFill>
                  <a:schemeClr val="bg1"/>
                </a:solidFill>
              </a:rPr>
              <a:t>= 0 + 9 =</a:t>
            </a:r>
          </a:p>
          <a:p>
            <a:pPr algn="ctr"/>
            <a:r>
              <a:rPr lang="en-US" sz="1400" dirty="0" smtClean="0">
                <a:solidFill>
                  <a:schemeClr val="bg1"/>
                </a:solidFill>
              </a:rPr>
              <a:t>9</a:t>
            </a:r>
            <a:endParaRPr lang="en-US" sz="1400" dirty="0">
              <a:solidFill>
                <a:schemeClr val="bg1"/>
              </a:solidFill>
            </a:endParaRPr>
          </a:p>
        </p:txBody>
      </p:sp>
      <p:sp>
        <p:nvSpPr>
          <p:cNvPr id="21" name="TextBox 20"/>
          <p:cNvSpPr txBox="1"/>
          <p:nvPr/>
        </p:nvSpPr>
        <p:spPr>
          <a:xfrm>
            <a:off x="1474456" y="5754469"/>
            <a:ext cx="6362639" cy="646331"/>
          </a:xfrm>
          <a:prstGeom prst="rect">
            <a:avLst/>
          </a:prstGeom>
          <a:noFill/>
        </p:spPr>
        <p:txBody>
          <a:bodyPr wrap="none" rtlCol="0">
            <a:spAutoFit/>
          </a:bodyPr>
          <a:lstStyle/>
          <a:p>
            <a:pPr algn="ctr"/>
            <a:r>
              <a:rPr lang="en-US" dirty="0" smtClean="0"/>
              <a:t>Maximum amount of gold can be collected from this mine is </a:t>
            </a:r>
          </a:p>
          <a:p>
            <a:pPr algn="ctr"/>
            <a:r>
              <a:rPr lang="en-US" dirty="0" smtClean="0"/>
              <a:t>max(19, 13, 13, </a:t>
            </a:r>
            <a:r>
              <a:rPr lang="en-US" dirty="0"/>
              <a:t>9</a:t>
            </a:r>
            <a:r>
              <a:rPr lang="en-US" dirty="0" smtClean="0"/>
              <a:t>) units, that is 19 units!</a:t>
            </a:r>
          </a:p>
        </p:txBody>
      </p:sp>
      <p:sp>
        <p:nvSpPr>
          <p:cNvPr id="3" name="TextBox 2"/>
          <p:cNvSpPr txBox="1"/>
          <p:nvPr/>
        </p:nvSpPr>
        <p:spPr>
          <a:xfrm rot="20252818">
            <a:off x="837513" y="1828800"/>
            <a:ext cx="1641796" cy="400110"/>
          </a:xfrm>
          <a:prstGeom prst="rect">
            <a:avLst/>
          </a:prstGeom>
          <a:noFill/>
        </p:spPr>
        <p:txBody>
          <a:bodyPr wrap="none" rtlCol="0">
            <a:spAutoFit/>
          </a:bodyPr>
          <a:lstStyle/>
          <a:p>
            <a:r>
              <a:rPr lang="en-US" sz="2000" b="1" dirty="0" smtClean="0"/>
              <a:t>Example#1</a:t>
            </a:r>
            <a:endParaRPr lang="en-US" b="1" dirty="0"/>
          </a:p>
        </p:txBody>
      </p:sp>
    </p:spTree>
    <p:extLst>
      <p:ext uri="{BB962C8B-B14F-4D97-AF65-F5344CB8AC3E}">
        <p14:creationId xmlns:p14="http://schemas.microsoft.com/office/powerpoint/2010/main" val="125559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80">
                                          <p:stCondLst>
                                            <p:cond delay="0"/>
                                          </p:stCondLst>
                                        </p:cTn>
                                        <p:tgtEl>
                                          <p:spTgt spid="8"/>
                                        </p:tgtEl>
                                      </p:cBhvr>
                                    </p:animEffect>
                                    <p:anim calcmode="lin" valueType="num">
                                      <p:cBhvr>
                                        <p:cTn id="2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3" dur="26">
                                          <p:stCondLst>
                                            <p:cond delay="650"/>
                                          </p:stCondLst>
                                        </p:cTn>
                                        <p:tgtEl>
                                          <p:spTgt spid="8"/>
                                        </p:tgtEl>
                                      </p:cBhvr>
                                      <p:to x="100000" y="60000"/>
                                    </p:animScale>
                                    <p:animScale>
                                      <p:cBhvr>
                                        <p:cTn id="34" dur="166" decel="50000">
                                          <p:stCondLst>
                                            <p:cond delay="676"/>
                                          </p:stCondLst>
                                        </p:cTn>
                                        <p:tgtEl>
                                          <p:spTgt spid="8"/>
                                        </p:tgtEl>
                                      </p:cBhvr>
                                      <p:to x="100000" y="100000"/>
                                    </p:animScale>
                                    <p:animScale>
                                      <p:cBhvr>
                                        <p:cTn id="35" dur="26">
                                          <p:stCondLst>
                                            <p:cond delay="1312"/>
                                          </p:stCondLst>
                                        </p:cTn>
                                        <p:tgtEl>
                                          <p:spTgt spid="8"/>
                                        </p:tgtEl>
                                      </p:cBhvr>
                                      <p:to x="100000" y="80000"/>
                                    </p:animScale>
                                    <p:animScale>
                                      <p:cBhvr>
                                        <p:cTn id="36" dur="166" decel="50000">
                                          <p:stCondLst>
                                            <p:cond delay="1338"/>
                                          </p:stCondLst>
                                        </p:cTn>
                                        <p:tgtEl>
                                          <p:spTgt spid="8"/>
                                        </p:tgtEl>
                                      </p:cBhvr>
                                      <p:to x="100000" y="100000"/>
                                    </p:animScale>
                                    <p:animScale>
                                      <p:cBhvr>
                                        <p:cTn id="37" dur="26">
                                          <p:stCondLst>
                                            <p:cond delay="1642"/>
                                          </p:stCondLst>
                                        </p:cTn>
                                        <p:tgtEl>
                                          <p:spTgt spid="8"/>
                                        </p:tgtEl>
                                      </p:cBhvr>
                                      <p:to x="100000" y="90000"/>
                                    </p:animScale>
                                    <p:animScale>
                                      <p:cBhvr>
                                        <p:cTn id="38" dur="166" decel="50000">
                                          <p:stCondLst>
                                            <p:cond delay="1668"/>
                                          </p:stCondLst>
                                        </p:cTn>
                                        <p:tgtEl>
                                          <p:spTgt spid="8"/>
                                        </p:tgtEl>
                                      </p:cBhvr>
                                      <p:to x="100000" y="100000"/>
                                    </p:animScale>
                                    <p:animScale>
                                      <p:cBhvr>
                                        <p:cTn id="39" dur="26">
                                          <p:stCondLst>
                                            <p:cond delay="1808"/>
                                          </p:stCondLst>
                                        </p:cTn>
                                        <p:tgtEl>
                                          <p:spTgt spid="8"/>
                                        </p:tgtEl>
                                      </p:cBhvr>
                                      <p:to x="100000" y="95000"/>
                                    </p:animScale>
                                    <p:animScale>
                                      <p:cBhvr>
                                        <p:cTn id="40" dur="166" decel="50000">
                                          <p:stCondLst>
                                            <p:cond delay="1834"/>
                                          </p:stCondLst>
                                        </p:cTn>
                                        <p:tgtEl>
                                          <p:spTgt spid="8"/>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80">
                                          <p:stCondLst>
                                            <p:cond delay="0"/>
                                          </p:stCondLst>
                                        </p:cTn>
                                        <p:tgtEl>
                                          <p:spTgt spid="9"/>
                                        </p:tgtEl>
                                      </p:cBhvr>
                                    </p:animEffect>
                                    <p:anim calcmode="lin" valueType="num">
                                      <p:cBhvr>
                                        <p:cTn id="4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9" dur="26">
                                          <p:stCondLst>
                                            <p:cond delay="650"/>
                                          </p:stCondLst>
                                        </p:cTn>
                                        <p:tgtEl>
                                          <p:spTgt spid="9"/>
                                        </p:tgtEl>
                                      </p:cBhvr>
                                      <p:to x="100000" y="60000"/>
                                    </p:animScale>
                                    <p:animScale>
                                      <p:cBhvr>
                                        <p:cTn id="50" dur="166" decel="50000">
                                          <p:stCondLst>
                                            <p:cond delay="676"/>
                                          </p:stCondLst>
                                        </p:cTn>
                                        <p:tgtEl>
                                          <p:spTgt spid="9"/>
                                        </p:tgtEl>
                                      </p:cBhvr>
                                      <p:to x="100000" y="100000"/>
                                    </p:animScale>
                                    <p:animScale>
                                      <p:cBhvr>
                                        <p:cTn id="51" dur="26">
                                          <p:stCondLst>
                                            <p:cond delay="1312"/>
                                          </p:stCondLst>
                                        </p:cTn>
                                        <p:tgtEl>
                                          <p:spTgt spid="9"/>
                                        </p:tgtEl>
                                      </p:cBhvr>
                                      <p:to x="100000" y="80000"/>
                                    </p:animScale>
                                    <p:animScale>
                                      <p:cBhvr>
                                        <p:cTn id="52" dur="166" decel="50000">
                                          <p:stCondLst>
                                            <p:cond delay="1338"/>
                                          </p:stCondLst>
                                        </p:cTn>
                                        <p:tgtEl>
                                          <p:spTgt spid="9"/>
                                        </p:tgtEl>
                                      </p:cBhvr>
                                      <p:to x="100000" y="100000"/>
                                    </p:animScale>
                                    <p:animScale>
                                      <p:cBhvr>
                                        <p:cTn id="53" dur="26">
                                          <p:stCondLst>
                                            <p:cond delay="1642"/>
                                          </p:stCondLst>
                                        </p:cTn>
                                        <p:tgtEl>
                                          <p:spTgt spid="9"/>
                                        </p:tgtEl>
                                      </p:cBhvr>
                                      <p:to x="100000" y="90000"/>
                                    </p:animScale>
                                    <p:animScale>
                                      <p:cBhvr>
                                        <p:cTn id="54" dur="166" decel="50000">
                                          <p:stCondLst>
                                            <p:cond delay="1668"/>
                                          </p:stCondLst>
                                        </p:cTn>
                                        <p:tgtEl>
                                          <p:spTgt spid="9"/>
                                        </p:tgtEl>
                                      </p:cBhvr>
                                      <p:to x="100000" y="100000"/>
                                    </p:animScale>
                                    <p:animScale>
                                      <p:cBhvr>
                                        <p:cTn id="55" dur="26">
                                          <p:stCondLst>
                                            <p:cond delay="1808"/>
                                          </p:stCondLst>
                                        </p:cTn>
                                        <p:tgtEl>
                                          <p:spTgt spid="9"/>
                                        </p:tgtEl>
                                      </p:cBhvr>
                                      <p:to x="100000" y="95000"/>
                                    </p:animScale>
                                    <p:animScale>
                                      <p:cBhvr>
                                        <p:cTn id="56" dur="166" decel="50000">
                                          <p:stCondLst>
                                            <p:cond delay="1834"/>
                                          </p:stCondLst>
                                        </p:cTn>
                                        <p:tgtEl>
                                          <p:spTgt spid="9"/>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down)">
                                      <p:cBhvr>
                                        <p:cTn id="59" dur="580">
                                          <p:stCondLst>
                                            <p:cond delay="0"/>
                                          </p:stCondLst>
                                        </p:cTn>
                                        <p:tgtEl>
                                          <p:spTgt spid="10"/>
                                        </p:tgtEl>
                                      </p:cBhvr>
                                    </p:animEffect>
                                    <p:anim calcmode="lin" valueType="num">
                                      <p:cBhvr>
                                        <p:cTn id="6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5" dur="26">
                                          <p:stCondLst>
                                            <p:cond delay="650"/>
                                          </p:stCondLst>
                                        </p:cTn>
                                        <p:tgtEl>
                                          <p:spTgt spid="10"/>
                                        </p:tgtEl>
                                      </p:cBhvr>
                                      <p:to x="100000" y="60000"/>
                                    </p:animScale>
                                    <p:animScale>
                                      <p:cBhvr>
                                        <p:cTn id="66" dur="166" decel="50000">
                                          <p:stCondLst>
                                            <p:cond delay="676"/>
                                          </p:stCondLst>
                                        </p:cTn>
                                        <p:tgtEl>
                                          <p:spTgt spid="10"/>
                                        </p:tgtEl>
                                      </p:cBhvr>
                                      <p:to x="100000" y="100000"/>
                                    </p:animScale>
                                    <p:animScale>
                                      <p:cBhvr>
                                        <p:cTn id="67" dur="26">
                                          <p:stCondLst>
                                            <p:cond delay="1312"/>
                                          </p:stCondLst>
                                        </p:cTn>
                                        <p:tgtEl>
                                          <p:spTgt spid="10"/>
                                        </p:tgtEl>
                                      </p:cBhvr>
                                      <p:to x="100000" y="80000"/>
                                    </p:animScale>
                                    <p:animScale>
                                      <p:cBhvr>
                                        <p:cTn id="68" dur="166" decel="50000">
                                          <p:stCondLst>
                                            <p:cond delay="1338"/>
                                          </p:stCondLst>
                                        </p:cTn>
                                        <p:tgtEl>
                                          <p:spTgt spid="10"/>
                                        </p:tgtEl>
                                      </p:cBhvr>
                                      <p:to x="100000" y="100000"/>
                                    </p:animScale>
                                    <p:animScale>
                                      <p:cBhvr>
                                        <p:cTn id="69" dur="26">
                                          <p:stCondLst>
                                            <p:cond delay="1642"/>
                                          </p:stCondLst>
                                        </p:cTn>
                                        <p:tgtEl>
                                          <p:spTgt spid="10"/>
                                        </p:tgtEl>
                                      </p:cBhvr>
                                      <p:to x="100000" y="90000"/>
                                    </p:animScale>
                                    <p:animScale>
                                      <p:cBhvr>
                                        <p:cTn id="70" dur="166" decel="50000">
                                          <p:stCondLst>
                                            <p:cond delay="1668"/>
                                          </p:stCondLst>
                                        </p:cTn>
                                        <p:tgtEl>
                                          <p:spTgt spid="10"/>
                                        </p:tgtEl>
                                      </p:cBhvr>
                                      <p:to x="100000" y="100000"/>
                                    </p:animScale>
                                    <p:animScale>
                                      <p:cBhvr>
                                        <p:cTn id="71" dur="26">
                                          <p:stCondLst>
                                            <p:cond delay="1808"/>
                                          </p:stCondLst>
                                        </p:cTn>
                                        <p:tgtEl>
                                          <p:spTgt spid="10"/>
                                        </p:tgtEl>
                                      </p:cBhvr>
                                      <p:to x="100000" y="95000"/>
                                    </p:animScale>
                                    <p:animScale>
                                      <p:cBhvr>
                                        <p:cTn id="72" dur="166" decel="50000">
                                          <p:stCondLst>
                                            <p:cond delay="1834"/>
                                          </p:stCondLst>
                                        </p:cTn>
                                        <p:tgtEl>
                                          <p:spTgt spid="10"/>
                                        </p:tgtEl>
                                      </p:cBhvr>
                                      <p:to x="100000" y="100000"/>
                                    </p:animScale>
                                  </p:childTnLst>
                                </p:cTn>
                              </p:par>
                              <p:par>
                                <p:cTn id="73" presetID="26"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80">
                                          <p:stCondLst>
                                            <p:cond delay="0"/>
                                          </p:stCondLst>
                                        </p:cTn>
                                        <p:tgtEl>
                                          <p:spTgt spid="11"/>
                                        </p:tgtEl>
                                      </p:cBhvr>
                                    </p:animEffect>
                                    <p:anim calcmode="lin" valueType="num">
                                      <p:cBhvr>
                                        <p:cTn id="7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1" dur="26">
                                          <p:stCondLst>
                                            <p:cond delay="650"/>
                                          </p:stCondLst>
                                        </p:cTn>
                                        <p:tgtEl>
                                          <p:spTgt spid="11"/>
                                        </p:tgtEl>
                                      </p:cBhvr>
                                      <p:to x="100000" y="60000"/>
                                    </p:animScale>
                                    <p:animScale>
                                      <p:cBhvr>
                                        <p:cTn id="82" dur="166" decel="50000">
                                          <p:stCondLst>
                                            <p:cond delay="676"/>
                                          </p:stCondLst>
                                        </p:cTn>
                                        <p:tgtEl>
                                          <p:spTgt spid="11"/>
                                        </p:tgtEl>
                                      </p:cBhvr>
                                      <p:to x="100000" y="100000"/>
                                    </p:animScale>
                                    <p:animScale>
                                      <p:cBhvr>
                                        <p:cTn id="83" dur="26">
                                          <p:stCondLst>
                                            <p:cond delay="1312"/>
                                          </p:stCondLst>
                                        </p:cTn>
                                        <p:tgtEl>
                                          <p:spTgt spid="11"/>
                                        </p:tgtEl>
                                      </p:cBhvr>
                                      <p:to x="100000" y="80000"/>
                                    </p:animScale>
                                    <p:animScale>
                                      <p:cBhvr>
                                        <p:cTn id="84" dur="166" decel="50000">
                                          <p:stCondLst>
                                            <p:cond delay="1338"/>
                                          </p:stCondLst>
                                        </p:cTn>
                                        <p:tgtEl>
                                          <p:spTgt spid="11"/>
                                        </p:tgtEl>
                                      </p:cBhvr>
                                      <p:to x="100000" y="100000"/>
                                    </p:animScale>
                                    <p:animScale>
                                      <p:cBhvr>
                                        <p:cTn id="85" dur="26">
                                          <p:stCondLst>
                                            <p:cond delay="1642"/>
                                          </p:stCondLst>
                                        </p:cTn>
                                        <p:tgtEl>
                                          <p:spTgt spid="11"/>
                                        </p:tgtEl>
                                      </p:cBhvr>
                                      <p:to x="100000" y="90000"/>
                                    </p:animScale>
                                    <p:animScale>
                                      <p:cBhvr>
                                        <p:cTn id="86" dur="166" decel="50000">
                                          <p:stCondLst>
                                            <p:cond delay="1668"/>
                                          </p:stCondLst>
                                        </p:cTn>
                                        <p:tgtEl>
                                          <p:spTgt spid="11"/>
                                        </p:tgtEl>
                                      </p:cBhvr>
                                      <p:to x="100000" y="100000"/>
                                    </p:animScale>
                                    <p:animScale>
                                      <p:cBhvr>
                                        <p:cTn id="87" dur="26">
                                          <p:stCondLst>
                                            <p:cond delay="1808"/>
                                          </p:stCondLst>
                                        </p:cTn>
                                        <p:tgtEl>
                                          <p:spTgt spid="11"/>
                                        </p:tgtEl>
                                      </p:cBhvr>
                                      <p:to x="100000" y="95000"/>
                                    </p:animScale>
                                    <p:animScale>
                                      <p:cBhvr>
                                        <p:cTn id="88" dur="166" decel="50000">
                                          <p:stCondLst>
                                            <p:cond delay="1834"/>
                                          </p:stCondLst>
                                        </p:cTn>
                                        <p:tgtEl>
                                          <p:spTgt spid="11"/>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26"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wipe(down)">
                                      <p:cBhvr>
                                        <p:cTn id="93" dur="580">
                                          <p:stCondLst>
                                            <p:cond delay="0"/>
                                          </p:stCondLst>
                                        </p:cTn>
                                        <p:tgtEl>
                                          <p:spTgt spid="12"/>
                                        </p:tgtEl>
                                      </p:cBhvr>
                                    </p:animEffect>
                                    <p:anim calcmode="lin" valueType="num">
                                      <p:cBhvr>
                                        <p:cTn id="9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99" dur="26">
                                          <p:stCondLst>
                                            <p:cond delay="650"/>
                                          </p:stCondLst>
                                        </p:cTn>
                                        <p:tgtEl>
                                          <p:spTgt spid="12"/>
                                        </p:tgtEl>
                                      </p:cBhvr>
                                      <p:to x="100000" y="60000"/>
                                    </p:animScale>
                                    <p:animScale>
                                      <p:cBhvr>
                                        <p:cTn id="100" dur="166" decel="50000">
                                          <p:stCondLst>
                                            <p:cond delay="676"/>
                                          </p:stCondLst>
                                        </p:cTn>
                                        <p:tgtEl>
                                          <p:spTgt spid="12"/>
                                        </p:tgtEl>
                                      </p:cBhvr>
                                      <p:to x="100000" y="100000"/>
                                    </p:animScale>
                                    <p:animScale>
                                      <p:cBhvr>
                                        <p:cTn id="101" dur="26">
                                          <p:stCondLst>
                                            <p:cond delay="1312"/>
                                          </p:stCondLst>
                                        </p:cTn>
                                        <p:tgtEl>
                                          <p:spTgt spid="12"/>
                                        </p:tgtEl>
                                      </p:cBhvr>
                                      <p:to x="100000" y="80000"/>
                                    </p:animScale>
                                    <p:animScale>
                                      <p:cBhvr>
                                        <p:cTn id="102" dur="166" decel="50000">
                                          <p:stCondLst>
                                            <p:cond delay="1338"/>
                                          </p:stCondLst>
                                        </p:cTn>
                                        <p:tgtEl>
                                          <p:spTgt spid="12"/>
                                        </p:tgtEl>
                                      </p:cBhvr>
                                      <p:to x="100000" y="100000"/>
                                    </p:animScale>
                                    <p:animScale>
                                      <p:cBhvr>
                                        <p:cTn id="103" dur="26">
                                          <p:stCondLst>
                                            <p:cond delay="1642"/>
                                          </p:stCondLst>
                                        </p:cTn>
                                        <p:tgtEl>
                                          <p:spTgt spid="12"/>
                                        </p:tgtEl>
                                      </p:cBhvr>
                                      <p:to x="100000" y="90000"/>
                                    </p:animScale>
                                    <p:animScale>
                                      <p:cBhvr>
                                        <p:cTn id="104" dur="166" decel="50000">
                                          <p:stCondLst>
                                            <p:cond delay="1668"/>
                                          </p:stCondLst>
                                        </p:cTn>
                                        <p:tgtEl>
                                          <p:spTgt spid="12"/>
                                        </p:tgtEl>
                                      </p:cBhvr>
                                      <p:to x="100000" y="100000"/>
                                    </p:animScale>
                                    <p:animScale>
                                      <p:cBhvr>
                                        <p:cTn id="105" dur="26">
                                          <p:stCondLst>
                                            <p:cond delay="1808"/>
                                          </p:stCondLst>
                                        </p:cTn>
                                        <p:tgtEl>
                                          <p:spTgt spid="12"/>
                                        </p:tgtEl>
                                      </p:cBhvr>
                                      <p:to x="100000" y="95000"/>
                                    </p:animScale>
                                    <p:animScale>
                                      <p:cBhvr>
                                        <p:cTn id="106" dur="166" decel="50000">
                                          <p:stCondLst>
                                            <p:cond delay="1834"/>
                                          </p:stCondLst>
                                        </p:cTn>
                                        <p:tgtEl>
                                          <p:spTgt spid="12"/>
                                        </p:tgtEl>
                                      </p:cBhvr>
                                      <p:to x="100000" y="100000"/>
                                    </p:animScale>
                                  </p:childTnLst>
                                </p:cTn>
                              </p:par>
                            </p:childTnLst>
                          </p:cTn>
                        </p:par>
                      </p:childTnLst>
                    </p:cTn>
                  </p:par>
                  <p:par>
                    <p:cTn id="107" fill="hold">
                      <p:stCondLst>
                        <p:cond delay="indefinite"/>
                      </p:stCondLst>
                      <p:childTnLst>
                        <p:par>
                          <p:cTn id="108" fill="hold">
                            <p:stCondLst>
                              <p:cond delay="0"/>
                            </p:stCondLst>
                            <p:childTnLst>
                              <p:par>
                                <p:cTn id="109" presetID="26" presetClass="entr" presetSubtype="0" fill="hold" grpId="0" nodeType="clickEffect">
                                  <p:stCondLst>
                                    <p:cond delay="0"/>
                                  </p:stCondLst>
                                  <p:childTnLst>
                                    <p:set>
                                      <p:cBhvr>
                                        <p:cTn id="110" dur="1" fill="hold">
                                          <p:stCondLst>
                                            <p:cond delay="0"/>
                                          </p:stCondLst>
                                        </p:cTn>
                                        <p:tgtEl>
                                          <p:spTgt spid="13"/>
                                        </p:tgtEl>
                                        <p:attrNameLst>
                                          <p:attrName>style.visibility</p:attrName>
                                        </p:attrNameLst>
                                      </p:cBhvr>
                                      <p:to>
                                        <p:strVal val="visible"/>
                                      </p:to>
                                    </p:set>
                                    <p:animEffect transition="in" filter="wipe(down)">
                                      <p:cBhvr>
                                        <p:cTn id="111" dur="580">
                                          <p:stCondLst>
                                            <p:cond delay="0"/>
                                          </p:stCondLst>
                                        </p:cTn>
                                        <p:tgtEl>
                                          <p:spTgt spid="13"/>
                                        </p:tgtEl>
                                      </p:cBhvr>
                                    </p:animEffect>
                                    <p:anim calcmode="lin" valueType="num">
                                      <p:cBhvr>
                                        <p:cTn id="11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17" dur="26">
                                          <p:stCondLst>
                                            <p:cond delay="650"/>
                                          </p:stCondLst>
                                        </p:cTn>
                                        <p:tgtEl>
                                          <p:spTgt spid="13"/>
                                        </p:tgtEl>
                                      </p:cBhvr>
                                      <p:to x="100000" y="60000"/>
                                    </p:animScale>
                                    <p:animScale>
                                      <p:cBhvr>
                                        <p:cTn id="118" dur="166" decel="50000">
                                          <p:stCondLst>
                                            <p:cond delay="676"/>
                                          </p:stCondLst>
                                        </p:cTn>
                                        <p:tgtEl>
                                          <p:spTgt spid="13"/>
                                        </p:tgtEl>
                                      </p:cBhvr>
                                      <p:to x="100000" y="100000"/>
                                    </p:animScale>
                                    <p:animScale>
                                      <p:cBhvr>
                                        <p:cTn id="119" dur="26">
                                          <p:stCondLst>
                                            <p:cond delay="1312"/>
                                          </p:stCondLst>
                                        </p:cTn>
                                        <p:tgtEl>
                                          <p:spTgt spid="13"/>
                                        </p:tgtEl>
                                      </p:cBhvr>
                                      <p:to x="100000" y="80000"/>
                                    </p:animScale>
                                    <p:animScale>
                                      <p:cBhvr>
                                        <p:cTn id="120" dur="166" decel="50000">
                                          <p:stCondLst>
                                            <p:cond delay="1338"/>
                                          </p:stCondLst>
                                        </p:cTn>
                                        <p:tgtEl>
                                          <p:spTgt spid="13"/>
                                        </p:tgtEl>
                                      </p:cBhvr>
                                      <p:to x="100000" y="100000"/>
                                    </p:animScale>
                                    <p:animScale>
                                      <p:cBhvr>
                                        <p:cTn id="121" dur="26">
                                          <p:stCondLst>
                                            <p:cond delay="1642"/>
                                          </p:stCondLst>
                                        </p:cTn>
                                        <p:tgtEl>
                                          <p:spTgt spid="13"/>
                                        </p:tgtEl>
                                      </p:cBhvr>
                                      <p:to x="100000" y="90000"/>
                                    </p:animScale>
                                    <p:animScale>
                                      <p:cBhvr>
                                        <p:cTn id="122" dur="166" decel="50000">
                                          <p:stCondLst>
                                            <p:cond delay="1668"/>
                                          </p:stCondLst>
                                        </p:cTn>
                                        <p:tgtEl>
                                          <p:spTgt spid="13"/>
                                        </p:tgtEl>
                                      </p:cBhvr>
                                      <p:to x="100000" y="100000"/>
                                    </p:animScale>
                                    <p:animScale>
                                      <p:cBhvr>
                                        <p:cTn id="123" dur="26">
                                          <p:stCondLst>
                                            <p:cond delay="1808"/>
                                          </p:stCondLst>
                                        </p:cTn>
                                        <p:tgtEl>
                                          <p:spTgt spid="13"/>
                                        </p:tgtEl>
                                      </p:cBhvr>
                                      <p:to x="100000" y="95000"/>
                                    </p:animScale>
                                    <p:animScale>
                                      <p:cBhvr>
                                        <p:cTn id="124" dur="166" decel="50000">
                                          <p:stCondLst>
                                            <p:cond delay="1834"/>
                                          </p:stCondLst>
                                        </p:cTn>
                                        <p:tgtEl>
                                          <p:spTgt spid="13"/>
                                        </p:tgtEl>
                                      </p:cBhvr>
                                      <p:to x="100000" y="100000"/>
                                    </p:animScale>
                                  </p:childTnLst>
                                </p:cTn>
                              </p:par>
                            </p:childTnLst>
                          </p:cTn>
                        </p:par>
                      </p:childTnLst>
                    </p:cTn>
                  </p:par>
                  <p:par>
                    <p:cTn id="125" fill="hold">
                      <p:stCondLst>
                        <p:cond delay="indefinite"/>
                      </p:stCondLst>
                      <p:childTnLst>
                        <p:par>
                          <p:cTn id="126" fill="hold">
                            <p:stCondLst>
                              <p:cond delay="0"/>
                            </p:stCondLst>
                            <p:childTnLst>
                              <p:par>
                                <p:cTn id="127" presetID="26" presetClass="entr" presetSubtype="0" fill="hold" grpId="0" nodeType="clickEffect">
                                  <p:stCondLst>
                                    <p:cond delay="0"/>
                                  </p:stCondLst>
                                  <p:childTnLst>
                                    <p:set>
                                      <p:cBhvr>
                                        <p:cTn id="128" dur="1" fill="hold">
                                          <p:stCondLst>
                                            <p:cond delay="0"/>
                                          </p:stCondLst>
                                        </p:cTn>
                                        <p:tgtEl>
                                          <p:spTgt spid="14"/>
                                        </p:tgtEl>
                                        <p:attrNameLst>
                                          <p:attrName>style.visibility</p:attrName>
                                        </p:attrNameLst>
                                      </p:cBhvr>
                                      <p:to>
                                        <p:strVal val="visible"/>
                                      </p:to>
                                    </p:set>
                                    <p:animEffect transition="in" filter="wipe(down)">
                                      <p:cBhvr>
                                        <p:cTn id="129" dur="580">
                                          <p:stCondLst>
                                            <p:cond delay="0"/>
                                          </p:stCondLst>
                                        </p:cTn>
                                        <p:tgtEl>
                                          <p:spTgt spid="14"/>
                                        </p:tgtEl>
                                      </p:cBhvr>
                                    </p:animEffect>
                                    <p:anim calcmode="lin" valueType="num">
                                      <p:cBhvr>
                                        <p:cTn id="13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5" dur="26">
                                          <p:stCondLst>
                                            <p:cond delay="650"/>
                                          </p:stCondLst>
                                        </p:cTn>
                                        <p:tgtEl>
                                          <p:spTgt spid="14"/>
                                        </p:tgtEl>
                                      </p:cBhvr>
                                      <p:to x="100000" y="60000"/>
                                    </p:animScale>
                                    <p:animScale>
                                      <p:cBhvr>
                                        <p:cTn id="136" dur="166" decel="50000">
                                          <p:stCondLst>
                                            <p:cond delay="676"/>
                                          </p:stCondLst>
                                        </p:cTn>
                                        <p:tgtEl>
                                          <p:spTgt spid="14"/>
                                        </p:tgtEl>
                                      </p:cBhvr>
                                      <p:to x="100000" y="100000"/>
                                    </p:animScale>
                                    <p:animScale>
                                      <p:cBhvr>
                                        <p:cTn id="137" dur="26">
                                          <p:stCondLst>
                                            <p:cond delay="1312"/>
                                          </p:stCondLst>
                                        </p:cTn>
                                        <p:tgtEl>
                                          <p:spTgt spid="14"/>
                                        </p:tgtEl>
                                      </p:cBhvr>
                                      <p:to x="100000" y="80000"/>
                                    </p:animScale>
                                    <p:animScale>
                                      <p:cBhvr>
                                        <p:cTn id="138" dur="166" decel="50000">
                                          <p:stCondLst>
                                            <p:cond delay="1338"/>
                                          </p:stCondLst>
                                        </p:cTn>
                                        <p:tgtEl>
                                          <p:spTgt spid="14"/>
                                        </p:tgtEl>
                                      </p:cBhvr>
                                      <p:to x="100000" y="100000"/>
                                    </p:animScale>
                                    <p:animScale>
                                      <p:cBhvr>
                                        <p:cTn id="139" dur="26">
                                          <p:stCondLst>
                                            <p:cond delay="1642"/>
                                          </p:stCondLst>
                                        </p:cTn>
                                        <p:tgtEl>
                                          <p:spTgt spid="14"/>
                                        </p:tgtEl>
                                      </p:cBhvr>
                                      <p:to x="100000" y="90000"/>
                                    </p:animScale>
                                    <p:animScale>
                                      <p:cBhvr>
                                        <p:cTn id="140" dur="166" decel="50000">
                                          <p:stCondLst>
                                            <p:cond delay="1668"/>
                                          </p:stCondLst>
                                        </p:cTn>
                                        <p:tgtEl>
                                          <p:spTgt spid="14"/>
                                        </p:tgtEl>
                                      </p:cBhvr>
                                      <p:to x="100000" y="100000"/>
                                    </p:animScale>
                                    <p:animScale>
                                      <p:cBhvr>
                                        <p:cTn id="141" dur="26">
                                          <p:stCondLst>
                                            <p:cond delay="1808"/>
                                          </p:stCondLst>
                                        </p:cTn>
                                        <p:tgtEl>
                                          <p:spTgt spid="14"/>
                                        </p:tgtEl>
                                      </p:cBhvr>
                                      <p:to x="100000" y="95000"/>
                                    </p:animScale>
                                    <p:animScale>
                                      <p:cBhvr>
                                        <p:cTn id="142" dur="166" decel="50000">
                                          <p:stCondLst>
                                            <p:cond delay="1834"/>
                                          </p:stCondLst>
                                        </p:cTn>
                                        <p:tgtEl>
                                          <p:spTgt spid="14"/>
                                        </p:tgtEl>
                                      </p:cBhvr>
                                      <p:to x="100000" y="100000"/>
                                    </p:animScale>
                                  </p:childTnLst>
                                </p:cTn>
                              </p:par>
                            </p:childTnLst>
                          </p:cTn>
                        </p:par>
                      </p:childTnLst>
                    </p:cTn>
                  </p:par>
                  <p:par>
                    <p:cTn id="143" fill="hold">
                      <p:stCondLst>
                        <p:cond delay="indefinite"/>
                      </p:stCondLst>
                      <p:childTnLst>
                        <p:par>
                          <p:cTn id="144" fill="hold">
                            <p:stCondLst>
                              <p:cond delay="0"/>
                            </p:stCondLst>
                            <p:childTnLst>
                              <p:par>
                                <p:cTn id="145" presetID="26" presetClass="entr" presetSubtype="0" fill="hold" grpId="0" nodeType="clickEffect">
                                  <p:stCondLst>
                                    <p:cond delay="0"/>
                                  </p:stCondLst>
                                  <p:childTnLst>
                                    <p:set>
                                      <p:cBhvr>
                                        <p:cTn id="146" dur="1" fill="hold">
                                          <p:stCondLst>
                                            <p:cond delay="0"/>
                                          </p:stCondLst>
                                        </p:cTn>
                                        <p:tgtEl>
                                          <p:spTgt spid="15"/>
                                        </p:tgtEl>
                                        <p:attrNameLst>
                                          <p:attrName>style.visibility</p:attrName>
                                        </p:attrNameLst>
                                      </p:cBhvr>
                                      <p:to>
                                        <p:strVal val="visible"/>
                                      </p:to>
                                    </p:set>
                                    <p:animEffect transition="in" filter="wipe(down)">
                                      <p:cBhvr>
                                        <p:cTn id="147" dur="580">
                                          <p:stCondLst>
                                            <p:cond delay="0"/>
                                          </p:stCondLst>
                                        </p:cTn>
                                        <p:tgtEl>
                                          <p:spTgt spid="15"/>
                                        </p:tgtEl>
                                      </p:cBhvr>
                                    </p:animEffect>
                                    <p:anim calcmode="lin" valueType="num">
                                      <p:cBhvr>
                                        <p:cTn id="14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4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5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5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53" dur="26">
                                          <p:stCondLst>
                                            <p:cond delay="650"/>
                                          </p:stCondLst>
                                        </p:cTn>
                                        <p:tgtEl>
                                          <p:spTgt spid="15"/>
                                        </p:tgtEl>
                                      </p:cBhvr>
                                      <p:to x="100000" y="60000"/>
                                    </p:animScale>
                                    <p:animScale>
                                      <p:cBhvr>
                                        <p:cTn id="154" dur="166" decel="50000">
                                          <p:stCondLst>
                                            <p:cond delay="676"/>
                                          </p:stCondLst>
                                        </p:cTn>
                                        <p:tgtEl>
                                          <p:spTgt spid="15"/>
                                        </p:tgtEl>
                                      </p:cBhvr>
                                      <p:to x="100000" y="100000"/>
                                    </p:animScale>
                                    <p:animScale>
                                      <p:cBhvr>
                                        <p:cTn id="155" dur="26">
                                          <p:stCondLst>
                                            <p:cond delay="1312"/>
                                          </p:stCondLst>
                                        </p:cTn>
                                        <p:tgtEl>
                                          <p:spTgt spid="15"/>
                                        </p:tgtEl>
                                      </p:cBhvr>
                                      <p:to x="100000" y="80000"/>
                                    </p:animScale>
                                    <p:animScale>
                                      <p:cBhvr>
                                        <p:cTn id="156" dur="166" decel="50000">
                                          <p:stCondLst>
                                            <p:cond delay="1338"/>
                                          </p:stCondLst>
                                        </p:cTn>
                                        <p:tgtEl>
                                          <p:spTgt spid="15"/>
                                        </p:tgtEl>
                                      </p:cBhvr>
                                      <p:to x="100000" y="100000"/>
                                    </p:animScale>
                                    <p:animScale>
                                      <p:cBhvr>
                                        <p:cTn id="157" dur="26">
                                          <p:stCondLst>
                                            <p:cond delay="1642"/>
                                          </p:stCondLst>
                                        </p:cTn>
                                        <p:tgtEl>
                                          <p:spTgt spid="15"/>
                                        </p:tgtEl>
                                      </p:cBhvr>
                                      <p:to x="100000" y="90000"/>
                                    </p:animScale>
                                    <p:animScale>
                                      <p:cBhvr>
                                        <p:cTn id="158" dur="166" decel="50000">
                                          <p:stCondLst>
                                            <p:cond delay="1668"/>
                                          </p:stCondLst>
                                        </p:cTn>
                                        <p:tgtEl>
                                          <p:spTgt spid="15"/>
                                        </p:tgtEl>
                                      </p:cBhvr>
                                      <p:to x="100000" y="100000"/>
                                    </p:animScale>
                                    <p:animScale>
                                      <p:cBhvr>
                                        <p:cTn id="159" dur="26">
                                          <p:stCondLst>
                                            <p:cond delay="1808"/>
                                          </p:stCondLst>
                                        </p:cTn>
                                        <p:tgtEl>
                                          <p:spTgt spid="15"/>
                                        </p:tgtEl>
                                      </p:cBhvr>
                                      <p:to x="100000" y="95000"/>
                                    </p:animScale>
                                    <p:animScale>
                                      <p:cBhvr>
                                        <p:cTn id="160" dur="166" decel="50000">
                                          <p:stCondLst>
                                            <p:cond delay="1834"/>
                                          </p:stCondLst>
                                        </p:cTn>
                                        <p:tgtEl>
                                          <p:spTgt spid="15"/>
                                        </p:tgtEl>
                                      </p:cBhvr>
                                      <p:to x="100000" y="100000"/>
                                    </p:animScale>
                                  </p:childTnLst>
                                </p:cTn>
                              </p:par>
                            </p:childTnLst>
                          </p:cTn>
                        </p:par>
                      </p:childTnLst>
                    </p:cTn>
                  </p:par>
                  <p:par>
                    <p:cTn id="161" fill="hold">
                      <p:stCondLst>
                        <p:cond delay="indefinite"/>
                      </p:stCondLst>
                      <p:childTnLst>
                        <p:par>
                          <p:cTn id="162" fill="hold">
                            <p:stCondLst>
                              <p:cond delay="0"/>
                            </p:stCondLst>
                            <p:childTnLst>
                              <p:par>
                                <p:cTn id="163" presetID="26" presetClass="entr" presetSubtype="0" fill="hold" grpId="0" nodeType="clickEffect">
                                  <p:stCondLst>
                                    <p:cond delay="0"/>
                                  </p:stCondLst>
                                  <p:childTnLst>
                                    <p:set>
                                      <p:cBhvr>
                                        <p:cTn id="164" dur="1" fill="hold">
                                          <p:stCondLst>
                                            <p:cond delay="0"/>
                                          </p:stCondLst>
                                        </p:cTn>
                                        <p:tgtEl>
                                          <p:spTgt spid="16"/>
                                        </p:tgtEl>
                                        <p:attrNameLst>
                                          <p:attrName>style.visibility</p:attrName>
                                        </p:attrNameLst>
                                      </p:cBhvr>
                                      <p:to>
                                        <p:strVal val="visible"/>
                                      </p:to>
                                    </p:set>
                                    <p:animEffect transition="in" filter="wipe(down)">
                                      <p:cBhvr>
                                        <p:cTn id="165" dur="580">
                                          <p:stCondLst>
                                            <p:cond delay="0"/>
                                          </p:stCondLst>
                                        </p:cTn>
                                        <p:tgtEl>
                                          <p:spTgt spid="16"/>
                                        </p:tgtEl>
                                      </p:cBhvr>
                                    </p:animEffect>
                                    <p:anim calcmode="lin" valueType="num">
                                      <p:cBhvr>
                                        <p:cTn id="16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6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6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6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7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71" dur="26">
                                          <p:stCondLst>
                                            <p:cond delay="650"/>
                                          </p:stCondLst>
                                        </p:cTn>
                                        <p:tgtEl>
                                          <p:spTgt spid="16"/>
                                        </p:tgtEl>
                                      </p:cBhvr>
                                      <p:to x="100000" y="60000"/>
                                    </p:animScale>
                                    <p:animScale>
                                      <p:cBhvr>
                                        <p:cTn id="172" dur="166" decel="50000">
                                          <p:stCondLst>
                                            <p:cond delay="676"/>
                                          </p:stCondLst>
                                        </p:cTn>
                                        <p:tgtEl>
                                          <p:spTgt spid="16"/>
                                        </p:tgtEl>
                                      </p:cBhvr>
                                      <p:to x="100000" y="100000"/>
                                    </p:animScale>
                                    <p:animScale>
                                      <p:cBhvr>
                                        <p:cTn id="173" dur="26">
                                          <p:stCondLst>
                                            <p:cond delay="1312"/>
                                          </p:stCondLst>
                                        </p:cTn>
                                        <p:tgtEl>
                                          <p:spTgt spid="16"/>
                                        </p:tgtEl>
                                      </p:cBhvr>
                                      <p:to x="100000" y="80000"/>
                                    </p:animScale>
                                    <p:animScale>
                                      <p:cBhvr>
                                        <p:cTn id="174" dur="166" decel="50000">
                                          <p:stCondLst>
                                            <p:cond delay="1338"/>
                                          </p:stCondLst>
                                        </p:cTn>
                                        <p:tgtEl>
                                          <p:spTgt spid="16"/>
                                        </p:tgtEl>
                                      </p:cBhvr>
                                      <p:to x="100000" y="100000"/>
                                    </p:animScale>
                                    <p:animScale>
                                      <p:cBhvr>
                                        <p:cTn id="175" dur="26">
                                          <p:stCondLst>
                                            <p:cond delay="1642"/>
                                          </p:stCondLst>
                                        </p:cTn>
                                        <p:tgtEl>
                                          <p:spTgt spid="16"/>
                                        </p:tgtEl>
                                      </p:cBhvr>
                                      <p:to x="100000" y="90000"/>
                                    </p:animScale>
                                    <p:animScale>
                                      <p:cBhvr>
                                        <p:cTn id="176" dur="166" decel="50000">
                                          <p:stCondLst>
                                            <p:cond delay="1668"/>
                                          </p:stCondLst>
                                        </p:cTn>
                                        <p:tgtEl>
                                          <p:spTgt spid="16"/>
                                        </p:tgtEl>
                                      </p:cBhvr>
                                      <p:to x="100000" y="100000"/>
                                    </p:animScale>
                                    <p:animScale>
                                      <p:cBhvr>
                                        <p:cTn id="177" dur="26">
                                          <p:stCondLst>
                                            <p:cond delay="1808"/>
                                          </p:stCondLst>
                                        </p:cTn>
                                        <p:tgtEl>
                                          <p:spTgt spid="16"/>
                                        </p:tgtEl>
                                      </p:cBhvr>
                                      <p:to x="100000" y="95000"/>
                                    </p:animScale>
                                    <p:animScale>
                                      <p:cBhvr>
                                        <p:cTn id="178" dur="166" decel="50000">
                                          <p:stCondLst>
                                            <p:cond delay="1834"/>
                                          </p:stCondLst>
                                        </p:cTn>
                                        <p:tgtEl>
                                          <p:spTgt spid="16"/>
                                        </p:tgtEl>
                                      </p:cBhvr>
                                      <p:to x="100000" y="100000"/>
                                    </p:animScale>
                                  </p:childTnLst>
                                </p:cTn>
                              </p:par>
                            </p:childTnLst>
                          </p:cTn>
                        </p:par>
                      </p:childTnLst>
                    </p:cTn>
                  </p:par>
                  <p:par>
                    <p:cTn id="179" fill="hold">
                      <p:stCondLst>
                        <p:cond delay="indefinite"/>
                      </p:stCondLst>
                      <p:childTnLst>
                        <p:par>
                          <p:cTn id="180" fill="hold">
                            <p:stCondLst>
                              <p:cond delay="0"/>
                            </p:stCondLst>
                            <p:childTnLst>
                              <p:par>
                                <p:cTn id="181" presetID="26" presetClass="entr" presetSubtype="0" fill="hold" grpId="0" nodeType="clickEffect">
                                  <p:stCondLst>
                                    <p:cond delay="0"/>
                                  </p:stCondLst>
                                  <p:childTnLst>
                                    <p:set>
                                      <p:cBhvr>
                                        <p:cTn id="182" dur="1" fill="hold">
                                          <p:stCondLst>
                                            <p:cond delay="0"/>
                                          </p:stCondLst>
                                        </p:cTn>
                                        <p:tgtEl>
                                          <p:spTgt spid="17"/>
                                        </p:tgtEl>
                                        <p:attrNameLst>
                                          <p:attrName>style.visibility</p:attrName>
                                        </p:attrNameLst>
                                      </p:cBhvr>
                                      <p:to>
                                        <p:strVal val="visible"/>
                                      </p:to>
                                    </p:set>
                                    <p:animEffect transition="in" filter="wipe(down)">
                                      <p:cBhvr>
                                        <p:cTn id="183" dur="580">
                                          <p:stCondLst>
                                            <p:cond delay="0"/>
                                          </p:stCondLst>
                                        </p:cTn>
                                        <p:tgtEl>
                                          <p:spTgt spid="17"/>
                                        </p:tgtEl>
                                      </p:cBhvr>
                                    </p:animEffect>
                                    <p:anim calcmode="lin" valueType="num">
                                      <p:cBhvr>
                                        <p:cTn id="18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89" dur="26">
                                          <p:stCondLst>
                                            <p:cond delay="650"/>
                                          </p:stCondLst>
                                        </p:cTn>
                                        <p:tgtEl>
                                          <p:spTgt spid="17"/>
                                        </p:tgtEl>
                                      </p:cBhvr>
                                      <p:to x="100000" y="60000"/>
                                    </p:animScale>
                                    <p:animScale>
                                      <p:cBhvr>
                                        <p:cTn id="190" dur="166" decel="50000">
                                          <p:stCondLst>
                                            <p:cond delay="676"/>
                                          </p:stCondLst>
                                        </p:cTn>
                                        <p:tgtEl>
                                          <p:spTgt spid="17"/>
                                        </p:tgtEl>
                                      </p:cBhvr>
                                      <p:to x="100000" y="100000"/>
                                    </p:animScale>
                                    <p:animScale>
                                      <p:cBhvr>
                                        <p:cTn id="191" dur="26">
                                          <p:stCondLst>
                                            <p:cond delay="1312"/>
                                          </p:stCondLst>
                                        </p:cTn>
                                        <p:tgtEl>
                                          <p:spTgt spid="17"/>
                                        </p:tgtEl>
                                      </p:cBhvr>
                                      <p:to x="100000" y="80000"/>
                                    </p:animScale>
                                    <p:animScale>
                                      <p:cBhvr>
                                        <p:cTn id="192" dur="166" decel="50000">
                                          <p:stCondLst>
                                            <p:cond delay="1338"/>
                                          </p:stCondLst>
                                        </p:cTn>
                                        <p:tgtEl>
                                          <p:spTgt spid="17"/>
                                        </p:tgtEl>
                                      </p:cBhvr>
                                      <p:to x="100000" y="100000"/>
                                    </p:animScale>
                                    <p:animScale>
                                      <p:cBhvr>
                                        <p:cTn id="193" dur="26">
                                          <p:stCondLst>
                                            <p:cond delay="1642"/>
                                          </p:stCondLst>
                                        </p:cTn>
                                        <p:tgtEl>
                                          <p:spTgt spid="17"/>
                                        </p:tgtEl>
                                      </p:cBhvr>
                                      <p:to x="100000" y="90000"/>
                                    </p:animScale>
                                    <p:animScale>
                                      <p:cBhvr>
                                        <p:cTn id="194" dur="166" decel="50000">
                                          <p:stCondLst>
                                            <p:cond delay="1668"/>
                                          </p:stCondLst>
                                        </p:cTn>
                                        <p:tgtEl>
                                          <p:spTgt spid="17"/>
                                        </p:tgtEl>
                                      </p:cBhvr>
                                      <p:to x="100000" y="100000"/>
                                    </p:animScale>
                                    <p:animScale>
                                      <p:cBhvr>
                                        <p:cTn id="195" dur="26">
                                          <p:stCondLst>
                                            <p:cond delay="1808"/>
                                          </p:stCondLst>
                                        </p:cTn>
                                        <p:tgtEl>
                                          <p:spTgt spid="17"/>
                                        </p:tgtEl>
                                      </p:cBhvr>
                                      <p:to x="100000" y="95000"/>
                                    </p:animScale>
                                    <p:animScale>
                                      <p:cBhvr>
                                        <p:cTn id="196" dur="166" decel="50000">
                                          <p:stCondLst>
                                            <p:cond delay="1834"/>
                                          </p:stCondLst>
                                        </p:cTn>
                                        <p:tgtEl>
                                          <p:spTgt spid="17"/>
                                        </p:tgtEl>
                                      </p:cBhvr>
                                      <p:to x="100000" y="100000"/>
                                    </p:animScale>
                                  </p:childTnLst>
                                </p:cTn>
                              </p:par>
                            </p:childTnLst>
                          </p:cTn>
                        </p:par>
                      </p:childTnLst>
                    </p:cTn>
                  </p:par>
                  <p:par>
                    <p:cTn id="197" fill="hold">
                      <p:stCondLst>
                        <p:cond delay="indefinite"/>
                      </p:stCondLst>
                      <p:childTnLst>
                        <p:par>
                          <p:cTn id="198" fill="hold">
                            <p:stCondLst>
                              <p:cond delay="0"/>
                            </p:stCondLst>
                            <p:childTnLst>
                              <p:par>
                                <p:cTn id="199" presetID="26" presetClass="entr" presetSubtype="0" fill="hold" grpId="0" nodeType="clickEffect">
                                  <p:stCondLst>
                                    <p:cond delay="0"/>
                                  </p:stCondLst>
                                  <p:childTnLst>
                                    <p:set>
                                      <p:cBhvr>
                                        <p:cTn id="200" dur="1" fill="hold">
                                          <p:stCondLst>
                                            <p:cond delay="0"/>
                                          </p:stCondLst>
                                        </p:cTn>
                                        <p:tgtEl>
                                          <p:spTgt spid="18"/>
                                        </p:tgtEl>
                                        <p:attrNameLst>
                                          <p:attrName>style.visibility</p:attrName>
                                        </p:attrNameLst>
                                      </p:cBhvr>
                                      <p:to>
                                        <p:strVal val="visible"/>
                                      </p:to>
                                    </p:set>
                                    <p:animEffect transition="in" filter="wipe(down)">
                                      <p:cBhvr>
                                        <p:cTn id="201" dur="580">
                                          <p:stCondLst>
                                            <p:cond delay="0"/>
                                          </p:stCondLst>
                                        </p:cTn>
                                        <p:tgtEl>
                                          <p:spTgt spid="18"/>
                                        </p:tgtEl>
                                      </p:cBhvr>
                                    </p:animEffect>
                                    <p:anim calcmode="lin" valueType="num">
                                      <p:cBhvr>
                                        <p:cTn id="202"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03"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04"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05"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06"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207" dur="26">
                                          <p:stCondLst>
                                            <p:cond delay="650"/>
                                          </p:stCondLst>
                                        </p:cTn>
                                        <p:tgtEl>
                                          <p:spTgt spid="18"/>
                                        </p:tgtEl>
                                      </p:cBhvr>
                                      <p:to x="100000" y="60000"/>
                                    </p:animScale>
                                    <p:animScale>
                                      <p:cBhvr>
                                        <p:cTn id="208" dur="166" decel="50000">
                                          <p:stCondLst>
                                            <p:cond delay="676"/>
                                          </p:stCondLst>
                                        </p:cTn>
                                        <p:tgtEl>
                                          <p:spTgt spid="18"/>
                                        </p:tgtEl>
                                      </p:cBhvr>
                                      <p:to x="100000" y="100000"/>
                                    </p:animScale>
                                    <p:animScale>
                                      <p:cBhvr>
                                        <p:cTn id="209" dur="26">
                                          <p:stCondLst>
                                            <p:cond delay="1312"/>
                                          </p:stCondLst>
                                        </p:cTn>
                                        <p:tgtEl>
                                          <p:spTgt spid="18"/>
                                        </p:tgtEl>
                                      </p:cBhvr>
                                      <p:to x="100000" y="80000"/>
                                    </p:animScale>
                                    <p:animScale>
                                      <p:cBhvr>
                                        <p:cTn id="210" dur="166" decel="50000">
                                          <p:stCondLst>
                                            <p:cond delay="1338"/>
                                          </p:stCondLst>
                                        </p:cTn>
                                        <p:tgtEl>
                                          <p:spTgt spid="18"/>
                                        </p:tgtEl>
                                      </p:cBhvr>
                                      <p:to x="100000" y="100000"/>
                                    </p:animScale>
                                    <p:animScale>
                                      <p:cBhvr>
                                        <p:cTn id="211" dur="26">
                                          <p:stCondLst>
                                            <p:cond delay="1642"/>
                                          </p:stCondLst>
                                        </p:cTn>
                                        <p:tgtEl>
                                          <p:spTgt spid="18"/>
                                        </p:tgtEl>
                                      </p:cBhvr>
                                      <p:to x="100000" y="90000"/>
                                    </p:animScale>
                                    <p:animScale>
                                      <p:cBhvr>
                                        <p:cTn id="212" dur="166" decel="50000">
                                          <p:stCondLst>
                                            <p:cond delay="1668"/>
                                          </p:stCondLst>
                                        </p:cTn>
                                        <p:tgtEl>
                                          <p:spTgt spid="18"/>
                                        </p:tgtEl>
                                      </p:cBhvr>
                                      <p:to x="100000" y="100000"/>
                                    </p:animScale>
                                    <p:animScale>
                                      <p:cBhvr>
                                        <p:cTn id="213" dur="26">
                                          <p:stCondLst>
                                            <p:cond delay="1808"/>
                                          </p:stCondLst>
                                        </p:cTn>
                                        <p:tgtEl>
                                          <p:spTgt spid="18"/>
                                        </p:tgtEl>
                                      </p:cBhvr>
                                      <p:to x="100000" y="95000"/>
                                    </p:animScale>
                                    <p:animScale>
                                      <p:cBhvr>
                                        <p:cTn id="214" dur="166" decel="50000">
                                          <p:stCondLst>
                                            <p:cond delay="1834"/>
                                          </p:stCondLst>
                                        </p:cTn>
                                        <p:tgtEl>
                                          <p:spTgt spid="18"/>
                                        </p:tgtEl>
                                      </p:cBhvr>
                                      <p:to x="100000" y="100000"/>
                                    </p:animScale>
                                  </p:childTnLst>
                                </p:cTn>
                              </p:par>
                            </p:childTnLst>
                          </p:cTn>
                        </p:par>
                      </p:childTnLst>
                    </p:cTn>
                  </p:par>
                  <p:par>
                    <p:cTn id="215" fill="hold">
                      <p:stCondLst>
                        <p:cond delay="indefinite"/>
                      </p:stCondLst>
                      <p:childTnLst>
                        <p:par>
                          <p:cTn id="216" fill="hold">
                            <p:stCondLst>
                              <p:cond delay="0"/>
                            </p:stCondLst>
                            <p:childTnLst>
                              <p:par>
                                <p:cTn id="217" presetID="26" presetClass="entr" presetSubtype="0" fill="hold" grpId="0" nodeType="clickEffect">
                                  <p:stCondLst>
                                    <p:cond delay="0"/>
                                  </p:stCondLst>
                                  <p:childTnLst>
                                    <p:set>
                                      <p:cBhvr>
                                        <p:cTn id="218" dur="1" fill="hold">
                                          <p:stCondLst>
                                            <p:cond delay="0"/>
                                          </p:stCondLst>
                                        </p:cTn>
                                        <p:tgtEl>
                                          <p:spTgt spid="19"/>
                                        </p:tgtEl>
                                        <p:attrNameLst>
                                          <p:attrName>style.visibility</p:attrName>
                                        </p:attrNameLst>
                                      </p:cBhvr>
                                      <p:to>
                                        <p:strVal val="visible"/>
                                      </p:to>
                                    </p:set>
                                    <p:animEffect transition="in" filter="wipe(down)">
                                      <p:cBhvr>
                                        <p:cTn id="219" dur="580">
                                          <p:stCondLst>
                                            <p:cond delay="0"/>
                                          </p:stCondLst>
                                        </p:cTn>
                                        <p:tgtEl>
                                          <p:spTgt spid="19"/>
                                        </p:tgtEl>
                                      </p:cBhvr>
                                    </p:animEffect>
                                    <p:anim calcmode="lin" valueType="num">
                                      <p:cBhvr>
                                        <p:cTn id="22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2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2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2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2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25" dur="26">
                                          <p:stCondLst>
                                            <p:cond delay="650"/>
                                          </p:stCondLst>
                                        </p:cTn>
                                        <p:tgtEl>
                                          <p:spTgt spid="19"/>
                                        </p:tgtEl>
                                      </p:cBhvr>
                                      <p:to x="100000" y="60000"/>
                                    </p:animScale>
                                    <p:animScale>
                                      <p:cBhvr>
                                        <p:cTn id="226" dur="166" decel="50000">
                                          <p:stCondLst>
                                            <p:cond delay="676"/>
                                          </p:stCondLst>
                                        </p:cTn>
                                        <p:tgtEl>
                                          <p:spTgt spid="19"/>
                                        </p:tgtEl>
                                      </p:cBhvr>
                                      <p:to x="100000" y="100000"/>
                                    </p:animScale>
                                    <p:animScale>
                                      <p:cBhvr>
                                        <p:cTn id="227" dur="26">
                                          <p:stCondLst>
                                            <p:cond delay="1312"/>
                                          </p:stCondLst>
                                        </p:cTn>
                                        <p:tgtEl>
                                          <p:spTgt spid="19"/>
                                        </p:tgtEl>
                                      </p:cBhvr>
                                      <p:to x="100000" y="80000"/>
                                    </p:animScale>
                                    <p:animScale>
                                      <p:cBhvr>
                                        <p:cTn id="228" dur="166" decel="50000">
                                          <p:stCondLst>
                                            <p:cond delay="1338"/>
                                          </p:stCondLst>
                                        </p:cTn>
                                        <p:tgtEl>
                                          <p:spTgt spid="19"/>
                                        </p:tgtEl>
                                      </p:cBhvr>
                                      <p:to x="100000" y="100000"/>
                                    </p:animScale>
                                    <p:animScale>
                                      <p:cBhvr>
                                        <p:cTn id="229" dur="26">
                                          <p:stCondLst>
                                            <p:cond delay="1642"/>
                                          </p:stCondLst>
                                        </p:cTn>
                                        <p:tgtEl>
                                          <p:spTgt spid="19"/>
                                        </p:tgtEl>
                                      </p:cBhvr>
                                      <p:to x="100000" y="90000"/>
                                    </p:animScale>
                                    <p:animScale>
                                      <p:cBhvr>
                                        <p:cTn id="230" dur="166" decel="50000">
                                          <p:stCondLst>
                                            <p:cond delay="1668"/>
                                          </p:stCondLst>
                                        </p:cTn>
                                        <p:tgtEl>
                                          <p:spTgt spid="19"/>
                                        </p:tgtEl>
                                      </p:cBhvr>
                                      <p:to x="100000" y="100000"/>
                                    </p:animScale>
                                    <p:animScale>
                                      <p:cBhvr>
                                        <p:cTn id="231" dur="26">
                                          <p:stCondLst>
                                            <p:cond delay="1808"/>
                                          </p:stCondLst>
                                        </p:cTn>
                                        <p:tgtEl>
                                          <p:spTgt spid="19"/>
                                        </p:tgtEl>
                                      </p:cBhvr>
                                      <p:to x="100000" y="95000"/>
                                    </p:animScale>
                                    <p:animScale>
                                      <p:cBhvr>
                                        <p:cTn id="232" dur="166" decel="50000">
                                          <p:stCondLst>
                                            <p:cond delay="1834"/>
                                          </p:stCondLst>
                                        </p:cTn>
                                        <p:tgtEl>
                                          <p:spTgt spid="19"/>
                                        </p:tgtEl>
                                      </p:cBhvr>
                                      <p:to x="100000" y="100000"/>
                                    </p:animScale>
                                  </p:childTnLst>
                                </p:cTn>
                              </p:par>
                            </p:childTnLst>
                          </p:cTn>
                        </p:par>
                      </p:childTnLst>
                    </p:cTn>
                  </p:par>
                  <p:par>
                    <p:cTn id="233" fill="hold">
                      <p:stCondLst>
                        <p:cond delay="indefinite"/>
                      </p:stCondLst>
                      <p:childTnLst>
                        <p:par>
                          <p:cTn id="234" fill="hold">
                            <p:stCondLst>
                              <p:cond delay="0"/>
                            </p:stCondLst>
                            <p:childTnLst>
                              <p:par>
                                <p:cTn id="235" presetID="16" presetClass="entr" presetSubtype="21" fill="hold" grpId="0" nodeType="clickEffect">
                                  <p:stCondLst>
                                    <p:cond delay="0"/>
                                  </p:stCondLst>
                                  <p:childTnLst>
                                    <p:set>
                                      <p:cBhvr>
                                        <p:cTn id="236" dur="1" fill="hold">
                                          <p:stCondLst>
                                            <p:cond delay="0"/>
                                          </p:stCondLst>
                                        </p:cTn>
                                        <p:tgtEl>
                                          <p:spTgt spid="21"/>
                                        </p:tgtEl>
                                        <p:attrNameLst>
                                          <p:attrName>style.visibility</p:attrName>
                                        </p:attrNameLst>
                                      </p:cBhvr>
                                      <p:to>
                                        <p:strVal val="visible"/>
                                      </p:to>
                                    </p:set>
                                    <p:animEffect transition="in" filter="barn(inVertical)">
                                      <p:cBhvr>
                                        <p:cTn id="2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3" grpId="0"/>
      <p:bldP spid="14" grpId="0"/>
      <p:bldP spid="15" grpId="0"/>
      <p:bldP spid="16" grpId="0"/>
      <p:bldP spid="17" grpId="0"/>
      <p:bldP spid="18" grpId="0"/>
      <p:bldP spid="19" grpId="0"/>
      <p:bldP spid="21"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The Gold </a:t>
            </a:r>
            <a:r>
              <a:rPr lang="en-US" sz="2400" dirty="0"/>
              <a:t>Mine </a:t>
            </a:r>
            <a:r>
              <a:rPr lang="en-US" sz="2400" dirty="0" smtClean="0"/>
              <a:t>Problem using Dynamic Programming (Contd.)</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831619069"/>
              </p:ext>
            </p:extLst>
          </p:nvPr>
        </p:nvGraphicFramePr>
        <p:xfrm>
          <a:off x="533400" y="3581400"/>
          <a:ext cx="3048000" cy="1478280"/>
        </p:xfrm>
        <a:graphic>
          <a:graphicData uri="http://schemas.openxmlformats.org/drawingml/2006/table">
            <a:tbl>
              <a:tblPr firstRow="1" bandRow="1">
                <a:tableStyleId>{073A0DAA-6AF3-43AB-8588-CEC1D06C72B9}</a:tableStyleId>
              </a:tblPr>
              <a:tblGrid>
                <a:gridCol w="990600"/>
                <a:gridCol w="1066800"/>
                <a:gridCol w="990600"/>
              </a:tblGrid>
              <a:tr h="320040">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12</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sp>
        <p:nvSpPr>
          <p:cNvPr id="5" name="TextBox 4"/>
          <p:cNvSpPr txBox="1"/>
          <p:nvPr/>
        </p:nvSpPr>
        <p:spPr>
          <a:xfrm>
            <a:off x="1278577" y="2834640"/>
            <a:ext cx="1261884" cy="369332"/>
          </a:xfrm>
          <a:prstGeom prst="rect">
            <a:avLst/>
          </a:prstGeom>
          <a:noFill/>
        </p:spPr>
        <p:txBody>
          <a:bodyPr wrap="none" rtlCol="0">
            <a:spAutoFit/>
          </a:bodyPr>
          <a:lstStyle/>
          <a:p>
            <a:r>
              <a:rPr lang="en-US" u="sng" dirty="0" smtClean="0"/>
              <a:t>Gold Mine</a:t>
            </a:r>
            <a:endParaRPr lang="en-US" u="sng" dirty="0"/>
          </a:p>
        </p:txBody>
      </p:sp>
      <p:graphicFrame>
        <p:nvGraphicFramePr>
          <p:cNvPr id="6" name="Table 5"/>
          <p:cNvGraphicFramePr>
            <a:graphicFrameLocks noGrp="1"/>
          </p:cNvGraphicFramePr>
          <p:nvPr>
            <p:extLst>
              <p:ext uri="{D42A27DB-BD31-4B8C-83A1-F6EECF244321}">
                <p14:modId xmlns:p14="http://schemas.microsoft.com/office/powerpoint/2010/main" val="4058206780"/>
              </p:ext>
            </p:extLst>
          </p:nvPr>
        </p:nvGraphicFramePr>
        <p:xfrm>
          <a:off x="4495801" y="2438400"/>
          <a:ext cx="3962400" cy="3398520"/>
        </p:xfrm>
        <a:graphic>
          <a:graphicData uri="http://schemas.openxmlformats.org/drawingml/2006/table">
            <a:tbl>
              <a:tblPr firstRow="1" bandRow="1">
                <a:tableStyleId>{073A0DAA-6AF3-43AB-8588-CEC1D06C72B9}</a:tableStyleId>
              </a:tblPr>
              <a:tblGrid>
                <a:gridCol w="1219200"/>
                <a:gridCol w="1371600"/>
                <a:gridCol w="1371600"/>
              </a:tblGrid>
              <a:tr h="83820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83820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83820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88392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bl>
          </a:graphicData>
        </a:graphic>
      </p:graphicFrame>
      <p:sp>
        <p:nvSpPr>
          <p:cNvPr id="7" name="TextBox 6"/>
          <p:cNvSpPr txBox="1"/>
          <p:nvPr/>
        </p:nvSpPr>
        <p:spPr>
          <a:xfrm>
            <a:off x="5867400" y="1752600"/>
            <a:ext cx="1122423" cy="369332"/>
          </a:xfrm>
          <a:prstGeom prst="rect">
            <a:avLst/>
          </a:prstGeom>
          <a:noFill/>
        </p:spPr>
        <p:txBody>
          <a:bodyPr wrap="none" rtlCol="0">
            <a:spAutoFit/>
          </a:bodyPr>
          <a:lstStyle/>
          <a:p>
            <a:r>
              <a:rPr lang="en-US" u="sng" dirty="0" smtClean="0"/>
              <a:t>DP Table</a:t>
            </a:r>
            <a:endParaRPr lang="en-US" u="sng" dirty="0"/>
          </a:p>
        </p:txBody>
      </p:sp>
      <p:sp>
        <p:nvSpPr>
          <p:cNvPr id="8" name="TextBox 7"/>
          <p:cNvSpPr txBox="1"/>
          <p:nvPr/>
        </p:nvSpPr>
        <p:spPr>
          <a:xfrm>
            <a:off x="4953000" y="2667000"/>
            <a:ext cx="284052" cy="369332"/>
          </a:xfrm>
          <a:prstGeom prst="rect">
            <a:avLst/>
          </a:prstGeom>
          <a:noFill/>
        </p:spPr>
        <p:txBody>
          <a:bodyPr wrap="none" rtlCol="0">
            <a:spAutoFit/>
          </a:bodyPr>
          <a:lstStyle/>
          <a:p>
            <a:r>
              <a:rPr lang="en-US" dirty="0" smtClean="0">
                <a:solidFill>
                  <a:schemeClr val="bg1"/>
                </a:solidFill>
              </a:rPr>
              <a:t>1</a:t>
            </a:r>
            <a:endParaRPr lang="en-US" dirty="0">
              <a:solidFill>
                <a:schemeClr val="bg1"/>
              </a:solidFill>
            </a:endParaRPr>
          </a:p>
        </p:txBody>
      </p:sp>
      <p:sp>
        <p:nvSpPr>
          <p:cNvPr id="9" name="TextBox 8"/>
          <p:cNvSpPr txBox="1"/>
          <p:nvPr/>
        </p:nvSpPr>
        <p:spPr>
          <a:xfrm>
            <a:off x="4953000" y="3440668"/>
            <a:ext cx="312906" cy="369332"/>
          </a:xfrm>
          <a:prstGeom prst="rect">
            <a:avLst/>
          </a:prstGeom>
          <a:noFill/>
        </p:spPr>
        <p:txBody>
          <a:bodyPr wrap="none" rtlCol="0">
            <a:spAutoFit/>
          </a:bodyPr>
          <a:lstStyle/>
          <a:p>
            <a:r>
              <a:rPr lang="en-US" dirty="0" smtClean="0">
                <a:solidFill>
                  <a:schemeClr val="bg1"/>
                </a:solidFill>
              </a:rPr>
              <a:t>2</a:t>
            </a:r>
            <a:endParaRPr lang="en-US" dirty="0">
              <a:solidFill>
                <a:schemeClr val="bg1"/>
              </a:solidFill>
            </a:endParaRPr>
          </a:p>
        </p:txBody>
      </p:sp>
      <p:sp>
        <p:nvSpPr>
          <p:cNvPr id="10" name="TextBox 9"/>
          <p:cNvSpPr txBox="1"/>
          <p:nvPr/>
        </p:nvSpPr>
        <p:spPr>
          <a:xfrm>
            <a:off x="4953000" y="4355068"/>
            <a:ext cx="325730" cy="369332"/>
          </a:xfrm>
          <a:prstGeom prst="rect">
            <a:avLst/>
          </a:prstGeom>
          <a:noFill/>
        </p:spPr>
        <p:txBody>
          <a:bodyPr wrap="none" rtlCol="0">
            <a:spAutoFit/>
          </a:bodyPr>
          <a:lstStyle/>
          <a:p>
            <a:r>
              <a:rPr lang="en-US" dirty="0">
                <a:solidFill>
                  <a:schemeClr val="bg1"/>
                </a:solidFill>
              </a:rPr>
              <a:t>0</a:t>
            </a:r>
          </a:p>
        </p:txBody>
      </p:sp>
      <p:sp>
        <p:nvSpPr>
          <p:cNvPr id="11" name="TextBox 10"/>
          <p:cNvSpPr txBox="1"/>
          <p:nvPr/>
        </p:nvSpPr>
        <p:spPr>
          <a:xfrm>
            <a:off x="4953000" y="5269468"/>
            <a:ext cx="311304"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
        <p:nvSpPr>
          <p:cNvPr id="12" name="TextBox 11"/>
          <p:cNvSpPr txBox="1"/>
          <p:nvPr/>
        </p:nvSpPr>
        <p:spPr>
          <a:xfrm>
            <a:off x="5715000" y="2514600"/>
            <a:ext cx="1295401" cy="738664"/>
          </a:xfrm>
          <a:prstGeom prst="rect">
            <a:avLst/>
          </a:prstGeom>
          <a:noFill/>
        </p:spPr>
        <p:txBody>
          <a:bodyPr wrap="square" rtlCol="0">
            <a:spAutoFit/>
          </a:bodyPr>
          <a:lstStyle/>
          <a:p>
            <a:pPr algn="ctr"/>
            <a:r>
              <a:rPr lang="en-US" sz="1400" dirty="0" smtClean="0">
                <a:solidFill>
                  <a:schemeClr val="bg1"/>
                </a:solidFill>
              </a:rPr>
              <a:t>5 + max(1, </a:t>
            </a:r>
            <a:r>
              <a:rPr lang="en-US" sz="1400" dirty="0">
                <a:solidFill>
                  <a:schemeClr val="bg1"/>
                </a:solidFill>
              </a:rPr>
              <a:t>2</a:t>
            </a:r>
            <a:r>
              <a:rPr lang="en-US" sz="1400" dirty="0" smtClean="0">
                <a:solidFill>
                  <a:schemeClr val="bg1"/>
                </a:solidFill>
              </a:rPr>
              <a:t>)</a:t>
            </a:r>
          </a:p>
          <a:p>
            <a:pPr algn="ctr"/>
            <a:r>
              <a:rPr lang="en-US" sz="1400" dirty="0" smtClean="0">
                <a:solidFill>
                  <a:schemeClr val="bg1"/>
                </a:solidFill>
              </a:rPr>
              <a:t>= 5 + 2 =</a:t>
            </a:r>
          </a:p>
          <a:p>
            <a:pPr algn="ctr"/>
            <a:r>
              <a:rPr lang="en-US" sz="1400" dirty="0" smtClean="0">
                <a:solidFill>
                  <a:schemeClr val="bg1"/>
                </a:solidFill>
              </a:rPr>
              <a:t>7 </a:t>
            </a:r>
            <a:endParaRPr lang="en-US" sz="1400" dirty="0">
              <a:solidFill>
                <a:schemeClr val="bg1"/>
              </a:solidFill>
            </a:endParaRPr>
          </a:p>
        </p:txBody>
      </p:sp>
      <p:sp>
        <p:nvSpPr>
          <p:cNvPr id="13" name="TextBox 12"/>
          <p:cNvSpPr txBox="1"/>
          <p:nvPr/>
        </p:nvSpPr>
        <p:spPr>
          <a:xfrm>
            <a:off x="5715000" y="3299936"/>
            <a:ext cx="1447800" cy="738664"/>
          </a:xfrm>
          <a:prstGeom prst="rect">
            <a:avLst/>
          </a:prstGeom>
          <a:noFill/>
        </p:spPr>
        <p:txBody>
          <a:bodyPr wrap="square" rtlCol="0">
            <a:spAutoFit/>
          </a:bodyPr>
          <a:lstStyle/>
          <a:p>
            <a:pPr algn="ctr"/>
            <a:r>
              <a:rPr lang="en-US" sz="1400" dirty="0" smtClean="0">
                <a:solidFill>
                  <a:schemeClr val="bg1"/>
                </a:solidFill>
              </a:rPr>
              <a:t>4 + max(1, </a:t>
            </a:r>
            <a:r>
              <a:rPr lang="en-US" sz="1400" dirty="0">
                <a:solidFill>
                  <a:schemeClr val="bg1"/>
                </a:solidFill>
              </a:rPr>
              <a:t>2</a:t>
            </a:r>
            <a:r>
              <a:rPr lang="en-US" sz="1400" dirty="0" smtClean="0">
                <a:solidFill>
                  <a:schemeClr val="bg1"/>
                </a:solidFill>
              </a:rPr>
              <a:t>, </a:t>
            </a:r>
            <a:r>
              <a:rPr lang="en-US" sz="1400" dirty="0">
                <a:solidFill>
                  <a:schemeClr val="bg1"/>
                </a:solidFill>
              </a:rPr>
              <a:t>0</a:t>
            </a:r>
            <a:r>
              <a:rPr lang="en-US" sz="1400" dirty="0" smtClean="0">
                <a:solidFill>
                  <a:schemeClr val="bg1"/>
                </a:solidFill>
              </a:rPr>
              <a:t>)</a:t>
            </a:r>
          </a:p>
          <a:p>
            <a:pPr algn="ctr"/>
            <a:r>
              <a:rPr lang="en-US" sz="1400" dirty="0" smtClean="0">
                <a:solidFill>
                  <a:schemeClr val="bg1"/>
                </a:solidFill>
              </a:rPr>
              <a:t>= 4 + 2 =</a:t>
            </a:r>
          </a:p>
          <a:p>
            <a:pPr algn="ctr"/>
            <a:r>
              <a:rPr lang="en-US" sz="1400" dirty="0">
                <a:solidFill>
                  <a:schemeClr val="bg1"/>
                </a:solidFill>
              </a:rPr>
              <a:t>6</a:t>
            </a:r>
            <a:r>
              <a:rPr lang="en-US" sz="1400" dirty="0" smtClean="0">
                <a:solidFill>
                  <a:schemeClr val="bg1"/>
                </a:solidFill>
              </a:rPr>
              <a:t> </a:t>
            </a:r>
            <a:endParaRPr lang="en-US" sz="1400" dirty="0">
              <a:solidFill>
                <a:schemeClr val="bg1"/>
              </a:solidFill>
            </a:endParaRPr>
          </a:p>
        </p:txBody>
      </p:sp>
      <p:sp>
        <p:nvSpPr>
          <p:cNvPr id="14" name="TextBox 13"/>
          <p:cNvSpPr txBox="1"/>
          <p:nvPr/>
        </p:nvSpPr>
        <p:spPr>
          <a:xfrm>
            <a:off x="5715000" y="4191000"/>
            <a:ext cx="1447800" cy="738664"/>
          </a:xfrm>
          <a:prstGeom prst="rect">
            <a:avLst/>
          </a:prstGeom>
          <a:noFill/>
        </p:spPr>
        <p:txBody>
          <a:bodyPr wrap="square" rtlCol="0">
            <a:spAutoFit/>
          </a:bodyPr>
          <a:lstStyle/>
          <a:p>
            <a:pPr algn="ctr"/>
            <a:r>
              <a:rPr lang="en-US" sz="1400" dirty="0">
                <a:solidFill>
                  <a:schemeClr val="bg1"/>
                </a:solidFill>
              </a:rPr>
              <a:t>6</a:t>
            </a:r>
            <a:r>
              <a:rPr lang="en-US" sz="1400" dirty="0" smtClean="0">
                <a:solidFill>
                  <a:schemeClr val="bg1"/>
                </a:solidFill>
              </a:rPr>
              <a:t> + max(2, </a:t>
            </a:r>
            <a:r>
              <a:rPr lang="en-US" sz="1400" dirty="0">
                <a:solidFill>
                  <a:schemeClr val="bg1"/>
                </a:solidFill>
              </a:rPr>
              <a:t>0</a:t>
            </a:r>
            <a:r>
              <a:rPr lang="en-US" sz="1400" dirty="0" smtClean="0">
                <a:solidFill>
                  <a:schemeClr val="bg1"/>
                </a:solidFill>
              </a:rPr>
              <a:t>, </a:t>
            </a:r>
            <a:r>
              <a:rPr lang="en-US" sz="1400" dirty="0">
                <a:solidFill>
                  <a:schemeClr val="bg1"/>
                </a:solidFill>
              </a:rPr>
              <a:t>3</a:t>
            </a:r>
            <a:r>
              <a:rPr lang="en-US" sz="1400" dirty="0" smtClean="0">
                <a:solidFill>
                  <a:schemeClr val="bg1"/>
                </a:solidFill>
              </a:rPr>
              <a:t>)</a:t>
            </a:r>
          </a:p>
          <a:p>
            <a:pPr algn="ctr"/>
            <a:r>
              <a:rPr lang="en-US" sz="1400" dirty="0" smtClean="0">
                <a:solidFill>
                  <a:schemeClr val="bg1"/>
                </a:solidFill>
              </a:rPr>
              <a:t>= 6 + 3 =</a:t>
            </a:r>
          </a:p>
          <a:p>
            <a:pPr algn="ctr"/>
            <a:r>
              <a:rPr lang="en-US" sz="1400" dirty="0">
                <a:solidFill>
                  <a:schemeClr val="bg1"/>
                </a:solidFill>
              </a:rPr>
              <a:t>9</a:t>
            </a:r>
          </a:p>
        </p:txBody>
      </p:sp>
      <p:sp>
        <p:nvSpPr>
          <p:cNvPr id="15" name="TextBox 14"/>
          <p:cNvSpPr txBox="1"/>
          <p:nvPr/>
        </p:nvSpPr>
        <p:spPr>
          <a:xfrm>
            <a:off x="5638800" y="5052536"/>
            <a:ext cx="1447800" cy="738664"/>
          </a:xfrm>
          <a:prstGeom prst="rect">
            <a:avLst/>
          </a:prstGeom>
          <a:noFill/>
        </p:spPr>
        <p:txBody>
          <a:bodyPr wrap="square" rtlCol="0">
            <a:spAutoFit/>
          </a:bodyPr>
          <a:lstStyle/>
          <a:p>
            <a:pPr algn="ctr"/>
            <a:r>
              <a:rPr lang="en-US" sz="1400" dirty="0" smtClean="0">
                <a:solidFill>
                  <a:schemeClr val="bg1"/>
                </a:solidFill>
              </a:rPr>
              <a:t>0 + max(0, </a:t>
            </a:r>
            <a:r>
              <a:rPr lang="en-US" sz="1400" dirty="0">
                <a:solidFill>
                  <a:schemeClr val="bg1"/>
                </a:solidFill>
              </a:rPr>
              <a:t>3</a:t>
            </a:r>
            <a:r>
              <a:rPr lang="en-US" sz="1400" dirty="0" smtClean="0">
                <a:solidFill>
                  <a:schemeClr val="bg1"/>
                </a:solidFill>
              </a:rPr>
              <a:t>)</a:t>
            </a:r>
          </a:p>
          <a:p>
            <a:pPr algn="ctr"/>
            <a:r>
              <a:rPr lang="en-US" sz="1400" dirty="0" smtClean="0">
                <a:solidFill>
                  <a:schemeClr val="bg1"/>
                </a:solidFill>
              </a:rPr>
              <a:t>= 0 + 3 =</a:t>
            </a:r>
          </a:p>
          <a:p>
            <a:pPr algn="ctr"/>
            <a:r>
              <a:rPr lang="en-US" sz="1400" dirty="0" smtClean="0">
                <a:solidFill>
                  <a:schemeClr val="bg1"/>
                </a:solidFill>
              </a:rPr>
              <a:t>3</a:t>
            </a:r>
            <a:endParaRPr lang="en-US" sz="1400" dirty="0">
              <a:solidFill>
                <a:schemeClr val="bg1"/>
              </a:solidFill>
            </a:endParaRPr>
          </a:p>
        </p:txBody>
      </p:sp>
      <p:sp>
        <p:nvSpPr>
          <p:cNvPr id="16" name="TextBox 15"/>
          <p:cNvSpPr txBox="1"/>
          <p:nvPr/>
        </p:nvSpPr>
        <p:spPr>
          <a:xfrm>
            <a:off x="7086600" y="2514600"/>
            <a:ext cx="1447800" cy="738664"/>
          </a:xfrm>
          <a:prstGeom prst="rect">
            <a:avLst/>
          </a:prstGeom>
          <a:noFill/>
        </p:spPr>
        <p:txBody>
          <a:bodyPr wrap="square" rtlCol="0">
            <a:spAutoFit/>
          </a:bodyPr>
          <a:lstStyle/>
          <a:p>
            <a:pPr algn="ctr"/>
            <a:r>
              <a:rPr lang="en-US" sz="1400" dirty="0" smtClean="0">
                <a:solidFill>
                  <a:schemeClr val="bg1"/>
                </a:solidFill>
              </a:rPr>
              <a:t>12 + max(7,  6)</a:t>
            </a:r>
          </a:p>
          <a:p>
            <a:pPr algn="ctr"/>
            <a:r>
              <a:rPr lang="en-US" sz="1400" dirty="0" smtClean="0">
                <a:solidFill>
                  <a:schemeClr val="bg1"/>
                </a:solidFill>
              </a:rPr>
              <a:t>= 12 + 7 =</a:t>
            </a:r>
          </a:p>
          <a:p>
            <a:pPr algn="ctr"/>
            <a:r>
              <a:rPr lang="en-US" sz="1400" dirty="0" smtClean="0">
                <a:solidFill>
                  <a:schemeClr val="bg1"/>
                </a:solidFill>
              </a:rPr>
              <a:t>19 </a:t>
            </a:r>
            <a:endParaRPr lang="en-US" sz="1400" dirty="0">
              <a:solidFill>
                <a:schemeClr val="bg1"/>
              </a:solidFill>
            </a:endParaRPr>
          </a:p>
        </p:txBody>
      </p:sp>
      <p:sp>
        <p:nvSpPr>
          <p:cNvPr id="17" name="TextBox 16"/>
          <p:cNvSpPr txBox="1"/>
          <p:nvPr/>
        </p:nvSpPr>
        <p:spPr>
          <a:xfrm>
            <a:off x="7010400" y="3299936"/>
            <a:ext cx="1600200" cy="738664"/>
          </a:xfrm>
          <a:prstGeom prst="rect">
            <a:avLst/>
          </a:prstGeom>
          <a:noFill/>
        </p:spPr>
        <p:txBody>
          <a:bodyPr wrap="square" rtlCol="0">
            <a:spAutoFit/>
          </a:bodyPr>
          <a:lstStyle/>
          <a:p>
            <a:pPr algn="ctr"/>
            <a:r>
              <a:rPr lang="en-US" sz="1400" dirty="0" smtClean="0">
                <a:solidFill>
                  <a:schemeClr val="bg1"/>
                </a:solidFill>
              </a:rPr>
              <a:t>4+ max(7, 6, 9)</a:t>
            </a:r>
          </a:p>
          <a:p>
            <a:pPr algn="ctr"/>
            <a:r>
              <a:rPr lang="en-US" sz="1400" dirty="0" smtClean="0">
                <a:solidFill>
                  <a:schemeClr val="bg1"/>
                </a:solidFill>
              </a:rPr>
              <a:t>= 4 + 9 =</a:t>
            </a:r>
          </a:p>
          <a:p>
            <a:pPr algn="ctr"/>
            <a:r>
              <a:rPr lang="en-US" sz="1400" dirty="0" smtClean="0">
                <a:solidFill>
                  <a:schemeClr val="bg1"/>
                </a:solidFill>
              </a:rPr>
              <a:t>13 </a:t>
            </a:r>
            <a:endParaRPr lang="en-US" sz="1400" dirty="0">
              <a:solidFill>
                <a:schemeClr val="bg1"/>
              </a:solidFill>
            </a:endParaRPr>
          </a:p>
        </p:txBody>
      </p:sp>
      <p:sp>
        <p:nvSpPr>
          <p:cNvPr id="18" name="TextBox 17"/>
          <p:cNvSpPr txBox="1"/>
          <p:nvPr/>
        </p:nvSpPr>
        <p:spPr>
          <a:xfrm>
            <a:off x="7010400" y="4214336"/>
            <a:ext cx="1600200" cy="738664"/>
          </a:xfrm>
          <a:prstGeom prst="rect">
            <a:avLst/>
          </a:prstGeom>
          <a:noFill/>
        </p:spPr>
        <p:txBody>
          <a:bodyPr wrap="square" rtlCol="0">
            <a:spAutoFit/>
          </a:bodyPr>
          <a:lstStyle/>
          <a:p>
            <a:pPr algn="ctr"/>
            <a:r>
              <a:rPr lang="en-US" sz="1400" dirty="0" smtClean="0">
                <a:solidFill>
                  <a:schemeClr val="bg1"/>
                </a:solidFill>
              </a:rPr>
              <a:t>4 + max(6, </a:t>
            </a:r>
            <a:r>
              <a:rPr lang="en-US" sz="1400" dirty="0">
                <a:solidFill>
                  <a:schemeClr val="bg1"/>
                </a:solidFill>
              </a:rPr>
              <a:t>9</a:t>
            </a:r>
            <a:r>
              <a:rPr lang="en-US" sz="1400" dirty="0" smtClean="0">
                <a:solidFill>
                  <a:schemeClr val="bg1"/>
                </a:solidFill>
              </a:rPr>
              <a:t>, </a:t>
            </a:r>
            <a:r>
              <a:rPr lang="en-US" sz="1400" dirty="0">
                <a:solidFill>
                  <a:schemeClr val="bg1"/>
                </a:solidFill>
              </a:rPr>
              <a:t>3</a:t>
            </a:r>
            <a:r>
              <a:rPr lang="en-US" sz="1400" dirty="0" smtClean="0">
                <a:solidFill>
                  <a:schemeClr val="bg1"/>
                </a:solidFill>
              </a:rPr>
              <a:t>)</a:t>
            </a:r>
          </a:p>
          <a:p>
            <a:pPr algn="ctr"/>
            <a:r>
              <a:rPr lang="en-US" sz="1400" dirty="0" smtClean="0">
                <a:solidFill>
                  <a:schemeClr val="bg1"/>
                </a:solidFill>
              </a:rPr>
              <a:t>= 4 + 9 =</a:t>
            </a:r>
          </a:p>
          <a:p>
            <a:pPr algn="ctr"/>
            <a:r>
              <a:rPr lang="en-US" sz="1400" dirty="0" smtClean="0">
                <a:solidFill>
                  <a:schemeClr val="bg1"/>
                </a:solidFill>
              </a:rPr>
              <a:t>13 </a:t>
            </a:r>
            <a:endParaRPr lang="en-US" sz="1400" dirty="0">
              <a:solidFill>
                <a:schemeClr val="bg1"/>
              </a:solidFill>
            </a:endParaRPr>
          </a:p>
        </p:txBody>
      </p:sp>
      <p:sp>
        <p:nvSpPr>
          <p:cNvPr id="19" name="TextBox 18"/>
          <p:cNvSpPr txBox="1"/>
          <p:nvPr/>
        </p:nvSpPr>
        <p:spPr>
          <a:xfrm>
            <a:off x="7010400" y="5052536"/>
            <a:ext cx="1600200" cy="738664"/>
          </a:xfrm>
          <a:prstGeom prst="rect">
            <a:avLst/>
          </a:prstGeom>
          <a:noFill/>
        </p:spPr>
        <p:txBody>
          <a:bodyPr wrap="square" rtlCol="0">
            <a:spAutoFit/>
          </a:bodyPr>
          <a:lstStyle/>
          <a:p>
            <a:pPr algn="ctr"/>
            <a:r>
              <a:rPr lang="en-US" sz="1400" dirty="0">
                <a:solidFill>
                  <a:schemeClr val="bg1"/>
                </a:solidFill>
              </a:rPr>
              <a:t>0</a:t>
            </a:r>
            <a:r>
              <a:rPr lang="en-US" sz="1400" dirty="0" smtClean="0">
                <a:solidFill>
                  <a:schemeClr val="bg1"/>
                </a:solidFill>
              </a:rPr>
              <a:t> + max(9, </a:t>
            </a:r>
            <a:r>
              <a:rPr lang="en-US" sz="1400" dirty="0">
                <a:solidFill>
                  <a:schemeClr val="bg1"/>
                </a:solidFill>
              </a:rPr>
              <a:t>3</a:t>
            </a:r>
            <a:r>
              <a:rPr lang="en-US" sz="1400" dirty="0" smtClean="0">
                <a:solidFill>
                  <a:schemeClr val="bg1"/>
                </a:solidFill>
              </a:rPr>
              <a:t>)</a:t>
            </a:r>
          </a:p>
          <a:p>
            <a:pPr algn="ctr"/>
            <a:r>
              <a:rPr lang="en-US" sz="1400" dirty="0" smtClean="0">
                <a:solidFill>
                  <a:schemeClr val="bg1"/>
                </a:solidFill>
              </a:rPr>
              <a:t>= 0 + 9 =</a:t>
            </a:r>
          </a:p>
          <a:p>
            <a:pPr algn="ctr"/>
            <a:r>
              <a:rPr lang="en-US" sz="1400" dirty="0" smtClean="0">
                <a:solidFill>
                  <a:schemeClr val="bg1"/>
                </a:solidFill>
              </a:rPr>
              <a:t>9</a:t>
            </a:r>
            <a:endParaRPr lang="en-US" sz="1400" dirty="0">
              <a:solidFill>
                <a:schemeClr val="bg1"/>
              </a:solidFill>
            </a:endParaRPr>
          </a:p>
        </p:txBody>
      </p:sp>
      <p:sp>
        <p:nvSpPr>
          <p:cNvPr id="3" name="TextBox 2"/>
          <p:cNvSpPr txBox="1"/>
          <p:nvPr/>
        </p:nvSpPr>
        <p:spPr>
          <a:xfrm>
            <a:off x="1021172" y="1459468"/>
            <a:ext cx="7268336" cy="369332"/>
          </a:xfrm>
          <a:prstGeom prst="rect">
            <a:avLst/>
          </a:prstGeom>
          <a:noFill/>
        </p:spPr>
        <p:txBody>
          <a:bodyPr wrap="none" rtlCol="0">
            <a:spAutoFit/>
          </a:bodyPr>
          <a:lstStyle/>
          <a:p>
            <a:pPr algn="ctr"/>
            <a:r>
              <a:rPr lang="en-US" dirty="0" smtClean="0"/>
              <a:t>How can we trace the path/s to collect the maximum amount of gold?</a:t>
            </a:r>
            <a:endParaRPr lang="en-US" dirty="0"/>
          </a:p>
        </p:txBody>
      </p:sp>
      <p:sp>
        <p:nvSpPr>
          <p:cNvPr id="20" name="Left Arrow 19"/>
          <p:cNvSpPr/>
          <p:nvPr/>
        </p:nvSpPr>
        <p:spPr>
          <a:xfrm>
            <a:off x="6858000" y="3029188"/>
            <a:ext cx="457200" cy="2169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rot="19223703">
            <a:off x="5486400" y="3181588"/>
            <a:ext cx="457200" cy="2169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 Arrow 22"/>
          <p:cNvSpPr/>
          <p:nvPr/>
        </p:nvSpPr>
        <p:spPr>
          <a:xfrm rot="8254562">
            <a:off x="5311951" y="3226729"/>
            <a:ext cx="670370" cy="194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 Arrow 23"/>
          <p:cNvSpPr/>
          <p:nvPr/>
        </p:nvSpPr>
        <p:spPr>
          <a:xfrm rot="10800000">
            <a:off x="6781800" y="3017520"/>
            <a:ext cx="685800" cy="2357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3529" y="6031468"/>
            <a:ext cx="9022022" cy="369332"/>
          </a:xfrm>
          <a:prstGeom prst="rect">
            <a:avLst/>
          </a:prstGeom>
          <a:noFill/>
        </p:spPr>
        <p:txBody>
          <a:bodyPr wrap="none" rtlCol="0">
            <a:spAutoFit/>
          </a:bodyPr>
          <a:lstStyle/>
          <a:p>
            <a:pPr algn="ctr"/>
            <a:r>
              <a:rPr lang="en-US" dirty="0" smtClean="0"/>
              <a:t>The path to collect the maximum amount of gold (19 units) is </a:t>
            </a:r>
            <a:r>
              <a:rPr lang="en-US" b="1" dirty="0" smtClean="0"/>
              <a:t>(1, 0) -&gt; (0, 1) -&gt; (0,2)</a:t>
            </a:r>
            <a:endParaRPr lang="en-US" b="1" dirty="0"/>
          </a:p>
        </p:txBody>
      </p:sp>
      <p:sp>
        <p:nvSpPr>
          <p:cNvPr id="27" name="TextBox 26"/>
          <p:cNvSpPr txBox="1"/>
          <p:nvPr/>
        </p:nvSpPr>
        <p:spPr>
          <a:xfrm>
            <a:off x="3962400" y="2699266"/>
            <a:ext cx="498855" cy="369332"/>
          </a:xfrm>
          <a:prstGeom prst="rect">
            <a:avLst/>
          </a:prstGeom>
          <a:noFill/>
        </p:spPr>
        <p:txBody>
          <a:bodyPr wrap="none" rtlCol="0">
            <a:spAutoFit/>
          </a:bodyPr>
          <a:lstStyle/>
          <a:p>
            <a:pPr algn="ctr"/>
            <a:r>
              <a:rPr lang="en-US" dirty="0" smtClean="0"/>
              <a:t>(0)</a:t>
            </a:r>
            <a:endParaRPr lang="en-US" dirty="0"/>
          </a:p>
        </p:txBody>
      </p:sp>
      <p:sp>
        <p:nvSpPr>
          <p:cNvPr id="28" name="TextBox 27"/>
          <p:cNvSpPr txBox="1"/>
          <p:nvPr/>
        </p:nvSpPr>
        <p:spPr>
          <a:xfrm>
            <a:off x="3983239" y="3429000"/>
            <a:ext cx="457176" cy="369332"/>
          </a:xfrm>
          <a:prstGeom prst="rect">
            <a:avLst/>
          </a:prstGeom>
          <a:noFill/>
        </p:spPr>
        <p:txBody>
          <a:bodyPr wrap="none" rtlCol="0">
            <a:spAutoFit/>
          </a:bodyPr>
          <a:lstStyle/>
          <a:p>
            <a:pPr algn="ctr"/>
            <a:r>
              <a:rPr lang="en-US" dirty="0" smtClean="0"/>
              <a:t>(1)</a:t>
            </a:r>
            <a:endParaRPr lang="en-US" dirty="0"/>
          </a:p>
        </p:txBody>
      </p:sp>
      <p:sp>
        <p:nvSpPr>
          <p:cNvPr id="29" name="TextBox 28"/>
          <p:cNvSpPr txBox="1"/>
          <p:nvPr/>
        </p:nvSpPr>
        <p:spPr>
          <a:xfrm>
            <a:off x="3968812" y="4355068"/>
            <a:ext cx="486030" cy="369332"/>
          </a:xfrm>
          <a:prstGeom prst="rect">
            <a:avLst/>
          </a:prstGeom>
          <a:noFill/>
        </p:spPr>
        <p:txBody>
          <a:bodyPr wrap="none" rtlCol="0">
            <a:spAutoFit/>
          </a:bodyPr>
          <a:lstStyle/>
          <a:p>
            <a:pPr algn="ctr"/>
            <a:r>
              <a:rPr lang="en-US" dirty="0" smtClean="0"/>
              <a:t>(2)</a:t>
            </a:r>
            <a:endParaRPr lang="en-US" dirty="0"/>
          </a:p>
        </p:txBody>
      </p:sp>
      <p:sp>
        <p:nvSpPr>
          <p:cNvPr id="30" name="TextBox 29"/>
          <p:cNvSpPr txBox="1"/>
          <p:nvPr/>
        </p:nvSpPr>
        <p:spPr>
          <a:xfrm>
            <a:off x="3969614" y="5257800"/>
            <a:ext cx="484428" cy="369332"/>
          </a:xfrm>
          <a:prstGeom prst="rect">
            <a:avLst/>
          </a:prstGeom>
          <a:noFill/>
        </p:spPr>
        <p:txBody>
          <a:bodyPr wrap="none" rtlCol="0">
            <a:spAutoFit/>
          </a:bodyPr>
          <a:lstStyle/>
          <a:p>
            <a:pPr algn="ctr"/>
            <a:r>
              <a:rPr lang="en-US" dirty="0" smtClean="0"/>
              <a:t>(3)</a:t>
            </a:r>
            <a:endParaRPr lang="en-US" dirty="0"/>
          </a:p>
        </p:txBody>
      </p:sp>
      <p:sp>
        <p:nvSpPr>
          <p:cNvPr id="31" name="TextBox 30"/>
          <p:cNvSpPr txBox="1"/>
          <p:nvPr/>
        </p:nvSpPr>
        <p:spPr>
          <a:xfrm>
            <a:off x="4835145" y="2057400"/>
            <a:ext cx="498855" cy="369332"/>
          </a:xfrm>
          <a:prstGeom prst="rect">
            <a:avLst/>
          </a:prstGeom>
          <a:noFill/>
        </p:spPr>
        <p:txBody>
          <a:bodyPr wrap="none" rtlCol="0">
            <a:spAutoFit/>
          </a:bodyPr>
          <a:lstStyle/>
          <a:p>
            <a:pPr algn="ctr"/>
            <a:r>
              <a:rPr lang="en-US" dirty="0" smtClean="0"/>
              <a:t>(0)</a:t>
            </a:r>
            <a:endParaRPr lang="en-US" dirty="0"/>
          </a:p>
        </p:txBody>
      </p:sp>
      <p:sp>
        <p:nvSpPr>
          <p:cNvPr id="32" name="TextBox 31"/>
          <p:cNvSpPr txBox="1"/>
          <p:nvPr/>
        </p:nvSpPr>
        <p:spPr>
          <a:xfrm>
            <a:off x="6151384" y="2057400"/>
            <a:ext cx="457176" cy="369332"/>
          </a:xfrm>
          <a:prstGeom prst="rect">
            <a:avLst/>
          </a:prstGeom>
          <a:noFill/>
        </p:spPr>
        <p:txBody>
          <a:bodyPr wrap="none" rtlCol="0">
            <a:spAutoFit/>
          </a:bodyPr>
          <a:lstStyle/>
          <a:p>
            <a:pPr algn="ctr"/>
            <a:r>
              <a:rPr lang="en-US" dirty="0" smtClean="0"/>
              <a:t>(1)</a:t>
            </a:r>
            <a:endParaRPr lang="en-US" dirty="0"/>
          </a:p>
        </p:txBody>
      </p:sp>
      <p:sp>
        <p:nvSpPr>
          <p:cNvPr id="33" name="TextBox 32"/>
          <p:cNvSpPr txBox="1"/>
          <p:nvPr/>
        </p:nvSpPr>
        <p:spPr>
          <a:xfrm>
            <a:off x="7584757" y="2057400"/>
            <a:ext cx="486030" cy="369332"/>
          </a:xfrm>
          <a:prstGeom prst="rect">
            <a:avLst/>
          </a:prstGeom>
          <a:noFill/>
        </p:spPr>
        <p:txBody>
          <a:bodyPr wrap="none" rtlCol="0">
            <a:spAutoFit/>
          </a:bodyPr>
          <a:lstStyle/>
          <a:p>
            <a:pPr algn="ctr"/>
            <a:r>
              <a:rPr lang="en-US" dirty="0" smtClean="0"/>
              <a:t>(2)</a:t>
            </a:r>
            <a:endParaRPr lang="en-US" dirty="0"/>
          </a:p>
        </p:txBody>
      </p:sp>
      <p:sp>
        <p:nvSpPr>
          <p:cNvPr id="34" name="TextBox 33"/>
          <p:cNvSpPr txBox="1"/>
          <p:nvPr/>
        </p:nvSpPr>
        <p:spPr>
          <a:xfrm rot="20252818">
            <a:off x="623777" y="2120933"/>
            <a:ext cx="1641796" cy="400110"/>
          </a:xfrm>
          <a:prstGeom prst="rect">
            <a:avLst/>
          </a:prstGeom>
          <a:noFill/>
        </p:spPr>
        <p:txBody>
          <a:bodyPr wrap="none" rtlCol="0">
            <a:spAutoFit/>
          </a:bodyPr>
          <a:lstStyle/>
          <a:p>
            <a:r>
              <a:rPr lang="en-US" sz="2000" b="1" dirty="0" smtClean="0"/>
              <a:t>Example#1</a:t>
            </a:r>
            <a:endParaRPr lang="en-US" b="1" dirty="0"/>
          </a:p>
        </p:txBody>
      </p:sp>
      <p:sp>
        <p:nvSpPr>
          <p:cNvPr id="35" name="Left Arrow 34"/>
          <p:cNvSpPr/>
          <p:nvPr/>
        </p:nvSpPr>
        <p:spPr>
          <a:xfrm rot="8254562">
            <a:off x="1270511" y="3881055"/>
            <a:ext cx="498134" cy="1457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eft Arrow 35"/>
          <p:cNvSpPr/>
          <p:nvPr/>
        </p:nvSpPr>
        <p:spPr>
          <a:xfrm rot="10800000">
            <a:off x="2362200" y="3704404"/>
            <a:ext cx="533399" cy="1988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10745" y="3581400"/>
            <a:ext cx="498855" cy="369332"/>
          </a:xfrm>
          <a:prstGeom prst="rect">
            <a:avLst/>
          </a:prstGeom>
          <a:noFill/>
        </p:spPr>
        <p:txBody>
          <a:bodyPr wrap="none" rtlCol="0">
            <a:spAutoFit/>
          </a:bodyPr>
          <a:lstStyle/>
          <a:p>
            <a:pPr algn="ctr"/>
            <a:r>
              <a:rPr lang="en-US" dirty="0" smtClean="0"/>
              <a:t>(0)</a:t>
            </a:r>
            <a:endParaRPr lang="en-US" dirty="0"/>
          </a:p>
        </p:txBody>
      </p:sp>
      <p:sp>
        <p:nvSpPr>
          <p:cNvPr id="38" name="TextBox 37"/>
          <p:cNvSpPr txBox="1"/>
          <p:nvPr/>
        </p:nvSpPr>
        <p:spPr>
          <a:xfrm>
            <a:off x="131584" y="3886200"/>
            <a:ext cx="457176" cy="369332"/>
          </a:xfrm>
          <a:prstGeom prst="rect">
            <a:avLst/>
          </a:prstGeom>
          <a:noFill/>
        </p:spPr>
        <p:txBody>
          <a:bodyPr wrap="none" rtlCol="0">
            <a:spAutoFit/>
          </a:bodyPr>
          <a:lstStyle/>
          <a:p>
            <a:pPr algn="ctr"/>
            <a:r>
              <a:rPr lang="en-US" dirty="0" smtClean="0"/>
              <a:t>(1)</a:t>
            </a:r>
            <a:endParaRPr lang="en-US" dirty="0"/>
          </a:p>
        </p:txBody>
      </p:sp>
      <p:sp>
        <p:nvSpPr>
          <p:cNvPr id="39" name="TextBox 38"/>
          <p:cNvSpPr txBox="1"/>
          <p:nvPr/>
        </p:nvSpPr>
        <p:spPr>
          <a:xfrm>
            <a:off x="117157" y="4267200"/>
            <a:ext cx="486030" cy="369332"/>
          </a:xfrm>
          <a:prstGeom prst="rect">
            <a:avLst/>
          </a:prstGeom>
          <a:noFill/>
        </p:spPr>
        <p:txBody>
          <a:bodyPr wrap="none" rtlCol="0">
            <a:spAutoFit/>
          </a:bodyPr>
          <a:lstStyle/>
          <a:p>
            <a:pPr algn="ctr"/>
            <a:r>
              <a:rPr lang="en-US" dirty="0" smtClean="0"/>
              <a:t>(2)</a:t>
            </a:r>
            <a:endParaRPr lang="en-US" dirty="0"/>
          </a:p>
        </p:txBody>
      </p:sp>
      <p:sp>
        <p:nvSpPr>
          <p:cNvPr id="40" name="TextBox 39"/>
          <p:cNvSpPr txBox="1"/>
          <p:nvPr/>
        </p:nvSpPr>
        <p:spPr>
          <a:xfrm>
            <a:off x="117959" y="4659868"/>
            <a:ext cx="484428" cy="369332"/>
          </a:xfrm>
          <a:prstGeom prst="rect">
            <a:avLst/>
          </a:prstGeom>
          <a:noFill/>
        </p:spPr>
        <p:txBody>
          <a:bodyPr wrap="none" rtlCol="0">
            <a:spAutoFit/>
          </a:bodyPr>
          <a:lstStyle/>
          <a:p>
            <a:pPr algn="ctr"/>
            <a:r>
              <a:rPr lang="en-US" dirty="0" smtClean="0"/>
              <a:t>(3)</a:t>
            </a:r>
            <a:endParaRPr lang="en-US" dirty="0"/>
          </a:p>
        </p:txBody>
      </p:sp>
      <p:sp>
        <p:nvSpPr>
          <p:cNvPr id="41" name="TextBox 40"/>
          <p:cNvSpPr txBox="1"/>
          <p:nvPr/>
        </p:nvSpPr>
        <p:spPr>
          <a:xfrm>
            <a:off x="796544" y="3200400"/>
            <a:ext cx="498856" cy="369332"/>
          </a:xfrm>
          <a:prstGeom prst="rect">
            <a:avLst/>
          </a:prstGeom>
          <a:noFill/>
        </p:spPr>
        <p:txBody>
          <a:bodyPr wrap="none" rtlCol="0">
            <a:spAutoFit/>
          </a:bodyPr>
          <a:lstStyle/>
          <a:p>
            <a:pPr algn="ctr"/>
            <a:r>
              <a:rPr lang="en-US" dirty="0" smtClean="0"/>
              <a:t>(0)</a:t>
            </a:r>
            <a:endParaRPr lang="en-US" dirty="0"/>
          </a:p>
        </p:txBody>
      </p:sp>
      <p:sp>
        <p:nvSpPr>
          <p:cNvPr id="42" name="TextBox 41"/>
          <p:cNvSpPr txBox="1"/>
          <p:nvPr/>
        </p:nvSpPr>
        <p:spPr>
          <a:xfrm>
            <a:off x="1849639" y="3212068"/>
            <a:ext cx="457176" cy="369332"/>
          </a:xfrm>
          <a:prstGeom prst="rect">
            <a:avLst/>
          </a:prstGeom>
          <a:noFill/>
        </p:spPr>
        <p:txBody>
          <a:bodyPr wrap="none" rtlCol="0">
            <a:spAutoFit/>
          </a:bodyPr>
          <a:lstStyle/>
          <a:p>
            <a:pPr algn="ctr"/>
            <a:r>
              <a:rPr lang="en-US" dirty="0" smtClean="0"/>
              <a:t>(1)</a:t>
            </a:r>
            <a:endParaRPr lang="en-US" dirty="0"/>
          </a:p>
        </p:txBody>
      </p:sp>
      <p:sp>
        <p:nvSpPr>
          <p:cNvPr id="43" name="TextBox 42"/>
          <p:cNvSpPr txBox="1"/>
          <p:nvPr/>
        </p:nvSpPr>
        <p:spPr>
          <a:xfrm>
            <a:off x="2825812" y="3200400"/>
            <a:ext cx="486030" cy="369332"/>
          </a:xfrm>
          <a:prstGeom prst="rect">
            <a:avLst/>
          </a:prstGeom>
          <a:noFill/>
        </p:spPr>
        <p:txBody>
          <a:bodyPr wrap="none" rtlCol="0">
            <a:spAutoFit/>
          </a:bodyPr>
          <a:lstStyle/>
          <a:p>
            <a:pPr algn="ctr"/>
            <a:r>
              <a:rPr lang="en-US" dirty="0" smtClean="0"/>
              <a:t>(2)</a:t>
            </a:r>
            <a:endParaRPr lang="en-US" dirty="0"/>
          </a:p>
        </p:txBody>
      </p:sp>
    </p:spTree>
    <p:extLst>
      <p:ext uri="{BB962C8B-B14F-4D97-AF65-F5344CB8AC3E}">
        <p14:creationId xmlns:p14="http://schemas.microsoft.com/office/powerpoint/2010/main" val="34896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heel(1)">
                                      <p:cBhvr>
                                        <p:cTn id="28" dur="2000"/>
                                        <p:tgtEl>
                                          <p:spTgt spid="9"/>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2000"/>
                                        <p:tgtEl>
                                          <p:spTgt spid="10"/>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2000"/>
                                        <p:tgtEl>
                                          <p:spTgt spid="11"/>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heel(1)">
                                      <p:cBhvr>
                                        <p:cTn id="37" dur="2000"/>
                                        <p:tgtEl>
                                          <p:spTgt spid="12"/>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heel(1)">
                                      <p:cBhvr>
                                        <p:cTn id="40" dur="2000"/>
                                        <p:tgtEl>
                                          <p:spTgt spid="13"/>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heel(1)">
                                      <p:cBhvr>
                                        <p:cTn id="43" dur="2000"/>
                                        <p:tgtEl>
                                          <p:spTgt spid="14"/>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heel(1)">
                                      <p:cBhvr>
                                        <p:cTn id="46" dur="2000"/>
                                        <p:tgtEl>
                                          <p:spTgt spid="15"/>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heel(1)">
                                      <p:cBhvr>
                                        <p:cTn id="49" dur="2000"/>
                                        <p:tgtEl>
                                          <p:spTgt spid="16"/>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heel(1)">
                                      <p:cBhvr>
                                        <p:cTn id="52" dur="2000"/>
                                        <p:tgtEl>
                                          <p:spTgt spid="17"/>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heel(1)">
                                      <p:cBhvr>
                                        <p:cTn id="55" dur="2000"/>
                                        <p:tgtEl>
                                          <p:spTgt spid="18"/>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heel(1)">
                                      <p:cBhvr>
                                        <p:cTn id="58" dur="20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32" presetClass="emph" presetSubtype="0" fill="hold" grpId="1" nodeType="clickEffect">
                                  <p:stCondLst>
                                    <p:cond delay="0"/>
                                  </p:stCondLst>
                                  <p:childTnLst>
                                    <p:animRot by="120000">
                                      <p:cBhvr>
                                        <p:cTn id="62" dur="100" fill="hold">
                                          <p:stCondLst>
                                            <p:cond delay="0"/>
                                          </p:stCondLst>
                                        </p:cTn>
                                        <p:tgtEl>
                                          <p:spTgt spid="16"/>
                                        </p:tgtEl>
                                        <p:attrNameLst>
                                          <p:attrName>r</p:attrName>
                                        </p:attrNameLst>
                                      </p:cBhvr>
                                    </p:animRot>
                                    <p:animRot by="-240000">
                                      <p:cBhvr>
                                        <p:cTn id="63" dur="200" fill="hold">
                                          <p:stCondLst>
                                            <p:cond delay="200"/>
                                          </p:stCondLst>
                                        </p:cTn>
                                        <p:tgtEl>
                                          <p:spTgt spid="16"/>
                                        </p:tgtEl>
                                        <p:attrNameLst>
                                          <p:attrName>r</p:attrName>
                                        </p:attrNameLst>
                                      </p:cBhvr>
                                    </p:animRot>
                                    <p:animRot by="240000">
                                      <p:cBhvr>
                                        <p:cTn id="64" dur="200" fill="hold">
                                          <p:stCondLst>
                                            <p:cond delay="400"/>
                                          </p:stCondLst>
                                        </p:cTn>
                                        <p:tgtEl>
                                          <p:spTgt spid="16"/>
                                        </p:tgtEl>
                                        <p:attrNameLst>
                                          <p:attrName>r</p:attrName>
                                        </p:attrNameLst>
                                      </p:cBhvr>
                                    </p:animRot>
                                    <p:animRot by="-240000">
                                      <p:cBhvr>
                                        <p:cTn id="65" dur="200" fill="hold">
                                          <p:stCondLst>
                                            <p:cond delay="600"/>
                                          </p:stCondLst>
                                        </p:cTn>
                                        <p:tgtEl>
                                          <p:spTgt spid="16"/>
                                        </p:tgtEl>
                                        <p:attrNameLst>
                                          <p:attrName>r</p:attrName>
                                        </p:attrNameLst>
                                      </p:cBhvr>
                                    </p:animRot>
                                    <p:animRot by="120000">
                                      <p:cBhvr>
                                        <p:cTn id="66" dur="200" fill="hold">
                                          <p:stCondLst>
                                            <p:cond delay="800"/>
                                          </p:stCondLst>
                                        </p:cTn>
                                        <p:tgtEl>
                                          <p:spTgt spid="16"/>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6" presetClass="emph" presetSubtype="0" fill="hold" grpId="2" nodeType="clickEffect">
                                  <p:stCondLst>
                                    <p:cond delay="0"/>
                                  </p:stCondLst>
                                  <p:childTnLst>
                                    <p:animScale>
                                      <p:cBhvr>
                                        <p:cTn id="70" dur="2000" fill="hold"/>
                                        <p:tgtEl>
                                          <p:spTgt spid="16"/>
                                        </p:tgtEl>
                                      </p:cBhvr>
                                      <p:by x="150000" y="150000"/>
                                    </p:animScale>
                                  </p:childTnLst>
                                </p:cTn>
                              </p:par>
                            </p:childTnLst>
                          </p:cTn>
                        </p:par>
                      </p:childTnLst>
                    </p:cTn>
                  </p:par>
                  <p:par>
                    <p:cTn id="71" fill="hold">
                      <p:stCondLst>
                        <p:cond delay="indefinite"/>
                      </p:stCondLst>
                      <p:childTnLst>
                        <p:par>
                          <p:cTn id="72" fill="hold">
                            <p:stCondLst>
                              <p:cond delay="0"/>
                            </p:stCondLst>
                            <p:childTnLst>
                              <p:par>
                                <p:cTn id="73" presetID="6" presetClass="emph" presetSubtype="0" fill="hold" grpId="1" nodeType="clickEffect">
                                  <p:stCondLst>
                                    <p:cond delay="0"/>
                                  </p:stCondLst>
                                  <p:childTnLst>
                                    <p:animScale>
                                      <p:cBhvr>
                                        <p:cTn id="74" dur="2000" fill="hold"/>
                                        <p:tgtEl>
                                          <p:spTgt spid="12"/>
                                        </p:tgtEl>
                                      </p:cBhvr>
                                      <p:by x="150000" y="150000"/>
                                    </p:animScale>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childTnLst>
                          </p:cTn>
                        </p:par>
                      </p:childTnLst>
                    </p:cTn>
                  </p:par>
                  <p:par>
                    <p:cTn id="80" fill="hold">
                      <p:stCondLst>
                        <p:cond delay="indefinite"/>
                      </p:stCondLst>
                      <p:childTnLst>
                        <p:par>
                          <p:cTn id="81" fill="hold">
                            <p:stCondLst>
                              <p:cond delay="0"/>
                            </p:stCondLst>
                            <p:childTnLst>
                              <p:par>
                                <p:cTn id="82" presetID="32" presetClass="emph" presetSubtype="0" fill="hold" grpId="2" nodeType="clickEffect">
                                  <p:stCondLst>
                                    <p:cond delay="0"/>
                                  </p:stCondLst>
                                  <p:childTnLst>
                                    <p:animRot by="120000">
                                      <p:cBhvr>
                                        <p:cTn id="83" dur="100" fill="hold">
                                          <p:stCondLst>
                                            <p:cond delay="0"/>
                                          </p:stCondLst>
                                        </p:cTn>
                                        <p:tgtEl>
                                          <p:spTgt spid="12"/>
                                        </p:tgtEl>
                                        <p:attrNameLst>
                                          <p:attrName>r</p:attrName>
                                        </p:attrNameLst>
                                      </p:cBhvr>
                                    </p:animRot>
                                    <p:animRot by="-240000">
                                      <p:cBhvr>
                                        <p:cTn id="84" dur="200" fill="hold">
                                          <p:stCondLst>
                                            <p:cond delay="200"/>
                                          </p:stCondLst>
                                        </p:cTn>
                                        <p:tgtEl>
                                          <p:spTgt spid="12"/>
                                        </p:tgtEl>
                                        <p:attrNameLst>
                                          <p:attrName>r</p:attrName>
                                        </p:attrNameLst>
                                      </p:cBhvr>
                                    </p:animRot>
                                    <p:animRot by="240000">
                                      <p:cBhvr>
                                        <p:cTn id="85" dur="200" fill="hold">
                                          <p:stCondLst>
                                            <p:cond delay="400"/>
                                          </p:stCondLst>
                                        </p:cTn>
                                        <p:tgtEl>
                                          <p:spTgt spid="12"/>
                                        </p:tgtEl>
                                        <p:attrNameLst>
                                          <p:attrName>r</p:attrName>
                                        </p:attrNameLst>
                                      </p:cBhvr>
                                    </p:animRot>
                                    <p:animRot by="-240000">
                                      <p:cBhvr>
                                        <p:cTn id="86" dur="200" fill="hold">
                                          <p:stCondLst>
                                            <p:cond delay="600"/>
                                          </p:stCondLst>
                                        </p:cTn>
                                        <p:tgtEl>
                                          <p:spTgt spid="12"/>
                                        </p:tgtEl>
                                        <p:attrNameLst>
                                          <p:attrName>r</p:attrName>
                                        </p:attrNameLst>
                                      </p:cBhvr>
                                    </p:animRot>
                                    <p:animRot by="120000">
                                      <p:cBhvr>
                                        <p:cTn id="87" dur="200" fill="hold">
                                          <p:stCondLst>
                                            <p:cond delay="800"/>
                                          </p:stCondLst>
                                        </p:cTn>
                                        <p:tgtEl>
                                          <p:spTgt spid="12"/>
                                        </p:tgtEl>
                                        <p:attrNameLst>
                                          <p:attrName>r</p:attrName>
                                        </p:attrNameLst>
                                      </p:cBhvr>
                                    </p:animRot>
                                  </p:childTnLst>
                                </p:cTn>
                              </p:par>
                            </p:childTnLst>
                          </p:cTn>
                        </p:par>
                      </p:childTnLst>
                    </p:cTn>
                  </p:par>
                  <p:par>
                    <p:cTn id="88" fill="hold">
                      <p:stCondLst>
                        <p:cond delay="indefinite"/>
                      </p:stCondLst>
                      <p:childTnLst>
                        <p:par>
                          <p:cTn id="89" fill="hold">
                            <p:stCondLst>
                              <p:cond delay="0"/>
                            </p:stCondLst>
                            <p:childTnLst>
                              <p:par>
                                <p:cTn id="90" presetID="6" presetClass="emph" presetSubtype="0" fill="hold" grpId="1" nodeType="clickEffect">
                                  <p:stCondLst>
                                    <p:cond delay="0"/>
                                  </p:stCondLst>
                                  <p:childTnLst>
                                    <p:animScale>
                                      <p:cBhvr>
                                        <p:cTn id="91" dur="2000" fill="hold"/>
                                        <p:tgtEl>
                                          <p:spTgt spid="9"/>
                                        </p:tgtEl>
                                      </p:cBhvr>
                                      <p:by x="150000" y="150000"/>
                                    </p:animScale>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fade">
                                      <p:cBhvr>
                                        <p:cTn id="96" dur="500"/>
                                        <p:tgtEl>
                                          <p:spTgt spid="2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20"/>
                                        </p:tgtEl>
                                      </p:cBhvr>
                                    </p:animEffect>
                                    <p:set>
                                      <p:cBhvr>
                                        <p:cTn id="101" dur="1" fill="hold">
                                          <p:stCondLst>
                                            <p:cond delay="499"/>
                                          </p:stCondLst>
                                        </p:cTn>
                                        <p:tgtEl>
                                          <p:spTgt spid="20"/>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22"/>
                                        </p:tgtEl>
                                      </p:cBhvr>
                                    </p:animEffect>
                                    <p:set>
                                      <p:cBhvr>
                                        <p:cTn id="104" dur="1" fill="hold">
                                          <p:stCondLst>
                                            <p:cond delay="499"/>
                                          </p:stCondLst>
                                        </p:cTn>
                                        <p:tgtEl>
                                          <p:spTgt spid="2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fade">
                                      <p:cBhvr>
                                        <p:cTn id="109" dur="1000"/>
                                        <p:tgtEl>
                                          <p:spTgt spid="23"/>
                                        </p:tgtEl>
                                      </p:cBhvr>
                                    </p:animEffect>
                                    <p:anim calcmode="lin" valueType="num">
                                      <p:cBhvr>
                                        <p:cTn id="110" dur="1000" fill="hold"/>
                                        <p:tgtEl>
                                          <p:spTgt spid="23"/>
                                        </p:tgtEl>
                                        <p:attrNameLst>
                                          <p:attrName>ppt_x</p:attrName>
                                        </p:attrNameLst>
                                      </p:cBhvr>
                                      <p:tavLst>
                                        <p:tav tm="0">
                                          <p:val>
                                            <p:strVal val="#ppt_x"/>
                                          </p:val>
                                        </p:tav>
                                        <p:tav tm="100000">
                                          <p:val>
                                            <p:strVal val="#ppt_x"/>
                                          </p:val>
                                        </p:tav>
                                      </p:tavLst>
                                    </p:anim>
                                    <p:anim calcmode="lin" valueType="num">
                                      <p:cBhvr>
                                        <p:cTn id="111" dur="1000" fill="hold"/>
                                        <p:tgtEl>
                                          <p:spTgt spid="23"/>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fade">
                                      <p:cBhvr>
                                        <p:cTn id="114" dur="1000"/>
                                        <p:tgtEl>
                                          <p:spTgt spid="24"/>
                                        </p:tgtEl>
                                      </p:cBhvr>
                                    </p:animEffect>
                                    <p:anim calcmode="lin" valueType="num">
                                      <p:cBhvr>
                                        <p:cTn id="115" dur="1000" fill="hold"/>
                                        <p:tgtEl>
                                          <p:spTgt spid="24"/>
                                        </p:tgtEl>
                                        <p:attrNameLst>
                                          <p:attrName>ppt_x</p:attrName>
                                        </p:attrNameLst>
                                      </p:cBhvr>
                                      <p:tavLst>
                                        <p:tav tm="0">
                                          <p:val>
                                            <p:strVal val="#ppt_x"/>
                                          </p:val>
                                        </p:tav>
                                        <p:tav tm="100000">
                                          <p:val>
                                            <p:strVal val="#ppt_x"/>
                                          </p:val>
                                        </p:tav>
                                      </p:tavLst>
                                    </p:anim>
                                    <p:anim calcmode="lin" valueType="num">
                                      <p:cBhvr>
                                        <p:cTn id="1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fade">
                                      <p:cBhvr>
                                        <p:cTn id="121" dur="1000"/>
                                        <p:tgtEl>
                                          <p:spTgt spid="35"/>
                                        </p:tgtEl>
                                      </p:cBhvr>
                                    </p:animEffect>
                                    <p:anim calcmode="lin" valueType="num">
                                      <p:cBhvr>
                                        <p:cTn id="122" dur="1000" fill="hold"/>
                                        <p:tgtEl>
                                          <p:spTgt spid="35"/>
                                        </p:tgtEl>
                                        <p:attrNameLst>
                                          <p:attrName>ppt_x</p:attrName>
                                        </p:attrNameLst>
                                      </p:cBhvr>
                                      <p:tavLst>
                                        <p:tav tm="0">
                                          <p:val>
                                            <p:strVal val="#ppt_x"/>
                                          </p:val>
                                        </p:tav>
                                        <p:tav tm="100000">
                                          <p:val>
                                            <p:strVal val="#ppt_x"/>
                                          </p:val>
                                        </p:tav>
                                      </p:tavLst>
                                    </p:anim>
                                    <p:anim calcmode="lin" valueType="num">
                                      <p:cBhvr>
                                        <p:cTn id="123" dur="1000" fill="hold"/>
                                        <p:tgtEl>
                                          <p:spTgt spid="35"/>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fade">
                                      <p:cBhvr>
                                        <p:cTn id="126" dur="1000"/>
                                        <p:tgtEl>
                                          <p:spTgt spid="36"/>
                                        </p:tgtEl>
                                      </p:cBhvr>
                                    </p:animEffect>
                                    <p:anim calcmode="lin" valueType="num">
                                      <p:cBhvr>
                                        <p:cTn id="127" dur="1000" fill="hold"/>
                                        <p:tgtEl>
                                          <p:spTgt spid="36"/>
                                        </p:tgtEl>
                                        <p:attrNameLst>
                                          <p:attrName>ppt_x</p:attrName>
                                        </p:attrNameLst>
                                      </p:cBhvr>
                                      <p:tavLst>
                                        <p:tav tm="0">
                                          <p:val>
                                            <p:strVal val="#ppt_x"/>
                                          </p:val>
                                        </p:tav>
                                        <p:tav tm="100000">
                                          <p:val>
                                            <p:strVal val="#ppt_x"/>
                                          </p:val>
                                        </p:tav>
                                      </p:tavLst>
                                    </p:anim>
                                    <p:anim calcmode="lin" valueType="num">
                                      <p:cBhvr>
                                        <p:cTn id="12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6" presetClass="entr" presetSubtype="21" fill="hold" grpId="0" nodeType="clickEffect">
                                  <p:stCondLst>
                                    <p:cond delay="0"/>
                                  </p:stCondLst>
                                  <p:childTnLst>
                                    <p:set>
                                      <p:cBhvr>
                                        <p:cTn id="132" dur="1" fill="hold">
                                          <p:stCondLst>
                                            <p:cond delay="0"/>
                                          </p:stCondLst>
                                        </p:cTn>
                                        <p:tgtEl>
                                          <p:spTgt spid="27"/>
                                        </p:tgtEl>
                                        <p:attrNameLst>
                                          <p:attrName>style.visibility</p:attrName>
                                        </p:attrNameLst>
                                      </p:cBhvr>
                                      <p:to>
                                        <p:strVal val="visible"/>
                                      </p:to>
                                    </p:set>
                                    <p:animEffect transition="in" filter="barn(inVertical)">
                                      <p:cBhvr>
                                        <p:cTn id="133" dur="500"/>
                                        <p:tgtEl>
                                          <p:spTgt spid="27"/>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28"/>
                                        </p:tgtEl>
                                        <p:attrNameLst>
                                          <p:attrName>style.visibility</p:attrName>
                                        </p:attrNameLst>
                                      </p:cBhvr>
                                      <p:to>
                                        <p:strVal val="visible"/>
                                      </p:to>
                                    </p:set>
                                    <p:animEffect transition="in" filter="barn(inVertical)">
                                      <p:cBhvr>
                                        <p:cTn id="136" dur="500"/>
                                        <p:tgtEl>
                                          <p:spTgt spid="28"/>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barn(inVertical)">
                                      <p:cBhvr>
                                        <p:cTn id="139" dur="500"/>
                                        <p:tgtEl>
                                          <p:spTgt spid="29"/>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barn(inVertical)">
                                      <p:cBhvr>
                                        <p:cTn id="142" dur="500"/>
                                        <p:tgtEl>
                                          <p:spTgt spid="30"/>
                                        </p:tgtEl>
                                      </p:cBhvr>
                                    </p:animEffect>
                                  </p:childTnLst>
                                </p:cTn>
                              </p:par>
                              <p:par>
                                <p:cTn id="143" presetID="16" presetClass="entr" presetSubtype="21" fill="hold" grpId="0" nodeType="with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barn(inVertical)">
                                      <p:cBhvr>
                                        <p:cTn id="145" dur="500"/>
                                        <p:tgtEl>
                                          <p:spTgt spid="31"/>
                                        </p:tgtEl>
                                      </p:cBhvr>
                                    </p:animEffect>
                                  </p:childTnLst>
                                </p:cTn>
                              </p:par>
                              <p:par>
                                <p:cTn id="146" presetID="16" presetClass="entr" presetSubtype="21" fill="hold" grpId="0" nodeType="withEffect">
                                  <p:stCondLst>
                                    <p:cond delay="0"/>
                                  </p:stCondLst>
                                  <p:childTnLst>
                                    <p:set>
                                      <p:cBhvr>
                                        <p:cTn id="147" dur="1" fill="hold">
                                          <p:stCondLst>
                                            <p:cond delay="0"/>
                                          </p:stCondLst>
                                        </p:cTn>
                                        <p:tgtEl>
                                          <p:spTgt spid="32"/>
                                        </p:tgtEl>
                                        <p:attrNameLst>
                                          <p:attrName>style.visibility</p:attrName>
                                        </p:attrNameLst>
                                      </p:cBhvr>
                                      <p:to>
                                        <p:strVal val="visible"/>
                                      </p:to>
                                    </p:set>
                                    <p:animEffect transition="in" filter="barn(inVertical)">
                                      <p:cBhvr>
                                        <p:cTn id="148" dur="500"/>
                                        <p:tgtEl>
                                          <p:spTgt spid="32"/>
                                        </p:tgtEl>
                                      </p:cBhvr>
                                    </p:animEffect>
                                  </p:childTnLst>
                                </p:cTn>
                              </p:par>
                              <p:par>
                                <p:cTn id="149" presetID="16" presetClass="entr" presetSubtype="21" fill="hold" grpId="0" nodeType="withEffect">
                                  <p:stCondLst>
                                    <p:cond delay="0"/>
                                  </p:stCondLst>
                                  <p:childTnLst>
                                    <p:set>
                                      <p:cBhvr>
                                        <p:cTn id="150" dur="1" fill="hold">
                                          <p:stCondLst>
                                            <p:cond delay="0"/>
                                          </p:stCondLst>
                                        </p:cTn>
                                        <p:tgtEl>
                                          <p:spTgt spid="33"/>
                                        </p:tgtEl>
                                        <p:attrNameLst>
                                          <p:attrName>style.visibility</p:attrName>
                                        </p:attrNameLst>
                                      </p:cBhvr>
                                      <p:to>
                                        <p:strVal val="visible"/>
                                      </p:to>
                                    </p:set>
                                    <p:animEffect transition="in" filter="barn(inVertical)">
                                      <p:cBhvr>
                                        <p:cTn id="151" dur="500"/>
                                        <p:tgtEl>
                                          <p:spTgt spid="33"/>
                                        </p:tgtEl>
                                      </p:cBhvr>
                                    </p:animEffect>
                                  </p:childTnLst>
                                </p:cTn>
                              </p:par>
                            </p:childTnLst>
                          </p:cTn>
                        </p:par>
                      </p:childTnLst>
                    </p:cTn>
                  </p:par>
                  <p:par>
                    <p:cTn id="152" fill="hold">
                      <p:stCondLst>
                        <p:cond delay="indefinite"/>
                      </p:stCondLst>
                      <p:childTnLst>
                        <p:par>
                          <p:cTn id="153" fill="hold">
                            <p:stCondLst>
                              <p:cond delay="0"/>
                            </p:stCondLst>
                            <p:childTnLst>
                              <p:par>
                                <p:cTn id="154" presetID="16" presetClass="entr" presetSubtype="21" fill="hold" grpId="0" nodeType="clickEffect">
                                  <p:stCondLst>
                                    <p:cond delay="0"/>
                                  </p:stCondLst>
                                  <p:childTnLst>
                                    <p:set>
                                      <p:cBhvr>
                                        <p:cTn id="155" dur="1" fill="hold">
                                          <p:stCondLst>
                                            <p:cond delay="0"/>
                                          </p:stCondLst>
                                        </p:cTn>
                                        <p:tgtEl>
                                          <p:spTgt spid="37"/>
                                        </p:tgtEl>
                                        <p:attrNameLst>
                                          <p:attrName>style.visibility</p:attrName>
                                        </p:attrNameLst>
                                      </p:cBhvr>
                                      <p:to>
                                        <p:strVal val="visible"/>
                                      </p:to>
                                    </p:set>
                                    <p:animEffect transition="in" filter="barn(inVertical)">
                                      <p:cBhvr>
                                        <p:cTn id="156" dur="500"/>
                                        <p:tgtEl>
                                          <p:spTgt spid="37"/>
                                        </p:tgtEl>
                                      </p:cBhvr>
                                    </p:animEffect>
                                  </p:childTnLst>
                                </p:cTn>
                              </p:par>
                              <p:par>
                                <p:cTn id="157" presetID="16" presetClass="entr" presetSubtype="21" fill="hold" grpId="0" nodeType="withEffect">
                                  <p:stCondLst>
                                    <p:cond delay="0"/>
                                  </p:stCondLst>
                                  <p:childTnLst>
                                    <p:set>
                                      <p:cBhvr>
                                        <p:cTn id="158" dur="1" fill="hold">
                                          <p:stCondLst>
                                            <p:cond delay="0"/>
                                          </p:stCondLst>
                                        </p:cTn>
                                        <p:tgtEl>
                                          <p:spTgt spid="38"/>
                                        </p:tgtEl>
                                        <p:attrNameLst>
                                          <p:attrName>style.visibility</p:attrName>
                                        </p:attrNameLst>
                                      </p:cBhvr>
                                      <p:to>
                                        <p:strVal val="visible"/>
                                      </p:to>
                                    </p:set>
                                    <p:animEffect transition="in" filter="barn(inVertical)">
                                      <p:cBhvr>
                                        <p:cTn id="159" dur="500"/>
                                        <p:tgtEl>
                                          <p:spTgt spid="38"/>
                                        </p:tgtEl>
                                      </p:cBhvr>
                                    </p:animEffect>
                                  </p:childTnLst>
                                </p:cTn>
                              </p:par>
                              <p:par>
                                <p:cTn id="160" presetID="16" presetClass="entr" presetSubtype="21" fill="hold" grpId="0" nodeType="withEffect">
                                  <p:stCondLst>
                                    <p:cond delay="0"/>
                                  </p:stCondLst>
                                  <p:childTnLst>
                                    <p:set>
                                      <p:cBhvr>
                                        <p:cTn id="161" dur="1" fill="hold">
                                          <p:stCondLst>
                                            <p:cond delay="0"/>
                                          </p:stCondLst>
                                        </p:cTn>
                                        <p:tgtEl>
                                          <p:spTgt spid="39"/>
                                        </p:tgtEl>
                                        <p:attrNameLst>
                                          <p:attrName>style.visibility</p:attrName>
                                        </p:attrNameLst>
                                      </p:cBhvr>
                                      <p:to>
                                        <p:strVal val="visible"/>
                                      </p:to>
                                    </p:set>
                                    <p:animEffect transition="in" filter="barn(inVertical)">
                                      <p:cBhvr>
                                        <p:cTn id="162" dur="500"/>
                                        <p:tgtEl>
                                          <p:spTgt spid="39"/>
                                        </p:tgtEl>
                                      </p:cBhvr>
                                    </p:animEffect>
                                  </p:childTnLst>
                                </p:cTn>
                              </p:par>
                              <p:par>
                                <p:cTn id="163" presetID="16" presetClass="entr" presetSubtype="21" fill="hold" grpId="0" nodeType="withEffect">
                                  <p:stCondLst>
                                    <p:cond delay="0"/>
                                  </p:stCondLst>
                                  <p:childTnLst>
                                    <p:set>
                                      <p:cBhvr>
                                        <p:cTn id="164" dur="1" fill="hold">
                                          <p:stCondLst>
                                            <p:cond delay="0"/>
                                          </p:stCondLst>
                                        </p:cTn>
                                        <p:tgtEl>
                                          <p:spTgt spid="40"/>
                                        </p:tgtEl>
                                        <p:attrNameLst>
                                          <p:attrName>style.visibility</p:attrName>
                                        </p:attrNameLst>
                                      </p:cBhvr>
                                      <p:to>
                                        <p:strVal val="visible"/>
                                      </p:to>
                                    </p:set>
                                    <p:animEffect transition="in" filter="barn(inVertical)">
                                      <p:cBhvr>
                                        <p:cTn id="165" dur="500"/>
                                        <p:tgtEl>
                                          <p:spTgt spid="40"/>
                                        </p:tgtEl>
                                      </p:cBhvr>
                                    </p:animEffect>
                                  </p:childTnLst>
                                </p:cTn>
                              </p:par>
                              <p:par>
                                <p:cTn id="166" presetID="16" presetClass="entr" presetSubtype="21" fill="hold" grpId="0" nodeType="withEffect">
                                  <p:stCondLst>
                                    <p:cond delay="0"/>
                                  </p:stCondLst>
                                  <p:childTnLst>
                                    <p:set>
                                      <p:cBhvr>
                                        <p:cTn id="167" dur="1" fill="hold">
                                          <p:stCondLst>
                                            <p:cond delay="0"/>
                                          </p:stCondLst>
                                        </p:cTn>
                                        <p:tgtEl>
                                          <p:spTgt spid="41"/>
                                        </p:tgtEl>
                                        <p:attrNameLst>
                                          <p:attrName>style.visibility</p:attrName>
                                        </p:attrNameLst>
                                      </p:cBhvr>
                                      <p:to>
                                        <p:strVal val="visible"/>
                                      </p:to>
                                    </p:set>
                                    <p:animEffect transition="in" filter="barn(inVertical)">
                                      <p:cBhvr>
                                        <p:cTn id="168" dur="500"/>
                                        <p:tgtEl>
                                          <p:spTgt spid="41"/>
                                        </p:tgtEl>
                                      </p:cBhvr>
                                    </p:animEffect>
                                  </p:childTnLst>
                                </p:cTn>
                              </p:par>
                              <p:par>
                                <p:cTn id="169" presetID="16" presetClass="entr" presetSubtype="21" fill="hold" grpId="0" nodeType="withEffect">
                                  <p:stCondLst>
                                    <p:cond delay="0"/>
                                  </p:stCondLst>
                                  <p:childTnLst>
                                    <p:set>
                                      <p:cBhvr>
                                        <p:cTn id="170" dur="1" fill="hold">
                                          <p:stCondLst>
                                            <p:cond delay="0"/>
                                          </p:stCondLst>
                                        </p:cTn>
                                        <p:tgtEl>
                                          <p:spTgt spid="42"/>
                                        </p:tgtEl>
                                        <p:attrNameLst>
                                          <p:attrName>style.visibility</p:attrName>
                                        </p:attrNameLst>
                                      </p:cBhvr>
                                      <p:to>
                                        <p:strVal val="visible"/>
                                      </p:to>
                                    </p:set>
                                    <p:animEffect transition="in" filter="barn(inVertical)">
                                      <p:cBhvr>
                                        <p:cTn id="171" dur="500"/>
                                        <p:tgtEl>
                                          <p:spTgt spid="42"/>
                                        </p:tgtEl>
                                      </p:cBhvr>
                                    </p:animEffect>
                                  </p:childTnLst>
                                </p:cTn>
                              </p:par>
                              <p:par>
                                <p:cTn id="172" presetID="16" presetClass="entr" presetSubtype="21" fill="hold" grpId="0" nodeType="with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barn(inVertical)">
                                      <p:cBhvr>
                                        <p:cTn id="174" dur="500"/>
                                        <p:tgtEl>
                                          <p:spTgt spid="43"/>
                                        </p:tgtEl>
                                      </p:cBhvr>
                                    </p:animEffect>
                                  </p:childTnLst>
                                </p:cTn>
                              </p:par>
                            </p:childTnLst>
                          </p:cTn>
                        </p:par>
                      </p:childTnLst>
                    </p:cTn>
                  </p:par>
                  <p:par>
                    <p:cTn id="175" fill="hold">
                      <p:stCondLst>
                        <p:cond delay="indefinite"/>
                      </p:stCondLst>
                      <p:childTnLst>
                        <p:par>
                          <p:cTn id="176" fill="hold">
                            <p:stCondLst>
                              <p:cond delay="0"/>
                            </p:stCondLst>
                            <p:childTnLst>
                              <p:par>
                                <p:cTn id="177" presetID="21" presetClass="entr" presetSubtype="1" fill="hold" grpId="0" nodeType="clickEffect">
                                  <p:stCondLst>
                                    <p:cond delay="0"/>
                                  </p:stCondLst>
                                  <p:childTnLst>
                                    <p:set>
                                      <p:cBhvr>
                                        <p:cTn id="178" dur="1" fill="hold">
                                          <p:stCondLst>
                                            <p:cond delay="0"/>
                                          </p:stCondLst>
                                        </p:cTn>
                                        <p:tgtEl>
                                          <p:spTgt spid="25"/>
                                        </p:tgtEl>
                                        <p:attrNameLst>
                                          <p:attrName>style.visibility</p:attrName>
                                        </p:attrNameLst>
                                      </p:cBhvr>
                                      <p:to>
                                        <p:strVal val="visible"/>
                                      </p:to>
                                    </p:set>
                                    <p:animEffect transition="in" filter="wheel(1)">
                                      <p:cBhvr>
                                        <p:cTn id="179"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9" grpId="1"/>
      <p:bldP spid="10" grpId="0"/>
      <p:bldP spid="11" grpId="0"/>
      <p:bldP spid="12" grpId="0"/>
      <p:bldP spid="12" grpId="1"/>
      <p:bldP spid="12" grpId="2"/>
      <p:bldP spid="13" grpId="0"/>
      <p:bldP spid="14" grpId="0"/>
      <p:bldP spid="15" grpId="0"/>
      <p:bldP spid="16" grpId="0"/>
      <p:bldP spid="16" grpId="1"/>
      <p:bldP spid="16" grpId="2"/>
      <p:bldP spid="17" grpId="0"/>
      <p:bldP spid="18" grpId="0"/>
      <p:bldP spid="19" grpId="0"/>
      <p:bldP spid="20" grpId="0" animBg="1"/>
      <p:bldP spid="20" grpId="1" animBg="1"/>
      <p:bldP spid="22" grpId="0" animBg="1"/>
      <p:bldP spid="22" grpId="1" animBg="1"/>
      <p:bldP spid="23" grpId="0" animBg="1"/>
      <p:bldP spid="24" grpId="0" animBg="1"/>
      <p:bldP spid="25" grpId="0"/>
      <p:bldP spid="27" grpId="0"/>
      <p:bldP spid="28" grpId="0"/>
      <p:bldP spid="29" grpId="0"/>
      <p:bldP spid="30" grpId="0"/>
      <p:bldP spid="31" grpId="0"/>
      <p:bldP spid="32" grpId="0"/>
      <p:bldP spid="33" grpId="0"/>
      <p:bldP spid="34" grpId="0"/>
      <p:bldP spid="35" grpId="0" animBg="1"/>
      <p:bldP spid="36" grpId="0" animBg="1"/>
      <p:bldP spid="37" grpId="0"/>
      <p:bldP spid="38" grpId="0"/>
      <p:bldP spid="39" grpId="0"/>
      <p:bldP spid="40" grpId="0"/>
      <p:bldP spid="41" grpId="0"/>
      <p:bldP spid="42"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The Gold </a:t>
            </a:r>
            <a:r>
              <a:rPr lang="en-US" sz="2400" dirty="0"/>
              <a:t>Mine </a:t>
            </a:r>
            <a:r>
              <a:rPr lang="en-US" sz="2400" dirty="0" smtClean="0"/>
              <a:t>Problem using Dynamic Programming (Contd.)</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23746796"/>
              </p:ext>
            </p:extLst>
          </p:nvPr>
        </p:nvGraphicFramePr>
        <p:xfrm>
          <a:off x="609600" y="3246120"/>
          <a:ext cx="2133600" cy="1478280"/>
        </p:xfrm>
        <a:graphic>
          <a:graphicData uri="http://schemas.openxmlformats.org/drawingml/2006/table">
            <a:tbl>
              <a:tblPr firstRow="1" bandRow="1">
                <a:tableStyleId>{073A0DAA-6AF3-43AB-8588-CEC1D06C72B9}</a:tableStyleId>
              </a:tblPr>
              <a:tblGrid>
                <a:gridCol w="533400"/>
                <a:gridCol w="533400"/>
                <a:gridCol w="533400"/>
                <a:gridCol w="533400"/>
              </a:tblGrid>
              <a:tr h="320040">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r>
            </a:tbl>
          </a:graphicData>
        </a:graphic>
      </p:graphicFrame>
      <p:sp>
        <p:nvSpPr>
          <p:cNvPr id="5" name="TextBox 4"/>
          <p:cNvSpPr txBox="1"/>
          <p:nvPr/>
        </p:nvSpPr>
        <p:spPr>
          <a:xfrm>
            <a:off x="1100316" y="2526268"/>
            <a:ext cx="1261884" cy="369332"/>
          </a:xfrm>
          <a:prstGeom prst="rect">
            <a:avLst/>
          </a:prstGeom>
          <a:noFill/>
        </p:spPr>
        <p:txBody>
          <a:bodyPr wrap="none" rtlCol="0">
            <a:spAutoFit/>
          </a:bodyPr>
          <a:lstStyle/>
          <a:p>
            <a:r>
              <a:rPr lang="en-US" u="sng" dirty="0" smtClean="0"/>
              <a:t>Gold Mine</a:t>
            </a:r>
            <a:endParaRPr lang="en-US" u="sng" dirty="0"/>
          </a:p>
        </p:txBody>
      </p:sp>
      <p:graphicFrame>
        <p:nvGraphicFramePr>
          <p:cNvPr id="6" name="Table 5"/>
          <p:cNvGraphicFramePr>
            <a:graphicFrameLocks noGrp="1"/>
          </p:cNvGraphicFramePr>
          <p:nvPr>
            <p:extLst>
              <p:ext uri="{D42A27DB-BD31-4B8C-83A1-F6EECF244321}">
                <p14:modId xmlns:p14="http://schemas.microsoft.com/office/powerpoint/2010/main" val="334805375"/>
              </p:ext>
            </p:extLst>
          </p:nvPr>
        </p:nvGraphicFramePr>
        <p:xfrm>
          <a:off x="3276600" y="2133601"/>
          <a:ext cx="5638800" cy="3428999"/>
        </p:xfrm>
        <a:graphic>
          <a:graphicData uri="http://schemas.openxmlformats.org/drawingml/2006/table">
            <a:tbl>
              <a:tblPr firstRow="1" bandRow="1">
                <a:tableStyleId>{073A0DAA-6AF3-43AB-8588-CEC1D06C72B9}</a:tableStyleId>
              </a:tblPr>
              <a:tblGrid>
                <a:gridCol w="1184365"/>
                <a:gridCol w="1482635"/>
                <a:gridCol w="1447800"/>
                <a:gridCol w="1524000"/>
              </a:tblGrid>
              <a:tr h="845717">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845717">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845717">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891848">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bl>
          </a:graphicData>
        </a:graphic>
      </p:graphicFrame>
      <p:sp>
        <p:nvSpPr>
          <p:cNvPr id="7" name="TextBox 6"/>
          <p:cNvSpPr txBox="1"/>
          <p:nvPr/>
        </p:nvSpPr>
        <p:spPr>
          <a:xfrm>
            <a:off x="5410200" y="1459468"/>
            <a:ext cx="1122423" cy="369332"/>
          </a:xfrm>
          <a:prstGeom prst="rect">
            <a:avLst/>
          </a:prstGeom>
          <a:noFill/>
        </p:spPr>
        <p:txBody>
          <a:bodyPr wrap="none" rtlCol="0">
            <a:spAutoFit/>
          </a:bodyPr>
          <a:lstStyle/>
          <a:p>
            <a:r>
              <a:rPr lang="en-US" u="sng" dirty="0" smtClean="0"/>
              <a:t>DP Table</a:t>
            </a:r>
            <a:endParaRPr lang="en-US" u="sng" dirty="0"/>
          </a:p>
        </p:txBody>
      </p:sp>
      <p:sp>
        <p:nvSpPr>
          <p:cNvPr id="8" name="TextBox 7"/>
          <p:cNvSpPr txBox="1"/>
          <p:nvPr/>
        </p:nvSpPr>
        <p:spPr>
          <a:xfrm>
            <a:off x="3657600" y="2362200"/>
            <a:ext cx="284052" cy="369332"/>
          </a:xfrm>
          <a:prstGeom prst="rect">
            <a:avLst/>
          </a:prstGeom>
          <a:noFill/>
        </p:spPr>
        <p:txBody>
          <a:bodyPr wrap="none" rtlCol="0">
            <a:spAutoFit/>
          </a:bodyPr>
          <a:lstStyle/>
          <a:p>
            <a:r>
              <a:rPr lang="en-US" dirty="0" smtClean="0">
                <a:solidFill>
                  <a:schemeClr val="bg1"/>
                </a:solidFill>
              </a:rPr>
              <a:t>1</a:t>
            </a:r>
            <a:endParaRPr lang="en-US" dirty="0">
              <a:solidFill>
                <a:schemeClr val="bg1"/>
              </a:solidFill>
            </a:endParaRPr>
          </a:p>
        </p:txBody>
      </p:sp>
      <p:sp>
        <p:nvSpPr>
          <p:cNvPr id="9" name="TextBox 8"/>
          <p:cNvSpPr txBox="1"/>
          <p:nvPr/>
        </p:nvSpPr>
        <p:spPr>
          <a:xfrm>
            <a:off x="3657600" y="3166348"/>
            <a:ext cx="312906" cy="369332"/>
          </a:xfrm>
          <a:prstGeom prst="rect">
            <a:avLst/>
          </a:prstGeom>
          <a:noFill/>
        </p:spPr>
        <p:txBody>
          <a:bodyPr wrap="none" rtlCol="0">
            <a:spAutoFit/>
          </a:bodyPr>
          <a:lstStyle/>
          <a:p>
            <a:r>
              <a:rPr lang="en-US" dirty="0" smtClean="0">
                <a:solidFill>
                  <a:schemeClr val="bg1"/>
                </a:solidFill>
              </a:rPr>
              <a:t>2</a:t>
            </a:r>
            <a:endParaRPr lang="en-US" dirty="0">
              <a:solidFill>
                <a:schemeClr val="bg1"/>
              </a:solidFill>
            </a:endParaRPr>
          </a:p>
        </p:txBody>
      </p:sp>
      <p:sp>
        <p:nvSpPr>
          <p:cNvPr id="10" name="TextBox 9"/>
          <p:cNvSpPr txBox="1"/>
          <p:nvPr/>
        </p:nvSpPr>
        <p:spPr>
          <a:xfrm>
            <a:off x="3657600" y="4080748"/>
            <a:ext cx="306494" cy="369332"/>
          </a:xfrm>
          <a:prstGeom prst="rect">
            <a:avLst/>
          </a:prstGeom>
          <a:noFill/>
        </p:spPr>
        <p:txBody>
          <a:bodyPr wrap="none" rtlCol="0">
            <a:spAutoFit/>
          </a:bodyPr>
          <a:lstStyle/>
          <a:p>
            <a:r>
              <a:rPr lang="en-US" dirty="0" smtClean="0">
                <a:solidFill>
                  <a:schemeClr val="bg1"/>
                </a:solidFill>
              </a:rPr>
              <a:t>5</a:t>
            </a:r>
            <a:endParaRPr lang="en-US" dirty="0">
              <a:solidFill>
                <a:schemeClr val="bg1"/>
              </a:solidFill>
            </a:endParaRPr>
          </a:p>
        </p:txBody>
      </p:sp>
      <p:sp>
        <p:nvSpPr>
          <p:cNvPr id="11" name="TextBox 10"/>
          <p:cNvSpPr txBox="1"/>
          <p:nvPr/>
        </p:nvSpPr>
        <p:spPr>
          <a:xfrm>
            <a:off x="3657600" y="4995148"/>
            <a:ext cx="325730" cy="369332"/>
          </a:xfrm>
          <a:prstGeom prst="rect">
            <a:avLst/>
          </a:prstGeom>
          <a:noFill/>
        </p:spPr>
        <p:txBody>
          <a:bodyPr wrap="none" rtlCol="0">
            <a:spAutoFit/>
          </a:bodyPr>
          <a:lstStyle/>
          <a:p>
            <a:r>
              <a:rPr lang="en-US" dirty="0">
                <a:solidFill>
                  <a:schemeClr val="bg1"/>
                </a:solidFill>
              </a:rPr>
              <a:t>0</a:t>
            </a:r>
          </a:p>
        </p:txBody>
      </p:sp>
      <p:sp>
        <p:nvSpPr>
          <p:cNvPr id="12" name="TextBox 11"/>
          <p:cNvSpPr txBox="1"/>
          <p:nvPr/>
        </p:nvSpPr>
        <p:spPr>
          <a:xfrm>
            <a:off x="4495799" y="2240280"/>
            <a:ext cx="1295401" cy="738664"/>
          </a:xfrm>
          <a:prstGeom prst="rect">
            <a:avLst/>
          </a:prstGeom>
          <a:noFill/>
        </p:spPr>
        <p:txBody>
          <a:bodyPr wrap="square" rtlCol="0">
            <a:spAutoFit/>
          </a:bodyPr>
          <a:lstStyle/>
          <a:p>
            <a:pPr algn="ctr"/>
            <a:r>
              <a:rPr lang="en-US" sz="1400" dirty="0">
                <a:solidFill>
                  <a:schemeClr val="bg1"/>
                </a:solidFill>
              </a:rPr>
              <a:t>3</a:t>
            </a:r>
            <a:r>
              <a:rPr lang="en-US" sz="1400" dirty="0" smtClean="0">
                <a:solidFill>
                  <a:schemeClr val="bg1"/>
                </a:solidFill>
              </a:rPr>
              <a:t> + max(1, </a:t>
            </a:r>
            <a:r>
              <a:rPr lang="en-US" sz="1400" dirty="0">
                <a:solidFill>
                  <a:schemeClr val="bg1"/>
                </a:solidFill>
              </a:rPr>
              <a:t>2</a:t>
            </a:r>
            <a:r>
              <a:rPr lang="en-US" sz="1400" dirty="0" smtClean="0">
                <a:solidFill>
                  <a:schemeClr val="bg1"/>
                </a:solidFill>
              </a:rPr>
              <a:t>)</a:t>
            </a:r>
          </a:p>
          <a:p>
            <a:pPr algn="ctr"/>
            <a:r>
              <a:rPr lang="en-US" sz="1400" dirty="0" smtClean="0">
                <a:solidFill>
                  <a:schemeClr val="bg1"/>
                </a:solidFill>
              </a:rPr>
              <a:t>= 3 + 2 =</a:t>
            </a:r>
          </a:p>
          <a:p>
            <a:pPr algn="ctr"/>
            <a:r>
              <a:rPr lang="en-US" sz="1400" dirty="0">
                <a:solidFill>
                  <a:schemeClr val="bg1"/>
                </a:solidFill>
              </a:rPr>
              <a:t>5</a:t>
            </a:r>
            <a:r>
              <a:rPr lang="en-US" sz="1400" dirty="0" smtClean="0">
                <a:solidFill>
                  <a:schemeClr val="bg1"/>
                </a:solidFill>
              </a:rPr>
              <a:t> </a:t>
            </a:r>
            <a:endParaRPr lang="en-US" sz="1400" dirty="0">
              <a:solidFill>
                <a:schemeClr val="bg1"/>
              </a:solidFill>
            </a:endParaRPr>
          </a:p>
        </p:txBody>
      </p:sp>
      <p:sp>
        <p:nvSpPr>
          <p:cNvPr id="13" name="TextBox 12"/>
          <p:cNvSpPr txBox="1"/>
          <p:nvPr/>
        </p:nvSpPr>
        <p:spPr>
          <a:xfrm>
            <a:off x="4419600" y="3025616"/>
            <a:ext cx="1447800" cy="738664"/>
          </a:xfrm>
          <a:prstGeom prst="rect">
            <a:avLst/>
          </a:prstGeom>
          <a:noFill/>
        </p:spPr>
        <p:txBody>
          <a:bodyPr wrap="square" rtlCol="0">
            <a:spAutoFit/>
          </a:bodyPr>
          <a:lstStyle/>
          <a:p>
            <a:pPr algn="ctr"/>
            <a:r>
              <a:rPr lang="en-US" sz="1400" dirty="0">
                <a:solidFill>
                  <a:schemeClr val="bg1"/>
                </a:solidFill>
              </a:rPr>
              <a:t>2</a:t>
            </a:r>
            <a:r>
              <a:rPr lang="en-US" sz="1400" dirty="0" smtClean="0">
                <a:solidFill>
                  <a:schemeClr val="bg1"/>
                </a:solidFill>
              </a:rPr>
              <a:t> + max(1, </a:t>
            </a:r>
            <a:r>
              <a:rPr lang="en-US" sz="1400" dirty="0">
                <a:solidFill>
                  <a:schemeClr val="bg1"/>
                </a:solidFill>
              </a:rPr>
              <a:t>2</a:t>
            </a:r>
            <a:r>
              <a:rPr lang="en-US" sz="1400" dirty="0" smtClean="0">
                <a:solidFill>
                  <a:schemeClr val="bg1"/>
                </a:solidFill>
              </a:rPr>
              <a:t>, 5)</a:t>
            </a:r>
          </a:p>
          <a:p>
            <a:pPr algn="ctr"/>
            <a:r>
              <a:rPr lang="en-US" sz="1400" dirty="0" smtClean="0">
                <a:solidFill>
                  <a:schemeClr val="bg1"/>
                </a:solidFill>
              </a:rPr>
              <a:t>= 2 + 5 =</a:t>
            </a:r>
          </a:p>
          <a:p>
            <a:pPr algn="ctr"/>
            <a:r>
              <a:rPr lang="en-US" sz="1400" dirty="0" smtClean="0">
                <a:solidFill>
                  <a:schemeClr val="bg1"/>
                </a:solidFill>
              </a:rPr>
              <a:t>7 </a:t>
            </a:r>
            <a:endParaRPr lang="en-US" sz="1400" dirty="0">
              <a:solidFill>
                <a:schemeClr val="bg1"/>
              </a:solidFill>
            </a:endParaRPr>
          </a:p>
        </p:txBody>
      </p:sp>
      <p:sp>
        <p:nvSpPr>
          <p:cNvPr id="14" name="TextBox 13"/>
          <p:cNvSpPr txBox="1"/>
          <p:nvPr/>
        </p:nvSpPr>
        <p:spPr>
          <a:xfrm>
            <a:off x="4419600" y="3916680"/>
            <a:ext cx="1447800" cy="738664"/>
          </a:xfrm>
          <a:prstGeom prst="rect">
            <a:avLst/>
          </a:prstGeom>
          <a:noFill/>
        </p:spPr>
        <p:txBody>
          <a:bodyPr wrap="square" rtlCol="0">
            <a:spAutoFit/>
          </a:bodyPr>
          <a:lstStyle/>
          <a:p>
            <a:pPr algn="ctr"/>
            <a:r>
              <a:rPr lang="en-US" sz="1400" dirty="0" smtClean="0">
                <a:solidFill>
                  <a:schemeClr val="bg1"/>
                </a:solidFill>
              </a:rPr>
              <a:t>0 + max(2, 5, 0)</a:t>
            </a:r>
          </a:p>
          <a:p>
            <a:pPr algn="ctr"/>
            <a:r>
              <a:rPr lang="en-US" sz="1400" dirty="0" smtClean="0">
                <a:solidFill>
                  <a:schemeClr val="bg1"/>
                </a:solidFill>
              </a:rPr>
              <a:t>= 0 + 5 =</a:t>
            </a:r>
          </a:p>
          <a:p>
            <a:pPr algn="ctr"/>
            <a:r>
              <a:rPr lang="en-US" sz="1400" dirty="0" smtClean="0">
                <a:solidFill>
                  <a:schemeClr val="bg1"/>
                </a:solidFill>
              </a:rPr>
              <a:t>5</a:t>
            </a:r>
            <a:endParaRPr lang="en-US" sz="1400" dirty="0">
              <a:solidFill>
                <a:schemeClr val="bg1"/>
              </a:solidFill>
            </a:endParaRPr>
          </a:p>
        </p:txBody>
      </p:sp>
      <p:sp>
        <p:nvSpPr>
          <p:cNvPr id="15" name="TextBox 14"/>
          <p:cNvSpPr txBox="1"/>
          <p:nvPr/>
        </p:nvSpPr>
        <p:spPr>
          <a:xfrm>
            <a:off x="4419600" y="4778216"/>
            <a:ext cx="1447800" cy="738664"/>
          </a:xfrm>
          <a:prstGeom prst="rect">
            <a:avLst/>
          </a:prstGeom>
          <a:noFill/>
        </p:spPr>
        <p:txBody>
          <a:bodyPr wrap="square" rtlCol="0">
            <a:spAutoFit/>
          </a:bodyPr>
          <a:lstStyle/>
          <a:p>
            <a:pPr algn="ctr"/>
            <a:r>
              <a:rPr lang="en-US" sz="1400" dirty="0">
                <a:solidFill>
                  <a:schemeClr val="bg1"/>
                </a:solidFill>
              </a:rPr>
              <a:t>6</a:t>
            </a:r>
            <a:r>
              <a:rPr lang="en-US" sz="1400" dirty="0" smtClean="0">
                <a:solidFill>
                  <a:schemeClr val="bg1"/>
                </a:solidFill>
              </a:rPr>
              <a:t> + max(5, 0)</a:t>
            </a:r>
          </a:p>
          <a:p>
            <a:pPr algn="ctr"/>
            <a:r>
              <a:rPr lang="en-US" sz="1400" dirty="0" smtClean="0">
                <a:solidFill>
                  <a:schemeClr val="bg1"/>
                </a:solidFill>
              </a:rPr>
              <a:t>= 6 + 5 =</a:t>
            </a:r>
          </a:p>
          <a:p>
            <a:pPr algn="ctr"/>
            <a:r>
              <a:rPr lang="en-US" sz="1400" dirty="0" smtClean="0">
                <a:solidFill>
                  <a:schemeClr val="bg1"/>
                </a:solidFill>
              </a:rPr>
              <a:t>11</a:t>
            </a:r>
            <a:endParaRPr lang="en-US" sz="1400" dirty="0">
              <a:solidFill>
                <a:schemeClr val="bg1"/>
              </a:solidFill>
            </a:endParaRPr>
          </a:p>
        </p:txBody>
      </p:sp>
      <p:sp>
        <p:nvSpPr>
          <p:cNvPr id="16" name="TextBox 15"/>
          <p:cNvSpPr txBox="1"/>
          <p:nvPr/>
        </p:nvSpPr>
        <p:spPr>
          <a:xfrm>
            <a:off x="5943600" y="2240280"/>
            <a:ext cx="1447800" cy="738664"/>
          </a:xfrm>
          <a:prstGeom prst="rect">
            <a:avLst/>
          </a:prstGeom>
          <a:noFill/>
        </p:spPr>
        <p:txBody>
          <a:bodyPr wrap="square" rtlCol="0">
            <a:spAutoFit/>
          </a:bodyPr>
          <a:lstStyle/>
          <a:p>
            <a:pPr algn="ctr"/>
            <a:r>
              <a:rPr lang="en-US" sz="1400" dirty="0" smtClean="0">
                <a:solidFill>
                  <a:schemeClr val="bg1"/>
                </a:solidFill>
              </a:rPr>
              <a:t>1 + max(5,  </a:t>
            </a:r>
            <a:r>
              <a:rPr lang="en-US" sz="1400" dirty="0">
                <a:solidFill>
                  <a:schemeClr val="bg1"/>
                </a:solidFill>
              </a:rPr>
              <a:t>7</a:t>
            </a:r>
            <a:r>
              <a:rPr lang="en-US" sz="1400" dirty="0" smtClean="0">
                <a:solidFill>
                  <a:schemeClr val="bg1"/>
                </a:solidFill>
              </a:rPr>
              <a:t>)</a:t>
            </a:r>
          </a:p>
          <a:p>
            <a:pPr algn="ctr"/>
            <a:r>
              <a:rPr lang="en-US" sz="1400" dirty="0" smtClean="0">
                <a:solidFill>
                  <a:schemeClr val="bg1"/>
                </a:solidFill>
              </a:rPr>
              <a:t>= 1 + 7 =</a:t>
            </a:r>
          </a:p>
          <a:p>
            <a:pPr algn="ctr"/>
            <a:r>
              <a:rPr lang="en-US" sz="1400" dirty="0">
                <a:solidFill>
                  <a:schemeClr val="bg1"/>
                </a:solidFill>
              </a:rPr>
              <a:t>8</a:t>
            </a:r>
            <a:r>
              <a:rPr lang="en-US" sz="1400" dirty="0" smtClean="0">
                <a:solidFill>
                  <a:schemeClr val="bg1"/>
                </a:solidFill>
              </a:rPr>
              <a:t> </a:t>
            </a:r>
            <a:endParaRPr lang="en-US" sz="1400" dirty="0">
              <a:solidFill>
                <a:schemeClr val="bg1"/>
              </a:solidFill>
            </a:endParaRPr>
          </a:p>
        </p:txBody>
      </p:sp>
      <p:sp>
        <p:nvSpPr>
          <p:cNvPr id="17" name="TextBox 16"/>
          <p:cNvSpPr txBox="1"/>
          <p:nvPr/>
        </p:nvSpPr>
        <p:spPr>
          <a:xfrm>
            <a:off x="5867400" y="3025616"/>
            <a:ext cx="1600200" cy="738664"/>
          </a:xfrm>
          <a:prstGeom prst="rect">
            <a:avLst/>
          </a:prstGeom>
          <a:noFill/>
        </p:spPr>
        <p:txBody>
          <a:bodyPr wrap="square" rtlCol="0">
            <a:spAutoFit/>
          </a:bodyPr>
          <a:lstStyle/>
          <a:p>
            <a:pPr algn="ctr"/>
            <a:r>
              <a:rPr lang="en-US" sz="1400" dirty="0" smtClean="0">
                <a:solidFill>
                  <a:schemeClr val="bg1"/>
                </a:solidFill>
              </a:rPr>
              <a:t>4 + max(5, </a:t>
            </a:r>
            <a:r>
              <a:rPr lang="en-US" sz="1400" dirty="0">
                <a:solidFill>
                  <a:schemeClr val="bg1"/>
                </a:solidFill>
              </a:rPr>
              <a:t>7</a:t>
            </a:r>
            <a:r>
              <a:rPr lang="en-US" sz="1400" dirty="0" smtClean="0">
                <a:solidFill>
                  <a:schemeClr val="bg1"/>
                </a:solidFill>
              </a:rPr>
              <a:t>, </a:t>
            </a:r>
            <a:r>
              <a:rPr lang="en-US" sz="1400" dirty="0">
                <a:solidFill>
                  <a:schemeClr val="bg1"/>
                </a:solidFill>
              </a:rPr>
              <a:t>5</a:t>
            </a:r>
            <a:r>
              <a:rPr lang="en-US" sz="1400" dirty="0" smtClean="0">
                <a:solidFill>
                  <a:schemeClr val="bg1"/>
                </a:solidFill>
              </a:rPr>
              <a:t>)</a:t>
            </a:r>
          </a:p>
          <a:p>
            <a:pPr algn="ctr"/>
            <a:r>
              <a:rPr lang="en-US" sz="1400" dirty="0" smtClean="0">
                <a:solidFill>
                  <a:schemeClr val="bg1"/>
                </a:solidFill>
              </a:rPr>
              <a:t>= 4 + 7 =</a:t>
            </a:r>
          </a:p>
          <a:p>
            <a:pPr algn="ctr"/>
            <a:r>
              <a:rPr lang="en-US" sz="1400" dirty="0" smtClean="0">
                <a:solidFill>
                  <a:schemeClr val="bg1"/>
                </a:solidFill>
              </a:rPr>
              <a:t>11 </a:t>
            </a:r>
            <a:endParaRPr lang="en-US" sz="1400" dirty="0">
              <a:solidFill>
                <a:schemeClr val="bg1"/>
              </a:solidFill>
            </a:endParaRPr>
          </a:p>
        </p:txBody>
      </p:sp>
      <p:sp>
        <p:nvSpPr>
          <p:cNvPr id="18" name="TextBox 17"/>
          <p:cNvSpPr txBox="1"/>
          <p:nvPr/>
        </p:nvSpPr>
        <p:spPr>
          <a:xfrm>
            <a:off x="5867400" y="3940016"/>
            <a:ext cx="1600200" cy="738664"/>
          </a:xfrm>
          <a:prstGeom prst="rect">
            <a:avLst/>
          </a:prstGeom>
          <a:noFill/>
        </p:spPr>
        <p:txBody>
          <a:bodyPr wrap="square" rtlCol="0">
            <a:spAutoFit/>
          </a:bodyPr>
          <a:lstStyle/>
          <a:p>
            <a:pPr algn="ctr"/>
            <a:r>
              <a:rPr lang="en-US" sz="1400" dirty="0">
                <a:solidFill>
                  <a:schemeClr val="bg1"/>
                </a:solidFill>
              </a:rPr>
              <a:t>2</a:t>
            </a:r>
            <a:r>
              <a:rPr lang="en-US" sz="1400" dirty="0" smtClean="0">
                <a:solidFill>
                  <a:schemeClr val="bg1"/>
                </a:solidFill>
              </a:rPr>
              <a:t> + max(7, 5, 11)</a:t>
            </a:r>
          </a:p>
          <a:p>
            <a:pPr algn="ctr"/>
            <a:r>
              <a:rPr lang="en-US" sz="1400" dirty="0" smtClean="0">
                <a:solidFill>
                  <a:schemeClr val="bg1"/>
                </a:solidFill>
              </a:rPr>
              <a:t>= 2 + 11 =</a:t>
            </a:r>
          </a:p>
          <a:p>
            <a:pPr algn="ctr"/>
            <a:r>
              <a:rPr lang="en-US" sz="1400" dirty="0" smtClean="0">
                <a:solidFill>
                  <a:schemeClr val="bg1"/>
                </a:solidFill>
              </a:rPr>
              <a:t>13 </a:t>
            </a:r>
            <a:endParaRPr lang="en-US" sz="1400" dirty="0">
              <a:solidFill>
                <a:schemeClr val="bg1"/>
              </a:solidFill>
            </a:endParaRPr>
          </a:p>
        </p:txBody>
      </p:sp>
      <p:sp>
        <p:nvSpPr>
          <p:cNvPr id="19" name="TextBox 18"/>
          <p:cNvSpPr txBox="1"/>
          <p:nvPr/>
        </p:nvSpPr>
        <p:spPr>
          <a:xfrm>
            <a:off x="5867400" y="4778216"/>
            <a:ext cx="1600200" cy="738664"/>
          </a:xfrm>
          <a:prstGeom prst="rect">
            <a:avLst/>
          </a:prstGeom>
          <a:noFill/>
        </p:spPr>
        <p:txBody>
          <a:bodyPr wrap="square" rtlCol="0">
            <a:spAutoFit/>
          </a:bodyPr>
          <a:lstStyle/>
          <a:p>
            <a:pPr algn="ctr"/>
            <a:r>
              <a:rPr lang="en-US" sz="1400" dirty="0" smtClean="0">
                <a:solidFill>
                  <a:schemeClr val="bg1"/>
                </a:solidFill>
              </a:rPr>
              <a:t>1 + max(5, 11)</a:t>
            </a:r>
          </a:p>
          <a:p>
            <a:pPr algn="ctr"/>
            <a:r>
              <a:rPr lang="en-US" sz="1400" dirty="0" smtClean="0">
                <a:solidFill>
                  <a:schemeClr val="bg1"/>
                </a:solidFill>
              </a:rPr>
              <a:t>= 1 + 11 =</a:t>
            </a:r>
          </a:p>
          <a:p>
            <a:pPr algn="ctr"/>
            <a:r>
              <a:rPr lang="en-US" sz="1400" dirty="0" smtClean="0">
                <a:solidFill>
                  <a:schemeClr val="bg1"/>
                </a:solidFill>
              </a:rPr>
              <a:t>12</a:t>
            </a:r>
            <a:endParaRPr lang="en-US" sz="1400" dirty="0">
              <a:solidFill>
                <a:schemeClr val="bg1"/>
              </a:solidFill>
            </a:endParaRPr>
          </a:p>
        </p:txBody>
      </p:sp>
      <p:sp>
        <p:nvSpPr>
          <p:cNvPr id="21" name="TextBox 20"/>
          <p:cNvSpPr txBox="1"/>
          <p:nvPr/>
        </p:nvSpPr>
        <p:spPr>
          <a:xfrm>
            <a:off x="228600" y="5635823"/>
            <a:ext cx="8686800" cy="307777"/>
          </a:xfrm>
          <a:prstGeom prst="rect">
            <a:avLst/>
          </a:prstGeom>
          <a:noFill/>
        </p:spPr>
        <p:txBody>
          <a:bodyPr wrap="square" rtlCol="0">
            <a:spAutoFit/>
          </a:bodyPr>
          <a:lstStyle/>
          <a:p>
            <a:pPr algn="ctr"/>
            <a:r>
              <a:rPr lang="en-US" sz="1400" dirty="0" smtClean="0"/>
              <a:t>Maximum amount of gold can be collected from this mine is max(16, 14, 16, 15) units, that is 16 units!</a:t>
            </a:r>
          </a:p>
        </p:txBody>
      </p:sp>
      <p:sp>
        <p:nvSpPr>
          <p:cNvPr id="3" name="TextBox 2"/>
          <p:cNvSpPr txBox="1"/>
          <p:nvPr/>
        </p:nvSpPr>
        <p:spPr>
          <a:xfrm rot="20252818">
            <a:off x="819880" y="1752600"/>
            <a:ext cx="1677062" cy="400110"/>
          </a:xfrm>
          <a:prstGeom prst="rect">
            <a:avLst/>
          </a:prstGeom>
          <a:noFill/>
        </p:spPr>
        <p:txBody>
          <a:bodyPr wrap="none" rtlCol="0">
            <a:spAutoFit/>
          </a:bodyPr>
          <a:lstStyle/>
          <a:p>
            <a:r>
              <a:rPr lang="en-US" sz="2000" b="1" dirty="0" smtClean="0"/>
              <a:t>Example#2</a:t>
            </a:r>
            <a:endParaRPr lang="en-US" b="1" dirty="0"/>
          </a:p>
        </p:txBody>
      </p:sp>
      <p:sp>
        <p:nvSpPr>
          <p:cNvPr id="22" name="TextBox 21"/>
          <p:cNvSpPr txBox="1"/>
          <p:nvPr/>
        </p:nvSpPr>
        <p:spPr>
          <a:xfrm>
            <a:off x="7467600" y="2233136"/>
            <a:ext cx="1447800" cy="738664"/>
          </a:xfrm>
          <a:prstGeom prst="rect">
            <a:avLst/>
          </a:prstGeom>
          <a:noFill/>
        </p:spPr>
        <p:txBody>
          <a:bodyPr wrap="square" rtlCol="0">
            <a:spAutoFit/>
          </a:bodyPr>
          <a:lstStyle/>
          <a:p>
            <a:pPr algn="ctr"/>
            <a:r>
              <a:rPr lang="en-US" sz="1400" dirty="0">
                <a:solidFill>
                  <a:schemeClr val="bg1"/>
                </a:solidFill>
              </a:rPr>
              <a:t>5</a:t>
            </a:r>
            <a:r>
              <a:rPr lang="en-US" sz="1400" dirty="0" smtClean="0">
                <a:solidFill>
                  <a:schemeClr val="bg1"/>
                </a:solidFill>
              </a:rPr>
              <a:t> + max(8,  11)</a:t>
            </a:r>
          </a:p>
          <a:p>
            <a:pPr algn="ctr"/>
            <a:r>
              <a:rPr lang="en-US" sz="1400" dirty="0" smtClean="0">
                <a:solidFill>
                  <a:schemeClr val="bg1"/>
                </a:solidFill>
              </a:rPr>
              <a:t>= 5 + 11 =</a:t>
            </a:r>
          </a:p>
          <a:p>
            <a:pPr algn="ctr"/>
            <a:r>
              <a:rPr lang="en-US" sz="1400" dirty="0" smtClean="0">
                <a:solidFill>
                  <a:schemeClr val="bg1"/>
                </a:solidFill>
              </a:rPr>
              <a:t>16 </a:t>
            </a:r>
            <a:endParaRPr lang="en-US" sz="1400" dirty="0">
              <a:solidFill>
                <a:schemeClr val="bg1"/>
              </a:solidFill>
            </a:endParaRPr>
          </a:p>
        </p:txBody>
      </p:sp>
      <p:sp>
        <p:nvSpPr>
          <p:cNvPr id="23" name="TextBox 22"/>
          <p:cNvSpPr txBox="1"/>
          <p:nvPr/>
        </p:nvSpPr>
        <p:spPr>
          <a:xfrm>
            <a:off x="7391400" y="3048000"/>
            <a:ext cx="1600200" cy="738664"/>
          </a:xfrm>
          <a:prstGeom prst="rect">
            <a:avLst/>
          </a:prstGeom>
          <a:noFill/>
        </p:spPr>
        <p:txBody>
          <a:bodyPr wrap="square" rtlCol="0">
            <a:spAutoFit/>
          </a:bodyPr>
          <a:lstStyle/>
          <a:p>
            <a:pPr algn="ctr"/>
            <a:r>
              <a:rPr lang="en-US" sz="1400" dirty="0" smtClean="0">
                <a:solidFill>
                  <a:schemeClr val="bg1"/>
                </a:solidFill>
              </a:rPr>
              <a:t>1 + max(8,  11, 13)</a:t>
            </a:r>
          </a:p>
          <a:p>
            <a:pPr algn="ctr"/>
            <a:r>
              <a:rPr lang="en-US" sz="1400" dirty="0" smtClean="0">
                <a:solidFill>
                  <a:schemeClr val="bg1"/>
                </a:solidFill>
              </a:rPr>
              <a:t>= 1 + 13 =</a:t>
            </a:r>
          </a:p>
          <a:p>
            <a:pPr algn="ctr"/>
            <a:r>
              <a:rPr lang="en-US" sz="1400" dirty="0" smtClean="0">
                <a:solidFill>
                  <a:schemeClr val="bg1"/>
                </a:solidFill>
              </a:rPr>
              <a:t>14 </a:t>
            </a:r>
            <a:endParaRPr lang="en-US" sz="1400" dirty="0">
              <a:solidFill>
                <a:schemeClr val="bg1"/>
              </a:solidFill>
            </a:endParaRPr>
          </a:p>
        </p:txBody>
      </p:sp>
      <p:sp>
        <p:nvSpPr>
          <p:cNvPr id="24" name="TextBox 23"/>
          <p:cNvSpPr txBox="1"/>
          <p:nvPr/>
        </p:nvSpPr>
        <p:spPr>
          <a:xfrm>
            <a:off x="7315200" y="3909536"/>
            <a:ext cx="1676400" cy="738664"/>
          </a:xfrm>
          <a:prstGeom prst="rect">
            <a:avLst/>
          </a:prstGeom>
          <a:noFill/>
        </p:spPr>
        <p:txBody>
          <a:bodyPr wrap="square" rtlCol="0">
            <a:spAutoFit/>
          </a:bodyPr>
          <a:lstStyle/>
          <a:p>
            <a:pPr algn="ctr"/>
            <a:r>
              <a:rPr lang="en-US" sz="1400" dirty="0">
                <a:solidFill>
                  <a:schemeClr val="bg1"/>
                </a:solidFill>
              </a:rPr>
              <a:t>3</a:t>
            </a:r>
            <a:r>
              <a:rPr lang="en-US" sz="1400" dirty="0" smtClean="0">
                <a:solidFill>
                  <a:schemeClr val="bg1"/>
                </a:solidFill>
              </a:rPr>
              <a:t> + max(11, 13, 12)</a:t>
            </a:r>
          </a:p>
          <a:p>
            <a:pPr algn="ctr"/>
            <a:r>
              <a:rPr lang="en-US" sz="1400" dirty="0" smtClean="0">
                <a:solidFill>
                  <a:schemeClr val="bg1"/>
                </a:solidFill>
              </a:rPr>
              <a:t>= 3 + 13 =</a:t>
            </a:r>
          </a:p>
          <a:p>
            <a:pPr algn="ctr"/>
            <a:r>
              <a:rPr lang="en-US" sz="1400" dirty="0" smtClean="0">
                <a:solidFill>
                  <a:schemeClr val="bg1"/>
                </a:solidFill>
              </a:rPr>
              <a:t>16 </a:t>
            </a:r>
            <a:endParaRPr lang="en-US" sz="1400" dirty="0">
              <a:solidFill>
                <a:schemeClr val="bg1"/>
              </a:solidFill>
            </a:endParaRPr>
          </a:p>
        </p:txBody>
      </p:sp>
      <p:sp>
        <p:nvSpPr>
          <p:cNvPr id="25" name="TextBox 24"/>
          <p:cNvSpPr txBox="1"/>
          <p:nvPr/>
        </p:nvSpPr>
        <p:spPr>
          <a:xfrm>
            <a:off x="7391400" y="4800600"/>
            <a:ext cx="1600200" cy="738664"/>
          </a:xfrm>
          <a:prstGeom prst="rect">
            <a:avLst/>
          </a:prstGeom>
          <a:noFill/>
        </p:spPr>
        <p:txBody>
          <a:bodyPr wrap="square" rtlCol="0">
            <a:spAutoFit/>
          </a:bodyPr>
          <a:lstStyle/>
          <a:p>
            <a:pPr algn="ctr"/>
            <a:r>
              <a:rPr lang="en-US" sz="1400" dirty="0">
                <a:solidFill>
                  <a:schemeClr val="bg1"/>
                </a:solidFill>
              </a:rPr>
              <a:t>2</a:t>
            </a:r>
            <a:r>
              <a:rPr lang="en-US" sz="1400" dirty="0" smtClean="0">
                <a:solidFill>
                  <a:schemeClr val="bg1"/>
                </a:solidFill>
              </a:rPr>
              <a:t> + max(13, 12)</a:t>
            </a:r>
          </a:p>
          <a:p>
            <a:pPr algn="ctr"/>
            <a:r>
              <a:rPr lang="en-US" sz="1400" dirty="0" smtClean="0">
                <a:solidFill>
                  <a:schemeClr val="bg1"/>
                </a:solidFill>
              </a:rPr>
              <a:t>= 2 + 13 =</a:t>
            </a:r>
          </a:p>
          <a:p>
            <a:pPr algn="ctr"/>
            <a:r>
              <a:rPr lang="en-US" sz="1400" dirty="0" smtClean="0">
                <a:solidFill>
                  <a:schemeClr val="bg1"/>
                </a:solidFill>
              </a:rPr>
              <a:t>15 </a:t>
            </a:r>
            <a:endParaRPr lang="en-US" sz="1400" dirty="0">
              <a:solidFill>
                <a:schemeClr val="bg1"/>
              </a:solidFill>
            </a:endParaRPr>
          </a:p>
        </p:txBody>
      </p:sp>
      <p:sp>
        <p:nvSpPr>
          <p:cNvPr id="20" name="Left Arrow 19"/>
          <p:cNvSpPr/>
          <p:nvPr/>
        </p:nvSpPr>
        <p:spPr>
          <a:xfrm rot="18973351">
            <a:off x="7141386" y="2884662"/>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Arrow 25"/>
          <p:cNvSpPr/>
          <p:nvPr/>
        </p:nvSpPr>
        <p:spPr>
          <a:xfrm>
            <a:off x="5638800" y="3581400"/>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p:cNvSpPr/>
          <p:nvPr/>
        </p:nvSpPr>
        <p:spPr>
          <a:xfrm rot="18648224">
            <a:off x="4191000" y="3733800"/>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a:off x="7162800" y="4343400"/>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eft Arrow 28"/>
          <p:cNvSpPr/>
          <p:nvPr/>
        </p:nvSpPr>
        <p:spPr>
          <a:xfrm rot="18973351">
            <a:off x="5660214" y="4637262"/>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29"/>
          <p:cNvSpPr/>
          <p:nvPr/>
        </p:nvSpPr>
        <p:spPr>
          <a:xfrm rot="2720985">
            <a:off x="4165941" y="4586685"/>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Arrow 30"/>
          <p:cNvSpPr/>
          <p:nvPr/>
        </p:nvSpPr>
        <p:spPr>
          <a:xfrm rot="7862479">
            <a:off x="4233089" y="3680188"/>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31"/>
          <p:cNvSpPr/>
          <p:nvPr/>
        </p:nvSpPr>
        <p:spPr>
          <a:xfrm rot="13585083">
            <a:off x="4239560" y="4665327"/>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 Arrow 32"/>
          <p:cNvSpPr/>
          <p:nvPr/>
        </p:nvSpPr>
        <p:spPr>
          <a:xfrm rot="10800000">
            <a:off x="5715001" y="3581400"/>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eft Arrow 33"/>
          <p:cNvSpPr/>
          <p:nvPr/>
        </p:nvSpPr>
        <p:spPr>
          <a:xfrm rot="8164214">
            <a:off x="5736759" y="4583309"/>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eft Arrow 34"/>
          <p:cNvSpPr/>
          <p:nvPr/>
        </p:nvSpPr>
        <p:spPr>
          <a:xfrm rot="8138515">
            <a:off x="7216261" y="2831743"/>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eft Arrow 35"/>
          <p:cNvSpPr/>
          <p:nvPr/>
        </p:nvSpPr>
        <p:spPr>
          <a:xfrm rot="10800000">
            <a:off x="7239001" y="4343400"/>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 Arrow 36"/>
          <p:cNvSpPr/>
          <p:nvPr/>
        </p:nvSpPr>
        <p:spPr>
          <a:xfrm rot="7862479" flipV="1">
            <a:off x="985869" y="3947745"/>
            <a:ext cx="302513"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 Arrow 37"/>
          <p:cNvSpPr/>
          <p:nvPr/>
        </p:nvSpPr>
        <p:spPr>
          <a:xfrm rot="13585083">
            <a:off x="950011" y="4400949"/>
            <a:ext cx="374923"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Arrow 38"/>
          <p:cNvSpPr/>
          <p:nvPr/>
        </p:nvSpPr>
        <p:spPr>
          <a:xfrm rot="10800000">
            <a:off x="1526136" y="3733800"/>
            <a:ext cx="281321" cy="995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 Arrow 39"/>
          <p:cNvSpPr/>
          <p:nvPr/>
        </p:nvSpPr>
        <p:spPr>
          <a:xfrm rot="8164214">
            <a:off x="1513136" y="4330439"/>
            <a:ext cx="284813" cy="773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 Arrow 40"/>
          <p:cNvSpPr/>
          <p:nvPr/>
        </p:nvSpPr>
        <p:spPr>
          <a:xfrm rot="10800000">
            <a:off x="2171699" y="4191000"/>
            <a:ext cx="266701" cy="76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Arrow 41"/>
          <p:cNvSpPr/>
          <p:nvPr/>
        </p:nvSpPr>
        <p:spPr>
          <a:xfrm rot="8138515">
            <a:off x="2073469" y="3557489"/>
            <a:ext cx="396570" cy="711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853945" y="2362200"/>
            <a:ext cx="498855" cy="369332"/>
          </a:xfrm>
          <a:prstGeom prst="rect">
            <a:avLst/>
          </a:prstGeom>
          <a:noFill/>
        </p:spPr>
        <p:txBody>
          <a:bodyPr wrap="none" rtlCol="0">
            <a:spAutoFit/>
          </a:bodyPr>
          <a:lstStyle/>
          <a:p>
            <a:pPr algn="ctr"/>
            <a:r>
              <a:rPr lang="en-US" dirty="0" smtClean="0"/>
              <a:t>(0)</a:t>
            </a:r>
            <a:endParaRPr lang="en-US" dirty="0"/>
          </a:p>
        </p:txBody>
      </p:sp>
      <p:sp>
        <p:nvSpPr>
          <p:cNvPr id="44" name="TextBox 43"/>
          <p:cNvSpPr txBox="1"/>
          <p:nvPr/>
        </p:nvSpPr>
        <p:spPr>
          <a:xfrm>
            <a:off x="2874784" y="3212068"/>
            <a:ext cx="457176" cy="369332"/>
          </a:xfrm>
          <a:prstGeom prst="rect">
            <a:avLst/>
          </a:prstGeom>
          <a:noFill/>
        </p:spPr>
        <p:txBody>
          <a:bodyPr wrap="none" rtlCol="0">
            <a:spAutoFit/>
          </a:bodyPr>
          <a:lstStyle/>
          <a:p>
            <a:pPr algn="ctr"/>
            <a:r>
              <a:rPr lang="en-US" dirty="0" smtClean="0"/>
              <a:t>(1)</a:t>
            </a:r>
            <a:endParaRPr lang="en-US" dirty="0"/>
          </a:p>
        </p:txBody>
      </p:sp>
      <p:sp>
        <p:nvSpPr>
          <p:cNvPr id="45" name="TextBox 44"/>
          <p:cNvSpPr txBox="1"/>
          <p:nvPr/>
        </p:nvSpPr>
        <p:spPr>
          <a:xfrm>
            <a:off x="2860357" y="4050268"/>
            <a:ext cx="486030" cy="369332"/>
          </a:xfrm>
          <a:prstGeom prst="rect">
            <a:avLst/>
          </a:prstGeom>
          <a:noFill/>
        </p:spPr>
        <p:txBody>
          <a:bodyPr wrap="none" rtlCol="0">
            <a:spAutoFit/>
          </a:bodyPr>
          <a:lstStyle/>
          <a:p>
            <a:pPr algn="ctr"/>
            <a:r>
              <a:rPr lang="en-US" dirty="0" smtClean="0"/>
              <a:t>(2)</a:t>
            </a:r>
            <a:endParaRPr lang="en-US" dirty="0"/>
          </a:p>
        </p:txBody>
      </p:sp>
      <p:sp>
        <p:nvSpPr>
          <p:cNvPr id="46" name="TextBox 45"/>
          <p:cNvSpPr txBox="1"/>
          <p:nvPr/>
        </p:nvSpPr>
        <p:spPr>
          <a:xfrm>
            <a:off x="2861159" y="5029200"/>
            <a:ext cx="484428" cy="369332"/>
          </a:xfrm>
          <a:prstGeom prst="rect">
            <a:avLst/>
          </a:prstGeom>
          <a:noFill/>
        </p:spPr>
        <p:txBody>
          <a:bodyPr wrap="none" rtlCol="0">
            <a:spAutoFit/>
          </a:bodyPr>
          <a:lstStyle/>
          <a:p>
            <a:pPr algn="ctr"/>
            <a:r>
              <a:rPr lang="en-US" dirty="0" smtClean="0"/>
              <a:t>(3)</a:t>
            </a:r>
            <a:endParaRPr lang="en-US" dirty="0"/>
          </a:p>
        </p:txBody>
      </p:sp>
      <p:sp>
        <p:nvSpPr>
          <p:cNvPr id="47" name="TextBox 46"/>
          <p:cNvSpPr txBox="1"/>
          <p:nvPr/>
        </p:nvSpPr>
        <p:spPr>
          <a:xfrm>
            <a:off x="3539745" y="1840468"/>
            <a:ext cx="498855" cy="369332"/>
          </a:xfrm>
          <a:prstGeom prst="rect">
            <a:avLst/>
          </a:prstGeom>
          <a:noFill/>
        </p:spPr>
        <p:txBody>
          <a:bodyPr wrap="none" rtlCol="0">
            <a:spAutoFit/>
          </a:bodyPr>
          <a:lstStyle/>
          <a:p>
            <a:pPr algn="ctr"/>
            <a:r>
              <a:rPr lang="en-US" dirty="0" smtClean="0"/>
              <a:t>(0)</a:t>
            </a:r>
            <a:endParaRPr lang="en-US" dirty="0"/>
          </a:p>
        </p:txBody>
      </p:sp>
      <p:sp>
        <p:nvSpPr>
          <p:cNvPr id="48" name="TextBox 47"/>
          <p:cNvSpPr txBox="1"/>
          <p:nvPr/>
        </p:nvSpPr>
        <p:spPr>
          <a:xfrm>
            <a:off x="4932184" y="1840468"/>
            <a:ext cx="457176" cy="369332"/>
          </a:xfrm>
          <a:prstGeom prst="rect">
            <a:avLst/>
          </a:prstGeom>
          <a:noFill/>
        </p:spPr>
        <p:txBody>
          <a:bodyPr wrap="none" rtlCol="0">
            <a:spAutoFit/>
          </a:bodyPr>
          <a:lstStyle/>
          <a:p>
            <a:pPr algn="ctr"/>
            <a:r>
              <a:rPr lang="en-US" dirty="0" smtClean="0"/>
              <a:t>(1)</a:t>
            </a:r>
            <a:endParaRPr lang="en-US" dirty="0"/>
          </a:p>
        </p:txBody>
      </p:sp>
      <p:sp>
        <p:nvSpPr>
          <p:cNvPr id="49" name="TextBox 48"/>
          <p:cNvSpPr txBox="1"/>
          <p:nvPr/>
        </p:nvSpPr>
        <p:spPr>
          <a:xfrm>
            <a:off x="6441757" y="1840468"/>
            <a:ext cx="486030" cy="369332"/>
          </a:xfrm>
          <a:prstGeom prst="rect">
            <a:avLst/>
          </a:prstGeom>
          <a:noFill/>
        </p:spPr>
        <p:txBody>
          <a:bodyPr wrap="none" rtlCol="0">
            <a:spAutoFit/>
          </a:bodyPr>
          <a:lstStyle/>
          <a:p>
            <a:pPr algn="ctr"/>
            <a:r>
              <a:rPr lang="en-US" dirty="0" smtClean="0"/>
              <a:t>(2)</a:t>
            </a:r>
            <a:endParaRPr lang="en-US" dirty="0"/>
          </a:p>
        </p:txBody>
      </p:sp>
      <p:sp>
        <p:nvSpPr>
          <p:cNvPr id="50" name="TextBox 49"/>
          <p:cNvSpPr txBox="1"/>
          <p:nvPr/>
        </p:nvSpPr>
        <p:spPr>
          <a:xfrm>
            <a:off x="7932014" y="1840468"/>
            <a:ext cx="484428" cy="369332"/>
          </a:xfrm>
          <a:prstGeom prst="rect">
            <a:avLst/>
          </a:prstGeom>
          <a:noFill/>
        </p:spPr>
        <p:txBody>
          <a:bodyPr wrap="none" rtlCol="0">
            <a:spAutoFit/>
          </a:bodyPr>
          <a:lstStyle/>
          <a:p>
            <a:pPr algn="ctr"/>
            <a:r>
              <a:rPr lang="en-US" dirty="0" smtClean="0"/>
              <a:t>(3)</a:t>
            </a:r>
            <a:endParaRPr lang="en-US" dirty="0"/>
          </a:p>
        </p:txBody>
      </p:sp>
      <p:sp>
        <p:nvSpPr>
          <p:cNvPr id="51" name="TextBox 50"/>
          <p:cNvSpPr txBox="1"/>
          <p:nvPr/>
        </p:nvSpPr>
        <p:spPr>
          <a:xfrm>
            <a:off x="152400" y="3200400"/>
            <a:ext cx="498855" cy="369332"/>
          </a:xfrm>
          <a:prstGeom prst="rect">
            <a:avLst/>
          </a:prstGeom>
          <a:noFill/>
        </p:spPr>
        <p:txBody>
          <a:bodyPr wrap="none" rtlCol="0">
            <a:spAutoFit/>
          </a:bodyPr>
          <a:lstStyle/>
          <a:p>
            <a:pPr algn="ctr"/>
            <a:r>
              <a:rPr lang="en-US" dirty="0" smtClean="0"/>
              <a:t>(0)</a:t>
            </a:r>
            <a:endParaRPr lang="en-US" dirty="0"/>
          </a:p>
        </p:txBody>
      </p:sp>
      <p:sp>
        <p:nvSpPr>
          <p:cNvPr id="52" name="TextBox 51"/>
          <p:cNvSpPr txBox="1"/>
          <p:nvPr/>
        </p:nvSpPr>
        <p:spPr>
          <a:xfrm>
            <a:off x="152400" y="3581400"/>
            <a:ext cx="457176" cy="369332"/>
          </a:xfrm>
          <a:prstGeom prst="rect">
            <a:avLst/>
          </a:prstGeom>
          <a:noFill/>
        </p:spPr>
        <p:txBody>
          <a:bodyPr wrap="none" rtlCol="0">
            <a:spAutoFit/>
          </a:bodyPr>
          <a:lstStyle/>
          <a:p>
            <a:pPr algn="ctr"/>
            <a:r>
              <a:rPr lang="en-US" dirty="0" smtClean="0"/>
              <a:t>(1)</a:t>
            </a:r>
            <a:endParaRPr lang="en-US" dirty="0"/>
          </a:p>
        </p:txBody>
      </p:sp>
      <p:sp>
        <p:nvSpPr>
          <p:cNvPr id="53" name="TextBox 52"/>
          <p:cNvSpPr txBox="1"/>
          <p:nvPr/>
        </p:nvSpPr>
        <p:spPr>
          <a:xfrm>
            <a:off x="158812" y="3974068"/>
            <a:ext cx="486030" cy="369332"/>
          </a:xfrm>
          <a:prstGeom prst="rect">
            <a:avLst/>
          </a:prstGeom>
          <a:noFill/>
        </p:spPr>
        <p:txBody>
          <a:bodyPr wrap="none" rtlCol="0">
            <a:spAutoFit/>
          </a:bodyPr>
          <a:lstStyle/>
          <a:p>
            <a:pPr algn="ctr"/>
            <a:r>
              <a:rPr lang="en-US" dirty="0" smtClean="0"/>
              <a:t>(2)</a:t>
            </a:r>
            <a:endParaRPr lang="en-US" dirty="0"/>
          </a:p>
        </p:txBody>
      </p:sp>
      <p:sp>
        <p:nvSpPr>
          <p:cNvPr id="54" name="TextBox 53"/>
          <p:cNvSpPr txBox="1"/>
          <p:nvPr/>
        </p:nvSpPr>
        <p:spPr>
          <a:xfrm>
            <a:off x="159614" y="4343400"/>
            <a:ext cx="484428" cy="369332"/>
          </a:xfrm>
          <a:prstGeom prst="rect">
            <a:avLst/>
          </a:prstGeom>
          <a:noFill/>
        </p:spPr>
        <p:txBody>
          <a:bodyPr wrap="none" rtlCol="0">
            <a:spAutoFit/>
          </a:bodyPr>
          <a:lstStyle/>
          <a:p>
            <a:pPr algn="ctr"/>
            <a:r>
              <a:rPr lang="en-US" dirty="0" smtClean="0"/>
              <a:t>(3)</a:t>
            </a:r>
            <a:endParaRPr lang="en-US" dirty="0"/>
          </a:p>
        </p:txBody>
      </p:sp>
      <p:sp>
        <p:nvSpPr>
          <p:cNvPr id="55" name="TextBox 54"/>
          <p:cNvSpPr txBox="1"/>
          <p:nvPr/>
        </p:nvSpPr>
        <p:spPr>
          <a:xfrm>
            <a:off x="609703" y="2907268"/>
            <a:ext cx="498855" cy="369332"/>
          </a:xfrm>
          <a:prstGeom prst="rect">
            <a:avLst/>
          </a:prstGeom>
          <a:noFill/>
        </p:spPr>
        <p:txBody>
          <a:bodyPr wrap="none" rtlCol="0">
            <a:spAutoFit/>
          </a:bodyPr>
          <a:lstStyle/>
          <a:p>
            <a:pPr algn="ctr"/>
            <a:r>
              <a:rPr lang="en-US" dirty="0" smtClean="0"/>
              <a:t>(0)</a:t>
            </a:r>
            <a:endParaRPr lang="en-US" dirty="0"/>
          </a:p>
        </p:txBody>
      </p:sp>
      <p:sp>
        <p:nvSpPr>
          <p:cNvPr id="56" name="TextBox 55"/>
          <p:cNvSpPr txBox="1"/>
          <p:nvPr/>
        </p:nvSpPr>
        <p:spPr>
          <a:xfrm>
            <a:off x="1143000" y="2895600"/>
            <a:ext cx="457176" cy="369332"/>
          </a:xfrm>
          <a:prstGeom prst="rect">
            <a:avLst/>
          </a:prstGeom>
          <a:noFill/>
        </p:spPr>
        <p:txBody>
          <a:bodyPr wrap="none" rtlCol="0">
            <a:spAutoFit/>
          </a:bodyPr>
          <a:lstStyle/>
          <a:p>
            <a:pPr algn="ctr"/>
            <a:r>
              <a:rPr lang="en-US" dirty="0" smtClean="0"/>
              <a:t>(1)</a:t>
            </a:r>
            <a:endParaRPr lang="en-US" dirty="0"/>
          </a:p>
        </p:txBody>
      </p:sp>
      <p:sp>
        <p:nvSpPr>
          <p:cNvPr id="57" name="TextBox 56"/>
          <p:cNvSpPr txBox="1"/>
          <p:nvPr/>
        </p:nvSpPr>
        <p:spPr>
          <a:xfrm>
            <a:off x="1676400" y="2895600"/>
            <a:ext cx="486030" cy="369332"/>
          </a:xfrm>
          <a:prstGeom prst="rect">
            <a:avLst/>
          </a:prstGeom>
          <a:noFill/>
        </p:spPr>
        <p:txBody>
          <a:bodyPr wrap="none" rtlCol="0">
            <a:spAutoFit/>
          </a:bodyPr>
          <a:lstStyle/>
          <a:p>
            <a:pPr algn="ctr"/>
            <a:r>
              <a:rPr lang="en-US" dirty="0" smtClean="0"/>
              <a:t>(2)</a:t>
            </a:r>
            <a:endParaRPr lang="en-US" dirty="0"/>
          </a:p>
        </p:txBody>
      </p:sp>
      <p:sp>
        <p:nvSpPr>
          <p:cNvPr id="58" name="TextBox 57"/>
          <p:cNvSpPr txBox="1"/>
          <p:nvPr/>
        </p:nvSpPr>
        <p:spPr>
          <a:xfrm>
            <a:off x="2258772" y="2907268"/>
            <a:ext cx="484428" cy="369332"/>
          </a:xfrm>
          <a:prstGeom prst="rect">
            <a:avLst/>
          </a:prstGeom>
          <a:noFill/>
        </p:spPr>
        <p:txBody>
          <a:bodyPr wrap="none" rtlCol="0">
            <a:spAutoFit/>
          </a:bodyPr>
          <a:lstStyle/>
          <a:p>
            <a:pPr algn="ctr"/>
            <a:r>
              <a:rPr lang="en-US" dirty="0" smtClean="0"/>
              <a:t>(3)</a:t>
            </a:r>
            <a:endParaRPr lang="en-US" dirty="0"/>
          </a:p>
        </p:txBody>
      </p:sp>
      <p:sp>
        <p:nvSpPr>
          <p:cNvPr id="59" name="TextBox 58"/>
          <p:cNvSpPr txBox="1"/>
          <p:nvPr/>
        </p:nvSpPr>
        <p:spPr>
          <a:xfrm>
            <a:off x="228600" y="5879068"/>
            <a:ext cx="8686800" cy="523220"/>
          </a:xfrm>
          <a:prstGeom prst="rect">
            <a:avLst/>
          </a:prstGeom>
          <a:noFill/>
        </p:spPr>
        <p:txBody>
          <a:bodyPr wrap="square" rtlCol="0">
            <a:spAutoFit/>
          </a:bodyPr>
          <a:lstStyle/>
          <a:p>
            <a:pPr algn="ctr"/>
            <a:r>
              <a:rPr lang="en-US" sz="1400" dirty="0" smtClean="0"/>
              <a:t>The paths to collect the maximum amount of gold (16 units) are </a:t>
            </a:r>
          </a:p>
          <a:p>
            <a:pPr algn="ctr"/>
            <a:r>
              <a:rPr lang="en-US" sz="1400" b="1" dirty="0" smtClean="0"/>
              <a:t>(</a:t>
            </a:r>
            <a:r>
              <a:rPr lang="en-US" sz="1400" b="1" dirty="0"/>
              <a:t>2</a:t>
            </a:r>
            <a:r>
              <a:rPr lang="en-US" sz="1400" b="1" dirty="0" smtClean="0"/>
              <a:t>, 0) -&gt; (1, 1) -&gt; (</a:t>
            </a:r>
            <a:r>
              <a:rPr lang="en-US" sz="1400" b="1" dirty="0"/>
              <a:t>1</a:t>
            </a:r>
            <a:r>
              <a:rPr lang="en-US" sz="1400" b="1" dirty="0" smtClean="0"/>
              <a:t>,2) -&gt; (0, 3) and (2, 0) -&gt; (3, 1) -&gt; (2, 2) -&gt; (2, 3)</a:t>
            </a:r>
            <a:endParaRPr lang="en-US" sz="1400" b="1" dirty="0"/>
          </a:p>
        </p:txBody>
      </p:sp>
    </p:spTree>
    <p:extLst>
      <p:ext uri="{BB962C8B-B14F-4D97-AF65-F5344CB8AC3E}">
        <p14:creationId xmlns:p14="http://schemas.microsoft.com/office/powerpoint/2010/main" val="37229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80">
                                          <p:stCondLst>
                                            <p:cond delay="0"/>
                                          </p:stCondLst>
                                        </p:cTn>
                                        <p:tgtEl>
                                          <p:spTgt spid="8"/>
                                        </p:tgtEl>
                                      </p:cBhvr>
                                    </p:animEffect>
                                    <p:anim calcmode="lin" valueType="num">
                                      <p:cBhvr>
                                        <p:cTn id="2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3" dur="26">
                                          <p:stCondLst>
                                            <p:cond delay="650"/>
                                          </p:stCondLst>
                                        </p:cTn>
                                        <p:tgtEl>
                                          <p:spTgt spid="8"/>
                                        </p:tgtEl>
                                      </p:cBhvr>
                                      <p:to x="100000" y="60000"/>
                                    </p:animScale>
                                    <p:animScale>
                                      <p:cBhvr>
                                        <p:cTn id="34" dur="166" decel="50000">
                                          <p:stCondLst>
                                            <p:cond delay="676"/>
                                          </p:stCondLst>
                                        </p:cTn>
                                        <p:tgtEl>
                                          <p:spTgt spid="8"/>
                                        </p:tgtEl>
                                      </p:cBhvr>
                                      <p:to x="100000" y="100000"/>
                                    </p:animScale>
                                    <p:animScale>
                                      <p:cBhvr>
                                        <p:cTn id="35" dur="26">
                                          <p:stCondLst>
                                            <p:cond delay="1312"/>
                                          </p:stCondLst>
                                        </p:cTn>
                                        <p:tgtEl>
                                          <p:spTgt spid="8"/>
                                        </p:tgtEl>
                                      </p:cBhvr>
                                      <p:to x="100000" y="80000"/>
                                    </p:animScale>
                                    <p:animScale>
                                      <p:cBhvr>
                                        <p:cTn id="36" dur="166" decel="50000">
                                          <p:stCondLst>
                                            <p:cond delay="1338"/>
                                          </p:stCondLst>
                                        </p:cTn>
                                        <p:tgtEl>
                                          <p:spTgt spid="8"/>
                                        </p:tgtEl>
                                      </p:cBhvr>
                                      <p:to x="100000" y="100000"/>
                                    </p:animScale>
                                    <p:animScale>
                                      <p:cBhvr>
                                        <p:cTn id="37" dur="26">
                                          <p:stCondLst>
                                            <p:cond delay="1642"/>
                                          </p:stCondLst>
                                        </p:cTn>
                                        <p:tgtEl>
                                          <p:spTgt spid="8"/>
                                        </p:tgtEl>
                                      </p:cBhvr>
                                      <p:to x="100000" y="90000"/>
                                    </p:animScale>
                                    <p:animScale>
                                      <p:cBhvr>
                                        <p:cTn id="38" dur="166" decel="50000">
                                          <p:stCondLst>
                                            <p:cond delay="1668"/>
                                          </p:stCondLst>
                                        </p:cTn>
                                        <p:tgtEl>
                                          <p:spTgt spid="8"/>
                                        </p:tgtEl>
                                      </p:cBhvr>
                                      <p:to x="100000" y="100000"/>
                                    </p:animScale>
                                    <p:animScale>
                                      <p:cBhvr>
                                        <p:cTn id="39" dur="26">
                                          <p:stCondLst>
                                            <p:cond delay="1808"/>
                                          </p:stCondLst>
                                        </p:cTn>
                                        <p:tgtEl>
                                          <p:spTgt spid="8"/>
                                        </p:tgtEl>
                                      </p:cBhvr>
                                      <p:to x="100000" y="95000"/>
                                    </p:animScale>
                                    <p:animScale>
                                      <p:cBhvr>
                                        <p:cTn id="40" dur="166" decel="50000">
                                          <p:stCondLst>
                                            <p:cond delay="1834"/>
                                          </p:stCondLst>
                                        </p:cTn>
                                        <p:tgtEl>
                                          <p:spTgt spid="8"/>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80">
                                          <p:stCondLst>
                                            <p:cond delay="0"/>
                                          </p:stCondLst>
                                        </p:cTn>
                                        <p:tgtEl>
                                          <p:spTgt spid="9"/>
                                        </p:tgtEl>
                                      </p:cBhvr>
                                    </p:animEffect>
                                    <p:anim calcmode="lin" valueType="num">
                                      <p:cBhvr>
                                        <p:cTn id="4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9" dur="26">
                                          <p:stCondLst>
                                            <p:cond delay="650"/>
                                          </p:stCondLst>
                                        </p:cTn>
                                        <p:tgtEl>
                                          <p:spTgt spid="9"/>
                                        </p:tgtEl>
                                      </p:cBhvr>
                                      <p:to x="100000" y="60000"/>
                                    </p:animScale>
                                    <p:animScale>
                                      <p:cBhvr>
                                        <p:cTn id="50" dur="166" decel="50000">
                                          <p:stCondLst>
                                            <p:cond delay="676"/>
                                          </p:stCondLst>
                                        </p:cTn>
                                        <p:tgtEl>
                                          <p:spTgt spid="9"/>
                                        </p:tgtEl>
                                      </p:cBhvr>
                                      <p:to x="100000" y="100000"/>
                                    </p:animScale>
                                    <p:animScale>
                                      <p:cBhvr>
                                        <p:cTn id="51" dur="26">
                                          <p:stCondLst>
                                            <p:cond delay="1312"/>
                                          </p:stCondLst>
                                        </p:cTn>
                                        <p:tgtEl>
                                          <p:spTgt spid="9"/>
                                        </p:tgtEl>
                                      </p:cBhvr>
                                      <p:to x="100000" y="80000"/>
                                    </p:animScale>
                                    <p:animScale>
                                      <p:cBhvr>
                                        <p:cTn id="52" dur="166" decel="50000">
                                          <p:stCondLst>
                                            <p:cond delay="1338"/>
                                          </p:stCondLst>
                                        </p:cTn>
                                        <p:tgtEl>
                                          <p:spTgt spid="9"/>
                                        </p:tgtEl>
                                      </p:cBhvr>
                                      <p:to x="100000" y="100000"/>
                                    </p:animScale>
                                    <p:animScale>
                                      <p:cBhvr>
                                        <p:cTn id="53" dur="26">
                                          <p:stCondLst>
                                            <p:cond delay="1642"/>
                                          </p:stCondLst>
                                        </p:cTn>
                                        <p:tgtEl>
                                          <p:spTgt spid="9"/>
                                        </p:tgtEl>
                                      </p:cBhvr>
                                      <p:to x="100000" y="90000"/>
                                    </p:animScale>
                                    <p:animScale>
                                      <p:cBhvr>
                                        <p:cTn id="54" dur="166" decel="50000">
                                          <p:stCondLst>
                                            <p:cond delay="1668"/>
                                          </p:stCondLst>
                                        </p:cTn>
                                        <p:tgtEl>
                                          <p:spTgt spid="9"/>
                                        </p:tgtEl>
                                      </p:cBhvr>
                                      <p:to x="100000" y="100000"/>
                                    </p:animScale>
                                    <p:animScale>
                                      <p:cBhvr>
                                        <p:cTn id="55" dur="26">
                                          <p:stCondLst>
                                            <p:cond delay="1808"/>
                                          </p:stCondLst>
                                        </p:cTn>
                                        <p:tgtEl>
                                          <p:spTgt spid="9"/>
                                        </p:tgtEl>
                                      </p:cBhvr>
                                      <p:to x="100000" y="95000"/>
                                    </p:animScale>
                                    <p:animScale>
                                      <p:cBhvr>
                                        <p:cTn id="56" dur="166" decel="50000">
                                          <p:stCondLst>
                                            <p:cond delay="1834"/>
                                          </p:stCondLst>
                                        </p:cTn>
                                        <p:tgtEl>
                                          <p:spTgt spid="9"/>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down)">
                                      <p:cBhvr>
                                        <p:cTn id="59" dur="580">
                                          <p:stCondLst>
                                            <p:cond delay="0"/>
                                          </p:stCondLst>
                                        </p:cTn>
                                        <p:tgtEl>
                                          <p:spTgt spid="10"/>
                                        </p:tgtEl>
                                      </p:cBhvr>
                                    </p:animEffect>
                                    <p:anim calcmode="lin" valueType="num">
                                      <p:cBhvr>
                                        <p:cTn id="6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5" dur="26">
                                          <p:stCondLst>
                                            <p:cond delay="650"/>
                                          </p:stCondLst>
                                        </p:cTn>
                                        <p:tgtEl>
                                          <p:spTgt spid="10"/>
                                        </p:tgtEl>
                                      </p:cBhvr>
                                      <p:to x="100000" y="60000"/>
                                    </p:animScale>
                                    <p:animScale>
                                      <p:cBhvr>
                                        <p:cTn id="66" dur="166" decel="50000">
                                          <p:stCondLst>
                                            <p:cond delay="676"/>
                                          </p:stCondLst>
                                        </p:cTn>
                                        <p:tgtEl>
                                          <p:spTgt spid="10"/>
                                        </p:tgtEl>
                                      </p:cBhvr>
                                      <p:to x="100000" y="100000"/>
                                    </p:animScale>
                                    <p:animScale>
                                      <p:cBhvr>
                                        <p:cTn id="67" dur="26">
                                          <p:stCondLst>
                                            <p:cond delay="1312"/>
                                          </p:stCondLst>
                                        </p:cTn>
                                        <p:tgtEl>
                                          <p:spTgt spid="10"/>
                                        </p:tgtEl>
                                      </p:cBhvr>
                                      <p:to x="100000" y="80000"/>
                                    </p:animScale>
                                    <p:animScale>
                                      <p:cBhvr>
                                        <p:cTn id="68" dur="166" decel="50000">
                                          <p:stCondLst>
                                            <p:cond delay="1338"/>
                                          </p:stCondLst>
                                        </p:cTn>
                                        <p:tgtEl>
                                          <p:spTgt spid="10"/>
                                        </p:tgtEl>
                                      </p:cBhvr>
                                      <p:to x="100000" y="100000"/>
                                    </p:animScale>
                                    <p:animScale>
                                      <p:cBhvr>
                                        <p:cTn id="69" dur="26">
                                          <p:stCondLst>
                                            <p:cond delay="1642"/>
                                          </p:stCondLst>
                                        </p:cTn>
                                        <p:tgtEl>
                                          <p:spTgt spid="10"/>
                                        </p:tgtEl>
                                      </p:cBhvr>
                                      <p:to x="100000" y="90000"/>
                                    </p:animScale>
                                    <p:animScale>
                                      <p:cBhvr>
                                        <p:cTn id="70" dur="166" decel="50000">
                                          <p:stCondLst>
                                            <p:cond delay="1668"/>
                                          </p:stCondLst>
                                        </p:cTn>
                                        <p:tgtEl>
                                          <p:spTgt spid="10"/>
                                        </p:tgtEl>
                                      </p:cBhvr>
                                      <p:to x="100000" y="100000"/>
                                    </p:animScale>
                                    <p:animScale>
                                      <p:cBhvr>
                                        <p:cTn id="71" dur="26">
                                          <p:stCondLst>
                                            <p:cond delay="1808"/>
                                          </p:stCondLst>
                                        </p:cTn>
                                        <p:tgtEl>
                                          <p:spTgt spid="10"/>
                                        </p:tgtEl>
                                      </p:cBhvr>
                                      <p:to x="100000" y="95000"/>
                                    </p:animScale>
                                    <p:animScale>
                                      <p:cBhvr>
                                        <p:cTn id="72" dur="166" decel="50000">
                                          <p:stCondLst>
                                            <p:cond delay="1834"/>
                                          </p:stCondLst>
                                        </p:cTn>
                                        <p:tgtEl>
                                          <p:spTgt spid="10"/>
                                        </p:tgtEl>
                                      </p:cBhvr>
                                      <p:to x="100000" y="100000"/>
                                    </p:animScale>
                                  </p:childTnLst>
                                </p:cTn>
                              </p:par>
                              <p:par>
                                <p:cTn id="73" presetID="26"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80">
                                          <p:stCondLst>
                                            <p:cond delay="0"/>
                                          </p:stCondLst>
                                        </p:cTn>
                                        <p:tgtEl>
                                          <p:spTgt spid="11"/>
                                        </p:tgtEl>
                                      </p:cBhvr>
                                    </p:animEffect>
                                    <p:anim calcmode="lin" valueType="num">
                                      <p:cBhvr>
                                        <p:cTn id="7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1" dur="26">
                                          <p:stCondLst>
                                            <p:cond delay="650"/>
                                          </p:stCondLst>
                                        </p:cTn>
                                        <p:tgtEl>
                                          <p:spTgt spid="11"/>
                                        </p:tgtEl>
                                      </p:cBhvr>
                                      <p:to x="100000" y="60000"/>
                                    </p:animScale>
                                    <p:animScale>
                                      <p:cBhvr>
                                        <p:cTn id="82" dur="166" decel="50000">
                                          <p:stCondLst>
                                            <p:cond delay="676"/>
                                          </p:stCondLst>
                                        </p:cTn>
                                        <p:tgtEl>
                                          <p:spTgt spid="11"/>
                                        </p:tgtEl>
                                      </p:cBhvr>
                                      <p:to x="100000" y="100000"/>
                                    </p:animScale>
                                    <p:animScale>
                                      <p:cBhvr>
                                        <p:cTn id="83" dur="26">
                                          <p:stCondLst>
                                            <p:cond delay="1312"/>
                                          </p:stCondLst>
                                        </p:cTn>
                                        <p:tgtEl>
                                          <p:spTgt spid="11"/>
                                        </p:tgtEl>
                                      </p:cBhvr>
                                      <p:to x="100000" y="80000"/>
                                    </p:animScale>
                                    <p:animScale>
                                      <p:cBhvr>
                                        <p:cTn id="84" dur="166" decel="50000">
                                          <p:stCondLst>
                                            <p:cond delay="1338"/>
                                          </p:stCondLst>
                                        </p:cTn>
                                        <p:tgtEl>
                                          <p:spTgt spid="11"/>
                                        </p:tgtEl>
                                      </p:cBhvr>
                                      <p:to x="100000" y="100000"/>
                                    </p:animScale>
                                    <p:animScale>
                                      <p:cBhvr>
                                        <p:cTn id="85" dur="26">
                                          <p:stCondLst>
                                            <p:cond delay="1642"/>
                                          </p:stCondLst>
                                        </p:cTn>
                                        <p:tgtEl>
                                          <p:spTgt spid="11"/>
                                        </p:tgtEl>
                                      </p:cBhvr>
                                      <p:to x="100000" y="90000"/>
                                    </p:animScale>
                                    <p:animScale>
                                      <p:cBhvr>
                                        <p:cTn id="86" dur="166" decel="50000">
                                          <p:stCondLst>
                                            <p:cond delay="1668"/>
                                          </p:stCondLst>
                                        </p:cTn>
                                        <p:tgtEl>
                                          <p:spTgt spid="11"/>
                                        </p:tgtEl>
                                      </p:cBhvr>
                                      <p:to x="100000" y="100000"/>
                                    </p:animScale>
                                    <p:animScale>
                                      <p:cBhvr>
                                        <p:cTn id="87" dur="26">
                                          <p:stCondLst>
                                            <p:cond delay="1808"/>
                                          </p:stCondLst>
                                        </p:cTn>
                                        <p:tgtEl>
                                          <p:spTgt spid="11"/>
                                        </p:tgtEl>
                                      </p:cBhvr>
                                      <p:to x="100000" y="95000"/>
                                    </p:animScale>
                                    <p:animScale>
                                      <p:cBhvr>
                                        <p:cTn id="88" dur="166" decel="50000">
                                          <p:stCondLst>
                                            <p:cond delay="1834"/>
                                          </p:stCondLst>
                                        </p:cTn>
                                        <p:tgtEl>
                                          <p:spTgt spid="11"/>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26"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wipe(down)">
                                      <p:cBhvr>
                                        <p:cTn id="93" dur="580">
                                          <p:stCondLst>
                                            <p:cond delay="0"/>
                                          </p:stCondLst>
                                        </p:cTn>
                                        <p:tgtEl>
                                          <p:spTgt spid="12"/>
                                        </p:tgtEl>
                                      </p:cBhvr>
                                    </p:animEffect>
                                    <p:anim calcmode="lin" valueType="num">
                                      <p:cBhvr>
                                        <p:cTn id="9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99" dur="26">
                                          <p:stCondLst>
                                            <p:cond delay="650"/>
                                          </p:stCondLst>
                                        </p:cTn>
                                        <p:tgtEl>
                                          <p:spTgt spid="12"/>
                                        </p:tgtEl>
                                      </p:cBhvr>
                                      <p:to x="100000" y="60000"/>
                                    </p:animScale>
                                    <p:animScale>
                                      <p:cBhvr>
                                        <p:cTn id="100" dur="166" decel="50000">
                                          <p:stCondLst>
                                            <p:cond delay="676"/>
                                          </p:stCondLst>
                                        </p:cTn>
                                        <p:tgtEl>
                                          <p:spTgt spid="12"/>
                                        </p:tgtEl>
                                      </p:cBhvr>
                                      <p:to x="100000" y="100000"/>
                                    </p:animScale>
                                    <p:animScale>
                                      <p:cBhvr>
                                        <p:cTn id="101" dur="26">
                                          <p:stCondLst>
                                            <p:cond delay="1312"/>
                                          </p:stCondLst>
                                        </p:cTn>
                                        <p:tgtEl>
                                          <p:spTgt spid="12"/>
                                        </p:tgtEl>
                                      </p:cBhvr>
                                      <p:to x="100000" y="80000"/>
                                    </p:animScale>
                                    <p:animScale>
                                      <p:cBhvr>
                                        <p:cTn id="102" dur="166" decel="50000">
                                          <p:stCondLst>
                                            <p:cond delay="1338"/>
                                          </p:stCondLst>
                                        </p:cTn>
                                        <p:tgtEl>
                                          <p:spTgt spid="12"/>
                                        </p:tgtEl>
                                      </p:cBhvr>
                                      <p:to x="100000" y="100000"/>
                                    </p:animScale>
                                    <p:animScale>
                                      <p:cBhvr>
                                        <p:cTn id="103" dur="26">
                                          <p:stCondLst>
                                            <p:cond delay="1642"/>
                                          </p:stCondLst>
                                        </p:cTn>
                                        <p:tgtEl>
                                          <p:spTgt spid="12"/>
                                        </p:tgtEl>
                                      </p:cBhvr>
                                      <p:to x="100000" y="90000"/>
                                    </p:animScale>
                                    <p:animScale>
                                      <p:cBhvr>
                                        <p:cTn id="104" dur="166" decel="50000">
                                          <p:stCondLst>
                                            <p:cond delay="1668"/>
                                          </p:stCondLst>
                                        </p:cTn>
                                        <p:tgtEl>
                                          <p:spTgt spid="12"/>
                                        </p:tgtEl>
                                      </p:cBhvr>
                                      <p:to x="100000" y="100000"/>
                                    </p:animScale>
                                    <p:animScale>
                                      <p:cBhvr>
                                        <p:cTn id="105" dur="26">
                                          <p:stCondLst>
                                            <p:cond delay="1808"/>
                                          </p:stCondLst>
                                        </p:cTn>
                                        <p:tgtEl>
                                          <p:spTgt spid="12"/>
                                        </p:tgtEl>
                                      </p:cBhvr>
                                      <p:to x="100000" y="95000"/>
                                    </p:animScale>
                                    <p:animScale>
                                      <p:cBhvr>
                                        <p:cTn id="106" dur="166" decel="50000">
                                          <p:stCondLst>
                                            <p:cond delay="1834"/>
                                          </p:stCondLst>
                                        </p:cTn>
                                        <p:tgtEl>
                                          <p:spTgt spid="12"/>
                                        </p:tgtEl>
                                      </p:cBhvr>
                                      <p:to x="100000" y="100000"/>
                                    </p:animScale>
                                  </p:childTnLst>
                                </p:cTn>
                              </p:par>
                            </p:childTnLst>
                          </p:cTn>
                        </p:par>
                      </p:childTnLst>
                    </p:cTn>
                  </p:par>
                  <p:par>
                    <p:cTn id="107" fill="hold">
                      <p:stCondLst>
                        <p:cond delay="indefinite"/>
                      </p:stCondLst>
                      <p:childTnLst>
                        <p:par>
                          <p:cTn id="108" fill="hold">
                            <p:stCondLst>
                              <p:cond delay="0"/>
                            </p:stCondLst>
                            <p:childTnLst>
                              <p:par>
                                <p:cTn id="109" presetID="26" presetClass="entr" presetSubtype="0" fill="hold" grpId="0" nodeType="clickEffect">
                                  <p:stCondLst>
                                    <p:cond delay="0"/>
                                  </p:stCondLst>
                                  <p:childTnLst>
                                    <p:set>
                                      <p:cBhvr>
                                        <p:cTn id="110" dur="1" fill="hold">
                                          <p:stCondLst>
                                            <p:cond delay="0"/>
                                          </p:stCondLst>
                                        </p:cTn>
                                        <p:tgtEl>
                                          <p:spTgt spid="13"/>
                                        </p:tgtEl>
                                        <p:attrNameLst>
                                          <p:attrName>style.visibility</p:attrName>
                                        </p:attrNameLst>
                                      </p:cBhvr>
                                      <p:to>
                                        <p:strVal val="visible"/>
                                      </p:to>
                                    </p:set>
                                    <p:animEffect transition="in" filter="wipe(down)">
                                      <p:cBhvr>
                                        <p:cTn id="111" dur="580">
                                          <p:stCondLst>
                                            <p:cond delay="0"/>
                                          </p:stCondLst>
                                        </p:cTn>
                                        <p:tgtEl>
                                          <p:spTgt spid="13"/>
                                        </p:tgtEl>
                                      </p:cBhvr>
                                    </p:animEffect>
                                    <p:anim calcmode="lin" valueType="num">
                                      <p:cBhvr>
                                        <p:cTn id="11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17" dur="26">
                                          <p:stCondLst>
                                            <p:cond delay="650"/>
                                          </p:stCondLst>
                                        </p:cTn>
                                        <p:tgtEl>
                                          <p:spTgt spid="13"/>
                                        </p:tgtEl>
                                      </p:cBhvr>
                                      <p:to x="100000" y="60000"/>
                                    </p:animScale>
                                    <p:animScale>
                                      <p:cBhvr>
                                        <p:cTn id="118" dur="166" decel="50000">
                                          <p:stCondLst>
                                            <p:cond delay="676"/>
                                          </p:stCondLst>
                                        </p:cTn>
                                        <p:tgtEl>
                                          <p:spTgt spid="13"/>
                                        </p:tgtEl>
                                      </p:cBhvr>
                                      <p:to x="100000" y="100000"/>
                                    </p:animScale>
                                    <p:animScale>
                                      <p:cBhvr>
                                        <p:cTn id="119" dur="26">
                                          <p:stCondLst>
                                            <p:cond delay="1312"/>
                                          </p:stCondLst>
                                        </p:cTn>
                                        <p:tgtEl>
                                          <p:spTgt spid="13"/>
                                        </p:tgtEl>
                                      </p:cBhvr>
                                      <p:to x="100000" y="80000"/>
                                    </p:animScale>
                                    <p:animScale>
                                      <p:cBhvr>
                                        <p:cTn id="120" dur="166" decel="50000">
                                          <p:stCondLst>
                                            <p:cond delay="1338"/>
                                          </p:stCondLst>
                                        </p:cTn>
                                        <p:tgtEl>
                                          <p:spTgt spid="13"/>
                                        </p:tgtEl>
                                      </p:cBhvr>
                                      <p:to x="100000" y="100000"/>
                                    </p:animScale>
                                    <p:animScale>
                                      <p:cBhvr>
                                        <p:cTn id="121" dur="26">
                                          <p:stCondLst>
                                            <p:cond delay="1642"/>
                                          </p:stCondLst>
                                        </p:cTn>
                                        <p:tgtEl>
                                          <p:spTgt spid="13"/>
                                        </p:tgtEl>
                                      </p:cBhvr>
                                      <p:to x="100000" y="90000"/>
                                    </p:animScale>
                                    <p:animScale>
                                      <p:cBhvr>
                                        <p:cTn id="122" dur="166" decel="50000">
                                          <p:stCondLst>
                                            <p:cond delay="1668"/>
                                          </p:stCondLst>
                                        </p:cTn>
                                        <p:tgtEl>
                                          <p:spTgt spid="13"/>
                                        </p:tgtEl>
                                      </p:cBhvr>
                                      <p:to x="100000" y="100000"/>
                                    </p:animScale>
                                    <p:animScale>
                                      <p:cBhvr>
                                        <p:cTn id="123" dur="26">
                                          <p:stCondLst>
                                            <p:cond delay="1808"/>
                                          </p:stCondLst>
                                        </p:cTn>
                                        <p:tgtEl>
                                          <p:spTgt spid="13"/>
                                        </p:tgtEl>
                                      </p:cBhvr>
                                      <p:to x="100000" y="95000"/>
                                    </p:animScale>
                                    <p:animScale>
                                      <p:cBhvr>
                                        <p:cTn id="124" dur="166" decel="50000">
                                          <p:stCondLst>
                                            <p:cond delay="1834"/>
                                          </p:stCondLst>
                                        </p:cTn>
                                        <p:tgtEl>
                                          <p:spTgt spid="13"/>
                                        </p:tgtEl>
                                      </p:cBhvr>
                                      <p:to x="100000" y="100000"/>
                                    </p:animScale>
                                  </p:childTnLst>
                                </p:cTn>
                              </p:par>
                            </p:childTnLst>
                          </p:cTn>
                        </p:par>
                      </p:childTnLst>
                    </p:cTn>
                  </p:par>
                  <p:par>
                    <p:cTn id="125" fill="hold">
                      <p:stCondLst>
                        <p:cond delay="indefinite"/>
                      </p:stCondLst>
                      <p:childTnLst>
                        <p:par>
                          <p:cTn id="126" fill="hold">
                            <p:stCondLst>
                              <p:cond delay="0"/>
                            </p:stCondLst>
                            <p:childTnLst>
                              <p:par>
                                <p:cTn id="127" presetID="26" presetClass="entr" presetSubtype="0" fill="hold" grpId="0" nodeType="clickEffect">
                                  <p:stCondLst>
                                    <p:cond delay="0"/>
                                  </p:stCondLst>
                                  <p:childTnLst>
                                    <p:set>
                                      <p:cBhvr>
                                        <p:cTn id="128" dur="1" fill="hold">
                                          <p:stCondLst>
                                            <p:cond delay="0"/>
                                          </p:stCondLst>
                                        </p:cTn>
                                        <p:tgtEl>
                                          <p:spTgt spid="14"/>
                                        </p:tgtEl>
                                        <p:attrNameLst>
                                          <p:attrName>style.visibility</p:attrName>
                                        </p:attrNameLst>
                                      </p:cBhvr>
                                      <p:to>
                                        <p:strVal val="visible"/>
                                      </p:to>
                                    </p:set>
                                    <p:animEffect transition="in" filter="wipe(down)">
                                      <p:cBhvr>
                                        <p:cTn id="129" dur="580">
                                          <p:stCondLst>
                                            <p:cond delay="0"/>
                                          </p:stCondLst>
                                        </p:cTn>
                                        <p:tgtEl>
                                          <p:spTgt spid="14"/>
                                        </p:tgtEl>
                                      </p:cBhvr>
                                    </p:animEffect>
                                    <p:anim calcmode="lin" valueType="num">
                                      <p:cBhvr>
                                        <p:cTn id="13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5" dur="26">
                                          <p:stCondLst>
                                            <p:cond delay="650"/>
                                          </p:stCondLst>
                                        </p:cTn>
                                        <p:tgtEl>
                                          <p:spTgt spid="14"/>
                                        </p:tgtEl>
                                      </p:cBhvr>
                                      <p:to x="100000" y="60000"/>
                                    </p:animScale>
                                    <p:animScale>
                                      <p:cBhvr>
                                        <p:cTn id="136" dur="166" decel="50000">
                                          <p:stCondLst>
                                            <p:cond delay="676"/>
                                          </p:stCondLst>
                                        </p:cTn>
                                        <p:tgtEl>
                                          <p:spTgt spid="14"/>
                                        </p:tgtEl>
                                      </p:cBhvr>
                                      <p:to x="100000" y="100000"/>
                                    </p:animScale>
                                    <p:animScale>
                                      <p:cBhvr>
                                        <p:cTn id="137" dur="26">
                                          <p:stCondLst>
                                            <p:cond delay="1312"/>
                                          </p:stCondLst>
                                        </p:cTn>
                                        <p:tgtEl>
                                          <p:spTgt spid="14"/>
                                        </p:tgtEl>
                                      </p:cBhvr>
                                      <p:to x="100000" y="80000"/>
                                    </p:animScale>
                                    <p:animScale>
                                      <p:cBhvr>
                                        <p:cTn id="138" dur="166" decel="50000">
                                          <p:stCondLst>
                                            <p:cond delay="1338"/>
                                          </p:stCondLst>
                                        </p:cTn>
                                        <p:tgtEl>
                                          <p:spTgt spid="14"/>
                                        </p:tgtEl>
                                      </p:cBhvr>
                                      <p:to x="100000" y="100000"/>
                                    </p:animScale>
                                    <p:animScale>
                                      <p:cBhvr>
                                        <p:cTn id="139" dur="26">
                                          <p:stCondLst>
                                            <p:cond delay="1642"/>
                                          </p:stCondLst>
                                        </p:cTn>
                                        <p:tgtEl>
                                          <p:spTgt spid="14"/>
                                        </p:tgtEl>
                                      </p:cBhvr>
                                      <p:to x="100000" y="90000"/>
                                    </p:animScale>
                                    <p:animScale>
                                      <p:cBhvr>
                                        <p:cTn id="140" dur="166" decel="50000">
                                          <p:stCondLst>
                                            <p:cond delay="1668"/>
                                          </p:stCondLst>
                                        </p:cTn>
                                        <p:tgtEl>
                                          <p:spTgt spid="14"/>
                                        </p:tgtEl>
                                      </p:cBhvr>
                                      <p:to x="100000" y="100000"/>
                                    </p:animScale>
                                    <p:animScale>
                                      <p:cBhvr>
                                        <p:cTn id="141" dur="26">
                                          <p:stCondLst>
                                            <p:cond delay="1808"/>
                                          </p:stCondLst>
                                        </p:cTn>
                                        <p:tgtEl>
                                          <p:spTgt spid="14"/>
                                        </p:tgtEl>
                                      </p:cBhvr>
                                      <p:to x="100000" y="95000"/>
                                    </p:animScale>
                                    <p:animScale>
                                      <p:cBhvr>
                                        <p:cTn id="142" dur="166" decel="50000">
                                          <p:stCondLst>
                                            <p:cond delay="1834"/>
                                          </p:stCondLst>
                                        </p:cTn>
                                        <p:tgtEl>
                                          <p:spTgt spid="14"/>
                                        </p:tgtEl>
                                      </p:cBhvr>
                                      <p:to x="100000" y="100000"/>
                                    </p:animScale>
                                  </p:childTnLst>
                                </p:cTn>
                              </p:par>
                            </p:childTnLst>
                          </p:cTn>
                        </p:par>
                      </p:childTnLst>
                    </p:cTn>
                  </p:par>
                  <p:par>
                    <p:cTn id="143" fill="hold">
                      <p:stCondLst>
                        <p:cond delay="indefinite"/>
                      </p:stCondLst>
                      <p:childTnLst>
                        <p:par>
                          <p:cTn id="144" fill="hold">
                            <p:stCondLst>
                              <p:cond delay="0"/>
                            </p:stCondLst>
                            <p:childTnLst>
                              <p:par>
                                <p:cTn id="145" presetID="26" presetClass="entr" presetSubtype="0" fill="hold" grpId="0" nodeType="clickEffect">
                                  <p:stCondLst>
                                    <p:cond delay="0"/>
                                  </p:stCondLst>
                                  <p:childTnLst>
                                    <p:set>
                                      <p:cBhvr>
                                        <p:cTn id="146" dur="1" fill="hold">
                                          <p:stCondLst>
                                            <p:cond delay="0"/>
                                          </p:stCondLst>
                                        </p:cTn>
                                        <p:tgtEl>
                                          <p:spTgt spid="15"/>
                                        </p:tgtEl>
                                        <p:attrNameLst>
                                          <p:attrName>style.visibility</p:attrName>
                                        </p:attrNameLst>
                                      </p:cBhvr>
                                      <p:to>
                                        <p:strVal val="visible"/>
                                      </p:to>
                                    </p:set>
                                    <p:animEffect transition="in" filter="wipe(down)">
                                      <p:cBhvr>
                                        <p:cTn id="147" dur="580">
                                          <p:stCondLst>
                                            <p:cond delay="0"/>
                                          </p:stCondLst>
                                        </p:cTn>
                                        <p:tgtEl>
                                          <p:spTgt spid="15"/>
                                        </p:tgtEl>
                                      </p:cBhvr>
                                    </p:animEffect>
                                    <p:anim calcmode="lin" valueType="num">
                                      <p:cBhvr>
                                        <p:cTn id="14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4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5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5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53" dur="26">
                                          <p:stCondLst>
                                            <p:cond delay="650"/>
                                          </p:stCondLst>
                                        </p:cTn>
                                        <p:tgtEl>
                                          <p:spTgt spid="15"/>
                                        </p:tgtEl>
                                      </p:cBhvr>
                                      <p:to x="100000" y="60000"/>
                                    </p:animScale>
                                    <p:animScale>
                                      <p:cBhvr>
                                        <p:cTn id="154" dur="166" decel="50000">
                                          <p:stCondLst>
                                            <p:cond delay="676"/>
                                          </p:stCondLst>
                                        </p:cTn>
                                        <p:tgtEl>
                                          <p:spTgt spid="15"/>
                                        </p:tgtEl>
                                      </p:cBhvr>
                                      <p:to x="100000" y="100000"/>
                                    </p:animScale>
                                    <p:animScale>
                                      <p:cBhvr>
                                        <p:cTn id="155" dur="26">
                                          <p:stCondLst>
                                            <p:cond delay="1312"/>
                                          </p:stCondLst>
                                        </p:cTn>
                                        <p:tgtEl>
                                          <p:spTgt spid="15"/>
                                        </p:tgtEl>
                                      </p:cBhvr>
                                      <p:to x="100000" y="80000"/>
                                    </p:animScale>
                                    <p:animScale>
                                      <p:cBhvr>
                                        <p:cTn id="156" dur="166" decel="50000">
                                          <p:stCondLst>
                                            <p:cond delay="1338"/>
                                          </p:stCondLst>
                                        </p:cTn>
                                        <p:tgtEl>
                                          <p:spTgt spid="15"/>
                                        </p:tgtEl>
                                      </p:cBhvr>
                                      <p:to x="100000" y="100000"/>
                                    </p:animScale>
                                    <p:animScale>
                                      <p:cBhvr>
                                        <p:cTn id="157" dur="26">
                                          <p:stCondLst>
                                            <p:cond delay="1642"/>
                                          </p:stCondLst>
                                        </p:cTn>
                                        <p:tgtEl>
                                          <p:spTgt spid="15"/>
                                        </p:tgtEl>
                                      </p:cBhvr>
                                      <p:to x="100000" y="90000"/>
                                    </p:animScale>
                                    <p:animScale>
                                      <p:cBhvr>
                                        <p:cTn id="158" dur="166" decel="50000">
                                          <p:stCondLst>
                                            <p:cond delay="1668"/>
                                          </p:stCondLst>
                                        </p:cTn>
                                        <p:tgtEl>
                                          <p:spTgt spid="15"/>
                                        </p:tgtEl>
                                      </p:cBhvr>
                                      <p:to x="100000" y="100000"/>
                                    </p:animScale>
                                    <p:animScale>
                                      <p:cBhvr>
                                        <p:cTn id="159" dur="26">
                                          <p:stCondLst>
                                            <p:cond delay="1808"/>
                                          </p:stCondLst>
                                        </p:cTn>
                                        <p:tgtEl>
                                          <p:spTgt spid="15"/>
                                        </p:tgtEl>
                                      </p:cBhvr>
                                      <p:to x="100000" y="95000"/>
                                    </p:animScale>
                                    <p:animScale>
                                      <p:cBhvr>
                                        <p:cTn id="160" dur="166" decel="50000">
                                          <p:stCondLst>
                                            <p:cond delay="1834"/>
                                          </p:stCondLst>
                                        </p:cTn>
                                        <p:tgtEl>
                                          <p:spTgt spid="15"/>
                                        </p:tgtEl>
                                      </p:cBhvr>
                                      <p:to x="100000" y="100000"/>
                                    </p:animScale>
                                  </p:childTnLst>
                                </p:cTn>
                              </p:par>
                            </p:childTnLst>
                          </p:cTn>
                        </p:par>
                      </p:childTnLst>
                    </p:cTn>
                  </p:par>
                  <p:par>
                    <p:cTn id="161" fill="hold">
                      <p:stCondLst>
                        <p:cond delay="indefinite"/>
                      </p:stCondLst>
                      <p:childTnLst>
                        <p:par>
                          <p:cTn id="162" fill="hold">
                            <p:stCondLst>
                              <p:cond delay="0"/>
                            </p:stCondLst>
                            <p:childTnLst>
                              <p:par>
                                <p:cTn id="163" presetID="26" presetClass="entr" presetSubtype="0" fill="hold" grpId="0" nodeType="clickEffect">
                                  <p:stCondLst>
                                    <p:cond delay="0"/>
                                  </p:stCondLst>
                                  <p:childTnLst>
                                    <p:set>
                                      <p:cBhvr>
                                        <p:cTn id="164" dur="1" fill="hold">
                                          <p:stCondLst>
                                            <p:cond delay="0"/>
                                          </p:stCondLst>
                                        </p:cTn>
                                        <p:tgtEl>
                                          <p:spTgt spid="16"/>
                                        </p:tgtEl>
                                        <p:attrNameLst>
                                          <p:attrName>style.visibility</p:attrName>
                                        </p:attrNameLst>
                                      </p:cBhvr>
                                      <p:to>
                                        <p:strVal val="visible"/>
                                      </p:to>
                                    </p:set>
                                    <p:animEffect transition="in" filter="wipe(down)">
                                      <p:cBhvr>
                                        <p:cTn id="165" dur="580">
                                          <p:stCondLst>
                                            <p:cond delay="0"/>
                                          </p:stCondLst>
                                        </p:cTn>
                                        <p:tgtEl>
                                          <p:spTgt spid="16"/>
                                        </p:tgtEl>
                                      </p:cBhvr>
                                    </p:animEffect>
                                    <p:anim calcmode="lin" valueType="num">
                                      <p:cBhvr>
                                        <p:cTn id="16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6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6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6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7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71" dur="26">
                                          <p:stCondLst>
                                            <p:cond delay="650"/>
                                          </p:stCondLst>
                                        </p:cTn>
                                        <p:tgtEl>
                                          <p:spTgt spid="16"/>
                                        </p:tgtEl>
                                      </p:cBhvr>
                                      <p:to x="100000" y="60000"/>
                                    </p:animScale>
                                    <p:animScale>
                                      <p:cBhvr>
                                        <p:cTn id="172" dur="166" decel="50000">
                                          <p:stCondLst>
                                            <p:cond delay="676"/>
                                          </p:stCondLst>
                                        </p:cTn>
                                        <p:tgtEl>
                                          <p:spTgt spid="16"/>
                                        </p:tgtEl>
                                      </p:cBhvr>
                                      <p:to x="100000" y="100000"/>
                                    </p:animScale>
                                    <p:animScale>
                                      <p:cBhvr>
                                        <p:cTn id="173" dur="26">
                                          <p:stCondLst>
                                            <p:cond delay="1312"/>
                                          </p:stCondLst>
                                        </p:cTn>
                                        <p:tgtEl>
                                          <p:spTgt spid="16"/>
                                        </p:tgtEl>
                                      </p:cBhvr>
                                      <p:to x="100000" y="80000"/>
                                    </p:animScale>
                                    <p:animScale>
                                      <p:cBhvr>
                                        <p:cTn id="174" dur="166" decel="50000">
                                          <p:stCondLst>
                                            <p:cond delay="1338"/>
                                          </p:stCondLst>
                                        </p:cTn>
                                        <p:tgtEl>
                                          <p:spTgt spid="16"/>
                                        </p:tgtEl>
                                      </p:cBhvr>
                                      <p:to x="100000" y="100000"/>
                                    </p:animScale>
                                    <p:animScale>
                                      <p:cBhvr>
                                        <p:cTn id="175" dur="26">
                                          <p:stCondLst>
                                            <p:cond delay="1642"/>
                                          </p:stCondLst>
                                        </p:cTn>
                                        <p:tgtEl>
                                          <p:spTgt spid="16"/>
                                        </p:tgtEl>
                                      </p:cBhvr>
                                      <p:to x="100000" y="90000"/>
                                    </p:animScale>
                                    <p:animScale>
                                      <p:cBhvr>
                                        <p:cTn id="176" dur="166" decel="50000">
                                          <p:stCondLst>
                                            <p:cond delay="1668"/>
                                          </p:stCondLst>
                                        </p:cTn>
                                        <p:tgtEl>
                                          <p:spTgt spid="16"/>
                                        </p:tgtEl>
                                      </p:cBhvr>
                                      <p:to x="100000" y="100000"/>
                                    </p:animScale>
                                    <p:animScale>
                                      <p:cBhvr>
                                        <p:cTn id="177" dur="26">
                                          <p:stCondLst>
                                            <p:cond delay="1808"/>
                                          </p:stCondLst>
                                        </p:cTn>
                                        <p:tgtEl>
                                          <p:spTgt spid="16"/>
                                        </p:tgtEl>
                                      </p:cBhvr>
                                      <p:to x="100000" y="95000"/>
                                    </p:animScale>
                                    <p:animScale>
                                      <p:cBhvr>
                                        <p:cTn id="178" dur="166" decel="50000">
                                          <p:stCondLst>
                                            <p:cond delay="1834"/>
                                          </p:stCondLst>
                                        </p:cTn>
                                        <p:tgtEl>
                                          <p:spTgt spid="16"/>
                                        </p:tgtEl>
                                      </p:cBhvr>
                                      <p:to x="100000" y="100000"/>
                                    </p:animScale>
                                  </p:childTnLst>
                                </p:cTn>
                              </p:par>
                            </p:childTnLst>
                          </p:cTn>
                        </p:par>
                      </p:childTnLst>
                    </p:cTn>
                  </p:par>
                  <p:par>
                    <p:cTn id="179" fill="hold">
                      <p:stCondLst>
                        <p:cond delay="indefinite"/>
                      </p:stCondLst>
                      <p:childTnLst>
                        <p:par>
                          <p:cTn id="180" fill="hold">
                            <p:stCondLst>
                              <p:cond delay="0"/>
                            </p:stCondLst>
                            <p:childTnLst>
                              <p:par>
                                <p:cTn id="181" presetID="26" presetClass="entr" presetSubtype="0" fill="hold" grpId="0" nodeType="clickEffect">
                                  <p:stCondLst>
                                    <p:cond delay="0"/>
                                  </p:stCondLst>
                                  <p:childTnLst>
                                    <p:set>
                                      <p:cBhvr>
                                        <p:cTn id="182" dur="1" fill="hold">
                                          <p:stCondLst>
                                            <p:cond delay="0"/>
                                          </p:stCondLst>
                                        </p:cTn>
                                        <p:tgtEl>
                                          <p:spTgt spid="17"/>
                                        </p:tgtEl>
                                        <p:attrNameLst>
                                          <p:attrName>style.visibility</p:attrName>
                                        </p:attrNameLst>
                                      </p:cBhvr>
                                      <p:to>
                                        <p:strVal val="visible"/>
                                      </p:to>
                                    </p:set>
                                    <p:animEffect transition="in" filter="wipe(down)">
                                      <p:cBhvr>
                                        <p:cTn id="183" dur="580">
                                          <p:stCondLst>
                                            <p:cond delay="0"/>
                                          </p:stCondLst>
                                        </p:cTn>
                                        <p:tgtEl>
                                          <p:spTgt spid="17"/>
                                        </p:tgtEl>
                                      </p:cBhvr>
                                    </p:animEffect>
                                    <p:anim calcmode="lin" valueType="num">
                                      <p:cBhvr>
                                        <p:cTn id="18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89" dur="26">
                                          <p:stCondLst>
                                            <p:cond delay="650"/>
                                          </p:stCondLst>
                                        </p:cTn>
                                        <p:tgtEl>
                                          <p:spTgt spid="17"/>
                                        </p:tgtEl>
                                      </p:cBhvr>
                                      <p:to x="100000" y="60000"/>
                                    </p:animScale>
                                    <p:animScale>
                                      <p:cBhvr>
                                        <p:cTn id="190" dur="166" decel="50000">
                                          <p:stCondLst>
                                            <p:cond delay="676"/>
                                          </p:stCondLst>
                                        </p:cTn>
                                        <p:tgtEl>
                                          <p:spTgt spid="17"/>
                                        </p:tgtEl>
                                      </p:cBhvr>
                                      <p:to x="100000" y="100000"/>
                                    </p:animScale>
                                    <p:animScale>
                                      <p:cBhvr>
                                        <p:cTn id="191" dur="26">
                                          <p:stCondLst>
                                            <p:cond delay="1312"/>
                                          </p:stCondLst>
                                        </p:cTn>
                                        <p:tgtEl>
                                          <p:spTgt spid="17"/>
                                        </p:tgtEl>
                                      </p:cBhvr>
                                      <p:to x="100000" y="80000"/>
                                    </p:animScale>
                                    <p:animScale>
                                      <p:cBhvr>
                                        <p:cTn id="192" dur="166" decel="50000">
                                          <p:stCondLst>
                                            <p:cond delay="1338"/>
                                          </p:stCondLst>
                                        </p:cTn>
                                        <p:tgtEl>
                                          <p:spTgt spid="17"/>
                                        </p:tgtEl>
                                      </p:cBhvr>
                                      <p:to x="100000" y="100000"/>
                                    </p:animScale>
                                    <p:animScale>
                                      <p:cBhvr>
                                        <p:cTn id="193" dur="26">
                                          <p:stCondLst>
                                            <p:cond delay="1642"/>
                                          </p:stCondLst>
                                        </p:cTn>
                                        <p:tgtEl>
                                          <p:spTgt spid="17"/>
                                        </p:tgtEl>
                                      </p:cBhvr>
                                      <p:to x="100000" y="90000"/>
                                    </p:animScale>
                                    <p:animScale>
                                      <p:cBhvr>
                                        <p:cTn id="194" dur="166" decel="50000">
                                          <p:stCondLst>
                                            <p:cond delay="1668"/>
                                          </p:stCondLst>
                                        </p:cTn>
                                        <p:tgtEl>
                                          <p:spTgt spid="17"/>
                                        </p:tgtEl>
                                      </p:cBhvr>
                                      <p:to x="100000" y="100000"/>
                                    </p:animScale>
                                    <p:animScale>
                                      <p:cBhvr>
                                        <p:cTn id="195" dur="26">
                                          <p:stCondLst>
                                            <p:cond delay="1808"/>
                                          </p:stCondLst>
                                        </p:cTn>
                                        <p:tgtEl>
                                          <p:spTgt spid="17"/>
                                        </p:tgtEl>
                                      </p:cBhvr>
                                      <p:to x="100000" y="95000"/>
                                    </p:animScale>
                                    <p:animScale>
                                      <p:cBhvr>
                                        <p:cTn id="196" dur="166" decel="50000">
                                          <p:stCondLst>
                                            <p:cond delay="1834"/>
                                          </p:stCondLst>
                                        </p:cTn>
                                        <p:tgtEl>
                                          <p:spTgt spid="17"/>
                                        </p:tgtEl>
                                      </p:cBhvr>
                                      <p:to x="100000" y="100000"/>
                                    </p:animScale>
                                  </p:childTnLst>
                                </p:cTn>
                              </p:par>
                            </p:childTnLst>
                          </p:cTn>
                        </p:par>
                      </p:childTnLst>
                    </p:cTn>
                  </p:par>
                  <p:par>
                    <p:cTn id="197" fill="hold">
                      <p:stCondLst>
                        <p:cond delay="indefinite"/>
                      </p:stCondLst>
                      <p:childTnLst>
                        <p:par>
                          <p:cTn id="198" fill="hold">
                            <p:stCondLst>
                              <p:cond delay="0"/>
                            </p:stCondLst>
                            <p:childTnLst>
                              <p:par>
                                <p:cTn id="199" presetID="26" presetClass="entr" presetSubtype="0" fill="hold" grpId="0" nodeType="clickEffect">
                                  <p:stCondLst>
                                    <p:cond delay="0"/>
                                  </p:stCondLst>
                                  <p:childTnLst>
                                    <p:set>
                                      <p:cBhvr>
                                        <p:cTn id="200" dur="1" fill="hold">
                                          <p:stCondLst>
                                            <p:cond delay="0"/>
                                          </p:stCondLst>
                                        </p:cTn>
                                        <p:tgtEl>
                                          <p:spTgt spid="18"/>
                                        </p:tgtEl>
                                        <p:attrNameLst>
                                          <p:attrName>style.visibility</p:attrName>
                                        </p:attrNameLst>
                                      </p:cBhvr>
                                      <p:to>
                                        <p:strVal val="visible"/>
                                      </p:to>
                                    </p:set>
                                    <p:animEffect transition="in" filter="wipe(down)">
                                      <p:cBhvr>
                                        <p:cTn id="201" dur="580">
                                          <p:stCondLst>
                                            <p:cond delay="0"/>
                                          </p:stCondLst>
                                        </p:cTn>
                                        <p:tgtEl>
                                          <p:spTgt spid="18"/>
                                        </p:tgtEl>
                                      </p:cBhvr>
                                    </p:animEffect>
                                    <p:anim calcmode="lin" valueType="num">
                                      <p:cBhvr>
                                        <p:cTn id="202"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03"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04"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05"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06"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207" dur="26">
                                          <p:stCondLst>
                                            <p:cond delay="650"/>
                                          </p:stCondLst>
                                        </p:cTn>
                                        <p:tgtEl>
                                          <p:spTgt spid="18"/>
                                        </p:tgtEl>
                                      </p:cBhvr>
                                      <p:to x="100000" y="60000"/>
                                    </p:animScale>
                                    <p:animScale>
                                      <p:cBhvr>
                                        <p:cTn id="208" dur="166" decel="50000">
                                          <p:stCondLst>
                                            <p:cond delay="676"/>
                                          </p:stCondLst>
                                        </p:cTn>
                                        <p:tgtEl>
                                          <p:spTgt spid="18"/>
                                        </p:tgtEl>
                                      </p:cBhvr>
                                      <p:to x="100000" y="100000"/>
                                    </p:animScale>
                                    <p:animScale>
                                      <p:cBhvr>
                                        <p:cTn id="209" dur="26">
                                          <p:stCondLst>
                                            <p:cond delay="1312"/>
                                          </p:stCondLst>
                                        </p:cTn>
                                        <p:tgtEl>
                                          <p:spTgt spid="18"/>
                                        </p:tgtEl>
                                      </p:cBhvr>
                                      <p:to x="100000" y="80000"/>
                                    </p:animScale>
                                    <p:animScale>
                                      <p:cBhvr>
                                        <p:cTn id="210" dur="166" decel="50000">
                                          <p:stCondLst>
                                            <p:cond delay="1338"/>
                                          </p:stCondLst>
                                        </p:cTn>
                                        <p:tgtEl>
                                          <p:spTgt spid="18"/>
                                        </p:tgtEl>
                                      </p:cBhvr>
                                      <p:to x="100000" y="100000"/>
                                    </p:animScale>
                                    <p:animScale>
                                      <p:cBhvr>
                                        <p:cTn id="211" dur="26">
                                          <p:stCondLst>
                                            <p:cond delay="1642"/>
                                          </p:stCondLst>
                                        </p:cTn>
                                        <p:tgtEl>
                                          <p:spTgt spid="18"/>
                                        </p:tgtEl>
                                      </p:cBhvr>
                                      <p:to x="100000" y="90000"/>
                                    </p:animScale>
                                    <p:animScale>
                                      <p:cBhvr>
                                        <p:cTn id="212" dur="166" decel="50000">
                                          <p:stCondLst>
                                            <p:cond delay="1668"/>
                                          </p:stCondLst>
                                        </p:cTn>
                                        <p:tgtEl>
                                          <p:spTgt spid="18"/>
                                        </p:tgtEl>
                                      </p:cBhvr>
                                      <p:to x="100000" y="100000"/>
                                    </p:animScale>
                                    <p:animScale>
                                      <p:cBhvr>
                                        <p:cTn id="213" dur="26">
                                          <p:stCondLst>
                                            <p:cond delay="1808"/>
                                          </p:stCondLst>
                                        </p:cTn>
                                        <p:tgtEl>
                                          <p:spTgt spid="18"/>
                                        </p:tgtEl>
                                      </p:cBhvr>
                                      <p:to x="100000" y="95000"/>
                                    </p:animScale>
                                    <p:animScale>
                                      <p:cBhvr>
                                        <p:cTn id="214" dur="166" decel="50000">
                                          <p:stCondLst>
                                            <p:cond delay="1834"/>
                                          </p:stCondLst>
                                        </p:cTn>
                                        <p:tgtEl>
                                          <p:spTgt spid="18"/>
                                        </p:tgtEl>
                                      </p:cBhvr>
                                      <p:to x="100000" y="100000"/>
                                    </p:animScale>
                                  </p:childTnLst>
                                </p:cTn>
                              </p:par>
                            </p:childTnLst>
                          </p:cTn>
                        </p:par>
                      </p:childTnLst>
                    </p:cTn>
                  </p:par>
                  <p:par>
                    <p:cTn id="215" fill="hold">
                      <p:stCondLst>
                        <p:cond delay="indefinite"/>
                      </p:stCondLst>
                      <p:childTnLst>
                        <p:par>
                          <p:cTn id="216" fill="hold">
                            <p:stCondLst>
                              <p:cond delay="0"/>
                            </p:stCondLst>
                            <p:childTnLst>
                              <p:par>
                                <p:cTn id="217" presetID="26" presetClass="entr" presetSubtype="0" fill="hold" grpId="0" nodeType="clickEffect">
                                  <p:stCondLst>
                                    <p:cond delay="0"/>
                                  </p:stCondLst>
                                  <p:childTnLst>
                                    <p:set>
                                      <p:cBhvr>
                                        <p:cTn id="218" dur="1" fill="hold">
                                          <p:stCondLst>
                                            <p:cond delay="0"/>
                                          </p:stCondLst>
                                        </p:cTn>
                                        <p:tgtEl>
                                          <p:spTgt spid="19"/>
                                        </p:tgtEl>
                                        <p:attrNameLst>
                                          <p:attrName>style.visibility</p:attrName>
                                        </p:attrNameLst>
                                      </p:cBhvr>
                                      <p:to>
                                        <p:strVal val="visible"/>
                                      </p:to>
                                    </p:set>
                                    <p:animEffect transition="in" filter="wipe(down)">
                                      <p:cBhvr>
                                        <p:cTn id="219" dur="580">
                                          <p:stCondLst>
                                            <p:cond delay="0"/>
                                          </p:stCondLst>
                                        </p:cTn>
                                        <p:tgtEl>
                                          <p:spTgt spid="19"/>
                                        </p:tgtEl>
                                      </p:cBhvr>
                                    </p:animEffect>
                                    <p:anim calcmode="lin" valueType="num">
                                      <p:cBhvr>
                                        <p:cTn id="22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2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2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2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2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25" dur="26">
                                          <p:stCondLst>
                                            <p:cond delay="650"/>
                                          </p:stCondLst>
                                        </p:cTn>
                                        <p:tgtEl>
                                          <p:spTgt spid="19"/>
                                        </p:tgtEl>
                                      </p:cBhvr>
                                      <p:to x="100000" y="60000"/>
                                    </p:animScale>
                                    <p:animScale>
                                      <p:cBhvr>
                                        <p:cTn id="226" dur="166" decel="50000">
                                          <p:stCondLst>
                                            <p:cond delay="676"/>
                                          </p:stCondLst>
                                        </p:cTn>
                                        <p:tgtEl>
                                          <p:spTgt spid="19"/>
                                        </p:tgtEl>
                                      </p:cBhvr>
                                      <p:to x="100000" y="100000"/>
                                    </p:animScale>
                                    <p:animScale>
                                      <p:cBhvr>
                                        <p:cTn id="227" dur="26">
                                          <p:stCondLst>
                                            <p:cond delay="1312"/>
                                          </p:stCondLst>
                                        </p:cTn>
                                        <p:tgtEl>
                                          <p:spTgt spid="19"/>
                                        </p:tgtEl>
                                      </p:cBhvr>
                                      <p:to x="100000" y="80000"/>
                                    </p:animScale>
                                    <p:animScale>
                                      <p:cBhvr>
                                        <p:cTn id="228" dur="166" decel="50000">
                                          <p:stCondLst>
                                            <p:cond delay="1338"/>
                                          </p:stCondLst>
                                        </p:cTn>
                                        <p:tgtEl>
                                          <p:spTgt spid="19"/>
                                        </p:tgtEl>
                                      </p:cBhvr>
                                      <p:to x="100000" y="100000"/>
                                    </p:animScale>
                                    <p:animScale>
                                      <p:cBhvr>
                                        <p:cTn id="229" dur="26">
                                          <p:stCondLst>
                                            <p:cond delay="1642"/>
                                          </p:stCondLst>
                                        </p:cTn>
                                        <p:tgtEl>
                                          <p:spTgt spid="19"/>
                                        </p:tgtEl>
                                      </p:cBhvr>
                                      <p:to x="100000" y="90000"/>
                                    </p:animScale>
                                    <p:animScale>
                                      <p:cBhvr>
                                        <p:cTn id="230" dur="166" decel="50000">
                                          <p:stCondLst>
                                            <p:cond delay="1668"/>
                                          </p:stCondLst>
                                        </p:cTn>
                                        <p:tgtEl>
                                          <p:spTgt spid="19"/>
                                        </p:tgtEl>
                                      </p:cBhvr>
                                      <p:to x="100000" y="100000"/>
                                    </p:animScale>
                                    <p:animScale>
                                      <p:cBhvr>
                                        <p:cTn id="231" dur="26">
                                          <p:stCondLst>
                                            <p:cond delay="1808"/>
                                          </p:stCondLst>
                                        </p:cTn>
                                        <p:tgtEl>
                                          <p:spTgt spid="19"/>
                                        </p:tgtEl>
                                      </p:cBhvr>
                                      <p:to x="100000" y="95000"/>
                                    </p:animScale>
                                    <p:animScale>
                                      <p:cBhvr>
                                        <p:cTn id="232" dur="166" decel="50000">
                                          <p:stCondLst>
                                            <p:cond delay="1834"/>
                                          </p:stCondLst>
                                        </p:cTn>
                                        <p:tgtEl>
                                          <p:spTgt spid="19"/>
                                        </p:tgtEl>
                                      </p:cBhvr>
                                      <p:to x="100000" y="100000"/>
                                    </p:animScale>
                                  </p:childTnLst>
                                </p:cTn>
                              </p:par>
                            </p:childTnLst>
                          </p:cTn>
                        </p:par>
                      </p:childTnLst>
                    </p:cTn>
                  </p:par>
                  <p:par>
                    <p:cTn id="233" fill="hold">
                      <p:stCondLst>
                        <p:cond delay="indefinite"/>
                      </p:stCondLst>
                      <p:childTnLst>
                        <p:par>
                          <p:cTn id="234" fill="hold">
                            <p:stCondLst>
                              <p:cond delay="0"/>
                            </p:stCondLst>
                            <p:childTnLst>
                              <p:par>
                                <p:cTn id="235" presetID="26" presetClass="entr" presetSubtype="0" fill="hold" grpId="0" nodeType="clickEffect">
                                  <p:stCondLst>
                                    <p:cond delay="0"/>
                                  </p:stCondLst>
                                  <p:childTnLst>
                                    <p:set>
                                      <p:cBhvr>
                                        <p:cTn id="236" dur="1" fill="hold">
                                          <p:stCondLst>
                                            <p:cond delay="0"/>
                                          </p:stCondLst>
                                        </p:cTn>
                                        <p:tgtEl>
                                          <p:spTgt spid="22"/>
                                        </p:tgtEl>
                                        <p:attrNameLst>
                                          <p:attrName>style.visibility</p:attrName>
                                        </p:attrNameLst>
                                      </p:cBhvr>
                                      <p:to>
                                        <p:strVal val="visible"/>
                                      </p:to>
                                    </p:set>
                                    <p:animEffect transition="in" filter="wipe(down)">
                                      <p:cBhvr>
                                        <p:cTn id="237" dur="580">
                                          <p:stCondLst>
                                            <p:cond delay="0"/>
                                          </p:stCondLst>
                                        </p:cTn>
                                        <p:tgtEl>
                                          <p:spTgt spid="22"/>
                                        </p:tgtEl>
                                      </p:cBhvr>
                                    </p:animEffect>
                                    <p:anim calcmode="lin" valueType="num">
                                      <p:cBhvr>
                                        <p:cTn id="23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43" dur="26">
                                          <p:stCondLst>
                                            <p:cond delay="650"/>
                                          </p:stCondLst>
                                        </p:cTn>
                                        <p:tgtEl>
                                          <p:spTgt spid="22"/>
                                        </p:tgtEl>
                                      </p:cBhvr>
                                      <p:to x="100000" y="60000"/>
                                    </p:animScale>
                                    <p:animScale>
                                      <p:cBhvr>
                                        <p:cTn id="244" dur="166" decel="50000">
                                          <p:stCondLst>
                                            <p:cond delay="676"/>
                                          </p:stCondLst>
                                        </p:cTn>
                                        <p:tgtEl>
                                          <p:spTgt spid="22"/>
                                        </p:tgtEl>
                                      </p:cBhvr>
                                      <p:to x="100000" y="100000"/>
                                    </p:animScale>
                                    <p:animScale>
                                      <p:cBhvr>
                                        <p:cTn id="245" dur="26">
                                          <p:stCondLst>
                                            <p:cond delay="1312"/>
                                          </p:stCondLst>
                                        </p:cTn>
                                        <p:tgtEl>
                                          <p:spTgt spid="22"/>
                                        </p:tgtEl>
                                      </p:cBhvr>
                                      <p:to x="100000" y="80000"/>
                                    </p:animScale>
                                    <p:animScale>
                                      <p:cBhvr>
                                        <p:cTn id="246" dur="166" decel="50000">
                                          <p:stCondLst>
                                            <p:cond delay="1338"/>
                                          </p:stCondLst>
                                        </p:cTn>
                                        <p:tgtEl>
                                          <p:spTgt spid="22"/>
                                        </p:tgtEl>
                                      </p:cBhvr>
                                      <p:to x="100000" y="100000"/>
                                    </p:animScale>
                                    <p:animScale>
                                      <p:cBhvr>
                                        <p:cTn id="247" dur="26">
                                          <p:stCondLst>
                                            <p:cond delay="1642"/>
                                          </p:stCondLst>
                                        </p:cTn>
                                        <p:tgtEl>
                                          <p:spTgt spid="22"/>
                                        </p:tgtEl>
                                      </p:cBhvr>
                                      <p:to x="100000" y="90000"/>
                                    </p:animScale>
                                    <p:animScale>
                                      <p:cBhvr>
                                        <p:cTn id="248" dur="166" decel="50000">
                                          <p:stCondLst>
                                            <p:cond delay="1668"/>
                                          </p:stCondLst>
                                        </p:cTn>
                                        <p:tgtEl>
                                          <p:spTgt spid="22"/>
                                        </p:tgtEl>
                                      </p:cBhvr>
                                      <p:to x="100000" y="100000"/>
                                    </p:animScale>
                                    <p:animScale>
                                      <p:cBhvr>
                                        <p:cTn id="249" dur="26">
                                          <p:stCondLst>
                                            <p:cond delay="1808"/>
                                          </p:stCondLst>
                                        </p:cTn>
                                        <p:tgtEl>
                                          <p:spTgt spid="22"/>
                                        </p:tgtEl>
                                      </p:cBhvr>
                                      <p:to x="100000" y="95000"/>
                                    </p:animScale>
                                    <p:animScale>
                                      <p:cBhvr>
                                        <p:cTn id="250" dur="166" decel="50000">
                                          <p:stCondLst>
                                            <p:cond delay="1834"/>
                                          </p:stCondLst>
                                        </p:cTn>
                                        <p:tgtEl>
                                          <p:spTgt spid="22"/>
                                        </p:tgtEl>
                                      </p:cBhvr>
                                      <p:to x="100000" y="100000"/>
                                    </p:animScale>
                                  </p:childTnLst>
                                </p:cTn>
                              </p:par>
                            </p:childTnLst>
                          </p:cTn>
                        </p:par>
                      </p:childTnLst>
                    </p:cTn>
                  </p:par>
                  <p:par>
                    <p:cTn id="251" fill="hold">
                      <p:stCondLst>
                        <p:cond delay="indefinite"/>
                      </p:stCondLst>
                      <p:childTnLst>
                        <p:par>
                          <p:cTn id="252" fill="hold">
                            <p:stCondLst>
                              <p:cond delay="0"/>
                            </p:stCondLst>
                            <p:childTnLst>
                              <p:par>
                                <p:cTn id="253" presetID="26" presetClass="entr" presetSubtype="0" fill="hold" grpId="0" nodeType="clickEffect">
                                  <p:stCondLst>
                                    <p:cond delay="0"/>
                                  </p:stCondLst>
                                  <p:childTnLst>
                                    <p:set>
                                      <p:cBhvr>
                                        <p:cTn id="254" dur="1" fill="hold">
                                          <p:stCondLst>
                                            <p:cond delay="0"/>
                                          </p:stCondLst>
                                        </p:cTn>
                                        <p:tgtEl>
                                          <p:spTgt spid="23"/>
                                        </p:tgtEl>
                                        <p:attrNameLst>
                                          <p:attrName>style.visibility</p:attrName>
                                        </p:attrNameLst>
                                      </p:cBhvr>
                                      <p:to>
                                        <p:strVal val="visible"/>
                                      </p:to>
                                    </p:set>
                                    <p:animEffect transition="in" filter="wipe(down)">
                                      <p:cBhvr>
                                        <p:cTn id="255" dur="580">
                                          <p:stCondLst>
                                            <p:cond delay="0"/>
                                          </p:stCondLst>
                                        </p:cTn>
                                        <p:tgtEl>
                                          <p:spTgt spid="23"/>
                                        </p:tgtEl>
                                      </p:cBhvr>
                                    </p:animEffect>
                                    <p:anim calcmode="lin" valueType="num">
                                      <p:cBhvr>
                                        <p:cTn id="256"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57"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58"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59"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60"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61" dur="26">
                                          <p:stCondLst>
                                            <p:cond delay="650"/>
                                          </p:stCondLst>
                                        </p:cTn>
                                        <p:tgtEl>
                                          <p:spTgt spid="23"/>
                                        </p:tgtEl>
                                      </p:cBhvr>
                                      <p:to x="100000" y="60000"/>
                                    </p:animScale>
                                    <p:animScale>
                                      <p:cBhvr>
                                        <p:cTn id="262" dur="166" decel="50000">
                                          <p:stCondLst>
                                            <p:cond delay="676"/>
                                          </p:stCondLst>
                                        </p:cTn>
                                        <p:tgtEl>
                                          <p:spTgt spid="23"/>
                                        </p:tgtEl>
                                      </p:cBhvr>
                                      <p:to x="100000" y="100000"/>
                                    </p:animScale>
                                    <p:animScale>
                                      <p:cBhvr>
                                        <p:cTn id="263" dur="26">
                                          <p:stCondLst>
                                            <p:cond delay="1312"/>
                                          </p:stCondLst>
                                        </p:cTn>
                                        <p:tgtEl>
                                          <p:spTgt spid="23"/>
                                        </p:tgtEl>
                                      </p:cBhvr>
                                      <p:to x="100000" y="80000"/>
                                    </p:animScale>
                                    <p:animScale>
                                      <p:cBhvr>
                                        <p:cTn id="264" dur="166" decel="50000">
                                          <p:stCondLst>
                                            <p:cond delay="1338"/>
                                          </p:stCondLst>
                                        </p:cTn>
                                        <p:tgtEl>
                                          <p:spTgt spid="23"/>
                                        </p:tgtEl>
                                      </p:cBhvr>
                                      <p:to x="100000" y="100000"/>
                                    </p:animScale>
                                    <p:animScale>
                                      <p:cBhvr>
                                        <p:cTn id="265" dur="26">
                                          <p:stCondLst>
                                            <p:cond delay="1642"/>
                                          </p:stCondLst>
                                        </p:cTn>
                                        <p:tgtEl>
                                          <p:spTgt spid="23"/>
                                        </p:tgtEl>
                                      </p:cBhvr>
                                      <p:to x="100000" y="90000"/>
                                    </p:animScale>
                                    <p:animScale>
                                      <p:cBhvr>
                                        <p:cTn id="266" dur="166" decel="50000">
                                          <p:stCondLst>
                                            <p:cond delay="1668"/>
                                          </p:stCondLst>
                                        </p:cTn>
                                        <p:tgtEl>
                                          <p:spTgt spid="23"/>
                                        </p:tgtEl>
                                      </p:cBhvr>
                                      <p:to x="100000" y="100000"/>
                                    </p:animScale>
                                    <p:animScale>
                                      <p:cBhvr>
                                        <p:cTn id="267" dur="26">
                                          <p:stCondLst>
                                            <p:cond delay="1808"/>
                                          </p:stCondLst>
                                        </p:cTn>
                                        <p:tgtEl>
                                          <p:spTgt spid="23"/>
                                        </p:tgtEl>
                                      </p:cBhvr>
                                      <p:to x="100000" y="95000"/>
                                    </p:animScale>
                                    <p:animScale>
                                      <p:cBhvr>
                                        <p:cTn id="268" dur="166" decel="50000">
                                          <p:stCondLst>
                                            <p:cond delay="1834"/>
                                          </p:stCondLst>
                                        </p:cTn>
                                        <p:tgtEl>
                                          <p:spTgt spid="23"/>
                                        </p:tgtEl>
                                      </p:cBhvr>
                                      <p:to x="100000" y="100000"/>
                                    </p:animScale>
                                  </p:childTnLst>
                                </p:cTn>
                              </p:par>
                            </p:childTnLst>
                          </p:cTn>
                        </p:par>
                      </p:childTnLst>
                    </p:cTn>
                  </p:par>
                  <p:par>
                    <p:cTn id="269" fill="hold">
                      <p:stCondLst>
                        <p:cond delay="indefinite"/>
                      </p:stCondLst>
                      <p:childTnLst>
                        <p:par>
                          <p:cTn id="270" fill="hold">
                            <p:stCondLst>
                              <p:cond delay="0"/>
                            </p:stCondLst>
                            <p:childTnLst>
                              <p:par>
                                <p:cTn id="271" presetID="26" presetClass="entr" presetSubtype="0" fill="hold" grpId="0" nodeType="clickEffect">
                                  <p:stCondLst>
                                    <p:cond delay="0"/>
                                  </p:stCondLst>
                                  <p:childTnLst>
                                    <p:set>
                                      <p:cBhvr>
                                        <p:cTn id="272" dur="1" fill="hold">
                                          <p:stCondLst>
                                            <p:cond delay="0"/>
                                          </p:stCondLst>
                                        </p:cTn>
                                        <p:tgtEl>
                                          <p:spTgt spid="24"/>
                                        </p:tgtEl>
                                        <p:attrNameLst>
                                          <p:attrName>style.visibility</p:attrName>
                                        </p:attrNameLst>
                                      </p:cBhvr>
                                      <p:to>
                                        <p:strVal val="visible"/>
                                      </p:to>
                                    </p:set>
                                    <p:animEffect transition="in" filter="wipe(down)">
                                      <p:cBhvr>
                                        <p:cTn id="273" dur="580">
                                          <p:stCondLst>
                                            <p:cond delay="0"/>
                                          </p:stCondLst>
                                        </p:cTn>
                                        <p:tgtEl>
                                          <p:spTgt spid="24"/>
                                        </p:tgtEl>
                                      </p:cBhvr>
                                    </p:animEffect>
                                    <p:anim calcmode="lin" valueType="num">
                                      <p:cBhvr>
                                        <p:cTn id="27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7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7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7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7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79" dur="26">
                                          <p:stCondLst>
                                            <p:cond delay="650"/>
                                          </p:stCondLst>
                                        </p:cTn>
                                        <p:tgtEl>
                                          <p:spTgt spid="24"/>
                                        </p:tgtEl>
                                      </p:cBhvr>
                                      <p:to x="100000" y="60000"/>
                                    </p:animScale>
                                    <p:animScale>
                                      <p:cBhvr>
                                        <p:cTn id="280" dur="166" decel="50000">
                                          <p:stCondLst>
                                            <p:cond delay="676"/>
                                          </p:stCondLst>
                                        </p:cTn>
                                        <p:tgtEl>
                                          <p:spTgt spid="24"/>
                                        </p:tgtEl>
                                      </p:cBhvr>
                                      <p:to x="100000" y="100000"/>
                                    </p:animScale>
                                    <p:animScale>
                                      <p:cBhvr>
                                        <p:cTn id="281" dur="26">
                                          <p:stCondLst>
                                            <p:cond delay="1312"/>
                                          </p:stCondLst>
                                        </p:cTn>
                                        <p:tgtEl>
                                          <p:spTgt spid="24"/>
                                        </p:tgtEl>
                                      </p:cBhvr>
                                      <p:to x="100000" y="80000"/>
                                    </p:animScale>
                                    <p:animScale>
                                      <p:cBhvr>
                                        <p:cTn id="282" dur="166" decel="50000">
                                          <p:stCondLst>
                                            <p:cond delay="1338"/>
                                          </p:stCondLst>
                                        </p:cTn>
                                        <p:tgtEl>
                                          <p:spTgt spid="24"/>
                                        </p:tgtEl>
                                      </p:cBhvr>
                                      <p:to x="100000" y="100000"/>
                                    </p:animScale>
                                    <p:animScale>
                                      <p:cBhvr>
                                        <p:cTn id="283" dur="26">
                                          <p:stCondLst>
                                            <p:cond delay="1642"/>
                                          </p:stCondLst>
                                        </p:cTn>
                                        <p:tgtEl>
                                          <p:spTgt spid="24"/>
                                        </p:tgtEl>
                                      </p:cBhvr>
                                      <p:to x="100000" y="90000"/>
                                    </p:animScale>
                                    <p:animScale>
                                      <p:cBhvr>
                                        <p:cTn id="284" dur="166" decel="50000">
                                          <p:stCondLst>
                                            <p:cond delay="1668"/>
                                          </p:stCondLst>
                                        </p:cTn>
                                        <p:tgtEl>
                                          <p:spTgt spid="24"/>
                                        </p:tgtEl>
                                      </p:cBhvr>
                                      <p:to x="100000" y="100000"/>
                                    </p:animScale>
                                    <p:animScale>
                                      <p:cBhvr>
                                        <p:cTn id="285" dur="26">
                                          <p:stCondLst>
                                            <p:cond delay="1808"/>
                                          </p:stCondLst>
                                        </p:cTn>
                                        <p:tgtEl>
                                          <p:spTgt spid="24"/>
                                        </p:tgtEl>
                                      </p:cBhvr>
                                      <p:to x="100000" y="95000"/>
                                    </p:animScale>
                                    <p:animScale>
                                      <p:cBhvr>
                                        <p:cTn id="286" dur="166" decel="50000">
                                          <p:stCondLst>
                                            <p:cond delay="1834"/>
                                          </p:stCondLst>
                                        </p:cTn>
                                        <p:tgtEl>
                                          <p:spTgt spid="24"/>
                                        </p:tgtEl>
                                      </p:cBhvr>
                                      <p:to x="100000" y="100000"/>
                                    </p:animScale>
                                  </p:childTnLst>
                                </p:cTn>
                              </p:par>
                            </p:childTnLst>
                          </p:cTn>
                        </p:par>
                      </p:childTnLst>
                    </p:cTn>
                  </p:par>
                  <p:par>
                    <p:cTn id="287" fill="hold">
                      <p:stCondLst>
                        <p:cond delay="indefinite"/>
                      </p:stCondLst>
                      <p:childTnLst>
                        <p:par>
                          <p:cTn id="288" fill="hold">
                            <p:stCondLst>
                              <p:cond delay="0"/>
                            </p:stCondLst>
                            <p:childTnLst>
                              <p:par>
                                <p:cTn id="289" presetID="26" presetClass="entr" presetSubtype="0" fill="hold" grpId="0" nodeType="clickEffect">
                                  <p:stCondLst>
                                    <p:cond delay="0"/>
                                  </p:stCondLst>
                                  <p:childTnLst>
                                    <p:set>
                                      <p:cBhvr>
                                        <p:cTn id="290" dur="1" fill="hold">
                                          <p:stCondLst>
                                            <p:cond delay="0"/>
                                          </p:stCondLst>
                                        </p:cTn>
                                        <p:tgtEl>
                                          <p:spTgt spid="25"/>
                                        </p:tgtEl>
                                        <p:attrNameLst>
                                          <p:attrName>style.visibility</p:attrName>
                                        </p:attrNameLst>
                                      </p:cBhvr>
                                      <p:to>
                                        <p:strVal val="visible"/>
                                      </p:to>
                                    </p:set>
                                    <p:animEffect transition="in" filter="wipe(down)">
                                      <p:cBhvr>
                                        <p:cTn id="291" dur="580">
                                          <p:stCondLst>
                                            <p:cond delay="0"/>
                                          </p:stCondLst>
                                        </p:cTn>
                                        <p:tgtEl>
                                          <p:spTgt spid="25"/>
                                        </p:tgtEl>
                                      </p:cBhvr>
                                    </p:animEffect>
                                    <p:anim calcmode="lin" valueType="num">
                                      <p:cBhvr>
                                        <p:cTn id="292"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93"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94"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295"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296"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297" dur="26">
                                          <p:stCondLst>
                                            <p:cond delay="650"/>
                                          </p:stCondLst>
                                        </p:cTn>
                                        <p:tgtEl>
                                          <p:spTgt spid="25"/>
                                        </p:tgtEl>
                                      </p:cBhvr>
                                      <p:to x="100000" y="60000"/>
                                    </p:animScale>
                                    <p:animScale>
                                      <p:cBhvr>
                                        <p:cTn id="298" dur="166" decel="50000">
                                          <p:stCondLst>
                                            <p:cond delay="676"/>
                                          </p:stCondLst>
                                        </p:cTn>
                                        <p:tgtEl>
                                          <p:spTgt spid="25"/>
                                        </p:tgtEl>
                                      </p:cBhvr>
                                      <p:to x="100000" y="100000"/>
                                    </p:animScale>
                                    <p:animScale>
                                      <p:cBhvr>
                                        <p:cTn id="299" dur="26">
                                          <p:stCondLst>
                                            <p:cond delay="1312"/>
                                          </p:stCondLst>
                                        </p:cTn>
                                        <p:tgtEl>
                                          <p:spTgt spid="25"/>
                                        </p:tgtEl>
                                      </p:cBhvr>
                                      <p:to x="100000" y="80000"/>
                                    </p:animScale>
                                    <p:animScale>
                                      <p:cBhvr>
                                        <p:cTn id="300" dur="166" decel="50000">
                                          <p:stCondLst>
                                            <p:cond delay="1338"/>
                                          </p:stCondLst>
                                        </p:cTn>
                                        <p:tgtEl>
                                          <p:spTgt spid="25"/>
                                        </p:tgtEl>
                                      </p:cBhvr>
                                      <p:to x="100000" y="100000"/>
                                    </p:animScale>
                                    <p:animScale>
                                      <p:cBhvr>
                                        <p:cTn id="301" dur="26">
                                          <p:stCondLst>
                                            <p:cond delay="1642"/>
                                          </p:stCondLst>
                                        </p:cTn>
                                        <p:tgtEl>
                                          <p:spTgt spid="25"/>
                                        </p:tgtEl>
                                      </p:cBhvr>
                                      <p:to x="100000" y="90000"/>
                                    </p:animScale>
                                    <p:animScale>
                                      <p:cBhvr>
                                        <p:cTn id="302" dur="166" decel="50000">
                                          <p:stCondLst>
                                            <p:cond delay="1668"/>
                                          </p:stCondLst>
                                        </p:cTn>
                                        <p:tgtEl>
                                          <p:spTgt spid="25"/>
                                        </p:tgtEl>
                                      </p:cBhvr>
                                      <p:to x="100000" y="100000"/>
                                    </p:animScale>
                                    <p:animScale>
                                      <p:cBhvr>
                                        <p:cTn id="303" dur="26">
                                          <p:stCondLst>
                                            <p:cond delay="1808"/>
                                          </p:stCondLst>
                                        </p:cTn>
                                        <p:tgtEl>
                                          <p:spTgt spid="25"/>
                                        </p:tgtEl>
                                      </p:cBhvr>
                                      <p:to x="100000" y="95000"/>
                                    </p:animScale>
                                    <p:animScale>
                                      <p:cBhvr>
                                        <p:cTn id="304" dur="166" decel="50000">
                                          <p:stCondLst>
                                            <p:cond delay="1834"/>
                                          </p:stCondLst>
                                        </p:cTn>
                                        <p:tgtEl>
                                          <p:spTgt spid="25"/>
                                        </p:tgtEl>
                                      </p:cBhvr>
                                      <p:to x="100000" y="100000"/>
                                    </p:animScale>
                                  </p:childTnLst>
                                </p:cTn>
                              </p:par>
                            </p:childTnLst>
                          </p:cTn>
                        </p:par>
                      </p:childTnLst>
                    </p:cTn>
                  </p:par>
                  <p:par>
                    <p:cTn id="305" fill="hold">
                      <p:stCondLst>
                        <p:cond delay="indefinite"/>
                      </p:stCondLst>
                      <p:childTnLst>
                        <p:par>
                          <p:cTn id="306" fill="hold">
                            <p:stCondLst>
                              <p:cond delay="0"/>
                            </p:stCondLst>
                            <p:childTnLst>
                              <p:par>
                                <p:cTn id="307" presetID="26" presetClass="emph" presetSubtype="0" fill="hold" grpId="1" nodeType="clickEffect">
                                  <p:stCondLst>
                                    <p:cond delay="0"/>
                                  </p:stCondLst>
                                  <p:childTnLst>
                                    <p:animEffect transition="out" filter="fade">
                                      <p:cBhvr>
                                        <p:cTn id="308" dur="500" tmFilter="0, 0; .2, .5; .8, .5; 1, 0"/>
                                        <p:tgtEl>
                                          <p:spTgt spid="22"/>
                                        </p:tgtEl>
                                      </p:cBhvr>
                                    </p:animEffect>
                                    <p:animScale>
                                      <p:cBhvr>
                                        <p:cTn id="309" dur="250" autoRev="1" fill="hold"/>
                                        <p:tgtEl>
                                          <p:spTgt spid="22"/>
                                        </p:tgtEl>
                                      </p:cBhvr>
                                      <p:by x="105000" y="105000"/>
                                    </p:animScale>
                                  </p:childTnLst>
                                </p:cTn>
                              </p:par>
                              <p:par>
                                <p:cTn id="310" presetID="26" presetClass="emph" presetSubtype="0" fill="hold" grpId="1" nodeType="withEffect">
                                  <p:stCondLst>
                                    <p:cond delay="0"/>
                                  </p:stCondLst>
                                  <p:childTnLst>
                                    <p:animEffect transition="out" filter="fade">
                                      <p:cBhvr>
                                        <p:cTn id="311" dur="500" tmFilter="0, 0; .2, .5; .8, .5; 1, 0"/>
                                        <p:tgtEl>
                                          <p:spTgt spid="24"/>
                                        </p:tgtEl>
                                      </p:cBhvr>
                                    </p:animEffect>
                                    <p:animScale>
                                      <p:cBhvr>
                                        <p:cTn id="312" dur="250" autoRev="1" fill="hold"/>
                                        <p:tgtEl>
                                          <p:spTgt spid="24"/>
                                        </p:tgtEl>
                                      </p:cBhvr>
                                      <p:by x="105000" y="105000"/>
                                    </p:animScale>
                                  </p:childTnLst>
                                </p:cTn>
                              </p:par>
                            </p:childTnLst>
                          </p:cTn>
                        </p:par>
                      </p:childTnLst>
                    </p:cTn>
                  </p:par>
                  <p:par>
                    <p:cTn id="313" fill="hold">
                      <p:stCondLst>
                        <p:cond delay="indefinite"/>
                      </p:stCondLst>
                      <p:childTnLst>
                        <p:par>
                          <p:cTn id="314" fill="hold">
                            <p:stCondLst>
                              <p:cond delay="0"/>
                            </p:stCondLst>
                            <p:childTnLst>
                              <p:par>
                                <p:cTn id="315" presetID="32" presetClass="emph" presetSubtype="0" fill="hold" grpId="2" nodeType="clickEffect">
                                  <p:stCondLst>
                                    <p:cond delay="0"/>
                                  </p:stCondLst>
                                  <p:childTnLst>
                                    <p:animRot by="120000">
                                      <p:cBhvr>
                                        <p:cTn id="316" dur="100" fill="hold">
                                          <p:stCondLst>
                                            <p:cond delay="0"/>
                                          </p:stCondLst>
                                        </p:cTn>
                                        <p:tgtEl>
                                          <p:spTgt spid="22"/>
                                        </p:tgtEl>
                                        <p:attrNameLst>
                                          <p:attrName>r</p:attrName>
                                        </p:attrNameLst>
                                      </p:cBhvr>
                                    </p:animRot>
                                    <p:animRot by="-240000">
                                      <p:cBhvr>
                                        <p:cTn id="317" dur="200" fill="hold">
                                          <p:stCondLst>
                                            <p:cond delay="200"/>
                                          </p:stCondLst>
                                        </p:cTn>
                                        <p:tgtEl>
                                          <p:spTgt spid="22"/>
                                        </p:tgtEl>
                                        <p:attrNameLst>
                                          <p:attrName>r</p:attrName>
                                        </p:attrNameLst>
                                      </p:cBhvr>
                                    </p:animRot>
                                    <p:animRot by="240000">
                                      <p:cBhvr>
                                        <p:cTn id="318" dur="200" fill="hold">
                                          <p:stCondLst>
                                            <p:cond delay="400"/>
                                          </p:stCondLst>
                                        </p:cTn>
                                        <p:tgtEl>
                                          <p:spTgt spid="22"/>
                                        </p:tgtEl>
                                        <p:attrNameLst>
                                          <p:attrName>r</p:attrName>
                                        </p:attrNameLst>
                                      </p:cBhvr>
                                    </p:animRot>
                                    <p:animRot by="-240000">
                                      <p:cBhvr>
                                        <p:cTn id="319" dur="200" fill="hold">
                                          <p:stCondLst>
                                            <p:cond delay="600"/>
                                          </p:stCondLst>
                                        </p:cTn>
                                        <p:tgtEl>
                                          <p:spTgt spid="22"/>
                                        </p:tgtEl>
                                        <p:attrNameLst>
                                          <p:attrName>r</p:attrName>
                                        </p:attrNameLst>
                                      </p:cBhvr>
                                    </p:animRot>
                                    <p:animRot by="120000">
                                      <p:cBhvr>
                                        <p:cTn id="320" dur="200" fill="hold">
                                          <p:stCondLst>
                                            <p:cond delay="800"/>
                                          </p:stCondLst>
                                        </p:cTn>
                                        <p:tgtEl>
                                          <p:spTgt spid="22"/>
                                        </p:tgtEl>
                                        <p:attrNameLst>
                                          <p:attrName>r</p:attrName>
                                        </p:attrNameLst>
                                      </p:cBhvr>
                                    </p:animRot>
                                  </p:childTnLst>
                                </p:cTn>
                              </p:par>
                            </p:childTnLst>
                          </p:cTn>
                        </p:par>
                      </p:childTnLst>
                    </p:cTn>
                  </p:par>
                  <p:par>
                    <p:cTn id="321" fill="hold">
                      <p:stCondLst>
                        <p:cond delay="indefinite"/>
                      </p:stCondLst>
                      <p:childTnLst>
                        <p:par>
                          <p:cTn id="322" fill="hold">
                            <p:stCondLst>
                              <p:cond delay="0"/>
                            </p:stCondLst>
                            <p:childTnLst>
                              <p:par>
                                <p:cTn id="323" presetID="32" presetClass="emph" presetSubtype="0" fill="hold" grpId="1" nodeType="clickEffect">
                                  <p:stCondLst>
                                    <p:cond delay="0"/>
                                  </p:stCondLst>
                                  <p:childTnLst>
                                    <p:animRot by="120000">
                                      <p:cBhvr>
                                        <p:cTn id="324" dur="100" fill="hold">
                                          <p:stCondLst>
                                            <p:cond delay="0"/>
                                          </p:stCondLst>
                                        </p:cTn>
                                        <p:tgtEl>
                                          <p:spTgt spid="17"/>
                                        </p:tgtEl>
                                        <p:attrNameLst>
                                          <p:attrName>r</p:attrName>
                                        </p:attrNameLst>
                                      </p:cBhvr>
                                    </p:animRot>
                                    <p:animRot by="-240000">
                                      <p:cBhvr>
                                        <p:cTn id="325" dur="200" fill="hold">
                                          <p:stCondLst>
                                            <p:cond delay="200"/>
                                          </p:stCondLst>
                                        </p:cTn>
                                        <p:tgtEl>
                                          <p:spTgt spid="17"/>
                                        </p:tgtEl>
                                        <p:attrNameLst>
                                          <p:attrName>r</p:attrName>
                                        </p:attrNameLst>
                                      </p:cBhvr>
                                    </p:animRot>
                                    <p:animRot by="240000">
                                      <p:cBhvr>
                                        <p:cTn id="326" dur="200" fill="hold">
                                          <p:stCondLst>
                                            <p:cond delay="400"/>
                                          </p:stCondLst>
                                        </p:cTn>
                                        <p:tgtEl>
                                          <p:spTgt spid="17"/>
                                        </p:tgtEl>
                                        <p:attrNameLst>
                                          <p:attrName>r</p:attrName>
                                        </p:attrNameLst>
                                      </p:cBhvr>
                                    </p:animRot>
                                    <p:animRot by="-240000">
                                      <p:cBhvr>
                                        <p:cTn id="327" dur="200" fill="hold">
                                          <p:stCondLst>
                                            <p:cond delay="600"/>
                                          </p:stCondLst>
                                        </p:cTn>
                                        <p:tgtEl>
                                          <p:spTgt spid="17"/>
                                        </p:tgtEl>
                                        <p:attrNameLst>
                                          <p:attrName>r</p:attrName>
                                        </p:attrNameLst>
                                      </p:cBhvr>
                                    </p:animRot>
                                    <p:animRot by="120000">
                                      <p:cBhvr>
                                        <p:cTn id="328" dur="200" fill="hold">
                                          <p:stCondLst>
                                            <p:cond delay="800"/>
                                          </p:stCondLst>
                                        </p:cTn>
                                        <p:tgtEl>
                                          <p:spTgt spid="17"/>
                                        </p:tgtEl>
                                        <p:attrNameLst>
                                          <p:attrName>r</p:attrName>
                                        </p:attrNameLst>
                                      </p:cBhvr>
                                    </p:animRot>
                                  </p:childTnLst>
                                </p:cTn>
                              </p:par>
                            </p:childTnLst>
                          </p:cTn>
                        </p:par>
                      </p:childTnLst>
                    </p:cTn>
                  </p:par>
                  <p:par>
                    <p:cTn id="329" fill="hold">
                      <p:stCondLst>
                        <p:cond delay="indefinite"/>
                      </p:stCondLst>
                      <p:childTnLst>
                        <p:par>
                          <p:cTn id="330" fill="hold">
                            <p:stCondLst>
                              <p:cond delay="0"/>
                            </p:stCondLst>
                            <p:childTnLst>
                              <p:par>
                                <p:cTn id="331" presetID="16" presetClass="entr" presetSubtype="21" fill="hold" grpId="0" nodeType="clickEffect">
                                  <p:stCondLst>
                                    <p:cond delay="0"/>
                                  </p:stCondLst>
                                  <p:childTnLst>
                                    <p:set>
                                      <p:cBhvr>
                                        <p:cTn id="332" dur="1" fill="hold">
                                          <p:stCondLst>
                                            <p:cond delay="0"/>
                                          </p:stCondLst>
                                        </p:cTn>
                                        <p:tgtEl>
                                          <p:spTgt spid="20"/>
                                        </p:tgtEl>
                                        <p:attrNameLst>
                                          <p:attrName>style.visibility</p:attrName>
                                        </p:attrNameLst>
                                      </p:cBhvr>
                                      <p:to>
                                        <p:strVal val="visible"/>
                                      </p:to>
                                    </p:set>
                                    <p:animEffect transition="in" filter="barn(inVertical)">
                                      <p:cBhvr>
                                        <p:cTn id="333" dur="500"/>
                                        <p:tgtEl>
                                          <p:spTgt spid="20"/>
                                        </p:tgtEl>
                                      </p:cBhvr>
                                    </p:animEffect>
                                  </p:childTnLst>
                                </p:cTn>
                              </p:par>
                            </p:childTnLst>
                          </p:cTn>
                        </p:par>
                      </p:childTnLst>
                    </p:cTn>
                  </p:par>
                  <p:par>
                    <p:cTn id="334" fill="hold">
                      <p:stCondLst>
                        <p:cond delay="indefinite"/>
                      </p:stCondLst>
                      <p:childTnLst>
                        <p:par>
                          <p:cTn id="335" fill="hold">
                            <p:stCondLst>
                              <p:cond delay="0"/>
                            </p:stCondLst>
                            <p:childTnLst>
                              <p:par>
                                <p:cTn id="336" presetID="32" presetClass="emph" presetSubtype="0" fill="hold" grpId="1" nodeType="clickEffect">
                                  <p:stCondLst>
                                    <p:cond delay="0"/>
                                  </p:stCondLst>
                                  <p:childTnLst>
                                    <p:animRot by="120000">
                                      <p:cBhvr>
                                        <p:cTn id="337" dur="100" fill="hold">
                                          <p:stCondLst>
                                            <p:cond delay="0"/>
                                          </p:stCondLst>
                                        </p:cTn>
                                        <p:tgtEl>
                                          <p:spTgt spid="13"/>
                                        </p:tgtEl>
                                        <p:attrNameLst>
                                          <p:attrName>r</p:attrName>
                                        </p:attrNameLst>
                                      </p:cBhvr>
                                    </p:animRot>
                                    <p:animRot by="-240000">
                                      <p:cBhvr>
                                        <p:cTn id="338" dur="200" fill="hold">
                                          <p:stCondLst>
                                            <p:cond delay="200"/>
                                          </p:stCondLst>
                                        </p:cTn>
                                        <p:tgtEl>
                                          <p:spTgt spid="13"/>
                                        </p:tgtEl>
                                        <p:attrNameLst>
                                          <p:attrName>r</p:attrName>
                                        </p:attrNameLst>
                                      </p:cBhvr>
                                    </p:animRot>
                                    <p:animRot by="240000">
                                      <p:cBhvr>
                                        <p:cTn id="339" dur="200" fill="hold">
                                          <p:stCondLst>
                                            <p:cond delay="400"/>
                                          </p:stCondLst>
                                        </p:cTn>
                                        <p:tgtEl>
                                          <p:spTgt spid="13"/>
                                        </p:tgtEl>
                                        <p:attrNameLst>
                                          <p:attrName>r</p:attrName>
                                        </p:attrNameLst>
                                      </p:cBhvr>
                                    </p:animRot>
                                    <p:animRot by="-240000">
                                      <p:cBhvr>
                                        <p:cTn id="340" dur="200" fill="hold">
                                          <p:stCondLst>
                                            <p:cond delay="600"/>
                                          </p:stCondLst>
                                        </p:cTn>
                                        <p:tgtEl>
                                          <p:spTgt spid="13"/>
                                        </p:tgtEl>
                                        <p:attrNameLst>
                                          <p:attrName>r</p:attrName>
                                        </p:attrNameLst>
                                      </p:cBhvr>
                                    </p:animRot>
                                    <p:animRot by="120000">
                                      <p:cBhvr>
                                        <p:cTn id="341" dur="200" fill="hold">
                                          <p:stCondLst>
                                            <p:cond delay="800"/>
                                          </p:stCondLst>
                                        </p:cTn>
                                        <p:tgtEl>
                                          <p:spTgt spid="13"/>
                                        </p:tgtEl>
                                        <p:attrNameLst>
                                          <p:attrName>r</p:attrName>
                                        </p:attrNameLst>
                                      </p:cBhvr>
                                    </p:animRot>
                                  </p:childTnLst>
                                </p:cTn>
                              </p:par>
                            </p:childTnLst>
                          </p:cTn>
                        </p:par>
                      </p:childTnLst>
                    </p:cTn>
                  </p:par>
                  <p:par>
                    <p:cTn id="342" fill="hold">
                      <p:stCondLst>
                        <p:cond delay="indefinite"/>
                      </p:stCondLst>
                      <p:childTnLst>
                        <p:par>
                          <p:cTn id="343" fill="hold">
                            <p:stCondLst>
                              <p:cond delay="0"/>
                            </p:stCondLst>
                            <p:childTnLst>
                              <p:par>
                                <p:cTn id="344" presetID="16" presetClass="entr" presetSubtype="21" fill="hold" grpId="0" nodeType="clickEffect">
                                  <p:stCondLst>
                                    <p:cond delay="0"/>
                                  </p:stCondLst>
                                  <p:childTnLst>
                                    <p:set>
                                      <p:cBhvr>
                                        <p:cTn id="345" dur="1" fill="hold">
                                          <p:stCondLst>
                                            <p:cond delay="0"/>
                                          </p:stCondLst>
                                        </p:cTn>
                                        <p:tgtEl>
                                          <p:spTgt spid="26"/>
                                        </p:tgtEl>
                                        <p:attrNameLst>
                                          <p:attrName>style.visibility</p:attrName>
                                        </p:attrNameLst>
                                      </p:cBhvr>
                                      <p:to>
                                        <p:strVal val="visible"/>
                                      </p:to>
                                    </p:set>
                                    <p:animEffect transition="in" filter="barn(inVertical)">
                                      <p:cBhvr>
                                        <p:cTn id="346" dur="500"/>
                                        <p:tgtEl>
                                          <p:spTgt spid="26"/>
                                        </p:tgtEl>
                                      </p:cBhvr>
                                    </p:animEffect>
                                  </p:childTnLst>
                                </p:cTn>
                              </p:par>
                            </p:childTnLst>
                          </p:cTn>
                        </p:par>
                      </p:childTnLst>
                    </p:cTn>
                  </p:par>
                  <p:par>
                    <p:cTn id="347" fill="hold">
                      <p:stCondLst>
                        <p:cond delay="indefinite"/>
                      </p:stCondLst>
                      <p:childTnLst>
                        <p:par>
                          <p:cTn id="348" fill="hold">
                            <p:stCondLst>
                              <p:cond delay="0"/>
                            </p:stCondLst>
                            <p:childTnLst>
                              <p:par>
                                <p:cTn id="349" presetID="6" presetClass="emph" presetSubtype="0" fill="hold" grpId="1" nodeType="clickEffect">
                                  <p:stCondLst>
                                    <p:cond delay="0"/>
                                  </p:stCondLst>
                                  <p:childTnLst>
                                    <p:animScale>
                                      <p:cBhvr>
                                        <p:cTn id="350" dur="2000" fill="hold"/>
                                        <p:tgtEl>
                                          <p:spTgt spid="10"/>
                                        </p:tgtEl>
                                      </p:cBhvr>
                                      <p:by x="150000" y="150000"/>
                                    </p:animScale>
                                  </p:childTnLst>
                                </p:cTn>
                              </p:par>
                            </p:childTnLst>
                          </p:cTn>
                        </p:par>
                      </p:childTnLst>
                    </p:cTn>
                  </p:par>
                  <p:par>
                    <p:cTn id="351" fill="hold">
                      <p:stCondLst>
                        <p:cond delay="indefinite"/>
                      </p:stCondLst>
                      <p:childTnLst>
                        <p:par>
                          <p:cTn id="352" fill="hold">
                            <p:stCondLst>
                              <p:cond delay="0"/>
                            </p:stCondLst>
                            <p:childTnLst>
                              <p:par>
                                <p:cTn id="353" presetID="16" presetClass="entr" presetSubtype="21" fill="hold" grpId="0" nodeType="clickEffect">
                                  <p:stCondLst>
                                    <p:cond delay="0"/>
                                  </p:stCondLst>
                                  <p:childTnLst>
                                    <p:set>
                                      <p:cBhvr>
                                        <p:cTn id="354" dur="1" fill="hold">
                                          <p:stCondLst>
                                            <p:cond delay="0"/>
                                          </p:stCondLst>
                                        </p:cTn>
                                        <p:tgtEl>
                                          <p:spTgt spid="27"/>
                                        </p:tgtEl>
                                        <p:attrNameLst>
                                          <p:attrName>style.visibility</p:attrName>
                                        </p:attrNameLst>
                                      </p:cBhvr>
                                      <p:to>
                                        <p:strVal val="visible"/>
                                      </p:to>
                                    </p:set>
                                    <p:animEffect transition="in" filter="barn(inVertical)">
                                      <p:cBhvr>
                                        <p:cTn id="355" dur="500"/>
                                        <p:tgtEl>
                                          <p:spTgt spid="27"/>
                                        </p:tgtEl>
                                      </p:cBhvr>
                                    </p:animEffect>
                                  </p:childTnLst>
                                </p:cTn>
                              </p:par>
                            </p:childTnLst>
                          </p:cTn>
                        </p:par>
                      </p:childTnLst>
                    </p:cTn>
                  </p:par>
                  <p:par>
                    <p:cTn id="356" fill="hold">
                      <p:stCondLst>
                        <p:cond delay="indefinite"/>
                      </p:stCondLst>
                      <p:childTnLst>
                        <p:par>
                          <p:cTn id="357" fill="hold">
                            <p:stCondLst>
                              <p:cond delay="0"/>
                            </p:stCondLst>
                            <p:childTnLst>
                              <p:par>
                                <p:cTn id="358" presetID="32" presetClass="emph" presetSubtype="0" fill="hold" grpId="2" nodeType="clickEffect">
                                  <p:stCondLst>
                                    <p:cond delay="0"/>
                                  </p:stCondLst>
                                  <p:childTnLst>
                                    <p:animRot by="120000">
                                      <p:cBhvr>
                                        <p:cTn id="359" dur="100" fill="hold">
                                          <p:stCondLst>
                                            <p:cond delay="0"/>
                                          </p:stCondLst>
                                        </p:cTn>
                                        <p:tgtEl>
                                          <p:spTgt spid="24"/>
                                        </p:tgtEl>
                                        <p:attrNameLst>
                                          <p:attrName>r</p:attrName>
                                        </p:attrNameLst>
                                      </p:cBhvr>
                                    </p:animRot>
                                    <p:animRot by="-240000">
                                      <p:cBhvr>
                                        <p:cTn id="360" dur="200" fill="hold">
                                          <p:stCondLst>
                                            <p:cond delay="200"/>
                                          </p:stCondLst>
                                        </p:cTn>
                                        <p:tgtEl>
                                          <p:spTgt spid="24"/>
                                        </p:tgtEl>
                                        <p:attrNameLst>
                                          <p:attrName>r</p:attrName>
                                        </p:attrNameLst>
                                      </p:cBhvr>
                                    </p:animRot>
                                    <p:animRot by="240000">
                                      <p:cBhvr>
                                        <p:cTn id="361" dur="200" fill="hold">
                                          <p:stCondLst>
                                            <p:cond delay="400"/>
                                          </p:stCondLst>
                                        </p:cTn>
                                        <p:tgtEl>
                                          <p:spTgt spid="24"/>
                                        </p:tgtEl>
                                        <p:attrNameLst>
                                          <p:attrName>r</p:attrName>
                                        </p:attrNameLst>
                                      </p:cBhvr>
                                    </p:animRot>
                                    <p:animRot by="-240000">
                                      <p:cBhvr>
                                        <p:cTn id="362" dur="200" fill="hold">
                                          <p:stCondLst>
                                            <p:cond delay="600"/>
                                          </p:stCondLst>
                                        </p:cTn>
                                        <p:tgtEl>
                                          <p:spTgt spid="24"/>
                                        </p:tgtEl>
                                        <p:attrNameLst>
                                          <p:attrName>r</p:attrName>
                                        </p:attrNameLst>
                                      </p:cBhvr>
                                    </p:animRot>
                                    <p:animRot by="120000">
                                      <p:cBhvr>
                                        <p:cTn id="363" dur="200" fill="hold">
                                          <p:stCondLst>
                                            <p:cond delay="800"/>
                                          </p:stCondLst>
                                        </p:cTn>
                                        <p:tgtEl>
                                          <p:spTgt spid="24"/>
                                        </p:tgtEl>
                                        <p:attrNameLst>
                                          <p:attrName>r</p:attrName>
                                        </p:attrNameLst>
                                      </p:cBhvr>
                                    </p:animRot>
                                  </p:childTnLst>
                                </p:cTn>
                              </p:par>
                            </p:childTnLst>
                          </p:cTn>
                        </p:par>
                      </p:childTnLst>
                    </p:cTn>
                  </p:par>
                  <p:par>
                    <p:cTn id="364" fill="hold">
                      <p:stCondLst>
                        <p:cond delay="indefinite"/>
                      </p:stCondLst>
                      <p:childTnLst>
                        <p:par>
                          <p:cTn id="365" fill="hold">
                            <p:stCondLst>
                              <p:cond delay="0"/>
                            </p:stCondLst>
                            <p:childTnLst>
                              <p:par>
                                <p:cTn id="366" presetID="32" presetClass="emph" presetSubtype="0" fill="hold" grpId="1" nodeType="clickEffect">
                                  <p:stCondLst>
                                    <p:cond delay="0"/>
                                  </p:stCondLst>
                                  <p:childTnLst>
                                    <p:animRot by="120000">
                                      <p:cBhvr>
                                        <p:cTn id="367" dur="100" fill="hold">
                                          <p:stCondLst>
                                            <p:cond delay="0"/>
                                          </p:stCondLst>
                                        </p:cTn>
                                        <p:tgtEl>
                                          <p:spTgt spid="18"/>
                                        </p:tgtEl>
                                        <p:attrNameLst>
                                          <p:attrName>r</p:attrName>
                                        </p:attrNameLst>
                                      </p:cBhvr>
                                    </p:animRot>
                                    <p:animRot by="-240000">
                                      <p:cBhvr>
                                        <p:cTn id="368" dur="200" fill="hold">
                                          <p:stCondLst>
                                            <p:cond delay="200"/>
                                          </p:stCondLst>
                                        </p:cTn>
                                        <p:tgtEl>
                                          <p:spTgt spid="18"/>
                                        </p:tgtEl>
                                        <p:attrNameLst>
                                          <p:attrName>r</p:attrName>
                                        </p:attrNameLst>
                                      </p:cBhvr>
                                    </p:animRot>
                                    <p:animRot by="240000">
                                      <p:cBhvr>
                                        <p:cTn id="369" dur="200" fill="hold">
                                          <p:stCondLst>
                                            <p:cond delay="400"/>
                                          </p:stCondLst>
                                        </p:cTn>
                                        <p:tgtEl>
                                          <p:spTgt spid="18"/>
                                        </p:tgtEl>
                                        <p:attrNameLst>
                                          <p:attrName>r</p:attrName>
                                        </p:attrNameLst>
                                      </p:cBhvr>
                                    </p:animRot>
                                    <p:animRot by="-240000">
                                      <p:cBhvr>
                                        <p:cTn id="370" dur="200" fill="hold">
                                          <p:stCondLst>
                                            <p:cond delay="600"/>
                                          </p:stCondLst>
                                        </p:cTn>
                                        <p:tgtEl>
                                          <p:spTgt spid="18"/>
                                        </p:tgtEl>
                                        <p:attrNameLst>
                                          <p:attrName>r</p:attrName>
                                        </p:attrNameLst>
                                      </p:cBhvr>
                                    </p:animRot>
                                    <p:animRot by="120000">
                                      <p:cBhvr>
                                        <p:cTn id="371" dur="200" fill="hold">
                                          <p:stCondLst>
                                            <p:cond delay="800"/>
                                          </p:stCondLst>
                                        </p:cTn>
                                        <p:tgtEl>
                                          <p:spTgt spid="18"/>
                                        </p:tgtEl>
                                        <p:attrNameLst>
                                          <p:attrName>r</p:attrName>
                                        </p:attrNameLst>
                                      </p:cBhvr>
                                    </p:animRot>
                                  </p:childTnLst>
                                </p:cTn>
                              </p:par>
                            </p:childTnLst>
                          </p:cTn>
                        </p:par>
                      </p:childTnLst>
                    </p:cTn>
                  </p:par>
                  <p:par>
                    <p:cTn id="372" fill="hold">
                      <p:stCondLst>
                        <p:cond delay="indefinite"/>
                      </p:stCondLst>
                      <p:childTnLst>
                        <p:par>
                          <p:cTn id="373" fill="hold">
                            <p:stCondLst>
                              <p:cond delay="0"/>
                            </p:stCondLst>
                            <p:childTnLst>
                              <p:par>
                                <p:cTn id="374" presetID="16" presetClass="entr" presetSubtype="21" fill="hold" grpId="0" nodeType="clickEffect">
                                  <p:stCondLst>
                                    <p:cond delay="0"/>
                                  </p:stCondLst>
                                  <p:childTnLst>
                                    <p:set>
                                      <p:cBhvr>
                                        <p:cTn id="375" dur="1" fill="hold">
                                          <p:stCondLst>
                                            <p:cond delay="0"/>
                                          </p:stCondLst>
                                        </p:cTn>
                                        <p:tgtEl>
                                          <p:spTgt spid="28"/>
                                        </p:tgtEl>
                                        <p:attrNameLst>
                                          <p:attrName>style.visibility</p:attrName>
                                        </p:attrNameLst>
                                      </p:cBhvr>
                                      <p:to>
                                        <p:strVal val="visible"/>
                                      </p:to>
                                    </p:set>
                                    <p:animEffect transition="in" filter="barn(inVertical)">
                                      <p:cBhvr>
                                        <p:cTn id="376" dur="500"/>
                                        <p:tgtEl>
                                          <p:spTgt spid="28"/>
                                        </p:tgtEl>
                                      </p:cBhvr>
                                    </p:animEffect>
                                  </p:childTnLst>
                                </p:cTn>
                              </p:par>
                            </p:childTnLst>
                          </p:cTn>
                        </p:par>
                      </p:childTnLst>
                    </p:cTn>
                  </p:par>
                  <p:par>
                    <p:cTn id="377" fill="hold">
                      <p:stCondLst>
                        <p:cond delay="indefinite"/>
                      </p:stCondLst>
                      <p:childTnLst>
                        <p:par>
                          <p:cTn id="378" fill="hold">
                            <p:stCondLst>
                              <p:cond delay="0"/>
                            </p:stCondLst>
                            <p:childTnLst>
                              <p:par>
                                <p:cTn id="379" presetID="32" presetClass="emph" presetSubtype="0" fill="hold" grpId="1" nodeType="clickEffect">
                                  <p:stCondLst>
                                    <p:cond delay="0"/>
                                  </p:stCondLst>
                                  <p:childTnLst>
                                    <p:animRot by="120000">
                                      <p:cBhvr>
                                        <p:cTn id="380" dur="100" fill="hold">
                                          <p:stCondLst>
                                            <p:cond delay="0"/>
                                          </p:stCondLst>
                                        </p:cTn>
                                        <p:tgtEl>
                                          <p:spTgt spid="15"/>
                                        </p:tgtEl>
                                        <p:attrNameLst>
                                          <p:attrName>r</p:attrName>
                                        </p:attrNameLst>
                                      </p:cBhvr>
                                    </p:animRot>
                                    <p:animRot by="-240000">
                                      <p:cBhvr>
                                        <p:cTn id="381" dur="200" fill="hold">
                                          <p:stCondLst>
                                            <p:cond delay="200"/>
                                          </p:stCondLst>
                                        </p:cTn>
                                        <p:tgtEl>
                                          <p:spTgt spid="15"/>
                                        </p:tgtEl>
                                        <p:attrNameLst>
                                          <p:attrName>r</p:attrName>
                                        </p:attrNameLst>
                                      </p:cBhvr>
                                    </p:animRot>
                                    <p:animRot by="240000">
                                      <p:cBhvr>
                                        <p:cTn id="382" dur="200" fill="hold">
                                          <p:stCondLst>
                                            <p:cond delay="400"/>
                                          </p:stCondLst>
                                        </p:cTn>
                                        <p:tgtEl>
                                          <p:spTgt spid="15"/>
                                        </p:tgtEl>
                                        <p:attrNameLst>
                                          <p:attrName>r</p:attrName>
                                        </p:attrNameLst>
                                      </p:cBhvr>
                                    </p:animRot>
                                    <p:animRot by="-240000">
                                      <p:cBhvr>
                                        <p:cTn id="383" dur="200" fill="hold">
                                          <p:stCondLst>
                                            <p:cond delay="600"/>
                                          </p:stCondLst>
                                        </p:cTn>
                                        <p:tgtEl>
                                          <p:spTgt spid="15"/>
                                        </p:tgtEl>
                                        <p:attrNameLst>
                                          <p:attrName>r</p:attrName>
                                        </p:attrNameLst>
                                      </p:cBhvr>
                                    </p:animRot>
                                    <p:animRot by="120000">
                                      <p:cBhvr>
                                        <p:cTn id="384" dur="200" fill="hold">
                                          <p:stCondLst>
                                            <p:cond delay="800"/>
                                          </p:stCondLst>
                                        </p:cTn>
                                        <p:tgtEl>
                                          <p:spTgt spid="15"/>
                                        </p:tgtEl>
                                        <p:attrNameLst>
                                          <p:attrName>r</p:attrName>
                                        </p:attrNameLst>
                                      </p:cBhvr>
                                    </p:animRot>
                                  </p:childTnLst>
                                </p:cTn>
                              </p:par>
                            </p:childTnLst>
                          </p:cTn>
                        </p:par>
                      </p:childTnLst>
                    </p:cTn>
                  </p:par>
                  <p:par>
                    <p:cTn id="385" fill="hold">
                      <p:stCondLst>
                        <p:cond delay="indefinite"/>
                      </p:stCondLst>
                      <p:childTnLst>
                        <p:par>
                          <p:cTn id="386" fill="hold">
                            <p:stCondLst>
                              <p:cond delay="0"/>
                            </p:stCondLst>
                            <p:childTnLst>
                              <p:par>
                                <p:cTn id="387" presetID="16" presetClass="entr" presetSubtype="21" fill="hold" grpId="0" nodeType="clickEffect">
                                  <p:stCondLst>
                                    <p:cond delay="0"/>
                                  </p:stCondLst>
                                  <p:childTnLst>
                                    <p:set>
                                      <p:cBhvr>
                                        <p:cTn id="388" dur="1" fill="hold">
                                          <p:stCondLst>
                                            <p:cond delay="0"/>
                                          </p:stCondLst>
                                        </p:cTn>
                                        <p:tgtEl>
                                          <p:spTgt spid="29"/>
                                        </p:tgtEl>
                                        <p:attrNameLst>
                                          <p:attrName>style.visibility</p:attrName>
                                        </p:attrNameLst>
                                      </p:cBhvr>
                                      <p:to>
                                        <p:strVal val="visible"/>
                                      </p:to>
                                    </p:set>
                                    <p:animEffect transition="in" filter="barn(inVertical)">
                                      <p:cBhvr>
                                        <p:cTn id="389" dur="500"/>
                                        <p:tgtEl>
                                          <p:spTgt spid="29"/>
                                        </p:tgtEl>
                                      </p:cBhvr>
                                    </p:animEffect>
                                  </p:childTnLst>
                                </p:cTn>
                              </p:par>
                            </p:childTnLst>
                          </p:cTn>
                        </p:par>
                      </p:childTnLst>
                    </p:cTn>
                  </p:par>
                  <p:par>
                    <p:cTn id="390" fill="hold">
                      <p:stCondLst>
                        <p:cond delay="indefinite"/>
                      </p:stCondLst>
                      <p:childTnLst>
                        <p:par>
                          <p:cTn id="391" fill="hold">
                            <p:stCondLst>
                              <p:cond delay="0"/>
                            </p:stCondLst>
                            <p:childTnLst>
                              <p:par>
                                <p:cTn id="392" presetID="6" presetClass="emph" presetSubtype="0" fill="hold" grpId="2" nodeType="clickEffect">
                                  <p:stCondLst>
                                    <p:cond delay="0"/>
                                  </p:stCondLst>
                                  <p:childTnLst>
                                    <p:animScale>
                                      <p:cBhvr>
                                        <p:cTn id="393" dur="2000" fill="hold"/>
                                        <p:tgtEl>
                                          <p:spTgt spid="10"/>
                                        </p:tgtEl>
                                      </p:cBhvr>
                                      <p:by x="150000" y="150000"/>
                                    </p:animScale>
                                  </p:childTnLst>
                                </p:cTn>
                              </p:par>
                            </p:childTnLst>
                          </p:cTn>
                        </p:par>
                      </p:childTnLst>
                    </p:cTn>
                  </p:par>
                  <p:par>
                    <p:cTn id="394" fill="hold">
                      <p:stCondLst>
                        <p:cond delay="indefinite"/>
                      </p:stCondLst>
                      <p:childTnLst>
                        <p:par>
                          <p:cTn id="395" fill="hold">
                            <p:stCondLst>
                              <p:cond delay="0"/>
                            </p:stCondLst>
                            <p:childTnLst>
                              <p:par>
                                <p:cTn id="396" presetID="16" presetClass="entr" presetSubtype="21" fill="hold" grpId="0" nodeType="clickEffect">
                                  <p:stCondLst>
                                    <p:cond delay="0"/>
                                  </p:stCondLst>
                                  <p:childTnLst>
                                    <p:set>
                                      <p:cBhvr>
                                        <p:cTn id="397" dur="1" fill="hold">
                                          <p:stCondLst>
                                            <p:cond delay="0"/>
                                          </p:stCondLst>
                                        </p:cTn>
                                        <p:tgtEl>
                                          <p:spTgt spid="30"/>
                                        </p:tgtEl>
                                        <p:attrNameLst>
                                          <p:attrName>style.visibility</p:attrName>
                                        </p:attrNameLst>
                                      </p:cBhvr>
                                      <p:to>
                                        <p:strVal val="visible"/>
                                      </p:to>
                                    </p:set>
                                    <p:animEffect transition="in" filter="barn(inVertical)">
                                      <p:cBhvr>
                                        <p:cTn id="398" dur="500"/>
                                        <p:tgtEl>
                                          <p:spTgt spid="30"/>
                                        </p:tgtEl>
                                      </p:cBhvr>
                                    </p:animEffect>
                                  </p:childTnLst>
                                </p:cTn>
                              </p:par>
                            </p:childTnLst>
                          </p:cTn>
                        </p:par>
                      </p:childTnLst>
                    </p:cTn>
                  </p:par>
                  <p:par>
                    <p:cTn id="399" fill="hold">
                      <p:stCondLst>
                        <p:cond delay="indefinite"/>
                      </p:stCondLst>
                      <p:childTnLst>
                        <p:par>
                          <p:cTn id="400" fill="hold">
                            <p:stCondLst>
                              <p:cond delay="0"/>
                            </p:stCondLst>
                            <p:childTnLst>
                              <p:par>
                                <p:cTn id="401" presetID="6" presetClass="exit" presetSubtype="32" fill="hold" grpId="1" nodeType="clickEffect">
                                  <p:stCondLst>
                                    <p:cond delay="0"/>
                                  </p:stCondLst>
                                  <p:childTnLst>
                                    <p:animEffect transition="out" filter="circle(out)">
                                      <p:cBhvr>
                                        <p:cTn id="402" dur="2000"/>
                                        <p:tgtEl>
                                          <p:spTgt spid="20"/>
                                        </p:tgtEl>
                                      </p:cBhvr>
                                    </p:animEffect>
                                    <p:set>
                                      <p:cBhvr>
                                        <p:cTn id="403" dur="1" fill="hold">
                                          <p:stCondLst>
                                            <p:cond delay="1999"/>
                                          </p:stCondLst>
                                        </p:cTn>
                                        <p:tgtEl>
                                          <p:spTgt spid="20"/>
                                        </p:tgtEl>
                                        <p:attrNameLst>
                                          <p:attrName>style.visibility</p:attrName>
                                        </p:attrNameLst>
                                      </p:cBhvr>
                                      <p:to>
                                        <p:strVal val="hidden"/>
                                      </p:to>
                                    </p:set>
                                  </p:childTnLst>
                                </p:cTn>
                              </p:par>
                              <p:par>
                                <p:cTn id="404" presetID="6" presetClass="exit" presetSubtype="32" fill="hold" grpId="1" nodeType="withEffect">
                                  <p:stCondLst>
                                    <p:cond delay="0"/>
                                  </p:stCondLst>
                                  <p:childTnLst>
                                    <p:animEffect transition="out" filter="circle(out)">
                                      <p:cBhvr>
                                        <p:cTn id="405" dur="2000"/>
                                        <p:tgtEl>
                                          <p:spTgt spid="26"/>
                                        </p:tgtEl>
                                      </p:cBhvr>
                                    </p:animEffect>
                                    <p:set>
                                      <p:cBhvr>
                                        <p:cTn id="406" dur="1" fill="hold">
                                          <p:stCondLst>
                                            <p:cond delay="1999"/>
                                          </p:stCondLst>
                                        </p:cTn>
                                        <p:tgtEl>
                                          <p:spTgt spid="26"/>
                                        </p:tgtEl>
                                        <p:attrNameLst>
                                          <p:attrName>style.visibility</p:attrName>
                                        </p:attrNameLst>
                                      </p:cBhvr>
                                      <p:to>
                                        <p:strVal val="hidden"/>
                                      </p:to>
                                    </p:set>
                                  </p:childTnLst>
                                </p:cTn>
                              </p:par>
                              <p:par>
                                <p:cTn id="407" presetID="6" presetClass="exit" presetSubtype="32" fill="hold" grpId="1" nodeType="withEffect">
                                  <p:stCondLst>
                                    <p:cond delay="0"/>
                                  </p:stCondLst>
                                  <p:childTnLst>
                                    <p:animEffect transition="out" filter="circle(out)">
                                      <p:cBhvr>
                                        <p:cTn id="408" dur="2000"/>
                                        <p:tgtEl>
                                          <p:spTgt spid="27"/>
                                        </p:tgtEl>
                                      </p:cBhvr>
                                    </p:animEffect>
                                    <p:set>
                                      <p:cBhvr>
                                        <p:cTn id="409" dur="1" fill="hold">
                                          <p:stCondLst>
                                            <p:cond delay="1999"/>
                                          </p:stCondLst>
                                        </p:cTn>
                                        <p:tgtEl>
                                          <p:spTgt spid="27"/>
                                        </p:tgtEl>
                                        <p:attrNameLst>
                                          <p:attrName>style.visibility</p:attrName>
                                        </p:attrNameLst>
                                      </p:cBhvr>
                                      <p:to>
                                        <p:strVal val="hidden"/>
                                      </p:to>
                                    </p:set>
                                  </p:childTnLst>
                                </p:cTn>
                              </p:par>
                              <p:par>
                                <p:cTn id="410" presetID="6" presetClass="exit" presetSubtype="32" fill="hold" grpId="1" nodeType="withEffect">
                                  <p:stCondLst>
                                    <p:cond delay="0"/>
                                  </p:stCondLst>
                                  <p:childTnLst>
                                    <p:animEffect transition="out" filter="circle(out)">
                                      <p:cBhvr>
                                        <p:cTn id="411" dur="2000"/>
                                        <p:tgtEl>
                                          <p:spTgt spid="28"/>
                                        </p:tgtEl>
                                      </p:cBhvr>
                                    </p:animEffect>
                                    <p:set>
                                      <p:cBhvr>
                                        <p:cTn id="412" dur="1" fill="hold">
                                          <p:stCondLst>
                                            <p:cond delay="1999"/>
                                          </p:stCondLst>
                                        </p:cTn>
                                        <p:tgtEl>
                                          <p:spTgt spid="28"/>
                                        </p:tgtEl>
                                        <p:attrNameLst>
                                          <p:attrName>style.visibility</p:attrName>
                                        </p:attrNameLst>
                                      </p:cBhvr>
                                      <p:to>
                                        <p:strVal val="hidden"/>
                                      </p:to>
                                    </p:set>
                                  </p:childTnLst>
                                </p:cTn>
                              </p:par>
                              <p:par>
                                <p:cTn id="413" presetID="6" presetClass="exit" presetSubtype="32" fill="hold" grpId="1" nodeType="withEffect">
                                  <p:stCondLst>
                                    <p:cond delay="0"/>
                                  </p:stCondLst>
                                  <p:childTnLst>
                                    <p:animEffect transition="out" filter="circle(out)">
                                      <p:cBhvr>
                                        <p:cTn id="414" dur="2000"/>
                                        <p:tgtEl>
                                          <p:spTgt spid="29"/>
                                        </p:tgtEl>
                                      </p:cBhvr>
                                    </p:animEffect>
                                    <p:set>
                                      <p:cBhvr>
                                        <p:cTn id="415" dur="1" fill="hold">
                                          <p:stCondLst>
                                            <p:cond delay="1999"/>
                                          </p:stCondLst>
                                        </p:cTn>
                                        <p:tgtEl>
                                          <p:spTgt spid="29"/>
                                        </p:tgtEl>
                                        <p:attrNameLst>
                                          <p:attrName>style.visibility</p:attrName>
                                        </p:attrNameLst>
                                      </p:cBhvr>
                                      <p:to>
                                        <p:strVal val="hidden"/>
                                      </p:to>
                                    </p:set>
                                  </p:childTnLst>
                                </p:cTn>
                              </p:par>
                              <p:par>
                                <p:cTn id="416" presetID="6" presetClass="exit" presetSubtype="32" fill="hold" grpId="1" nodeType="withEffect">
                                  <p:stCondLst>
                                    <p:cond delay="0"/>
                                  </p:stCondLst>
                                  <p:childTnLst>
                                    <p:animEffect transition="out" filter="circle(out)">
                                      <p:cBhvr>
                                        <p:cTn id="417" dur="2000"/>
                                        <p:tgtEl>
                                          <p:spTgt spid="30"/>
                                        </p:tgtEl>
                                      </p:cBhvr>
                                    </p:animEffect>
                                    <p:set>
                                      <p:cBhvr>
                                        <p:cTn id="418" dur="1" fill="hold">
                                          <p:stCondLst>
                                            <p:cond delay="1999"/>
                                          </p:stCondLst>
                                        </p:cTn>
                                        <p:tgtEl>
                                          <p:spTgt spid="30"/>
                                        </p:tgtEl>
                                        <p:attrNameLst>
                                          <p:attrName>style.visibility</p:attrName>
                                        </p:attrNameLst>
                                      </p:cBhvr>
                                      <p:to>
                                        <p:strVal val="hidden"/>
                                      </p:to>
                                    </p:set>
                                  </p:childTnLst>
                                </p:cTn>
                              </p:par>
                            </p:childTnLst>
                          </p:cTn>
                        </p:par>
                      </p:childTnLst>
                    </p:cTn>
                  </p:par>
                  <p:par>
                    <p:cTn id="419" fill="hold">
                      <p:stCondLst>
                        <p:cond delay="indefinite"/>
                      </p:stCondLst>
                      <p:childTnLst>
                        <p:par>
                          <p:cTn id="420" fill="hold">
                            <p:stCondLst>
                              <p:cond delay="0"/>
                            </p:stCondLst>
                            <p:childTnLst>
                              <p:par>
                                <p:cTn id="421" presetID="22" presetClass="entr" presetSubtype="4" fill="hold" grpId="0" nodeType="clickEffect">
                                  <p:stCondLst>
                                    <p:cond delay="0"/>
                                  </p:stCondLst>
                                  <p:childTnLst>
                                    <p:set>
                                      <p:cBhvr>
                                        <p:cTn id="422" dur="1" fill="hold">
                                          <p:stCondLst>
                                            <p:cond delay="0"/>
                                          </p:stCondLst>
                                        </p:cTn>
                                        <p:tgtEl>
                                          <p:spTgt spid="31"/>
                                        </p:tgtEl>
                                        <p:attrNameLst>
                                          <p:attrName>style.visibility</p:attrName>
                                        </p:attrNameLst>
                                      </p:cBhvr>
                                      <p:to>
                                        <p:strVal val="visible"/>
                                      </p:to>
                                    </p:set>
                                    <p:animEffect transition="in" filter="wipe(down)">
                                      <p:cBhvr>
                                        <p:cTn id="423" dur="500"/>
                                        <p:tgtEl>
                                          <p:spTgt spid="31"/>
                                        </p:tgtEl>
                                      </p:cBhvr>
                                    </p:animEffect>
                                  </p:childTnLst>
                                </p:cTn>
                              </p:par>
                              <p:par>
                                <p:cTn id="424" presetID="22" presetClass="entr" presetSubtype="4" fill="hold" grpId="0" nodeType="withEffect">
                                  <p:stCondLst>
                                    <p:cond delay="0"/>
                                  </p:stCondLst>
                                  <p:childTnLst>
                                    <p:set>
                                      <p:cBhvr>
                                        <p:cTn id="425" dur="1" fill="hold">
                                          <p:stCondLst>
                                            <p:cond delay="0"/>
                                          </p:stCondLst>
                                        </p:cTn>
                                        <p:tgtEl>
                                          <p:spTgt spid="32"/>
                                        </p:tgtEl>
                                        <p:attrNameLst>
                                          <p:attrName>style.visibility</p:attrName>
                                        </p:attrNameLst>
                                      </p:cBhvr>
                                      <p:to>
                                        <p:strVal val="visible"/>
                                      </p:to>
                                    </p:set>
                                    <p:animEffect transition="in" filter="wipe(down)">
                                      <p:cBhvr>
                                        <p:cTn id="426" dur="500"/>
                                        <p:tgtEl>
                                          <p:spTgt spid="32"/>
                                        </p:tgtEl>
                                      </p:cBhvr>
                                    </p:animEffect>
                                  </p:childTnLst>
                                </p:cTn>
                              </p:par>
                              <p:par>
                                <p:cTn id="427" presetID="22" presetClass="entr" presetSubtype="4" fill="hold" grpId="0" nodeType="withEffect">
                                  <p:stCondLst>
                                    <p:cond delay="0"/>
                                  </p:stCondLst>
                                  <p:childTnLst>
                                    <p:set>
                                      <p:cBhvr>
                                        <p:cTn id="428" dur="1" fill="hold">
                                          <p:stCondLst>
                                            <p:cond delay="0"/>
                                          </p:stCondLst>
                                        </p:cTn>
                                        <p:tgtEl>
                                          <p:spTgt spid="33"/>
                                        </p:tgtEl>
                                        <p:attrNameLst>
                                          <p:attrName>style.visibility</p:attrName>
                                        </p:attrNameLst>
                                      </p:cBhvr>
                                      <p:to>
                                        <p:strVal val="visible"/>
                                      </p:to>
                                    </p:set>
                                    <p:animEffect transition="in" filter="wipe(down)">
                                      <p:cBhvr>
                                        <p:cTn id="429" dur="500"/>
                                        <p:tgtEl>
                                          <p:spTgt spid="33"/>
                                        </p:tgtEl>
                                      </p:cBhvr>
                                    </p:animEffect>
                                  </p:childTnLst>
                                </p:cTn>
                              </p:par>
                              <p:par>
                                <p:cTn id="430" presetID="22" presetClass="entr" presetSubtype="4" fill="hold" grpId="0" nodeType="withEffect">
                                  <p:stCondLst>
                                    <p:cond delay="0"/>
                                  </p:stCondLst>
                                  <p:childTnLst>
                                    <p:set>
                                      <p:cBhvr>
                                        <p:cTn id="431" dur="1" fill="hold">
                                          <p:stCondLst>
                                            <p:cond delay="0"/>
                                          </p:stCondLst>
                                        </p:cTn>
                                        <p:tgtEl>
                                          <p:spTgt spid="34"/>
                                        </p:tgtEl>
                                        <p:attrNameLst>
                                          <p:attrName>style.visibility</p:attrName>
                                        </p:attrNameLst>
                                      </p:cBhvr>
                                      <p:to>
                                        <p:strVal val="visible"/>
                                      </p:to>
                                    </p:set>
                                    <p:animEffect transition="in" filter="wipe(down)">
                                      <p:cBhvr>
                                        <p:cTn id="432" dur="500"/>
                                        <p:tgtEl>
                                          <p:spTgt spid="34"/>
                                        </p:tgtEl>
                                      </p:cBhvr>
                                    </p:animEffect>
                                  </p:childTnLst>
                                </p:cTn>
                              </p:par>
                              <p:par>
                                <p:cTn id="433" presetID="22" presetClass="entr" presetSubtype="4" fill="hold" grpId="0" nodeType="withEffect">
                                  <p:stCondLst>
                                    <p:cond delay="0"/>
                                  </p:stCondLst>
                                  <p:childTnLst>
                                    <p:set>
                                      <p:cBhvr>
                                        <p:cTn id="434" dur="1" fill="hold">
                                          <p:stCondLst>
                                            <p:cond delay="0"/>
                                          </p:stCondLst>
                                        </p:cTn>
                                        <p:tgtEl>
                                          <p:spTgt spid="35"/>
                                        </p:tgtEl>
                                        <p:attrNameLst>
                                          <p:attrName>style.visibility</p:attrName>
                                        </p:attrNameLst>
                                      </p:cBhvr>
                                      <p:to>
                                        <p:strVal val="visible"/>
                                      </p:to>
                                    </p:set>
                                    <p:animEffect transition="in" filter="wipe(down)">
                                      <p:cBhvr>
                                        <p:cTn id="435" dur="500"/>
                                        <p:tgtEl>
                                          <p:spTgt spid="35"/>
                                        </p:tgtEl>
                                      </p:cBhvr>
                                    </p:animEffect>
                                  </p:childTnLst>
                                </p:cTn>
                              </p:par>
                              <p:par>
                                <p:cTn id="436" presetID="22" presetClass="entr" presetSubtype="4" fill="hold" grpId="0" nodeType="withEffect">
                                  <p:stCondLst>
                                    <p:cond delay="0"/>
                                  </p:stCondLst>
                                  <p:childTnLst>
                                    <p:set>
                                      <p:cBhvr>
                                        <p:cTn id="437" dur="1" fill="hold">
                                          <p:stCondLst>
                                            <p:cond delay="0"/>
                                          </p:stCondLst>
                                        </p:cTn>
                                        <p:tgtEl>
                                          <p:spTgt spid="36"/>
                                        </p:tgtEl>
                                        <p:attrNameLst>
                                          <p:attrName>style.visibility</p:attrName>
                                        </p:attrNameLst>
                                      </p:cBhvr>
                                      <p:to>
                                        <p:strVal val="visible"/>
                                      </p:to>
                                    </p:set>
                                    <p:animEffect transition="in" filter="wipe(down)">
                                      <p:cBhvr>
                                        <p:cTn id="438" dur="500"/>
                                        <p:tgtEl>
                                          <p:spTgt spid="36"/>
                                        </p:tgtEl>
                                      </p:cBhvr>
                                    </p:animEffect>
                                  </p:childTnLst>
                                </p:cTn>
                              </p:par>
                            </p:childTnLst>
                          </p:cTn>
                        </p:par>
                      </p:childTnLst>
                    </p:cTn>
                  </p:par>
                  <p:par>
                    <p:cTn id="439" fill="hold">
                      <p:stCondLst>
                        <p:cond delay="indefinite"/>
                      </p:stCondLst>
                      <p:childTnLst>
                        <p:par>
                          <p:cTn id="440" fill="hold">
                            <p:stCondLst>
                              <p:cond delay="0"/>
                            </p:stCondLst>
                            <p:childTnLst>
                              <p:par>
                                <p:cTn id="441" presetID="22" presetClass="entr" presetSubtype="4" fill="hold" grpId="0" nodeType="clickEffect">
                                  <p:stCondLst>
                                    <p:cond delay="0"/>
                                  </p:stCondLst>
                                  <p:childTnLst>
                                    <p:set>
                                      <p:cBhvr>
                                        <p:cTn id="442" dur="1" fill="hold">
                                          <p:stCondLst>
                                            <p:cond delay="0"/>
                                          </p:stCondLst>
                                        </p:cTn>
                                        <p:tgtEl>
                                          <p:spTgt spid="37"/>
                                        </p:tgtEl>
                                        <p:attrNameLst>
                                          <p:attrName>style.visibility</p:attrName>
                                        </p:attrNameLst>
                                      </p:cBhvr>
                                      <p:to>
                                        <p:strVal val="visible"/>
                                      </p:to>
                                    </p:set>
                                    <p:animEffect transition="in" filter="wipe(down)">
                                      <p:cBhvr>
                                        <p:cTn id="443" dur="500"/>
                                        <p:tgtEl>
                                          <p:spTgt spid="37"/>
                                        </p:tgtEl>
                                      </p:cBhvr>
                                    </p:animEffect>
                                  </p:childTnLst>
                                </p:cTn>
                              </p:par>
                              <p:par>
                                <p:cTn id="444" presetID="22" presetClass="entr" presetSubtype="4" fill="hold" grpId="0" nodeType="withEffect">
                                  <p:stCondLst>
                                    <p:cond delay="0"/>
                                  </p:stCondLst>
                                  <p:childTnLst>
                                    <p:set>
                                      <p:cBhvr>
                                        <p:cTn id="445" dur="1" fill="hold">
                                          <p:stCondLst>
                                            <p:cond delay="0"/>
                                          </p:stCondLst>
                                        </p:cTn>
                                        <p:tgtEl>
                                          <p:spTgt spid="38"/>
                                        </p:tgtEl>
                                        <p:attrNameLst>
                                          <p:attrName>style.visibility</p:attrName>
                                        </p:attrNameLst>
                                      </p:cBhvr>
                                      <p:to>
                                        <p:strVal val="visible"/>
                                      </p:to>
                                    </p:set>
                                    <p:animEffect transition="in" filter="wipe(down)">
                                      <p:cBhvr>
                                        <p:cTn id="446" dur="500"/>
                                        <p:tgtEl>
                                          <p:spTgt spid="38"/>
                                        </p:tgtEl>
                                      </p:cBhvr>
                                    </p:animEffect>
                                  </p:childTnLst>
                                </p:cTn>
                              </p:par>
                              <p:par>
                                <p:cTn id="447" presetID="22" presetClass="entr" presetSubtype="4" fill="hold" grpId="0" nodeType="withEffect">
                                  <p:stCondLst>
                                    <p:cond delay="0"/>
                                  </p:stCondLst>
                                  <p:childTnLst>
                                    <p:set>
                                      <p:cBhvr>
                                        <p:cTn id="448" dur="1" fill="hold">
                                          <p:stCondLst>
                                            <p:cond delay="0"/>
                                          </p:stCondLst>
                                        </p:cTn>
                                        <p:tgtEl>
                                          <p:spTgt spid="39"/>
                                        </p:tgtEl>
                                        <p:attrNameLst>
                                          <p:attrName>style.visibility</p:attrName>
                                        </p:attrNameLst>
                                      </p:cBhvr>
                                      <p:to>
                                        <p:strVal val="visible"/>
                                      </p:to>
                                    </p:set>
                                    <p:animEffect transition="in" filter="wipe(down)">
                                      <p:cBhvr>
                                        <p:cTn id="449" dur="500"/>
                                        <p:tgtEl>
                                          <p:spTgt spid="39"/>
                                        </p:tgtEl>
                                      </p:cBhvr>
                                    </p:animEffect>
                                  </p:childTnLst>
                                </p:cTn>
                              </p:par>
                              <p:par>
                                <p:cTn id="450" presetID="22" presetClass="entr" presetSubtype="4" fill="hold" grpId="0" nodeType="withEffect">
                                  <p:stCondLst>
                                    <p:cond delay="0"/>
                                  </p:stCondLst>
                                  <p:childTnLst>
                                    <p:set>
                                      <p:cBhvr>
                                        <p:cTn id="451" dur="1" fill="hold">
                                          <p:stCondLst>
                                            <p:cond delay="0"/>
                                          </p:stCondLst>
                                        </p:cTn>
                                        <p:tgtEl>
                                          <p:spTgt spid="40"/>
                                        </p:tgtEl>
                                        <p:attrNameLst>
                                          <p:attrName>style.visibility</p:attrName>
                                        </p:attrNameLst>
                                      </p:cBhvr>
                                      <p:to>
                                        <p:strVal val="visible"/>
                                      </p:to>
                                    </p:set>
                                    <p:animEffect transition="in" filter="wipe(down)">
                                      <p:cBhvr>
                                        <p:cTn id="452" dur="500"/>
                                        <p:tgtEl>
                                          <p:spTgt spid="40"/>
                                        </p:tgtEl>
                                      </p:cBhvr>
                                    </p:animEffect>
                                  </p:childTnLst>
                                </p:cTn>
                              </p:par>
                              <p:par>
                                <p:cTn id="453" presetID="22" presetClass="entr" presetSubtype="4" fill="hold" grpId="0" nodeType="withEffect">
                                  <p:stCondLst>
                                    <p:cond delay="0"/>
                                  </p:stCondLst>
                                  <p:childTnLst>
                                    <p:set>
                                      <p:cBhvr>
                                        <p:cTn id="454" dur="1" fill="hold">
                                          <p:stCondLst>
                                            <p:cond delay="0"/>
                                          </p:stCondLst>
                                        </p:cTn>
                                        <p:tgtEl>
                                          <p:spTgt spid="41"/>
                                        </p:tgtEl>
                                        <p:attrNameLst>
                                          <p:attrName>style.visibility</p:attrName>
                                        </p:attrNameLst>
                                      </p:cBhvr>
                                      <p:to>
                                        <p:strVal val="visible"/>
                                      </p:to>
                                    </p:set>
                                    <p:animEffect transition="in" filter="wipe(down)">
                                      <p:cBhvr>
                                        <p:cTn id="455" dur="500"/>
                                        <p:tgtEl>
                                          <p:spTgt spid="41"/>
                                        </p:tgtEl>
                                      </p:cBhvr>
                                    </p:animEffect>
                                  </p:childTnLst>
                                </p:cTn>
                              </p:par>
                              <p:par>
                                <p:cTn id="456" presetID="22" presetClass="entr" presetSubtype="4" fill="hold" grpId="0" nodeType="withEffect">
                                  <p:stCondLst>
                                    <p:cond delay="0"/>
                                  </p:stCondLst>
                                  <p:childTnLst>
                                    <p:set>
                                      <p:cBhvr>
                                        <p:cTn id="457" dur="1" fill="hold">
                                          <p:stCondLst>
                                            <p:cond delay="0"/>
                                          </p:stCondLst>
                                        </p:cTn>
                                        <p:tgtEl>
                                          <p:spTgt spid="42"/>
                                        </p:tgtEl>
                                        <p:attrNameLst>
                                          <p:attrName>style.visibility</p:attrName>
                                        </p:attrNameLst>
                                      </p:cBhvr>
                                      <p:to>
                                        <p:strVal val="visible"/>
                                      </p:to>
                                    </p:set>
                                    <p:animEffect transition="in" filter="wipe(down)">
                                      <p:cBhvr>
                                        <p:cTn id="458" dur="500"/>
                                        <p:tgtEl>
                                          <p:spTgt spid="42"/>
                                        </p:tgtEl>
                                      </p:cBhvr>
                                    </p:animEffect>
                                  </p:childTnLst>
                                </p:cTn>
                              </p:par>
                            </p:childTnLst>
                          </p:cTn>
                        </p:par>
                      </p:childTnLst>
                    </p:cTn>
                  </p:par>
                  <p:par>
                    <p:cTn id="459" fill="hold">
                      <p:stCondLst>
                        <p:cond delay="indefinite"/>
                      </p:stCondLst>
                      <p:childTnLst>
                        <p:par>
                          <p:cTn id="460" fill="hold">
                            <p:stCondLst>
                              <p:cond delay="0"/>
                            </p:stCondLst>
                            <p:childTnLst>
                              <p:par>
                                <p:cTn id="461" presetID="16" presetClass="entr" presetSubtype="21" fill="hold" grpId="0" nodeType="clickEffect">
                                  <p:stCondLst>
                                    <p:cond delay="0"/>
                                  </p:stCondLst>
                                  <p:childTnLst>
                                    <p:set>
                                      <p:cBhvr>
                                        <p:cTn id="462" dur="1" fill="hold">
                                          <p:stCondLst>
                                            <p:cond delay="0"/>
                                          </p:stCondLst>
                                        </p:cTn>
                                        <p:tgtEl>
                                          <p:spTgt spid="43"/>
                                        </p:tgtEl>
                                        <p:attrNameLst>
                                          <p:attrName>style.visibility</p:attrName>
                                        </p:attrNameLst>
                                      </p:cBhvr>
                                      <p:to>
                                        <p:strVal val="visible"/>
                                      </p:to>
                                    </p:set>
                                    <p:animEffect transition="in" filter="barn(inVertical)">
                                      <p:cBhvr>
                                        <p:cTn id="463" dur="500"/>
                                        <p:tgtEl>
                                          <p:spTgt spid="43"/>
                                        </p:tgtEl>
                                      </p:cBhvr>
                                    </p:animEffect>
                                  </p:childTnLst>
                                </p:cTn>
                              </p:par>
                              <p:par>
                                <p:cTn id="464" presetID="16" presetClass="entr" presetSubtype="21" fill="hold" grpId="0" nodeType="withEffect">
                                  <p:stCondLst>
                                    <p:cond delay="0"/>
                                  </p:stCondLst>
                                  <p:childTnLst>
                                    <p:set>
                                      <p:cBhvr>
                                        <p:cTn id="465" dur="1" fill="hold">
                                          <p:stCondLst>
                                            <p:cond delay="0"/>
                                          </p:stCondLst>
                                        </p:cTn>
                                        <p:tgtEl>
                                          <p:spTgt spid="44"/>
                                        </p:tgtEl>
                                        <p:attrNameLst>
                                          <p:attrName>style.visibility</p:attrName>
                                        </p:attrNameLst>
                                      </p:cBhvr>
                                      <p:to>
                                        <p:strVal val="visible"/>
                                      </p:to>
                                    </p:set>
                                    <p:animEffect transition="in" filter="barn(inVertical)">
                                      <p:cBhvr>
                                        <p:cTn id="466" dur="500"/>
                                        <p:tgtEl>
                                          <p:spTgt spid="44"/>
                                        </p:tgtEl>
                                      </p:cBhvr>
                                    </p:animEffect>
                                  </p:childTnLst>
                                </p:cTn>
                              </p:par>
                              <p:par>
                                <p:cTn id="467" presetID="16" presetClass="entr" presetSubtype="21" fill="hold" grpId="0" nodeType="withEffect">
                                  <p:stCondLst>
                                    <p:cond delay="0"/>
                                  </p:stCondLst>
                                  <p:childTnLst>
                                    <p:set>
                                      <p:cBhvr>
                                        <p:cTn id="468" dur="1" fill="hold">
                                          <p:stCondLst>
                                            <p:cond delay="0"/>
                                          </p:stCondLst>
                                        </p:cTn>
                                        <p:tgtEl>
                                          <p:spTgt spid="45"/>
                                        </p:tgtEl>
                                        <p:attrNameLst>
                                          <p:attrName>style.visibility</p:attrName>
                                        </p:attrNameLst>
                                      </p:cBhvr>
                                      <p:to>
                                        <p:strVal val="visible"/>
                                      </p:to>
                                    </p:set>
                                    <p:animEffect transition="in" filter="barn(inVertical)">
                                      <p:cBhvr>
                                        <p:cTn id="469" dur="500"/>
                                        <p:tgtEl>
                                          <p:spTgt spid="45"/>
                                        </p:tgtEl>
                                      </p:cBhvr>
                                    </p:animEffect>
                                  </p:childTnLst>
                                </p:cTn>
                              </p:par>
                              <p:par>
                                <p:cTn id="470" presetID="16" presetClass="entr" presetSubtype="21" fill="hold" grpId="0" nodeType="withEffect">
                                  <p:stCondLst>
                                    <p:cond delay="0"/>
                                  </p:stCondLst>
                                  <p:childTnLst>
                                    <p:set>
                                      <p:cBhvr>
                                        <p:cTn id="471" dur="1" fill="hold">
                                          <p:stCondLst>
                                            <p:cond delay="0"/>
                                          </p:stCondLst>
                                        </p:cTn>
                                        <p:tgtEl>
                                          <p:spTgt spid="46"/>
                                        </p:tgtEl>
                                        <p:attrNameLst>
                                          <p:attrName>style.visibility</p:attrName>
                                        </p:attrNameLst>
                                      </p:cBhvr>
                                      <p:to>
                                        <p:strVal val="visible"/>
                                      </p:to>
                                    </p:set>
                                    <p:animEffect transition="in" filter="barn(inVertical)">
                                      <p:cBhvr>
                                        <p:cTn id="472" dur="500"/>
                                        <p:tgtEl>
                                          <p:spTgt spid="46"/>
                                        </p:tgtEl>
                                      </p:cBhvr>
                                    </p:animEffect>
                                  </p:childTnLst>
                                </p:cTn>
                              </p:par>
                              <p:par>
                                <p:cTn id="473" presetID="16" presetClass="entr" presetSubtype="21" fill="hold" grpId="0" nodeType="withEffect">
                                  <p:stCondLst>
                                    <p:cond delay="0"/>
                                  </p:stCondLst>
                                  <p:childTnLst>
                                    <p:set>
                                      <p:cBhvr>
                                        <p:cTn id="474" dur="1" fill="hold">
                                          <p:stCondLst>
                                            <p:cond delay="0"/>
                                          </p:stCondLst>
                                        </p:cTn>
                                        <p:tgtEl>
                                          <p:spTgt spid="47"/>
                                        </p:tgtEl>
                                        <p:attrNameLst>
                                          <p:attrName>style.visibility</p:attrName>
                                        </p:attrNameLst>
                                      </p:cBhvr>
                                      <p:to>
                                        <p:strVal val="visible"/>
                                      </p:to>
                                    </p:set>
                                    <p:animEffect transition="in" filter="barn(inVertical)">
                                      <p:cBhvr>
                                        <p:cTn id="475" dur="500"/>
                                        <p:tgtEl>
                                          <p:spTgt spid="47"/>
                                        </p:tgtEl>
                                      </p:cBhvr>
                                    </p:animEffect>
                                  </p:childTnLst>
                                </p:cTn>
                              </p:par>
                              <p:par>
                                <p:cTn id="476" presetID="16" presetClass="entr" presetSubtype="21" fill="hold" grpId="0" nodeType="withEffect">
                                  <p:stCondLst>
                                    <p:cond delay="0"/>
                                  </p:stCondLst>
                                  <p:childTnLst>
                                    <p:set>
                                      <p:cBhvr>
                                        <p:cTn id="477" dur="1" fill="hold">
                                          <p:stCondLst>
                                            <p:cond delay="0"/>
                                          </p:stCondLst>
                                        </p:cTn>
                                        <p:tgtEl>
                                          <p:spTgt spid="48"/>
                                        </p:tgtEl>
                                        <p:attrNameLst>
                                          <p:attrName>style.visibility</p:attrName>
                                        </p:attrNameLst>
                                      </p:cBhvr>
                                      <p:to>
                                        <p:strVal val="visible"/>
                                      </p:to>
                                    </p:set>
                                    <p:animEffect transition="in" filter="barn(inVertical)">
                                      <p:cBhvr>
                                        <p:cTn id="478" dur="500"/>
                                        <p:tgtEl>
                                          <p:spTgt spid="48"/>
                                        </p:tgtEl>
                                      </p:cBhvr>
                                    </p:animEffect>
                                  </p:childTnLst>
                                </p:cTn>
                              </p:par>
                              <p:par>
                                <p:cTn id="479" presetID="16" presetClass="entr" presetSubtype="21" fill="hold" grpId="0" nodeType="withEffect">
                                  <p:stCondLst>
                                    <p:cond delay="0"/>
                                  </p:stCondLst>
                                  <p:childTnLst>
                                    <p:set>
                                      <p:cBhvr>
                                        <p:cTn id="480" dur="1" fill="hold">
                                          <p:stCondLst>
                                            <p:cond delay="0"/>
                                          </p:stCondLst>
                                        </p:cTn>
                                        <p:tgtEl>
                                          <p:spTgt spid="49"/>
                                        </p:tgtEl>
                                        <p:attrNameLst>
                                          <p:attrName>style.visibility</p:attrName>
                                        </p:attrNameLst>
                                      </p:cBhvr>
                                      <p:to>
                                        <p:strVal val="visible"/>
                                      </p:to>
                                    </p:set>
                                    <p:animEffect transition="in" filter="barn(inVertical)">
                                      <p:cBhvr>
                                        <p:cTn id="481" dur="500"/>
                                        <p:tgtEl>
                                          <p:spTgt spid="49"/>
                                        </p:tgtEl>
                                      </p:cBhvr>
                                    </p:animEffect>
                                  </p:childTnLst>
                                </p:cTn>
                              </p:par>
                              <p:par>
                                <p:cTn id="482" presetID="16" presetClass="entr" presetSubtype="21" fill="hold" grpId="0" nodeType="withEffect">
                                  <p:stCondLst>
                                    <p:cond delay="0"/>
                                  </p:stCondLst>
                                  <p:childTnLst>
                                    <p:set>
                                      <p:cBhvr>
                                        <p:cTn id="483" dur="1" fill="hold">
                                          <p:stCondLst>
                                            <p:cond delay="0"/>
                                          </p:stCondLst>
                                        </p:cTn>
                                        <p:tgtEl>
                                          <p:spTgt spid="50"/>
                                        </p:tgtEl>
                                        <p:attrNameLst>
                                          <p:attrName>style.visibility</p:attrName>
                                        </p:attrNameLst>
                                      </p:cBhvr>
                                      <p:to>
                                        <p:strVal val="visible"/>
                                      </p:to>
                                    </p:set>
                                    <p:animEffect transition="in" filter="barn(inVertical)">
                                      <p:cBhvr>
                                        <p:cTn id="484" dur="500"/>
                                        <p:tgtEl>
                                          <p:spTgt spid="50"/>
                                        </p:tgtEl>
                                      </p:cBhvr>
                                    </p:animEffect>
                                  </p:childTnLst>
                                </p:cTn>
                              </p:par>
                            </p:childTnLst>
                          </p:cTn>
                        </p:par>
                      </p:childTnLst>
                    </p:cTn>
                  </p:par>
                  <p:par>
                    <p:cTn id="485" fill="hold">
                      <p:stCondLst>
                        <p:cond delay="indefinite"/>
                      </p:stCondLst>
                      <p:childTnLst>
                        <p:par>
                          <p:cTn id="486" fill="hold">
                            <p:stCondLst>
                              <p:cond delay="0"/>
                            </p:stCondLst>
                            <p:childTnLst>
                              <p:par>
                                <p:cTn id="487" presetID="16" presetClass="entr" presetSubtype="21" fill="hold" grpId="0" nodeType="clickEffect">
                                  <p:stCondLst>
                                    <p:cond delay="0"/>
                                  </p:stCondLst>
                                  <p:childTnLst>
                                    <p:set>
                                      <p:cBhvr>
                                        <p:cTn id="488" dur="1" fill="hold">
                                          <p:stCondLst>
                                            <p:cond delay="0"/>
                                          </p:stCondLst>
                                        </p:cTn>
                                        <p:tgtEl>
                                          <p:spTgt spid="51"/>
                                        </p:tgtEl>
                                        <p:attrNameLst>
                                          <p:attrName>style.visibility</p:attrName>
                                        </p:attrNameLst>
                                      </p:cBhvr>
                                      <p:to>
                                        <p:strVal val="visible"/>
                                      </p:to>
                                    </p:set>
                                    <p:animEffect transition="in" filter="barn(inVertical)">
                                      <p:cBhvr>
                                        <p:cTn id="489" dur="500"/>
                                        <p:tgtEl>
                                          <p:spTgt spid="51"/>
                                        </p:tgtEl>
                                      </p:cBhvr>
                                    </p:animEffect>
                                  </p:childTnLst>
                                </p:cTn>
                              </p:par>
                              <p:par>
                                <p:cTn id="490" presetID="16" presetClass="entr" presetSubtype="21" fill="hold" grpId="0" nodeType="withEffect">
                                  <p:stCondLst>
                                    <p:cond delay="0"/>
                                  </p:stCondLst>
                                  <p:childTnLst>
                                    <p:set>
                                      <p:cBhvr>
                                        <p:cTn id="491" dur="1" fill="hold">
                                          <p:stCondLst>
                                            <p:cond delay="0"/>
                                          </p:stCondLst>
                                        </p:cTn>
                                        <p:tgtEl>
                                          <p:spTgt spid="52"/>
                                        </p:tgtEl>
                                        <p:attrNameLst>
                                          <p:attrName>style.visibility</p:attrName>
                                        </p:attrNameLst>
                                      </p:cBhvr>
                                      <p:to>
                                        <p:strVal val="visible"/>
                                      </p:to>
                                    </p:set>
                                    <p:animEffect transition="in" filter="barn(inVertical)">
                                      <p:cBhvr>
                                        <p:cTn id="492" dur="500"/>
                                        <p:tgtEl>
                                          <p:spTgt spid="52"/>
                                        </p:tgtEl>
                                      </p:cBhvr>
                                    </p:animEffect>
                                  </p:childTnLst>
                                </p:cTn>
                              </p:par>
                              <p:par>
                                <p:cTn id="493" presetID="16" presetClass="entr" presetSubtype="21" fill="hold" grpId="0" nodeType="withEffect">
                                  <p:stCondLst>
                                    <p:cond delay="0"/>
                                  </p:stCondLst>
                                  <p:childTnLst>
                                    <p:set>
                                      <p:cBhvr>
                                        <p:cTn id="494" dur="1" fill="hold">
                                          <p:stCondLst>
                                            <p:cond delay="0"/>
                                          </p:stCondLst>
                                        </p:cTn>
                                        <p:tgtEl>
                                          <p:spTgt spid="53"/>
                                        </p:tgtEl>
                                        <p:attrNameLst>
                                          <p:attrName>style.visibility</p:attrName>
                                        </p:attrNameLst>
                                      </p:cBhvr>
                                      <p:to>
                                        <p:strVal val="visible"/>
                                      </p:to>
                                    </p:set>
                                    <p:animEffect transition="in" filter="barn(inVertical)">
                                      <p:cBhvr>
                                        <p:cTn id="495" dur="500"/>
                                        <p:tgtEl>
                                          <p:spTgt spid="53"/>
                                        </p:tgtEl>
                                      </p:cBhvr>
                                    </p:animEffect>
                                  </p:childTnLst>
                                </p:cTn>
                              </p:par>
                              <p:par>
                                <p:cTn id="496" presetID="16" presetClass="entr" presetSubtype="21" fill="hold" grpId="0" nodeType="withEffect">
                                  <p:stCondLst>
                                    <p:cond delay="0"/>
                                  </p:stCondLst>
                                  <p:childTnLst>
                                    <p:set>
                                      <p:cBhvr>
                                        <p:cTn id="497" dur="1" fill="hold">
                                          <p:stCondLst>
                                            <p:cond delay="0"/>
                                          </p:stCondLst>
                                        </p:cTn>
                                        <p:tgtEl>
                                          <p:spTgt spid="54"/>
                                        </p:tgtEl>
                                        <p:attrNameLst>
                                          <p:attrName>style.visibility</p:attrName>
                                        </p:attrNameLst>
                                      </p:cBhvr>
                                      <p:to>
                                        <p:strVal val="visible"/>
                                      </p:to>
                                    </p:set>
                                    <p:animEffect transition="in" filter="barn(inVertical)">
                                      <p:cBhvr>
                                        <p:cTn id="498" dur="500"/>
                                        <p:tgtEl>
                                          <p:spTgt spid="54"/>
                                        </p:tgtEl>
                                      </p:cBhvr>
                                    </p:animEffect>
                                  </p:childTnLst>
                                </p:cTn>
                              </p:par>
                              <p:par>
                                <p:cTn id="499" presetID="16" presetClass="entr" presetSubtype="21" fill="hold" grpId="0" nodeType="withEffect">
                                  <p:stCondLst>
                                    <p:cond delay="0"/>
                                  </p:stCondLst>
                                  <p:childTnLst>
                                    <p:set>
                                      <p:cBhvr>
                                        <p:cTn id="500" dur="1" fill="hold">
                                          <p:stCondLst>
                                            <p:cond delay="0"/>
                                          </p:stCondLst>
                                        </p:cTn>
                                        <p:tgtEl>
                                          <p:spTgt spid="55"/>
                                        </p:tgtEl>
                                        <p:attrNameLst>
                                          <p:attrName>style.visibility</p:attrName>
                                        </p:attrNameLst>
                                      </p:cBhvr>
                                      <p:to>
                                        <p:strVal val="visible"/>
                                      </p:to>
                                    </p:set>
                                    <p:animEffect transition="in" filter="barn(inVertical)">
                                      <p:cBhvr>
                                        <p:cTn id="501" dur="500"/>
                                        <p:tgtEl>
                                          <p:spTgt spid="55"/>
                                        </p:tgtEl>
                                      </p:cBhvr>
                                    </p:animEffect>
                                  </p:childTnLst>
                                </p:cTn>
                              </p:par>
                              <p:par>
                                <p:cTn id="502" presetID="16" presetClass="entr" presetSubtype="21" fill="hold" grpId="0" nodeType="withEffect">
                                  <p:stCondLst>
                                    <p:cond delay="0"/>
                                  </p:stCondLst>
                                  <p:childTnLst>
                                    <p:set>
                                      <p:cBhvr>
                                        <p:cTn id="503" dur="1" fill="hold">
                                          <p:stCondLst>
                                            <p:cond delay="0"/>
                                          </p:stCondLst>
                                        </p:cTn>
                                        <p:tgtEl>
                                          <p:spTgt spid="56"/>
                                        </p:tgtEl>
                                        <p:attrNameLst>
                                          <p:attrName>style.visibility</p:attrName>
                                        </p:attrNameLst>
                                      </p:cBhvr>
                                      <p:to>
                                        <p:strVal val="visible"/>
                                      </p:to>
                                    </p:set>
                                    <p:animEffect transition="in" filter="barn(inVertical)">
                                      <p:cBhvr>
                                        <p:cTn id="504" dur="500"/>
                                        <p:tgtEl>
                                          <p:spTgt spid="56"/>
                                        </p:tgtEl>
                                      </p:cBhvr>
                                    </p:animEffect>
                                  </p:childTnLst>
                                </p:cTn>
                              </p:par>
                              <p:par>
                                <p:cTn id="505" presetID="16" presetClass="entr" presetSubtype="21" fill="hold" grpId="0" nodeType="withEffect">
                                  <p:stCondLst>
                                    <p:cond delay="0"/>
                                  </p:stCondLst>
                                  <p:childTnLst>
                                    <p:set>
                                      <p:cBhvr>
                                        <p:cTn id="506" dur="1" fill="hold">
                                          <p:stCondLst>
                                            <p:cond delay="0"/>
                                          </p:stCondLst>
                                        </p:cTn>
                                        <p:tgtEl>
                                          <p:spTgt spid="57"/>
                                        </p:tgtEl>
                                        <p:attrNameLst>
                                          <p:attrName>style.visibility</p:attrName>
                                        </p:attrNameLst>
                                      </p:cBhvr>
                                      <p:to>
                                        <p:strVal val="visible"/>
                                      </p:to>
                                    </p:set>
                                    <p:animEffect transition="in" filter="barn(inVertical)">
                                      <p:cBhvr>
                                        <p:cTn id="507" dur="500"/>
                                        <p:tgtEl>
                                          <p:spTgt spid="57"/>
                                        </p:tgtEl>
                                      </p:cBhvr>
                                    </p:animEffect>
                                  </p:childTnLst>
                                </p:cTn>
                              </p:par>
                              <p:par>
                                <p:cTn id="508" presetID="16" presetClass="entr" presetSubtype="21" fill="hold" grpId="0" nodeType="withEffect">
                                  <p:stCondLst>
                                    <p:cond delay="0"/>
                                  </p:stCondLst>
                                  <p:childTnLst>
                                    <p:set>
                                      <p:cBhvr>
                                        <p:cTn id="509" dur="1" fill="hold">
                                          <p:stCondLst>
                                            <p:cond delay="0"/>
                                          </p:stCondLst>
                                        </p:cTn>
                                        <p:tgtEl>
                                          <p:spTgt spid="58"/>
                                        </p:tgtEl>
                                        <p:attrNameLst>
                                          <p:attrName>style.visibility</p:attrName>
                                        </p:attrNameLst>
                                      </p:cBhvr>
                                      <p:to>
                                        <p:strVal val="visible"/>
                                      </p:to>
                                    </p:set>
                                    <p:animEffect transition="in" filter="barn(inVertical)">
                                      <p:cBhvr>
                                        <p:cTn id="510" dur="500"/>
                                        <p:tgtEl>
                                          <p:spTgt spid="58"/>
                                        </p:tgtEl>
                                      </p:cBhvr>
                                    </p:animEffect>
                                  </p:childTnLst>
                                </p:cTn>
                              </p:par>
                            </p:childTnLst>
                          </p:cTn>
                        </p:par>
                      </p:childTnLst>
                    </p:cTn>
                  </p:par>
                  <p:par>
                    <p:cTn id="511" fill="hold">
                      <p:stCondLst>
                        <p:cond delay="indefinite"/>
                      </p:stCondLst>
                      <p:childTnLst>
                        <p:par>
                          <p:cTn id="512" fill="hold">
                            <p:stCondLst>
                              <p:cond delay="0"/>
                            </p:stCondLst>
                            <p:childTnLst>
                              <p:par>
                                <p:cTn id="513" presetID="2" presetClass="entr" presetSubtype="4" fill="hold" grpId="0" nodeType="clickEffect">
                                  <p:stCondLst>
                                    <p:cond delay="0"/>
                                  </p:stCondLst>
                                  <p:childTnLst>
                                    <p:set>
                                      <p:cBhvr>
                                        <p:cTn id="514" dur="1" fill="hold">
                                          <p:stCondLst>
                                            <p:cond delay="0"/>
                                          </p:stCondLst>
                                        </p:cTn>
                                        <p:tgtEl>
                                          <p:spTgt spid="21"/>
                                        </p:tgtEl>
                                        <p:attrNameLst>
                                          <p:attrName>style.visibility</p:attrName>
                                        </p:attrNameLst>
                                      </p:cBhvr>
                                      <p:to>
                                        <p:strVal val="visible"/>
                                      </p:to>
                                    </p:set>
                                    <p:anim calcmode="lin" valueType="num">
                                      <p:cBhvr additive="base">
                                        <p:cTn id="515" dur="500" fill="hold"/>
                                        <p:tgtEl>
                                          <p:spTgt spid="21"/>
                                        </p:tgtEl>
                                        <p:attrNameLst>
                                          <p:attrName>ppt_x</p:attrName>
                                        </p:attrNameLst>
                                      </p:cBhvr>
                                      <p:tavLst>
                                        <p:tav tm="0">
                                          <p:val>
                                            <p:strVal val="#ppt_x"/>
                                          </p:val>
                                        </p:tav>
                                        <p:tav tm="100000">
                                          <p:val>
                                            <p:strVal val="#ppt_x"/>
                                          </p:val>
                                        </p:tav>
                                      </p:tavLst>
                                    </p:anim>
                                    <p:anim calcmode="lin" valueType="num">
                                      <p:cBhvr additive="base">
                                        <p:cTn id="5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7" fill="hold">
                      <p:stCondLst>
                        <p:cond delay="indefinite"/>
                      </p:stCondLst>
                      <p:childTnLst>
                        <p:par>
                          <p:cTn id="518" fill="hold">
                            <p:stCondLst>
                              <p:cond delay="0"/>
                            </p:stCondLst>
                            <p:childTnLst>
                              <p:par>
                                <p:cTn id="519" presetID="45" presetClass="entr" presetSubtype="0" fill="hold" grpId="0" nodeType="clickEffect">
                                  <p:stCondLst>
                                    <p:cond delay="0"/>
                                  </p:stCondLst>
                                  <p:childTnLst>
                                    <p:set>
                                      <p:cBhvr>
                                        <p:cTn id="520" dur="1" fill="hold">
                                          <p:stCondLst>
                                            <p:cond delay="0"/>
                                          </p:stCondLst>
                                        </p:cTn>
                                        <p:tgtEl>
                                          <p:spTgt spid="59"/>
                                        </p:tgtEl>
                                        <p:attrNameLst>
                                          <p:attrName>style.visibility</p:attrName>
                                        </p:attrNameLst>
                                      </p:cBhvr>
                                      <p:to>
                                        <p:strVal val="visible"/>
                                      </p:to>
                                    </p:set>
                                    <p:animEffect transition="in" filter="fade">
                                      <p:cBhvr>
                                        <p:cTn id="521" dur="2000"/>
                                        <p:tgtEl>
                                          <p:spTgt spid="59"/>
                                        </p:tgtEl>
                                      </p:cBhvr>
                                    </p:animEffect>
                                    <p:anim calcmode="lin" valueType="num">
                                      <p:cBhvr>
                                        <p:cTn id="522" dur="2000" fill="hold"/>
                                        <p:tgtEl>
                                          <p:spTgt spid="59"/>
                                        </p:tgtEl>
                                        <p:attrNameLst>
                                          <p:attrName>ppt_w</p:attrName>
                                        </p:attrNameLst>
                                      </p:cBhvr>
                                      <p:tavLst>
                                        <p:tav tm="0" fmla="#ppt_w*sin(2.5*pi*$)">
                                          <p:val>
                                            <p:fltVal val="0"/>
                                          </p:val>
                                        </p:tav>
                                        <p:tav tm="100000">
                                          <p:val>
                                            <p:fltVal val="1"/>
                                          </p:val>
                                        </p:tav>
                                      </p:tavLst>
                                    </p:anim>
                                    <p:anim calcmode="lin" valueType="num">
                                      <p:cBhvr>
                                        <p:cTn id="523" dur="2000" fill="hold"/>
                                        <p:tgtEl>
                                          <p:spTgt spid="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0" grpId="1"/>
      <p:bldP spid="10" grpId="2"/>
      <p:bldP spid="11" grpId="0"/>
      <p:bldP spid="12" grpId="0"/>
      <p:bldP spid="13" grpId="0"/>
      <p:bldP spid="13" grpId="1"/>
      <p:bldP spid="14" grpId="0"/>
      <p:bldP spid="15" grpId="0"/>
      <p:bldP spid="15" grpId="1"/>
      <p:bldP spid="16" grpId="0"/>
      <p:bldP spid="17" grpId="0"/>
      <p:bldP spid="17" grpId="1"/>
      <p:bldP spid="18" grpId="0"/>
      <p:bldP spid="18" grpId="1"/>
      <p:bldP spid="19" grpId="0"/>
      <p:bldP spid="21" grpId="0"/>
      <p:bldP spid="3" grpId="0"/>
      <p:bldP spid="22" grpId="0"/>
      <p:bldP spid="22" grpId="1"/>
      <p:bldP spid="22" grpId="2"/>
      <p:bldP spid="23" grpId="0"/>
      <p:bldP spid="24" grpId="0"/>
      <p:bldP spid="24" grpId="1"/>
      <p:bldP spid="24" grpId="2"/>
      <p:bldP spid="25" grpId="0"/>
      <p:bldP spid="20" grpId="0" animBg="1"/>
      <p:bldP spid="20"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Necessary Links</a:t>
            </a:r>
            <a:endParaRPr lang="en-US" dirty="0"/>
          </a:p>
        </p:txBody>
      </p:sp>
      <p:sp>
        <p:nvSpPr>
          <p:cNvPr id="3" name="Content Placeholder 2"/>
          <p:cNvSpPr>
            <a:spLocks noGrp="1"/>
          </p:cNvSpPr>
          <p:nvPr>
            <p:ph sz="quarter" idx="1"/>
          </p:nvPr>
        </p:nvSpPr>
        <p:spPr/>
        <p:txBody>
          <a:bodyPr/>
          <a:lstStyle/>
          <a:p>
            <a:endParaRPr lang="en-US" sz="2400" dirty="0" smtClean="0">
              <a:hlinkClick r:id="rId2"/>
            </a:endParaRPr>
          </a:p>
          <a:p>
            <a:endParaRPr lang="en-US" sz="2400" dirty="0">
              <a:hlinkClick r:id="rId2"/>
            </a:endParaRPr>
          </a:p>
          <a:p>
            <a:endParaRPr lang="en-US" sz="2400" dirty="0" smtClean="0">
              <a:hlinkClick r:id="rId2"/>
            </a:endParaRPr>
          </a:p>
          <a:p>
            <a:r>
              <a:rPr lang="en-US" sz="2400" dirty="0" smtClean="0">
                <a:hlinkClick r:id="rId2"/>
              </a:rPr>
              <a:t>https</a:t>
            </a:r>
            <a:r>
              <a:rPr lang="en-US" sz="2400" dirty="0">
                <a:hlinkClick r:id="rId2"/>
              </a:rPr>
              <a:t>://</a:t>
            </a:r>
            <a:r>
              <a:rPr lang="en-US" sz="2400" dirty="0" smtClean="0">
                <a:hlinkClick r:id="rId2"/>
              </a:rPr>
              <a:t>www.includehelp.com/icp/gold-mine-problem.aspx</a:t>
            </a:r>
            <a:endParaRPr lang="en-US" sz="2400" dirty="0" smtClean="0"/>
          </a:p>
          <a:p>
            <a:r>
              <a:rPr lang="en-US" sz="2400" dirty="0">
                <a:hlinkClick r:id="rId3"/>
              </a:rPr>
              <a:t>https://www.geeksforgeeks.org/gold-mine-problem</a:t>
            </a:r>
            <a:r>
              <a:rPr lang="en-US" sz="2400" dirty="0" smtClean="0">
                <a:hlinkClick r:id="rId3"/>
              </a:rPr>
              <a:t>/</a:t>
            </a:r>
            <a:endParaRPr lang="en-US" sz="2400" dirty="0" smtClean="0"/>
          </a:p>
          <a:p>
            <a:pPr marL="0" indent="0">
              <a:buNone/>
            </a:pPr>
            <a:endParaRPr lang="en-US" dirty="0"/>
          </a:p>
        </p:txBody>
      </p:sp>
    </p:spTree>
    <p:extLst>
      <p:ext uri="{BB962C8B-B14F-4D97-AF65-F5344CB8AC3E}">
        <p14:creationId xmlns:p14="http://schemas.microsoft.com/office/powerpoint/2010/main" val="28567871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1821</TotalTime>
  <Words>1236</Words>
  <Application>Microsoft Office PowerPoint</Application>
  <PresentationFormat>On-screen Show (4:3)</PresentationFormat>
  <Paragraphs>290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Civic</vt:lpstr>
      <vt:lpstr>The Gold Mine Problem</vt:lpstr>
      <vt:lpstr>How to Solve The Gold Mine Problem</vt:lpstr>
      <vt:lpstr>The Gold Mine Problem using Dynamic Programming</vt:lpstr>
      <vt:lpstr>The Gold Mine Problem using Dynamic Programming (Contd.)</vt:lpstr>
      <vt:lpstr>The Gold Mine Problem using Dynamic Programming (Contd.)</vt:lpstr>
      <vt:lpstr>The Gold Mine Problem using Dynamic Programming (Contd.)</vt:lpstr>
      <vt:lpstr>Necessary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 Feasibility</dc:title>
  <dc:creator>Shafi</dc:creator>
  <cp:lastModifiedBy>Shafi</cp:lastModifiedBy>
  <cp:revision>156</cp:revision>
  <dcterms:created xsi:type="dcterms:W3CDTF">2006-08-16T00:00:00Z</dcterms:created>
  <dcterms:modified xsi:type="dcterms:W3CDTF">2020-11-26T20:53:26Z</dcterms:modified>
</cp:coreProperties>
</file>