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6"/>
  </p:notesMasterIdLst>
  <p:sldIdLst>
    <p:sldId id="273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6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2" autoAdjust="0"/>
    <p:restoredTop sz="94660"/>
  </p:normalViewPr>
  <p:slideViewPr>
    <p:cSldViewPr>
      <p:cViewPr varScale="1">
        <p:scale>
          <a:sx n="64" d="100"/>
          <a:sy n="64" d="100"/>
        </p:scale>
        <p:origin x="-1320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F3BFB6-3AA0-46B6-9445-BA03D939D837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A2823-F99D-444C-8BD1-6435009CB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365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A2823-F99D-444C-8BD1-6435009CB6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22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burrows-wheeler-data-transform-algorithm/" TargetMode="External"/><Relationship Id="rId2" Type="http://schemas.openxmlformats.org/officeDocument/2006/relationships/hyperlink" Target="https://www.cs.cmu.edu/~ckingsf/bioinfo-lectures/bwt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oursera.org/lecture/algorithms-on-strings/inverting-burrows-wheeler-transform-C0opC" TargetMode="External"/><Relationship Id="rId4" Type="http://schemas.openxmlformats.org/officeDocument/2006/relationships/hyperlink" Target="https://en.wikipedia.org/wiki/Burrows%E2%80%93Wheeler_transfor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Inverting Burrows Wheeler Transform</a:t>
            </a:r>
            <a:endParaRPr lang="en-US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1600200"/>
            <a:ext cx="8610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dirty="0"/>
              <a:t>The remarkable thing about BWT algorithm is that this particular transform is </a:t>
            </a:r>
            <a:r>
              <a:rPr lang="en-US" dirty="0" smtClean="0"/>
              <a:t>invertible.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/>
              <a:t>Inverting Burrows Wheeler </a:t>
            </a:r>
            <a:r>
              <a:rPr lang="en-US" dirty="0" smtClean="0"/>
              <a:t>Transform means is to undo the BWT and recover the original text.</a:t>
            </a:r>
            <a:endParaRPr lang="en-US" b="1" i="1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/>
              <a:t>Let’s recall one example of BWT: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50" y="3124200"/>
            <a:ext cx="3550921" cy="31331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225" y="3124200"/>
            <a:ext cx="2707375" cy="115196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93225" y="3404956"/>
            <a:ext cx="19976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u="sng" dirty="0" smtClean="0">
                <a:solidFill>
                  <a:srgbClr val="FF0000"/>
                </a:solidFill>
              </a:rPr>
              <a:t>Burrows Wheeler Matrix</a:t>
            </a:r>
            <a:endParaRPr lang="en-US" sz="1100" b="1" i="1" u="sng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91000" y="4343400"/>
            <a:ext cx="457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 smtClean="0"/>
              <a:t>How to Invert the BWT? (Naïve Approach)</a:t>
            </a:r>
          </a:p>
          <a:p>
            <a:pPr marL="228600" indent="-228600">
              <a:buAutoNum type="arabicPeriod"/>
            </a:pPr>
            <a:endParaRPr lang="en-US" sz="1400" dirty="0" smtClean="0"/>
          </a:p>
          <a:p>
            <a:pPr marL="228600" indent="-228600" algn="just">
              <a:buAutoNum type="arabicPeriod"/>
            </a:pPr>
            <a:r>
              <a:rPr lang="en-US" sz="1400" i="1" dirty="0" smtClean="0"/>
              <a:t>Construct the Burrows Wheeler Matrix back using the last column (BWT) of the Burrows Wheeler Matrix.</a:t>
            </a:r>
          </a:p>
          <a:p>
            <a:pPr marL="228600" indent="-228600">
              <a:buAutoNum type="arabicPeriod"/>
            </a:pPr>
            <a:endParaRPr lang="en-US" sz="1400" i="1" dirty="0"/>
          </a:p>
          <a:p>
            <a:pPr marL="228600" indent="-228600" algn="just">
              <a:buAutoNum type="arabicPeriod"/>
            </a:pPr>
            <a:r>
              <a:rPr lang="en-US" sz="1400" i="1" dirty="0" smtClean="0"/>
              <a:t>The first row of the BWM (all the characters after the $ sign) contains the actual/original text.</a:t>
            </a:r>
            <a:endParaRPr lang="en-US" sz="1400" i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5262399"/>
            <a:ext cx="1090679" cy="28655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692" y="5567200"/>
            <a:ext cx="1019907" cy="3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47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u="sng" dirty="0"/>
              <a:t>Inverting Burrows Wheeler </a:t>
            </a:r>
            <a:r>
              <a:rPr lang="en-US" sz="2400" u="sng" dirty="0" smtClean="0"/>
              <a:t>Transform</a:t>
            </a:r>
            <a:br>
              <a:rPr lang="en-US" sz="2400" u="sng" dirty="0" smtClean="0"/>
            </a:br>
            <a:r>
              <a:rPr lang="en-US" sz="2400" u="sng" dirty="0" smtClean="0"/>
              <a:t>Last to First Mapping (LF Mapping)</a:t>
            </a:r>
            <a:endParaRPr lang="en-US" sz="2400" u="sn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199"/>
            <a:ext cx="2743200" cy="3617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595280"/>
            <a:ext cx="375537" cy="986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1600198"/>
            <a:ext cx="2209800" cy="1452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256" y="1600199"/>
            <a:ext cx="1396144" cy="1452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744" y="1600199"/>
            <a:ext cx="2718656" cy="1452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744" y="2895600"/>
            <a:ext cx="2718656" cy="961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799" y="2217737"/>
            <a:ext cx="203717" cy="243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052281"/>
            <a:ext cx="3261819" cy="3319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369" y="6019800"/>
            <a:ext cx="2144431" cy="35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22851" y="5525869"/>
            <a:ext cx="2044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Let’s deal with the</a:t>
            </a:r>
          </a:p>
          <a:p>
            <a:r>
              <a:rPr lang="en-US" dirty="0" smtClean="0"/>
              <a:t>occurrences of </a:t>
            </a:r>
            <a:r>
              <a:rPr lang="en-US" b="1" dirty="0" smtClean="0">
                <a:solidFill>
                  <a:srgbClr val="FF0000"/>
                </a:solidFill>
              </a:rPr>
              <a:t>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00800" y="5410200"/>
            <a:ext cx="2451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Same concept applies</a:t>
            </a:r>
          </a:p>
          <a:p>
            <a:r>
              <a:rPr lang="en-US" dirty="0" smtClean="0"/>
              <a:t>for the occurrences of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other characters!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744" y="3810000"/>
            <a:ext cx="2718656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597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34" dur="2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u="sng" dirty="0"/>
              <a:t>Inverting Burrows Wheeler </a:t>
            </a:r>
            <a:r>
              <a:rPr lang="en-US" sz="2400" u="sng" dirty="0" smtClean="0"/>
              <a:t>Transform</a:t>
            </a:r>
            <a:br>
              <a:rPr lang="en-US" sz="2400" u="sng" dirty="0" smtClean="0"/>
            </a:br>
            <a:r>
              <a:rPr lang="en-US" sz="2400" u="sng" dirty="0" smtClean="0"/>
              <a:t>Last to First Mapping (LF Mapping)</a:t>
            </a:r>
            <a:endParaRPr lang="en-US" sz="2400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272469" y="1447800"/>
            <a:ext cx="8642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i="1" dirty="0" smtClean="0"/>
              <a:t>2. </a:t>
            </a:r>
            <a:r>
              <a:rPr lang="en-US" b="1" i="1" dirty="0" smtClean="0"/>
              <a:t>“The k-</a:t>
            </a:r>
            <a:r>
              <a:rPr lang="en-US" b="1" i="1" dirty="0" err="1" smtClean="0"/>
              <a:t>th</a:t>
            </a:r>
            <a:r>
              <a:rPr lang="en-US" b="1" i="1" dirty="0" smtClean="0"/>
              <a:t> occurrence of the any character in the first column and the </a:t>
            </a:r>
            <a:r>
              <a:rPr lang="en-US" b="1" i="1" dirty="0"/>
              <a:t>k-</a:t>
            </a:r>
            <a:r>
              <a:rPr lang="en-US" b="1" i="1" dirty="0" err="1"/>
              <a:t>th</a:t>
            </a:r>
            <a:r>
              <a:rPr lang="en-US" b="1" i="1" dirty="0"/>
              <a:t> occurrence of </a:t>
            </a:r>
            <a:r>
              <a:rPr lang="en-US" b="1" i="1" dirty="0" smtClean="0"/>
              <a:t>that same </a:t>
            </a:r>
            <a:r>
              <a:rPr lang="en-US" b="1" i="1" dirty="0"/>
              <a:t>character in the </a:t>
            </a:r>
            <a:r>
              <a:rPr lang="en-US" b="1" i="1" dirty="0" smtClean="0"/>
              <a:t>last column corresponds to the appearance of that character in the same position in the text!”</a:t>
            </a:r>
            <a:r>
              <a:rPr lang="en-US" i="1" dirty="0" smtClean="0"/>
              <a:t> </a:t>
            </a:r>
            <a:endParaRPr lang="en-US" b="1" i="1" dirty="0"/>
          </a:p>
        </p:txBody>
      </p:sp>
      <p:sp>
        <p:nvSpPr>
          <p:cNvPr id="4" name="Oval 3"/>
          <p:cNvSpPr/>
          <p:nvPr/>
        </p:nvSpPr>
        <p:spPr>
          <a:xfrm>
            <a:off x="5334000" y="3200400"/>
            <a:ext cx="2286000" cy="1981200"/>
          </a:xfrm>
          <a:prstGeom prst="ellipse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09326" y="297180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297476" y="33528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505236" y="41910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781800" y="496466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828836" y="49646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181600" y="427886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334000" y="3440668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$</a:t>
            </a:r>
            <a:endParaRPr lang="en-US" b="1" dirty="0"/>
          </a:p>
        </p:txBody>
      </p:sp>
      <p:sp>
        <p:nvSpPr>
          <p:cNvPr id="1027" name="Curved Up Arrow 1026"/>
          <p:cNvSpPr/>
          <p:nvPr/>
        </p:nvSpPr>
        <p:spPr>
          <a:xfrm flipH="1">
            <a:off x="5638800" y="3645932"/>
            <a:ext cx="1582476" cy="1230868"/>
          </a:xfrm>
          <a:prstGeom prst="curvedUpArrow">
            <a:avLst/>
          </a:prstGeom>
          <a:solidFill>
            <a:schemeClr val="tx1">
              <a:alpha val="35000"/>
            </a:schemeClr>
          </a:solidFill>
          <a:ln w="31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438400"/>
            <a:ext cx="2743200" cy="3617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473836"/>
            <a:ext cx="375537" cy="986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9" y="3048000"/>
            <a:ext cx="203717" cy="243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3" name="Oval 1032"/>
          <p:cNvSpPr/>
          <p:nvPr/>
        </p:nvSpPr>
        <p:spPr>
          <a:xfrm>
            <a:off x="5181600" y="4267200"/>
            <a:ext cx="322524" cy="369332"/>
          </a:xfrm>
          <a:prstGeom prst="ellipse">
            <a:avLst/>
          </a:prstGeom>
          <a:noFill/>
          <a:ln w="158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6781800" y="4996934"/>
            <a:ext cx="322524" cy="369332"/>
          </a:xfrm>
          <a:prstGeom prst="ellipse">
            <a:avLst/>
          </a:prstGeom>
          <a:noFill/>
          <a:ln w="158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7297476" y="3388841"/>
            <a:ext cx="322524" cy="369332"/>
          </a:xfrm>
          <a:prstGeom prst="ellipse">
            <a:avLst/>
          </a:prstGeom>
          <a:noFill/>
          <a:ln w="158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72469" y="6096000"/>
            <a:ext cx="86429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/>
              <a:t>How </a:t>
            </a:r>
            <a:r>
              <a:rPr lang="en-US" sz="1400" b="1" dirty="0"/>
              <a:t>to know at which place the character is appeared in the text?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16635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9" dur="2000" fill="hold"/>
                                        <p:tgtEl>
                                          <p:spTgt spid="103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8" dur="2000" fill="hold"/>
                                        <p:tgtEl>
                                          <p:spTgt spid="5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7" dur="2000" fill="hold"/>
                                        <p:tgtEl>
                                          <p:spTgt spid="5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8" grpId="0"/>
      <p:bldP spid="19" grpId="0"/>
      <p:bldP spid="20" grpId="0"/>
      <p:bldP spid="21" grpId="0"/>
      <p:bldP spid="22" grpId="0"/>
      <p:bldP spid="23" grpId="0"/>
      <p:bldP spid="1027" grpId="0" animBg="1"/>
      <p:bldP spid="1033" grpId="0" animBg="1"/>
      <p:bldP spid="1033" grpId="1" animBg="1"/>
      <p:bldP spid="51" grpId="0" animBg="1"/>
      <p:bldP spid="51" grpId="1" animBg="1"/>
      <p:bldP spid="52" grpId="0" animBg="1"/>
      <p:bldP spid="52" grpId="1" animBg="1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u="sng" dirty="0"/>
              <a:t>Inverting Burrows Wheeler </a:t>
            </a:r>
            <a:r>
              <a:rPr lang="en-US" sz="2400" u="sng" dirty="0" smtClean="0"/>
              <a:t>Transform</a:t>
            </a:r>
            <a:br>
              <a:rPr lang="en-US" sz="2400" u="sng" dirty="0" smtClean="0"/>
            </a:br>
            <a:r>
              <a:rPr lang="en-US" sz="2400" u="sng" dirty="0" smtClean="0"/>
              <a:t>Last to First Mapping (LF Mapping) - Example</a:t>
            </a:r>
            <a:endParaRPr lang="en-US" sz="2400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272469" y="1552491"/>
            <a:ext cx="8642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Reconstruct the original text from the following BWT using LF Mapping:</a:t>
            </a:r>
          </a:p>
          <a:p>
            <a:pPr algn="ctr"/>
            <a:r>
              <a:rPr lang="en-US" b="1" i="1" dirty="0" smtClean="0"/>
              <a:t>“</a:t>
            </a:r>
            <a:r>
              <a:rPr lang="en-US" b="1" i="1" dirty="0" err="1" smtClean="0"/>
              <a:t>annb$aa</a:t>
            </a:r>
            <a:r>
              <a:rPr lang="en-US" b="1" i="1" dirty="0" smtClean="0"/>
              <a:t>”</a:t>
            </a:r>
            <a:endParaRPr lang="en-US" b="1" i="1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317152"/>
              </p:ext>
            </p:extLst>
          </p:nvPr>
        </p:nvGraphicFramePr>
        <p:xfrm>
          <a:off x="1323281" y="2855232"/>
          <a:ext cx="533400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2414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718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</a:t>
                      </a:r>
                      <a:endParaRPr lang="en-US" sz="16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</a:t>
                      </a:r>
                      <a:endParaRPr lang="en-US" sz="16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</a:t>
                      </a:r>
                      <a:endParaRPr lang="en-US" sz="16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b</a:t>
                      </a:r>
                      <a:endParaRPr lang="en-US" sz="16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n</a:t>
                      </a:r>
                      <a:endParaRPr lang="en-US" sz="16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n</a:t>
                      </a:r>
                      <a:endParaRPr lang="en-US" sz="16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978373" y="2514600"/>
            <a:ext cx="1231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First Column</a:t>
            </a:r>
            <a:endParaRPr lang="en-US" sz="1400" u="sng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608559"/>
              </p:ext>
            </p:extLst>
          </p:nvPr>
        </p:nvGraphicFramePr>
        <p:xfrm>
          <a:off x="2783308" y="2837015"/>
          <a:ext cx="533400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2414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098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n</a:t>
                      </a:r>
                      <a:endParaRPr lang="en-US" sz="16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670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n</a:t>
                      </a:r>
                      <a:endParaRPr lang="en-US" sz="16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622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b</a:t>
                      </a:r>
                      <a:endParaRPr lang="en-US" sz="16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194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$</a:t>
                      </a:r>
                      <a:endParaRPr lang="en-US" sz="16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</a:t>
                      </a:r>
                      <a:endParaRPr lang="en-US" sz="16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</a:t>
                      </a:r>
                      <a:endParaRPr lang="en-US" sz="16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2461439" y="2514600"/>
            <a:ext cx="1196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Last Column</a:t>
            </a:r>
            <a:endParaRPr lang="en-US" sz="1400" u="sng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599510"/>
              </p:ext>
            </p:extLst>
          </p:nvPr>
        </p:nvGraphicFramePr>
        <p:xfrm>
          <a:off x="4980881" y="2870472"/>
          <a:ext cx="533400" cy="2387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2414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718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</a:t>
                      </a:r>
                      <a:r>
                        <a:rPr kumimoji="0" lang="en-US" sz="105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en-US" sz="16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</a:t>
                      </a:r>
                      <a:r>
                        <a:rPr kumimoji="0" lang="en-US" sz="105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en-US" sz="16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</a:t>
                      </a:r>
                      <a:r>
                        <a:rPr kumimoji="0" lang="en-US" sz="105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  <a:endParaRPr lang="en-US" sz="16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5648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b</a:t>
                      </a:r>
                      <a:r>
                        <a:rPr lang="en-US" sz="1050" b="1" dirty="0" smtClean="0"/>
                        <a:t>1</a:t>
                      </a:r>
                      <a:endParaRPr lang="en-US" sz="16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n</a:t>
                      </a:r>
                      <a:r>
                        <a:rPr kumimoji="0" lang="en-US" sz="105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sz="16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n</a:t>
                      </a:r>
                      <a:r>
                        <a:rPr kumimoji="0" lang="en-US" sz="105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16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4635973" y="2514600"/>
            <a:ext cx="1231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First Column</a:t>
            </a:r>
            <a:endParaRPr lang="en-US" sz="1400" u="sng" dirty="0"/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18760"/>
              </p:ext>
            </p:extLst>
          </p:nvPr>
        </p:nvGraphicFramePr>
        <p:xfrm>
          <a:off x="7202908" y="2837015"/>
          <a:ext cx="533400" cy="2420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2414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1050" b="1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910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n</a:t>
                      </a:r>
                      <a:r>
                        <a:rPr lang="en-US" sz="1050" b="1" dirty="0" smtClean="0"/>
                        <a:t>10</a:t>
                      </a:r>
                      <a:endParaRPr lang="en-US" sz="16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670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n</a:t>
                      </a:r>
                      <a:r>
                        <a:rPr lang="en-US" sz="1050" b="1" dirty="0" smtClean="0"/>
                        <a:t>7</a:t>
                      </a:r>
                      <a:endParaRPr lang="en-US" sz="16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622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b</a:t>
                      </a:r>
                      <a:r>
                        <a:rPr lang="en-US" sz="1100" b="1" dirty="0" smtClean="0"/>
                        <a:t>1</a:t>
                      </a:r>
                      <a:endParaRPr lang="en-US" sz="16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$</a:t>
                      </a:r>
                      <a:endParaRPr lang="en-US" sz="16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</a:t>
                      </a:r>
                      <a:r>
                        <a:rPr lang="en-US" sz="1050" b="1" dirty="0" smtClean="0"/>
                        <a:t>15</a:t>
                      </a:r>
                      <a:endParaRPr lang="en-US" sz="16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</a:t>
                      </a:r>
                      <a:r>
                        <a:rPr lang="en-US" sz="1050" b="1" dirty="0" smtClean="0"/>
                        <a:t>45</a:t>
                      </a:r>
                      <a:endParaRPr lang="en-US" sz="16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6881039" y="2514600"/>
            <a:ext cx="1196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Last Column</a:t>
            </a:r>
            <a:endParaRPr lang="en-US" sz="1400" u="sng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410200" y="3048000"/>
            <a:ext cx="1828800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5410200" y="3048000"/>
            <a:ext cx="1752600" cy="30480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486400" y="3352800"/>
            <a:ext cx="1752600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5486400" y="3352800"/>
            <a:ext cx="1752600" cy="137160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486400" y="4724400"/>
            <a:ext cx="1752600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5410200" y="3733800"/>
            <a:ext cx="1828800" cy="99060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486400" y="3733800"/>
            <a:ext cx="1752600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5486400" y="3733800"/>
            <a:ext cx="1752600" cy="137160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486400" y="5105400"/>
            <a:ext cx="1752600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28" idx="3"/>
          </p:cNvCxnSpPr>
          <p:nvPr/>
        </p:nvCxnSpPr>
        <p:spPr>
          <a:xfrm flipH="1" flipV="1">
            <a:off x="5514281" y="4064136"/>
            <a:ext cx="1724719" cy="1041264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8" idx="3"/>
          </p:cNvCxnSpPr>
          <p:nvPr/>
        </p:nvCxnSpPr>
        <p:spPr>
          <a:xfrm>
            <a:off x="5514281" y="4064136"/>
            <a:ext cx="1773038" cy="32952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5410200" y="4114800"/>
            <a:ext cx="1828800" cy="22860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5514281" y="4419600"/>
            <a:ext cx="1724719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505200" y="5605046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$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105400" y="5605046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</a:t>
            </a:r>
            <a:r>
              <a:rPr lang="en-US" sz="1050" dirty="0" smtClean="0"/>
              <a:t>30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4800600" y="5605046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</a:t>
            </a:r>
            <a:r>
              <a:rPr lang="en-US" sz="1050" dirty="0"/>
              <a:t>1</a:t>
            </a:r>
            <a:r>
              <a:rPr lang="en-US" sz="1050" dirty="0" smtClean="0"/>
              <a:t>0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495800" y="5605046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</a:t>
            </a:r>
            <a:r>
              <a:rPr lang="en-US" sz="1050" dirty="0" smtClean="0"/>
              <a:t>15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4191000" y="5605046"/>
            <a:ext cx="373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</a:t>
            </a:r>
            <a:r>
              <a:rPr lang="en-US" sz="1050" dirty="0"/>
              <a:t>7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3886200" y="5605046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</a:t>
            </a:r>
            <a:r>
              <a:rPr lang="en-US" sz="1050" dirty="0"/>
              <a:t>4</a:t>
            </a:r>
            <a:r>
              <a:rPr lang="en-US" sz="1050" dirty="0" smtClean="0"/>
              <a:t>5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680810" y="5605046"/>
            <a:ext cx="3577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</a:t>
            </a:r>
            <a:r>
              <a:rPr lang="en-US" sz="1050" dirty="0"/>
              <a:t>1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2362200" y="5986046"/>
            <a:ext cx="981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$banana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791200" y="5986046"/>
            <a:ext cx="856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banana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23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29" grpId="0"/>
      <p:bldP spid="31" grpId="0"/>
      <p:bldP spid="60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u="sng" dirty="0"/>
              <a:t>Inverting Burrows Wheeler </a:t>
            </a:r>
            <a:r>
              <a:rPr lang="en-US" sz="2400" u="sng" dirty="0" smtClean="0"/>
              <a:t>Transform</a:t>
            </a:r>
            <a:br>
              <a:rPr lang="en-US" sz="2400" u="sng" dirty="0" smtClean="0"/>
            </a:br>
            <a:r>
              <a:rPr lang="en-US" sz="2400" u="sng" dirty="0" smtClean="0"/>
              <a:t>Last to First Mapping (LF Mapping) - Example</a:t>
            </a:r>
            <a:endParaRPr lang="en-US" sz="2400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272469" y="1552491"/>
            <a:ext cx="8642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Reconstruct the original text from the following BWT using LF Mapping:</a:t>
            </a:r>
          </a:p>
          <a:p>
            <a:pPr algn="ctr"/>
            <a:r>
              <a:rPr lang="en-US" b="1" i="1" dirty="0" smtClean="0"/>
              <a:t>“</a:t>
            </a:r>
            <a:r>
              <a:rPr lang="en-US" b="1" i="1" dirty="0" err="1" smtClean="0"/>
              <a:t>do&amp;oo</a:t>
            </a:r>
            <a:r>
              <a:rPr lang="en-US" b="1" i="1" dirty="0" err="1" smtClean="0"/>
              <a:t>dwg</a:t>
            </a:r>
            <a:r>
              <a:rPr lang="en-US" b="1" i="1" dirty="0" smtClean="0"/>
              <a:t>”</a:t>
            </a:r>
            <a:endParaRPr lang="en-US" b="1" i="1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036463"/>
              </p:ext>
            </p:extLst>
          </p:nvPr>
        </p:nvGraphicFramePr>
        <p:xfrm>
          <a:off x="1323281" y="2855232"/>
          <a:ext cx="533400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2414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718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d</a:t>
                      </a:r>
                      <a:endParaRPr lang="en-US" sz="16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d</a:t>
                      </a:r>
                      <a:endParaRPr lang="en-US" sz="16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g</a:t>
                      </a:r>
                      <a:endParaRPr lang="en-US" sz="16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o</a:t>
                      </a:r>
                      <a:endParaRPr lang="en-US" sz="16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o</a:t>
                      </a:r>
                      <a:endParaRPr lang="en-US" sz="16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o</a:t>
                      </a:r>
                      <a:endParaRPr lang="en-US" sz="16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w</a:t>
                      </a:r>
                      <a:endParaRPr lang="en-US" sz="16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978373" y="2514600"/>
            <a:ext cx="1231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First Column</a:t>
            </a:r>
            <a:endParaRPr lang="en-US" sz="1400" u="sng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532253"/>
              </p:ext>
            </p:extLst>
          </p:nvPr>
        </p:nvGraphicFramePr>
        <p:xfrm>
          <a:off x="2783308" y="2837015"/>
          <a:ext cx="533400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2414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098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o</a:t>
                      </a:r>
                      <a:endParaRPr lang="en-US" sz="16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670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&amp;</a:t>
                      </a:r>
                      <a:endParaRPr lang="en-US" sz="16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622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o</a:t>
                      </a:r>
                      <a:endParaRPr lang="en-US" sz="16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194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o</a:t>
                      </a:r>
                      <a:endParaRPr lang="en-US" sz="16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d</a:t>
                      </a:r>
                      <a:endParaRPr lang="en-US" sz="16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w</a:t>
                      </a:r>
                      <a:endParaRPr lang="en-US" sz="16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g</a:t>
                      </a:r>
                      <a:endParaRPr lang="en-US" sz="16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2461439" y="2514600"/>
            <a:ext cx="1196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Last Column</a:t>
            </a:r>
            <a:endParaRPr lang="en-US" sz="1400" u="sng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28143"/>
              </p:ext>
            </p:extLst>
          </p:nvPr>
        </p:nvGraphicFramePr>
        <p:xfrm>
          <a:off x="4980881" y="2870472"/>
          <a:ext cx="533400" cy="2722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2414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7185"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kumimoji="0" lang="en-US" sz="105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6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kumimoji="0" lang="en-US" sz="105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6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r>
                        <a:rPr kumimoji="0" lang="en-US" sz="105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6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5648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o</a:t>
                      </a:r>
                      <a:r>
                        <a:rPr lang="en-US" sz="1050" b="1" dirty="0" smtClean="0"/>
                        <a:t>3</a:t>
                      </a:r>
                      <a:endParaRPr lang="en-US" sz="16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kumimoji="0" lang="en-US" sz="105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6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kumimoji="0" lang="en-US" sz="105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6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w</a:t>
                      </a:r>
                      <a:r>
                        <a:rPr lang="en-US" sz="1050" b="1" dirty="0" smtClean="0"/>
                        <a:t>1</a:t>
                      </a:r>
                      <a:endParaRPr lang="en-US" sz="16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4635973" y="2514600"/>
            <a:ext cx="1231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First Column</a:t>
            </a:r>
            <a:endParaRPr lang="en-US" sz="1400" u="sng" dirty="0"/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420574"/>
              </p:ext>
            </p:extLst>
          </p:nvPr>
        </p:nvGraphicFramePr>
        <p:xfrm>
          <a:off x="7202908" y="2837015"/>
          <a:ext cx="533400" cy="2756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2414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105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910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o</a:t>
                      </a:r>
                      <a:r>
                        <a:rPr lang="en-US" sz="1050" b="1" dirty="0" smtClean="0"/>
                        <a:t>3</a:t>
                      </a:r>
                      <a:endParaRPr lang="en-US" sz="16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670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$</a:t>
                      </a:r>
                      <a:endParaRPr lang="en-US" sz="16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622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o</a:t>
                      </a:r>
                      <a:r>
                        <a:rPr lang="en-US" sz="1100" b="1" dirty="0" smtClean="0"/>
                        <a:t>2</a:t>
                      </a:r>
                      <a:endParaRPr lang="en-US" sz="16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o</a:t>
                      </a:r>
                      <a:r>
                        <a:rPr lang="en-US" sz="1100" b="1" dirty="0" smtClean="0"/>
                        <a:t>1</a:t>
                      </a:r>
                      <a:endParaRPr lang="en-US" sz="16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d</a:t>
                      </a:r>
                      <a:r>
                        <a:rPr lang="en-US" sz="1050" b="1" dirty="0" smtClean="0"/>
                        <a:t>2</a:t>
                      </a:r>
                      <a:endParaRPr lang="en-US" sz="16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w</a:t>
                      </a:r>
                      <a:r>
                        <a:rPr lang="en-US" sz="1050" b="1" dirty="0" smtClean="0"/>
                        <a:t>1</a:t>
                      </a:r>
                      <a:endParaRPr lang="en-US" sz="16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g</a:t>
                      </a:r>
                      <a:r>
                        <a:rPr lang="en-US" sz="1050" b="1" dirty="0" smtClean="0"/>
                        <a:t>1</a:t>
                      </a:r>
                      <a:endParaRPr lang="en-US" sz="16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6881039" y="2514600"/>
            <a:ext cx="1196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Last Column</a:t>
            </a:r>
            <a:endParaRPr lang="en-US" sz="1400" u="sng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410200" y="3048000"/>
            <a:ext cx="1828800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5410200" y="3048000"/>
            <a:ext cx="1752600" cy="30480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486400" y="3352800"/>
            <a:ext cx="1752600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5466396" y="3352800"/>
            <a:ext cx="1772604" cy="99060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5486400" y="4419600"/>
            <a:ext cx="1838803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395729" y="5681246"/>
            <a:ext cx="3818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</a:t>
            </a:r>
            <a:r>
              <a:rPr lang="en-US" sz="1100" dirty="0" smtClean="0"/>
              <a:t>2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4782591" y="5681246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</a:t>
            </a:r>
            <a:r>
              <a:rPr lang="en-US" sz="1050" dirty="0" smtClean="0"/>
              <a:t>1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4553991" y="5681246"/>
            <a:ext cx="369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</a:t>
            </a:r>
            <a:r>
              <a:rPr lang="en-US" sz="1050" dirty="0" smtClean="0"/>
              <a:t>3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325391" y="5681246"/>
            <a:ext cx="352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o</a:t>
            </a:r>
            <a:r>
              <a:rPr lang="en-US" sz="1050" dirty="0" smtClean="0"/>
              <a:t>1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4084735" y="568124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w</a:t>
            </a:r>
            <a:r>
              <a:rPr lang="en-US" sz="1050" dirty="0"/>
              <a:t>1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3868191" y="5681246"/>
            <a:ext cx="346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</a:t>
            </a:r>
            <a:r>
              <a:rPr lang="en-US" sz="1050" dirty="0"/>
              <a:t>1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649977" y="5681246"/>
            <a:ext cx="370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o</a:t>
            </a:r>
            <a:r>
              <a:rPr lang="en-US" sz="1050" dirty="0" smtClean="0"/>
              <a:t>2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2039391" y="6062246"/>
            <a:ext cx="1133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$dogwood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468391" y="6062246"/>
            <a:ext cx="10086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dogwood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5466397" y="4419600"/>
            <a:ext cx="1858806" cy="68580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476397" y="5105400"/>
            <a:ext cx="1838803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5466396" y="5105400"/>
            <a:ext cx="1848804" cy="38100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476397" y="5486400"/>
            <a:ext cx="1838803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5410200" y="4114800"/>
            <a:ext cx="1905000" cy="137160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5433296" y="4114800"/>
            <a:ext cx="1838803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5433296" y="4114800"/>
            <a:ext cx="1838804" cy="64770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486400" y="4762500"/>
            <a:ext cx="1785699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 flipV="1">
            <a:off x="5433296" y="3733800"/>
            <a:ext cx="1881904" cy="106680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5486400" y="3733800"/>
            <a:ext cx="1752600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237661" y="5681246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$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603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29" grpId="0"/>
      <p:bldP spid="31" grpId="0"/>
      <p:bldP spid="60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2" grpId="0"/>
      <p:bldP spid="7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Necessary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35280" y="1447800"/>
            <a:ext cx="8503920" cy="4572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1800" dirty="0">
              <a:hlinkClick r:id="rId2"/>
            </a:endParaRPr>
          </a:p>
          <a:p>
            <a:pPr marL="0" indent="0" algn="just">
              <a:buNone/>
            </a:pPr>
            <a:endParaRPr lang="en-US" sz="2000" dirty="0">
              <a:hlinkClick r:id="rId2"/>
            </a:endParaRPr>
          </a:p>
          <a:p>
            <a:pPr algn="just"/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://www.cs.cmu.edu/~</a:t>
            </a:r>
            <a:r>
              <a:rPr lang="en-US" sz="2000" dirty="0" smtClean="0">
                <a:hlinkClick r:id="rId2"/>
              </a:rPr>
              <a:t>ckingsf/bioinfo-lectures/bwt.pdf</a:t>
            </a:r>
            <a:endParaRPr lang="en-US" sz="2000" dirty="0" smtClean="0"/>
          </a:p>
          <a:p>
            <a:pPr marL="0" indent="0" algn="just">
              <a:buNone/>
            </a:pPr>
            <a:endParaRPr lang="en-US" sz="1800" dirty="0" smtClean="0">
              <a:hlinkClick r:id="rId3"/>
            </a:endParaRPr>
          </a:p>
          <a:p>
            <a:pPr algn="just"/>
            <a:endParaRPr lang="en-US" sz="1800" dirty="0" smtClean="0">
              <a:hlinkClick r:id="rId3"/>
            </a:endParaRPr>
          </a:p>
          <a:p>
            <a:pPr algn="just"/>
            <a:r>
              <a:rPr lang="en-US" sz="1800" dirty="0" smtClean="0">
                <a:hlinkClick r:id="rId3"/>
              </a:rPr>
              <a:t>https</a:t>
            </a:r>
            <a:r>
              <a:rPr lang="en-US" sz="1800" dirty="0">
                <a:hlinkClick r:id="rId3"/>
              </a:rPr>
              <a:t>://www.geeksforgeeks.org/burrows-wheeler-data-transform-algorithm</a:t>
            </a:r>
            <a:r>
              <a:rPr lang="en-US" sz="1800" dirty="0" smtClean="0">
                <a:hlinkClick r:id="rId3"/>
              </a:rPr>
              <a:t>/</a:t>
            </a:r>
            <a:endParaRPr lang="en-US" sz="1800" dirty="0" smtClean="0"/>
          </a:p>
          <a:p>
            <a:pPr marL="0" indent="0" algn="just">
              <a:buNone/>
            </a:pPr>
            <a:endParaRPr lang="en-US" sz="1800" dirty="0" smtClean="0">
              <a:hlinkClick r:id="rId4"/>
            </a:endParaRPr>
          </a:p>
          <a:p>
            <a:pPr algn="just"/>
            <a:endParaRPr lang="en-US" sz="1800" dirty="0" smtClean="0">
              <a:hlinkClick r:id="rId4"/>
            </a:endParaRPr>
          </a:p>
          <a:p>
            <a:pPr algn="just"/>
            <a:r>
              <a:rPr lang="en-US" sz="1800" dirty="0" smtClean="0">
                <a:hlinkClick r:id="rId4"/>
              </a:rPr>
              <a:t>https</a:t>
            </a:r>
            <a:r>
              <a:rPr lang="en-US" sz="1800" dirty="0">
                <a:hlinkClick r:id="rId4"/>
              </a:rPr>
              <a:t>://</a:t>
            </a:r>
            <a:r>
              <a:rPr lang="en-US" sz="1800" dirty="0" smtClean="0">
                <a:hlinkClick r:id="rId4"/>
              </a:rPr>
              <a:t>en.wikipedia.org/wiki/Burrows%E2%80%93Wheeler_transform</a:t>
            </a:r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>
              <a:hlinkClick r:id="rId5"/>
            </a:endParaRPr>
          </a:p>
          <a:p>
            <a:pPr algn="just"/>
            <a:r>
              <a:rPr lang="en-US" sz="1800" dirty="0" smtClean="0">
                <a:hlinkClick r:id="rId5"/>
              </a:rPr>
              <a:t>https</a:t>
            </a:r>
            <a:r>
              <a:rPr lang="en-US" sz="1800" dirty="0">
                <a:hlinkClick r:id="rId5"/>
              </a:rPr>
              <a:t>://</a:t>
            </a:r>
            <a:r>
              <a:rPr lang="en-US" sz="1800" dirty="0" smtClean="0">
                <a:hlinkClick r:id="rId5"/>
              </a:rPr>
              <a:t>www.coursera.org/lecture/algorithms-on-strings/inverting-burrows-wheeler-transform-C0opC</a:t>
            </a:r>
            <a:r>
              <a:rPr lang="en-US" sz="1800" dirty="0" smtClean="0"/>
              <a:t> </a:t>
            </a:r>
          </a:p>
          <a:p>
            <a:pPr marL="0" indent="0" algn="just">
              <a:buNone/>
            </a:pPr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5678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r>
              <a:rPr lang="en-US" sz="2700" u="sng" dirty="0" smtClean="0"/>
              <a:t>Inverting Burrows Wheeler Transform – Naïve Approach</a:t>
            </a:r>
            <a:endParaRPr lang="en-US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1600200"/>
            <a:ext cx="8610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i="1" dirty="0" smtClean="0"/>
              <a:t>How to Construct </a:t>
            </a:r>
            <a:r>
              <a:rPr lang="en-US" i="1" dirty="0"/>
              <a:t>the Burrows Wheeler Matrix back using the last column (BWT) </a:t>
            </a:r>
            <a:r>
              <a:rPr lang="en-US" i="1" dirty="0" smtClean="0"/>
              <a:t>of </a:t>
            </a:r>
            <a:r>
              <a:rPr lang="en-US" i="1" dirty="0"/>
              <a:t>the Burrows Wheeler </a:t>
            </a:r>
            <a:r>
              <a:rPr lang="en-US" i="1" dirty="0" smtClean="0"/>
              <a:t>Matrix?</a:t>
            </a:r>
          </a:p>
          <a:p>
            <a:pPr algn="just"/>
            <a:endParaRPr lang="en-US" i="1" dirty="0"/>
          </a:p>
          <a:p>
            <a:pPr algn="just"/>
            <a:r>
              <a:rPr lang="en-US" i="1" dirty="0" smtClean="0"/>
              <a:t>- </a:t>
            </a:r>
            <a:r>
              <a:rPr lang="en-US" dirty="0" smtClean="0"/>
              <a:t>We only have the BWT of the original text on our hand, that is we only have the </a:t>
            </a:r>
            <a:r>
              <a:rPr lang="en-US" dirty="0"/>
              <a:t>last column of the Burrows Wheeler Matrix (BWM</a:t>
            </a:r>
            <a:r>
              <a:rPr lang="en-US" dirty="0" smtClean="0"/>
              <a:t>). Using this information of the last column, we can get the first column back!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875" y="3420034"/>
            <a:ext cx="3281149" cy="28951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025" y="3420034"/>
            <a:ext cx="2707375" cy="115196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379225" y="3624590"/>
            <a:ext cx="19976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u="sng" dirty="0" smtClean="0">
                <a:solidFill>
                  <a:srgbClr val="FF0000"/>
                </a:solidFill>
              </a:rPr>
              <a:t>Burrows Wheeler Matrix</a:t>
            </a:r>
            <a:endParaRPr lang="en-US" sz="1100" b="1" i="1" u="sng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8600" y="4191000"/>
            <a:ext cx="259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1" dirty="0" smtClean="0"/>
              <a:t>Sorting all the symbols / elements of the last column gives us the first column!</a:t>
            </a:r>
            <a:endParaRPr lang="en-US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178" y="5373595"/>
            <a:ext cx="1009422" cy="26520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5638800"/>
            <a:ext cx="943923" cy="27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46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2400" u="sng" dirty="0">
                <a:solidFill>
                  <a:srgbClr val="8CADAE">
                    <a:shade val="75000"/>
                  </a:srgbClr>
                </a:solidFill>
              </a:rPr>
              <a:t>Inverting Burrows Wheeler Transform – Naïve Approach</a:t>
            </a:r>
            <a:endParaRPr lang="en-US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1600200"/>
            <a:ext cx="8610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i="1" dirty="0" smtClean="0"/>
              <a:t>How to Construct </a:t>
            </a:r>
            <a:r>
              <a:rPr lang="en-US" i="1" dirty="0"/>
              <a:t>the Burrows Wheeler Matrix back using the last column (BWT) </a:t>
            </a:r>
            <a:r>
              <a:rPr lang="en-US" i="1" dirty="0" smtClean="0"/>
              <a:t>of </a:t>
            </a:r>
            <a:r>
              <a:rPr lang="en-US" i="1" dirty="0"/>
              <a:t>the Burrows Wheeler </a:t>
            </a:r>
            <a:r>
              <a:rPr lang="en-US" i="1" dirty="0" smtClean="0"/>
              <a:t>Matrix?</a:t>
            </a:r>
          </a:p>
          <a:p>
            <a:pPr algn="just"/>
            <a:endParaRPr lang="en-US" i="1" dirty="0"/>
          </a:p>
          <a:p>
            <a:pPr marL="285750" indent="-285750" algn="just">
              <a:buFontTx/>
              <a:buChar char="-"/>
            </a:pPr>
            <a:r>
              <a:rPr lang="en-US" dirty="0" smtClean="0"/>
              <a:t>When we have the first column and the last column of BWM, then we Prepend the last column to the first column and thus construct all the 2-mer compositions of the original text. Then we sort the 2-mers lexicographically to get back the first two columns of the BWM.</a:t>
            </a:r>
          </a:p>
          <a:p>
            <a:pPr marL="285750" indent="-285750" algn="just">
              <a:buFontTx/>
              <a:buChar char="-"/>
            </a:pPr>
            <a:endParaRPr lang="en-US" dirty="0"/>
          </a:p>
          <a:p>
            <a:pPr marL="285750" indent="-285750" algn="just">
              <a:buFontTx/>
              <a:buChar char="-"/>
            </a:pPr>
            <a:r>
              <a:rPr lang="en-US" dirty="0" smtClean="0"/>
              <a:t>Now, we have the first two columns and the last column of BWM. We again </a:t>
            </a:r>
            <a:r>
              <a:rPr lang="en-US" dirty="0"/>
              <a:t>Prepend the last column to the </a:t>
            </a:r>
            <a:r>
              <a:rPr lang="en-US" dirty="0" smtClean="0"/>
              <a:t>first two columns </a:t>
            </a:r>
            <a:r>
              <a:rPr lang="en-US" dirty="0"/>
              <a:t>and thus construct all the </a:t>
            </a:r>
            <a:r>
              <a:rPr lang="en-US" dirty="0" smtClean="0"/>
              <a:t>       3-mer </a:t>
            </a:r>
            <a:r>
              <a:rPr lang="en-US" dirty="0"/>
              <a:t>compositions of the original text. Then we sort the </a:t>
            </a:r>
            <a:r>
              <a:rPr lang="en-US" dirty="0" smtClean="0"/>
              <a:t>3-mers </a:t>
            </a:r>
            <a:r>
              <a:rPr lang="en-US" dirty="0"/>
              <a:t>lexicographically to get </a:t>
            </a:r>
            <a:r>
              <a:rPr lang="en-US" dirty="0" smtClean="0"/>
              <a:t>back the </a:t>
            </a:r>
            <a:r>
              <a:rPr lang="en-US" dirty="0"/>
              <a:t>first </a:t>
            </a:r>
            <a:r>
              <a:rPr lang="en-US" dirty="0" smtClean="0"/>
              <a:t>three columns </a:t>
            </a:r>
            <a:r>
              <a:rPr lang="en-US" dirty="0"/>
              <a:t>of BWM</a:t>
            </a:r>
            <a:r>
              <a:rPr lang="en-US" dirty="0" smtClean="0"/>
              <a:t>.</a:t>
            </a:r>
          </a:p>
          <a:p>
            <a:pPr marL="285750" indent="-285750" algn="just">
              <a:buFontTx/>
              <a:buChar char="-"/>
            </a:pPr>
            <a:endParaRPr lang="en-US" dirty="0"/>
          </a:p>
          <a:p>
            <a:pPr marL="285750" indent="-285750" algn="just">
              <a:buFontTx/>
              <a:buChar char="-"/>
            </a:pPr>
            <a:r>
              <a:rPr lang="en-US" dirty="0" smtClean="0"/>
              <a:t>We repeat this process k amounts of time where k = length(BWT) – 1. Thus we reconstruct all the cyclic rotations of the original text. We sort them lexicographically and get back the BWM.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65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u="sng" dirty="0" smtClean="0"/>
              <a:t>Inverting Burrows Wheeler Transform </a:t>
            </a:r>
            <a:br>
              <a:rPr lang="en-US" sz="2400" u="sng" dirty="0" smtClean="0"/>
            </a:br>
            <a:r>
              <a:rPr lang="en-US" sz="2400" u="sng" dirty="0" smtClean="0">
                <a:solidFill>
                  <a:srgbClr val="8CADAE">
                    <a:shade val="75000"/>
                  </a:srgbClr>
                </a:solidFill>
              </a:rPr>
              <a:t>Naïve </a:t>
            </a:r>
            <a:r>
              <a:rPr lang="en-US" sz="2400" u="sng" dirty="0">
                <a:solidFill>
                  <a:srgbClr val="8CADAE">
                    <a:shade val="75000"/>
                  </a:srgbClr>
                </a:solidFill>
              </a:rPr>
              <a:t>Approach</a:t>
            </a:r>
            <a:r>
              <a:rPr lang="en-US" sz="2400" u="sng" dirty="0" smtClean="0"/>
              <a:t> (Example)</a:t>
            </a:r>
            <a:endParaRPr lang="en-US" sz="2400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87" y="1417748"/>
            <a:ext cx="2316413" cy="563452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858585"/>
              </p:ext>
            </p:extLst>
          </p:nvPr>
        </p:nvGraphicFramePr>
        <p:xfrm>
          <a:off x="573508" y="2392679"/>
          <a:ext cx="533400" cy="1841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24146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098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n</a:t>
                      </a:r>
                      <a:endParaRPr lang="en-US" sz="11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670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n</a:t>
                      </a:r>
                      <a:endParaRPr lang="en-US" sz="11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622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b</a:t>
                      </a:r>
                      <a:endParaRPr lang="en-US" sz="11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194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$</a:t>
                      </a:r>
                      <a:endParaRPr lang="en-US" sz="11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a</a:t>
                      </a:r>
                      <a:endParaRPr lang="en-US" sz="11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a</a:t>
                      </a:r>
                      <a:endParaRPr lang="en-US" sz="11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309064"/>
              </p:ext>
            </p:extLst>
          </p:nvPr>
        </p:nvGraphicFramePr>
        <p:xfrm>
          <a:off x="2021308" y="2395055"/>
          <a:ext cx="533400" cy="1872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24146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718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a</a:t>
                      </a:r>
                      <a:endParaRPr lang="en-US" sz="11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a</a:t>
                      </a:r>
                      <a:endParaRPr lang="en-US" sz="11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a</a:t>
                      </a:r>
                      <a:endParaRPr lang="en-US" sz="11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b</a:t>
                      </a:r>
                      <a:endParaRPr lang="en-US" sz="11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n</a:t>
                      </a:r>
                      <a:endParaRPr lang="en-US" sz="11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n</a:t>
                      </a:r>
                      <a:endParaRPr lang="en-US" sz="11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676400" y="2054423"/>
            <a:ext cx="1231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First Column</a:t>
            </a:r>
            <a:endParaRPr lang="en-US" sz="1400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251639" y="2054423"/>
            <a:ext cx="1196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Last Column</a:t>
            </a:r>
            <a:endParaRPr lang="en-US" sz="1400" u="sng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088142"/>
              </p:ext>
            </p:extLst>
          </p:nvPr>
        </p:nvGraphicFramePr>
        <p:xfrm>
          <a:off x="3535613" y="1981200"/>
          <a:ext cx="533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a $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n a</a:t>
                      </a:r>
                      <a:endParaRPr lang="en-US" sz="11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n a</a:t>
                      </a:r>
                      <a:endParaRPr lang="en-US" sz="11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b a</a:t>
                      </a:r>
                      <a:endParaRPr lang="en-US" sz="11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$ b</a:t>
                      </a:r>
                      <a:endParaRPr lang="en-US" sz="11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a n</a:t>
                      </a:r>
                      <a:endParaRPr lang="en-US" sz="11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a n</a:t>
                      </a:r>
                      <a:endParaRPr lang="en-US" sz="11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4191000" y="2904566"/>
            <a:ext cx="685800" cy="14343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19244855">
            <a:off x="2499979" y="2962752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Prepend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267200" y="2590800"/>
            <a:ext cx="518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Sort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3429000" y="1673423"/>
            <a:ext cx="748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2-mers</a:t>
            </a:r>
            <a:endParaRPr lang="en-US" sz="1400" u="sng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623539"/>
              </p:ext>
            </p:extLst>
          </p:nvPr>
        </p:nvGraphicFramePr>
        <p:xfrm>
          <a:off x="5047151" y="1981200"/>
          <a:ext cx="533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$ b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a $</a:t>
                      </a:r>
                      <a:endParaRPr lang="en-US" sz="11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a n</a:t>
                      </a:r>
                      <a:endParaRPr lang="en-US" sz="11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a n</a:t>
                      </a:r>
                      <a:endParaRPr lang="en-US" sz="11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b a</a:t>
                      </a:r>
                      <a:endParaRPr lang="en-US" sz="11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n</a:t>
                      </a:r>
                      <a:r>
                        <a:rPr lang="en-US" sz="1100" b="1" baseline="0" dirty="0" smtClean="0"/>
                        <a:t> a</a:t>
                      </a:r>
                      <a:endParaRPr lang="en-US" sz="11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n a</a:t>
                      </a:r>
                      <a:endParaRPr lang="en-US" sz="11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Right Arrow 14"/>
          <p:cNvSpPr/>
          <p:nvPr/>
        </p:nvSpPr>
        <p:spPr>
          <a:xfrm>
            <a:off x="1219200" y="3361765"/>
            <a:ext cx="685800" cy="14343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295400" y="3047999"/>
            <a:ext cx="518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Sort</a:t>
            </a:r>
            <a:endParaRPr lang="en-US" sz="1400" dirty="0"/>
          </a:p>
        </p:txBody>
      </p:sp>
      <p:sp>
        <p:nvSpPr>
          <p:cNvPr id="17" name="Right Arrow 16"/>
          <p:cNvSpPr/>
          <p:nvPr/>
        </p:nvSpPr>
        <p:spPr>
          <a:xfrm rot="19278781">
            <a:off x="2743200" y="3239367"/>
            <a:ext cx="685800" cy="14343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585157" y="1457980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 smtClean="0"/>
              <a:t>First 2 Columns of BWM</a:t>
            </a:r>
            <a:endParaRPr lang="en-US" sz="1400" u="sng" dirty="0"/>
          </a:p>
        </p:txBody>
      </p:sp>
      <p:sp>
        <p:nvSpPr>
          <p:cNvPr id="19" name="Right Arrow 18"/>
          <p:cNvSpPr/>
          <p:nvPr/>
        </p:nvSpPr>
        <p:spPr>
          <a:xfrm>
            <a:off x="5715000" y="2904566"/>
            <a:ext cx="685800" cy="14343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638800" y="2590800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Prepend</a:t>
            </a:r>
            <a:endParaRPr lang="en-US" sz="1400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074798"/>
              </p:ext>
            </p:extLst>
          </p:nvPr>
        </p:nvGraphicFramePr>
        <p:xfrm>
          <a:off x="6553200" y="1981200"/>
          <a:ext cx="685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a $ b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n a $</a:t>
                      </a:r>
                      <a:endParaRPr lang="en-US" sz="11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n a n</a:t>
                      </a:r>
                      <a:endParaRPr lang="en-US" sz="11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b a n</a:t>
                      </a:r>
                      <a:endParaRPr lang="en-US" sz="11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$ b a</a:t>
                      </a:r>
                      <a:endParaRPr lang="en-US" sz="11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a n</a:t>
                      </a:r>
                      <a:r>
                        <a:rPr lang="en-US" sz="1100" b="1" baseline="0" dirty="0" smtClean="0"/>
                        <a:t> a</a:t>
                      </a:r>
                      <a:endParaRPr lang="en-US" sz="11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a n a</a:t>
                      </a:r>
                      <a:endParaRPr lang="en-US" sz="11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553200" y="1673423"/>
            <a:ext cx="747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3</a:t>
            </a:r>
            <a:r>
              <a:rPr lang="en-US" sz="1400" u="sng" dirty="0" smtClean="0"/>
              <a:t>-mers</a:t>
            </a:r>
            <a:endParaRPr lang="en-US" sz="1400" u="sng" dirty="0"/>
          </a:p>
        </p:txBody>
      </p:sp>
      <p:sp>
        <p:nvSpPr>
          <p:cNvPr id="23" name="Right Arrow 22"/>
          <p:cNvSpPr/>
          <p:nvPr/>
        </p:nvSpPr>
        <p:spPr>
          <a:xfrm>
            <a:off x="7315200" y="2904566"/>
            <a:ext cx="685800" cy="14343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391400" y="2590800"/>
            <a:ext cx="518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Sort</a:t>
            </a:r>
            <a:endParaRPr lang="en-US" sz="140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611453"/>
              </p:ext>
            </p:extLst>
          </p:nvPr>
        </p:nvGraphicFramePr>
        <p:xfrm>
          <a:off x="8077200" y="1981200"/>
          <a:ext cx="685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$ b a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a $ b</a:t>
                      </a:r>
                      <a:endParaRPr lang="en-US" sz="11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a n a</a:t>
                      </a:r>
                      <a:endParaRPr lang="en-US" sz="11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a n a</a:t>
                      </a:r>
                      <a:endParaRPr lang="en-US" sz="11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b</a:t>
                      </a:r>
                      <a:r>
                        <a:rPr lang="en-US" sz="1100" b="1" baseline="0" dirty="0" smtClean="0"/>
                        <a:t> </a:t>
                      </a:r>
                      <a:r>
                        <a:rPr lang="en-US" sz="1100" b="1" dirty="0" smtClean="0"/>
                        <a:t>a n </a:t>
                      </a:r>
                      <a:endParaRPr lang="en-US" sz="11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n</a:t>
                      </a:r>
                      <a:r>
                        <a:rPr lang="en-US" sz="1100" b="1" baseline="0" dirty="0" smtClean="0"/>
                        <a:t> a $</a:t>
                      </a:r>
                      <a:endParaRPr lang="en-US" sz="11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n a n</a:t>
                      </a:r>
                      <a:endParaRPr lang="en-US" sz="11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7620000" y="1457980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 smtClean="0"/>
              <a:t>First 3 Columns of BWM</a:t>
            </a:r>
            <a:endParaRPr lang="en-US" sz="1400" u="sng" dirty="0"/>
          </a:p>
        </p:txBody>
      </p:sp>
      <p:sp>
        <p:nvSpPr>
          <p:cNvPr id="27" name="Right Arrow 26"/>
          <p:cNvSpPr/>
          <p:nvPr/>
        </p:nvSpPr>
        <p:spPr>
          <a:xfrm rot="7898362">
            <a:off x="8015734" y="4118399"/>
            <a:ext cx="685800" cy="14343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 rot="18735393">
            <a:off x="8127843" y="4151908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Prepend</a:t>
            </a:r>
            <a:endParaRPr lang="en-US" sz="1400" dirty="0"/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767606"/>
              </p:ext>
            </p:extLst>
          </p:nvPr>
        </p:nvGraphicFramePr>
        <p:xfrm>
          <a:off x="7391400" y="4572000"/>
          <a:ext cx="685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a $ b a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n a $ b</a:t>
                      </a:r>
                      <a:endParaRPr lang="en-US" sz="11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n a n a</a:t>
                      </a:r>
                      <a:endParaRPr lang="en-US" sz="11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b</a:t>
                      </a:r>
                      <a:r>
                        <a:rPr lang="en-US" sz="1100" b="1" baseline="0" dirty="0" smtClean="0"/>
                        <a:t> </a:t>
                      </a:r>
                      <a:r>
                        <a:rPr lang="en-US" sz="1100" b="1" dirty="0" smtClean="0"/>
                        <a:t>a n a</a:t>
                      </a:r>
                      <a:endParaRPr lang="en-US" sz="11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$ b</a:t>
                      </a:r>
                      <a:r>
                        <a:rPr lang="en-US" sz="1100" b="1" baseline="0" dirty="0" smtClean="0"/>
                        <a:t> </a:t>
                      </a:r>
                      <a:r>
                        <a:rPr lang="en-US" sz="1100" b="1" dirty="0" smtClean="0"/>
                        <a:t>a n </a:t>
                      </a:r>
                      <a:endParaRPr lang="en-US" sz="11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a n</a:t>
                      </a:r>
                      <a:r>
                        <a:rPr lang="en-US" sz="1100" b="1" baseline="0" dirty="0" smtClean="0"/>
                        <a:t> a $</a:t>
                      </a:r>
                      <a:endParaRPr lang="en-US" sz="11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a n a n</a:t>
                      </a:r>
                      <a:endParaRPr lang="en-US" sz="11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7328277" y="4264223"/>
            <a:ext cx="748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4</a:t>
            </a:r>
            <a:r>
              <a:rPr lang="en-US" sz="1400" u="sng" dirty="0" smtClean="0"/>
              <a:t>-mers</a:t>
            </a:r>
            <a:endParaRPr lang="en-US" sz="1400" u="sng" dirty="0"/>
          </a:p>
        </p:txBody>
      </p:sp>
      <p:sp>
        <p:nvSpPr>
          <p:cNvPr id="32" name="Right Arrow 31"/>
          <p:cNvSpPr/>
          <p:nvPr/>
        </p:nvSpPr>
        <p:spPr>
          <a:xfrm rot="10800000">
            <a:off x="6553201" y="5495365"/>
            <a:ext cx="685800" cy="14343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644710" y="5178623"/>
            <a:ext cx="518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Sort</a:t>
            </a:r>
            <a:endParaRPr lang="en-US" sz="1400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200503"/>
              </p:ext>
            </p:extLst>
          </p:nvPr>
        </p:nvGraphicFramePr>
        <p:xfrm>
          <a:off x="5791200" y="4572000"/>
          <a:ext cx="685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$ b a n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a $ b a</a:t>
                      </a:r>
                      <a:endParaRPr lang="en-US" sz="11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a n a $</a:t>
                      </a:r>
                      <a:endParaRPr lang="en-US" sz="11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a n a n</a:t>
                      </a:r>
                      <a:endParaRPr lang="en-US" sz="11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b</a:t>
                      </a:r>
                      <a:r>
                        <a:rPr lang="en-US" sz="1100" b="1" baseline="0" dirty="0" smtClean="0"/>
                        <a:t> </a:t>
                      </a:r>
                      <a:r>
                        <a:rPr lang="en-US" sz="1100" b="1" dirty="0" smtClean="0"/>
                        <a:t>a n a </a:t>
                      </a:r>
                      <a:endParaRPr lang="en-US" sz="11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n</a:t>
                      </a:r>
                      <a:r>
                        <a:rPr lang="en-US" sz="1100" b="1" baseline="0" dirty="0" smtClean="0"/>
                        <a:t> a $ b</a:t>
                      </a:r>
                      <a:endParaRPr lang="en-US" sz="11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n a n a</a:t>
                      </a:r>
                      <a:endParaRPr lang="en-US" sz="11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486400" y="4048780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 smtClean="0"/>
              <a:t>First 4 Columns of BWM</a:t>
            </a:r>
            <a:endParaRPr lang="en-US" sz="1400" u="sng" dirty="0"/>
          </a:p>
        </p:txBody>
      </p:sp>
      <p:sp>
        <p:nvSpPr>
          <p:cNvPr id="36" name="Right Arrow 35"/>
          <p:cNvSpPr/>
          <p:nvPr/>
        </p:nvSpPr>
        <p:spPr>
          <a:xfrm rot="10800000">
            <a:off x="4953001" y="5498342"/>
            <a:ext cx="685800" cy="14343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876800" y="5178623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Prepend</a:t>
            </a:r>
            <a:endParaRPr lang="en-US" sz="1400" dirty="0"/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861556"/>
              </p:ext>
            </p:extLst>
          </p:nvPr>
        </p:nvGraphicFramePr>
        <p:xfrm>
          <a:off x="3962400" y="4572000"/>
          <a:ext cx="838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a $ b a n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n a $ b a</a:t>
                      </a:r>
                      <a:endParaRPr lang="en-US" sz="11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n a n a $</a:t>
                      </a:r>
                      <a:endParaRPr lang="en-US" sz="11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b a n a n</a:t>
                      </a:r>
                      <a:endParaRPr lang="en-US" sz="11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$ b</a:t>
                      </a:r>
                      <a:r>
                        <a:rPr lang="en-US" sz="1100" b="1" baseline="0" dirty="0" smtClean="0"/>
                        <a:t> </a:t>
                      </a:r>
                      <a:r>
                        <a:rPr lang="en-US" sz="1100" b="1" dirty="0" smtClean="0"/>
                        <a:t>a n a </a:t>
                      </a:r>
                      <a:endParaRPr lang="en-US" sz="11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a n</a:t>
                      </a:r>
                      <a:r>
                        <a:rPr lang="en-US" sz="1100" b="1" baseline="0" dirty="0" smtClean="0"/>
                        <a:t> a $ b</a:t>
                      </a:r>
                      <a:endParaRPr lang="en-US" sz="11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a n a n a</a:t>
                      </a:r>
                      <a:endParaRPr lang="en-US" sz="11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3981889" y="4264223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5</a:t>
            </a:r>
            <a:r>
              <a:rPr lang="en-US" sz="1400" u="sng" dirty="0" smtClean="0"/>
              <a:t>-mers</a:t>
            </a:r>
            <a:endParaRPr lang="en-US" sz="1400" u="sng" dirty="0"/>
          </a:p>
        </p:txBody>
      </p:sp>
      <p:sp>
        <p:nvSpPr>
          <p:cNvPr id="40" name="Right Arrow 39"/>
          <p:cNvSpPr/>
          <p:nvPr/>
        </p:nvSpPr>
        <p:spPr>
          <a:xfrm rot="10800000">
            <a:off x="3124201" y="5498342"/>
            <a:ext cx="685800" cy="14343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3215710" y="5181600"/>
            <a:ext cx="518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Sort</a:t>
            </a:r>
            <a:endParaRPr lang="en-US" sz="1400" dirty="0"/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339480"/>
              </p:ext>
            </p:extLst>
          </p:nvPr>
        </p:nvGraphicFramePr>
        <p:xfrm>
          <a:off x="2133600" y="4572000"/>
          <a:ext cx="838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$ b a n a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a $ b a n</a:t>
                      </a:r>
                      <a:endParaRPr lang="en-US" sz="11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a n a $ b</a:t>
                      </a:r>
                      <a:endParaRPr lang="en-US" sz="11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a n a n a</a:t>
                      </a:r>
                      <a:endParaRPr lang="en-US" sz="11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b</a:t>
                      </a:r>
                      <a:r>
                        <a:rPr lang="en-US" sz="1100" b="1" baseline="0" dirty="0" smtClean="0"/>
                        <a:t> </a:t>
                      </a:r>
                      <a:r>
                        <a:rPr lang="en-US" sz="1100" b="1" dirty="0" smtClean="0"/>
                        <a:t>a n a n </a:t>
                      </a:r>
                      <a:endParaRPr lang="en-US" sz="11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n</a:t>
                      </a:r>
                      <a:r>
                        <a:rPr lang="en-US" sz="1100" b="1" baseline="0" dirty="0" smtClean="0"/>
                        <a:t> a $ b a</a:t>
                      </a:r>
                      <a:endParaRPr lang="en-US" sz="11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n a n a $</a:t>
                      </a:r>
                      <a:endParaRPr lang="en-US" sz="11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762000" y="5257800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 smtClean="0"/>
              <a:t>First 5 Columns of BWM</a:t>
            </a:r>
            <a:endParaRPr 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2769465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5" grpId="0" animBg="1"/>
      <p:bldP spid="11" grpId="0"/>
      <p:bldP spid="12" grpId="0"/>
      <p:bldP spid="13" grpId="0"/>
      <p:bldP spid="15" grpId="0" animBg="1"/>
      <p:bldP spid="16" grpId="0"/>
      <p:bldP spid="17" grpId="0" animBg="1"/>
      <p:bldP spid="18" grpId="0"/>
      <p:bldP spid="19" grpId="0" animBg="1"/>
      <p:bldP spid="20" grpId="0"/>
      <p:bldP spid="22" grpId="0"/>
      <p:bldP spid="23" grpId="0" animBg="1"/>
      <p:bldP spid="24" grpId="0"/>
      <p:bldP spid="26" grpId="0"/>
      <p:bldP spid="27" grpId="0" animBg="1"/>
      <p:bldP spid="29" grpId="0"/>
      <p:bldP spid="31" grpId="0"/>
      <p:bldP spid="32" grpId="0" animBg="1"/>
      <p:bldP spid="33" grpId="0"/>
      <p:bldP spid="35" grpId="0"/>
      <p:bldP spid="36" grpId="0" animBg="1"/>
      <p:bldP spid="37" grpId="0"/>
      <p:bldP spid="39" grpId="0"/>
      <p:bldP spid="40" grpId="0" animBg="1"/>
      <p:bldP spid="41" grpId="0"/>
      <p:bldP spid="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u="sng" dirty="0">
                <a:solidFill>
                  <a:srgbClr val="8CADAE">
                    <a:shade val="75000"/>
                  </a:srgbClr>
                </a:solidFill>
              </a:rPr>
              <a:t>Inverting Burrows Wheeler Transform </a:t>
            </a:r>
            <a:br>
              <a:rPr lang="en-US" sz="2400" u="sng" dirty="0">
                <a:solidFill>
                  <a:srgbClr val="8CADAE">
                    <a:shade val="75000"/>
                  </a:srgbClr>
                </a:solidFill>
              </a:rPr>
            </a:br>
            <a:r>
              <a:rPr lang="en-US" sz="2400" u="sng" dirty="0">
                <a:solidFill>
                  <a:srgbClr val="8CADAE">
                    <a:shade val="75000"/>
                  </a:srgbClr>
                </a:solidFill>
              </a:rPr>
              <a:t>Naïve Approach (Example)</a:t>
            </a:r>
            <a:endParaRPr lang="en-US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87" y="1417748"/>
            <a:ext cx="2316413" cy="563452"/>
          </a:xfrm>
          <a:prstGeom prst="rect">
            <a:avLst/>
          </a:prstGeom>
        </p:spPr>
      </p:pic>
      <p:sp>
        <p:nvSpPr>
          <p:cNvPr id="19" name="Right Arrow 18"/>
          <p:cNvSpPr/>
          <p:nvPr/>
        </p:nvSpPr>
        <p:spPr>
          <a:xfrm>
            <a:off x="2819400" y="3056966"/>
            <a:ext cx="685800" cy="14343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743200" y="2743200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Prepend</a:t>
            </a:r>
            <a:endParaRPr lang="en-US" sz="1400" dirty="0"/>
          </a:p>
        </p:txBody>
      </p:sp>
      <p:sp>
        <p:nvSpPr>
          <p:cNvPr id="23" name="Right Arrow 22"/>
          <p:cNvSpPr/>
          <p:nvPr/>
        </p:nvSpPr>
        <p:spPr>
          <a:xfrm>
            <a:off x="4701609" y="3056966"/>
            <a:ext cx="685800" cy="14343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777809" y="2743200"/>
            <a:ext cx="518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Sort</a:t>
            </a:r>
            <a:endParaRPr lang="en-US" sz="1400" dirty="0"/>
          </a:p>
        </p:txBody>
      </p:sp>
      <p:sp>
        <p:nvSpPr>
          <p:cNvPr id="27" name="Right Arrow 26"/>
          <p:cNvSpPr/>
          <p:nvPr/>
        </p:nvSpPr>
        <p:spPr>
          <a:xfrm rot="7898362">
            <a:off x="7556038" y="4423199"/>
            <a:ext cx="685800" cy="14343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 rot="18735393">
            <a:off x="7834859" y="4456708"/>
            <a:ext cx="518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Sort</a:t>
            </a:r>
            <a:endParaRPr lang="en-US" sz="1400" dirty="0"/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224511"/>
              </p:ext>
            </p:extLst>
          </p:nvPr>
        </p:nvGraphicFramePr>
        <p:xfrm>
          <a:off x="1828800" y="2132716"/>
          <a:ext cx="838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$ b a n a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a $ b a n</a:t>
                      </a:r>
                      <a:endParaRPr lang="en-US" sz="11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a n a $ b</a:t>
                      </a:r>
                      <a:endParaRPr lang="en-US" sz="11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a n a n a</a:t>
                      </a:r>
                      <a:endParaRPr lang="en-US" sz="11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b</a:t>
                      </a:r>
                      <a:r>
                        <a:rPr lang="en-US" sz="1100" b="1" baseline="0" dirty="0" smtClean="0"/>
                        <a:t> </a:t>
                      </a:r>
                      <a:r>
                        <a:rPr lang="en-US" sz="1100" b="1" dirty="0" smtClean="0"/>
                        <a:t>a n a n </a:t>
                      </a:r>
                      <a:endParaRPr lang="en-US" sz="11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n</a:t>
                      </a:r>
                      <a:r>
                        <a:rPr lang="en-US" sz="1100" b="1" baseline="0" dirty="0" smtClean="0"/>
                        <a:t> a $ b a</a:t>
                      </a:r>
                      <a:endParaRPr lang="en-US" sz="11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n a n a $</a:t>
                      </a:r>
                      <a:endParaRPr lang="en-US" sz="11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304800" y="2828696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 smtClean="0"/>
              <a:t>First 5 Columns of BWM</a:t>
            </a:r>
            <a:endParaRPr lang="en-US" sz="1400" u="sng" dirty="0"/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047474"/>
              </p:ext>
            </p:extLst>
          </p:nvPr>
        </p:nvGraphicFramePr>
        <p:xfrm>
          <a:off x="3657600" y="2133600"/>
          <a:ext cx="914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a $ b a n a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n a $ b a n</a:t>
                      </a:r>
                      <a:endParaRPr lang="en-US" sz="11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n a n a $ b</a:t>
                      </a:r>
                      <a:endParaRPr lang="en-US" sz="11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b</a:t>
                      </a:r>
                      <a:r>
                        <a:rPr lang="en-US" sz="1100" b="1" baseline="0" dirty="0" smtClean="0"/>
                        <a:t> </a:t>
                      </a:r>
                      <a:r>
                        <a:rPr lang="en-US" sz="1100" b="1" dirty="0" smtClean="0"/>
                        <a:t>a n a n a</a:t>
                      </a:r>
                      <a:endParaRPr lang="en-US" sz="11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$ b</a:t>
                      </a:r>
                      <a:r>
                        <a:rPr lang="en-US" sz="1100" b="1" baseline="0" dirty="0" smtClean="0"/>
                        <a:t> </a:t>
                      </a:r>
                      <a:r>
                        <a:rPr lang="en-US" sz="1100" b="1" dirty="0" smtClean="0"/>
                        <a:t>a n a n </a:t>
                      </a:r>
                      <a:endParaRPr lang="en-US" sz="11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a n</a:t>
                      </a:r>
                      <a:r>
                        <a:rPr lang="en-US" sz="1100" b="1" baseline="0" dirty="0" smtClean="0"/>
                        <a:t> a $ b a</a:t>
                      </a:r>
                      <a:endParaRPr lang="en-US" sz="11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a n a n a $</a:t>
                      </a:r>
                      <a:endParaRPr lang="en-US" sz="11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3733800" y="1676400"/>
            <a:ext cx="748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6-mers</a:t>
            </a:r>
            <a:endParaRPr lang="en-US" sz="1400" u="sng" dirty="0"/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45613"/>
              </p:ext>
            </p:extLst>
          </p:nvPr>
        </p:nvGraphicFramePr>
        <p:xfrm>
          <a:off x="5562600" y="2133600"/>
          <a:ext cx="914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$ b a n a n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a $ b a n a</a:t>
                      </a:r>
                      <a:endParaRPr lang="en-US" sz="11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a n a $ b a</a:t>
                      </a:r>
                      <a:endParaRPr lang="en-US" sz="11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a n a n a $</a:t>
                      </a:r>
                      <a:endParaRPr lang="en-US" sz="11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b</a:t>
                      </a:r>
                      <a:r>
                        <a:rPr lang="en-US" sz="1100" b="1" baseline="0" dirty="0" smtClean="0"/>
                        <a:t> </a:t>
                      </a:r>
                      <a:r>
                        <a:rPr lang="en-US" sz="1100" b="1" dirty="0" smtClean="0"/>
                        <a:t>a n a n a </a:t>
                      </a:r>
                      <a:endParaRPr lang="en-US" sz="11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n</a:t>
                      </a:r>
                      <a:r>
                        <a:rPr lang="en-US" sz="1100" b="1" baseline="0" dirty="0" smtClean="0"/>
                        <a:t> a $ b a n</a:t>
                      </a:r>
                      <a:endParaRPr lang="en-US" sz="11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n a n a $ b</a:t>
                      </a:r>
                      <a:endParaRPr lang="en-US" sz="11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5257800" y="1524000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 smtClean="0"/>
              <a:t>First 6 Columns of BWM</a:t>
            </a:r>
            <a:endParaRPr lang="en-US" sz="1400" u="sng" dirty="0"/>
          </a:p>
        </p:txBody>
      </p:sp>
      <p:sp>
        <p:nvSpPr>
          <p:cNvPr id="48" name="Right Arrow 47"/>
          <p:cNvSpPr/>
          <p:nvPr/>
        </p:nvSpPr>
        <p:spPr>
          <a:xfrm>
            <a:off x="6629400" y="3056966"/>
            <a:ext cx="685800" cy="14343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6553200" y="2743200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Prepend</a:t>
            </a:r>
            <a:endParaRPr lang="en-US" sz="1400" dirty="0"/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2588"/>
              </p:ext>
            </p:extLst>
          </p:nvPr>
        </p:nvGraphicFramePr>
        <p:xfrm>
          <a:off x="7543800" y="2133600"/>
          <a:ext cx="106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a $ b a n a n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n a $ b a n a</a:t>
                      </a:r>
                      <a:endParaRPr lang="en-US" sz="11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n a n a $ b a</a:t>
                      </a:r>
                      <a:endParaRPr lang="en-US" sz="11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b a n a n a $</a:t>
                      </a:r>
                      <a:endParaRPr lang="en-US" sz="11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$ b</a:t>
                      </a:r>
                      <a:r>
                        <a:rPr lang="en-US" sz="1100" b="1" baseline="0" dirty="0" smtClean="0"/>
                        <a:t> </a:t>
                      </a:r>
                      <a:r>
                        <a:rPr lang="en-US" sz="1100" b="1" dirty="0" smtClean="0"/>
                        <a:t>a n a n a </a:t>
                      </a:r>
                      <a:endParaRPr lang="en-US" sz="11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a n</a:t>
                      </a:r>
                      <a:r>
                        <a:rPr lang="en-US" sz="1100" b="1" baseline="0" dirty="0" smtClean="0"/>
                        <a:t> a $ b a n</a:t>
                      </a:r>
                      <a:endParaRPr lang="en-US" sz="11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a n a n a $ b</a:t>
                      </a:r>
                      <a:endParaRPr lang="en-US" sz="11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7391400" y="1524000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 smtClean="0"/>
              <a:t>7-mers, all</a:t>
            </a:r>
          </a:p>
          <a:p>
            <a:pPr algn="ctr"/>
            <a:r>
              <a:rPr lang="en-US" sz="1400" u="sng" dirty="0" smtClean="0"/>
              <a:t>cyclic rotations</a:t>
            </a:r>
            <a:endParaRPr lang="en-US" sz="1400" u="sng" dirty="0"/>
          </a:p>
        </p:txBody>
      </p: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344319"/>
              </p:ext>
            </p:extLst>
          </p:nvPr>
        </p:nvGraphicFramePr>
        <p:xfrm>
          <a:off x="6284305" y="4191000"/>
          <a:ext cx="106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$ b a n a n a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a $ b a n a n</a:t>
                      </a:r>
                      <a:endParaRPr lang="en-US" sz="11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a n a $ b a n</a:t>
                      </a:r>
                      <a:endParaRPr lang="en-US" sz="11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a n a n a $ b</a:t>
                      </a:r>
                      <a:endParaRPr lang="en-US" sz="11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b</a:t>
                      </a:r>
                      <a:r>
                        <a:rPr lang="en-US" sz="1100" b="1" baseline="0" dirty="0" smtClean="0"/>
                        <a:t> </a:t>
                      </a:r>
                      <a:r>
                        <a:rPr lang="en-US" sz="1100" b="1" dirty="0" smtClean="0"/>
                        <a:t>a n a n a $ </a:t>
                      </a:r>
                      <a:endParaRPr lang="en-US" sz="11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n</a:t>
                      </a:r>
                      <a:r>
                        <a:rPr lang="en-US" sz="1100" b="1" baseline="0" dirty="0" smtClean="0"/>
                        <a:t> a $ b a n a</a:t>
                      </a:r>
                      <a:endParaRPr lang="en-US" sz="11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n a n a $ b a</a:t>
                      </a:r>
                      <a:endParaRPr lang="en-US" sz="11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4876800" y="4886980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 smtClean="0"/>
              <a:t>All 7 Columns of BWM</a:t>
            </a:r>
            <a:endParaRPr lang="en-US" sz="1400" u="sng" dirty="0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851" y="4082056"/>
            <a:ext cx="2541549" cy="2242544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851" y="5592196"/>
            <a:ext cx="781890" cy="205425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697" y="5820796"/>
            <a:ext cx="731154" cy="215208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228600" y="4648200"/>
            <a:ext cx="17526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 smtClean="0"/>
              <a:t>Symbols after the $ sign in the first row spell the original text, that is </a:t>
            </a:r>
            <a:r>
              <a:rPr lang="en-US" sz="1400" b="1" i="1" dirty="0" smtClean="0"/>
              <a:t>banana</a:t>
            </a:r>
            <a:endParaRPr lang="en-US" sz="1400" b="1" i="1" dirty="0"/>
          </a:p>
        </p:txBody>
      </p:sp>
    </p:spTree>
    <p:extLst>
      <p:ext uri="{BB962C8B-B14F-4D97-AF65-F5344CB8AC3E}">
        <p14:creationId xmlns:p14="http://schemas.microsoft.com/office/powerpoint/2010/main" val="110896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3" grpId="0" animBg="1"/>
      <p:bldP spid="24" grpId="0"/>
      <p:bldP spid="27" grpId="0" animBg="1"/>
      <p:bldP spid="29" grpId="0"/>
      <p:bldP spid="45" grpId="0"/>
      <p:bldP spid="47" grpId="0"/>
      <p:bldP spid="48" grpId="0" animBg="1"/>
      <p:bldP spid="49" grpId="0"/>
      <p:bldP spid="51" grpId="0"/>
      <p:bldP spid="54" grpId="0"/>
      <p:bldP spid="6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u="sng" dirty="0">
                <a:solidFill>
                  <a:srgbClr val="8CADAE">
                    <a:shade val="75000"/>
                  </a:srgbClr>
                </a:solidFill>
              </a:rPr>
              <a:t>Inverting Burrows Wheeler Transform </a:t>
            </a:r>
            <a:br>
              <a:rPr lang="en-US" sz="2400" u="sng" dirty="0">
                <a:solidFill>
                  <a:srgbClr val="8CADAE">
                    <a:shade val="75000"/>
                  </a:srgbClr>
                </a:solidFill>
              </a:rPr>
            </a:br>
            <a:r>
              <a:rPr lang="en-US" sz="2400" u="sng" dirty="0">
                <a:solidFill>
                  <a:srgbClr val="8CADAE">
                    <a:shade val="75000"/>
                  </a:srgbClr>
                </a:solidFill>
              </a:rPr>
              <a:t>Naïve Approach (Example)</a:t>
            </a:r>
            <a:endParaRPr lang="en-US" u="sn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447801"/>
            <a:ext cx="8686800" cy="487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53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u="sng" dirty="0"/>
              <a:t>Inverting Burrows Wheeler </a:t>
            </a:r>
            <a:r>
              <a:rPr lang="en-US" sz="2400" u="sng" dirty="0" smtClean="0"/>
              <a:t>Transform</a:t>
            </a:r>
            <a:br>
              <a:rPr lang="en-US" sz="2400" u="sng" dirty="0" smtClean="0"/>
            </a:br>
            <a:r>
              <a:rPr lang="en-US" sz="2400" u="sng" dirty="0" smtClean="0"/>
              <a:t>Naïve Approach</a:t>
            </a:r>
            <a:endParaRPr lang="en-US" sz="2400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752600"/>
            <a:ext cx="8610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Limitations of this Naïve </a:t>
            </a:r>
            <a:r>
              <a:rPr lang="en-US" b="1" u="sng" dirty="0"/>
              <a:t>A</a:t>
            </a:r>
            <a:r>
              <a:rPr lang="en-US" b="1" u="sng" dirty="0" smtClean="0"/>
              <a:t>pproach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V</a:t>
            </a:r>
            <a:r>
              <a:rPr lang="en-US" dirty="0" smtClean="0"/>
              <a:t>ery slow.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/>
              <a:t>Also we </a:t>
            </a:r>
            <a:r>
              <a:rPr lang="en-US" dirty="0" smtClean="0"/>
              <a:t>need |text</a:t>
            </a:r>
            <a:r>
              <a:rPr lang="en-US" dirty="0"/>
              <a:t>| rounds of sorting.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Space consuming – Reconstructing the original text from the BWT(Text) in this approach requires us to store </a:t>
            </a:r>
            <a:r>
              <a:rPr lang="en-US" b="1" dirty="0" smtClean="0"/>
              <a:t>|text|</a:t>
            </a:r>
            <a:r>
              <a:rPr lang="en-US" dirty="0" smtClean="0"/>
              <a:t> amount of cyclic rotations.</a:t>
            </a:r>
          </a:p>
          <a:p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Can we reconstruct the original text using less space and in a more quickly manner than this Naïve approach?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13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u="sng" dirty="0"/>
              <a:t>Inverting Burrows Wheeler </a:t>
            </a:r>
            <a:r>
              <a:rPr lang="en-US" sz="2400" u="sng" dirty="0" smtClean="0"/>
              <a:t>Transform</a:t>
            </a:r>
            <a:br>
              <a:rPr lang="en-US" sz="2400" u="sng" dirty="0" smtClean="0"/>
            </a:br>
            <a:r>
              <a:rPr lang="en-US" sz="2400" u="sng" dirty="0" smtClean="0"/>
              <a:t>Last to First Mapping (LF Mapping)</a:t>
            </a:r>
            <a:endParaRPr lang="en-US" sz="2400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37160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Steps of  LF Mapping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342900" indent="-342900" algn="just">
              <a:buAutoNum type="arabicPeriod"/>
            </a:pPr>
            <a:r>
              <a:rPr lang="en-US" dirty="0" smtClean="0"/>
              <a:t>Given the Last column of the Burrows Wheeler Matrix, construct the First Column of the Matrix by sorting all the elements of the Last column lexicographically.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 algn="just">
              <a:buAutoNum type="arabicPeriod"/>
            </a:pPr>
            <a:r>
              <a:rPr lang="en-US" dirty="0" smtClean="0"/>
              <a:t>Conduct mapping elements recursively between the Last column and the First column until we get back the original text.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4616"/>
              </p:ext>
            </p:extLst>
          </p:nvPr>
        </p:nvGraphicFramePr>
        <p:xfrm>
          <a:off x="3228281" y="4072056"/>
          <a:ext cx="533400" cy="1841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24146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098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n</a:t>
                      </a:r>
                      <a:endParaRPr lang="en-US" sz="11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670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n</a:t>
                      </a:r>
                      <a:endParaRPr lang="en-US" sz="11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622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b</a:t>
                      </a:r>
                      <a:endParaRPr lang="en-US" sz="11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194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$</a:t>
                      </a:r>
                      <a:endParaRPr lang="en-US" sz="11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a</a:t>
                      </a:r>
                      <a:endParaRPr lang="en-US" sz="11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a</a:t>
                      </a:r>
                      <a:endParaRPr lang="en-US" sz="11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781253"/>
              </p:ext>
            </p:extLst>
          </p:nvPr>
        </p:nvGraphicFramePr>
        <p:xfrm>
          <a:off x="4676081" y="4074432"/>
          <a:ext cx="533400" cy="1872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24146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718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a</a:t>
                      </a:r>
                      <a:endParaRPr lang="en-US" sz="11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a</a:t>
                      </a:r>
                      <a:endParaRPr lang="en-US" sz="11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a</a:t>
                      </a:r>
                      <a:endParaRPr lang="en-US" sz="11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b</a:t>
                      </a:r>
                      <a:endParaRPr lang="en-US" sz="11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n</a:t>
                      </a:r>
                      <a:endParaRPr lang="en-US" sz="11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n</a:t>
                      </a:r>
                      <a:endParaRPr lang="en-US" sz="11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331173" y="3733800"/>
            <a:ext cx="1231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First Column</a:t>
            </a:r>
            <a:endParaRPr lang="en-US" sz="1400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2906412" y="3733800"/>
            <a:ext cx="1196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Last Column</a:t>
            </a:r>
            <a:endParaRPr lang="en-US" sz="1400" u="sng" dirty="0"/>
          </a:p>
        </p:txBody>
      </p:sp>
      <p:sp>
        <p:nvSpPr>
          <p:cNvPr id="9" name="Right Arrow 8"/>
          <p:cNvSpPr/>
          <p:nvPr/>
        </p:nvSpPr>
        <p:spPr>
          <a:xfrm>
            <a:off x="3873973" y="5041142"/>
            <a:ext cx="685800" cy="14343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50173" y="4727376"/>
            <a:ext cx="518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Sort</a:t>
            </a:r>
            <a:endParaRPr lang="en-US" sz="1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87" y="4389548"/>
            <a:ext cx="2316413" cy="563452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122867"/>
              </p:ext>
            </p:extLst>
          </p:nvPr>
        </p:nvGraphicFramePr>
        <p:xfrm>
          <a:off x="6428681" y="4074432"/>
          <a:ext cx="533400" cy="1872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24146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718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a</a:t>
                      </a:r>
                      <a:endParaRPr lang="en-US" sz="11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a</a:t>
                      </a:r>
                      <a:endParaRPr lang="en-US" sz="11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a</a:t>
                      </a:r>
                      <a:endParaRPr lang="en-US" sz="11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b</a:t>
                      </a:r>
                      <a:endParaRPr lang="en-US" sz="11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n</a:t>
                      </a:r>
                      <a:endParaRPr lang="en-US" sz="11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n</a:t>
                      </a:r>
                      <a:endParaRPr lang="en-US" sz="11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083773" y="3733800"/>
            <a:ext cx="1231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First Column</a:t>
            </a:r>
            <a:endParaRPr lang="en-US" sz="1400" u="sng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787477"/>
              </p:ext>
            </p:extLst>
          </p:nvPr>
        </p:nvGraphicFramePr>
        <p:xfrm>
          <a:off x="7888708" y="4056215"/>
          <a:ext cx="533400" cy="1887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24146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098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n</a:t>
                      </a:r>
                      <a:endParaRPr lang="en-US" sz="11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670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n</a:t>
                      </a:r>
                      <a:endParaRPr lang="en-US" sz="11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622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b</a:t>
                      </a:r>
                      <a:endParaRPr lang="en-US" sz="11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194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$</a:t>
                      </a:r>
                      <a:endParaRPr lang="en-US" sz="11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a</a:t>
                      </a:r>
                      <a:endParaRPr lang="en-US" sz="11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a</a:t>
                      </a:r>
                      <a:endParaRPr lang="en-US" sz="11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566839" y="3733800"/>
            <a:ext cx="1196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Last Column</a:t>
            </a:r>
            <a:endParaRPr lang="en-US" sz="1400" u="sng" dirty="0"/>
          </a:p>
        </p:txBody>
      </p:sp>
      <p:sp>
        <p:nvSpPr>
          <p:cNvPr id="16" name="TextBox 15"/>
          <p:cNvSpPr txBox="1"/>
          <p:nvPr/>
        </p:nvSpPr>
        <p:spPr>
          <a:xfrm>
            <a:off x="6952201" y="4800600"/>
            <a:ext cx="1005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Mapping</a:t>
            </a:r>
            <a:endParaRPr lang="en-US" sz="1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52400" y="5879812"/>
            <a:ext cx="88392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/>
              <a:t>Is the same order is followed by the multiple occurrences of the same character in these two columns? </a:t>
            </a:r>
            <a:endParaRPr lang="en-US" sz="13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28600" y="6108412"/>
            <a:ext cx="8610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/>
              <a:t>or a different order</a:t>
            </a:r>
            <a:r>
              <a:rPr lang="en-US" sz="1300" b="1" dirty="0" smtClean="0"/>
              <a:t>?</a:t>
            </a:r>
            <a:endParaRPr 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153770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/>
      <p:bldP spid="13" grpId="0"/>
      <p:bldP spid="15" grpId="0"/>
      <p:bldP spid="16" grpId="0"/>
      <p:bldP spid="17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u="sng" dirty="0"/>
              <a:t>Inverting Burrows Wheeler </a:t>
            </a:r>
            <a:r>
              <a:rPr lang="en-US" sz="2400" u="sng" dirty="0" smtClean="0"/>
              <a:t>Transform</a:t>
            </a:r>
            <a:br>
              <a:rPr lang="en-US" sz="2400" u="sng" dirty="0" smtClean="0"/>
            </a:br>
            <a:r>
              <a:rPr lang="en-US" sz="2400" u="sng" dirty="0" smtClean="0"/>
              <a:t>Last to First Mapping (LF Mapping)</a:t>
            </a:r>
            <a:endParaRPr lang="en-US" sz="2400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945481"/>
            <a:ext cx="8763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Interesting Observations:</a:t>
            </a:r>
          </a:p>
          <a:p>
            <a:endParaRPr lang="en-US" b="1" u="sng" dirty="0"/>
          </a:p>
          <a:p>
            <a:pPr algn="just"/>
            <a:r>
              <a:rPr lang="en-US" b="1" dirty="0" smtClean="0"/>
              <a:t> 1. </a:t>
            </a:r>
            <a:r>
              <a:rPr lang="en-US" b="1" i="1" dirty="0" smtClean="0"/>
              <a:t>“The k-</a:t>
            </a:r>
            <a:r>
              <a:rPr lang="en-US" b="1" i="1" dirty="0" err="1" smtClean="0"/>
              <a:t>th</a:t>
            </a:r>
            <a:r>
              <a:rPr lang="en-US" b="1" i="1" dirty="0" smtClean="0"/>
              <a:t> occurrence of a character in the last column corresponds to the same k-</a:t>
            </a:r>
            <a:r>
              <a:rPr lang="en-US" b="1" i="1" dirty="0" err="1" smtClean="0"/>
              <a:t>th</a:t>
            </a:r>
            <a:r>
              <a:rPr lang="en-US" b="1" i="1" dirty="0" smtClean="0"/>
              <a:t> occurrence of that character in the first column”</a:t>
            </a:r>
          </a:p>
          <a:p>
            <a:pPr algn="just"/>
            <a:endParaRPr lang="en-US" b="1" i="1" dirty="0"/>
          </a:p>
          <a:p>
            <a:pPr algn="just"/>
            <a:r>
              <a:rPr lang="en-US" dirty="0" smtClean="0"/>
              <a:t>That is, 1</a:t>
            </a:r>
            <a:r>
              <a:rPr lang="en-US" baseline="30000" dirty="0" smtClean="0"/>
              <a:t>st</a:t>
            </a:r>
            <a:r>
              <a:rPr lang="en-US" dirty="0" smtClean="0"/>
              <a:t> occurrence of a character in the last column will correspond/map to the 1</a:t>
            </a:r>
            <a:r>
              <a:rPr lang="en-US" baseline="30000" dirty="0" smtClean="0"/>
              <a:t>st</a:t>
            </a:r>
            <a:r>
              <a:rPr lang="en-US" dirty="0" smtClean="0"/>
              <a:t> occurrence of that same character in the first column.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occurrence </a:t>
            </a:r>
            <a:r>
              <a:rPr lang="en-US" dirty="0"/>
              <a:t>of a character in the </a:t>
            </a:r>
            <a:r>
              <a:rPr lang="en-US" dirty="0" smtClean="0"/>
              <a:t>last </a:t>
            </a:r>
            <a:r>
              <a:rPr lang="en-US" dirty="0"/>
              <a:t>column will correspond/map to the </a:t>
            </a:r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 </a:t>
            </a:r>
            <a:r>
              <a:rPr lang="en-US" dirty="0"/>
              <a:t>occurrence of that same character in the </a:t>
            </a:r>
            <a:r>
              <a:rPr lang="en-US" dirty="0" smtClean="0"/>
              <a:t>first column.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so on………</a:t>
            </a:r>
          </a:p>
        </p:txBody>
      </p:sp>
    </p:spTree>
    <p:extLst>
      <p:ext uri="{BB962C8B-B14F-4D97-AF65-F5344CB8AC3E}">
        <p14:creationId xmlns:p14="http://schemas.microsoft.com/office/powerpoint/2010/main" val="239770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3320</TotalTime>
  <Words>1394</Words>
  <Application>Microsoft Office PowerPoint</Application>
  <PresentationFormat>On-screen Show (4:3)</PresentationFormat>
  <Paragraphs>349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Civic</vt:lpstr>
      <vt:lpstr>Inverting Burrows Wheeler Transform</vt:lpstr>
      <vt:lpstr>Inverting Burrows Wheeler Transform – Naïve Approach</vt:lpstr>
      <vt:lpstr>Inverting Burrows Wheeler Transform – Naïve Approach</vt:lpstr>
      <vt:lpstr>Inverting Burrows Wheeler Transform  Naïve Approach (Example)</vt:lpstr>
      <vt:lpstr>Inverting Burrows Wheeler Transform  Naïve Approach (Example)</vt:lpstr>
      <vt:lpstr>Inverting Burrows Wheeler Transform  Naïve Approach (Example)</vt:lpstr>
      <vt:lpstr>Inverting Burrows Wheeler Transform Naïve Approach</vt:lpstr>
      <vt:lpstr>Inverting Burrows Wheeler Transform Last to First Mapping (LF Mapping)</vt:lpstr>
      <vt:lpstr>Inverting Burrows Wheeler Transform Last to First Mapping (LF Mapping)</vt:lpstr>
      <vt:lpstr>Inverting Burrows Wheeler Transform Last to First Mapping (LF Mapping)</vt:lpstr>
      <vt:lpstr>Inverting Burrows Wheeler Transform Last to First Mapping (LF Mapping)</vt:lpstr>
      <vt:lpstr>Inverting Burrows Wheeler Transform Last to First Mapping (LF Mapping) - Example</vt:lpstr>
      <vt:lpstr>Inverting Burrows Wheeler Transform Last to First Mapping (LF Mapping) - Example</vt:lpstr>
      <vt:lpstr>Necessary Links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Operational Feasibility</dc:title>
  <dc:creator>Shafi</dc:creator>
  <cp:lastModifiedBy>Shafi</cp:lastModifiedBy>
  <cp:revision>250</cp:revision>
  <dcterms:created xsi:type="dcterms:W3CDTF">2006-08-16T00:00:00Z</dcterms:created>
  <dcterms:modified xsi:type="dcterms:W3CDTF">2021-01-27T11:07:10Z</dcterms:modified>
</cp:coreProperties>
</file>