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mp-algorithm-for-pattern-searching/" TargetMode="External"/><Relationship Id="rId2" Type="http://schemas.openxmlformats.org/officeDocument/2006/relationships/hyperlink" Target="http://www.btechsmartclass.com/data_structures/knuth-morris-pratt-algorith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5-7GzOfADQ" TargetMode="External"/><Relationship Id="rId4" Type="http://schemas.openxmlformats.org/officeDocument/2006/relationships/hyperlink" Target="https://www.youtube.com/watch?v=GTJr8OvyEV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700" dirty="0" smtClean="0"/>
              <a:t>Implementation of Knuth-Morris-Pratt (KMP) Algorithm</a:t>
            </a:r>
            <a:br>
              <a:rPr lang="en-US" sz="2700" dirty="0" smtClean="0"/>
            </a:br>
            <a:r>
              <a:rPr lang="en-US" sz="2700" dirty="0" smtClean="0"/>
              <a:t>Pseudo-code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181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 smtClean="0"/>
              <a:t>You will be given a Text and a Pattern</a:t>
            </a:r>
            <a:r>
              <a:rPr lang="en-US" sz="1200" b="1" i="1" dirty="0" smtClean="0"/>
              <a:t>. </a:t>
            </a:r>
            <a:r>
              <a:rPr lang="en-US" sz="1200" dirty="0" smtClean="0"/>
              <a:t>The goal is to search/find out the occurrences (indexes) of the given pattern in the given text using KMP algorithm.</a:t>
            </a:r>
          </a:p>
          <a:p>
            <a:pPr marL="0" indent="0" algn="just">
              <a:buNone/>
            </a:pPr>
            <a:endParaRPr lang="en-US" sz="1200" dirty="0" smtClean="0"/>
          </a:p>
          <a:p>
            <a:pPr marL="0" indent="0" algn="just">
              <a:buNone/>
            </a:pPr>
            <a:r>
              <a:rPr lang="en-US" sz="1200" dirty="0" smtClean="0"/>
              <a:t>Declare variables namely  </a:t>
            </a:r>
            <a:r>
              <a:rPr lang="en-US" sz="1200" b="1" i="1" dirty="0" smtClean="0"/>
              <a:t>N</a:t>
            </a:r>
            <a:r>
              <a:rPr lang="en-US" sz="1200" dirty="0" smtClean="0"/>
              <a:t>,  </a:t>
            </a:r>
            <a:r>
              <a:rPr lang="en-US" sz="1200" b="1" i="1" dirty="0" smtClean="0"/>
              <a:t>M</a:t>
            </a:r>
            <a:r>
              <a:rPr lang="en-US" sz="1200" dirty="0" smtClean="0"/>
              <a:t>, 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  and  </a:t>
            </a:r>
            <a:r>
              <a:rPr lang="en-US" sz="1200" b="1" i="1" dirty="0" smtClean="0"/>
              <a:t>j</a:t>
            </a:r>
          </a:p>
          <a:p>
            <a:pPr marL="0" indent="0" algn="just">
              <a:buNone/>
            </a:pPr>
            <a:r>
              <a:rPr lang="en-US" sz="1200" dirty="0" smtClean="0"/>
              <a:t>Form the  </a:t>
            </a:r>
            <a:r>
              <a:rPr lang="en-US" sz="1200" b="1" i="1" dirty="0" err="1" smtClean="0"/>
              <a:t>LPS_Table</a:t>
            </a:r>
            <a:r>
              <a:rPr lang="en-US" sz="1200" b="1" i="1" dirty="0" smtClean="0"/>
              <a:t>/</a:t>
            </a:r>
            <a:r>
              <a:rPr lang="en-US" sz="1200" b="1" i="1" dirty="0" err="1" smtClean="0"/>
              <a:t>Pi_Table</a:t>
            </a:r>
            <a:r>
              <a:rPr lang="en-US" sz="1200" dirty="0" smtClean="0"/>
              <a:t> array for the given pattern</a:t>
            </a:r>
          </a:p>
          <a:p>
            <a:pPr marL="0" indent="0" algn="just">
              <a:buNone/>
            </a:pPr>
            <a:r>
              <a:rPr lang="en-US" sz="1200" dirty="0" smtClean="0"/>
              <a:t>Set  </a:t>
            </a:r>
            <a:r>
              <a:rPr lang="en-US" sz="1200" b="1" i="1" smtClean="0"/>
              <a:t>N</a:t>
            </a:r>
            <a:r>
              <a:rPr lang="en-US" sz="1200" smtClean="0"/>
              <a:t> </a:t>
            </a:r>
            <a:r>
              <a:rPr lang="en-US" sz="1200" smtClean="0"/>
              <a:t> to </a:t>
            </a:r>
            <a:r>
              <a:rPr lang="en-US" sz="1200" dirty="0" smtClean="0"/>
              <a:t>the length of the given Text</a:t>
            </a:r>
          </a:p>
          <a:p>
            <a:pPr marL="0" indent="0" algn="just">
              <a:buNone/>
            </a:pPr>
            <a:r>
              <a:rPr lang="en-US" sz="1200" dirty="0" smtClean="0"/>
              <a:t>Set</a:t>
            </a:r>
            <a:r>
              <a:rPr lang="en-US" sz="1200" b="1" i="1" dirty="0" smtClean="0"/>
              <a:t>  M </a:t>
            </a:r>
            <a:r>
              <a:rPr lang="en-US" sz="1200" dirty="0" smtClean="0"/>
              <a:t>to </a:t>
            </a:r>
            <a:r>
              <a:rPr lang="en-US" sz="1200" dirty="0"/>
              <a:t>the length of the </a:t>
            </a:r>
            <a:r>
              <a:rPr lang="en-US" sz="1200" dirty="0" smtClean="0"/>
              <a:t>given pattern</a:t>
            </a:r>
          </a:p>
          <a:p>
            <a:pPr marL="0" indent="0" algn="just">
              <a:buNone/>
            </a:pPr>
            <a:r>
              <a:rPr lang="en-US" sz="1200" dirty="0" smtClean="0"/>
              <a:t>Set 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 equals to </a:t>
            </a:r>
            <a:r>
              <a:rPr lang="en-US" sz="1200" b="1" i="1" dirty="0" smtClean="0"/>
              <a:t>zer0</a:t>
            </a:r>
            <a:r>
              <a:rPr lang="en-US" sz="1200" dirty="0" smtClean="0"/>
              <a:t> 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 smtClean="0"/>
              <a:t>Set</a:t>
            </a:r>
            <a:r>
              <a:rPr lang="en-US" sz="1200" b="1" i="1" dirty="0" smtClean="0"/>
              <a:t>  j</a:t>
            </a:r>
            <a:r>
              <a:rPr lang="en-US" sz="1200" dirty="0" smtClean="0"/>
              <a:t> equals to </a:t>
            </a:r>
            <a:r>
              <a:rPr lang="en-US" sz="1200" b="1" i="1" dirty="0" smtClean="0"/>
              <a:t>zero</a:t>
            </a:r>
            <a:endParaRPr lang="en-US" sz="1200" dirty="0" smtClean="0"/>
          </a:p>
          <a:p>
            <a:pPr marL="0" indent="0" algn="just">
              <a:buNone/>
            </a:pPr>
            <a:r>
              <a:rPr lang="en-US" sz="1200" dirty="0"/>
              <a:t>while  </a:t>
            </a:r>
            <a:r>
              <a:rPr lang="en-US" sz="1200" b="1" i="1" dirty="0" err="1"/>
              <a:t>i</a:t>
            </a:r>
            <a:r>
              <a:rPr lang="en-US" sz="1200" b="1" i="1" dirty="0"/>
              <a:t> </a:t>
            </a:r>
            <a:r>
              <a:rPr lang="en-US" sz="1200" dirty="0"/>
              <a:t> is less than  </a:t>
            </a:r>
            <a:r>
              <a:rPr lang="en-US" sz="1200" b="1" i="1" dirty="0" smtClean="0"/>
              <a:t>N</a:t>
            </a:r>
            <a:endParaRPr lang="en-US" sz="1200" dirty="0" smtClean="0"/>
          </a:p>
          <a:p>
            <a:pPr marL="0" indent="0" algn="just">
              <a:buNone/>
            </a:pPr>
            <a:r>
              <a:rPr lang="en-US" sz="1200" dirty="0" smtClean="0"/>
              <a:t>      </a:t>
            </a:r>
            <a:r>
              <a:rPr lang="en-US" sz="1200" dirty="0" smtClean="0"/>
              <a:t>     Compare  </a:t>
            </a:r>
            <a:r>
              <a:rPr lang="en-US" sz="1200" b="1" i="1" dirty="0" smtClean="0"/>
              <a:t>Pattern[j]</a:t>
            </a:r>
            <a:r>
              <a:rPr lang="en-US" sz="1200" dirty="0" smtClean="0"/>
              <a:t>  with  </a:t>
            </a:r>
            <a:r>
              <a:rPr lang="en-US" sz="1200" b="1" i="1" dirty="0" smtClean="0"/>
              <a:t>Text[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]</a:t>
            </a:r>
            <a:r>
              <a:rPr lang="en-US" sz="1200" dirty="0" smtClean="0"/>
              <a:t> and check if they match or not</a:t>
            </a:r>
          </a:p>
          <a:p>
            <a:pPr marL="0" indent="0" algn="just">
              <a:buNone/>
            </a:pPr>
            <a:r>
              <a:rPr lang="en-US" sz="1200" dirty="0" smtClean="0"/>
              <a:t>      </a:t>
            </a:r>
            <a:r>
              <a:rPr lang="en-US" sz="1200" dirty="0" smtClean="0"/>
              <a:t>     if </a:t>
            </a:r>
            <a:r>
              <a:rPr lang="en-US" sz="1200" dirty="0" smtClean="0"/>
              <a:t>match</a:t>
            </a:r>
          </a:p>
          <a:p>
            <a:pPr marL="0" indent="0" algn="just">
              <a:buNone/>
            </a:pPr>
            <a:r>
              <a:rPr lang="en-US" sz="1200" dirty="0" smtClean="0"/>
              <a:t>              </a:t>
            </a:r>
            <a:r>
              <a:rPr lang="en-US" sz="1200" dirty="0" smtClean="0"/>
              <a:t>     Increase </a:t>
            </a:r>
            <a:r>
              <a:rPr lang="en-US" sz="1200" dirty="0" smtClean="0"/>
              <a:t>both the 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 value and  </a:t>
            </a:r>
            <a:r>
              <a:rPr lang="en-US" sz="1200" b="1" i="1" dirty="0" smtClean="0"/>
              <a:t>j</a:t>
            </a:r>
            <a:r>
              <a:rPr lang="en-US" sz="1200" dirty="0" smtClean="0"/>
              <a:t> value by </a:t>
            </a:r>
            <a:r>
              <a:rPr lang="en-US" sz="1200" b="1" i="1" dirty="0" smtClean="0"/>
              <a:t>one</a:t>
            </a:r>
          </a:p>
          <a:p>
            <a:pPr marL="0" indent="0" algn="just">
              <a:buNone/>
            </a:pPr>
            <a:r>
              <a:rPr lang="en-US" sz="1200" dirty="0" smtClean="0"/>
              <a:t>               </a:t>
            </a:r>
            <a:r>
              <a:rPr lang="en-US" sz="1200" dirty="0" smtClean="0"/>
              <a:t>     if  </a:t>
            </a:r>
            <a:r>
              <a:rPr lang="en-US" sz="1200" b="1" i="1" dirty="0" smtClean="0"/>
              <a:t>j </a:t>
            </a:r>
            <a:r>
              <a:rPr lang="en-US" sz="1200" dirty="0" smtClean="0"/>
              <a:t> equals  </a:t>
            </a:r>
            <a:r>
              <a:rPr lang="en-US" sz="1200" b="1" i="1" dirty="0" smtClean="0"/>
              <a:t>M</a:t>
            </a:r>
          </a:p>
          <a:p>
            <a:pPr marL="0" indent="0" algn="just">
              <a:buNone/>
            </a:pPr>
            <a:r>
              <a:rPr lang="en-US" sz="1200" dirty="0" smtClean="0"/>
              <a:t>                          </a:t>
            </a:r>
            <a:r>
              <a:rPr lang="en-US" sz="1200" dirty="0" smtClean="0"/>
              <a:t>  Print</a:t>
            </a:r>
            <a:r>
              <a:rPr lang="en-US" sz="1200" dirty="0" smtClean="0"/>
              <a:t>, “Pattern fount at </a:t>
            </a:r>
            <a:r>
              <a:rPr lang="en-US" sz="1200" b="1" i="1" dirty="0" smtClean="0"/>
              <a:t>n</a:t>
            </a:r>
            <a:r>
              <a:rPr lang="en-US" sz="1200" dirty="0" smtClean="0"/>
              <a:t>th index” where  </a:t>
            </a:r>
            <a:r>
              <a:rPr lang="en-US" sz="1200" b="1" i="1" dirty="0" smtClean="0"/>
              <a:t>n</a:t>
            </a:r>
            <a:r>
              <a:rPr lang="en-US" sz="1200" dirty="0" smtClean="0"/>
              <a:t>  equals to </a:t>
            </a:r>
            <a:r>
              <a:rPr lang="en-US" sz="1200" b="1" i="1" dirty="0" err="1" smtClean="0"/>
              <a:t>i</a:t>
            </a:r>
            <a:r>
              <a:rPr lang="en-US" sz="1200" b="1" i="1" dirty="0" smtClean="0"/>
              <a:t> minus j</a:t>
            </a:r>
          </a:p>
          <a:p>
            <a:pPr marL="0" indent="0" algn="just">
              <a:buNone/>
            </a:pPr>
            <a:r>
              <a:rPr lang="en-US" sz="1200" dirty="0" smtClean="0"/>
              <a:t>                           </a:t>
            </a:r>
            <a:r>
              <a:rPr lang="en-US" sz="1200" dirty="0" smtClean="0"/>
              <a:t> Set  </a:t>
            </a:r>
            <a:r>
              <a:rPr lang="en-US" sz="1200" b="1" i="1" dirty="0" smtClean="0"/>
              <a:t>j</a:t>
            </a:r>
            <a:r>
              <a:rPr lang="en-US" sz="1200" dirty="0" smtClean="0"/>
              <a:t>  equals to  </a:t>
            </a:r>
            <a:r>
              <a:rPr lang="en-US" sz="1200" b="1" i="1" dirty="0" err="1" smtClean="0"/>
              <a:t>LPS_Table</a:t>
            </a:r>
            <a:r>
              <a:rPr lang="en-US" sz="1200" b="1" i="1" dirty="0" smtClean="0"/>
              <a:t> [j minus 1]</a:t>
            </a:r>
          </a:p>
          <a:p>
            <a:pPr marL="0" indent="0" algn="just">
              <a:buNone/>
            </a:pPr>
            <a:r>
              <a:rPr lang="en-US" sz="1200" dirty="0" smtClean="0"/>
              <a:t>     </a:t>
            </a:r>
            <a:r>
              <a:rPr lang="en-US" sz="1200" dirty="0" smtClean="0"/>
              <a:t>      else</a:t>
            </a:r>
            <a:endParaRPr lang="en-US" sz="1200" dirty="0" smtClean="0"/>
          </a:p>
          <a:p>
            <a:pPr marL="0" indent="0" algn="just">
              <a:buNone/>
            </a:pPr>
            <a:r>
              <a:rPr lang="en-US" sz="1200" dirty="0" smtClean="0"/>
              <a:t>              </a:t>
            </a:r>
            <a:r>
              <a:rPr lang="en-US" sz="1200" dirty="0" smtClean="0"/>
              <a:t>      Check </a:t>
            </a:r>
            <a:r>
              <a:rPr lang="en-US" sz="1200" dirty="0" smtClean="0"/>
              <a:t>the current value of  </a:t>
            </a:r>
            <a:r>
              <a:rPr lang="en-US" sz="1200" b="1" i="1" dirty="0" smtClean="0"/>
              <a:t>j</a:t>
            </a:r>
          </a:p>
          <a:p>
            <a:pPr marL="0" indent="0" algn="just">
              <a:buNone/>
            </a:pPr>
            <a:r>
              <a:rPr lang="en-US" sz="1200" dirty="0" smtClean="0"/>
              <a:t>              </a:t>
            </a:r>
            <a:r>
              <a:rPr lang="en-US" sz="1200" dirty="0" smtClean="0"/>
              <a:t>      if  </a:t>
            </a:r>
            <a:r>
              <a:rPr lang="en-US" sz="1200" b="1" i="1" dirty="0" smtClean="0"/>
              <a:t>j</a:t>
            </a:r>
            <a:r>
              <a:rPr lang="en-US" sz="1200" dirty="0" smtClean="0"/>
              <a:t>  is greater than </a:t>
            </a:r>
            <a:r>
              <a:rPr lang="en-US" sz="1200" b="1" i="1" dirty="0" smtClean="0"/>
              <a:t>zero</a:t>
            </a:r>
          </a:p>
          <a:p>
            <a:pPr marL="0" indent="0" algn="just">
              <a:buNone/>
            </a:pPr>
            <a:r>
              <a:rPr lang="en-US" sz="1200" dirty="0" smtClean="0"/>
              <a:t>                           </a:t>
            </a:r>
            <a:r>
              <a:rPr lang="en-US" sz="1200" dirty="0" smtClean="0"/>
              <a:t> Set  </a:t>
            </a:r>
            <a:r>
              <a:rPr lang="en-US" sz="1200" b="1" i="1" dirty="0" smtClean="0"/>
              <a:t>j</a:t>
            </a:r>
            <a:r>
              <a:rPr lang="en-US" sz="1200" dirty="0" smtClean="0"/>
              <a:t>  equals to  </a:t>
            </a:r>
            <a:r>
              <a:rPr lang="en-US" sz="1200" b="1" i="1" dirty="0" err="1" smtClean="0"/>
              <a:t>LPS_Table</a:t>
            </a:r>
            <a:r>
              <a:rPr lang="en-US" sz="1200" b="1" i="1" dirty="0" smtClean="0"/>
              <a:t> [j minus 1]</a:t>
            </a:r>
          </a:p>
          <a:p>
            <a:pPr marL="0" indent="0" algn="just">
              <a:buNone/>
            </a:pPr>
            <a:r>
              <a:rPr lang="en-US" sz="1200" dirty="0" smtClean="0"/>
              <a:t>              </a:t>
            </a:r>
            <a:r>
              <a:rPr lang="en-US" sz="1200" dirty="0" smtClean="0"/>
              <a:t>      else </a:t>
            </a:r>
            <a:r>
              <a:rPr lang="en-US" sz="1200" dirty="0" smtClean="0"/>
              <a:t>Increase  only the  </a:t>
            </a:r>
            <a:r>
              <a:rPr lang="en-US" sz="1200" b="1" i="1" dirty="0" err="1" smtClean="0"/>
              <a:t>i</a:t>
            </a:r>
            <a:r>
              <a:rPr lang="en-US" sz="1200" dirty="0" smtClean="0"/>
              <a:t> value by  </a:t>
            </a:r>
            <a:r>
              <a:rPr lang="en-US" sz="1200" b="1" i="1" dirty="0" smtClean="0"/>
              <a:t>one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r>
              <a:rPr lang="en-US" sz="1200" dirty="0" smtClean="0"/>
              <a:t>                  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51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22602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46149"/>
              </p:ext>
            </p:extLst>
          </p:nvPr>
        </p:nvGraphicFramePr>
        <p:xfrm>
          <a:off x="61722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419600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152400" y="1524000"/>
            <a:ext cx="58674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11 and j = 0.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Compare Pattern[j] with Text[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</a:p>
          <a:p>
            <a:pPr marL="0" indent="0">
              <a:buNone/>
            </a:pPr>
            <a:r>
              <a:rPr lang="en-US" sz="1800" dirty="0" smtClean="0"/>
              <a:t>They match! </a:t>
            </a:r>
            <a:r>
              <a:rPr lang="en-US" sz="1800" dirty="0"/>
              <a:t>So, increase the values of both </a:t>
            </a:r>
            <a:r>
              <a:rPr lang="en-US" sz="1800" dirty="0" err="1"/>
              <a:t>i</a:t>
            </a:r>
            <a:r>
              <a:rPr lang="en-US" sz="1800" dirty="0"/>
              <a:t> and j by 1.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75070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800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060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12 and j = 1.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392258" y="3657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410200"/>
            <a:ext cx="43434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</a:t>
            </a:r>
            <a:r>
              <a:rPr lang="en-US" sz="1600" dirty="0"/>
              <a:t>!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765242" y="54218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384242" y="3200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70052" y="50292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4" grpId="0"/>
      <p:bldP spid="24" grpId="1"/>
      <p:bldP spid="17" grpId="0"/>
      <p:bldP spid="17" grpId="1"/>
      <p:bldP spid="17" grpId="2"/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69354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4001"/>
              </p:ext>
            </p:extLst>
          </p:nvPr>
        </p:nvGraphicFramePr>
        <p:xfrm>
          <a:off x="61722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181600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152400" y="1524000"/>
            <a:ext cx="58674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13 and j = </a:t>
            </a:r>
            <a:r>
              <a:rPr lang="en-US" sz="1800" dirty="0"/>
              <a:t>2</a:t>
            </a:r>
            <a:r>
              <a:rPr lang="en-US" sz="1800" dirty="0" smtClean="0"/>
              <a:t>.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Compare Pattern[j] with Text[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</a:p>
          <a:p>
            <a:pPr marL="0" indent="0">
              <a:buNone/>
            </a:pPr>
            <a:r>
              <a:rPr lang="en-US" sz="1800" dirty="0" smtClean="0"/>
              <a:t>They match! </a:t>
            </a:r>
            <a:r>
              <a:rPr lang="en-US" sz="1800" dirty="0"/>
              <a:t>So, increase the values of both </a:t>
            </a:r>
            <a:r>
              <a:rPr lang="en-US" sz="1800" dirty="0" err="1"/>
              <a:t>i</a:t>
            </a:r>
            <a:r>
              <a:rPr lang="en-US" sz="1800" dirty="0"/>
              <a:t> and j by 1.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09526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562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534398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14 and j = </a:t>
            </a:r>
            <a:r>
              <a:rPr lang="en-US" sz="1800" dirty="0"/>
              <a:t>3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146242" y="3657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410200"/>
            <a:ext cx="43434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</a:t>
            </a:r>
            <a:r>
              <a:rPr lang="en-US" sz="1600" dirty="0"/>
              <a:t>!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/>
              <a:t>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509610" y="54218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6242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2052" y="50292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4" grpId="0"/>
      <p:bldP spid="24" grpId="1"/>
      <p:bldP spid="17" grpId="0"/>
      <p:bldP spid="17" grpId="1"/>
      <p:bldP spid="17" grpId="2"/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4393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62644"/>
              </p:ext>
            </p:extLst>
          </p:nvPr>
        </p:nvGraphicFramePr>
        <p:xfrm>
          <a:off x="61722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943600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152400" y="1524000"/>
            <a:ext cx="58674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15 and j = 4.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Compare Pattern[j] with Text[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</a:p>
          <a:p>
            <a:pPr marL="0" indent="0">
              <a:buNone/>
            </a:pPr>
            <a:r>
              <a:rPr lang="en-US" sz="1800" dirty="0" smtClean="0"/>
              <a:t>They match! </a:t>
            </a:r>
            <a:r>
              <a:rPr lang="en-US" sz="1800" dirty="0"/>
              <a:t>So, increase the values of both </a:t>
            </a:r>
            <a:r>
              <a:rPr lang="en-US" sz="1800" dirty="0" err="1"/>
              <a:t>i</a:t>
            </a:r>
            <a:r>
              <a:rPr lang="en-US" sz="1800" dirty="0"/>
              <a:t> and j by 1.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0426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324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296398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16 and j = 5.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916258" y="3657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410200"/>
            <a:ext cx="43434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</a:t>
            </a:r>
            <a:r>
              <a:rPr lang="en-US" sz="1600" dirty="0"/>
              <a:t>!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So, increase the values of both </a:t>
            </a:r>
            <a:r>
              <a:rPr lang="en-US" sz="1600" dirty="0" err="1" smtClean="0"/>
              <a:t>i</a:t>
            </a:r>
            <a:r>
              <a:rPr lang="en-US" sz="1600" dirty="0" smtClean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54218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16258" y="3200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50292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4" grpId="0"/>
      <p:bldP spid="24" grpId="1"/>
      <p:bldP spid="17" grpId="0"/>
      <p:bldP spid="17" grpId="1"/>
      <p:bldP spid="17" grpId="2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36449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7021"/>
              </p:ext>
            </p:extLst>
          </p:nvPr>
        </p:nvGraphicFramePr>
        <p:xfrm>
          <a:off x="6172200" y="1371600"/>
          <a:ext cx="2667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019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9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679002" y="4157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77398" y="26332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228600" y="1617077"/>
            <a:ext cx="58674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17 and j = </a:t>
            </a:r>
            <a:r>
              <a:rPr lang="en-US" sz="1600" dirty="0"/>
              <a:t>6</a:t>
            </a:r>
            <a:r>
              <a:rPr lang="en-US" sz="1600" dirty="0" smtClean="0"/>
              <a:t>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>
              <a:buNone/>
            </a:pPr>
            <a:r>
              <a:rPr lang="en-US" sz="1600" dirty="0" smtClean="0"/>
              <a:t>They don’t match! As, j &gt; 0, set j = LPS[j-1] = LPS[5] = 2</a:t>
            </a:r>
          </a:p>
          <a:p>
            <a:pPr marL="0" indent="0">
              <a:buNone/>
            </a:pPr>
            <a:r>
              <a:rPr lang="en-US" sz="1600" dirty="0" smtClean="0"/>
              <a:t>and the value of </a:t>
            </a:r>
            <a:r>
              <a:rPr lang="en-US" sz="1600" dirty="0" err="1" smtClean="0"/>
              <a:t>i</a:t>
            </a:r>
            <a:r>
              <a:rPr lang="en-US" sz="1600" dirty="0" smtClean="0"/>
              <a:t> will remain unchanged. </a:t>
            </a:r>
            <a:endParaRPr lang="en-US" sz="16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33403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679002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705600" y="44620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17 and j = </a:t>
            </a:r>
            <a:r>
              <a:rPr lang="en-US" sz="1800" dirty="0"/>
              <a:t>2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36576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562600"/>
            <a:ext cx="55626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</a:t>
            </a:r>
            <a:r>
              <a:rPr lang="en-US" sz="1600" dirty="0"/>
              <a:t>! </a:t>
            </a:r>
            <a:r>
              <a:rPr lang="en-US" sz="1600" dirty="0" smtClean="0"/>
              <a:t>So</a:t>
            </a:r>
            <a:r>
              <a:rPr lang="en-US" sz="1600" dirty="0"/>
              <a:t>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54218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45294" y="228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4666" y="415724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j</a:t>
            </a:r>
            <a:r>
              <a:rPr lang="en-US" sz="1600" b="1" dirty="0" smtClean="0"/>
              <a:t>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7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0" grpId="2"/>
      <p:bldP spid="31" grpId="0" uiExpand="1" build="allAtOnce"/>
      <p:bldP spid="102" grpId="0"/>
      <p:bldP spid="103" grpId="0"/>
      <p:bldP spid="106" grpId="0"/>
      <p:bldP spid="21" grpId="0"/>
      <p:bldP spid="21" grpId="1"/>
      <p:bldP spid="21" grpId="2"/>
      <p:bldP spid="21" grpId="3"/>
      <p:bldP spid="24" grpId="0"/>
      <p:bldP spid="24" grpId="1"/>
      <p:bldP spid="17" grpId="0"/>
      <p:bldP spid="17" grpId="1"/>
      <p:bldP spid="17" grpId="2"/>
      <p:bldP spid="17" grpId="3"/>
      <p:bldP spid="19" grpId="0"/>
      <p:bldP spid="19" grpId="1"/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03985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24207"/>
              </p:ext>
            </p:extLst>
          </p:nvPr>
        </p:nvGraphicFramePr>
        <p:xfrm>
          <a:off x="6172200" y="1371600"/>
          <a:ext cx="2667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019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9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060002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8398" y="26332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228600" y="1617077"/>
            <a:ext cx="58674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18 and j = 3.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>
              <a:buNone/>
            </a:pPr>
            <a:r>
              <a:rPr lang="en-US" sz="1600" dirty="0" smtClean="0"/>
              <a:t>They match! </a:t>
            </a:r>
            <a:r>
              <a:rPr lang="en-US" sz="1600" dirty="0"/>
              <a:t>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44193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7441002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39140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19 and j = 4.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36576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562600"/>
            <a:ext cx="53340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</a:t>
            </a:r>
            <a:r>
              <a:rPr lang="en-US" sz="1600" dirty="0"/>
              <a:t>! </a:t>
            </a:r>
            <a:r>
              <a:rPr lang="en-US" sz="1600" dirty="0" smtClean="0"/>
              <a:t>So</a:t>
            </a:r>
            <a:r>
              <a:rPr lang="en-US" sz="1600" dirty="0"/>
              <a:t>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364058" y="54218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32004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64058" y="5029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4" grpId="0"/>
      <p:bldP spid="24" grpId="1"/>
      <p:bldP spid="17" grpId="0"/>
      <p:bldP spid="17" grpId="1"/>
      <p:bldP spid="17" grpId="2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56595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11849"/>
              </p:ext>
            </p:extLst>
          </p:nvPr>
        </p:nvGraphicFramePr>
        <p:xfrm>
          <a:off x="6172200" y="1371600"/>
          <a:ext cx="2667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019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9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822002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820398" y="26332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228600" y="1617077"/>
            <a:ext cx="58674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20 and j = </a:t>
            </a:r>
            <a:r>
              <a:rPr lang="en-US" sz="1600" dirty="0"/>
              <a:t>5</a:t>
            </a:r>
            <a:r>
              <a:rPr lang="en-US" sz="1600" dirty="0" smtClean="0"/>
              <a:t>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>
              <a:buNone/>
            </a:pPr>
            <a:r>
              <a:rPr lang="en-US" sz="1600" dirty="0" smtClean="0"/>
              <a:t>They match! </a:t>
            </a:r>
            <a:r>
              <a:rPr lang="en-US" sz="1600" dirty="0"/>
              <a:t>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6563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229600" y="60198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201398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21 and j = </a:t>
            </a:r>
            <a:r>
              <a:rPr lang="en-US" sz="1800" dirty="0"/>
              <a:t>6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3657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562600"/>
            <a:ext cx="53340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</a:t>
            </a:r>
            <a:r>
              <a:rPr lang="en-US" sz="1600" dirty="0"/>
              <a:t>! </a:t>
            </a:r>
            <a:r>
              <a:rPr lang="en-US" sz="1600" dirty="0" smtClean="0"/>
              <a:t>So</a:t>
            </a:r>
            <a:r>
              <a:rPr lang="en-US" sz="1600" dirty="0"/>
              <a:t>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153400" y="54218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3200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53400" y="50292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4" grpId="0"/>
      <p:bldP spid="24" grpId="1"/>
      <p:bldP spid="17" grpId="0"/>
      <p:bldP spid="17" grpId="1"/>
      <p:bldP spid="17" grpId="2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81501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84840"/>
              </p:ext>
            </p:extLst>
          </p:nvPr>
        </p:nvGraphicFramePr>
        <p:xfrm>
          <a:off x="6172200" y="1371600"/>
          <a:ext cx="2667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60198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9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610600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10600" y="26332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152400" y="1447800"/>
            <a:ext cx="6019800" cy="11261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22 and j = 7.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As, j’s value equals the length (M) of the given pattern,</a:t>
            </a:r>
          </a:p>
          <a:p>
            <a:pPr marL="0" indent="0">
              <a:buNone/>
            </a:pPr>
            <a:r>
              <a:rPr lang="en-US" sz="1600" dirty="0"/>
              <a:t>t</a:t>
            </a:r>
            <a:r>
              <a:rPr lang="en-US" sz="1600" dirty="0" smtClean="0"/>
              <a:t>hat means, WE HAVE FOUND THE PATTERN IN THE TEXT!</a:t>
            </a:r>
          </a:p>
          <a:p>
            <a:pPr marL="0" indent="0">
              <a:buNone/>
            </a:pPr>
            <a:r>
              <a:rPr lang="en-US" sz="1600" dirty="0" smtClean="0"/>
              <a:t>Print -&gt; Pattern found at index-15! </a:t>
            </a:r>
            <a:endParaRPr lang="en-US" sz="16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5099"/>
              </p:ext>
            </p:extLst>
          </p:nvPr>
        </p:nvGraphicFramePr>
        <p:xfrm>
          <a:off x="304800" y="4617423"/>
          <a:ext cx="8610603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6"/>
                <a:gridCol w="301070"/>
                <a:gridCol w="301070"/>
                <a:gridCol w="240856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287497"/>
                <a:gridCol w="293188"/>
                <a:gridCol w="293188"/>
                <a:gridCol w="293188"/>
                <a:gridCol w="33829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  <a:gridCol w="30107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31402" y="60198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829798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228600" y="3771899"/>
            <a:ext cx="5257800" cy="66457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set j = LPS[j-1] = LPS[6] = 0 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and </a:t>
            </a:r>
            <a:r>
              <a:rPr lang="en-US" sz="1800" dirty="0" err="1" smtClean="0"/>
              <a:t>i</a:t>
            </a:r>
            <a:r>
              <a:rPr lang="en-US" sz="1800" dirty="0" smtClean="0"/>
              <a:t> remains as it is.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334000"/>
            <a:ext cx="8715002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don’t match</a:t>
            </a:r>
            <a:r>
              <a:rPr lang="en-US" sz="1600" dirty="0"/>
              <a:t>! </a:t>
            </a:r>
            <a:r>
              <a:rPr lang="en-US" sz="1600" dirty="0" smtClean="0"/>
              <a:t>As, j = 0, increase the value of </a:t>
            </a:r>
            <a:r>
              <a:rPr lang="en-US" sz="1600" dirty="0" err="1" smtClean="0"/>
              <a:t>i</a:t>
            </a:r>
            <a:r>
              <a:rPr lang="en-US" sz="1600" dirty="0" smtClean="0"/>
              <a:t> only.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23. </a:t>
            </a:r>
          </a:p>
          <a:p>
            <a:pPr marL="0" indent="0" algn="just">
              <a:buNone/>
            </a:pPr>
            <a:r>
              <a:rPr lang="en-US" sz="1600" dirty="0" smtClean="0"/>
              <a:t>It means that we are done with comparing all the characters of the text, that is, we have reached the end of the text. So, searching ends at this point. 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3200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13052" y="3200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3200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3200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0400" y="32120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91400" y="3200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32004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95610" y="3657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36262" y="3657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47810" y="3657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52610" y="3657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3361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14610" y="3657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176610" y="36576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49530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81800" y="5345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2498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73389" y="2263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02" grpId="0"/>
      <p:bldP spid="103" grpId="0"/>
      <p:bldP spid="103" grpId="1"/>
      <p:bldP spid="106" grpId="0"/>
      <p:bldP spid="17" grpId="0"/>
      <p:bldP spid="17" grpId="1"/>
      <p:bldP spid="20" grpId="0"/>
      <p:bldP spid="20" grpId="1"/>
      <p:bldP spid="23" grpId="0"/>
      <p:bldP spid="23" grpId="1"/>
      <p:bldP spid="26" grpId="0"/>
      <p:bldP spid="26" grpId="1"/>
      <p:bldP spid="27" grpId="0"/>
      <p:bldP spid="27" grpId="1"/>
      <p:bldP spid="28" grpId="0"/>
      <p:bldP spid="28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www.btechsmartclass.com/data_structures/knuth-morris-pratt-algorithm.html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3"/>
              </a:rPr>
              <a:t>https://www.geeksforgeeks.org/kmp-algorithm-for-pattern-searching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www.youtube.com/watch?v=GTJr8OvyEVQ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www.youtube.com/watch?v=V5-7GzOfADQ</a:t>
            </a:r>
            <a:endParaRPr lang="en-US" sz="2400" dirty="0" smtClean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700" dirty="0" smtClean="0"/>
              <a:t>Implementation of Knuth-Morris-Pratt (KMP) Algorithm</a:t>
            </a:r>
            <a:br>
              <a:rPr lang="en-US" sz="2700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603248"/>
            <a:ext cx="8503920" cy="15209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1600" dirty="0" smtClean="0"/>
              <a:t>Suppose, you are given the following: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b="1" dirty="0" smtClean="0"/>
              <a:t>Text:  </a:t>
            </a:r>
            <a:r>
              <a:rPr lang="en-US" sz="1600" b="1" i="1" dirty="0" smtClean="0"/>
              <a:t>A B C    A B C D A B     A B C D A B C D A B D E</a:t>
            </a:r>
          </a:p>
          <a:p>
            <a:pPr marL="0" indent="0" algn="ctr">
              <a:buNone/>
            </a:pPr>
            <a:r>
              <a:rPr lang="en-US" sz="1600" b="1" dirty="0" smtClean="0"/>
              <a:t>Pattern:  </a:t>
            </a:r>
            <a:r>
              <a:rPr lang="en-US" sz="1600" b="1" i="1" dirty="0" smtClean="0"/>
              <a:t>A B C D A B D</a:t>
            </a:r>
          </a:p>
          <a:p>
            <a:pPr marL="0" indent="0" algn="ctr">
              <a:buNone/>
            </a:pPr>
            <a:endParaRPr lang="en-US" sz="1600" b="1" i="1" dirty="0" smtClean="0"/>
          </a:p>
          <a:p>
            <a:pPr marL="0" indent="0" algn="just">
              <a:buNone/>
            </a:pPr>
            <a:r>
              <a:rPr lang="en-US" sz="1600" dirty="0" smtClean="0"/>
              <a:t>Search/Find out the occurrences (indexes) of the given pattern in the given text using KMP algorithm.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3190"/>
              </p:ext>
            </p:extLst>
          </p:nvPr>
        </p:nvGraphicFramePr>
        <p:xfrm>
          <a:off x="304800" y="3276600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0595"/>
              </p:ext>
            </p:extLst>
          </p:nvPr>
        </p:nvGraphicFramePr>
        <p:xfrm>
          <a:off x="1752600" y="49530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u="sng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3006" y="5257800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Length, N =  23.</a:t>
            </a:r>
          </a:p>
          <a:p>
            <a:r>
              <a:rPr lang="en-US" dirty="0" smtClean="0"/>
              <a:t>Pattern Length, M = 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0577"/>
              </p:ext>
            </p:extLst>
          </p:nvPr>
        </p:nvGraphicFramePr>
        <p:xfrm>
          <a:off x="304800" y="29293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05960"/>
              </p:ext>
            </p:extLst>
          </p:nvPr>
        </p:nvGraphicFramePr>
        <p:xfrm>
          <a:off x="6019800" y="15240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370302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603248"/>
            <a:ext cx="4041648" cy="11399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smtClean="0"/>
              <a:t>At the beginning, set </a:t>
            </a:r>
            <a:r>
              <a:rPr lang="en-US" sz="1600" dirty="0" err="1" smtClean="0"/>
              <a:t>i</a:t>
            </a:r>
            <a:r>
              <a:rPr lang="en-US" sz="1600" dirty="0" smtClean="0"/>
              <a:t> = 0 and j = 0. </a:t>
            </a:r>
          </a:p>
          <a:p>
            <a:pPr marL="0" indent="0" algn="just">
              <a:buNone/>
            </a:pPr>
            <a:r>
              <a:rPr lang="en-US" sz="1600" dirty="0" smtClean="0"/>
              <a:t>(Here, </a:t>
            </a:r>
            <a:r>
              <a:rPr lang="en-US" sz="1600" dirty="0" err="1" smtClean="0"/>
              <a:t>i</a:t>
            </a:r>
            <a:r>
              <a:rPr lang="en-US" sz="1600" dirty="0" smtClean="0"/>
              <a:t> will be used to access the indexes of the </a:t>
            </a:r>
            <a:r>
              <a:rPr lang="en-US" sz="1600" b="1" dirty="0" smtClean="0"/>
              <a:t>Text</a:t>
            </a:r>
            <a:r>
              <a:rPr lang="en-US" sz="1600" dirty="0" smtClean="0"/>
              <a:t> and j will be used to access the indexes of the </a:t>
            </a:r>
            <a:r>
              <a:rPr lang="en-US" sz="1600" b="1" dirty="0" smtClean="0"/>
              <a:t>Pattern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354402" y="4374177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52798" y="26670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3352800" y="3733800"/>
            <a:ext cx="57912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They match! So, increase the values of both </a:t>
            </a:r>
            <a:r>
              <a:rPr lang="en-US" sz="1600" dirty="0" err="1" smtClean="0"/>
              <a:t>i</a:t>
            </a:r>
            <a:r>
              <a:rPr lang="en-US" sz="1600" dirty="0" smtClean="0"/>
              <a:t> and j by 1.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3264931"/>
            <a:ext cx="3048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35623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55252" y="54218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8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800" y="4355069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55252" y="49530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3352800" y="5410200"/>
            <a:ext cx="5181600" cy="121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1 and j = 1.</a:t>
            </a:r>
          </a:p>
          <a:p>
            <a:pPr marL="0" indent="0" algn="just">
              <a:buNone/>
            </a:pPr>
            <a:r>
              <a:rPr lang="en-US" sz="1600" dirty="0"/>
              <a:t>Compare </a:t>
            </a:r>
            <a:r>
              <a:rPr lang="en-US" sz="1600" dirty="0" smtClean="0"/>
              <a:t>Pattern[j</a:t>
            </a:r>
            <a:r>
              <a:rPr lang="en-US" sz="1600" dirty="0"/>
              <a:t>] with </a:t>
            </a:r>
            <a:r>
              <a:rPr lang="en-US" sz="1600" dirty="0" smtClean="0"/>
              <a:t>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/>
              <a:t>They match! </a:t>
            </a:r>
            <a:r>
              <a:rPr lang="en-US" sz="1600" dirty="0" smtClean="0"/>
              <a:t>So, increase </a:t>
            </a:r>
            <a:r>
              <a:rPr lang="en-US" sz="1600" dirty="0"/>
              <a:t>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888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9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5" grpId="0" uiExpand="1" build="p"/>
      <p:bldP spid="29" grpId="0"/>
      <p:bldP spid="29" grpId="1"/>
      <p:bldP spid="30" grpId="0"/>
      <p:bldP spid="30" grpId="1"/>
      <p:bldP spid="31" grpId="0" build="p"/>
      <p:bldP spid="31" grpId="1" build="allAtOnce"/>
      <p:bldP spid="32" grpId="0"/>
      <p:bldP spid="32" grpId="1"/>
      <p:bldP spid="32" grpId="2"/>
      <p:bldP spid="89" grpId="0"/>
      <p:bldP spid="89" grpId="1"/>
      <p:bldP spid="102" grpId="0"/>
      <p:bldP spid="103" grpId="0"/>
      <p:bldP spid="105" grpId="0"/>
      <p:bldP spid="105" grpId="1"/>
      <p:bldP spid="10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94098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81499"/>
              </p:ext>
            </p:extLst>
          </p:nvPr>
        </p:nvGraphicFramePr>
        <p:xfrm>
          <a:off x="14478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6692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0202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38598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3429000" y="3657600"/>
            <a:ext cx="54102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2 and j = 2.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They match! So, increase the values of both </a:t>
            </a:r>
            <a:r>
              <a:rPr lang="en-US" sz="1600" dirty="0" err="1" smtClean="0"/>
              <a:t>i</a:t>
            </a:r>
            <a:r>
              <a:rPr lang="en-US" sz="1600" dirty="0" smtClean="0"/>
              <a:t> and j by 1.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90600" y="3212068"/>
            <a:ext cx="3048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80058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341052" y="54218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421202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3505200" y="5410200"/>
            <a:ext cx="47244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3 and j = 3.</a:t>
            </a:r>
          </a:p>
          <a:p>
            <a:pPr marL="0" indent="0" algn="just">
              <a:buNone/>
            </a:pPr>
            <a:r>
              <a:rPr lang="en-US" sz="1600" dirty="0"/>
              <a:t>Compare </a:t>
            </a:r>
            <a:r>
              <a:rPr lang="en-US" sz="1600" dirty="0" smtClean="0"/>
              <a:t>Pattern[j</a:t>
            </a:r>
            <a:r>
              <a:rPr lang="en-US" sz="1600" dirty="0"/>
              <a:t>] with </a:t>
            </a:r>
            <a:r>
              <a:rPr lang="en-US" sz="1600" dirty="0" smtClean="0"/>
              <a:t>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/>
              <a:t>They </a:t>
            </a:r>
            <a:r>
              <a:rPr lang="en-US" sz="1600" dirty="0" smtClean="0"/>
              <a:t>don’t match</a:t>
            </a:r>
            <a:r>
              <a:rPr lang="en-US" sz="1600" dirty="0"/>
              <a:t>! </a:t>
            </a:r>
            <a:r>
              <a:rPr lang="en-US" sz="1600" dirty="0" smtClean="0"/>
              <a:t>As, j &gt; 0, set j = LPS[j-1].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4800600" y="1414046"/>
            <a:ext cx="4114800" cy="14053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Currently, j = 3. </a:t>
            </a:r>
            <a:r>
              <a:rPr lang="en-US" sz="1800" dirty="0"/>
              <a:t>S</a:t>
            </a:r>
            <a:r>
              <a:rPr lang="en-US" sz="1800" dirty="0" smtClean="0"/>
              <a:t>o, j – 1 = 2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 As, LPS[2] = 0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So, j’s updated value will be 0.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And value of </a:t>
            </a:r>
            <a:r>
              <a:rPr lang="en-US" sz="1800" dirty="0" err="1" smtClean="0"/>
              <a:t>i</a:t>
            </a:r>
            <a:r>
              <a:rPr lang="en-US" sz="1800" dirty="0" smtClean="0"/>
              <a:t> will remain unchanged!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5070" y="2362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1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29" grpId="0"/>
      <p:bldP spid="29" grpId="1"/>
      <p:bldP spid="30" grpId="0"/>
      <p:bldP spid="30" grpId="1"/>
      <p:bldP spid="31" grpId="0" build="allAtOnce"/>
      <p:bldP spid="32" grpId="0"/>
      <p:bldP spid="32" grpId="1"/>
      <p:bldP spid="32" grpId="2"/>
      <p:bldP spid="89" grpId="0"/>
      <p:bldP spid="89" grpId="1"/>
      <p:bldP spid="102" grpId="0"/>
      <p:bldP spid="103" grpId="0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45638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6244"/>
              </p:ext>
            </p:extLst>
          </p:nvPr>
        </p:nvGraphicFramePr>
        <p:xfrm>
          <a:off x="61722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421202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304800" y="1540877"/>
            <a:ext cx="5867400" cy="9737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So, now </a:t>
            </a:r>
            <a:r>
              <a:rPr lang="en-US" sz="1800" dirty="0" err="1" smtClean="0"/>
              <a:t>i</a:t>
            </a:r>
            <a:r>
              <a:rPr lang="en-US" sz="1800" dirty="0" smtClean="0"/>
              <a:t> = 3 and j = 0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Compare Pattern[j] with Text[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They don’t match! As, j = 0, increase the value of </a:t>
            </a:r>
            <a:r>
              <a:rPr lang="en-US" sz="1800" dirty="0" err="1" smtClean="0"/>
              <a:t>i</a:t>
            </a:r>
            <a:r>
              <a:rPr lang="en-US" sz="1800" dirty="0" smtClean="0"/>
              <a:t> only.</a:t>
            </a:r>
            <a:endParaRPr lang="en-US" sz="18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4852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752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75260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52578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4 and j = 0.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3657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4495800" y="5410200"/>
            <a:ext cx="43434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match! So, Increase </a:t>
            </a:r>
            <a:r>
              <a:rPr lang="en-US" sz="1600" dirty="0"/>
              <a:t>the values of both </a:t>
            </a:r>
            <a:r>
              <a:rPr lang="en-US" sz="1600" dirty="0" err="1"/>
              <a:t>i</a:t>
            </a:r>
            <a:r>
              <a:rPr lang="en-US" sz="1600" dirty="0"/>
              <a:t> and j by </a:t>
            </a:r>
            <a:r>
              <a:rPr lang="en-US" sz="1600" dirty="0" smtClean="0"/>
              <a:t>1.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717242" y="5040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17242" y="5421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9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3" grpId="0"/>
      <p:bldP spid="23" grpId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92726"/>
              </p:ext>
            </p:extLst>
          </p:nvPr>
        </p:nvGraphicFramePr>
        <p:xfrm>
          <a:off x="304800" y="2819400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27150"/>
              </p:ext>
            </p:extLst>
          </p:nvPr>
        </p:nvGraphicFramePr>
        <p:xfrm>
          <a:off x="32004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33600" y="42334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25570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17931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2514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1460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4495800" y="3543300"/>
            <a:ext cx="4343400" cy="10624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5 and j = 1.</a:t>
            </a:r>
          </a:p>
          <a:p>
            <a:pPr marL="0" indent="0" algn="just">
              <a:buNone/>
            </a:pPr>
            <a:r>
              <a:rPr lang="en-US" sz="1600" dirty="0"/>
              <a:t>Compare Pattern[j] with Text[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</a:p>
          <a:p>
            <a:pPr marL="0" indent="0" algn="just">
              <a:buNone/>
            </a:pPr>
            <a:r>
              <a:rPr lang="en-US" sz="1600" dirty="0"/>
              <a:t>They match! 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98242" y="3657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4495800" y="5334000"/>
            <a:ext cx="4343400" cy="121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6 and j = 2.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match! So, Increase </a:t>
            </a:r>
            <a:r>
              <a:rPr lang="en-US" sz="1600" dirty="0"/>
              <a:t>the values of both </a:t>
            </a:r>
            <a:r>
              <a:rPr lang="en-US" sz="1600" dirty="0" err="1"/>
              <a:t>i</a:t>
            </a:r>
            <a:r>
              <a:rPr lang="en-US" sz="1600" dirty="0"/>
              <a:t> and j by </a:t>
            </a:r>
            <a:r>
              <a:rPr lang="en-US" sz="1600" dirty="0" smtClean="0"/>
              <a:t>1.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479242" y="4953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79242" y="54218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03052" y="3200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9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102" grpId="0"/>
      <p:bldP spid="103" grpId="0"/>
      <p:bldP spid="106" grpId="0" build="allAtOnce"/>
      <p:bldP spid="21" grpId="0"/>
      <p:bldP spid="21" grpId="1"/>
      <p:bldP spid="21" grpId="2"/>
      <p:bldP spid="23" grpId="0"/>
      <p:bldP spid="23" grpId="1"/>
      <p:bldP spid="24" grpId="0"/>
      <p:bldP spid="24" grpId="1"/>
      <p:bldP spid="17" grpId="0"/>
      <p:bldP spid="17" grpId="1"/>
      <p:bldP spid="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47862"/>
              </p:ext>
            </p:extLst>
          </p:nvPr>
        </p:nvGraphicFramePr>
        <p:xfrm>
          <a:off x="304800" y="2819400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73903"/>
              </p:ext>
            </p:extLst>
          </p:nvPr>
        </p:nvGraphicFramePr>
        <p:xfrm>
          <a:off x="32766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895600" y="42334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80328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276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276600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4495800" y="3543300"/>
            <a:ext cx="4343400" cy="10624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/>
              <a:t>7</a:t>
            </a:r>
            <a:r>
              <a:rPr lang="en-US" sz="1600" dirty="0" smtClean="0"/>
              <a:t> and j = 3.</a:t>
            </a:r>
          </a:p>
          <a:p>
            <a:pPr marL="0" indent="0" algn="just">
              <a:buNone/>
            </a:pPr>
            <a:r>
              <a:rPr lang="en-US" sz="1600" dirty="0"/>
              <a:t>Compare Pattern[j] with Text[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</a:p>
          <a:p>
            <a:pPr marL="0" indent="0" algn="just">
              <a:buNone/>
            </a:pPr>
            <a:r>
              <a:rPr lang="en-US" sz="1600" dirty="0"/>
              <a:t>They match! 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865052" y="35814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4495800" y="5334000"/>
            <a:ext cx="4343400" cy="121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8 and j = 4.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match! So, Increase </a:t>
            </a:r>
            <a:r>
              <a:rPr lang="en-US" sz="1600" dirty="0"/>
              <a:t>the values of both </a:t>
            </a:r>
            <a:r>
              <a:rPr lang="en-US" sz="1600" dirty="0" err="1"/>
              <a:t>i</a:t>
            </a:r>
            <a:r>
              <a:rPr lang="en-US" sz="1600" dirty="0"/>
              <a:t> and j by </a:t>
            </a:r>
            <a:r>
              <a:rPr lang="en-US" sz="1600" dirty="0" smtClean="0"/>
              <a:t>1.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49258" y="4953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9258" y="5421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65052" y="32004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102" grpId="0"/>
      <p:bldP spid="103" grpId="0"/>
      <p:bldP spid="106" grpId="0" build="allAtOnce"/>
      <p:bldP spid="21" grpId="0"/>
      <p:bldP spid="21" grpId="1"/>
      <p:bldP spid="21" grpId="2"/>
      <p:bldP spid="23" grpId="0"/>
      <p:bldP spid="23" grpId="1"/>
      <p:bldP spid="24" grpId="0"/>
      <p:bldP spid="24" grpId="1"/>
      <p:bldP spid="17" grpId="0"/>
      <p:bldP spid="17" grpId="1"/>
      <p:bldP spid="1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88536"/>
              </p:ext>
            </p:extLst>
          </p:nvPr>
        </p:nvGraphicFramePr>
        <p:xfrm>
          <a:off x="304800" y="2819400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79015"/>
              </p:ext>
            </p:extLst>
          </p:nvPr>
        </p:nvGraphicFramePr>
        <p:xfrm>
          <a:off x="3048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57600" y="42334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7600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4022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038600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010398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4495800" y="3543300"/>
            <a:ext cx="4343400" cy="10624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9 and j = </a:t>
            </a:r>
            <a:r>
              <a:rPr lang="en-US" sz="1600" dirty="0"/>
              <a:t>5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dirty="0"/>
              <a:t>Compare Pattern[j] with Text[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</a:p>
          <a:p>
            <a:pPr marL="0" indent="0" algn="just">
              <a:buNone/>
            </a:pPr>
            <a:r>
              <a:rPr lang="en-US" sz="1600" dirty="0"/>
              <a:t>They match! So, increase the values of both </a:t>
            </a:r>
            <a:r>
              <a:rPr lang="en-US" sz="1600" dirty="0" err="1"/>
              <a:t>i</a:t>
            </a:r>
            <a:r>
              <a:rPr lang="en-US" sz="1600" dirty="0"/>
              <a:t> and j by 1.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604610" y="3581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4495800" y="5410200"/>
            <a:ext cx="4343400" cy="121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Now, </a:t>
            </a:r>
            <a:r>
              <a:rPr lang="en-US" sz="1600" dirty="0" err="1" smtClean="0"/>
              <a:t>i</a:t>
            </a:r>
            <a:r>
              <a:rPr lang="en-US" sz="1600" dirty="0" smtClean="0"/>
              <a:t> = 10 and j = 6.</a:t>
            </a:r>
          </a:p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don’ t match! As, j&gt;0, set j = LPS[j-1] 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54218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04610" y="3200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4800600" y="1414046"/>
            <a:ext cx="4114800" cy="14053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Currently, j = </a:t>
            </a:r>
            <a:r>
              <a:rPr lang="en-US" sz="1800" dirty="0"/>
              <a:t>6</a:t>
            </a:r>
            <a:r>
              <a:rPr lang="en-US" sz="1800" dirty="0" smtClean="0"/>
              <a:t>. </a:t>
            </a:r>
            <a:r>
              <a:rPr lang="en-US" sz="1800" dirty="0"/>
              <a:t>S</a:t>
            </a:r>
            <a:r>
              <a:rPr lang="en-US" sz="1800" dirty="0" smtClean="0"/>
              <a:t>o, j – 1 = </a:t>
            </a:r>
            <a:r>
              <a:rPr lang="en-US" sz="1800" dirty="0"/>
              <a:t>5</a:t>
            </a:r>
            <a:endParaRPr lang="en-US" sz="1800" dirty="0" smtClean="0"/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As, LPS[5] = 2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So, j’s updated value will be 2.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And value of </a:t>
            </a:r>
            <a:r>
              <a:rPr lang="en-US" sz="1800" dirty="0" err="1" smtClean="0"/>
              <a:t>i</a:t>
            </a:r>
            <a:r>
              <a:rPr lang="en-US" sz="1800" dirty="0" smtClean="0"/>
              <a:t> will remain unchanged!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894" y="2450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102" grpId="0"/>
      <p:bldP spid="103" grpId="0"/>
      <p:bldP spid="106" grpId="0" build="allAtOnce"/>
      <p:bldP spid="21" grpId="0"/>
      <p:bldP spid="21" grpId="1"/>
      <p:bldP spid="21" grpId="2"/>
      <p:bldP spid="24" grpId="0"/>
      <p:bldP spid="24" grpId="1"/>
      <p:bldP spid="17" grpId="0"/>
      <p:bldP spid="17" grpId="1"/>
      <p:bldP spid="17" grpId="2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213"/>
              </p:ext>
            </p:extLst>
          </p:nvPr>
        </p:nvGraphicFramePr>
        <p:xfrm>
          <a:off x="304800" y="2853154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92962"/>
              </p:ext>
            </p:extLst>
          </p:nvPr>
        </p:nvGraphicFramePr>
        <p:xfrm>
          <a:off x="6172200" y="1447800"/>
          <a:ext cx="2667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04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LPS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Table 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the given pattern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012002" y="426720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10398" y="2590800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31" name="Content Placeholder 6"/>
          <p:cNvSpPr txBox="1">
            <a:spLocks/>
          </p:cNvSpPr>
          <p:nvPr/>
        </p:nvSpPr>
        <p:spPr>
          <a:xfrm>
            <a:off x="152400" y="1388477"/>
            <a:ext cx="5867400" cy="12785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10 and j = 2.</a:t>
            </a:r>
          </a:p>
          <a:p>
            <a:pPr marL="0" indent="0" algn="just">
              <a:buFont typeface="Wingdings 2"/>
              <a:buNone/>
            </a:pPr>
            <a:r>
              <a:rPr lang="en-US" sz="1800" dirty="0" smtClean="0"/>
              <a:t>Compare Pattern[j] with Text[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They don’t match! As, j &gt; 0, set j = LPS[j-1] = LPS[1] = 0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And value of </a:t>
            </a:r>
            <a:r>
              <a:rPr lang="en-US" sz="1800" dirty="0" err="1" smtClean="0"/>
              <a:t>i</a:t>
            </a:r>
            <a:r>
              <a:rPr lang="en-US" sz="1800" dirty="0" smtClean="0"/>
              <a:t> will remain unchanged.</a:t>
            </a:r>
            <a:endParaRPr lang="en-US" sz="18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39428"/>
              </p:ext>
            </p:extLst>
          </p:nvPr>
        </p:nvGraphicFramePr>
        <p:xfrm>
          <a:off x="304800" y="4617423"/>
          <a:ext cx="8610600" cy="15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81000"/>
                <a:gridCol w="381000"/>
                <a:gridCol w="304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63824"/>
                <a:gridCol w="371025"/>
                <a:gridCol w="371025"/>
                <a:gridCol w="371025"/>
                <a:gridCol w="428101"/>
                <a:gridCol w="381000"/>
                <a:gridCol w="381000"/>
              </a:tblGrid>
              <a:tr h="3352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012002" y="6062246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010398" y="4385846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i</a:t>
            </a:r>
            <a:endParaRPr lang="en-US" b="1" dirty="0"/>
          </a:p>
        </p:txBody>
      </p:sp>
      <p:sp>
        <p:nvSpPr>
          <p:cNvPr id="106" name="Content Placeholder 6"/>
          <p:cNvSpPr txBox="1">
            <a:spLocks/>
          </p:cNvSpPr>
          <p:nvPr/>
        </p:nvSpPr>
        <p:spPr>
          <a:xfrm>
            <a:off x="6172200" y="3771900"/>
            <a:ext cx="2590800" cy="4191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800" dirty="0" smtClean="0"/>
              <a:t>Now, </a:t>
            </a:r>
            <a:r>
              <a:rPr lang="en-US" sz="1800" dirty="0" err="1" smtClean="0"/>
              <a:t>i</a:t>
            </a:r>
            <a:r>
              <a:rPr lang="en-US" sz="1800" dirty="0" smtClean="0"/>
              <a:t> = 10 and j = 0.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267200" y="1676400"/>
            <a:ext cx="45720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003242" y="3657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52400" y="5410200"/>
            <a:ext cx="43434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1600" dirty="0" smtClean="0"/>
              <a:t>Compare pattern[j] with text[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</a:p>
          <a:p>
            <a:pPr marL="0" indent="0" algn="just">
              <a:buNone/>
            </a:pPr>
            <a:r>
              <a:rPr lang="en-US" sz="1600" dirty="0" smtClean="0"/>
              <a:t>They </a:t>
            </a:r>
            <a:r>
              <a:rPr lang="en-US" sz="1600" dirty="0"/>
              <a:t>don’t match!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As</a:t>
            </a:r>
            <a:r>
              <a:rPr lang="en-US" sz="1600" dirty="0"/>
              <a:t>, j = 0, increase the value of </a:t>
            </a:r>
            <a:r>
              <a:rPr lang="en-US" sz="1600" dirty="0" err="1"/>
              <a:t>i</a:t>
            </a:r>
            <a:r>
              <a:rPr lang="en-US" sz="1600" dirty="0"/>
              <a:t> only.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003242" y="5421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/>
              <a:t>Implementation of Knuth-Morris-Pratt (KMP) Algorithm</a:t>
            </a:r>
            <a:br>
              <a:rPr lang="en-US" sz="2400" dirty="0"/>
            </a:br>
            <a:r>
              <a:rPr lang="en-US" sz="2400" dirty="0" smtClean="0"/>
              <a:t>Example (Contd.)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608470" y="2362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 build="allAtOnce"/>
      <p:bldP spid="102" grpId="0"/>
      <p:bldP spid="103" grpId="0"/>
      <p:bldP spid="106" grpId="0"/>
      <p:bldP spid="21" grpId="0"/>
      <p:bldP spid="21" grpId="1"/>
      <p:bldP spid="21" grpId="2"/>
      <p:bldP spid="24" grpId="0"/>
      <p:bldP spid="24" grpId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2422</TotalTime>
  <Words>3510</Words>
  <Application>Microsoft Office PowerPoint</Application>
  <PresentationFormat>On-screen Show (4:3)</PresentationFormat>
  <Paragraphs>2138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Implementation of Knuth-Morris-Pratt (KMP) Algorithm Pseudo-code</vt:lpstr>
      <vt:lpstr>Implementation of Knuth-Morris-Pratt (KMP) Algorithm Example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Implementation of Knuth-Morris-Pratt (KMP) Algorithm Example (Contd.)</vt:lpstr>
      <vt:lpstr>Necessary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Feasibility</dc:title>
  <dc:creator>Shafi</dc:creator>
  <cp:lastModifiedBy>Shafi</cp:lastModifiedBy>
  <cp:revision>285</cp:revision>
  <dcterms:created xsi:type="dcterms:W3CDTF">2006-08-16T00:00:00Z</dcterms:created>
  <dcterms:modified xsi:type="dcterms:W3CDTF">2020-12-21T08:59:22Z</dcterms:modified>
</cp:coreProperties>
</file>