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81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300" r:id="rId22"/>
    <p:sldId id="298" r:id="rId23"/>
    <p:sldId id="299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2" autoAdjust="0"/>
  </p:normalViewPr>
  <p:slideViewPr>
    <p:cSldViewPr>
      <p:cViewPr>
        <p:scale>
          <a:sx n="72" d="100"/>
          <a:sy n="72" d="100"/>
        </p:scale>
        <p:origin x="-1114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2B577BC-A0C0-4AB9-B2F2-C4AA9CCD7C6D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5A9B829-D314-4537-9485-AC76476C4A0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529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8448"/>
            <a:ext cx="4038600" cy="4530725"/>
          </a:xfrm>
        </p:spPr>
        <p:txBody>
          <a:bodyPr/>
          <a:lstStyle/>
          <a:p>
            <a:pPr lvl="0"/>
            <a:r>
              <a:rPr lang="en-US" dirty="0" smtClean="0">
                <a:uFillTx/>
              </a:rPr>
              <a:t>Click to edit Master text styles</a:t>
            </a:r>
          </a:p>
          <a:p>
            <a:pPr lvl="1"/>
            <a:r>
              <a:rPr lang="en-US" dirty="0" smtClean="0">
                <a:uFillTx/>
              </a:rPr>
              <a:t>Second level</a:t>
            </a:r>
          </a:p>
          <a:p>
            <a:pPr lvl="2"/>
            <a:r>
              <a:rPr lang="en-US" dirty="0" smtClean="0">
                <a:uFillTx/>
              </a:rPr>
              <a:t>Third level</a:t>
            </a:r>
          </a:p>
          <a:p>
            <a:pPr lvl="3"/>
            <a:r>
              <a:rPr lang="en-US" dirty="0" smtClean="0">
                <a:uFillTx/>
              </a:rPr>
              <a:t>Fourth level</a:t>
            </a:r>
          </a:p>
          <a:p>
            <a:pPr lvl="4"/>
            <a:r>
              <a:rPr lang="en-US" dirty="0" smtClean="0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98448"/>
            <a:ext cx="4038600" cy="4530725"/>
          </a:xfrm>
        </p:spPr>
        <p:txBody>
          <a:bodyPr/>
          <a:lstStyle/>
          <a:p>
            <a:pPr lvl="0"/>
            <a:endParaRPr lang="en-US" noProof="0" smtClean="0">
              <a:uFillTx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330D7CD2-D841-4A2E-82D5-358E7DBBD233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 smtClean="0">
                <a:uFillTx/>
              </a:rPr>
              <a:pPr/>
              <a:t>12/7/2020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Multiple Pattern Matching (MPM) Problem</a:t>
            </a:r>
          </a:p>
        </p:txBody>
      </p:sp>
      <p:sp>
        <p:nvSpPr>
          <p:cNvPr id="7987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u="sng" dirty="0" smtClean="0">
                <a:uFillTx/>
              </a:rPr>
              <a:t>Goal</a:t>
            </a:r>
            <a:r>
              <a:rPr lang="en-US" sz="2400" dirty="0" smtClean="0">
                <a:uFillTx/>
              </a:rPr>
              <a:t>: Given a set of patterns and a text, find all occurrences of any of patterns in text.</a:t>
            </a:r>
          </a:p>
          <a:p>
            <a:pPr eaLnBrk="1" hangingPunct="1"/>
            <a:endParaRPr lang="en-US" sz="2400" dirty="0" smtClean="0">
              <a:uFillTx/>
            </a:endParaRPr>
          </a:p>
          <a:p>
            <a:pPr eaLnBrk="1" hangingPunct="1"/>
            <a:r>
              <a:rPr lang="en-US" sz="2400" u="sng" dirty="0" smtClean="0">
                <a:uFillTx/>
              </a:rPr>
              <a:t>Input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patterns </a:t>
            </a:r>
            <a:r>
              <a:rPr lang="en-US" sz="2400" b="1" i="1" dirty="0" smtClean="0">
                <a:uFillTx/>
              </a:rPr>
              <a:t>p</a:t>
            </a:r>
            <a:r>
              <a:rPr lang="en-US" sz="2400" i="1" baseline="30000" dirty="0" smtClean="0">
                <a:uFillTx/>
              </a:rPr>
              <a:t>1</a:t>
            </a:r>
            <a:r>
              <a:rPr lang="en-US" sz="2400" i="1" dirty="0" smtClean="0">
                <a:uFillTx/>
              </a:rPr>
              <a:t>,…,</a:t>
            </a:r>
            <a:r>
              <a:rPr lang="en-US" sz="2400" b="1" i="1" dirty="0" err="1" smtClean="0">
                <a:uFillTx/>
              </a:rPr>
              <a:t>p</a:t>
            </a:r>
            <a:r>
              <a:rPr lang="en-US" sz="2400" i="1" baseline="30000" dirty="0" err="1" smtClean="0">
                <a:uFillTx/>
              </a:rPr>
              <a:t>k</a:t>
            </a:r>
            <a:r>
              <a:rPr lang="en-US" sz="2400" dirty="0" smtClean="0">
                <a:uFillTx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and text of </a:t>
            </a:r>
            <a:r>
              <a:rPr lang="en-US" sz="2400" i="1" dirty="0">
                <a:solidFill>
                  <a:srgbClr val="000000"/>
                </a:solidFill>
                <a:uFillTx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characters </a:t>
            </a:r>
            <a:r>
              <a:rPr lang="en-US" sz="2400" b="1" i="1" dirty="0" smtClean="0">
                <a:solidFill>
                  <a:srgbClr val="000000"/>
                </a:solidFill>
                <a:uFillTx/>
              </a:rPr>
              <a:t>t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 =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t</a:t>
            </a:r>
            <a:r>
              <a:rPr lang="en-US" sz="2400" i="1" baseline="-25000" dirty="0" smtClean="0">
                <a:solidFill>
                  <a:srgbClr val="000000"/>
                </a:solidFill>
                <a:uFillTx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…</a:t>
            </a:r>
            <a:r>
              <a:rPr lang="en-US" sz="2400" i="1" dirty="0" err="1" smtClean="0">
                <a:solidFill>
                  <a:srgbClr val="000000"/>
                </a:solidFill>
                <a:uFillTx/>
              </a:rPr>
              <a:t>t</a:t>
            </a:r>
            <a:r>
              <a:rPr lang="en-US" sz="2400" i="1" baseline="-25000" dirty="0" err="1">
                <a:solidFill>
                  <a:srgbClr val="000000"/>
                </a:solidFill>
                <a:uFillTx/>
              </a:rPr>
              <a:t>n</a:t>
            </a:r>
            <a:endParaRPr lang="en-US" sz="2400" i="1" baseline="-25000" dirty="0" smtClean="0">
              <a:solidFill>
                <a:srgbClr val="000000"/>
              </a:solidFill>
              <a:uFillTx/>
            </a:endParaRPr>
          </a:p>
          <a:p>
            <a:pPr eaLnBrk="1" hangingPunct="1"/>
            <a:endParaRPr lang="en-US" sz="2400" i="1" dirty="0" smtClean="0">
              <a:solidFill>
                <a:srgbClr val="000000"/>
              </a:solidFill>
              <a:uFillTx/>
            </a:endParaRPr>
          </a:p>
          <a:p>
            <a:pPr eaLnBrk="1" hangingPunct="1"/>
            <a:r>
              <a:rPr lang="en-US" sz="2400" u="sng" dirty="0" smtClean="0">
                <a:solidFill>
                  <a:srgbClr val="000000"/>
                </a:solidFill>
                <a:uFillTx/>
              </a:rPr>
              <a:t>Output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: Positions 1 </a:t>
            </a:r>
            <a:r>
              <a:rPr lang="en-US" sz="2400" u="sng" dirty="0" smtClean="0">
                <a:solidFill>
                  <a:srgbClr val="000000"/>
                </a:solidFill>
                <a:uFillTx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uFillTx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u="sng" dirty="0" smtClean="0">
                <a:solidFill>
                  <a:srgbClr val="000000"/>
                </a:solidFill>
                <a:uFillTx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i="1" dirty="0">
                <a:solidFill>
                  <a:srgbClr val="000000"/>
                </a:solidFill>
                <a:uFillTx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where the substring of text </a:t>
            </a:r>
            <a:r>
              <a:rPr lang="en-US" sz="2400" b="1" i="1" dirty="0" smtClean="0">
                <a:solidFill>
                  <a:srgbClr val="000000"/>
                </a:solidFill>
                <a:uFillTx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starting at </a:t>
            </a:r>
            <a:r>
              <a:rPr lang="en-US" sz="2400" i="1" dirty="0" err="1" smtClean="0">
                <a:solidFill>
                  <a:srgbClr val="000000"/>
                </a:solidFill>
                <a:uFillTx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matches one of the patterns </a:t>
            </a:r>
            <a:r>
              <a:rPr lang="en-US" sz="2400" b="1" i="1" dirty="0" err="1" smtClean="0">
                <a:solidFill>
                  <a:srgbClr val="000000"/>
                </a:solidFill>
                <a:uFillTx/>
              </a:rPr>
              <a:t>p</a:t>
            </a:r>
            <a:r>
              <a:rPr lang="en-US" sz="2400" i="1" baseline="-25000" dirty="0" err="1" smtClean="0">
                <a:solidFill>
                  <a:srgbClr val="000000"/>
                </a:solidFill>
                <a:uFillTx/>
              </a:rPr>
              <a:t>j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for 1 </a:t>
            </a:r>
            <a:r>
              <a:rPr lang="en-US" sz="2400" u="sng" dirty="0" smtClean="0">
                <a:solidFill>
                  <a:srgbClr val="000000"/>
                </a:solidFill>
                <a:uFillTx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u="sng" dirty="0" smtClean="0">
                <a:solidFill>
                  <a:srgbClr val="000000"/>
                </a:solidFill>
                <a:uFillTx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.</a:t>
            </a:r>
          </a:p>
          <a:p>
            <a:pPr eaLnBrk="1" hangingPunct="1"/>
            <a:endParaRPr lang="en-US" sz="2400" i="1" u="sng" dirty="0" smtClean="0">
              <a:solidFill>
                <a:srgbClr val="000000"/>
              </a:solidFill>
              <a:uFillTx/>
            </a:endParaRPr>
          </a:p>
          <a:p>
            <a:endParaRPr lang="en-US" sz="2400" dirty="0" smtClean="0"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4478" y="4572000"/>
            <a:ext cx="4369722" cy="23083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Suppose, the given text is ATCGATC</a:t>
            </a:r>
          </a:p>
          <a:p>
            <a:r>
              <a:rPr lang="en-US" sz="1600" dirty="0" smtClean="0"/>
              <a:t>The patterns to be searched are G, T, C, TC, ATC, M</a:t>
            </a:r>
          </a:p>
          <a:p>
            <a:endParaRPr lang="en-US" sz="1600" dirty="0" smtClean="0"/>
          </a:p>
          <a:p>
            <a:r>
              <a:rPr lang="en-US" sz="1600" dirty="0" smtClean="0"/>
              <a:t>G will be found at position 4</a:t>
            </a:r>
            <a:endParaRPr lang="en-US" sz="1600" dirty="0"/>
          </a:p>
          <a:p>
            <a:r>
              <a:rPr lang="en-US" sz="1600" dirty="0"/>
              <a:t>A</a:t>
            </a:r>
            <a:r>
              <a:rPr lang="en-US" sz="1600" dirty="0" smtClean="0"/>
              <a:t> will be found at positions 1, </a:t>
            </a:r>
            <a:r>
              <a:rPr lang="en-US" sz="1600" dirty="0"/>
              <a:t>5</a:t>
            </a:r>
            <a:endParaRPr lang="en-US" sz="1600" dirty="0" smtClean="0"/>
          </a:p>
          <a:p>
            <a:r>
              <a:rPr lang="en-US" sz="1600" dirty="0" smtClean="0"/>
              <a:t>C will be found at positions 3, 7</a:t>
            </a:r>
          </a:p>
          <a:p>
            <a:r>
              <a:rPr lang="en-US" sz="1600" dirty="0" smtClean="0"/>
              <a:t>TC will be found at positions  2, </a:t>
            </a:r>
            <a:r>
              <a:rPr lang="en-US" sz="1600" dirty="0"/>
              <a:t>6</a:t>
            </a:r>
            <a:endParaRPr lang="en-US" sz="1600" dirty="0" smtClean="0"/>
          </a:p>
          <a:p>
            <a:r>
              <a:rPr lang="en-US" sz="1600" dirty="0" smtClean="0"/>
              <a:t>ATC will be found at positions  1, 5</a:t>
            </a:r>
          </a:p>
          <a:p>
            <a:r>
              <a:rPr lang="en-US" sz="1600" dirty="0" smtClean="0"/>
              <a:t>M will not be found at any position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2707" name="Picture 5" descr="keyTree_app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2708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“appeal”</a:t>
            </a:r>
          </a:p>
          <a:p>
            <a:pPr lvl="1" eaLnBrk="1" hangingPunct="1"/>
            <a:r>
              <a:rPr lang="en-US" u="sng" dirty="0" smtClean="0">
                <a:uFillTx/>
              </a:rPr>
              <a:t>app</a:t>
            </a:r>
            <a:r>
              <a:rPr lang="en-US" dirty="0" smtClean="0">
                <a:uFillTx/>
              </a:rPr>
              <a:t>eal</a:t>
            </a: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3731" name="Picture 5" descr="keyTree_app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3732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“appeal”</a:t>
            </a:r>
          </a:p>
          <a:p>
            <a:pPr lvl="1" eaLnBrk="1" hangingPunct="1"/>
            <a:r>
              <a:rPr lang="en-US" u="sng" dirty="0" smtClean="0">
                <a:uFillTx/>
              </a:rPr>
              <a:t>app</a:t>
            </a:r>
            <a:r>
              <a:rPr lang="en-US" dirty="0" smtClean="0">
                <a:solidFill>
                  <a:srgbClr val="FF0000"/>
                </a:solidFill>
                <a:uFillTx/>
              </a:rPr>
              <a:t>e</a:t>
            </a:r>
            <a:r>
              <a:rPr lang="en-US" dirty="0" smtClean="0">
                <a:uFillTx/>
              </a:rPr>
              <a:t>al</a:t>
            </a: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4755" name="Picture 5" descr="keyTree_a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4756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“apple”</a:t>
            </a:r>
          </a:p>
          <a:p>
            <a:pPr lvl="1" eaLnBrk="1" hangingPunct="1"/>
            <a:r>
              <a:rPr lang="en-US" u="sng" dirty="0" smtClean="0">
                <a:uFillTx/>
              </a:rPr>
              <a:t>a</a:t>
            </a:r>
            <a:r>
              <a:rPr lang="en-US" dirty="0" smtClean="0">
                <a:uFillTx/>
              </a:rPr>
              <a:t>pple</a:t>
            </a:r>
          </a:p>
          <a:p>
            <a:endParaRPr lang="en-US" dirty="0" smtClean="0">
              <a:uFillTx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5779" name="Picture 5" descr="keyTree_ap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5780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“apple”</a:t>
            </a:r>
          </a:p>
          <a:p>
            <a:pPr lvl="1" eaLnBrk="1" hangingPunct="1"/>
            <a:r>
              <a:rPr lang="en-US" u="sng" dirty="0" smtClean="0">
                <a:uFillTx/>
              </a:rPr>
              <a:t>ap</a:t>
            </a:r>
            <a:r>
              <a:rPr lang="en-US" dirty="0" smtClean="0">
                <a:uFillTx/>
              </a:rPr>
              <a:t>ple</a:t>
            </a:r>
          </a:p>
          <a:p>
            <a:endParaRPr lang="en-US" dirty="0" smtClean="0">
              <a:uFillTx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6803" name="Picture 5" descr="keyTree_app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6804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“apple”</a:t>
            </a:r>
          </a:p>
          <a:p>
            <a:pPr lvl="1" eaLnBrk="1" hangingPunct="1"/>
            <a:r>
              <a:rPr lang="en-US" u="sng" dirty="0" smtClean="0">
                <a:uFillTx/>
              </a:rPr>
              <a:t>app</a:t>
            </a:r>
            <a:r>
              <a:rPr lang="en-US" dirty="0" smtClean="0">
                <a:uFillTx/>
              </a:rPr>
              <a:t>le</a:t>
            </a: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7827" name="Picture 5" descr="keyTree_appl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7828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“apple”</a:t>
            </a:r>
          </a:p>
          <a:p>
            <a:pPr lvl="1" eaLnBrk="1" hangingPunct="1"/>
            <a:r>
              <a:rPr lang="en-US" u="sng" dirty="0" smtClean="0">
                <a:uFillTx/>
              </a:rPr>
              <a:t>appl</a:t>
            </a:r>
            <a:r>
              <a:rPr lang="en-US" dirty="0" smtClean="0">
                <a:uFillTx/>
              </a:rPr>
              <a:t>e</a:t>
            </a:r>
          </a:p>
          <a:p>
            <a:endParaRPr lang="en-US" dirty="0" smtClean="0">
              <a:uFillTx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5" descr="keyTree_apple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sp>
        <p:nvSpPr>
          <p:cNvPr id="78852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uFillTx/>
              </a:rPr>
              <a:t>Thread “apple”</a:t>
            </a:r>
          </a:p>
          <a:p>
            <a:pPr lvl="1" eaLnBrk="1" hangingPunct="1"/>
            <a:r>
              <a:rPr lang="en-US" u="sng" dirty="0" smtClean="0">
                <a:solidFill>
                  <a:srgbClr val="000000"/>
                </a:solidFill>
                <a:uFillTx/>
              </a:rPr>
              <a:t>apple</a:t>
            </a: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Suffix Trees = Collapsed Keyword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 eaLnBrk="1" hangingPunct="1"/>
            <a:r>
              <a:rPr lang="en-US" sz="3000" b="1" dirty="0" smtClean="0">
                <a:uFillTx/>
              </a:rPr>
              <a:t>Suffix Tree</a:t>
            </a:r>
            <a:r>
              <a:rPr lang="en-US" sz="3000" dirty="0" smtClean="0">
                <a:uFillTx/>
              </a:rPr>
              <a:t>: Similar to keyword tree, </a:t>
            </a:r>
          </a:p>
          <a:p>
            <a:pPr marL="746125" lvl="1" indent="-346075"/>
            <a:r>
              <a:rPr lang="en-US" sz="2600" dirty="0" smtClean="0">
                <a:uFillTx/>
              </a:rPr>
              <a:t>Suffixes of the text are keywords</a:t>
            </a:r>
          </a:p>
          <a:p>
            <a:pPr marL="746125" lvl="1" indent="-346075"/>
            <a:r>
              <a:rPr lang="en-US" sz="2600" dirty="0" smtClean="0">
                <a:uFillTx/>
              </a:rPr>
              <a:t>Edges that form paths are collapsed</a:t>
            </a:r>
          </a:p>
          <a:p>
            <a:pPr marL="746125" lvl="1" indent="-346075"/>
            <a:r>
              <a:rPr lang="en-US" sz="2600" dirty="0" smtClean="0">
                <a:uFillTx/>
              </a:rPr>
              <a:t>Each edge is labeled with a </a:t>
            </a:r>
            <a:r>
              <a:rPr lang="en-US" sz="2600" i="1" dirty="0" smtClean="0">
                <a:solidFill>
                  <a:srgbClr val="000000"/>
                </a:solidFill>
                <a:uFillTx/>
              </a:rPr>
              <a:t>substring</a:t>
            </a:r>
            <a:r>
              <a:rPr lang="en-US" sz="2600" dirty="0" smtClean="0">
                <a:uFillTx/>
              </a:rPr>
              <a:t> of the text</a:t>
            </a:r>
          </a:p>
          <a:p>
            <a:pPr marL="746125" lvl="1" indent="-346075"/>
            <a:r>
              <a:rPr lang="en-US" sz="2600" dirty="0" smtClean="0">
                <a:uFillTx/>
              </a:rPr>
              <a:t>All internal </a:t>
            </a:r>
            <a:r>
              <a:rPr lang="en-US" sz="2600" dirty="0" smtClean="0"/>
              <a:t>nodes</a:t>
            </a:r>
            <a:r>
              <a:rPr lang="en-US" sz="2600" dirty="0" smtClean="0">
                <a:uFillTx/>
              </a:rPr>
              <a:t> have at least two outgoing edges.</a:t>
            </a:r>
          </a:p>
          <a:p>
            <a:pPr marL="746125" lvl="1" indent="-346075"/>
            <a:r>
              <a:rPr lang="en-US" sz="2600" dirty="0" smtClean="0">
                <a:uFillTx/>
              </a:rPr>
              <a:t>Leaves are labeled by the index of the pattern.</a:t>
            </a:r>
          </a:p>
          <a:p>
            <a:pPr marL="346075" indent="-346075"/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Suffix Tree of a Text</a:t>
            </a:r>
            <a:endParaRPr lang="en-US" b="1" i="1" dirty="0" smtClean="0">
              <a:uFillTx/>
              <a:cs typeface="Arial" charset="0"/>
            </a:endParaRP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914400" y="4648200"/>
            <a:ext cx="2133600" cy="5540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>
                <a:uFillTx/>
                <a:latin typeface="Lucida Sans Unicode" charset="0"/>
              </a:rPr>
              <a:t>  </a:t>
            </a:r>
            <a:endParaRPr lang="en-US" sz="3000">
              <a:uFillTx/>
              <a:latin typeface="Lucida Console" charset="0"/>
            </a:endParaRPr>
          </a:p>
        </p:txBody>
      </p:sp>
      <p:sp>
        <p:nvSpPr>
          <p:cNvPr id="87044" name="AutoShape 5"/>
          <p:cNvSpPr>
            <a:spLocks noChangeArrowheads="1"/>
          </p:cNvSpPr>
          <p:nvPr/>
        </p:nvSpPr>
        <p:spPr bwMode="auto">
          <a:xfrm>
            <a:off x="2286000" y="38862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3581400" y="3565525"/>
            <a:ext cx="1676400" cy="1006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>
                <a:uFillTx/>
              </a:rPr>
              <a:t>Keyword</a:t>
            </a:r>
            <a:br>
              <a:rPr lang="en-US" sz="3000">
                <a:uFillTx/>
              </a:rPr>
            </a:br>
            <a:r>
              <a:rPr lang="en-US" sz="3000">
                <a:uFillTx/>
              </a:rPr>
              <a:t>   Tree</a:t>
            </a:r>
          </a:p>
        </p:txBody>
      </p:sp>
      <p:sp>
        <p:nvSpPr>
          <p:cNvPr id="87046" name="AutoShape 8"/>
          <p:cNvSpPr>
            <a:spLocks noChangeArrowheads="1"/>
          </p:cNvSpPr>
          <p:nvPr/>
        </p:nvSpPr>
        <p:spPr bwMode="auto">
          <a:xfrm>
            <a:off x="5410200" y="38862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5927725" y="3748088"/>
            <a:ext cx="268287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1800">
              <a:uFillTx/>
            </a:endParaRPr>
          </a:p>
        </p:txBody>
      </p:sp>
      <p:sp>
        <p:nvSpPr>
          <p:cNvPr id="87048" name="Text Box 10"/>
          <p:cNvSpPr txBox="1">
            <a:spLocks noChangeArrowheads="1"/>
          </p:cNvSpPr>
          <p:nvPr/>
        </p:nvSpPr>
        <p:spPr bwMode="auto">
          <a:xfrm>
            <a:off x="6705600" y="3536950"/>
            <a:ext cx="1143000" cy="1006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>
                <a:uFillTx/>
              </a:rPr>
              <a:t>Suffix</a:t>
            </a:r>
            <a:br>
              <a:rPr lang="en-US" sz="3000">
                <a:uFillTx/>
              </a:rPr>
            </a:br>
            <a:r>
              <a:rPr lang="en-US" sz="3000">
                <a:uFillTx/>
              </a:rPr>
              <a:t> Tree</a:t>
            </a:r>
          </a:p>
        </p:txBody>
      </p:sp>
      <p:sp>
        <p:nvSpPr>
          <p:cNvPr id="87049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>
                <a:uFillTx/>
              </a:rPr>
              <a:t>The suffix trees of a text is constructed for all its suffixes.</a:t>
            </a:r>
          </a:p>
          <a:p>
            <a:pPr eaLnBrk="1" hangingPunct="1"/>
            <a:endParaRPr lang="en-US" dirty="0" smtClean="0">
              <a:uFillTx/>
            </a:endParaRPr>
          </a:p>
          <a:p>
            <a:pPr eaLnBrk="1" hangingPunct="1"/>
            <a:r>
              <a:rPr lang="en-US" b="1" dirty="0" smtClean="0">
                <a:uFillTx/>
              </a:rPr>
              <a:t>Example</a:t>
            </a:r>
            <a:r>
              <a:rPr lang="en-US" dirty="0" smtClean="0">
                <a:uFillTx/>
              </a:rPr>
              <a:t>: Suffix tree of  ATCATG:             </a:t>
            </a:r>
          </a:p>
          <a:p>
            <a:pPr eaLnBrk="1" hangingPunct="1">
              <a:buFontTx/>
              <a:buNone/>
            </a:pPr>
            <a:endParaRPr lang="en-US" dirty="0" smtClean="0">
              <a:uFillTx/>
              <a:latin typeface="Times New Roman" charset="0"/>
            </a:endParaRPr>
          </a:p>
          <a:p>
            <a:pPr>
              <a:buFontTx/>
              <a:buNone/>
            </a:pPr>
            <a:r>
              <a:rPr lang="en-US" dirty="0" smtClean="0">
                <a:uFillTx/>
                <a:latin typeface="Lucida Console" charset="0"/>
              </a:rPr>
              <a:t> ATCATG</a:t>
            </a:r>
          </a:p>
          <a:p>
            <a:pPr>
              <a:buFontTx/>
              <a:buNone/>
            </a:pPr>
            <a:r>
              <a:rPr lang="en-US" dirty="0" smtClean="0">
                <a:uFillTx/>
                <a:latin typeface="Lucida Console" charset="0"/>
              </a:rPr>
              <a:t>  TCATG	</a:t>
            </a:r>
          </a:p>
          <a:p>
            <a:pPr>
              <a:buFontTx/>
              <a:buNone/>
            </a:pPr>
            <a:r>
              <a:rPr lang="en-US" dirty="0" smtClean="0">
                <a:uFillTx/>
                <a:latin typeface="Lucida Console" charset="0"/>
              </a:rPr>
              <a:t>   CATG</a:t>
            </a:r>
          </a:p>
          <a:p>
            <a:pPr>
              <a:buFontTx/>
              <a:buNone/>
            </a:pPr>
            <a:r>
              <a:rPr lang="en-US" dirty="0" smtClean="0">
                <a:uFillTx/>
                <a:latin typeface="Lucida Console" charset="0"/>
              </a:rPr>
              <a:t>    ATG</a:t>
            </a:r>
          </a:p>
          <a:p>
            <a:pPr>
              <a:buFontTx/>
              <a:buNone/>
            </a:pPr>
            <a:r>
              <a:rPr lang="en-US" dirty="0" smtClean="0">
                <a:uFillTx/>
                <a:latin typeface="Lucida Console" charset="0"/>
              </a:rPr>
              <a:t>     TG</a:t>
            </a:r>
          </a:p>
          <a:p>
            <a:pPr>
              <a:buFontTx/>
              <a:buNone/>
            </a:pPr>
            <a:r>
              <a:rPr lang="en-US" dirty="0" smtClean="0">
                <a:uFillTx/>
                <a:latin typeface="Lucida Console" charset="0"/>
              </a:rPr>
              <a:t>    	  G</a:t>
            </a:r>
            <a:endParaRPr lang="en-US" dirty="0" smtClean="0">
              <a:uFillTx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uFillTx/>
                <a:cs typeface="Arial" charset="0"/>
              </a:rPr>
              <a:t>Suffix Tree of a Text</a:t>
            </a:r>
            <a:endParaRPr lang="en-US" dirty="0"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280818"/>
            <a:ext cx="1107996" cy="175432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dirty="0">
                <a:latin typeface="Lucida Console" charset="0"/>
              </a:rPr>
              <a:t>ATCATG</a:t>
            </a:r>
          </a:p>
          <a:p>
            <a:pPr>
              <a:buFontTx/>
              <a:buNone/>
            </a:pPr>
            <a:r>
              <a:rPr lang="en-US" dirty="0">
                <a:latin typeface="Lucida Console" charset="0"/>
              </a:rPr>
              <a:t> </a:t>
            </a:r>
            <a:r>
              <a:rPr lang="en-US" dirty="0" smtClean="0">
                <a:latin typeface="Lucida Console" charset="0"/>
              </a:rPr>
              <a:t>TCATG</a:t>
            </a:r>
            <a:r>
              <a:rPr lang="en-US" dirty="0">
                <a:latin typeface="Lucida Console" charset="0"/>
              </a:rPr>
              <a:t>	</a:t>
            </a:r>
          </a:p>
          <a:p>
            <a:pPr>
              <a:buFontTx/>
              <a:buNone/>
            </a:pPr>
            <a:r>
              <a:rPr lang="en-US" dirty="0">
                <a:latin typeface="Lucida Console" charset="0"/>
              </a:rPr>
              <a:t>  </a:t>
            </a:r>
            <a:r>
              <a:rPr lang="en-US" dirty="0" smtClean="0">
                <a:latin typeface="Lucida Console" charset="0"/>
              </a:rPr>
              <a:t>CATG</a:t>
            </a:r>
            <a:endParaRPr lang="en-US" dirty="0">
              <a:latin typeface="Lucida Console" charset="0"/>
            </a:endParaRPr>
          </a:p>
          <a:p>
            <a:pPr>
              <a:buFontTx/>
              <a:buNone/>
            </a:pPr>
            <a:r>
              <a:rPr lang="en-US" dirty="0">
                <a:latin typeface="Lucida Console" charset="0"/>
              </a:rPr>
              <a:t>   </a:t>
            </a:r>
            <a:r>
              <a:rPr lang="en-US" dirty="0" smtClean="0">
                <a:latin typeface="Lucida Console" charset="0"/>
              </a:rPr>
              <a:t>ATG</a:t>
            </a:r>
            <a:endParaRPr lang="en-US" dirty="0">
              <a:latin typeface="Lucida Console" charset="0"/>
            </a:endParaRPr>
          </a:p>
          <a:p>
            <a:pPr>
              <a:buFontTx/>
              <a:buNone/>
            </a:pPr>
            <a:r>
              <a:rPr lang="en-US" dirty="0">
                <a:latin typeface="Lucida Console" charset="0"/>
              </a:rPr>
              <a:t>    </a:t>
            </a:r>
            <a:r>
              <a:rPr lang="en-US" dirty="0" smtClean="0">
                <a:latin typeface="Lucida Console" charset="0"/>
              </a:rPr>
              <a:t>TG</a:t>
            </a:r>
            <a:endParaRPr lang="en-US" dirty="0">
              <a:latin typeface="Lucida Console" charset="0"/>
            </a:endParaRPr>
          </a:p>
          <a:p>
            <a:pPr>
              <a:buFontTx/>
              <a:buNone/>
            </a:pPr>
            <a:r>
              <a:rPr lang="en-US" dirty="0">
                <a:latin typeface="Lucida Console" charset="0"/>
              </a:rPr>
              <a:t>    </a:t>
            </a:r>
            <a:r>
              <a:rPr lang="en-US" dirty="0" smtClean="0">
                <a:latin typeface="Lucida Console" charset="0"/>
              </a:rPr>
              <a:t> G</a:t>
            </a:r>
            <a:endParaRPr lang="en-US" dirty="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3282544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587344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385839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4120744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4425544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469659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7144"/>
            <a:ext cx="2590800" cy="45660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10944"/>
            <a:ext cx="2839163" cy="46079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6200" y="1307068"/>
            <a:ext cx="171874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latin typeface="Lucida Console" charset="0"/>
              </a:rPr>
              <a:t>A T C A T G</a:t>
            </a:r>
            <a:endParaRPr lang="en-US" dirty="0">
              <a:latin typeface="Lucida Conso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106680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106680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35538" y="106680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40338" y="106680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106680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73738" y="1066800"/>
            <a:ext cx="28886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2677180"/>
            <a:ext cx="244009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buFontTx/>
              <a:buNone/>
            </a:pPr>
            <a:r>
              <a:rPr lang="en-US" sz="1400" dirty="0" smtClean="0">
                <a:latin typeface="Lucida Console" charset="0"/>
              </a:rPr>
              <a:t>Suffixes of the text </a:t>
            </a:r>
          </a:p>
          <a:p>
            <a:pPr algn="ctr">
              <a:buFontTx/>
              <a:buNone/>
            </a:pPr>
            <a:r>
              <a:rPr lang="en-US" sz="1400" dirty="0" smtClean="0">
                <a:latin typeface="Lucida Console" charset="0"/>
              </a:rPr>
              <a:t>A T C A T G</a:t>
            </a:r>
            <a:endParaRPr lang="en-US" sz="1400" dirty="0">
              <a:latin typeface="Lucida Conso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Properties</a:t>
            </a:r>
            <a:endParaRPr lang="en-US" sz="2600" dirty="0" smtClean="0">
              <a:uFillTx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419600" cy="4530725"/>
          </a:xfrm>
        </p:spPr>
        <p:txBody>
          <a:bodyPr>
            <a:noAutofit/>
          </a:bodyPr>
          <a:lstStyle/>
          <a:p>
            <a:pPr marL="346075" lvl="1" indent="-346075" eaLnBrk="1" hangingPunct="1"/>
            <a:r>
              <a:rPr lang="en-US" sz="2400" dirty="0" smtClean="0">
                <a:uFillTx/>
              </a:rPr>
              <a:t>Stores a set of keywords in a rooted labeled tree.</a:t>
            </a:r>
          </a:p>
          <a:p>
            <a:pPr marL="346075" lvl="1" indent="-346075" eaLnBrk="1" hangingPunct="1"/>
            <a:r>
              <a:rPr lang="en-US" sz="2400" dirty="0" smtClean="0">
                <a:uFillTx/>
              </a:rPr>
              <a:t>Each edge is labeled with a letter from an alphabet.</a:t>
            </a:r>
          </a:p>
          <a:p>
            <a:pPr marL="346075" lvl="1" indent="-346075" eaLnBrk="1" hangingPunct="1"/>
            <a:r>
              <a:rPr lang="en-US" sz="2400" dirty="0" smtClean="0">
                <a:uFillTx/>
              </a:rPr>
              <a:t>Any two edges coming out of the same vertex have distinct labels.</a:t>
            </a:r>
          </a:p>
          <a:p>
            <a:pPr marL="346075" lvl="1" indent="-346075" eaLnBrk="1" hangingPunct="1"/>
            <a:r>
              <a:rPr lang="en-US" sz="2400" dirty="0" smtClean="0">
                <a:uFillTx/>
              </a:rPr>
              <a:t>Every keyword stored can be spelled on a path from root to some leaf.</a:t>
            </a:r>
          </a:p>
          <a:p>
            <a:pPr marL="346075" lvl="1" indent="-346075" eaLnBrk="1" hangingPunct="1"/>
            <a:r>
              <a:rPr lang="en-US" sz="2400" dirty="0" smtClean="0">
                <a:uFillTx/>
              </a:rPr>
              <a:t>Furthermore, every path from root to leaf gives a keyword.</a:t>
            </a:r>
          </a:p>
        </p:txBody>
      </p:sp>
      <p:pic>
        <p:nvPicPr>
          <p:cNvPr id="69636" name="Picture 6" descr="keyTree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14425"/>
            <a:ext cx="2290763" cy="5362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Suffix Trees: Example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88067" name="Picture 3" descr="suffixThread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 b="20610"/>
          <a:stretch>
            <a:fillRect/>
          </a:stretch>
        </p:blipFill>
        <p:spPr>
          <a:xfrm>
            <a:off x="1143000" y="2300288"/>
            <a:ext cx="7010400" cy="4329112"/>
          </a:xfrm>
        </p:spPr>
      </p:pic>
      <p:sp>
        <p:nvSpPr>
          <p:cNvPr id="2" name="TextBox 1"/>
          <p:cNvSpPr txBox="1"/>
          <p:nvPr/>
        </p:nvSpPr>
        <p:spPr>
          <a:xfrm>
            <a:off x="2845816" y="1474113"/>
            <a:ext cx="3545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4416" y="1462445"/>
            <a:ext cx="3545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2114" y="1462445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6914" y="1474113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5514" y="1474113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1474113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69816" y="1474113"/>
            <a:ext cx="3545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7514" y="1474113"/>
            <a:ext cx="30168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74113"/>
            <a:ext cx="3545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3896" y="1474113"/>
            <a:ext cx="47160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1474113"/>
            <a:ext cx="52450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 11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1474113"/>
            <a:ext cx="5774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   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54668"/>
            <a:ext cx="231262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Suffix tree of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9400" y="1654314"/>
            <a:ext cx="356257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/>
              <a:t>ATGCATACATGG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Pattern Matching with Suffix Trees</a:t>
            </a:r>
          </a:p>
        </p:txBody>
      </p:sp>
      <p:sp>
        <p:nvSpPr>
          <p:cNvPr id="942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spcBef>
                <a:spcPts val="575"/>
              </a:spcBef>
              <a:buNone/>
            </a:pPr>
            <a:endParaRPr lang="en-US" sz="2800" dirty="0" smtClean="0">
              <a:solidFill>
                <a:srgbClr val="000000"/>
              </a:solidFill>
              <a:uFillTx/>
            </a:endParaRPr>
          </a:p>
          <a:p>
            <a:pPr marL="0" indent="0" eaLnBrk="1" hangingPunct="1">
              <a:spcBef>
                <a:spcPts val="575"/>
              </a:spcBef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575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uFillTx/>
              </a:rPr>
              <a:t>To find any pattern in a text:</a:t>
            </a:r>
          </a:p>
          <a:p>
            <a:pPr marL="800100" lvl="1" indent="-457200" eaLnBrk="1" hangingPunct="1">
              <a:spcBef>
                <a:spcPts val="575"/>
              </a:spcBef>
              <a:buFont typeface="Arial Unicode MS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uFillTx/>
              </a:rPr>
              <a:t>Build suffix tree for text of length 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n</a:t>
            </a:r>
            <a:endParaRPr lang="en-US" sz="2400" dirty="0" smtClean="0">
              <a:solidFill>
                <a:srgbClr val="000000"/>
              </a:solidFill>
              <a:uFillTx/>
            </a:endParaRPr>
          </a:p>
          <a:p>
            <a:pPr marL="800100" lvl="1" indent="-457200" eaLnBrk="1" hangingPunct="1">
              <a:spcBef>
                <a:spcPts val="575"/>
              </a:spcBef>
              <a:buFont typeface="Arial Unicode MS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uFillTx/>
              </a:rPr>
              <a:t>Thread the pattern of length </a:t>
            </a:r>
            <a:r>
              <a:rPr lang="en-US" sz="2400" i="1" dirty="0">
                <a:solidFill>
                  <a:srgbClr val="000000"/>
                </a:solidFill>
                <a:uFillTx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through the suffix tree of the text</a:t>
            </a:r>
          </a:p>
          <a:p>
            <a:pPr eaLnBrk="1" hangingPunct="1">
              <a:spcBef>
                <a:spcPts val="575"/>
              </a:spcBef>
              <a:buFontTx/>
              <a:buNone/>
            </a:pPr>
            <a:endParaRPr lang="en-US" sz="2800" dirty="0" smtClean="0">
              <a:solidFill>
                <a:srgbClr val="00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79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Pattern Matching with Suffix Trees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686800" cy="4530725"/>
          </a:xfrm>
        </p:spPr>
        <p:txBody>
          <a:bodyPr/>
          <a:lstStyle/>
          <a:p>
            <a:pPr marL="571500" indent="-571500" eaLnBrk="1" hangingPunct="1">
              <a:buFontTx/>
              <a:buNone/>
            </a:pPr>
            <a:r>
              <a:rPr lang="en-US" sz="2300" u="sng" dirty="0" err="1" smtClean="0">
                <a:uFillTx/>
                <a:latin typeface="Lucida Sans Unicode" charset="0"/>
              </a:rPr>
              <a:t>SuffixTreePatternMatching</a:t>
            </a:r>
            <a:r>
              <a:rPr lang="en-US" sz="2300" u="sng" dirty="0" smtClean="0">
                <a:uFillTx/>
                <a:latin typeface="Lucida Sans Unicode" charset="0"/>
              </a:rPr>
              <a:t>(</a:t>
            </a:r>
            <a:r>
              <a:rPr lang="en-US" sz="2300" b="1" i="1" u="sng" dirty="0" err="1" smtClean="0">
                <a:uFillTx/>
                <a:latin typeface="Lucida Sans Unicode" charset="0"/>
              </a:rPr>
              <a:t>p</a:t>
            </a:r>
            <a:r>
              <a:rPr lang="en-US" sz="2300" i="1" u="sng" dirty="0" err="1" smtClean="0">
                <a:uFillTx/>
                <a:latin typeface="Lucida Sans Unicode" charset="0"/>
              </a:rPr>
              <a:t>,</a:t>
            </a:r>
            <a:r>
              <a:rPr lang="en-US" sz="2300" b="1" i="1" u="sng" dirty="0" err="1" smtClean="0">
                <a:uFillTx/>
                <a:latin typeface="Lucida Sans Unicode" charset="0"/>
              </a:rPr>
              <a:t>t</a:t>
            </a:r>
            <a:r>
              <a:rPr lang="en-US" sz="2300" u="sng" dirty="0" smtClean="0">
                <a:uFillTx/>
                <a:latin typeface="Lucida Sans Unicode" charset="0"/>
              </a:rPr>
              <a:t>)</a:t>
            </a:r>
          </a:p>
          <a:p>
            <a:pPr marL="571500" indent="-571500" eaLnBrk="1" hangingPunct="1">
              <a:buFont typeface="Arial Unicode MS" charset="0"/>
              <a:buAutoNum type="arabicPeriod"/>
            </a:pPr>
            <a:r>
              <a:rPr lang="en-US" sz="2300" dirty="0" smtClean="0">
                <a:uFillTx/>
                <a:latin typeface="Lucida Sans Unicode" charset="0"/>
              </a:rPr>
              <a:t>Build </a:t>
            </a:r>
            <a:r>
              <a:rPr lang="en-US" sz="2300" b="1" dirty="0" smtClean="0">
                <a:uFillTx/>
                <a:latin typeface="Lucida Sans Unicode" charset="0"/>
              </a:rPr>
              <a:t>suffix tree</a:t>
            </a:r>
            <a:r>
              <a:rPr lang="en-US" sz="2300" dirty="0" smtClean="0">
                <a:uFillTx/>
                <a:latin typeface="Lucida Sans Unicode" charset="0"/>
              </a:rPr>
              <a:t> for text </a:t>
            </a:r>
            <a:r>
              <a:rPr lang="en-US" sz="2300" b="1" i="1" dirty="0" smtClean="0">
                <a:uFillTx/>
                <a:latin typeface="Lucida Sans Unicode" charset="0"/>
              </a:rPr>
              <a:t>t</a:t>
            </a:r>
          </a:p>
          <a:p>
            <a:pPr marL="571500" indent="-571500" eaLnBrk="1" hangingPunct="1">
              <a:buFont typeface="Arial Unicode MS" charset="0"/>
              <a:buAutoNum type="arabicPeriod"/>
            </a:pPr>
            <a:r>
              <a:rPr lang="en-US" sz="2300" dirty="0" smtClean="0">
                <a:uFillTx/>
                <a:latin typeface="Lucida Sans Unicode" charset="0"/>
              </a:rPr>
              <a:t>Thread pattern </a:t>
            </a:r>
            <a:r>
              <a:rPr lang="en-US" sz="2300" b="1" i="1" dirty="0" smtClean="0">
                <a:uFillTx/>
                <a:latin typeface="Lucida Sans Unicode" charset="0"/>
              </a:rPr>
              <a:t>p</a:t>
            </a:r>
            <a:r>
              <a:rPr lang="en-US" sz="2300" dirty="0" smtClean="0">
                <a:uFillTx/>
                <a:latin typeface="Lucida Sans Unicode" charset="0"/>
              </a:rPr>
              <a:t> through </a:t>
            </a:r>
            <a:r>
              <a:rPr lang="en-US" sz="2300" b="1" dirty="0" smtClean="0">
                <a:uFillTx/>
                <a:latin typeface="Lucida Sans Unicode" charset="0"/>
              </a:rPr>
              <a:t>suffix tree</a:t>
            </a:r>
          </a:p>
          <a:p>
            <a:pPr marL="571500" indent="-571500" eaLnBrk="1" hangingPunct="1">
              <a:buFont typeface="Arial Unicode MS" charset="0"/>
              <a:buAutoNum type="arabicPeriod"/>
            </a:pPr>
            <a:r>
              <a:rPr lang="en-US" sz="2300" b="1" dirty="0" smtClean="0">
                <a:uFillTx/>
                <a:latin typeface="Lucida Sans Unicode" charset="0"/>
              </a:rPr>
              <a:t>if</a:t>
            </a:r>
            <a:r>
              <a:rPr lang="en-US" sz="2300" dirty="0" smtClean="0">
                <a:uFillTx/>
                <a:latin typeface="Lucida Sans Unicode" charset="0"/>
              </a:rPr>
              <a:t> threading is complete</a:t>
            </a:r>
          </a:p>
          <a:p>
            <a:pPr marL="571500" indent="-571500" eaLnBrk="1" hangingPunct="1">
              <a:buFont typeface="Arial Unicode MS" charset="0"/>
              <a:buAutoNum type="arabicPeriod"/>
            </a:pPr>
            <a:r>
              <a:rPr lang="en-US" sz="2300" dirty="0" smtClean="0">
                <a:uFillTx/>
                <a:latin typeface="Lucida Sans Unicode" charset="0"/>
              </a:rPr>
              <a:t>   </a:t>
            </a:r>
            <a:r>
              <a:rPr lang="en-US" sz="2300" b="1" dirty="0" smtClean="0">
                <a:uFillTx/>
                <a:latin typeface="Lucida Sans Unicode" charset="0"/>
              </a:rPr>
              <a:t>output</a:t>
            </a:r>
            <a:r>
              <a:rPr lang="en-US" sz="2300" dirty="0" smtClean="0">
                <a:uFillTx/>
                <a:latin typeface="Lucida Sans Unicode" charset="0"/>
              </a:rPr>
              <a:t> positions of all </a:t>
            </a:r>
            <a:r>
              <a:rPr lang="en-US" sz="2300" b="1" i="1" dirty="0" smtClean="0">
                <a:uFillTx/>
                <a:latin typeface="Lucida Sans Unicode" charset="0"/>
              </a:rPr>
              <a:t>p</a:t>
            </a:r>
            <a:r>
              <a:rPr lang="en-US" sz="2300" dirty="0" smtClean="0">
                <a:uFillTx/>
                <a:latin typeface="Lucida Sans Unicode" charset="0"/>
              </a:rPr>
              <a:t>-matching  leaves in the tree</a:t>
            </a:r>
          </a:p>
          <a:p>
            <a:pPr marL="571500" indent="-571500" eaLnBrk="1" hangingPunct="1">
              <a:buFont typeface="Arial Unicode MS" charset="0"/>
              <a:buAutoNum type="arabicPeriod"/>
            </a:pPr>
            <a:r>
              <a:rPr lang="en-US" sz="2300" b="1" dirty="0" smtClean="0">
                <a:uFillTx/>
                <a:latin typeface="Lucida Sans Unicode" charset="0"/>
              </a:rPr>
              <a:t>else</a:t>
            </a:r>
          </a:p>
          <a:p>
            <a:pPr marL="571500" indent="-571500" eaLnBrk="1" hangingPunct="1">
              <a:buFont typeface="Arial Unicode MS" charset="0"/>
              <a:buAutoNum type="arabicPeriod"/>
            </a:pPr>
            <a:r>
              <a:rPr lang="en-US" sz="2300" dirty="0" smtClean="0">
                <a:uFillTx/>
                <a:latin typeface="Lucida Sans Unicode" charset="0"/>
              </a:rPr>
              <a:t>   </a:t>
            </a:r>
            <a:r>
              <a:rPr lang="en-US" sz="2300" b="1" dirty="0" smtClean="0">
                <a:uFillTx/>
                <a:latin typeface="Lucida Sans Unicode" charset="0"/>
              </a:rPr>
              <a:t>output</a:t>
            </a:r>
            <a:r>
              <a:rPr lang="en-US" sz="2300" dirty="0" smtClean="0">
                <a:uFillTx/>
                <a:latin typeface="Lucida Sans Unicode" charset="0"/>
              </a:rPr>
              <a:t> “Pattern does not appear in text”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Threading through a Suffix Tree</a:t>
            </a:r>
          </a:p>
        </p:txBody>
      </p:sp>
      <p:pic>
        <p:nvPicPr>
          <p:cNvPr id="93187" name="Picture 5" descr="suffixThread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 b="20610"/>
          <a:stretch>
            <a:fillRect/>
          </a:stretch>
        </p:blipFill>
        <p:spPr>
          <a:xfrm>
            <a:off x="1066800" y="1808162"/>
            <a:ext cx="7315200" cy="4516438"/>
          </a:xfrm>
        </p:spPr>
      </p:pic>
      <p:sp>
        <p:nvSpPr>
          <p:cNvPr id="5" name="Rectangle 4"/>
          <p:cNvSpPr>
            <a:spLocks/>
          </p:cNvSpPr>
          <p:nvPr/>
        </p:nvSpPr>
        <p:spPr>
          <a:xfrm>
            <a:off x="3276600" y="121920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uFillTx/>
                <a:latin typeface="Lucida Console" charset="0"/>
              </a:rPr>
              <a:t>ATGCATACATGG</a:t>
            </a:r>
            <a:endParaRPr lang="en-US" dirty="0"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675" y="1905000"/>
            <a:ext cx="21975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Find the pattern ATG!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9767" y="1905000"/>
            <a:ext cx="264803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Found at position 1 and 9!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1630" y="6248400"/>
            <a:ext cx="318677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Suffix Tree of  </a:t>
            </a:r>
            <a:r>
              <a:rPr lang="en-US" dirty="0" smtClean="0">
                <a:solidFill>
                  <a:srgbClr val="000000"/>
                </a:solidFill>
                <a:latin typeface="Lucida Console" charset="0"/>
              </a:rPr>
              <a:t>ATGCATACATGG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Suffix Trees: Runtime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160020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uFillTx/>
                <a:latin typeface="Lucida Console" charset="0"/>
              </a:rPr>
              <a:t>ATCATG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TCATG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CATG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 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  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 	G</a:t>
            </a:r>
          </a:p>
        </p:txBody>
      </p:sp>
      <p:sp>
        <p:nvSpPr>
          <p:cNvPr id="89092" name="AutoShape 5"/>
          <p:cNvSpPr>
            <a:spLocks noChangeArrowheads="1"/>
          </p:cNvSpPr>
          <p:nvPr/>
        </p:nvSpPr>
        <p:spPr bwMode="auto">
          <a:xfrm>
            <a:off x="2209800" y="48768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3733800" y="4648200"/>
            <a:ext cx="16764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uFillTx/>
              </a:rPr>
              <a:t>Keyword</a:t>
            </a:r>
            <a:br>
              <a:rPr lang="en-US">
                <a:uFillTx/>
              </a:rPr>
            </a:br>
            <a:r>
              <a:rPr lang="en-US">
                <a:uFillTx/>
              </a:rPr>
              <a:t>   Tree</a:t>
            </a:r>
          </a:p>
        </p:txBody>
      </p:sp>
      <p:sp>
        <p:nvSpPr>
          <p:cNvPr id="89094" name="AutoShape 7"/>
          <p:cNvSpPr>
            <a:spLocks noChangeArrowheads="1"/>
          </p:cNvSpPr>
          <p:nvPr/>
        </p:nvSpPr>
        <p:spPr bwMode="auto">
          <a:xfrm>
            <a:off x="5410200" y="48768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5927725" y="3824288"/>
            <a:ext cx="268287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1800">
              <a:uFillTx/>
            </a:endParaRP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auto">
          <a:xfrm>
            <a:off x="6781800" y="4572000"/>
            <a:ext cx="11430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uFillTx/>
              </a:rPr>
              <a:t>Suffix</a:t>
            </a:r>
            <a:br>
              <a:rPr lang="en-US">
                <a:uFillTx/>
              </a:rPr>
            </a:br>
            <a:r>
              <a:rPr lang="en-US">
                <a:uFillTx/>
              </a:rPr>
              <a:t> Tree</a:t>
            </a:r>
          </a:p>
        </p:txBody>
      </p:sp>
      <p:sp>
        <p:nvSpPr>
          <p:cNvPr id="89097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uFillTx/>
              </a:rPr>
              <a:t>Say the length of the text is 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.</a:t>
            </a:r>
          </a:p>
          <a:p>
            <a:pPr eaLnBrk="1" hangingPunct="1"/>
            <a:r>
              <a:rPr lang="en-US" sz="2000" dirty="0" smtClean="0">
                <a:uFillTx/>
              </a:rPr>
              <a:t>Construction of the keyword tree takes O(</a:t>
            </a:r>
            <a:r>
              <a:rPr lang="en-US" sz="2000" i="1" dirty="0">
                <a:uFillTx/>
              </a:rPr>
              <a:t>n</a:t>
            </a:r>
            <a:r>
              <a:rPr lang="en-US" sz="2000" baseline="30000" dirty="0" smtClean="0">
                <a:uFillTx/>
              </a:rPr>
              <a:t>2</a:t>
            </a:r>
            <a:r>
              <a:rPr lang="en-US" sz="2000" dirty="0" smtClean="0">
                <a:uFillTx/>
              </a:rPr>
              <a:t>) time.</a:t>
            </a:r>
          </a:p>
          <a:p>
            <a:pPr eaLnBrk="1" hangingPunct="1"/>
            <a:r>
              <a:rPr lang="en-US" sz="2000" dirty="0" smtClean="0">
                <a:uFillTx/>
              </a:rPr>
              <a:t>Constructing the suffix tree takes O(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) time.</a:t>
            </a:r>
          </a:p>
          <a:p>
            <a:pPr eaLnBrk="1" hangingPunct="1"/>
            <a:r>
              <a:rPr lang="en-US" sz="2000" dirty="0" smtClean="0">
                <a:uFillTx/>
              </a:rPr>
              <a:t>So our method takes O(</a:t>
            </a:r>
            <a:r>
              <a:rPr lang="en-US" sz="2000" i="1" dirty="0">
                <a:uFillTx/>
              </a:rPr>
              <a:t>n</a:t>
            </a:r>
            <a:r>
              <a:rPr lang="en-US" sz="2000" baseline="30000" dirty="0" smtClean="0">
                <a:uFillTx/>
              </a:rPr>
              <a:t>2</a:t>
            </a:r>
            <a:r>
              <a:rPr lang="en-US" sz="2000" dirty="0" smtClean="0">
                <a:uFillTx/>
              </a:rPr>
              <a:t> + 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) = O(</a:t>
            </a:r>
            <a:r>
              <a:rPr lang="en-US" sz="2000" i="1" dirty="0">
                <a:uFillTx/>
              </a:rPr>
              <a:t>n</a:t>
            </a:r>
            <a:r>
              <a:rPr lang="en-US" sz="2000" baseline="30000" dirty="0" smtClean="0">
                <a:uFillTx/>
              </a:rPr>
              <a:t>2</a:t>
            </a:r>
            <a:r>
              <a:rPr lang="en-US" sz="2000" dirty="0" smtClean="0">
                <a:uFillTx/>
              </a:rPr>
              <a:t>) time.</a:t>
            </a:r>
          </a:p>
          <a:p>
            <a:pPr eaLnBrk="1" hangingPunct="1"/>
            <a:r>
              <a:rPr lang="en-US" sz="2000" dirty="0" smtClean="0">
                <a:uFillTx/>
              </a:rPr>
              <a:t>However, there exists a method of calculating the suffix tree in O(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) time without needing the keyword tree for the suffixes. </a:t>
            </a:r>
          </a:p>
          <a:p>
            <a:pPr eaLnBrk="1" hangingPunct="1"/>
            <a:endParaRPr lang="en-US" sz="2000" dirty="0" smtClean="0">
              <a:uFillTx/>
            </a:endParaRPr>
          </a:p>
          <a:p>
            <a:pPr eaLnBrk="1" hangingPunct="1"/>
            <a:endParaRPr lang="en-US" sz="2000" dirty="0" smtClean="0">
              <a:uFillTx/>
            </a:endParaRPr>
          </a:p>
          <a:p>
            <a:endParaRPr lang="en-US" sz="2000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Suffix Trees: Runtime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160020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uFillTx/>
                <a:latin typeface="Lucida Console" charset="0"/>
              </a:rPr>
              <a:t>ATCATG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TCATG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CATG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 ATG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  TG</a:t>
            </a:r>
            <a:br>
              <a:rPr lang="en-US">
                <a:uFillTx/>
                <a:latin typeface="Lucida Console" charset="0"/>
              </a:rPr>
            </a:br>
            <a:r>
              <a:rPr lang="en-US">
                <a:uFillTx/>
                <a:latin typeface="Lucida Console" charset="0"/>
              </a:rPr>
              <a:t>   	G</a:t>
            </a:r>
          </a:p>
        </p:txBody>
      </p:sp>
      <p:sp>
        <p:nvSpPr>
          <p:cNvPr id="90116" name="AutoShape 5"/>
          <p:cNvSpPr>
            <a:spLocks noChangeArrowheads="1"/>
          </p:cNvSpPr>
          <p:nvPr/>
        </p:nvSpPr>
        <p:spPr bwMode="auto">
          <a:xfrm>
            <a:off x="2209800" y="48768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3733800" y="4648200"/>
            <a:ext cx="16764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uFillTx/>
              </a:rPr>
              <a:t>Keyword</a:t>
            </a:r>
            <a:br>
              <a:rPr lang="en-US">
                <a:uFillTx/>
              </a:rPr>
            </a:br>
            <a:r>
              <a:rPr lang="en-US">
                <a:uFillTx/>
              </a:rPr>
              <a:t>   Tree</a:t>
            </a:r>
          </a:p>
        </p:txBody>
      </p:sp>
      <p:sp>
        <p:nvSpPr>
          <p:cNvPr id="90118" name="AutoShape 7"/>
          <p:cNvSpPr>
            <a:spLocks noChangeArrowheads="1"/>
          </p:cNvSpPr>
          <p:nvPr/>
        </p:nvSpPr>
        <p:spPr bwMode="auto">
          <a:xfrm>
            <a:off x="5410200" y="48768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  <p:sp>
        <p:nvSpPr>
          <p:cNvPr id="90119" name="Text Box 8"/>
          <p:cNvSpPr txBox="1">
            <a:spLocks noChangeArrowheads="1"/>
          </p:cNvSpPr>
          <p:nvPr/>
        </p:nvSpPr>
        <p:spPr bwMode="auto">
          <a:xfrm>
            <a:off x="5927725" y="3824288"/>
            <a:ext cx="268287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1800">
              <a:uFillTx/>
            </a:endParaRPr>
          </a:p>
        </p:txBody>
      </p:sp>
      <p:sp>
        <p:nvSpPr>
          <p:cNvPr id="90120" name="Text Box 9"/>
          <p:cNvSpPr txBox="1">
            <a:spLocks noChangeArrowheads="1"/>
          </p:cNvSpPr>
          <p:nvPr/>
        </p:nvSpPr>
        <p:spPr bwMode="auto">
          <a:xfrm>
            <a:off x="6781800" y="4572000"/>
            <a:ext cx="1143000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uFillTx/>
              </a:rPr>
              <a:t>Suffix</a:t>
            </a:r>
            <a:br>
              <a:rPr lang="en-US">
                <a:uFillTx/>
              </a:rPr>
            </a:br>
            <a:r>
              <a:rPr lang="en-US">
                <a:uFillTx/>
              </a:rPr>
              <a:t> Tree</a:t>
            </a:r>
          </a:p>
        </p:txBody>
      </p:sp>
      <p:sp>
        <p:nvSpPr>
          <p:cNvPr id="9012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uFillTx/>
              </a:rPr>
              <a:t>Say the length of the text is 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.</a:t>
            </a:r>
          </a:p>
          <a:p>
            <a:pPr eaLnBrk="1" hangingPunct="1"/>
            <a:r>
              <a:rPr lang="en-US" sz="2000" dirty="0" smtClean="0">
                <a:uFillTx/>
              </a:rPr>
              <a:t>Construction of the keyword tree takes O(</a:t>
            </a:r>
            <a:r>
              <a:rPr lang="en-US" sz="2000" i="1" dirty="0">
                <a:uFillTx/>
              </a:rPr>
              <a:t>n</a:t>
            </a:r>
            <a:r>
              <a:rPr lang="en-US" sz="2000" baseline="30000" dirty="0" smtClean="0">
                <a:uFillTx/>
              </a:rPr>
              <a:t>2</a:t>
            </a:r>
            <a:r>
              <a:rPr lang="en-US" sz="2000" dirty="0" smtClean="0">
                <a:uFillTx/>
              </a:rPr>
              <a:t>) time.</a:t>
            </a:r>
          </a:p>
          <a:p>
            <a:pPr eaLnBrk="1" hangingPunct="1"/>
            <a:r>
              <a:rPr lang="en-US" sz="2000" dirty="0" smtClean="0">
                <a:uFillTx/>
              </a:rPr>
              <a:t>Constructing the suffix tree takes O(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) time.</a:t>
            </a:r>
          </a:p>
          <a:p>
            <a:pPr eaLnBrk="1" hangingPunct="1"/>
            <a:r>
              <a:rPr lang="en-US" sz="2000" dirty="0" smtClean="0">
                <a:uFillTx/>
              </a:rPr>
              <a:t>So our method takes O(</a:t>
            </a:r>
            <a:r>
              <a:rPr lang="en-US" sz="2000" i="1" dirty="0">
                <a:uFillTx/>
              </a:rPr>
              <a:t>n</a:t>
            </a:r>
            <a:r>
              <a:rPr lang="en-US" sz="2000" baseline="30000" dirty="0" smtClean="0">
                <a:uFillTx/>
              </a:rPr>
              <a:t>2</a:t>
            </a:r>
            <a:r>
              <a:rPr lang="en-US" sz="2000" dirty="0" smtClean="0">
                <a:uFillTx/>
              </a:rPr>
              <a:t> + 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) = O(</a:t>
            </a:r>
            <a:r>
              <a:rPr lang="en-US" sz="2000" i="1" dirty="0">
                <a:uFillTx/>
              </a:rPr>
              <a:t>n</a:t>
            </a:r>
            <a:r>
              <a:rPr lang="en-US" sz="2000" baseline="30000" dirty="0" smtClean="0">
                <a:uFillTx/>
              </a:rPr>
              <a:t>2</a:t>
            </a:r>
            <a:r>
              <a:rPr lang="en-US" sz="2000" dirty="0" smtClean="0">
                <a:uFillTx/>
              </a:rPr>
              <a:t>) time.</a:t>
            </a:r>
          </a:p>
          <a:p>
            <a:pPr eaLnBrk="1" hangingPunct="1"/>
            <a:r>
              <a:rPr lang="en-US" sz="2000" dirty="0" smtClean="0">
                <a:uFillTx/>
              </a:rPr>
              <a:t>However, there exists a method of calculating the suffix tree in O(</a:t>
            </a:r>
            <a:r>
              <a:rPr lang="en-US" sz="2000" i="1" dirty="0">
                <a:uFillTx/>
              </a:rPr>
              <a:t>n</a:t>
            </a:r>
            <a:r>
              <a:rPr lang="en-US" sz="2000" dirty="0" smtClean="0">
                <a:uFillTx/>
              </a:rPr>
              <a:t>) time without needing the keyword tree for the suffixes. </a:t>
            </a:r>
          </a:p>
          <a:p>
            <a:pPr eaLnBrk="1" hangingPunct="1"/>
            <a:endParaRPr lang="en-US" sz="2000" dirty="0" smtClean="0">
              <a:uFillTx/>
            </a:endParaRPr>
          </a:p>
          <a:p>
            <a:pPr eaLnBrk="1" hangingPunct="1"/>
            <a:endParaRPr lang="en-US" sz="2000" dirty="0" smtClean="0">
              <a:uFillTx/>
            </a:endParaRPr>
          </a:p>
          <a:p>
            <a:endParaRPr lang="en-US" sz="2000" dirty="0" smtClean="0">
              <a:uFillTx/>
            </a:endParaRPr>
          </a:p>
        </p:txBody>
      </p:sp>
      <p:sp>
        <p:nvSpPr>
          <p:cNvPr id="90122" name="AutoShape 11"/>
          <p:cNvSpPr>
            <a:spLocks noChangeArrowheads="1"/>
          </p:cNvSpPr>
          <p:nvPr/>
        </p:nvSpPr>
        <p:spPr bwMode="auto">
          <a:xfrm>
            <a:off x="2438400" y="5410200"/>
            <a:ext cx="6477000" cy="733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Pattern Matching with Suffix Trees</a:t>
            </a:r>
          </a:p>
        </p:txBody>
      </p:sp>
      <p:sp>
        <p:nvSpPr>
          <p:cNvPr id="9421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575"/>
              </a:spcBef>
            </a:pPr>
            <a:r>
              <a:rPr lang="en-US" sz="2800" dirty="0" smtClean="0">
                <a:solidFill>
                  <a:srgbClr val="000000"/>
                </a:solidFill>
                <a:uFillTx/>
              </a:rPr>
              <a:t>To find any pattern in a text:</a:t>
            </a:r>
          </a:p>
          <a:p>
            <a:pPr marL="800100" lvl="1" indent="-457200" eaLnBrk="1" hangingPunct="1">
              <a:spcBef>
                <a:spcPts val="575"/>
              </a:spcBef>
              <a:buFont typeface="Arial Unicode MS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uFillTx/>
              </a:rPr>
              <a:t>Build suffix tree for text of length </a:t>
            </a:r>
            <a:r>
              <a:rPr lang="en-US" sz="2400" i="1" dirty="0" smtClean="0">
                <a:solidFill>
                  <a:srgbClr val="000000"/>
                </a:solidFill>
                <a:uFillTx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—O(</a:t>
            </a:r>
            <a:r>
              <a:rPr lang="en-US" sz="2400" i="1" dirty="0">
                <a:solidFill>
                  <a:srgbClr val="000000"/>
                </a:solidFill>
                <a:uFillTx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) time</a:t>
            </a:r>
          </a:p>
          <a:p>
            <a:pPr marL="800100" lvl="1" indent="-457200" eaLnBrk="1" hangingPunct="1">
              <a:spcBef>
                <a:spcPts val="575"/>
              </a:spcBef>
              <a:buFont typeface="Arial Unicode MS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uFillTx/>
              </a:rPr>
              <a:t>Thread the pattern of length </a:t>
            </a:r>
            <a:r>
              <a:rPr lang="en-US" sz="2400" i="1" dirty="0">
                <a:solidFill>
                  <a:srgbClr val="000000"/>
                </a:solidFill>
                <a:uFillTx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 through the suffix tree of the text—O(</a:t>
            </a:r>
            <a:r>
              <a:rPr lang="en-US" sz="2400" i="1" dirty="0">
                <a:solidFill>
                  <a:srgbClr val="000000"/>
                </a:solidFill>
                <a:uFillTx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uFillTx/>
              </a:rPr>
              <a:t>) time.</a:t>
            </a:r>
          </a:p>
          <a:p>
            <a:pPr eaLnBrk="1" hangingPunct="1">
              <a:spcBef>
                <a:spcPts val="575"/>
              </a:spcBef>
              <a:buFontTx/>
              <a:buNone/>
            </a:pPr>
            <a:endParaRPr lang="en-US" sz="2800" dirty="0" smtClean="0">
              <a:solidFill>
                <a:srgbClr val="000000"/>
              </a:solidFill>
              <a:uFillTx/>
            </a:endParaRPr>
          </a:p>
          <a:p>
            <a:pPr eaLnBrk="1" hangingPunct="1">
              <a:spcBef>
                <a:spcPts val="575"/>
              </a:spcBef>
            </a:pPr>
            <a:r>
              <a:rPr lang="en-US" sz="2800" dirty="0" smtClean="0">
                <a:solidFill>
                  <a:srgbClr val="000000"/>
                </a:solidFill>
                <a:uFillTx/>
              </a:rPr>
              <a:t>Therefore the runtime of the Pattern Matching Problem is only</a:t>
            </a:r>
            <a:br>
              <a:rPr lang="en-US" sz="2800" dirty="0" smtClean="0">
                <a:solidFill>
                  <a:srgbClr val="000000"/>
                </a:solidFill>
                <a:uFillTx/>
              </a:rPr>
            </a:br>
            <a:r>
              <a:rPr lang="en-US" sz="2800" dirty="0" smtClean="0">
                <a:solidFill>
                  <a:srgbClr val="000000"/>
                </a:solidFill>
                <a:uFillTx/>
              </a:rPr>
              <a:t>O(</a:t>
            </a:r>
            <a:r>
              <a:rPr lang="en-US" sz="2800" i="1" dirty="0" smtClean="0">
                <a:solidFill>
                  <a:srgbClr val="000000"/>
                </a:solidFill>
                <a:uFillTx/>
              </a:rPr>
              <a:t>m</a:t>
            </a:r>
            <a:r>
              <a:rPr lang="en-US" sz="2800" dirty="0" smtClean="0">
                <a:solidFill>
                  <a:srgbClr val="000000"/>
                </a:solidFill>
                <a:uFillTx/>
              </a:rPr>
              <a:t> + </a:t>
            </a:r>
            <a:r>
              <a:rPr lang="en-US" sz="2800" i="1" dirty="0" smtClean="0">
                <a:solidFill>
                  <a:srgbClr val="000000"/>
                </a:solidFill>
                <a:uFillTx/>
              </a:rPr>
              <a:t>n</a:t>
            </a:r>
            <a:r>
              <a:rPr lang="en-US" sz="2800" dirty="0" smtClean="0">
                <a:solidFill>
                  <a:srgbClr val="000000"/>
                </a:solidFill>
                <a:uFillTx/>
              </a:rPr>
              <a:t>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Example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64515" name="Picture 7" descr="keyApple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9800" y="1108075"/>
            <a:ext cx="2286000" cy="5368925"/>
          </a:xfrm>
        </p:spPr>
      </p:pic>
      <p:sp>
        <p:nvSpPr>
          <p:cNvPr id="64516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uFillTx/>
              </a:rPr>
              <a:t>Keyword tree</a:t>
            </a:r>
            <a:r>
              <a:rPr lang="en-US" dirty="0" smtClean="0">
                <a:uFillTx/>
              </a:rPr>
              <a:t>:</a:t>
            </a:r>
          </a:p>
          <a:p>
            <a:pPr lvl="1" eaLnBrk="1" hangingPunct="1"/>
            <a:r>
              <a:rPr lang="en-US" dirty="0" smtClean="0">
                <a:uFillTx/>
              </a:rPr>
              <a:t>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Example</a:t>
            </a:r>
          </a:p>
        </p:txBody>
      </p:sp>
      <p:pic>
        <p:nvPicPr>
          <p:cNvPr id="65539" name="Picture 7" descr="keyApropos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550" y="1108075"/>
            <a:ext cx="2305050" cy="5368925"/>
          </a:xfrm>
        </p:spPr>
      </p:pic>
      <p:sp>
        <p:nvSpPr>
          <p:cNvPr id="65540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uFillTx/>
              </a:rPr>
              <a:t>Keyword tree</a:t>
            </a:r>
            <a:r>
              <a:rPr lang="en-US" dirty="0" smtClean="0">
                <a:uFillTx/>
              </a:rPr>
              <a:t>:</a:t>
            </a:r>
          </a:p>
          <a:p>
            <a:pPr lvl="1" eaLnBrk="1" hangingPunct="1"/>
            <a:r>
              <a:rPr lang="en-US" dirty="0" smtClean="0">
                <a:uFillTx/>
              </a:rPr>
              <a:t>Apple</a:t>
            </a:r>
          </a:p>
          <a:p>
            <a:pPr lvl="1" eaLnBrk="1" hangingPunct="1"/>
            <a:r>
              <a:rPr lang="en-US" dirty="0" smtClean="0">
                <a:uFillTx/>
              </a:rPr>
              <a:t>Apropos</a:t>
            </a: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Example</a:t>
            </a:r>
          </a:p>
        </p:txBody>
      </p:sp>
      <p:pic>
        <p:nvPicPr>
          <p:cNvPr id="66563" name="Picture 5" descr="keyBanan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43000"/>
            <a:ext cx="2286000" cy="5368925"/>
          </a:xfrm>
        </p:spPr>
      </p:pic>
      <p:sp>
        <p:nvSpPr>
          <p:cNvPr id="66564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uFillTx/>
              </a:rPr>
              <a:t>Keyword tree</a:t>
            </a:r>
            <a:r>
              <a:rPr lang="en-US" dirty="0" smtClean="0">
                <a:uFillTx/>
              </a:rPr>
              <a:t>:</a:t>
            </a:r>
          </a:p>
          <a:p>
            <a:pPr lvl="1" eaLnBrk="1" hangingPunct="1"/>
            <a:r>
              <a:rPr lang="en-US" dirty="0" smtClean="0">
                <a:uFillTx/>
              </a:rPr>
              <a:t>Apple</a:t>
            </a:r>
          </a:p>
          <a:p>
            <a:pPr lvl="1" eaLnBrk="1" hangingPunct="1"/>
            <a:r>
              <a:rPr lang="en-US" dirty="0" smtClean="0">
                <a:uFillTx/>
              </a:rPr>
              <a:t>Apropos</a:t>
            </a:r>
          </a:p>
          <a:p>
            <a:pPr lvl="1" eaLnBrk="1" hangingPunct="1"/>
            <a:r>
              <a:rPr lang="en-US" dirty="0" smtClean="0">
                <a:uFillTx/>
              </a:rPr>
              <a:t>Banana</a:t>
            </a:r>
          </a:p>
          <a:p>
            <a:pPr eaLnBrk="1" hangingPunct="1"/>
            <a:endParaRPr lang="en-US" dirty="0" smtClean="0">
              <a:uFillTx/>
              <a:latin typeface="Times New Roman" charset="0"/>
            </a:endParaRPr>
          </a:p>
          <a:p>
            <a:endParaRPr lang="en-US" dirty="0" smtClean="0">
              <a:uFillTx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Example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67587" name="Picture 5" descr="keyBandan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08075"/>
            <a:ext cx="2305050" cy="5368925"/>
          </a:xfrm>
        </p:spPr>
      </p:pic>
      <p:sp>
        <p:nvSpPr>
          <p:cNvPr id="67588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uFillTx/>
              </a:rPr>
              <a:t>Keyword tree</a:t>
            </a:r>
            <a:r>
              <a:rPr lang="en-US" dirty="0" smtClean="0">
                <a:uFillTx/>
              </a:rPr>
              <a:t>:</a:t>
            </a:r>
          </a:p>
          <a:p>
            <a:pPr lvl="1" eaLnBrk="1" hangingPunct="1"/>
            <a:r>
              <a:rPr lang="en-US" dirty="0" smtClean="0">
                <a:uFillTx/>
              </a:rPr>
              <a:t>Apple</a:t>
            </a:r>
          </a:p>
          <a:p>
            <a:pPr lvl="1" eaLnBrk="1" hangingPunct="1"/>
            <a:r>
              <a:rPr lang="en-US" dirty="0" smtClean="0">
                <a:uFillTx/>
              </a:rPr>
              <a:t>Apropos</a:t>
            </a:r>
          </a:p>
          <a:p>
            <a:pPr lvl="1" eaLnBrk="1" hangingPunct="1"/>
            <a:r>
              <a:rPr lang="en-US" dirty="0" smtClean="0">
                <a:uFillTx/>
              </a:rPr>
              <a:t>Banana</a:t>
            </a:r>
          </a:p>
          <a:p>
            <a:pPr lvl="1" eaLnBrk="1" hangingPunct="1"/>
            <a:r>
              <a:rPr lang="en-US" dirty="0" smtClean="0">
                <a:uFillTx/>
              </a:rPr>
              <a:t>Bandana</a:t>
            </a:r>
          </a:p>
          <a:p>
            <a:pPr eaLnBrk="1" hangingPunct="1"/>
            <a:endParaRPr lang="en-US" dirty="0" smtClean="0">
              <a:uFillTx/>
            </a:endParaRP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Example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68611" name="Picture 6" descr="keyTree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14425"/>
            <a:ext cx="2290763" cy="5362575"/>
          </a:xfrm>
        </p:spPr>
      </p:pic>
      <p:sp>
        <p:nvSpPr>
          <p:cNvPr id="68612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uFillTx/>
              </a:rPr>
              <a:t>Keyword tree</a:t>
            </a:r>
            <a:r>
              <a:rPr lang="en-US" dirty="0" smtClean="0">
                <a:uFillTx/>
              </a:rPr>
              <a:t>:</a:t>
            </a:r>
          </a:p>
          <a:p>
            <a:pPr lvl="1" eaLnBrk="1" hangingPunct="1"/>
            <a:r>
              <a:rPr lang="en-US" dirty="0" smtClean="0">
                <a:uFillTx/>
              </a:rPr>
              <a:t>Apple</a:t>
            </a:r>
          </a:p>
          <a:p>
            <a:pPr lvl="1" eaLnBrk="1" hangingPunct="1"/>
            <a:r>
              <a:rPr lang="en-US" dirty="0" smtClean="0">
                <a:uFillTx/>
              </a:rPr>
              <a:t>Apropos</a:t>
            </a:r>
          </a:p>
          <a:p>
            <a:pPr lvl="1" eaLnBrk="1" hangingPunct="1"/>
            <a:r>
              <a:rPr lang="en-US" dirty="0" smtClean="0">
                <a:uFillTx/>
              </a:rPr>
              <a:t>Banana</a:t>
            </a:r>
          </a:p>
          <a:p>
            <a:pPr lvl="1" eaLnBrk="1" hangingPunct="1"/>
            <a:r>
              <a:rPr lang="en-US" dirty="0" smtClean="0">
                <a:uFillTx/>
              </a:rPr>
              <a:t>Bandana</a:t>
            </a:r>
          </a:p>
          <a:p>
            <a:pPr lvl="1" eaLnBrk="1" hangingPunct="1"/>
            <a:r>
              <a:rPr lang="en-US" dirty="0" smtClean="0">
                <a:uFillTx/>
              </a:rPr>
              <a:t>Orange</a:t>
            </a:r>
          </a:p>
          <a:p>
            <a:pPr eaLnBrk="1" hangingPunct="1"/>
            <a:endParaRPr lang="en-US" dirty="0" smtClean="0">
              <a:uFillTx/>
            </a:endParaRP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0659" name="Picture 5" descr="keyTree_a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1825" y="1127125"/>
            <a:ext cx="2290763" cy="5349875"/>
          </a:xfrm>
        </p:spPr>
      </p:pic>
      <p:sp>
        <p:nvSpPr>
          <p:cNvPr id="70660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“appeal”</a:t>
            </a:r>
          </a:p>
          <a:p>
            <a:pPr lvl="1" eaLnBrk="1" hangingPunct="1"/>
            <a:r>
              <a:rPr lang="en-US" u="sng" dirty="0" smtClean="0">
                <a:uFillTx/>
              </a:rPr>
              <a:t>a</a:t>
            </a:r>
            <a:r>
              <a:rPr lang="en-US" dirty="0" smtClean="0">
                <a:uFillTx/>
              </a:rPr>
              <a:t>ppeal</a:t>
            </a:r>
          </a:p>
          <a:p>
            <a:endParaRPr lang="en-US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uFillTx/>
                <a:cs typeface="Arial" charset="0"/>
              </a:rPr>
              <a:t>Keyword Trees: Threading</a:t>
            </a:r>
            <a:endParaRPr lang="en-US" sz="2600" dirty="0" smtClean="0">
              <a:uFillTx/>
              <a:cs typeface="Arial" charset="0"/>
            </a:endParaRPr>
          </a:p>
        </p:txBody>
      </p:sp>
      <p:pic>
        <p:nvPicPr>
          <p:cNvPr id="71683" name="Picture 5" descr="keyTree_ap"/>
          <p:cNvPicPr>
            <a:picLocks noGrp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1127125"/>
            <a:ext cx="2290763" cy="5349875"/>
          </a:xfrm>
        </p:spPr>
      </p:pic>
      <p:sp>
        <p:nvSpPr>
          <p:cNvPr id="71684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298575"/>
            <a:ext cx="4038600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uFillTx/>
              </a:rPr>
              <a:t>Thread “appeal”</a:t>
            </a:r>
          </a:p>
          <a:p>
            <a:pPr lvl="1" eaLnBrk="1" hangingPunct="1"/>
            <a:r>
              <a:rPr lang="en-US" u="sng" dirty="0" smtClean="0">
                <a:uFillTx/>
              </a:rPr>
              <a:t>ap</a:t>
            </a:r>
            <a:r>
              <a:rPr lang="en-US" dirty="0" smtClean="0">
                <a:uFillTx/>
              </a:rPr>
              <a:t>peal</a:t>
            </a:r>
          </a:p>
          <a:p>
            <a:pPr eaLnBrk="1" hangingPunct="1"/>
            <a:endParaRPr lang="en-US" dirty="0" smtClean="0">
              <a:uFillTx/>
              <a:latin typeface="Times New Roman" charset="0"/>
            </a:endParaRPr>
          </a:p>
          <a:p>
            <a:endParaRPr lang="en-US" dirty="0" smtClean="0">
              <a:uFillTx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792</Words>
  <Application>Microsoft Office PowerPoint</Application>
  <PresentationFormat>On-screen Show (4:3)</PresentationFormat>
  <Paragraphs>176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Multiple Pattern Matching (MPM) Problem</vt:lpstr>
      <vt:lpstr>Keyword Trees: Properties</vt:lpstr>
      <vt:lpstr>Keyword Trees: Example</vt:lpstr>
      <vt:lpstr>Keyword Trees: Example</vt:lpstr>
      <vt:lpstr>Keyword Trees: Example</vt:lpstr>
      <vt:lpstr>Keyword Trees: Example</vt:lpstr>
      <vt:lpstr>Keyword Trees: Example</vt:lpstr>
      <vt:lpstr>Keyword Trees: Threading</vt:lpstr>
      <vt:lpstr>Keyword Trees: Threading</vt:lpstr>
      <vt:lpstr>Keyword Trees: Threading</vt:lpstr>
      <vt:lpstr>Keyword Trees: Threading</vt:lpstr>
      <vt:lpstr>Keyword Trees: Threading</vt:lpstr>
      <vt:lpstr>Keyword Trees: Threading</vt:lpstr>
      <vt:lpstr>Keyword Trees: Threading</vt:lpstr>
      <vt:lpstr>Keyword Trees: Threading</vt:lpstr>
      <vt:lpstr>Keyword Trees: Threading</vt:lpstr>
      <vt:lpstr>Suffix Trees = Collapsed Keyword Trees</vt:lpstr>
      <vt:lpstr>Suffix Tree of a Text</vt:lpstr>
      <vt:lpstr>Suffix Tree of a Text</vt:lpstr>
      <vt:lpstr>Suffix Trees: Example</vt:lpstr>
      <vt:lpstr>Pattern Matching with Suffix Trees</vt:lpstr>
      <vt:lpstr>Pattern Matching with Suffix Trees</vt:lpstr>
      <vt:lpstr>Threading through a Suffix Tree</vt:lpstr>
      <vt:lpstr>Suffix Trees: Runtime</vt:lpstr>
      <vt:lpstr>Suffix Trees: Runtime</vt:lpstr>
      <vt:lpstr>Pattern Matching with Suffix Trees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6406 14 Lessons in Computational Biology 1: Intro to Molecular Biology, Genetics, *-seq (Reductions)</dc:title>
  <dc:creator>Atif</dc:creator>
  <cp:lastModifiedBy>Shafi</cp:lastModifiedBy>
  <cp:revision>446</cp:revision>
  <dcterms:created xsi:type="dcterms:W3CDTF">2006-08-16T00:00:00Z</dcterms:created>
  <dcterms:modified xsi:type="dcterms:W3CDTF">2020-12-07T09:46:36Z</dcterms:modified>
</cp:coreProperties>
</file>