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3" r:id="rId2"/>
    <p:sldId id="274" r:id="rId3"/>
    <p:sldId id="275" r:id="rId4"/>
    <p:sldId id="276" r:id="rId5"/>
    <p:sldId id="280" r:id="rId6"/>
    <p:sldId id="281" r:id="rId7"/>
    <p:sldId id="282" r:id="rId8"/>
    <p:sldId id="283" r:id="rId9"/>
    <p:sldId id="284" r:id="rId10"/>
    <p:sldId id="277" r:id="rId11"/>
    <p:sldId id="278" r:id="rId12"/>
    <p:sldId id="279" r:id="rId13"/>
    <p:sldId id="290" r:id="rId14"/>
    <p:sldId id="286" r:id="rId15"/>
    <p:sldId id="287" r:id="rId16"/>
    <p:sldId id="288"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2" autoAdjust="0"/>
    <p:restoredTop sz="94660"/>
  </p:normalViewPr>
  <p:slideViewPr>
    <p:cSldViewPr>
      <p:cViewPr varScale="1">
        <p:scale>
          <a:sx n="64" d="100"/>
          <a:sy n="64" d="100"/>
        </p:scale>
        <p:origin x="-76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1/31/2021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1/31/2021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1/31/2021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1/31/2021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smtClean="0"/>
              <a:t>Max Flow Problem</a:t>
            </a:r>
            <a:endParaRPr lang="en-US" u="sng" dirty="0"/>
          </a:p>
        </p:txBody>
      </p:sp>
      <p:sp>
        <p:nvSpPr>
          <p:cNvPr id="8" name="TextBox 7"/>
          <p:cNvSpPr txBox="1"/>
          <p:nvPr/>
        </p:nvSpPr>
        <p:spPr>
          <a:xfrm>
            <a:off x="304800" y="1447800"/>
            <a:ext cx="8610600" cy="923330"/>
          </a:xfrm>
          <a:prstGeom prst="rect">
            <a:avLst/>
          </a:prstGeom>
          <a:noFill/>
        </p:spPr>
        <p:txBody>
          <a:bodyPr wrap="square" rtlCol="0">
            <a:spAutoFit/>
          </a:bodyPr>
          <a:lstStyle/>
          <a:p>
            <a:pPr marL="285750" indent="-285750" algn="just">
              <a:buFont typeface="Arial" pitchFamily="34" charset="0"/>
              <a:buChar char="•"/>
            </a:pPr>
            <a:r>
              <a:rPr lang="en-US" b="1" u="sng" dirty="0" smtClean="0"/>
              <a:t>Problem Statement</a:t>
            </a:r>
            <a:endParaRPr lang="en-US" dirty="0" smtClean="0"/>
          </a:p>
          <a:p>
            <a:pPr lvl="1" algn="just"/>
            <a:r>
              <a:rPr lang="en-US" dirty="0" smtClean="0"/>
              <a:t>Maximum Flow (Max Flow) </a:t>
            </a:r>
            <a:r>
              <a:rPr lang="en-US" dirty="0"/>
              <a:t>problems involve finding a feasible flow through </a:t>
            </a:r>
            <a:r>
              <a:rPr lang="en-US" dirty="0" smtClean="0"/>
              <a:t>a single-source</a:t>
            </a:r>
            <a:r>
              <a:rPr lang="en-US" dirty="0"/>
              <a:t>, single-sink flow network that is maximum</a:t>
            </a:r>
            <a:r>
              <a:rPr lang="en-US" dirty="0" smtClean="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667000"/>
            <a:ext cx="4079328" cy="2438400"/>
          </a:xfrm>
          <a:prstGeom prst="rect">
            <a:avLst/>
          </a:prstGeom>
        </p:spPr>
      </p:pic>
      <p:sp>
        <p:nvSpPr>
          <p:cNvPr id="13" name="TextBox 12"/>
          <p:cNvSpPr txBox="1"/>
          <p:nvPr/>
        </p:nvSpPr>
        <p:spPr>
          <a:xfrm>
            <a:off x="304800" y="5181600"/>
            <a:ext cx="8610600" cy="1200329"/>
          </a:xfrm>
          <a:prstGeom prst="rect">
            <a:avLst/>
          </a:prstGeom>
          <a:noFill/>
        </p:spPr>
        <p:txBody>
          <a:bodyPr wrap="square" rtlCol="0">
            <a:spAutoFit/>
          </a:bodyPr>
          <a:lstStyle/>
          <a:p>
            <a:pPr algn="just"/>
            <a:r>
              <a:rPr lang="en-US" b="1" u="sng" dirty="0" smtClean="0"/>
              <a:t>Input:</a:t>
            </a:r>
            <a:r>
              <a:rPr lang="en-US" dirty="0" smtClean="0"/>
              <a:t> A flow network along with a source and a sink, where each </a:t>
            </a:r>
            <a:r>
              <a:rPr lang="en-US" dirty="0"/>
              <a:t>edge is labeled </a:t>
            </a:r>
            <a:r>
              <a:rPr lang="en-US" dirty="0" smtClean="0"/>
              <a:t>with a </a:t>
            </a:r>
            <a:r>
              <a:rPr lang="en-US" dirty="0"/>
              <a:t>capacity, the maximum amount of stuff that it can carry. </a:t>
            </a:r>
            <a:endParaRPr lang="en-US" dirty="0" smtClean="0"/>
          </a:p>
          <a:p>
            <a:pPr algn="just"/>
            <a:r>
              <a:rPr lang="en-US" b="1" u="sng" dirty="0" smtClean="0"/>
              <a:t>Goal:</a:t>
            </a:r>
            <a:r>
              <a:rPr lang="en-US" dirty="0" smtClean="0"/>
              <a:t> To </a:t>
            </a:r>
            <a:r>
              <a:rPr lang="en-US" dirty="0"/>
              <a:t>figure out </a:t>
            </a:r>
            <a:r>
              <a:rPr lang="en-US" dirty="0" smtClean="0"/>
              <a:t>the maximum amount of stuff in total that </a:t>
            </a:r>
            <a:r>
              <a:rPr lang="en-US" dirty="0"/>
              <a:t>can be pushed from the vertex </a:t>
            </a:r>
            <a:r>
              <a:rPr lang="en-US" dirty="0" smtClean="0"/>
              <a:t>S (source</a:t>
            </a:r>
            <a:r>
              <a:rPr lang="en-US" dirty="0"/>
              <a:t>) to the vertex </a:t>
            </a:r>
            <a:r>
              <a:rPr lang="en-US" dirty="0" smtClean="0"/>
              <a:t>T (sink</a:t>
            </a:r>
            <a:r>
              <a:rPr lang="en-US" dirty="0"/>
              <a:t>).</a:t>
            </a:r>
            <a:endParaRPr lang="en-US" dirty="0" smtClean="0"/>
          </a:p>
        </p:txBody>
      </p:sp>
    </p:spTree>
    <p:extLst>
      <p:ext uri="{BB962C8B-B14F-4D97-AF65-F5344CB8AC3E}">
        <p14:creationId xmlns:p14="http://schemas.microsoft.com/office/powerpoint/2010/main" val="1920472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barn(inVertical)">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barn(inVertical)">
                                      <p:cBhvr>
                                        <p:cTn id="2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800" u="sng" dirty="0" smtClean="0"/>
              <a:t>Ford-Fulkerson Algorithm</a:t>
            </a:r>
            <a:endParaRPr lang="en-US" sz="2800" u="sng" dirty="0"/>
          </a:p>
        </p:txBody>
      </p:sp>
      <p:sp>
        <p:nvSpPr>
          <p:cNvPr id="8" name="TextBox 7"/>
          <p:cNvSpPr txBox="1"/>
          <p:nvPr/>
        </p:nvSpPr>
        <p:spPr>
          <a:xfrm>
            <a:off x="304800" y="1447800"/>
            <a:ext cx="4876800" cy="3416320"/>
          </a:xfrm>
          <a:prstGeom prst="rect">
            <a:avLst/>
          </a:prstGeom>
          <a:noFill/>
        </p:spPr>
        <p:txBody>
          <a:bodyPr wrap="square" rtlCol="0">
            <a:spAutoFit/>
          </a:bodyPr>
          <a:lstStyle/>
          <a:p>
            <a:pPr marL="285750" indent="-285750" algn="just">
              <a:buFont typeface="Arial" pitchFamily="34" charset="0"/>
              <a:buChar char="•"/>
            </a:pPr>
            <a:r>
              <a:rPr lang="en-US" dirty="0" smtClean="0"/>
              <a:t>Invented by Ford and Fulkerson in 1956.</a:t>
            </a:r>
          </a:p>
          <a:p>
            <a:pPr marL="285750" indent="-285750" algn="just">
              <a:buFont typeface="Arial" pitchFamily="34" charset="0"/>
              <a:buChar char="•"/>
            </a:pPr>
            <a:endParaRPr lang="en-US" b="1" u="sng" dirty="0"/>
          </a:p>
          <a:p>
            <a:pPr marL="285750" indent="-285750" algn="just">
              <a:buFont typeface="Arial" pitchFamily="34" charset="0"/>
              <a:buChar char="•"/>
            </a:pPr>
            <a:r>
              <a:rPr lang="en-US" dirty="0" smtClean="0"/>
              <a:t>This algorithm is used to calculate the maximum flow of flow network.</a:t>
            </a:r>
          </a:p>
          <a:p>
            <a:pPr marL="285750" indent="-285750" algn="just">
              <a:buFont typeface="Arial" pitchFamily="34" charset="0"/>
              <a:buChar char="•"/>
            </a:pPr>
            <a:endParaRPr lang="en-US" b="1" u="sng" dirty="0"/>
          </a:p>
          <a:p>
            <a:pPr marL="285750" indent="-285750" algn="just">
              <a:buFont typeface="Arial" pitchFamily="34" charset="0"/>
              <a:buChar char="•"/>
            </a:pPr>
            <a:r>
              <a:rPr lang="en-US" dirty="0" smtClean="0"/>
              <a:t>This algorithm extends the idea of the naïve greedy algorithm of calculating the maximum flow of a flow network by allowing important “undo” operations. It does so by using concept of Residual Network. </a:t>
            </a:r>
          </a:p>
          <a:p>
            <a:pPr lvl="1" algn="just"/>
            <a:r>
              <a:rPr lang="en-US" u="sng" dirty="0" smtClean="0"/>
              <a:t>For example:</a:t>
            </a:r>
            <a:endParaRPr lang="en-US" b="1" u="sng"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447800"/>
            <a:ext cx="3581400" cy="172381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019210"/>
            <a:ext cx="3581400" cy="17238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4634531"/>
            <a:ext cx="3581400" cy="172381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4057" y="4977389"/>
            <a:ext cx="2857143" cy="1380952"/>
          </a:xfrm>
          <a:prstGeom prst="rect">
            <a:avLst/>
          </a:prstGeom>
        </p:spPr>
      </p:pic>
      <p:sp>
        <p:nvSpPr>
          <p:cNvPr id="10" name="TextBox 9"/>
          <p:cNvSpPr txBox="1"/>
          <p:nvPr/>
        </p:nvSpPr>
        <p:spPr>
          <a:xfrm>
            <a:off x="2942963" y="4342143"/>
            <a:ext cx="2248257" cy="584775"/>
          </a:xfrm>
          <a:prstGeom prst="rect">
            <a:avLst/>
          </a:prstGeom>
          <a:noFill/>
        </p:spPr>
        <p:txBody>
          <a:bodyPr wrap="square" rtlCol="0">
            <a:spAutoFit/>
          </a:bodyPr>
          <a:lstStyle/>
          <a:p>
            <a:pPr algn="ctr"/>
            <a:r>
              <a:rPr lang="en-US" sz="1400" dirty="0"/>
              <a:t>M</a:t>
            </a:r>
            <a:r>
              <a:rPr lang="en-US" sz="1400" dirty="0" smtClean="0"/>
              <a:t>aximum </a:t>
            </a:r>
            <a:r>
              <a:rPr lang="en-US" sz="1400" dirty="0"/>
              <a:t>flow </a:t>
            </a:r>
            <a:r>
              <a:rPr lang="en-US" sz="1400" dirty="0" smtClean="0"/>
              <a:t>is 3 unit! </a:t>
            </a:r>
          </a:p>
          <a:p>
            <a:pPr algn="ctr"/>
            <a:r>
              <a:rPr lang="en-US" sz="1400" dirty="0" smtClean="0"/>
              <a:t>Can 5 unit be achievable?</a:t>
            </a:r>
            <a:r>
              <a:rPr lang="en-US" dirty="0" smtClean="0"/>
              <a:t> </a:t>
            </a:r>
            <a:endParaRPr lang="en-US"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4977390"/>
            <a:ext cx="2857143" cy="1380952"/>
          </a:xfrm>
          <a:prstGeom prst="rect">
            <a:avLst/>
          </a:prstGeom>
        </p:spPr>
      </p:pic>
    </p:spTree>
    <p:extLst>
      <p:ext uri="{BB962C8B-B14F-4D97-AF65-F5344CB8AC3E}">
        <p14:creationId xmlns:p14="http://schemas.microsoft.com/office/powerpoint/2010/main" val="4243753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arn(inVertic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80">
                                          <p:stCondLst>
                                            <p:cond delay="0"/>
                                          </p:stCondLst>
                                        </p:cTn>
                                        <p:tgtEl>
                                          <p:spTgt spid="10"/>
                                        </p:tgtEl>
                                      </p:cBhvr>
                                    </p:animEffect>
                                    <p:anim calcmode="lin" valueType="num">
                                      <p:cBhvr>
                                        <p:cTn id="4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3" dur="26">
                                          <p:stCondLst>
                                            <p:cond delay="650"/>
                                          </p:stCondLst>
                                        </p:cTn>
                                        <p:tgtEl>
                                          <p:spTgt spid="10"/>
                                        </p:tgtEl>
                                      </p:cBhvr>
                                      <p:to x="100000" y="60000"/>
                                    </p:animScale>
                                    <p:animScale>
                                      <p:cBhvr>
                                        <p:cTn id="54" dur="166" decel="50000">
                                          <p:stCondLst>
                                            <p:cond delay="676"/>
                                          </p:stCondLst>
                                        </p:cTn>
                                        <p:tgtEl>
                                          <p:spTgt spid="10"/>
                                        </p:tgtEl>
                                      </p:cBhvr>
                                      <p:to x="100000" y="100000"/>
                                    </p:animScale>
                                    <p:animScale>
                                      <p:cBhvr>
                                        <p:cTn id="55" dur="26">
                                          <p:stCondLst>
                                            <p:cond delay="1312"/>
                                          </p:stCondLst>
                                        </p:cTn>
                                        <p:tgtEl>
                                          <p:spTgt spid="10"/>
                                        </p:tgtEl>
                                      </p:cBhvr>
                                      <p:to x="100000" y="80000"/>
                                    </p:animScale>
                                    <p:animScale>
                                      <p:cBhvr>
                                        <p:cTn id="56" dur="166" decel="50000">
                                          <p:stCondLst>
                                            <p:cond delay="1338"/>
                                          </p:stCondLst>
                                        </p:cTn>
                                        <p:tgtEl>
                                          <p:spTgt spid="10"/>
                                        </p:tgtEl>
                                      </p:cBhvr>
                                      <p:to x="100000" y="100000"/>
                                    </p:animScale>
                                    <p:animScale>
                                      <p:cBhvr>
                                        <p:cTn id="57" dur="26">
                                          <p:stCondLst>
                                            <p:cond delay="1642"/>
                                          </p:stCondLst>
                                        </p:cTn>
                                        <p:tgtEl>
                                          <p:spTgt spid="10"/>
                                        </p:tgtEl>
                                      </p:cBhvr>
                                      <p:to x="100000" y="90000"/>
                                    </p:animScale>
                                    <p:animScale>
                                      <p:cBhvr>
                                        <p:cTn id="58" dur="166" decel="50000">
                                          <p:stCondLst>
                                            <p:cond delay="1668"/>
                                          </p:stCondLst>
                                        </p:cTn>
                                        <p:tgtEl>
                                          <p:spTgt spid="10"/>
                                        </p:tgtEl>
                                      </p:cBhvr>
                                      <p:to x="100000" y="100000"/>
                                    </p:animScale>
                                    <p:animScale>
                                      <p:cBhvr>
                                        <p:cTn id="59" dur="26">
                                          <p:stCondLst>
                                            <p:cond delay="1808"/>
                                          </p:stCondLst>
                                        </p:cTn>
                                        <p:tgtEl>
                                          <p:spTgt spid="10"/>
                                        </p:tgtEl>
                                      </p:cBhvr>
                                      <p:to x="100000" y="95000"/>
                                    </p:animScale>
                                    <p:animScale>
                                      <p:cBhvr>
                                        <p:cTn id="60" dur="166" decel="50000">
                                          <p:stCondLst>
                                            <p:cond delay="1834"/>
                                          </p:stCondLst>
                                        </p:cTn>
                                        <p:tgtEl>
                                          <p:spTgt spid="10"/>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800" u="sng" dirty="0" smtClean="0"/>
              <a:t>Ford-Fulkerson Algorithm</a:t>
            </a:r>
            <a:endParaRPr lang="en-US" sz="2800" u="sng" dirty="0"/>
          </a:p>
        </p:txBody>
      </p:sp>
      <p:sp>
        <p:nvSpPr>
          <p:cNvPr id="8" name="TextBox 7"/>
          <p:cNvSpPr txBox="1"/>
          <p:nvPr/>
        </p:nvSpPr>
        <p:spPr>
          <a:xfrm>
            <a:off x="304800" y="1447800"/>
            <a:ext cx="8610600" cy="3508653"/>
          </a:xfrm>
          <a:prstGeom prst="rect">
            <a:avLst/>
          </a:prstGeom>
          <a:noFill/>
        </p:spPr>
        <p:txBody>
          <a:bodyPr wrap="square" rtlCol="0">
            <a:spAutoFit/>
          </a:bodyPr>
          <a:lstStyle/>
          <a:p>
            <a:pPr algn="just"/>
            <a:r>
              <a:rPr lang="en-US" b="1" u="sng" dirty="0" smtClean="0"/>
              <a:t>Residual Network:</a:t>
            </a:r>
          </a:p>
          <a:p>
            <a:pPr algn="just"/>
            <a:endParaRPr lang="en-US" b="1" u="sng" dirty="0" smtClean="0"/>
          </a:p>
          <a:p>
            <a:pPr marL="285750" indent="-285750" algn="just">
              <a:buFont typeface="Arial" pitchFamily="34" charset="0"/>
              <a:buChar char="•"/>
            </a:pPr>
            <a:r>
              <a:rPr lang="en-US" dirty="0" smtClean="0"/>
              <a:t>The formal way of introducing the allowable “undo” operation is to utilize the concept of Residual Network</a:t>
            </a:r>
          </a:p>
          <a:p>
            <a:pPr marL="285750" indent="-285750" algn="just">
              <a:buFont typeface="Arial" pitchFamily="34" charset="0"/>
              <a:buChar char="•"/>
            </a:pPr>
            <a:r>
              <a:rPr lang="en-US" dirty="0"/>
              <a:t>A residual network </a:t>
            </a:r>
            <a:r>
              <a:rPr lang="en-US" dirty="0" smtClean="0"/>
              <a:t>indicates </a:t>
            </a:r>
            <a:r>
              <a:rPr lang="en-US" dirty="0"/>
              <a:t>how much more flow is allowed in each edge in the </a:t>
            </a:r>
            <a:r>
              <a:rPr lang="en-US" dirty="0" smtClean="0"/>
              <a:t>flow network.</a:t>
            </a:r>
          </a:p>
          <a:p>
            <a:pPr marL="285750" indent="-285750" algn="just">
              <a:buFont typeface="Arial" pitchFamily="34" charset="0"/>
              <a:buChar char="•"/>
            </a:pPr>
            <a:r>
              <a:rPr lang="en-US" u="sng" dirty="0" smtClean="0"/>
              <a:t>Idea:</a:t>
            </a:r>
            <a:r>
              <a:rPr lang="en-US" dirty="0" smtClean="0"/>
              <a:t> Given </a:t>
            </a:r>
            <a:r>
              <a:rPr lang="en-US" dirty="0"/>
              <a:t>a </a:t>
            </a:r>
            <a:r>
              <a:rPr lang="en-US" dirty="0" smtClean="0"/>
              <a:t>Flow Network </a:t>
            </a:r>
            <a:r>
              <a:rPr lang="en-US" b="1" i="1" dirty="0"/>
              <a:t>G</a:t>
            </a:r>
            <a:r>
              <a:rPr lang="en-US" dirty="0"/>
              <a:t> and a flow </a:t>
            </a:r>
            <a:r>
              <a:rPr lang="en-US" b="1" i="1" dirty="0"/>
              <a:t>f</a:t>
            </a:r>
            <a:r>
              <a:rPr lang="en-US" dirty="0"/>
              <a:t> in </a:t>
            </a:r>
            <a:r>
              <a:rPr lang="en-US" dirty="0" smtClean="0"/>
              <a:t>it along path </a:t>
            </a:r>
            <a:r>
              <a:rPr lang="en-US" b="1" i="1" dirty="0" smtClean="0"/>
              <a:t>P</a:t>
            </a:r>
            <a:r>
              <a:rPr lang="en-US" dirty="0" smtClean="0"/>
              <a:t>, a Residual </a:t>
            </a:r>
            <a:r>
              <a:rPr lang="en-US" dirty="0"/>
              <a:t>N</a:t>
            </a:r>
            <a:r>
              <a:rPr lang="en-US" dirty="0" smtClean="0"/>
              <a:t>etwork </a:t>
            </a:r>
            <a:r>
              <a:rPr lang="en-US" b="1" i="1" dirty="0" smtClean="0"/>
              <a:t>G</a:t>
            </a:r>
            <a:r>
              <a:rPr lang="en-US" b="1" i="1" baseline="-25000" dirty="0" smtClean="0"/>
              <a:t>R</a:t>
            </a:r>
            <a:r>
              <a:rPr lang="en-US" baseline="-25000" dirty="0" smtClean="0"/>
              <a:t>  </a:t>
            </a:r>
            <a:r>
              <a:rPr lang="en-US" dirty="0" smtClean="0"/>
              <a:t>is formed that </a:t>
            </a:r>
            <a:r>
              <a:rPr lang="en-US" dirty="0"/>
              <a:t>has </a:t>
            </a:r>
            <a:endParaRPr lang="en-US" dirty="0" smtClean="0"/>
          </a:p>
          <a:p>
            <a:pPr marL="742950" lvl="1" indent="-285750" algn="just">
              <a:buFont typeface="Arial" pitchFamily="34" charset="0"/>
              <a:buChar char="•"/>
            </a:pPr>
            <a:r>
              <a:rPr lang="en-US" sz="1600" dirty="0" smtClean="0"/>
              <a:t>the </a:t>
            </a:r>
            <a:r>
              <a:rPr lang="en-US" sz="1600" dirty="0"/>
              <a:t>same vertex set of </a:t>
            </a:r>
            <a:r>
              <a:rPr lang="en-US" sz="1600" b="1" i="1" dirty="0"/>
              <a:t>G</a:t>
            </a:r>
            <a:r>
              <a:rPr lang="en-US" sz="1600" dirty="0"/>
              <a:t> and </a:t>
            </a:r>
            <a:endParaRPr lang="en-US" sz="1600" dirty="0" smtClean="0"/>
          </a:p>
          <a:p>
            <a:pPr marL="742950" lvl="1" indent="-285750" algn="just">
              <a:buFont typeface="Arial" pitchFamily="34" charset="0"/>
              <a:buChar char="•"/>
            </a:pPr>
            <a:r>
              <a:rPr lang="en-US" sz="1600" dirty="0" smtClean="0"/>
              <a:t>two </a:t>
            </a:r>
            <a:r>
              <a:rPr lang="en-US" sz="1600" dirty="0"/>
              <a:t>edges for each edge of </a:t>
            </a:r>
            <a:r>
              <a:rPr lang="en-US" sz="1600" b="1" i="1" dirty="0" smtClean="0"/>
              <a:t>G</a:t>
            </a:r>
            <a:r>
              <a:rPr lang="en-US" sz="1600" dirty="0" smtClean="0"/>
              <a:t> corresponding to that particular flow along the path </a:t>
            </a:r>
            <a:r>
              <a:rPr lang="en-US" sz="1600" b="1" i="1" dirty="0" smtClean="0"/>
              <a:t>P</a:t>
            </a:r>
            <a:r>
              <a:rPr lang="en-US" sz="1600" dirty="0" smtClean="0"/>
              <a:t>-</a:t>
            </a:r>
          </a:p>
          <a:p>
            <a:pPr marL="1200150" lvl="2" indent="-285750" algn="just">
              <a:buFont typeface="Arial" pitchFamily="34" charset="0"/>
              <a:buChar char="•"/>
            </a:pPr>
            <a:r>
              <a:rPr lang="en-US" sz="1400" dirty="0"/>
              <a:t>forward edge </a:t>
            </a:r>
            <a:r>
              <a:rPr lang="en-US" sz="1400" dirty="0" smtClean="0"/>
              <a:t>with capacity </a:t>
            </a:r>
            <a:r>
              <a:rPr lang="en-US" sz="1400" b="1" i="1" dirty="0" smtClean="0"/>
              <a:t>c(</a:t>
            </a:r>
            <a:r>
              <a:rPr lang="en-US" sz="1400" b="1" i="1" dirty="0" err="1" smtClean="0"/>
              <a:t>E</a:t>
            </a:r>
            <a:r>
              <a:rPr lang="en-US" sz="1050" b="1" i="1" dirty="0" err="1" smtClean="0"/>
              <a:t>i</a:t>
            </a:r>
            <a:r>
              <a:rPr lang="en-US" sz="1400" b="1" i="1" dirty="0" smtClean="0"/>
              <a:t>) </a:t>
            </a:r>
            <a:r>
              <a:rPr lang="en-US" sz="1400" b="1" i="1" dirty="0"/>
              <a:t>– </a:t>
            </a:r>
            <a:r>
              <a:rPr lang="en-US" sz="1400" b="1" i="1" dirty="0" smtClean="0"/>
              <a:t>f(</a:t>
            </a:r>
            <a:r>
              <a:rPr lang="en-US" sz="1400" b="1" i="1" dirty="0" err="1"/>
              <a:t>E</a:t>
            </a:r>
            <a:r>
              <a:rPr lang="en-US" sz="1050" b="1" i="1" dirty="0" err="1"/>
              <a:t>i</a:t>
            </a:r>
            <a:r>
              <a:rPr lang="en-US" sz="1400" b="1" i="1" dirty="0" smtClean="0"/>
              <a:t>)</a:t>
            </a:r>
            <a:r>
              <a:rPr lang="en-US" sz="1400" dirty="0" smtClean="0"/>
              <a:t> </a:t>
            </a:r>
            <a:r>
              <a:rPr lang="en-US" sz="1400" dirty="0"/>
              <a:t>(the room </a:t>
            </a:r>
            <a:r>
              <a:rPr lang="en-US" sz="1400" dirty="0" smtClean="0"/>
              <a:t>remaining </a:t>
            </a:r>
            <a:r>
              <a:rPr lang="en-US" sz="1400" dirty="0" smtClean="0">
                <a:sym typeface="Wingdings" pitchFamily="2" charset="2"/>
              </a:rPr>
              <a:t> residual capacity</a:t>
            </a:r>
            <a:r>
              <a:rPr lang="en-US" sz="1400" dirty="0" smtClean="0"/>
              <a:t>) </a:t>
            </a:r>
          </a:p>
          <a:p>
            <a:pPr marL="1200150" lvl="2" indent="-285750" algn="just">
              <a:buFont typeface="Arial" pitchFamily="34" charset="0"/>
              <a:buChar char="•"/>
            </a:pPr>
            <a:r>
              <a:rPr lang="en-US" sz="1400" dirty="0" smtClean="0"/>
              <a:t>backward edge with capacity </a:t>
            </a:r>
            <a:r>
              <a:rPr lang="en-US" sz="1400" b="1" i="1" dirty="0"/>
              <a:t>f(</a:t>
            </a:r>
            <a:r>
              <a:rPr lang="en-US" sz="1400" b="1" i="1" dirty="0" err="1"/>
              <a:t>E</a:t>
            </a:r>
            <a:r>
              <a:rPr lang="en-US" sz="1050" b="1" i="1" dirty="0" err="1"/>
              <a:t>i</a:t>
            </a:r>
            <a:r>
              <a:rPr lang="en-US" sz="1400" b="1" i="1" dirty="0" smtClean="0"/>
              <a:t>)</a:t>
            </a:r>
            <a:r>
              <a:rPr lang="en-US" sz="1400" dirty="0" smtClean="0"/>
              <a:t> </a:t>
            </a:r>
            <a:r>
              <a:rPr lang="en-US" sz="1400" dirty="0"/>
              <a:t>(the amount of previously routed flow that can be undone</a:t>
            </a:r>
            <a:r>
              <a:rPr lang="en-US" sz="14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859497"/>
            <a:ext cx="3124200" cy="15037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994" y="4859496"/>
            <a:ext cx="3187406" cy="15037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4859496"/>
            <a:ext cx="3124200" cy="1503749"/>
          </a:xfrm>
          <a:prstGeom prst="rect">
            <a:avLst/>
          </a:prstGeom>
        </p:spPr>
      </p:pic>
    </p:spTree>
    <p:extLst>
      <p:ext uri="{BB962C8B-B14F-4D97-AF65-F5344CB8AC3E}">
        <p14:creationId xmlns:p14="http://schemas.microsoft.com/office/powerpoint/2010/main" val="3654538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Vertic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arn(inVertic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arn(inVertical)">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barn(inVertical)">
                                      <p:cBhvr>
                                        <p:cTn id="32" dur="500"/>
                                        <p:tgtEl>
                                          <p:spTgt spid="8">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barn(inVertical)">
                                      <p:cBhvr>
                                        <p:cTn id="35" dur="500"/>
                                        <p:tgtEl>
                                          <p:spTgt spid="8">
                                            <p:txEl>
                                              <p:pRg st="7" end="7"/>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barn(inVertical)">
                                      <p:cBhvr>
                                        <p:cTn id="38" dur="500"/>
                                        <p:tgtEl>
                                          <p:spTgt spid="8">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arn(inVertical)">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800" u="sng" dirty="0" smtClean="0"/>
              <a:t>Ford-Fulkerson Algorithm</a:t>
            </a:r>
            <a:endParaRPr lang="en-US" sz="2800" u="sng" dirty="0"/>
          </a:p>
        </p:txBody>
      </p:sp>
      <p:sp>
        <p:nvSpPr>
          <p:cNvPr id="8" name="TextBox 7"/>
          <p:cNvSpPr txBox="1"/>
          <p:nvPr/>
        </p:nvSpPr>
        <p:spPr>
          <a:xfrm>
            <a:off x="304800" y="1371600"/>
            <a:ext cx="8610600" cy="5078313"/>
          </a:xfrm>
          <a:prstGeom prst="rect">
            <a:avLst/>
          </a:prstGeom>
          <a:noFill/>
        </p:spPr>
        <p:txBody>
          <a:bodyPr wrap="square" rtlCol="0">
            <a:spAutoFit/>
          </a:bodyPr>
          <a:lstStyle/>
          <a:p>
            <a:pPr algn="just"/>
            <a:r>
              <a:rPr lang="en-US" b="1" u="sng" dirty="0"/>
              <a:t>Residual Capacity:</a:t>
            </a:r>
          </a:p>
          <a:p>
            <a:pPr algn="just"/>
            <a:endParaRPr lang="en-US" b="1" u="sng" dirty="0"/>
          </a:p>
          <a:p>
            <a:pPr marL="285750" indent="-285750" algn="just">
              <a:buFont typeface="Arial" pitchFamily="34" charset="0"/>
              <a:buChar char="•"/>
            </a:pPr>
            <a:r>
              <a:rPr lang="en-US" dirty="0"/>
              <a:t>Residual capacity is defined as the new capacity just after a given flow has been taken place.</a:t>
            </a:r>
            <a:endParaRPr lang="en-US" sz="1600" dirty="0"/>
          </a:p>
          <a:p>
            <a:pPr marL="285750" indent="-285750" algn="just">
              <a:buFont typeface="Arial" pitchFamily="34" charset="0"/>
              <a:buChar char="•"/>
            </a:pPr>
            <a:r>
              <a:rPr lang="en-US" dirty="0"/>
              <a:t>For any edge </a:t>
            </a:r>
            <a:r>
              <a:rPr lang="en-US" b="1" i="1" dirty="0" err="1"/>
              <a:t>E</a:t>
            </a:r>
            <a:r>
              <a:rPr lang="en-US" sz="1200" b="1" i="1" dirty="0" err="1"/>
              <a:t>i</a:t>
            </a:r>
            <a:r>
              <a:rPr lang="en-US" dirty="0"/>
              <a:t>, it is difference between the capacity </a:t>
            </a:r>
            <a:r>
              <a:rPr lang="en-US" b="1" i="1" dirty="0"/>
              <a:t>c(</a:t>
            </a:r>
            <a:r>
              <a:rPr lang="en-US" b="1" i="1" dirty="0" err="1"/>
              <a:t>E</a:t>
            </a:r>
            <a:r>
              <a:rPr lang="en-US" sz="1200" b="1" i="1" dirty="0" err="1"/>
              <a:t>i</a:t>
            </a:r>
            <a:r>
              <a:rPr lang="en-US" b="1" i="1" dirty="0"/>
              <a:t>)</a:t>
            </a:r>
            <a:r>
              <a:rPr lang="en-US" dirty="0"/>
              <a:t> and flow </a:t>
            </a:r>
            <a:r>
              <a:rPr lang="en-US" b="1" i="1" dirty="0"/>
              <a:t>f(</a:t>
            </a:r>
            <a:r>
              <a:rPr lang="en-US" b="1" i="1" dirty="0" err="1"/>
              <a:t>E</a:t>
            </a:r>
            <a:r>
              <a:rPr lang="en-US" sz="1200" b="1" i="1" dirty="0" err="1"/>
              <a:t>i</a:t>
            </a:r>
            <a:r>
              <a:rPr lang="en-US" b="1" i="1" dirty="0"/>
              <a:t>)</a:t>
            </a:r>
          </a:p>
          <a:p>
            <a:pPr algn="ctr"/>
            <a:r>
              <a:rPr lang="en-US" b="1" i="1" dirty="0"/>
              <a:t>r(</a:t>
            </a:r>
            <a:r>
              <a:rPr lang="en-US" b="1" i="1" dirty="0" err="1"/>
              <a:t>E</a:t>
            </a:r>
            <a:r>
              <a:rPr lang="en-US" sz="1200" b="1" i="1" dirty="0" err="1"/>
              <a:t>i</a:t>
            </a:r>
            <a:r>
              <a:rPr lang="en-US" b="1" i="1" dirty="0"/>
              <a:t>) = c(</a:t>
            </a:r>
            <a:r>
              <a:rPr lang="en-US" b="1" i="1" dirty="0" err="1"/>
              <a:t>E</a:t>
            </a:r>
            <a:r>
              <a:rPr lang="en-US" sz="1200" b="1" i="1" dirty="0" err="1"/>
              <a:t>i</a:t>
            </a:r>
            <a:r>
              <a:rPr lang="en-US" b="1" i="1" dirty="0"/>
              <a:t>) – f(</a:t>
            </a:r>
            <a:r>
              <a:rPr lang="en-US" b="1" i="1" dirty="0" err="1"/>
              <a:t>E</a:t>
            </a:r>
            <a:r>
              <a:rPr lang="en-US" sz="1200" b="1" i="1" dirty="0" err="1"/>
              <a:t>i</a:t>
            </a:r>
            <a:r>
              <a:rPr lang="en-US" b="1" i="1" dirty="0"/>
              <a:t>) </a:t>
            </a:r>
          </a:p>
          <a:p>
            <a:pPr algn="just"/>
            <a:endParaRPr lang="en-US" b="1" u="sng" dirty="0"/>
          </a:p>
          <a:p>
            <a:pPr algn="just"/>
            <a:endParaRPr lang="en-US" b="1" u="sng" dirty="0" smtClean="0"/>
          </a:p>
          <a:p>
            <a:pPr algn="just"/>
            <a:r>
              <a:rPr lang="en-US" b="1" u="sng" dirty="0" smtClean="0"/>
              <a:t>Augmenting Path:</a:t>
            </a:r>
            <a:endParaRPr lang="en-US" b="1" u="sng" dirty="0"/>
          </a:p>
          <a:p>
            <a:pPr algn="just"/>
            <a:endParaRPr lang="en-US" b="1" u="sng" dirty="0"/>
          </a:p>
          <a:p>
            <a:pPr marL="285750" indent="-285750" algn="just">
              <a:buFont typeface="Arial" pitchFamily="34" charset="0"/>
              <a:buChar char="•"/>
            </a:pPr>
            <a:r>
              <a:rPr lang="en-US" dirty="0"/>
              <a:t>An augmenting path is a simple path from source to sink which do not include any cycles and that pass only through positive weighted </a:t>
            </a:r>
            <a:r>
              <a:rPr lang="en-US" dirty="0" smtClean="0"/>
              <a:t>edges.</a:t>
            </a:r>
          </a:p>
          <a:p>
            <a:pPr marL="285750" indent="-285750" algn="just">
              <a:buFont typeface="Arial" pitchFamily="34" charset="0"/>
              <a:buChar char="•"/>
            </a:pPr>
            <a:r>
              <a:rPr lang="en-US" dirty="0" smtClean="0"/>
              <a:t>It is a directed path </a:t>
            </a:r>
            <a:r>
              <a:rPr lang="en-US" b="1" i="1" dirty="0" smtClean="0"/>
              <a:t>p</a:t>
            </a:r>
            <a:r>
              <a:rPr lang="en-US" dirty="0" smtClean="0"/>
              <a:t> starting at the source (</a:t>
            </a:r>
            <a:r>
              <a:rPr lang="en-US" b="1" i="1" dirty="0" smtClean="0"/>
              <a:t>S</a:t>
            </a:r>
            <a:r>
              <a:rPr lang="en-US" dirty="0" smtClean="0"/>
              <a:t>) and ending at the sink (</a:t>
            </a:r>
            <a:r>
              <a:rPr lang="en-US" b="1" i="1" dirty="0" smtClean="0"/>
              <a:t>T</a:t>
            </a:r>
            <a:r>
              <a:rPr lang="en-US" dirty="0" smtClean="0"/>
              <a:t>) such that the residual capacity </a:t>
            </a:r>
            <a:r>
              <a:rPr lang="en-US" b="1" i="1" dirty="0" smtClean="0"/>
              <a:t>r(</a:t>
            </a:r>
            <a:r>
              <a:rPr lang="en-US" b="1" i="1" dirty="0" err="1" smtClean="0"/>
              <a:t>E</a:t>
            </a:r>
            <a:r>
              <a:rPr lang="en-US" sz="1200" b="1" i="1" dirty="0" err="1" smtClean="0"/>
              <a:t>i</a:t>
            </a:r>
            <a:r>
              <a:rPr lang="en-US" b="1" i="1" dirty="0" smtClean="0"/>
              <a:t>)</a:t>
            </a:r>
            <a:r>
              <a:rPr lang="en-US" dirty="0" smtClean="0"/>
              <a:t> for all edges on that path is nonzero.</a:t>
            </a:r>
          </a:p>
          <a:p>
            <a:pPr algn="ctr"/>
            <a:endParaRPr lang="en-US" b="1" i="1" dirty="0" smtClean="0"/>
          </a:p>
          <a:p>
            <a:pPr algn="ctr"/>
            <a:r>
              <a:rPr lang="en-US" b="1" i="1" dirty="0" smtClean="0"/>
              <a:t>p</a:t>
            </a:r>
            <a:r>
              <a:rPr lang="en-US" b="1" i="1" dirty="0"/>
              <a:t>=(u</a:t>
            </a:r>
            <a:r>
              <a:rPr lang="en-US" sz="1200" b="1" i="1" dirty="0"/>
              <a:t>1</a:t>
            </a:r>
            <a:r>
              <a:rPr lang="en-US" b="1" i="1" dirty="0"/>
              <a:t>​,u</a:t>
            </a:r>
            <a:r>
              <a:rPr lang="en-US" sz="1200" b="1" i="1" dirty="0"/>
              <a:t>2</a:t>
            </a:r>
            <a:r>
              <a:rPr lang="en-US" b="1" i="1" dirty="0"/>
              <a:t>​,…,u</a:t>
            </a:r>
            <a:r>
              <a:rPr lang="en-US" sz="1050" b="1" i="1" dirty="0"/>
              <a:t>k−1​</a:t>
            </a:r>
            <a:r>
              <a:rPr lang="en-US" b="1" i="1" dirty="0"/>
              <a:t>,</a:t>
            </a:r>
            <a:r>
              <a:rPr lang="en-US" b="1" i="1" dirty="0" err="1"/>
              <a:t>u</a:t>
            </a:r>
            <a:r>
              <a:rPr lang="en-US" sz="1100" b="1" i="1" dirty="0" err="1"/>
              <a:t>k</a:t>
            </a:r>
            <a:r>
              <a:rPr lang="en-US" b="1" i="1" dirty="0"/>
              <a:t>​)</a:t>
            </a:r>
            <a:r>
              <a:rPr lang="en-US" dirty="0"/>
              <a:t> is a directed path with </a:t>
            </a:r>
            <a:r>
              <a:rPr lang="en-US" b="1" i="1" dirty="0" smtClean="0"/>
              <a:t>u</a:t>
            </a:r>
            <a:r>
              <a:rPr lang="en-US" sz="1200" b="1" i="1" dirty="0" smtClean="0"/>
              <a:t>1</a:t>
            </a:r>
            <a:r>
              <a:rPr lang="en-US" b="1" i="1" dirty="0" smtClean="0"/>
              <a:t> = S</a:t>
            </a:r>
            <a:r>
              <a:rPr lang="en-US" dirty="0" smtClean="0"/>
              <a:t> and </a:t>
            </a:r>
            <a:r>
              <a:rPr lang="en-US" b="1" i="1" dirty="0" err="1" smtClean="0"/>
              <a:t>u</a:t>
            </a:r>
            <a:r>
              <a:rPr lang="en-US" sz="1050" b="1" i="1" dirty="0" err="1" smtClean="0"/>
              <a:t>k</a:t>
            </a:r>
            <a:r>
              <a:rPr lang="en-US" sz="1200" dirty="0" smtClean="0"/>
              <a:t>  </a:t>
            </a:r>
            <a:r>
              <a:rPr lang="en-US" b="1" i="1" dirty="0" smtClean="0"/>
              <a:t>= T</a:t>
            </a:r>
            <a:r>
              <a:rPr lang="en-US" dirty="0" smtClean="0"/>
              <a:t> </a:t>
            </a:r>
            <a:r>
              <a:rPr lang="en-US" dirty="0"/>
              <a:t>such </a:t>
            </a:r>
            <a:r>
              <a:rPr lang="en-US" dirty="0" smtClean="0"/>
              <a:t>that,</a:t>
            </a:r>
            <a:endParaRPr lang="en-US" dirty="0"/>
          </a:p>
          <a:p>
            <a:pPr algn="ctr"/>
            <a:r>
              <a:rPr lang="en-US" b="1" i="1" dirty="0"/>
              <a:t>r(</a:t>
            </a:r>
            <a:r>
              <a:rPr lang="en-US" b="1" i="1" dirty="0" err="1"/>
              <a:t>E</a:t>
            </a:r>
            <a:r>
              <a:rPr lang="en-US" sz="1200" b="1" i="1" dirty="0" err="1"/>
              <a:t>i</a:t>
            </a:r>
            <a:r>
              <a:rPr lang="en-US" b="1" i="1" dirty="0"/>
              <a:t>) = c(</a:t>
            </a:r>
            <a:r>
              <a:rPr lang="en-US" b="1" i="1" dirty="0" err="1"/>
              <a:t>E</a:t>
            </a:r>
            <a:r>
              <a:rPr lang="en-US" sz="1200" b="1" i="1" dirty="0" err="1"/>
              <a:t>i</a:t>
            </a:r>
            <a:r>
              <a:rPr lang="en-US" b="1" i="1" dirty="0"/>
              <a:t>) – f(</a:t>
            </a:r>
            <a:r>
              <a:rPr lang="en-US" b="1" i="1" dirty="0" err="1"/>
              <a:t>E</a:t>
            </a:r>
            <a:r>
              <a:rPr lang="en-US" sz="1200" b="1" i="1" dirty="0" err="1"/>
              <a:t>i</a:t>
            </a:r>
            <a:r>
              <a:rPr lang="en-US" b="1" i="1" dirty="0" smtClean="0"/>
              <a:t>) &gt; 0 </a:t>
            </a:r>
          </a:p>
          <a:p>
            <a:pPr algn="ctr"/>
            <a:r>
              <a:rPr lang="en-US" dirty="0" smtClean="0"/>
              <a:t>for </a:t>
            </a:r>
            <a:r>
              <a:rPr lang="en-US" dirty="0"/>
              <a:t>all edges </a:t>
            </a:r>
            <a:r>
              <a:rPr lang="en-US" b="1" i="1" dirty="0" err="1" smtClean="0"/>
              <a:t>E</a:t>
            </a:r>
            <a:r>
              <a:rPr lang="en-US" sz="1200" b="1" i="1" dirty="0" err="1" smtClean="0"/>
              <a:t>i</a:t>
            </a:r>
            <a:r>
              <a:rPr lang="en-US" sz="1200" b="1" i="1" dirty="0" smtClean="0"/>
              <a:t>  </a:t>
            </a:r>
            <a:r>
              <a:rPr lang="en-US" b="1" i="1" dirty="0" smtClean="0"/>
              <a:t>= (</a:t>
            </a:r>
            <a:r>
              <a:rPr lang="en-US" sz="1600" b="1" i="1" dirty="0" err="1"/>
              <a:t>u</a:t>
            </a:r>
            <a:r>
              <a:rPr lang="en-US" sz="1100" b="1" i="1" dirty="0" err="1"/>
              <a:t>i</a:t>
            </a:r>
            <a:r>
              <a:rPr lang="en-US" sz="1600" b="1" i="1" dirty="0" smtClean="0"/>
              <a:t>, u</a:t>
            </a:r>
            <a:r>
              <a:rPr lang="en-US" sz="1100" b="1" i="1" dirty="0" smtClean="0"/>
              <a:t>i+1</a:t>
            </a:r>
            <a:r>
              <a:rPr lang="en-US" sz="1600" b="1" i="1" dirty="0" smtClean="0"/>
              <a:t>)</a:t>
            </a:r>
            <a:r>
              <a:rPr lang="en-US" sz="1600" dirty="0" smtClean="0"/>
              <a:t> </a:t>
            </a:r>
            <a:r>
              <a:rPr lang="en-US" dirty="0" smtClean="0"/>
              <a:t>for </a:t>
            </a:r>
            <a:r>
              <a:rPr lang="en-US" b="1" i="1" dirty="0" err="1" smtClean="0"/>
              <a:t>i</a:t>
            </a:r>
            <a:r>
              <a:rPr lang="en-US" b="1" i="1" dirty="0" smtClean="0"/>
              <a:t> = 1, …, k</a:t>
            </a:r>
            <a:r>
              <a:rPr lang="en-US" b="1" i="1" dirty="0"/>
              <a:t>−</a:t>
            </a:r>
            <a:r>
              <a:rPr lang="en-US" b="1" i="1" dirty="0" smtClean="0"/>
              <a:t>1</a:t>
            </a:r>
            <a:r>
              <a:rPr lang="en-US" dirty="0" smtClean="0"/>
              <a:t> </a:t>
            </a:r>
            <a:r>
              <a:rPr lang="en-US" dirty="0"/>
              <a:t>in the path </a:t>
            </a:r>
            <a:r>
              <a:rPr lang="en-US" b="1" i="1" dirty="0" smtClean="0"/>
              <a:t>p</a:t>
            </a:r>
            <a:r>
              <a:rPr lang="en-US" dirty="0" smtClean="0"/>
              <a:t>. </a:t>
            </a:r>
            <a:endParaRPr lang="en-US" dirty="0"/>
          </a:p>
        </p:txBody>
      </p:sp>
    </p:spTree>
    <p:extLst>
      <p:ext uri="{BB962C8B-B14F-4D97-AF65-F5344CB8AC3E}">
        <p14:creationId xmlns:p14="http://schemas.microsoft.com/office/powerpoint/2010/main" val="3318048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arn(inVertical)">
                                      <p:cBhvr>
                                        <p:cTn id="17" dur="500"/>
                                        <p:tgtEl>
                                          <p:spTgt spid="8">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barn(inVertical)">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barn(inVertical)">
                                      <p:cBhvr>
                                        <p:cTn id="25" dur="500"/>
                                        <p:tgtEl>
                                          <p:spTgt spid="8">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barn(inVertical)">
                                      <p:cBhvr>
                                        <p:cTn id="30" dur="500"/>
                                        <p:tgtEl>
                                          <p:spTgt spid="8">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wipe(up)">
                                      <p:cBhvr>
                                        <p:cTn id="35" dur="500"/>
                                        <p:tgtEl>
                                          <p:spTgt spid="8">
                                            <p:txEl>
                                              <p:pRg st="10" end="10"/>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8">
                                            <p:txEl>
                                              <p:pRg st="12" end="12"/>
                                            </p:txEl>
                                          </p:spTgt>
                                        </p:tgtEl>
                                        <p:attrNameLst>
                                          <p:attrName>style.visibility</p:attrName>
                                        </p:attrNameLst>
                                      </p:cBhvr>
                                      <p:to>
                                        <p:strVal val="visible"/>
                                      </p:to>
                                    </p:set>
                                    <p:animEffect transition="in" filter="wipe(up)">
                                      <p:cBhvr>
                                        <p:cTn id="38" dur="500"/>
                                        <p:tgtEl>
                                          <p:spTgt spid="8">
                                            <p:txEl>
                                              <p:pRg st="12" end="12"/>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8">
                                            <p:txEl>
                                              <p:pRg st="13" end="13"/>
                                            </p:txEl>
                                          </p:spTgt>
                                        </p:tgtEl>
                                        <p:attrNameLst>
                                          <p:attrName>style.visibility</p:attrName>
                                        </p:attrNameLst>
                                      </p:cBhvr>
                                      <p:to>
                                        <p:strVal val="visible"/>
                                      </p:to>
                                    </p:set>
                                    <p:animEffect transition="in" filter="wipe(up)">
                                      <p:cBhvr>
                                        <p:cTn id="41" dur="500"/>
                                        <p:tgtEl>
                                          <p:spTgt spid="8">
                                            <p:txEl>
                                              <p:pRg st="13" end="13"/>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8">
                                            <p:txEl>
                                              <p:pRg st="14" end="14"/>
                                            </p:txEl>
                                          </p:spTgt>
                                        </p:tgtEl>
                                        <p:attrNameLst>
                                          <p:attrName>style.visibility</p:attrName>
                                        </p:attrNameLst>
                                      </p:cBhvr>
                                      <p:to>
                                        <p:strVal val="visible"/>
                                      </p:to>
                                    </p:set>
                                    <p:animEffect transition="in" filter="wipe(up)">
                                      <p:cBhvr>
                                        <p:cTn id="44" dur="5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sz="2000" u="sng" dirty="0" smtClean="0"/>
              <a:t>Implementation of Ford-Fulkerson </a:t>
            </a:r>
            <a:r>
              <a:rPr lang="en-US" sz="2000" u="sng" dirty="0"/>
              <a:t>Algorithm – </a:t>
            </a:r>
            <a:r>
              <a:rPr lang="en-US" sz="2000" u="sng" dirty="0" smtClean="0"/>
              <a:t>Worked Out Example</a:t>
            </a:r>
            <a:endParaRPr lang="en-US" sz="2000" u="sng" dirty="0"/>
          </a:p>
        </p:txBody>
      </p:sp>
      <p:sp>
        <p:nvSpPr>
          <p:cNvPr id="8" name="TextBox 7"/>
          <p:cNvSpPr txBox="1"/>
          <p:nvPr/>
        </p:nvSpPr>
        <p:spPr>
          <a:xfrm>
            <a:off x="304800" y="1487269"/>
            <a:ext cx="8610600" cy="646331"/>
          </a:xfrm>
          <a:prstGeom prst="rect">
            <a:avLst/>
          </a:prstGeom>
          <a:noFill/>
        </p:spPr>
        <p:txBody>
          <a:bodyPr wrap="square" rtlCol="0">
            <a:spAutoFit/>
          </a:bodyPr>
          <a:lstStyle/>
          <a:p>
            <a:pPr algn="just"/>
            <a:r>
              <a:rPr lang="en-US" dirty="0" smtClean="0"/>
              <a:t>Calculate Maximum Flow (Max Flow) for the following Flow Network using     Ford-Fulkerson Algorithm:</a:t>
            </a:r>
            <a:endParaRPr lang="en-US" dirty="0"/>
          </a:p>
        </p:txBody>
      </p:sp>
      <p:sp>
        <p:nvSpPr>
          <p:cNvPr id="2" name="Oval 1"/>
          <p:cNvSpPr/>
          <p:nvPr/>
        </p:nvSpPr>
        <p:spPr>
          <a:xfrm>
            <a:off x="3257845" y="27181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5" name="Oval 4"/>
          <p:cNvSpPr/>
          <p:nvPr/>
        </p:nvSpPr>
        <p:spPr>
          <a:xfrm>
            <a:off x="4858045" y="1893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7" name="Oval 6"/>
          <p:cNvSpPr/>
          <p:nvPr/>
        </p:nvSpPr>
        <p:spPr>
          <a:xfrm>
            <a:off x="4858045" y="3493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9" name="Oval 8"/>
          <p:cNvSpPr/>
          <p:nvPr/>
        </p:nvSpPr>
        <p:spPr>
          <a:xfrm>
            <a:off x="6686845" y="1893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 name="Oval 9"/>
          <p:cNvSpPr/>
          <p:nvPr/>
        </p:nvSpPr>
        <p:spPr>
          <a:xfrm>
            <a:off x="6686845" y="3493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1" name="Oval 10"/>
          <p:cNvSpPr/>
          <p:nvPr/>
        </p:nvSpPr>
        <p:spPr>
          <a:xfrm>
            <a:off x="8363245" y="2731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 name="Straight Arrow Connector 3"/>
          <p:cNvCxnSpPr>
            <a:stCxn id="2" idx="7"/>
            <a:endCxn id="5" idx="2"/>
          </p:cNvCxnSpPr>
          <p:nvPr/>
        </p:nvCxnSpPr>
        <p:spPr>
          <a:xfrm flipV="1">
            <a:off x="3713130" y="21600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5"/>
            <a:endCxn id="7" idx="2"/>
          </p:cNvCxnSpPr>
          <p:nvPr/>
        </p:nvCxnSpPr>
        <p:spPr>
          <a:xfrm>
            <a:off x="3713130" y="31734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6"/>
            <a:endCxn id="9" idx="2"/>
          </p:cNvCxnSpPr>
          <p:nvPr/>
        </p:nvCxnSpPr>
        <p:spPr>
          <a:xfrm>
            <a:off x="5391445" y="21600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a:off x="5391445" y="3760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1" idx="1"/>
          </p:cNvCxnSpPr>
          <p:nvPr/>
        </p:nvCxnSpPr>
        <p:spPr>
          <a:xfrm>
            <a:off x="7220245" y="21600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a:endCxn id="11" idx="3"/>
          </p:cNvCxnSpPr>
          <p:nvPr/>
        </p:nvCxnSpPr>
        <p:spPr>
          <a:xfrm flipV="1">
            <a:off x="7220245" y="3186817"/>
            <a:ext cx="1221115" cy="5734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9" idx="4"/>
          </p:cNvCxnSpPr>
          <p:nvPr/>
        </p:nvCxnSpPr>
        <p:spPr>
          <a:xfrm flipV="1">
            <a:off x="6953545" y="2426732"/>
            <a:ext cx="0" cy="106680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7" idx="7"/>
          </p:cNvCxnSpPr>
          <p:nvPr/>
        </p:nvCxnSpPr>
        <p:spPr>
          <a:xfrm flipH="1">
            <a:off x="5313330" y="2348617"/>
            <a:ext cx="145163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7"/>
            <a:endCxn id="5" idx="5"/>
          </p:cNvCxnSpPr>
          <p:nvPr/>
        </p:nvCxnSpPr>
        <p:spPr>
          <a:xfrm flipV="1">
            <a:off x="5313330" y="2348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 idx="3"/>
            <a:endCxn id="7" idx="1"/>
          </p:cNvCxnSpPr>
          <p:nvPr/>
        </p:nvCxnSpPr>
        <p:spPr>
          <a:xfrm>
            <a:off x="4936160" y="2348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863774" y="2242066"/>
            <a:ext cx="413896" cy="369332"/>
          </a:xfrm>
          <a:prstGeom prst="rect">
            <a:avLst/>
          </a:prstGeom>
          <a:noFill/>
        </p:spPr>
        <p:txBody>
          <a:bodyPr wrap="none" rtlCol="0">
            <a:spAutoFit/>
          </a:bodyPr>
          <a:lstStyle/>
          <a:p>
            <a:r>
              <a:rPr lang="en-US" dirty="0" smtClean="0"/>
              <a:t>16</a:t>
            </a:r>
            <a:endParaRPr lang="en-US" dirty="0"/>
          </a:p>
        </p:txBody>
      </p:sp>
      <p:sp>
        <p:nvSpPr>
          <p:cNvPr id="80" name="TextBox 79"/>
          <p:cNvSpPr txBox="1"/>
          <p:nvPr/>
        </p:nvSpPr>
        <p:spPr>
          <a:xfrm>
            <a:off x="5832197" y="1828800"/>
            <a:ext cx="412292" cy="369332"/>
          </a:xfrm>
          <a:prstGeom prst="rect">
            <a:avLst/>
          </a:prstGeom>
          <a:noFill/>
        </p:spPr>
        <p:txBody>
          <a:bodyPr wrap="none" rtlCol="0">
            <a:spAutoFit/>
          </a:bodyPr>
          <a:lstStyle/>
          <a:p>
            <a:r>
              <a:rPr lang="en-US" dirty="0" smtClean="0"/>
              <a:t>12</a:t>
            </a:r>
            <a:endParaRPr lang="en-US" dirty="0"/>
          </a:p>
        </p:txBody>
      </p:sp>
      <p:sp>
        <p:nvSpPr>
          <p:cNvPr id="81" name="TextBox 80"/>
          <p:cNvSpPr txBox="1"/>
          <p:nvPr/>
        </p:nvSpPr>
        <p:spPr>
          <a:xfrm>
            <a:off x="4553245" y="2743200"/>
            <a:ext cx="425116" cy="369332"/>
          </a:xfrm>
          <a:prstGeom prst="rect">
            <a:avLst/>
          </a:prstGeom>
          <a:noFill/>
        </p:spPr>
        <p:txBody>
          <a:bodyPr wrap="none" rtlCol="0">
            <a:spAutoFit/>
          </a:bodyPr>
          <a:lstStyle/>
          <a:p>
            <a:r>
              <a:rPr lang="en-US" dirty="0" smtClean="0"/>
              <a:t>10</a:t>
            </a:r>
            <a:endParaRPr lang="en-US" dirty="0"/>
          </a:p>
        </p:txBody>
      </p:sp>
      <p:sp>
        <p:nvSpPr>
          <p:cNvPr id="82" name="TextBox 81"/>
          <p:cNvSpPr txBox="1"/>
          <p:nvPr/>
        </p:nvSpPr>
        <p:spPr>
          <a:xfrm>
            <a:off x="5463935" y="2502932"/>
            <a:ext cx="314510" cy="369332"/>
          </a:xfrm>
          <a:prstGeom prst="rect">
            <a:avLst/>
          </a:prstGeom>
          <a:noFill/>
        </p:spPr>
        <p:txBody>
          <a:bodyPr wrap="none" rtlCol="0">
            <a:spAutoFit/>
          </a:bodyPr>
          <a:lstStyle/>
          <a:p>
            <a:r>
              <a:rPr lang="en-US" dirty="0" smtClean="0"/>
              <a:t>4</a:t>
            </a:r>
            <a:endParaRPr lang="en-US" dirty="0"/>
          </a:p>
        </p:txBody>
      </p:sp>
      <p:sp>
        <p:nvSpPr>
          <p:cNvPr id="83" name="TextBox 82"/>
          <p:cNvSpPr txBox="1"/>
          <p:nvPr/>
        </p:nvSpPr>
        <p:spPr>
          <a:xfrm>
            <a:off x="3943645" y="3341132"/>
            <a:ext cx="410690" cy="369332"/>
          </a:xfrm>
          <a:prstGeom prst="rect">
            <a:avLst/>
          </a:prstGeom>
          <a:noFill/>
        </p:spPr>
        <p:txBody>
          <a:bodyPr wrap="none" rtlCol="0">
            <a:spAutoFit/>
          </a:bodyPr>
          <a:lstStyle/>
          <a:p>
            <a:r>
              <a:rPr lang="en-US" dirty="0" smtClean="0"/>
              <a:t>13</a:t>
            </a:r>
            <a:endParaRPr lang="en-US" dirty="0"/>
          </a:p>
        </p:txBody>
      </p:sp>
      <p:sp>
        <p:nvSpPr>
          <p:cNvPr id="84" name="TextBox 83"/>
          <p:cNvSpPr txBox="1"/>
          <p:nvPr/>
        </p:nvSpPr>
        <p:spPr>
          <a:xfrm>
            <a:off x="6143735" y="2819400"/>
            <a:ext cx="314510" cy="369332"/>
          </a:xfrm>
          <a:prstGeom prst="rect">
            <a:avLst/>
          </a:prstGeom>
          <a:noFill/>
        </p:spPr>
        <p:txBody>
          <a:bodyPr wrap="none" rtlCol="0">
            <a:spAutoFit/>
          </a:bodyPr>
          <a:lstStyle/>
          <a:p>
            <a:r>
              <a:rPr lang="en-US" dirty="0" smtClean="0"/>
              <a:t>9</a:t>
            </a:r>
            <a:endParaRPr lang="en-US" dirty="0"/>
          </a:p>
        </p:txBody>
      </p:sp>
      <p:sp>
        <p:nvSpPr>
          <p:cNvPr id="85" name="TextBox 84"/>
          <p:cNvSpPr txBox="1"/>
          <p:nvPr/>
        </p:nvSpPr>
        <p:spPr>
          <a:xfrm>
            <a:off x="5848645" y="3669268"/>
            <a:ext cx="413896" cy="369332"/>
          </a:xfrm>
          <a:prstGeom prst="rect">
            <a:avLst/>
          </a:prstGeom>
          <a:noFill/>
        </p:spPr>
        <p:txBody>
          <a:bodyPr wrap="none" rtlCol="0">
            <a:spAutoFit/>
          </a:bodyPr>
          <a:lstStyle/>
          <a:p>
            <a:r>
              <a:rPr lang="en-US" dirty="0" smtClean="0"/>
              <a:t>14</a:t>
            </a:r>
            <a:endParaRPr lang="en-US" dirty="0"/>
          </a:p>
        </p:txBody>
      </p:sp>
      <p:sp>
        <p:nvSpPr>
          <p:cNvPr id="86" name="TextBox 85"/>
          <p:cNvSpPr txBox="1"/>
          <p:nvPr/>
        </p:nvSpPr>
        <p:spPr>
          <a:xfrm>
            <a:off x="7851830" y="2133600"/>
            <a:ext cx="453970" cy="369332"/>
          </a:xfrm>
          <a:prstGeom prst="rect">
            <a:avLst/>
          </a:prstGeom>
          <a:noFill/>
        </p:spPr>
        <p:txBody>
          <a:bodyPr wrap="none" rtlCol="0">
            <a:spAutoFit/>
          </a:bodyPr>
          <a:lstStyle/>
          <a:p>
            <a:r>
              <a:rPr lang="en-US" dirty="0" smtClean="0"/>
              <a:t>20</a:t>
            </a:r>
            <a:endParaRPr lang="en-US" dirty="0"/>
          </a:p>
        </p:txBody>
      </p:sp>
      <p:sp>
        <p:nvSpPr>
          <p:cNvPr id="87" name="TextBox 86"/>
          <p:cNvSpPr txBox="1"/>
          <p:nvPr/>
        </p:nvSpPr>
        <p:spPr>
          <a:xfrm>
            <a:off x="7167518" y="2731532"/>
            <a:ext cx="300082" cy="369332"/>
          </a:xfrm>
          <a:prstGeom prst="rect">
            <a:avLst/>
          </a:prstGeom>
          <a:noFill/>
        </p:spPr>
        <p:txBody>
          <a:bodyPr wrap="none" rtlCol="0">
            <a:spAutoFit/>
          </a:bodyPr>
          <a:lstStyle/>
          <a:p>
            <a:r>
              <a:rPr lang="en-US" dirty="0" smtClean="0"/>
              <a:t>7</a:t>
            </a:r>
            <a:endParaRPr lang="en-US" dirty="0"/>
          </a:p>
        </p:txBody>
      </p:sp>
      <p:sp>
        <p:nvSpPr>
          <p:cNvPr id="88" name="TextBox 87"/>
          <p:cNvSpPr txBox="1"/>
          <p:nvPr/>
        </p:nvSpPr>
        <p:spPr>
          <a:xfrm>
            <a:off x="7838890" y="3352800"/>
            <a:ext cx="314510" cy="369332"/>
          </a:xfrm>
          <a:prstGeom prst="rect">
            <a:avLst/>
          </a:prstGeom>
          <a:noFill/>
        </p:spPr>
        <p:txBody>
          <a:bodyPr wrap="none" rtlCol="0">
            <a:spAutoFit/>
          </a:bodyPr>
          <a:lstStyle/>
          <a:p>
            <a:r>
              <a:rPr lang="en-US" dirty="0" smtClean="0"/>
              <a:t>4</a:t>
            </a:r>
            <a:endParaRPr lang="en-US" dirty="0"/>
          </a:p>
        </p:txBody>
      </p:sp>
      <p:sp>
        <p:nvSpPr>
          <p:cNvPr id="90" name="Rectangle 89"/>
          <p:cNvSpPr/>
          <p:nvPr/>
        </p:nvSpPr>
        <p:spPr>
          <a:xfrm>
            <a:off x="3638845" y="2242066"/>
            <a:ext cx="434735" cy="369332"/>
          </a:xfrm>
          <a:prstGeom prst="rect">
            <a:avLst/>
          </a:prstGeom>
        </p:spPr>
        <p:txBody>
          <a:bodyPr wrap="none">
            <a:spAutoFit/>
          </a:bodyPr>
          <a:lstStyle/>
          <a:p>
            <a:pPr algn="ctr"/>
            <a:r>
              <a:rPr lang="en-US" dirty="0" smtClean="0"/>
              <a:t>0/</a:t>
            </a:r>
            <a:endParaRPr lang="en-US" dirty="0"/>
          </a:p>
        </p:txBody>
      </p:sp>
      <p:sp>
        <p:nvSpPr>
          <p:cNvPr id="91" name="Rectangle 90"/>
          <p:cNvSpPr/>
          <p:nvPr/>
        </p:nvSpPr>
        <p:spPr>
          <a:xfrm>
            <a:off x="3715045" y="3364468"/>
            <a:ext cx="434735" cy="369332"/>
          </a:xfrm>
          <a:prstGeom prst="rect">
            <a:avLst/>
          </a:prstGeom>
        </p:spPr>
        <p:txBody>
          <a:bodyPr wrap="none">
            <a:spAutoFit/>
          </a:bodyPr>
          <a:lstStyle/>
          <a:p>
            <a:pPr algn="ctr"/>
            <a:r>
              <a:rPr lang="en-US" dirty="0" smtClean="0"/>
              <a:t>0/</a:t>
            </a:r>
            <a:endParaRPr lang="en-US" dirty="0"/>
          </a:p>
        </p:txBody>
      </p:sp>
      <p:sp>
        <p:nvSpPr>
          <p:cNvPr id="92" name="Rectangle 91"/>
          <p:cNvSpPr/>
          <p:nvPr/>
        </p:nvSpPr>
        <p:spPr>
          <a:xfrm>
            <a:off x="5620045" y="1828800"/>
            <a:ext cx="434735" cy="369332"/>
          </a:xfrm>
          <a:prstGeom prst="rect">
            <a:avLst/>
          </a:prstGeom>
        </p:spPr>
        <p:txBody>
          <a:bodyPr wrap="none">
            <a:spAutoFit/>
          </a:bodyPr>
          <a:lstStyle/>
          <a:p>
            <a:pPr algn="ctr"/>
            <a:r>
              <a:rPr lang="en-US" dirty="0" smtClean="0"/>
              <a:t>0/</a:t>
            </a:r>
            <a:endParaRPr lang="en-US" dirty="0"/>
          </a:p>
        </p:txBody>
      </p:sp>
      <p:sp>
        <p:nvSpPr>
          <p:cNvPr id="93" name="Rectangle 92"/>
          <p:cNvSpPr/>
          <p:nvPr/>
        </p:nvSpPr>
        <p:spPr>
          <a:xfrm>
            <a:off x="4324645" y="2754868"/>
            <a:ext cx="434735" cy="369332"/>
          </a:xfrm>
          <a:prstGeom prst="rect">
            <a:avLst/>
          </a:prstGeom>
        </p:spPr>
        <p:txBody>
          <a:bodyPr wrap="none">
            <a:spAutoFit/>
          </a:bodyPr>
          <a:lstStyle/>
          <a:p>
            <a:pPr algn="ctr"/>
            <a:r>
              <a:rPr lang="en-US" dirty="0" smtClean="0"/>
              <a:t>0/</a:t>
            </a:r>
            <a:endParaRPr lang="en-US" dirty="0"/>
          </a:p>
        </p:txBody>
      </p:sp>
      <p:sp>
        <p:nvSpPr>
          <p:cNvPr id="94" name="Rectangle 93"/>
          <p:cNvSpPr/>
          <p:nvPr/>
        </p:nvSpPr>
        <p:spPr>
          <a:xfrm>
            <a:off x="5257800" y="2526268"/>
            <a:ext cx="434735" cy="369332"/>
          </a:xfrm>
          <a:prstGeom prst="rect">
            <a:avLst/>
          </a:prstGeom>
        </p:spPr>
        <p:txBody>
          <a:bodyPr wrap="none">
            <a:spAutoFit/>
          </a:bodyPr>
          <a:lstStyle/>
          <a:p>
            <a:pPr algn="ctr"/>
            <a:r>
              <a:rPr lang="en-US" dirty="0" smtClean="0"/>
              <a:t>0/</a:t>
            </a:r>
            <a:endParaRPr lang="en-US" dirty="0"/>
          </a:p>
        </p:txBody>
      </p:sp>
      <p:sp>
        <p:nvSpPr>
          <p:cNvPr id="95" name="Rectangle 94"/>
          <p:cNvSpPr/>
          <p:nvPr/>
        </p:nvSpPr>
        <p:spPr>
          <a:xfrm>
            <a:off x="5924845" y="2819400"/>
            <a:ext cx="434735" cy="369332"/>
          </a:xfrm>
          <a:prstGeom prst="rect">
            <a:avLst/>
          </a:prstGeom>
        </p:spPr>
        <p:txBody>
          <a:bodyPr wrap="none">
            <a:spAutoFit/>
          </a:bodyPr>
          <a:lstStyle/>
          <a:p>
            <a:pPr algn="ctr"/>
            <a:r>
              <a:rPr lang="en-US" dirty="0" smtClean="0"/>
              <a:t>0/</a:t>
            </a:r>
            <a:endParaRPr lang="en-US" dirty="0"/>
          </a:p>
        </p:txBody>
      </p:sp>
      <p:sp>
        <p:nvSpPr>
          <p:cNvPr id="96" name="Rectangle 95"/>
          <p:cNvSpPr/>
          <p:nvPr/>
        </p:nvSpPr>
        <p:spPr>
          <a:xfrm>
            <a:off x="5620045" y="3669268"/>
            <a:ext cx="434735" cy="369332"/>
          </a:xfrm>
          <a:prstGeom prst="rect">
            <a:avLst/>
          </a:prstGeom>
        </p:spPr>
        <p:txBody>
          <a:bodyPr wrap="none">
            <a:spAutoFit/>
          </a:bodyPr>
          <a:lstStyle/>
          <a:p>
            <a:pPr algn="ctr"/>
            <a:r>
              <a:rPr lang="en-US" dirty="0" smtClean="0"/>
              <a:t>0/</a:t>
            </a:r>
            <a:endParaRPr lang="en-US" dirty="0"/>
          </a:p>
        </p:txBody>
      </p:sp>
      <p:sp>
        <p:nvSpPr>
          <p:cNvPr id="97" name="Rectangle 96"/>
          <p:cNvSpPr/>
          <p:nvPr/>
        </p:nvSpPr>
        <p:spPr>
          <a:xfrm>
            <a:off x="6938918" y="2754868"/>
            <a:ext cx="434735" cy="369332"/>
          </a:xfrm>
          <a:prstGeom prst="rect">
            <a:avLst/>
          </a:prstGeom>
        </p:spPr>
        <p:txBody>
          <a:bodyPr wrap="none">
            <a:spAutoFit/>
          </a:bodyPr>
          <a:lstStyle/>
          <a:p>
            <a:pPr algn="ctr"/>
            <a:r>
              <a:rPr lang="en-US" dirty="0" smtClean="0"/>
              <a:t>0/</a:t>
            </a:r>
            <a:endParaRPr lang="en-US" dirty="0"/>
          </a:p>
        </p:txBody>
      </p:sp>
      <p:sp>
        <p:nvSpPr>
          <p:cNvPr id="98" name="Rectangle 97"/>
          <p:cNvSpPr/>
          <p:nvPr/>
        </p:nvSpPr>
        <p:spPr>
          <a:xfrm>
            <a:off x="7602391" y="2133600"/>
            <a:ext cx="434735" cy="369332"/>
          </a:xfrm>
          <a:prstGeom prst="rect">
            <a:avLst/>
          </a:prstGeom>
        </p:spPr>
        <p:txBody>
          <a:bodyPr wrap="none">
            <a:spAutoFit/>
          </a:bodyPr>
          <a:lstStyle/>
          <a:p>
            <a:pPr algn="ctr"/>
            <a:r>
              <a:rPr lang="en-US" dirty="0" smtClean="0"/>
              <a:t>0/</a:t>
            </a:r>
            <a:endParaRPr lang="en-US" dirty="0"/>
          </a:p>
        </p:txBody>
      </p:sp>
      <p:sp>
        <p:nvSpPr>
          <p:cNvPr id="99" name="Rectangle 98"/>
          <p:cNvSpPr/>
          <p:nvPr/>
        </p:nvSpPr>
        <p:spPr>
          <a:xfrm>
            <a:off x="7643186" y="3364468"/>
            <a:ext cx="434735" cy="369332"/>
          </a:xfrm>
          <a:prstGeom prst="rect">
            <a:avLst/>
          </a:prstGeom>
        </p:spPr>
        <p:txBody>
          <a:bodyPr wrap="none">
            <a:spAutoFit/>
          </a:bodyPr>
          <a:lstStyle/>
          <a:p>
            <a:pPr algn="ctr"/>
            <a:r>
              <a:rPr lang="en-US" dirty="0" smtClean="0"/>
              <a:t>0/</a:t>
            </a:r>
            <a:endParaRPr lang="en-US" dirty="0"/>
          </a:p>
        </p:txBody>
      </p:sp>
      <p:sp>
        <p:nvSpPr>
          <p:cNvPr id="100" name="Rectangle 99"/>
          <p:cNvSpPr/>
          <p:nvPr/>
        </p:nvSpPr>
        <p:spPr>
          <a:xfrm>
            <a:off x="1569825" y="2907268"/>
            <a:ext cx="1588897" cy="338554"/>
          </a:xfrm>
          <a:prstGeom prst="rect">
            <a:avLst/>
          </a:prstGeom>
        </p:spPr>
        <p:txBody>
          <a:bodyPr wrap="none">
            <a:spAutoFit/>
          </a:bodyPr>
          <a:lstStyle/>
          <a:p>
            <a:pPr algn="ctr"/>
            <a:r>
              <a:rPr lang="en-US" sz="1600" dirty="0" err="1" smtClean="0"/>
              <a:t>Total_Flow</a:t>
            </a:r>
            <a:r>
              <a:rPr lang="en-US" sz="1600" dirty="0" smtClean="0"/>
              <a:t> </a:t>
            </a:r>
            <a:r>
              <a:rPr lang="en-US" sz="1600" dirty="0" smtClean="0"/>
              <a:t>= 0</a:t>
            </a:r>
            <a:endParaRPr lang="en-US" sz="1600" dirty="0"/>
          </a:p>
        </p:txBody>
      </p:sp>
      <p:sp>
        <p:nvSpPr>
          <p:cNvPr id="101" name="Oval 100"/>
          <p:cNvSpPr/>
          <p:nvPr/>
        </p:nvSpPr>
        <p:spPr>
          <a:xfrm>
            <a:off x="304800" y="50041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02" name="Oval 101"/>
          <p:cNvSpPr/>
          <p:nvPr/>
        </p:nvSpPr>
        <p:spPr>
          <a:xfrm>
            <a:off x="19050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103" name="Oval 102"/>
          <p:cNvSpPr/>
          <p:nvPr/>
        </p:nvSpPr>
        <p:spPr>
          <a:xfrm>
            <a:off x="19050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104" name="Oval 103"/>
          <p:cNvSpPr/>
          <p:nvPr/>
        </p:nvSpPr>
        <p:spPr>
          <a:xfrm>
            <a:off x="37338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5" name="Oval 104"/>
          <p:cNvSpPr/>
          <p:nvPr/>
        </p:nvSpPr>
        <p:spPr>
          <a:xfrm>
            <a:off x="37338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06" name="Oval 105"/>
          <p:cNvSpPr/>
          <p:nvPr/>
        </p:nvSpPr>
        <p:spPr>
          <a:xfrm>
            <a:off x="5410200" y="5017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07" name="Straight Arrow Connector 106"/>
          <p:cNvCxnSpPr>
            <a:stCxn id="101" idx="7"/>
            <a:endCxn id="102" idx="2"/>
          </p:cNvCxnSpPr>
          <p:nvPr/>
        </p:nvCxnSpPr>
        <p:spPr>
          <a:xfrm flipV="1">
            <a:off x="760085" y="44460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1" idx="5"/>
            <a:endCxn id="103" idx="2"/>
          </p:cNvCxnSpPr>
          <p:nvPr/>
        </p:nvCxnSpPr>
        <p:spPr>
          <a:xfrm>
            <a:off x="760085" y="54594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2438400" y="44460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3" idx="6"/>
            <a:endCxn id="105" idx="2"/>
          </p:cNvCxnSpPr>
          <p:nvPr/>
        </p:nvCxnSpPr>
        <p:spPr>
          <a:xfrm>
            <a:off x="2438400" y="604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a:endCxn id="106" idx="1"/>
          </p:cNvCxnSpPr>
          <p:nvPr/>
        </p:nvCxnSpPr>
        <p:spPr>
          <a:xfrm>
            <a:off x="4267200" y="44460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5" idx="6"/>
            <a:endCxn id="106" idx="3"/>
          </p:cNvCxnSpPr>
          <p:nvPr/>
        </p:nvCxnSpPr>
        <p:spPr>
          <a:xfrm flipV="1">
            <a:off x="4267200" y="5472817"/>
            <a:ext cx="1221115" cy="5734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5" idx="0"/>
            <a:endCxn id="104" idx="4"/>
          </p:cNvCxnSpPr>
          <p:nvPr/>
        </p:nvCxnSpPr>
        <p:spPr>
          <a:xfrm flipV="1">
            <a:off x="4000500" y="4712732"/>
            <a:ext cx="0" cy="106680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3"/>
            <a:endCxn id="103" idx="7"/>
          </p:cNvCxnSpPr>
          <p:nvPr/>
        </p:nvCxnSpPr>
        <p:spPr>
          <a:xfrm flipH="1">
            <a:off x="2360285" y="4634617"/>
            <a:ext cx="145163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3" idx="7"/>
            <a:endCxn id="102" idx="5"/>
          </p:cNvCxnSpPr>
          <p:nvPr/>
        </p:nvCxnSpPr>
        <p:spPr>
          <a:xfrm flipV="1">
            <a:off x="236028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3" idx="1"/>
          </p:cNvCxnSpPr>
          <p:nvPr/>
        </p:nvCxnSpPr>
        <p:spPr>
          <a:xfrm>
            <a:off x="198311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910729" y="4528066"/>
            <a:ext cx="413896" cy="369332"/>
          </a:xfrm>
          <a:prstGeom prst="rect">
            <a:avLst/>
          </a:prstGeom>
          <a:noFill/>
        </p:spPr>
        <p:txBody>
          <a:bodyPr wrap="none" rtlCol="0">
            <a:spAutoFit/>
          </a:bodyPr>
          <a:lstStyle/>
          <a:p>
            <a:r>
              <a:rPr lang="en-US" dirty="0" smtClean="0"/>
              <a:t>16</a:t>
            </a:r>
            <a:endParaRPr lang="en-US" dirty="0"/>
          </a:p>
        </p:txBody>
      </p:sp>
      <p:sp>
        <p:nvSpPr>
          <p:cNvPr id="118" name="TextBox 117"/>
          <p:cNvSpPr txBox="1"/>
          <p:nvPr/>
        </p:nvSpPr>
        <p:spPr>
          <a:xfrm>
            <a:off x="2879152" y="4114800"/>
            <a:ext cx="412292" cy="369332"/>
          </a:xfrm>
          <a:prstGeom prst="rect">
            <a:avLst/>
          </a:prstGeom>
          <a:noFill/>
        </p:spPr>
        <p:txBody>
          <a:bodyPr wrap="none" rtlCol="0">
            <a:spAutoFit/>
          </a:bodyPr>
          <a:lstStyle/>
          <a:p>
            <a:r>
              <a:rPr lang="en-US" dirty="0" smtClean="0"/>
              <a:t>12</a:t>
            </a:r>
            <a:endParaRPr lang="en-US" dirty="0"/>
          </a:p>
        </p:txBody>
      </p:sp>
      <p:sp>
        <p:nvSpPr>
          <p:cNvPr id="119" name="TextBox 118"/>
          <p:cNvSpPr txBox="1"/>
          <p:nvPr/>
        </p:nvSpPr>
        <p:spPr>
          <a:xfrm>
            <a:off x="1600200" y="5029200"/>
            <a:ext cx="425116" cy="369332"/>
          </a:xfrm>
          <a:prstGeom prst="rect">
            <a:avLst/>
          </a:prstGeom>
          <a:noFill/>
        </p:spPr>
        <p:txBody>
          <a:bodyPr wrap="none" rtlCol="0">
            <a:spAutoFit/>
          </a:bodyPr>
          <a:lstStyle/>
          <a:p>
            <a:r>
              <a:rPr lang="en-US" dirty="0" smtClean="0"/>
              <a:t>10</a:t>
            </a:r>
            <a:endParaRPr lang="en-US" dirty="0"/>
          </a:p>
        </p:txBody>
      </p:sp>
      <p:sp>
        <p:nvSpPr>
          <p:cNvPr id="120" name="TextBox 119"/>
          <p:cNvSpPr txBox="1"/>
          <p:nvPr/>
        </p:nvSpPr>
        <p:spPr>
          <a:xfrm>
            <a:off x="2352490" y="4788932"/>
            <a:ext cx="314510" cy="369332"/>
          </a:xfrm>
          <a:prstGeom prst="rect">
            <a:avLst/>
          </a:prstGeom>
          <a:noFill/>
        </p:spPr>
        <p:txBody>
          <a:bodyPr wrap="none" rtlCol="0">
            <a:spAutoFit/>
          </a:bodyPr>
          <a:lstStyle/>
          <a:p>
            <a:r>
              <a:rPr lang="en-US" dirty="0" smtClean="0"/>
              <a:t>4</a:t>
            </a:r>
            <a:endParaRPr lang="en-US" dirty="0"/>
          </a:p>
        </p:txBody>
      </p:sp>
      <p:sp>
        <p:nvSpPr>
          <p:cNvPr id="121" name="TextBox 120"/>
          <p:cNvSpPr txBox="1"/>
          <p:nvPr/>
        </p:nvSpPr>
        <p:spPr>
          <a:xfrm>
            <a:off x="990600" y="5334000"/>
            <a:ext cx="410690" cy="369332"/>
          </a:xfrm>
          <a:prstGeom prst="rect">
            <a:avLst/>
          </a:prstGeom>
          <a:noFill/>
        </p:spPr>
        <p:txBody>
          <a:bodyPr wrap="none" rtlCol="0">
            <a:spAutoFit/>
          </a:bodyPr>
          <a:lstStyle/>
          <a:p>
            <a:r>
              <a:rPr lang="en-US" dirty="0" smtClean="0"/>
              <a:t>13</a:t>
            </a:r>
            <a:endParaRPr lang="en-US" dirty="0"/>
          </a:p>
        </p:txBody>
      </p:sp>
      <p:sp>
        <p:nvSpPr>
          <p:cNvPr id="122" name="TextBox 121"/>
          <p:cNvSpPr txBox="1"/>
          <p:nvPr/>
        </p:nvSpPr>
        <p:spPr>
          <a:xfrm>
            <a:off x="3038290" y="4724400"/>
            <a:ext cx="314510" cy="369332"/>
          </a:xfrm>
          <a:prstGeom prst="rect">
            <a:avLst/>
          </a:prstGeom>
          <a:noFill/>
        </p:spPr>
        <p:txBody>
          <a:bodyPr wrap="none" rtlCol="0">
            <a:spAutoFit/>
          </a:bodyPr>
          <a:lstStyle/>
          <a:p>
            <a:r>
              <a:rPr lang="en-US" dirty="0" smtClean="0"/>
              <a:t>9</a:t>
            </a:r>
            <a:endParaRPr lang="en-US" dirty="0"/>
          </a:p>
        </p:txBody>
      </p:sp>
      <p:sp>
        <p:nvSpPr>
          <p:cNvPr id="123" name="TextBox 122"/>
          <p:cNvSpPr txBox="1"/>
          <p:nvPr/>
        </p:nvSpPr>
        <p:spPr>
          <a:xfrm>
            <a:off x="2895600" y="5726668"/>
            <a:ext cx="413896" cy="369332"/>
          </a:xfrm>
          <a:prstGeom prst="rect">
            <a:avLst/>
          </a:prstGeom>
          <a:noFill/>
        </p:spPr>
        <p:txBody>
          <a:bodyPr wrap="none" rtlCol="0">
            <a:spAutoFit/>
          </a:bodyPr>
          <a:lstStyle/>
          <a:p>
            <a:r>
              <a:rPr lang="en-US" dirty="0" smtClean="0"/>
              <a:t>14</a:t>
            </a:r>
            <a:endParaRPr lang="en-US" dirty="0"/>
          </a:p>
        </p:txBody>
      </p:sp>
      <p:sp>
        <p:nvSpPr>
          <p:cNvPr id="124" name="TextBox 123"/>
          <p:cNvSpPr txBox="1"/>
          <p:nvPr/>
        </p:nvSpPr>
        <p:spPr>
          <a:xfrm>
            <a:off x="4691504" y="4419600"/>
            <a:ext cx="453970" cy="369332"/>
          </a:xfrm>
          <a:prstGeom prst="rect">
            <a:avLst/>
          </a:prstGeom>
          <a:noFill/>
        </p:spPr>
        <p:txBody>
          <a:bodyPr wrap="none" rtlCol="0">
            <a:spAutoFit/>
          </a:bodyPr>
          <a:lstStyle/>
          <a:p>
            <a:r>
              <a:rPr lang="en-US" dirty="0" smtClean="0"/>
              <a:t>20</a:t>
            </a:r>
            <a:endParaRPr lang="en-US" dirty="0"/>
          </a:p>
        </p:txBody>
      </p:sp>
      <p:sp>
        <p:nvSpPr>
          <p:cNvPr id="125" name="TextBox 124"/>
          <p:cNvSpPr txBox="1"/>
          <p:nvPr/>
        </p:nvSpPr>
        <p:spPr>
          <a:xfrm>
            <a:off x="3733800" y="5017532"/>
            <a:ext cx="300082" cy="369332"/>
          </a:xfrm>
          <a:prstGeom prst="rect">
            <a:avLst/>
          </a:prstGeom>
          <a:noFill/>
        </p:spPr>
        <p:txBody>
          <a:bodyPr wrap="none" rtlCol="0">
            <a:spAutoFit/>
          </a:bodyPr>
          <a:lstStyle/>
          <a:p>
            <a:r>
              <a:rPr lang="en-US" dirty="0" smtClean="0"/>
              <a:t>7</a:t>
            </a:r>
            <a:endParaRPr lang="en-US" dirty="0"/>
          </a:p>
        </p:txBody>
      </p:sp>
      <p:sp>
        <p:nvSpPr>
          <p:cNvPr id="126" name="TextBox 125"/>
          <p:cNvSpPr txBox="1"/>
          <p:nvPr/>
        </p:nvSpPr>
        <p:spPr>
          <a:xfrm>
            <a:off x="4767704" y="5334000"/>
            <a:ext cx="314510" cy="369332"/>
          </a:xfrm>
          <a:prstGeom prst="rect">
            <a:avLst/>
          </a:prstGeom>
          <a:noFill/>
        </p:spPr>
        <p:txBody>
          <a:bodyPr wrap="none" rtlCol="0">
            <a:spAutoFit/>
          </a:bodyPr>
          <a:lstStyle/>
          <a:p>
            <a:r>
              <a:rPr lang="en-US" dirty="0" smtClean="0"/>
              <a:t>4</a:t>
            </a:r>
            <a:endParaRPr lang="en-US" dirty="0"/>
          </a:p>
        </p:txBody>
      </p:sp>
      <p:sp>
        <p:nvSpPr>
          <p:cNvPr id="127" name="Rectangle 126"/>
          <p:cNvSpPr/>
          <p:nvPr/>
        </p:nvSpPr>
        <p:spPr>
          <a:xfrm>
            <a:off x="7232842" y="3810000"/>
            <a:ext cx="1725152" cy="307777"/>
          </a:xfrm>
          <a:prstGeom prst="rect">
            <a:avLst/>
          </a:prstGeom>
        </p:spPr>
        <p:txBody>
          <a:bodyPr wrap="none">
            <a:spAutoFit/>
          </a:bodyPr>
          <a:lstStyle/>
          <a:p>
            <a:pPr algn="ctr"/>
            <a:r>
              <a:rPr lang="en-US" sz="1400" u="sng" dirty="0" smtClean="0"/>
              <a:t>Flow </a:t>
            </a:r>
            <a:r>
              <a:rPr lang="en-US" sz="1400" u="sng" dirty="0" smtClean="0"/>
              <a:t>Network (FN)</a:t>
            </a:r>
            <a:endParaRPr lang="en-US" sz="1400" u="sng" dirty="0"/>
          </a:p>
        </p:txBody>
      </p:sp>
      <p:sp>
        <p:nvSpPr>
          <p:cNvPr id="129" name="Rectangle 128"/>
          <p:cNvSpPr/>
          <p:nvPr/>
        </p:nvSpPr>
        <p:spPr>
          <a:xfrm>
            <a:off x="59369" y="3959423"/>
            <a:ext cx="2045752" cy="307777"/>
          </a:xfrm>
          <a:prstGeom prst="rect">
            <a:avLst/>
          </a:prstGeom>
        </p:spPr>
        <p:txBody>
          <a:bodyPr wrap="none">
            <a:spAutoFit/>
          </a:bodyPr>
          <a:lstStyle/>
          <a:p>
            <a:pPr algn="ctr"/>
            <a:r>
              <a:rPr lang="en-US" sz="1400" u="sng" dirty="0" smtClean="0"/>
              <a:t>Residual </a:t>
            </a:r>
            <a:r>
              <a:rPr lang="en-US" sz="1400" u="sng" dirty="0" smtClean="0"/>
              <a:t>Network (RN)</a:t>
            </a:r>
            <a:endParaRPr lang="en-US" sz="1400" u="sng" dirty="0"/>
          </a:p>
        </p:txBody>
      </p:sp>
      <p:sp>
        <p:nvSpPr>
          <p:cNvPr id="130" name="Rectangle 129"/>
          <p:cNvSpPr/>
          <p:nvPr/>
        </p:nvSpPr>
        <p:spPr>
          <a:xfrm>
            <a:off x="6023064" y="4763869"/>
            <a:ext cx="3023584" cy="707886"/>
          </a:xfrm>
          <a:prstGeom prst="rect">
            <a:avLst/>
          </a:prstGeom>
        </p:spPr>
        <p:txBody>
          <a:bodyPr wrap="none">
            <a:spAutoFit/>
          </a:bodyPr>
          <a:lstStyle/>
          <a:p>
            <a:pPr algn="ctr"/>
            <a:r>
              <a:rPr lang="en-US" sz="1600" u="sng" dirty="0" smtClean="0"/>
              <a:t>Augmenting </a:t>
            </a:r>
            <a:r>
              <a:rPr lang="en-US" sz="1600" u="sng" dirty="0" smtClean="0"/>
              <a:t>Path (AP)</a:t>
            </a:r>
            <a:endParaRPr lang="en-US" sz="1600" u="sng" dirty="0" smtClean="0"/>
          </a:p>
          <a:p>
            <a:pPr algn="ctr">
              <a:lnSpc>
                <a:spcPct val="150000"/>
              </a:lnSpc>
            </a:pPr>
            <a:r>
              <a:rPr lang="en-US" sz="1600" dirty="0" smtClean="0"/>
              <a:t>S  </a:t>
            </a:r>
            <a:r>
              <a:rPr lang="en-US" sz="1600" dirty="0" smtClean="0">
                <a:sym typeface="Wingdings" pitchFamily="2" charset="2"/>
              </a:rPr>
              <a:t> V</a:t>
            </a:r>
            <a:r>
              <a:rPr lang="en-US" sz="1100" dirty="0" smtClean="0">
                <a:sym typeface="Wingdings" pitchFamily="2" charset="2"/>
              </a:rPr>
              <a:t>1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smtClean="0">
                <a:sym typeface="Wingdings" pitchFamily="2" charset="2"/>
              </a:rPr>
              <a:t>3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smtClean="0">
                <a:sym typeface="Wingdings" pitchFamily="2" charset="2"/>
              </a:rPr>
              <a:t>2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smtClean="0">
                <a:sym typeface="Wingdings" pitchFamily="2" charset="2"/>
              </a:rPr>
              <a:t>4  </a:t>
            </a:r>
            <a:r>
              <a:rPr lang="en-US" sz="1600" dirty="0" smtClean="0">
                <a:sym typeface="Wingdings" pitchFamily="2" charset="2"/>
              </a:rPr>
              <a:t> </a:t>
            </a:r>
            <a:r>
              <a:rPr lang="en-US" sz="1100" dirty="0" smtClean="0">
                <a:sym typeface="Wingdings" pitchFamily="2" charset="2"/>
              </a:rPr>
              <a:t> </a:t>
            </a:r>
            <a:r>
              <a:rPr lang="en-US" sz="1600" dirty="0">
                <a:sym typeface="Wingdings" pitchFamily="2" charset="2"/>
              </a:rPr>
              <a:t>T</a:t>
            </a:r>
            <a:endParaRPr lang="en-US" sz="1600" dirty="0" smtClean="0"/>
          </a:p>
        </p:txBody>
      </p:sp>
      <p:sp>
        <p:nvSpPr>
          <p:cNvPr id="131" name="Rectangle 130"/>
          <p:cNvSpPr/>
          <p:nvPr/>
        </p:nvSpPr>
        <p:spPr>
          <a:xfrm>
            <a:off x="6190601" y="5257800"/>
            <a:ext cx="362599" cy="307777"/>
          </a:xfrm>
          <a:prstGeom prst="rect">
            <a:avLst/>
          </a:prstGeom>
        </p:spPr>
        <p:txBody>
          <a:bodyPr wrap="none">
            <a:spAutoFit/>
          </a:bodyPr>
          <a:lstStyle/>
          <a:p>
            <a:pPr algn="ctr"/>
            <a:r>
              <a:rPr lang="en-US" sz="1400" dirty="0" smtClean="0"/>
              <a:t>16</a:t>
            </a:r>
            <a:endParaRPr lang="en-US" dirty="0"/>
          </a:p>
        </p:txBody>
      </p:sp>
      <p:sp>
        <p:nvSpPr>
          <p:cNvPr id="132" name="Rectangle 131"/>
          <p:cNvSpPr/>
          <p:nvPr/>
        </p:nvSpPr>
        <p:spPr>
          <a:xfrm>
            <a:off x="6724002" y="5257800"/>
            <a:ext cx="362599" cy="307777"/>
          </a:xfrm>
          <a:prstGeom prst="rect">
            <a:avLst/>
          </a:prstGeom>
        </p:spPr>
        <p:txBody>
          <a:bodyPr wrap="none">
            <a:spAutoFit/>
          </a:bodyPr>
          <a:lstStyle/>
          <a:p>
            <a:pPr algn="ctr"/>
            <a:r>
              <a:rPr lang="en-US" sz="1400" dirty="0" smtClean="0"/>
              <a:t>12</a:t>
            </a:r>
            <a:endParaRPr lang="en-US" dirty="0"/>
          </a:p>
        </p:txBody>
      </p:sp>
      <p:sp>
        <p:nvSpPr>
          <p:cNvPr id="133" name="Rectangle 132"/>
          <p:cNvSpPr/>
          <p:nvPr/>
        </p:nvSpPr>
        <p:spPr>
          <a:xfrm>
            <a:off x="7353672" y="5257800"/>
            <a:ext cx="285655" cy="307777"/>
          </a:xfrm>
          <a:prstGeom prst="rect">
            <a:avLst/>
          </a:prstGeom>
        </p:spPr>
        <p:txBody>
          <a:bodyPr wrap="none">
            <a:spAutoFit/>
          </a:bodyPr>
          <a:lstStyle/>
          <a:p>
            <a:pPr algn="ctr"/>
            <a:r>
              <a:rPr lang="en-US" sz="1400" dirty="0" smtClean="0"/>
              <a:t>9</a:t>
            </a:r>
            <a:endParaRPr lang="en-US" dirty="0"/>
          </a:p>
        </p:txBody>
      </p:sp>
      <p:sp>
        <p:nvSpPr>
          <p:cNvPr id="134" name="Rectangle 133"/>
          <p:cNvSpPr/>
          <p:nvPr/>
        </p:nvSpPr>
        <p:spPr>
          <a:xfrm>
            <a:off x="7848601" y="5257800"/>
            <a:ext cx="362599" cy="307777"/>
          </a:xfrm>
          <a:prstGeom prst="rect">
            <a:avLst/>
          </a:prstGeom>
        </p:spPr>
        <p:txBody>
          <a:bodyPr wrap="none">
            <a:spAutoFit/>
          </a:bodyPr>
          <a:lstStyle/>
          <a:p>
            <a:pPr algn="ctr"/>
            <a:r>
              <a:rPr lang="en-US" sz="1400" dirty="0" smtClean="0"/>
              <a:t>14</a:t>
            </a:r>
            <a:endParaRPr lang="en-US" dirty="0"/>
          </a:p>
        </p:txBody>
      </p:sp>
      <p:sp>
        <p:nvSpPr>
          <p:cNvPr id="135" name="Rectangle 134"/>
          <p:cNvSpPr/>
          <p:nvPr/>
        </p:nvSpPr>
        <p:spPr>
          <a:xfrm>
            <a:off x="8496672" y="5257800"/>
            <a:ext cx="285655" cy="307777"/>
          </a:xfrm>
          <a:prstGeom prst="rect">
            <a:avLst/>
          </a:prstGeom>
        </p:spPr>
        <p:txBody>
          <a:bodyPr wrap="none">
            <a:spAutoFit/>
          </a:bodyPr>
          <a:lstStyle/>
          <a:p>
            <a:pPr algn="ctr"/>
            <a:r>
              <a:rPr lang="en-US" sz="1400" dirty="0" smtClean="0"/>
              <a:t>4</a:t>
            </a:r>
            <a:endParaRPr lang="en-US" dirty="0"/>
          </a:p>
        </p:txBody>
      </p:sp>
      <p:sp>
        <p:nvSpPr>
          <p:cNvPr id="136" name="TextBox 135"/>
          <p:cNvSpPr txBox="1"/>
          <p:nvPr/>
        </p:nvSpPr>
        <p:spPr>
          <a:xfrm>
            <a:off x="228600" y="2143780"/>
            <a:ext cx="3150221" cy="523220"/>
          </a:xfrm>
          <a:prstGeom prst="rect">
            <a:avLst/>
          </a:prstGeom>
          <a:noFill/>
        </p:spPr>
        <p:txBody>
          <a:bodyPr wrap="none" rtlCol="0">
            <a:spAutoFit/>
          </a:bodyPr>
          <a:lstStyle/>
          <a:p>
            <a:r>
              <a:rPr lang="en-US" sz="1400" dirty="0" smtClean="0"/>
              <a:t>Forward Edge’s Capacity will be </a:t>
            </a:r>
            <a:r>
              <a:rPr lang="en-US" sz="1400" b="1" i="1" dirty="0" smtClean="0"/>
              <a:t>r(e)</a:t>
            </a:r>
            <a:r>
              <a:rPr lang="en-US" sz="1400" dirty="0"/>
              <a:t> </a:t>
            </a:r>
            <a:endParaRPr lang="en-US" sz="1400" dirty="0" smtClean="0"/>
          </a:p>
          <a:p>
            <a:pPr algn="ctr"/>
            <a:r>
              <a:rPr lang="en-US" sz="1400" b="1" i="1" dirty="0" smtClean="0"/>
              <a:t>r(e) =</a:t>
            </a:r>
            <a:r>
              <a:rPr lang="en-US" sz="1400" dirty="0" smtClean="0"/>
              <a:t> </a:t>
            </a:r>
            <a:r>
              <a:rPr lang="en-US" sz="1400" b="1" i="1" dirty="0" smtClean="0"/>
              <a:t>c(e</a:t>
            </a:r>
            <a:r>
              <a:rPr lang="en-US" sz="1400" b="1" i="1" dirty="0" smtClean="0"/>
              <a:t>) – f(e)</a:t>
            </a:r>
            <a:endParaRPr lang="en-US" sz="1400" b="1" i="1" dirty="0"/>
          </a:p>
        </p:txBody>
      </p:sp>
      <p:sp>
        <p:nvSpPr>
          <p:cNvPr id="137" name="TextBox 136"/>
          <p:cNvSpPr txBox="1"/>
          <p:nvPr/>
        </p:nvSpPr>
        <p:spPr>
          <a:xfrm>
            <a:off x="-76200" y="2587823"/>
            <a:ext cx="3653349" cy="307777"/>
          </a:xfrm>
          <a:prstGeom prst="rect">
            <a:avLst/>
          </a:prstGeom>
          <a:noFill/>
        </p:spPr>
        <p:txBody>
          <a:bodyPr wrap="square" rtlCol="0">
            <a:spAutoFit/>
          </a:bodyPr>
          <a:lstStyle/>
          <a:p>
            <a:pPr algn="ctr"/>
            <a:r>
              <a:rPr lang="en-US" sz="1400" dirty="0" smtClean="0"/>
              <a:t>Backward Edge’s Capacity will be </a:t>
            </a:r>
            <a:r>
              <a:rPr lang="en-US" sz="1400" b="1" i="1" dirty="0" smtClean="0"/>
              <a:t>f(e)</a:t>
            </a:r>
          </a:p>
        </p:txBody>
      </p:sp>
      <p:sp>
        <p:nvSpPr>
          <p:cNvPr id="138" name="TextBox 137"/>
          <p:cNvSpPr txBox="1"/>
          <p:nvPr/>
        </p:nvSpPr>
        <p:spPr>
          <a:xfrm>
            <a:off x="5305896" y="5635823"/>
            <a:ext cx="3761904" cy="738664"/>
          </a:xfrm>
          <a:prstGeom prst="rect">
            <a:avLst/>
          </a:prstGeom>
          <a:noFill/>
        </p:spPr>
        <p:txBody>
          <a:bodyPr wrap="square" rtlCol="0">
            <a:spAutoFit/>
          </a:bodyPr>
          <a:lstStyle/>
          <a:p>
            <a:pPr algn="just"/>
            <a:r>
              <a:rPr lang="en-US" sz="1400" b="1" i="1" dirty="0" smtClean="0"/>
              <a:t>r(e) = Residual Capacity of e in RN</a:t>
            </a:r>
          </a:p>
          <a:p>
            <a:pPr algn="just"/>
            <a:r>
              <a:rPr lang="en-US" sz="1400" b="1" i="1" dirty="0" smtClean="0"/>
              <a:t>c(e</a:t>
            </a:r>
            <a:r>
              <a:rPr lang="en-US" sz="1400" b="1" i="1" dirty="0" smtClean="0"/>
              <a:t>) = </a:t>
            </a:r>
            <a:r>
              <a:rPr lang="en-US" sz="1400" b="1" i="1" dirty="0" smtClean="0"/>
              <a:t>Actual </a:t>
            </a:r>
            <a:r>
              <a:rPr lang="en-US" sz="1400" b="1" i="1" dirty="0"/>
              <a:t>C</a:t>
            </a:r>
            <a:r>
              <a:rPr lang="en-US" sz="1400" b="1" i="1" dirty="0" smtClean="0"/>
              <a:t>apacity </a:t>
            </a:r>
            <a:r>
              <a:rPr lang="en-US" sz="1400" b="1" i="1" dirty="0" smtClean="0"/>
              <a:t>of </a:t>
            </a:r>
            <a:r>
              <a:rPr lang="en-US" sz="1400" b="1" i="1" dirty="0"/>
              <a:t> </a:t>
            </a:r>
            <a:r>
              <a:rPr lang="en-US" sz="1400" b="1" i="1" dirty="0" smtClean="0"/>
              <a:t>e in FN</a:t>
            </a:r>
          </a:p>
          <a:p>
            <a:pPr algn="just"/>
            <a:r>
              <a:rPr lang="en-US" sz="1400" b="1" i="1" dirty="0" smtClean="0"/>
              <a:t>f(e</a:t>
            </a:r>
            <a:r>
              <a:rPr lang="en-US" sz="1400" b="1" i="1" dirty="0" smtClean="0"/>
              <a:t>) = </a:t>
            </a:r>
            <a:r>
              <a:rPr lang="en-US" sz="1400" b="1" i="1" dirty="0" smtClean="0"/>
              <a:t>Last </a:t>
            </a:r>
            <a:r>
              <a:rPr lang="en-US" sz="1400" b="1" i="1" dirty="0"/>
              <a:t>U</a:t>
            </a:r>
            <a:r>
              <a:rPr lang="en-US" sz="1400" b="1" i="1" dirty="0" smtClean="0"/>
              <a:t>pdated </a:t>
            </a:r>
            <a:r>
              <a:rPr lang="en-US" sz="1400" b="1" i="1" dirty="0"/>
              <a:t>F</a:t>
            </a:r>
            <a:r>
              <a:rPr lang="en-US" sz="1400" b="1" i="1" dirty="0" smtClean="0"/>
              <a:t>low </a:t>
            </a:r>
            <a:r>
              <a:rPr lang="en-US" sz="1400" b="1" i="1" dirty="0" smtClean="0"/>
              <a:t>along </a:t>
            </a:r>
            <a:r>
              <a:rPr lang="en-US" sz="1400" b="1" i="1" dirty="0" smtClean="0"/>
              <a:t>e in FN</a:t>
            </a:r>
            <a:endParaRPr lang="en-US" sz="1400" b="1" i="1" dirty="0"/>
          </a:p>
        </p:txBody>
      </p:sp>
      <p:sp>
        <p:nvSpPr>
          <p:cNvPr id="78" name="TextBox 77"/>
          <p:cNvSpPr txBox="1"/>
          <p:nvPr/>
        </p:nvSpPr>
        <p:spPr>
          <a:xfrm>
            <a:off x="152400" y="3276600"/>
            <a:ext cx="3560730" cy="677108"/>
          </a:xfrm>
          <a:prstGeom prst="rect">
            <a:avLst/>
          </a:prstGeom>
          <a:noFill/>
        </p:spPr>
        <p:txBody>
          <a:bodyPr wrap="square" rtlCol="0">
            <a:spAutoFit/>
          </a:bodyPr>
          <a:lstStyle/>
          <a:p>
            <a:pPr algn="ctr"/>
            <a:r>
              <a:rPr lang="en-US" sz="1400" dirty="0" smtClean="0"/>
              <a:t>For AP the L</a:t>
            </a:r>
            <a:r>
              <a:rPr lang="en-US" sz="1400" dirty="0" smtClean="0"/>
              <a:t>ast </a:t>
            </a:r>
            <a:r>
              <a:rPr lang="en-US" sz="1400" dirty="0" smtClean="0"/>
              <a:t>updated flow along </a:t>
            </a:r>
            <a:r>
              <a:rPr lang="en-US" sz="1400" dirty="0" smtClean="0"/>
              <a:t>e in FN</a:t>
            </a:r>
            <a:endParaRPr lang="en-US" sz="2000" dirty="0" smtClean="0"/>
          </a:p>
          <a:p>
            <a:r>
              <a:rPr lang="en-US" sz="1200" b="1" i="1" dirty="0" smtClean="0"/>
              <a:t>f(e) += </a:t>
            </a:r>
            <a:r>
              <a:rPr lang="en-US" sz="1200" b="1" i="1" dirty="0" err="1"/>
              <a:t>P</a:t>
            </a:r>
            <a:r>
              <a:rPr lang="en-US" sz="1200" b="1" i="1" dirty="0" err="1" smtClean="0"/>
              <a:t>ath_Flow</a:t>
            </a:r>
            <a:r>
              <a:rPr lang="en-US" sz="1200" b="1" i="1" dirty="0" smtClean="0"/>
              <a:t>, if forward edge in RN</a:t>
            </a:r>
          </a:p>
          <a:p>
            <a:r>
              <a:rPr lang="en-US" sz="1200" b="1" i="1" dirty="0" smtClean="0"/>
              <a:t>f(e) -= </a:t>
            </a:r>
            <a:r>
              <a:rPr lang="en-US" sz="1200" b="1" i="1" dirty="0" err="1" smtClean="0"/>
              <a:t>Path_Flow</a:t>
            </a:r>
            <a:r>
              <a:rPr lang="en-US" sz="1200" b="1" i="1" dirty="0" smtClean="0"/>
              <a:t>, if backward edge in RN</a:t>
            </a:r>
            <a:endParaRPr lang="en-US" sz="1200" b="1" i="1" dirty="0"/>
          </a:p>
        </p:txBody>
      </p:sp>
      <p:sp>
        <p:nvSpPr>
          <p:cNvPr id="89" name="Rectangle 88"/>
          <p:cNvSpPr/>
          <p:nvPr/>
        </p:nvSpPr>
        <p:spPr>
          <a:xfrm>
            <a:off x="6739263" y="4495800"/>
            <a:ext cx="1553631" cy="307777"/>
          </a:xfrm>
          <a:prstGeom prst="rect">
            <a:avLst/>
          </a:prstGeom>
        </p:spPr>
        <p:txBody>
          <a:bodyPr wrap="none">
            <a:spAutoFit/>
          </a:bodyPr>
          <a:lstStyle/>
          <a:p>
            <a:pPr algn="ctr"/>
            <a:r>
              <a:rPr lang="en-US" sz="1400" b="1" i="1" dirty="0" err="1" smtClean="0"/>
              <a:t>Path_Flow</a:t>
            </a:r>
            <a:r>
              <a:rPr lang="en-US" sz="1400" b="1" i="1" dirty="0" smtClean="0"/>
              <a:t> = 4</a:t>
            </a:r>
            <a:endParaRPr lang="en-US" sz="1400" b="1" i="1" dirty="0"/>
          </a:p>
        </p:txBody>
      </p:sp>
    </p:spTree>
    <p:extLst>
      <p:ext uri="{BB962C8B-B14F-4D97-AF65-F5344CB8AC3E}">
        <p14:creationId xmlns:p14="http://schemas.microsoft.com/office/powerpoint/2010/main" val="3479040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par>
                                <p:cTn id="31" presetID="16" presetClass="entr" presetSubtype="21"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par>
                                <p:cTn id="34" presetID="16" presetClass="entr" presetSubtype="21"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par>
                                <p:cTn id="37" presetID="16" presetClass="entr" presetSubtype="21"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500"/>
                                        <p:tgtEl>
                                          <p:spTgt spid="19"/>
                                        </p:tgtEl>
                                      </p:cBhvr>
                                    </p:animEffect>
                                  </p:childTnLst>
                                </p:cTn>
                              </p:par>
                              <p:par>
                                <p:cTn id="40" presetID="16" presetClass="entr" presetSubtype="21"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par>
                                <p:cTn id="43" presetID="16" presetClass="entr" presetSubtype="21"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arn(inVertical)">
                                      <p:cBhvr>
                                        <p:cTn id="45" dur="500"/>
                                        <p:tgtEl>
                                          <p:spTgt spid="25"/>
                                        </p:tgtEl>
                                      </p:cBhvr>
                                    </p:animEffect>
                                  </p:childTnLst>
                                </p:cTn>
                              </p:par>
                              <p:par>
                                <p:cTn id="46" presetID="16" presetClass="entr" presetSubtype="21"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par>
                                <p:cTn id="49" presetID="16" presetClass="entr" presetSubtype="21"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barn(inVertical)">
                                      <p:cBhvr>
                                        <p:cTn id="54" dur="500"/>
                                        <p:tgtEl>
                                          <p:spTgt spid="73"/>
                                        </p:tgtEl>
                                      </p:cBhvr>
                                    </p:animEffect>
                                  </p:childTnLst>
                                </p:cTn>
                              </p:par>
                              <p:par>
                                <p:cTn id="55" presetID="16" presetClass="entr" presetSubtype="21" fill="hold" nodeType="with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barn(inVertical)">
                                      <p:cBhvr>
                                        <p:cTn id="57" dur="500"/>
                                        <p:tgtEl>
                                          <p:spTgt spid="76"/>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barn(inVertical)">
                                      <p:cBhvr>
                                        <p:cTn id="60" dur="500"/>
                                        <p:tgtEl>
                                          <p:spTgt spid="79"/>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barn(inVertical)">
                                      <p:cBhvr>
                                        <p:cTn id="63" dur="500"/>
                                        <p:tgtEl>
                                          <p:spTgt spid="80"/>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barn(inVertical)">
                                      <p:cBhvr>
                                        <p:cTn id="66" dur="500"/>
                                        <p:tgtEl>
                                          <p:spTgt spid="81"/>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barn(inVertical)">
                                      <p:cBhvr>
                                        <p:cTn id="69" dur="500"/>
                                        <p:tgtEl>
                                          <p:spTgt spid="82"/>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barn(inVertical)">
                                      <p:cBhvr>
                                        <p:cTn id="72" dur="500"/>
                                        <p:tgtEl>
                                          <p:spTgt spid="83"/>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barn(inVertical)">
                                      <p:cBhvr>
                                        <p:cTn id="75" dur="500"/>
                                        <p:tgtEl>
                                          <p:spTgt spid="84"/>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barn(inVertical)">
                                      <p:cBhvr>
                                        <p:cTn id="78" dur="500"/>
                                        <p:tgtEl>
                                          <p:spTgt spid="85"/>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barn(inVertical)">
                                      <p:cBhvr>
                                        <p:cTn id="81" dur="500"/>
                                        <p:tgtEl>
                                          <p:spTgt spid="86"/>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87"/>
                                        </p:tgtEl>
                                        <p:attrNameLst>
                                          <p:attrName>style.visibility</p:attrName>
                                        </p:attrNameLst>
                                      </p:cBhvr>
                                      <p:to>
                                        <p:strVal val="visible"/>
                                      </p:to>
                                    </p:set>
                                    <p:animEffect transition="in" filter="barn(inVertical)">
                                      <p:cBhvr>
                                        <p:cTn id="84" dur="500"/>
                                        <p:tgtEl>
                                          <p:spTgt spid="87"/>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arn(inVertical)">
                                      <p:cBhvr>
                                        <p:cTn id="87" dur="500"/>
                                        <p:tgtEl>
                                          <p:spTgt spid="88"/>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27"/>
                                        </p:tgtEl>
                                        <p:attrNameLst>
                                          <p:attrName>style.visibility</p:attrName>
                                        </p:attrNameLst>
                                      </p:cBhvr>
                                      <p:to>
                                        <p:strVal val="visible"/>
                                      </p:to>
                                    </p:set>
                                    <p:anim calcmode="lin" valueType="num">
                                      <p:cBhvr>
                                        <p:cTn id="90" dur="500" fill="hold"/>
                                        <p:tgtEl>
                                          <p:spTgt spid="127"/>
                                        </p:tgtEl>
                                        <p:attrNameLst>
                                          <p:attrName>ppt_w</p:attrName>
                                        </p:attrNameLst>
                                      </p:cBhvr>
                                      <p:tavLst>
                                        <p:tav tm="0">
                                          <p:val>
                                            <p:fltVal val="0"/>
                                          </p:val>
                                        </p:tav>
                                        <p:tav tm="100000">
                                          <p:val>
                                            <p:strVal val="#ppt_w"/>
                                          </p:val>
                                        </p:tav>
                                      </p:tavLst>
                                    </p:anim>
                                    <p:anim calcmode="lin" valueType="num">
                                      <p:cBhvr>
                                        <p:cTn id="91" dur="500" fill="hold"/>
                                        <p:tgtEl>
                                          <p:spTgt spid="127"/>
                                        </p:tgtEl>
                                        <p:attrNameLst>
                                          <p:attrName>ppt_h</p:attrName>
                                        </p:attrNameLst>
                                      </p:cBhvr>
                                      <p:tavLst>
                                        <p:tav tm="0">
                                          <p:val>
                                            <p:fltVal val="0"/>
                                          </p:val>
                                        </p:tav>
                                        <p:tav tm="100000">
                                          <p:val>
                                            <p:strVal val="#ppt_h"/>
                                          </p:val>
                                        </p:tav>
                                      </p:tavLst>
                                    </p:anim>
                                    <p:animEffect transition="in" filter="fade">
                                      <p:cBhvr>
                                        <p:cTn id="92" dur="500"/>
                                        <p:tgtEl>
                                          <p:spTgt spid="127"/>
                                        </p:tgtEl>
                                      </p:cBhvr>
                                    </p:animEffect>
                                  </p:childTnLst>
                                </p:cTn>
                              </p:par>
                            </p:childTnLst>
                          </p:cTn>
                        </p:par>
                      </p:childTnLst>
                    </p:cTn>
                  </p:par>
                  <p:par>
                    <p:cTn id="93" fill="hold">
                      <p:stCondLst>
                        <p:cond delay="indefinite"/>
                      </p:stCondLst>
                      <p:childTnLst>
                        <p:par>
                          <p:cTn id="94" fill="hold">
                            <p:stCondLst>
                              <p:cond delay="0"/>
                            </p:stCondLst>
                            <p:childTnLst>
                              <p:par>
                                <p:cTn id="95" presetID="21" presetClass="entr" presetSubtype="1" fill="hold" grpId="0" nodeType="click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heel(1)">
                                      <p:cBhvr>
                                        <p:cTn id="97" dur="2000"/>
                                        <p:tgtEl>
                                          <p:spTgt spid="90"/>
                                        </p:tgtEl>
                                      </p:cBhvr>
                                    </p:animEffect>
                                  </p:childTnLst>
                                </p:cTn>
                              </p:par>
                              <p:par>
                                <p:cTn id="98" presetID="21" presetClass="entr" presetSubtype="1" fill="hold" grpId="0" nodeType="withEffect">
                                  <p:stCondLst>
                                    <p:cond delay="0"/>
                                  </p:stCondLst>
                                  <p:childTnLst>
                                    <p:set>
                                      <p:cBhvr>
                                        <p:cTn id="99" dur="1" fill="hold">
                                          <p:stCondLst>
                                            <p:cond delay="0"/>
                                          </p:stCondLst>
                                        </p:cTn>
                                        <p:tgtEl>
                                          <p:spTgt spid="91"/>
                                        </p:tgtEl>
                                        <p:attrNameLst>
                                          <p:attrName>style.visibility</p:attrName>
                                        </p:attrNameLst>
                                      </p:cBhvr>
                                      <p:to>
                                        <p:strVal val="visible"/>
                                      </p:to>
                                    </p:set>
                                    <p:animEffect transition="in" filter="wheel(1)">
                                      <p:cBhvr>
                                        <p:cTn id="100" dur="2000"/>
                                        <p:tgtEl>
                                          <p:spTgt spid="91"/>
                                        </p:tgtEl>
                                      </p:cBhvr>
                                    </p:animEffect>
                                  </p:childTnLst>
                                </p:cTn>
                              </p:par>
                              <p:par>
                                <p:cTn id="101" presetID="21" presetClass="entr" presetSubtype="1"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wheel(1)">
                                      <p:cBhvr>
                                        <p:cTn id="103" dur="2000"/>
                                        <p:tgtEl>
                                          <p:spTgt spid="96"/>
                                        </p:tgtEl>
                                      </p:cBhvr>
                                    </p:animEffect>
                                  </p:childTnLst>
                                </p:cTn>
                              </p:par>
                              <p:par>
                                <p:cTn id="104" presetID="21" presetClass="entr" presetSubtype="1" fill="hold" grpId="0" nodeType="withEffect">
                                  <p:stCondLst>
                                    <p:cond delay="0"/>
                                  </p:stCondLst>
                                  <p:childTnLst>
                                    <p:set>
                                      <p:cBhvr>
                                        <p:cTn id="105" dur="1" fill="hold">
                                          <p:stCondLst>
                                            <p:cond delay="0"/>
                                          </p:stCondLst>
                                        </p:cTn>
                                        <p:tgtEl>
                                          <p:spTgt spid="93"/>
                                        </p:tgtEl>
                                        <p:attrNameLst>
                                          <p:attrName>style.visibility</p:attrName>
                                        </p:attrNameLst>
                                      </p:cBhvr>
                                      <p:to>
                                        <p:strVal val="visible"/>
                                      </p:to>
                                    </p:set>
                                    <p:animEffect transition="in" filter="wheel(1)">
                                      <p:cBhvr>
                                        <p:cTn id="106" dur="2000"/>
                                        <p:tgtEl>
                                          <p:spTgt spid="93"/>
                                        </p:tgtEl>
                                      </p:cBhvr>
                                    </p:animEffect>
                                  </p:childTnLst>
                                </p:cTn>
                              </p:par>
                              <p:par>
                                <p:cTn id="107" presetID="21" presetClass="entr" presetSubtype="1" fill="hold" grpId="0" nodeType="withEffect">
                                  <p:stCondLst>
                                    <p:cond delay="0"/>
                                  </p:stCondLst>
                                  <p:childTnLst>
                                    <p:set>
                                      <p:cBhvr>
                                        <p:cTn id="108" dur="1" fill="hold">
                                          <p:stCondLst>
                                            <p:cond delay="0"/>
                                          </p:stCondLst>
                                        </p:cTn>
                                        <p:tgtEl>
                                          <p:spTgt spid="94"/>
                                        </p:tgtEl>
                                        <p:attrNameLst>
                                          <p:attrName>style.visibility</p:attrName>
                                        </p:attrNameLst>
                                      </p:cBhvr>
                                      <p:to>
                                        <p:strVal val="visible"/>
                                      </p:to>
                                    </p:set>
                                    <p:animEffect transition="in" filter="wheel(1)">
                                      <p:cBhvr>
                                        <p:cTn id="109" dur="2000"/>
                                        <p:tgtEl>
                                          <p:spTgt spid="94"/>
                                        </p:tgtEl>
                                      </p:cBhvr>
                                    </p:animEffect>
                                  </p:childTnLst>
                                </p:cTn>
                              </p:par>
                              <p:par>
                                <p:cTn id="110" presetID="21" presetClass="entr" presetSubtype="1" fill="hold" grpId="0" nodeType="with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wheel(1)">
                                      <p:cBhvr>
                                        <p:cTn id="112" dur="2000"/>
                                        <p:tgtEl>
                                          <p:spTgt spid="92"/>
                                        </p:tgtEl>
                                      </p:cBhvr>
                                    </p:animEffect>
                                  </p:childTnLst>
                                </p:cTn>
                              </p:par>
                              <p:par>
                                <p:cTn id="113" presetID="21" presetClass="entr" presetSubtype="1" fill="hold" grpId="0" nodeType="withEffect">
                                  <p:stCondLst>
                                    <p:cond delay="0"/>
                                  </p:stCondLst>
                                  <p:childTnLst>
                                    <p:set>
                                      <p:cBhvr>
                                        <p:cTn id="114" dur="1" fill="hold">
                                          <p:stCondLst>
                                            <p:cond delay="0"/>
                                          </p:stCondLst>
                                        </p:cTn>
                                        <p:tgtEl>
                                          <p:spTgt spid="98"/>
                                        </p:tgtEl>
                                        <p:attrNameLst>
                                          <p:attrName>style.visibility</p:attrName>
                                        </p:attrNameLst>
                                      </p:cBhvr>
                                      <p:to>
                                        <p:strVal val="visible"/>
                                      </p:to>
                                    </p:set>
                                    <p:animEffect transition="in" filter="wheel(1)">
                                      <p:cBhvr>
                                        <p:cTn id="115" dur="2000"/>
                                        <p:tgtEl>
                                          <p:spTgt spid="98"/>
                                        </p:tgtEl>
                                      </p:cBhvr>
                                    </p:animEffect>
                                  </p:childTnLst>
                                </p:cTn>
                              </p:par>
                              <p:par>
                                <p:cTn id="116" presetID="21" presetClass="entr" presetSubtype="1" fill="hold" grpId="0" nodeType="withEffect">
                                  <p:stCondLst>
                                    <p:cond delay="0"/>
                                  </p:stCondLst>
                                  <p:childTnLst>
                                    <p:set>
                                      <p:cBhvr>
                                        <p:cTn id="117" dur="1" fill="hold">
                                          <p:stCondLst>
                                            <p:cond delay="0"/>
                                          </p:stCondLst>
                                        </p:cTn>
                                        <p:tgtEl>
                                          <p:spTgt spid="97"/>
                                        </p:tgtEl>
                                        <p:attrNameLst>
                                          <p:attrName>style.visibility</p:attrName>
                                        </p:attrNameLst>
                                      </p:cBhvr>
                                      <p:to>
                                        <p:strVal val="visible"/>
                                      </p:to>
                                    </p:set>
                                    <p:animEffect transition="in" filter="wheel(1)">
                                      <p:cBhvr>
                                        <p:cTn id="118" dur="2000"/>
                                        <p:tgtEl>
                                          <p:spTgt spid="97"/>
                                        </p:tgtEl>
                                      </p:cBhvr>
                                    </p:animEffect>
                                  </p:childTnLst>
                                </p:cTn>
                              </p:par>
                              <p:par>
                                <p:cTn id="119" presetID="21" presetClass="entr" presetSubtype="1" fill="hold" grpId="0" nodeType="withEffect">
                                  <p:stCondLst>
                                    <p:cond delay="0"/>
                                  </p:stCondLst>
                                  <p:childTnLst>
                                    <p:set>
                                      <p:cBhvr>
                                        <p:cTn id="120" dur="1" fill="hold">
                                          <p:stCondLst>
                                            <p:cond delay="0"/>
                                          </p:stCondLst>
                                        </p:cTn>
                                        <p:tgtEl>
                                          <p:spTgt spid="99"/>
                                        </p:tgtEl>
                                        <p:attrNameLst>
                                          <p:attrName>style.visibility</p:attrName>
                                        </p:attrNameLst>
                                      </p:cBhvr>
                                      <p:to>
                                        <p:strVal val="visible"/>
                                      </p:to>
                                    </p:set>
                                    <p:animEffect transition="in" filter="wheel(1)">
                                      <p:cBhvr>
                                        <p:cTn id="121" dur="2000"/>
                                        <p:tgtEl>
                                          <p:spTgt spid="99"/>
                                        </p:tgtEl>
                                      </p:cBhvr>
                                    </p:animEffect>
                                  </p:childTnLst>
                                </p:cTn>
                              </p:par>
                              <p:par>
                                <p:cTn id="122" presetID="21" presetClass="entr" presetSubtype="1" fill="hold" grpId="0" nodeType="withEffect">
                                  <p:stCondLst>
                                    <p:cond delay="0"/>
                                  </p:stCondLst>
                                  <p:childTnLst>
                                    <p:set>
                                      <p:cBhvr>
                                        <p:cTn id="123" dur="1" fill="hold">
                                          <p:stCondLst>
                                            <p:cond delay="0"/>
                                          </p:stCondLst>
                                        </p:cTn>
                                        <p:tgtEl>
                                          <p:spTgt spid="95"/>
                                        </p:tgtEl>
                                        <p:attrNameLst>
                                          <p:attrName>style.visibility</p:attrName>
                                        </p:attrNameLst>
                                      </p:cBhvr>
                                      <p:to>
                                        <p:strVal val="visible"/>
                                      </p:to>
                                    </p:set>
                                    <p:animEffect transition="in" filter="wheel(1)">
                                      <p:cBhvr>
                                        <p:cTn id="124" dur="2000"/>
                                        <p:tgtEl>
                                          <p:spTgt spid="95"/>
                                        </p:tgtEl>
                                      </p:cBhvr>
                                    </p:animEffec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grpId="0" nodeType="clickEffect">
                                  <p:stCondLst>
                                    <p:cond delay="0"/>
                                  </p:stCondLst>
                                  <p:childTnLst>
                                    <p:set>
                                      <p:cBhvr>
                                        <p:cTn id="128" dur="1" fill="hold">
                                          <p:stCondLst>
                                            <p:cond delay="0"/>
                                          </p:stCondLst>
                                        </p:cTn>
                                        <p:tgtEl>
                                          <p:spTgt spid="100"/>
                                        </p:tgtEl>
                                        <p:attrNameLst>
                                          <p:attrName>style.visibility</p:attrName>
                                        </p:attrNameLst>
                                      </p:cBhvr>
                                      <p:to>
                                        <p:strVal val="visible"/>
                                      </p:to>
                                    </p:set>
                                    <p:anim calcmode="lin" valueType="num">
                                      <p:cBhvr>
                                        <p:cTn id="129" dur="500" fill="hold"/>
                                        <p:tgtEl>
                                          <p:spTgt spid="100"/>
                                        </p:tgtEl>
                                        <p:attrNameLst>
                                          <p:attrName>ppt_w</p:attrName>
                                        </p:attrNameLst>
                                      </p:cBhvr>
                                      <p:tavLst>
                                        <p:tav tm="0">
                                          <p:val>
                                            <p:fltVal val="0"/>
                                          </p:val>
                                        </p:tav>
                                        <p:tav tm="100000">
                                          <p:val>
                                            <p:strVal val="#ppt_w"/>
                                          </p:val>
                                        </p:tav>
                                      </p:tavLst>
                                    </p:anim>
                                    <p:anim calcmode="lin" valueType="num">
                                      <p:cBhvr>
                                        <p:cTn id="130" dur="500" fill="hold"/>
                                        <p:tgtEl>
                                          <p:spTgt spid="100"/>
                                        </p:tgtEl>
                                        <p:attrNameLst>
                                          <p:attrName>ppt_h</p:attrName>
                                        </p:attrNameLst>
                                      </p:cBhvr>
                                      <p:tavLst>
                                        <p:tav tm="0">
                                          <p:val>
                                            <p:fltVal val="0"/>
                                          </p:val>
                                        </p:tav>
                                        <p:tav tm="100000">
                                          <p:val>
                                            <p:strVal val="#ppt_h"/>
                                          </p:val>
                                        </p:tav>
                                      </p:tavLst>
                                    </p:anim>
                                    <p:animEffect transition="in" filter="fade">
                                      <p:cBhvr>
                                        <p:cTn id="131" dur="500"/>
                                        <p:tgtEl>
                                          <p:spTgt spid="100"/>
                                        </p:tgtEl>
                                      </p:cBhvr>
                                    </p:animEffect>
                                  </p:childTnLst>
                                </p:cTn>
                              </p:par>
                            </p:childTnLst>
                          </p:cTn>
                        </p:par>
                      </p:childTnLst>
                    </p:cTn>
                  </p:par>
                  <p:par>
                    <p:cTn id="132" fill="hold">
                      <p:stCondLst>
                        <p:cond delay="indefinite"/>
                      </p:stCondLst>
                      <p:childTnLst>
                        <p:par>
                          <p:cTn id="133" fill="hold">
                            <p:stCondLst>
                              <p:cond delay="0"/>
                            </p:stCondLst>
                            <p:childTnLst>
                              <p:par>
                                <p:cTn id="134" presetID="53" presetClass="entr" presetSubtype="16" fill="hold" grpId="0" nodeType="clickEffect">
                                  <p:stCondLst>
                                    <p:cond delay="0"/>
                                  </p:stCondLst>
                                  <p:childTnLst>
                                    <p:set>
                                      <p:cBhvr>
                                        <p:cTn id="135" dur="1" fill="hold">
                                          <p:stCondLst>
                                            <p:cond delay="0"/>
                                          </p:stCondLst>
                                        </p:cTn>
                                        <p:tgtEl>
                                          <p:spTgt spid="129"/>
                                        </p:tgtEl>
                                        <p:attrNameLst>
                                          <p:attrName>style.visibility</p:attrName>
                                        </p:attrNameLst>
                                      </p:cBhvr>
                                      <p:to>
                                        <p:strVal val="visible"/>
                                      </p:to>
                                    </p:set>
                                    <p:anim calcmode="lin" valueType="num">
                                      <p:cBhvr>
                                        <p:cTn id="136" dur="500" fill="hold"/>
                                        <p:tgtEl>
                                          <p:spTgt spid="129"/>
                                        </p:tgtEl>
                                        <p:attrNameLst>
                                          <p:attrName>ppt_w</p:attrName>
                                        </p:attrNameLst>
                                      </p:cBhvr>
                                      <p:tavLst>
                                        <p:tav tm="0">
                                          <p:val>
                                            <p:fltVal val="0"/>
                                          </p:val>
                                        </p:tav>
                                        <p:tav tm="100000">
                                          <p:val>
                                            <p:strVal val="#ppt_w"/>
                                          </p:val>
                                        </p:tav>
                                      </p:tavLst>
                                    </p:anim>
                                    <p:anim calcmode="lin" valueType="num">
                                      <p:cBhvr>
                                        <p:cTn id="137" dur="500" fill="hold"/>
                                        <p:tgtEl>
                                          <p:spTgt spid="129"/>
                                        </p:tgtEl>
                                        <p:attrNameLst>
                                          <p:attrName>ppt_h</p:attrName>
                                        </p:attrNameLst>
                                      </p:cBhvr>
                                      <p:tavLst>
                                        <p:tav tm="0">
                                          <p:val>
                                            <p:fltVal val="0"/>
                                          </p:val>
                                        </p:tav>
                                        <p:tav tm="100000">
                                          <p:val>
                                            <p:strVal val="#ppt_h"/>
                                          </p:val>
                                        </p:tav>
                                      </p:tavLst>
                                    </p:anim>
                                    <p:animEffect transition="in" filter="fade">
                                      <p:cBhvr>
                                        <p:cTn id="138" dur="500"/>
                                        <p:tgtEl>
                                          <p:spTgt spid="129"/>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grpId="0" nodeType="clickEffect">
                                  <p:stCondLst>
                                    <p:cond delay="0"/>
                                  </p:stCondLst>
                                  <p:childTnLst>
                                    <p:set>
                                      <p:cBhvr>
                                        <p:cTn id="142" dur="1" fill="hold">
                                          <p:stCondLst>
                                            <p:cond delay="0"/>
                                          </p:stCondLst>
                                        </p:cTn>
                                        <p:tgtEl>
                                          <p:spTgt spid="136"/>
                                        </p:tgtEl>
                                        <p:attrNameLst>
                                          <p:attrName>style.visibility</p:attrName>
                                        </p:attrNameLst>
                                      </p:cBhvr>
                                      <p:to>
                                        <p:strVal val="visible"/>
                                      </p:to>
                                    </p:set>
                                    <p:animEffect transition="in" filter="barn(inVertical)">
                                      <p:cBhvr>
                                        <p:cTn id="143" dur="500"/>
                                        <p:tgtEl>
                                          <p:spTgt spid="136"/>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137"/>
                                        </p:tgtEl>
                                        <p:attrNameLst>
                                          <p:attrName>style.visibility</p:attrName>
                                        </p:attrNameLst>
                                      </p:cBhvr>
                                      <p:to>
                                        <p:strVal val="visible"/>
                                      </p:to>
                                    </p:set>
                                    <p:animEffect transition="in" filter="barn(inVertical)">
                                      <p:cBhvr>
                                        <p:cTn id="146" dur="500"/>
                                        <p:tgtEl>
                                          <p:spTgt spid="137"/>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grpId="0" nodeType="clickEffect">
                                  <p:stCondLst>
                                    <p:cond delay="0"/>
                                  </p:stCondLst>
                                  <p:childTnLst>
                                    <p:set>
                                      <p:cBhvr>
                                        <p:cTn id="150" dur="1" fill="hold">
                                          <p:stCondLst>
                                            <p:cond delay="0"/>
                                          </p:stCondLst>
                                        </p:cTn>
                                        <p:tgtEl>
                                          <p:spTgt spid="138"/>
                                        </p:tgtEl>
                                        <p:attrNameLst>
                                          <p:attrName>style.visibility</p:attrName>
                                        </p:attrNameLst>
                                      </p:cBhvr>
                                      <p:to>
                                        <p:strVal val="visible"/>
                                      </p:to>
                                    </p:set>
                                    <p:animEffect transition="in" filter="barn(inVertical)">
                                      <p:cBhvr>
                                        <p:cTn id="151" dur="500"/>
                                        <p:tgtEl>
                                          <p:spTgt spid="138"/>
                                        </p:tgtEl>
                                      </p:cBhvr>
                                    </p:animEffect>
                                  </p:childTnLst>
                                </p:cTn>
                              </p:par>
                            </p:childTnLst>
                          </p:cTn>
                        </p:par>
                      </p:childTnLst>
                    </p:cTn>
                  </p:par>
                  <p:par>
                    <p:cTn id="152" fill="hold">
                      <p:stCondLst>
                        <p:cond delay="indefinite"/>
                      </p:stCondLst>
                      <p:childTnLst>
                        <p:par>
                          <p:cTn id="153" fill="hold">
                            <p:stCondLst>
                              <p:cond delay="0"/>
                            </p:stCondLst>
                            <p:childTnLst>
                              <p:par>
                                <p:cTn id="154" presetID="16" presetClass="entr" presetSubtype="21" fill="hold" grpId="0" nodeType="clickEffect">
                                  <p:stCondLst>
                                    <p:cond delay="0"/>
                                  </p:stCondLst>
                                  <p:childTnLst>
                                    <p:set>
                                      <p:cBhvr>
                                        <p:cTn id="155" dur="1" fill="hold">
                                          <p:stCondLst>
                                            <p:cond delay="0"/>
                                          </p:stCondLst>
                                        </p:cTn>
                                        <p:tgtEl>
                                          <p:spTgt spid="101"/>
                                        </p:tgtEl>
                                        <p:attrNameLst>
                                          <p:attrName>style.visibility</p:attrName>
                                        </p:attrNameLst>
                                      </p:cBhvr>
                                      <p:to>
                                        <p:strVal val="visible"/>
                                      </p:to>
                                    </p:set>
                                    <p:animEffect transition="in" filter="barn(inVertical)">
                                      <p:cBhvr>
                                        <p:cTn id="156" dur="500"/>
                                        <p:tgtEl>
                                          <p:spTgt spid="101"/>
                                        </p:tgtEl>
                                      </p:cBhvr>
                                    </p:animEffect>
                                  </p:childTnLst>
                                </p:cTn>
                              </p:par>
                              <p:par>
                                <p:cTn id="157" presetID="16" presetClass="entr" presetSubtype="21" fill="hold" grpId="0" nodeType="withEffect">
                                  <p:stCondLst>
                                    <p:cond delay="0"/>
                                  </p:stCondLst>
                                  <p:childTnLst>
                                    <p:set>
                                      <p:cBhvr>
                                        <p:cTn id="158" dur="1" fill="hold">
                                          <p:stCondLst>
                                            <p:cond delay="0"/>
                                          </p:stCondLst>
                                        </p:cTn>
                                        <p:tgtEl>
                                          <p:spTgt spid="102"/>
                                        </p:tgtEl>
                                        <p:attrNameLst>
                                          <p:attrName>style.visibility</p:attrName>
                                        </p:attrNameLst>
                                      </p:cBhvr>
                                      <p:to>
                                        <p:strVal val="visible"/>
                                      </p:to>
                                    </p:set>
                                    <p:animEffect transition="in" filter="barn(inVertical)">
                                      <p:cBhvr>
                                        <p:cTn id="159" dur="500"/>
                                        <p:tgtEl>
                                          <p:spTgt spid="102"/>
                                        </p:tgtEl>
                                      </p:cBhvr>
                                    </p:animEffect>
                                  </p:childTnLst>
                                </p:cTn>
                              </p:par>
                              <p:par>
                                <p:cTn id="160" presetID="16" presetClass="entr" presetSubtype="21" fill="hold" grpId="0" nodeType="withEffect">
                                  <p:stCondLst>
                                    <p:cond delay="0"/>
                                  </p:stCondLst>
                                  <p:childTnLst>
                                    <p:set>
                                      <p:cBhvr>
                                        <p:cTn id="161" dur="1" fill="hold">
                                          <p:stCondLst>
                                            <p:cond delay="0"/>
                                          </p:stCondLst>
                                        </p:cTn>
                                        <p:tgtEl>
                                          <p:spTgt spid="103"/>
                                        </p:tgtEl>
                                        <p:attrNameLst>
                                          <p:attrName>style.visibility</p:attrName>
                                        </p:attrNameLst>
                                      </p:cBhvr>
                                      <p:to>
                                        <p:strVal val="visible"/>
                                      </p:to>
                                    </p:set>
                                    <p:animEffect transition="in" filter="barn(inVertical)">
                                      <p:cBhvr>
                                        <p:cTn id="162" dur="500"/>
                                        <p:tgtEl>
                                          <p:spTgt spid="103"/>
                                        </p:tgtEl>
                                      </p:cBhvr>
                                    </p:animEffect>
                                  </p:childTnLst>
                                </p:cTn>
                              </p:par>
                              <p:par>
                                <p:cTn id="163" presetID="16" presetClass="entr" presetSubtype="21" fill="hold" grpId="0" nodeType="withEffect">
                                  <p:stCondLst>
                                    <p:cond delay="0"/>
                                  </p:stCondLst>
                                  <p:childTnLst>
                                    <p:set>
                                      <p:cBhvr>
                                        <p:cTn id="164" dur="1" fill="hold">
                                          <p:stCondLst>
                                            <p:cond delay="0"/>
                                          </p:stCondLst>
                                        </p:cTn>
                                        <p:tgtEl>
                                          <p:spTgt spid="104"/>
                                        </p:tgtEl>
                                        <p:attrNameLst>
                                          <p:attrName>style.visibility</p:attrName>
                                        </p:attrNameLst>
                                      </p:cBhvr>
                                      <p:to>
                                        <p:strVal val="visible"/>
                                      </p:to>
                                    </p:set>
                                    <p:animEffect transition="in" filter="barn(inVertical)">
                                      <p:cBhvr>
                                        <p:cTn id="165" dur="500"/>
                                        <p:tgtEl>
                                          <p:spTgt spid="104"/>
                                        </p:tgtEl>
                                      </p:cBhvr>
                                    </p:animEffect>
                                  </p:childTnLst>
                                </p:cTn>
                              </p:par>
                              <p:par>
                                <p:cTn id="166" presetID="16" presetClass="entr" presetSubtype="21" fill="hold" grpId="0" nodeType="withEffect">
                                  <p:stCondLst>
                                    <p:cond delay="0"/>
                                  </p:stCondLst>
                                  <p:childTnLst>
                                    <p:set>
                                      <p:cBhvr>
                                        <p:cTn id="167" dur="1" fill="hold">
                                          <p:stCondLst>
                                            <p:cond delay="0"/>
                                          </p:stCondLst>
                                        </p:cTn>
                                        <p:tgtEl>
                                          <p:spTgt spid="105"/>
                                        </p:tgtEl>
                                        <p:attrNameLst>
                                          <p:attrName>style.visibility</p:attrName>
                                        </p:attrNameLst>
                                      </p:cBhvr>
                                      <p:to>
                                        <p:strVal val="visible"/>
                                      </p:to>
                                    </p:set>
                                    <p:animEffect transition="in" filter="barn(inVertical)">
                                      <p:cBhvr>
                                        <p:cTn id="168" dur="500"/>
                                        <p:tgtEl>
                                          <p:spTgt spid="105"/>
                                        </p:tgtEl>
                                      </p:cBhvr>
                                    </p:animEffect>
                                  </p:childTnLst>
                                </p:cTn>
                              </p:par>
                              <p:par>
                                <p:cTn id="169" presetID="16" presetClass="entr" presetSubtype="21" fill="hold" grpId="0" nodeType="withEffect">
                                  <p:stCondLst>
                                    <p:cond delay="0"/>
                                  </p:stCondLst>
                                  <p:childTnLst>
                                    <p:set>
                                      <p:cBhvr>
                                        <p:cTn id="170" dur="1" fill="hold">
                                          <p:stCondLst>
                                            <p:cond delay="0"/>
                                          </p:stCondLst>
                                        </p:cTn>
                                        <p:tgtEl>
                                          <p:spTgt spid="106"/>
                                        </p:tgtEl>
                                        <p:attrNameLst>
                                          <p:attrName>style.visibility</p:attrName>
                                        </p:attrNameLst>
                                      </p:cBhvr>
                                      <p:to>
                                        <p:strVal val="visible"/>
                                      </p:to>
                                    </p:set>
                                    <p:animEffect transition="in" filter="barn(inVertical)">
                                      <p:cBhvr>
                                        <p:cTn id="171" dur="500"/>
                                        <p:tgtEl>
                                          <p:spTgt spid="106"/>
                                        </p:tgtEl>
                                      </p:cBhvr>
                                    </p:animEffect>
                                  </p:childTnLst>
                                </p:cTn>
                              </p:par>
                              <p:par>
                                <p:cTn id="172" presetID="16" presetClass="entr" presetSubtype="21" fill="hold" nodeType="withEffect">
                                  <p:stCondLst>
                                    <p:cond delay="0"/>
                                  </p:stCondLst>
                                  <p:childTnLst>
                                    <p:set>
                                      <p:cBhvr>
                                        <p:cTn id="173" dur="1" fill="hold">
                                          <p:stCondLst>
                                            <p:cond delay="0"/>
                                          </p:stCondLst>
                                        </p:cTn>
                                        <p:tgtEl>
                                          <p:spTgt spid="107"/>
                                        </p:tgtEl>
                                        <p:attrNameLst>
                                          <p:attrName>style.visibility</p:attrName>
                                        </p:attrNameLst>
                                      </p:cBhvr>
                                      <p:to>
                                        <p:strVal val="visible"/>
                                      </p:to>
                                    </p:set>
                                    <p:animEffect transition="in" filter="barn(inVertical)">
                                      <p:cBhvr>
                                        <p:cTn id="174" dur="500"/>
                                        <p:tgtEl>
                                          <p:spTgt spid="107"/>
                                        </p:tgtEl>
                                      </p:cBhvr>
                                    </p:animEffect>
                                  </p:childTnLst>
                                </p:cTn>
                              </p:par>
                              <p:par>
                                <p:cTn id="175" presetID="16" presetClass="entr" presetSubtype="21" fill="hold" nodeType="withEffect">
                                  <p:stCondLst>
                                    <p:cond delay="0"/>
                                  </p:stCondLst>
                                  <p:childTnLst>
                                    <p:set>
                                      <p:cBhvr>
                                        <p:cTn id="176" dur="1" fill="hold">
                                          <p:stCondLst>
                                            <p:cond delay="0"/>
                                          </p:stCondLst>
                                        </p:cTn>
                                        <p:tgtEl>
                                          <p:spTgt spid="108"/>
                                        </p:tgtEl>
                                        <p:attrNameLst>
                                          <p:attrName>style.visibility</p:attrName>
                                        </p:attrNameLst>
                                      </p:cBhvr>
                                      <p:to>
                                        <p:strVal val="visible"/>
                                      </p:to>
                                    </p:set>
                                    <p:animEffect transition="in" filter="barn(inVertical)">
                                      <p:cBhvr>
                                        <p:cTn id="177" dur="500"/>
                                        <p:tgtEl>
                                          <p:spTgt spid="108"/>
                                        </p:tgtEl>
                                      </p:cBhvr>
                                    </p:animEffect>
                                  </p:childTnLst>
                                </p:cTn>
                              </p:par>
                              <p:par>
                                <p:cTn id="178" presetID="16" presetClass="entr" presetSubtype="21" fill="hold" nodeType="withEffect">
                                  <p:stCondLst>
                                    <p:cond delay="0"/>
                                  </p:stCondLst>
                                  <p:childTnLst>
                                    <p:set>
                                      <p:cBhvr>
                                        <p:cTn id="179" dur="1" fill="hold">
                                          <p:stCondLst>
                                            <p:cond delay="0"/>
                                          </p:stCondLst>
                                        </p:cTn>
                                        <p:tgtEl>
                                          <p:spTgt spid="109"/>
                                        </p:tgtEl>
                                        <p:attrNameLst>
                                          <p:attrName>style.visibility</p:attrName>
                                        </p:attrNameLst>
                                      </p:cBhvr>
                                      <p:to>
                                        <p:strVal val="visible"/>
                                      </p:to>
                                    </p:set>
                                    <p:animEffect transition="in" filter="barn(inVertical)">
                                      <p:cBhvr>
                                        <p:cTn id="180" dur="500"/>
                                        <p:tgtEl>
                                          <p:spTgt spid="109"/>
                                        </p:tgtEl>
                                      </p:cBhvr>
                                    </p:animEffect>
                                  </p:childTnLst>
                                </p:cTn>
                              </p:par>
                              <p:par>
                                <p:cTn id="181" presetID="16" presetClass="entr" presetSubtype="21" fill="hold" nodeType="withEffect">
                                  <p:stCondLst>
                                    <p:cond delay="0"/>
                                  </p:stCondLst>
                                  <p:childTnLst>
                                    <p:set>
                                      <p:cBhvr>
                                        <p:cTn id="182" dur="1" fill="hold">
                                          <p:stCondLst>
                                            <p:cond delay="0"/>
                                          </p:stCondLst>
                                        </p:cTn>
                                        <p:tgtEl>
                                          <p:spTgt spid="110"/>
                                        </p:tgtEl>
                                        <p:attrNameLst>
                                          <p:attrName>style.visibility</p:attrName>
                                        </p:attrNameLst>
                                      </p:cBhvr>
                                      <p:to>
                                        <p:strVal val="visible"/>
                                      </p:to>
                                    </p:set>
                                    <p:animEffect transition="in" filter="barn(inVertical)">
                                      <p:cBhvr>
                                        <p:cTn id="183" dur="500"/>
                                        <p:tgtEl>
                                          <p:spTgt spid="110"/>
                                        </p:tgtEl>
                                      </p:cBhvr>
                                    </p:animEffect>
                                  </p:childTnLst>
                                </p:cTn>
                              </p:par>
                              <p:par>
                                <p:cTn id="184" presetID="16" presetClass="entr" presetSubtype="21" fill="hold" nodeType="withEffect">
                                  <p:stCondLst>
                                    <p:cond delay="0"/>
                                  </p:stCondLst>
                                  <p:childTnLst>
                                    <p:set>
                                      <p:cBhvr>
                                        <p:cTn id="185" dur="1" fill="hold">
                                          <p:stCondLst>
                                            <p:cond delay="0"/>
                                          </p:stCondLst>
                                        </p:cTn>
                                        <p:tgtEl>
                                          <p:spTgt spid="111"/>
                                        </p:tgtEl>
                                        <p:attrNameLst>
                                          <p:attrName>style.visibility</p:attrName>
                                        </p:attrNameLst>
                                      </p:cBhvr>
                                      <p:to>
                                        <p:strVal val="visible"/>
                                      </p:to>
                                    </p:set>
                                    <p:animEffect transition="in" filter="barn(inVertical)">
                                      <p:cBhvr>
                                        <p:cTn id="186" dur="500"/>
                                        <p:tgtEl>
                                          <p:spTgt spid="111"/>
                                        </p:tgtEl>
                                      </p:cBhvr>
                                    </p:animEffect>
                                  </p:childTnLst>
                                </p:cTn>
                              </p:par>
                              <p:par>
                                <p:cTn id="187" presetID="16" presetClass="entr" presetSubtype="21" fill="hold" nodeType="withEffect">
                                  <p:stCondLst>
                                    <p:cond delay="0"/>
                                  </p:stCondLst>
                                  <p:childTnLst>
                                    <p:set>
                                      <p:cBhvr>
                                        <p:cTn id="188" dur="1" fill="hold">
                                          <p:stCondLst>
                                            <p:cond delay="0"/>
                                          </p:stCondLst>
                                        </p:cTn>
                                        <p:tgtEl>
                                          <p:spTgt spid="112"/>
                                        </p:tgtEl>
                                        <p:attrNameLst>
                                          <p:attrName>style.visibility</p:attrName>
                                        </p:attrNameLst>
                                      </p:cBhvr>
                                      <p:to>
                                        <p:strVal val="visible"/>
                                      </p:to>
                                    </p:set>
                                    <p:animEffect transition="in" filter="barn(inVertical)">
                                      <p:cBhvr>
                                        <p:cTn id="189" dur="500"/>
                                        <p:tgtEl>
                                          <p:spTgt spid="112"/>
                                        </p:tgtEl>
                                      </p:cBhvr>
                                    </p:animEffect>
                                  </p:childTnLst>
                                </p:cTn>
                              </p:par>
                              <p:par>
                                <p:cTn id="190" presetID="16" presetClass="entr" presetSubtype="21" fill="hold" nodeType="withEffect">
                                  <p:stCondLst>
                                    <p:cond delay="0"/>
                                  </p:stCondLst>
                                  <p:childTnLst>
                                    <p:set>
                                      <p:cBhvr>
                                        <p:cTn id="191" dur="1" fill="hold">
                                          <p:stCondLst>
                                            <p:cond delay="0"/>
                                          </p:stCondLst>
                                        </p:cTn>
                                        <p:tgtEl>
                                          <p:spTgt spid="113"/>
                                        </p:tgtEl>
                                        <p:attrNameLst>
                                          <p:attrName>style.visibility</p:attrName>
                                        </p:attrNameLst>
                                      </p:cBhvr>
                                      <p:to>
                                        <p:strVal val="visible"/>
                                      </p:to>
                                    </p:set>
                                    <p:animEffect transition="in" filter="barn(inVertical)">
                                      <p:cBhvr>
                                        <p:cTn id="192" dur="500"/>
                                        <p:tgtEl>
                                          <p:spTgt spid="113"/>
                                        </p:tgtEl>
                                      </p:cBhvr>
                                    </p:animEffect>
                                  </p:childTnLst>
                                </p:cTn>
                              </p:par>
                              <p:par>
                                <p:cTn id="193" presetID="16" presetClass="entr" presetSubtype="21" fill="hold" nodeType="withEffect">
                                  <p:stCondLst>
                                    <p:cond delay="0"/>
                                  </p:stCondLst>
                                  <p:childTnLst>
                                    <p:set>
                                      <p:cBhvr>
                                        <p:cTn id="194" dur="1" fill="hold">
                                          <p:stCondLst>
                                            <p:cond delay="0"/>
                                          </p:stCondLst>
                                        </p:cTn>
                                        <p:tgtEl>
                                          <p:spTgt spid="114"/>
                                        </p:tgtEl>
                                        <p:attrNameLst>
                                          <p:attrName>style.visibility</p:attrName>
                                        </p:attrNameLst>
                                      </p:cBhvr>
                                      <p:to>
                                        <p:strVal val="visible"/>
                                      </p:to>
                                    </p:set>
                                    <p:animEffect transition="in" filter="barn(inVertical)">
                                      <p:cBhvr>
                                        <p:cTn id="195" dur="500"/>
                                        <p:tgtEl>
                                          <p:spTgt spid="114"/>
                                        </p:tgtEl>
                                      </p:cBhvr>
                                    </p:animEffect>
                                  </p:childTnLst>
                                </p:cTn>
                              </p:par>
                              <p:par>
                                <p:cTn id="196" presetID="16" presetClass="entr" presetSubtype="21" fill="hold" nodeType="withEffect">
                                  <p:stCondLst>
                                    <p:cond delay="0"/>
                                  </p:stCondLst>
                                  <p:childTnLst>
                                    <p:set>
                                      <p:cBhvr>
                                        <p:cTn id="197" dur="1" fill="hold">
                                          <p:stCondLst>
                                            <p:cond delay="0"/>
                                          </p:stCondLst>
                                        </p:cTn>
                                        <p:tgtEl>
                                          <p:spTgt spid="115"/>
                                        </p:tgtEl>
                                        <p:attrNameLst>
                                          <p:attrName>style.visibility</p:attrName>
                                        </p:attrNameLst>
                                      </p:cBhvr>
                                      <p:to>
                                        <p:strVal val="visible"/>
                                      </p:to>
                                    </p:set>
                                    <p:animEffect transition="in" filter="barn(inVertical)">
                                      <p:cBhvr>
                                        <p:cTn id="198" dur="500"/>
                                        <p:tgtEl>
                                          <p:spTgt spid="115"/>
                                        </p:tgtEl>
                                      </p:cBhvr>
                                    </p:animEffect>
                                  </p:childTnLst>
                                </p:cTn>
                              </p:par>
                              <p:par>
                                <p:cTn id="199" presetID="16" presetClass="entr" presetSubtype="21" fill="hold" nodeType="withEffect">
                                  <p:stCondLst>
                                    <p:cond delay="0"/>
                                  </p:stCondLst>
                                  <p:childTnLst>
                                    <p:set>
                                      <p:cBhvr>
                                        <p:cTn id="200" dur="1" fill="hold">
                                          <p:stCondLst>
                                            <p:cond delay="0"/>
                                          </p:stCondLst>
                                        </p:cTn>
                                        <p:tgtEl>
                                          <p:spTgt spid="116"/>
                                        </p:tgtEl>
                                        <p:attrNameLst>
                                          <p:attrName>style.visibility</p:attrName>
                                        </p:attrNameLst>
                                      </p:cBhvr>
                                      <p:to>
                                        <p:strVal val="visible"/>
                                      </p:to>
                                    </p:set>
                                    <p:animEffect transition="in" filter="barn(inVertical)">
                                      <p:cBhvr>
                                        <p:cTn id="201" dur="500"/>
                                        <p:tgtEl>
                                          <p:spTgt spid="116"/>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117"/>
                                        </p:tgtEl>
                                        <p:attrNameLst>
                                          <p:attrName>style.visibility</p:attrName>
                                        </p:attrNameLst>
                                      </p:cBhvr>
                                      <p:to>
                                        <p:strVal val="visible"/>
                                      </p:to>
                                    </p:set>
                                    <p:animEffect transition="in" filter="barn(inVertical)">
                                      <p:cBhvr>
                                        <p:cTn id="204" dur="500"/>
                                        <p:tgtEl>
                                          <p:spTgt spid="117"/>
                                        </p:tgtEl>
                                      </p:cBhvr>
                                    </p:animEffect>
                                  </p:childTnLst>
                                </p:cTn>
                              </p:par>
                              <p:par>
                                <p:cTn id="205" presetID="16" presetClass="entr" presetSubtype="21" fill="hold" grpId="0" nodeType="withEffect">
                                  <p:stCondLst>
                                    <p:cond delay="0"/>
                                  </p:stCondLst>
                                  <p:childTnLst>
                                    <p:set>
                                      <p:cBhvr>
                                        <p:cTn id="206" dur="1" fill="hold">
                                          <p:stCondLst>
                                            <p:cond delay="0"/>
                                          </p:stCondLst>
                                        </p:cTn>
                                        <p:tgtEl>
                                          <p:spTgt spid="118"/>
                                        </p:tgtEl>
                                        <p:attrNameLst>
                                          <p:attrName>style.visibility</p:attrName>
                                        </p:attrNameLst>
                                      </p:cBhvr>
                                      <p:to>
                                        <p:strVal val="visible"/>
                                      </p:to>
                                    </p:set>
                                    <p:animEffect transition="in" filter="barn(inVertical)">
                                      <p:cBhvr>
                                        <p:cTn id="207" dur="500"/>
                                        <p:tgtEl>
                                          <p:spTgt spid="118"/>
                                        </p:tgtEl>
                                      </p:cBhvr>
                                    </p:animEffect>
                                  </p:childTnLst>
                                </p:cTn>
                              </p:par>
                              <p:par>
                                <p:cTn id="208" presetID="16" presetClass="entr" presetSubtype="21" fill="hold" grpId="0" nodeType="withEffect">
                                  <p:stCondLst>
                                    <p:cond delay="0"/>
                                  </p:stCondLst>
                                  <p:childTnLst>
                                    <p:set>
                                      <p:cBhvr>
                                        <p:cTn id="209" dur="1" fill="hold">
                                          <p:stCondLst>
                                            <p:cond delay="0"/>
                                          </p:stCondLst>
                                        </p:cTn>
                                        <p:tgtEl>
                                          <p:spTgt spid="119"/>
                                        </p:tgtEl>
                                        <p:attrNameLst>
                                          <p:attrName>style.visibility</p:attrName>
                                        </p:attrNameLst>
                                      </p:cBhvr>
                                      <p:to>
                                        <p:strVal val="visible"/>
                                      </p:to>
                                    </p:set>
                                    <p:animEffect transition="in" filter="barn(inVertical)">
                                      <p:cBhvr>
                                        <p:cTn id="210" dur="500"/>
                                        <p:tgtEl>
                                          <p:spTgt spid="119"/>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120"/>
                                        </p:tgtEl>
                                        <p:attrNameLst>
                                          <p:attrName>style.visibility</p:attrName>
                                        </p:attrNameLst>
                                      </p:cBhvr>
                                      <p:to>
                                        <p:strVal val="visible"/>
                                      </p:to>
                                    </p:set>
                                    <p:animEffect transition="in" filter="barn(inVertical)">
                                      <p:cBhvr>
                                        <p:cTn id="213" dur="500"/>
                                        <p:tgtEl>
                                          <p:spTgt spid="120"/>
                                        </p:tgtEl>
                                      </p:cBhvr>
                                    </p:animEffect>
                                  </p:childTnLst>
                                </p:cTn>
                              </p:par>
                              <p:par>
                                <p:cTn id="214" presetID="16" presetClass="entr" presetSubtype="21" fill="hold" grpId="0" nodeType="withEffect">
                                  <p:stCondLst>
                                    <p:cond delay="0"/>
                                  </p:stCondLst>
                                  <p:childTnLst>
                                    <p:set>
                                      <p:cBhvr>
                                        <p:cTn id="215" dur="1" fill="hold">
                                          <p:stCondLst>
                                            <p:cond delay="0"/>
                                          </p:stCondLst>
                                        </p:cTn>
                                        <p:tgtEl>
                                          <p:spTgt spid="121"/>
                                        </p:tgtEl>
                                        <p:attrNameLst>
                                          <p:attrName>style.visibility</p:attrName>
                                        </p:attrNameLst>
                                      </p:cBhvr>
                                      <p:to>
                                        <p:strVal val="visible"/>
                                      </p:to>
                                    </p:set>
                                    <p:animEffect transition="in" filter="barn(inVertical)">
                                      <p:cBhvr>
                                        <p:cTn id="216" dur="500"/>
                                        <p:tgtEl>
                                          <p:spTgt spid="121"/>
                                        </p:tgtEl>
                                      </p:cBhvr>
                                    </p:animEffect>
                                  </p:childTnLst>
                                </p:cTn>
                              </p:par>
                              <p:par>
                                <p:cTn id="217" presetID="16" presetClass="entr" presetSubtype="21" fill="hold" grpId="0" nodeType="withEffect">
                                  <p:stCondLst>
                                    <p:cond delay="0"/>
                                  </p:stCondLst>
                                  <p:childTnLst>
                                    <p:set>
                                      <p:cBhvr>
                                        <p:cTn id="218" dur="1" fill="hold">
                                          <p:stCondLst>
                                            <p:cond delay="0"/>
                                          </p:stCondLst>
                                        </p:cTn>
                                        <p:tgtEl>
                                          <p:spTgt spid="122"/>
                                        </p:tgtEl>
                                        <p:attrNameLst>
                                          <p:attrName>style.visibility</p:attrName>
                                        </p:attrNameLst>
                                      </p:cBhvr>
                                      <p:to>
                                        <p:strVal val="visible"/>
                                      </p:to>
                                    </p:set>
                                    <p:animEffect transition="in" filter="barn(inVertical)">
                                      <p:cBhvr>
                                        <p:cTn id="219" dur="500"/>
                                        <p:tgtEl>
                                          <p:spTgt spid="122"/>
                                        </p:tgtEl>
                                      </p:cBhvr>
                                    </p:animEffect>
                                  </p:childTnLst>
                                </p:cTn>
                              </p:par>
                              <p:par>
                                <p:cTn id="220" presetID="16" presetClass="entr" presetSubtype="21" fill="hold" grpId="0" nodeType="withEffect">
                                  <p:stCondLst>
                                    <p:cond delay="0"/>
                                  </p:stCondLst>
                                  <p:childTnLst>
                                    <p:set>
                                      <p:cBhvr>
                                        <p:cTn id="221" dur="1" fill="hold">
                                          <p:stCondLst>
                                            <p:cond delay="0"/>
                                          </p:stCondLst>
                                        </p:cTn>
                                        <p:tgtEl>
                                          <p:spTgt spid="123"/>
                                        </p:tgtEl>
                                        <p:attrNameLst>
                                          <p:attrName>style.visibility</p:attrName>
                                        </p:attrNameLst>
                                      </p:cBhvr>
                                      <p:to>
                                        <p:strVal val="visible"/>
                                      </p:to>
                                    </p:set>
                                    <p:animEffect transition="in" filter="barn(inVertical)">
                                      <p:cBhvr>
                                        <p:cTn id="222" dur="500"/>
                                        <p:tgtEl>
                                          <p:spTgt spid="123"/>
                                        </p:tgtEl>
                                      </p:cBhvr>
                                    </p:animEffect>
                                  </p:childTnLst>
                                </p:cTn>
                              </p:par>
                              <p:par>
                                <p:cTn id="223" presetID="16" presetClass="entr" presetSubtype="21" fill="hold" grpId="0" nodeType="withEffect">
                                  <p:stCondLst>
                                    <p:cond delay="0"/>
                                  </p:stCondLst>
                                  <p:childTnLst>
                                    <p:set>
                                      <p:cBhvr>
                                        <p:cTn id="224" dur="1" fill="hold">
                                          <p:stCondLst>
                                            <p:cond delay="0"/>
                                          </p:stCondLst>
                                        </p:cTn>
                                        <p:tgtEl>
                                          <p:spTgt spid="124"/>
                                        </p:tgtEl>
                                        <p:attrNameLst>
                                          <p:attrName>style.visibility</p:attrName>
                                        </p:attrNameLst>
                                      </p:cBhvr>
                                      <p:to>
                                        <p:strVal val="visible"/>
                                      </p:to>
                                    </p:set>
                                    <p:animEffect transition="in" filter="barn(inVertical)">
                                      <p:cBhvr>
                                        <p:cTn id="225" dur="500"/>
                                        <p:tgtEl>
                                          <p:spTgt spid="124"/>
                                        </p:tgtEl>
                                      </p:cBhvr>
                                    </p:animEffect>
                                  </p:childTnLst>
                                </p:cTn>
                              </p:par>
                              <p:par>
                                <p:cTn id="226" presetID="16" presetClass="entr" presetSubtype="21" fill="hold" grpId="0" nodeType="withEffect">
                                  <p:stCondLst>
                                    <p:cond delay="0"/>
                                  </p:stCondLst>
                                  <p:childTnLst>
                                    <p:set>
                                      <p:cBhvr>
                                        <p:cTn id="227" dur="1" fill="hold">
                                          <p:stCondLst>
                                            <p:cond delay="0"/>
                                          </p:stCondLst>
                                        </p:cTn>
                                        <p:tgtEl>
                                          <p:spTgt spid="125"/>
                                        </p:tgtEl>
                                        <p:attrNameLst>
                                          <p:attrName>style.visibility</p:attrName>
                                        </p:attrNameLst>
                                      </p:cBhvr>
                                      <p:to>
                                        <p:strVal val="visible"/>
                                      </p:to>
                                    </p:set>
                                    <p:animEffect transition="in" filter="barn(inVertical)">
                                      <p:cBhvr>
                                        <p:cTn id="228" dur="500"/>
                                        <p:tgtEl>
                                          <p:spTgt spid="125"/>
                                        </p:tgtEl>
                                      </p:cBhvr>
                                    </p:animEffect>
                                  </p:childTnLst>
                                </p:cTn>
                              </p:par>
                              <p:par>
                                <p:cTn id="229" presetID="16" presetClass="entr" presetSubtype="21" fill="hold" grpId="0" nodeType="withEffect">
                                  <p:stCondLst>
                                    <p:cond delay="0"/>
                                  </p:stCondLst>
                                  <p:childTnLst>
                                    <p:set>
                                      <p:cBhvr>
                                        <p:cTn id="230" dur="1" fill="hold">
                                          <p:stCondLst>
                                            <p:cond delay="0"/>
                                          </p:stCondLst>
                                        </p:cTn>
                                        <p:tgtEl>
                                          <p:spTgt spid="126"/>
                                        </p:tgtEl>
                                        <p:attrNameLst>
                                          <p:attrName>style.visibility</p:attrName>
                                        </p:attrNameLst>
                                      </p:cBhvr>
                                      <p:to>
                                        <p:strVal val="visible"/>
                                      </p:to>
                                    </p:set>
                                    <p:animEffect transition="in" filter="barn(inVertical)">
                                      <p:cBhvr>
                                        <p:cTn id="231" dur="500"/>
                                        <p:tgtEl>
                                          <p:spTgt spid="126"/>
                                        </p:tgtEl>
                                      </p:cBhvr>
                                    </p:animEffect>
                                  </p:childTnLst>
                                </p:cTn>
                              </p:par>
                            </p:childTnLst>
                          </p:cTn>
                        </p:par>
                      </p:childTnLst>
                    </p:cTn>
                  </p:par>
                  <p:par>
                    <p:cTn id="232" fill="hold">
                      <p:stCondLst>
                        <p:cond delay="indefinite"/>
                      </p:stCondLst>
                      <p:childTnLst>
                        <p:par>
                          <p:cTn id="233" fill="hold">
                            <p:stCondLst>
                              <p:cond delay="0"/>
                            </p:stCondLst>
                            <p:childTnLst>
                              <p:par>
                                <p:cTn id="234" presetID="53" presetClass="entr" presetSubtype="16" fill="hold" grpId="0" nodeType="clickEffect">
                                  <p:stCondLst>
                                    <p:cond delay="0"/>
                                  </p:stCondLst>
                                  <p:childTnLst>
                                    <p:set>
                                      <p:cBhvr>
                                        <p:cTn id="235" dur="1" fill="hold">
                                          <p:stCondLst>
                                            <p:cond delay="0"/>
                                          </p:stCondLst>
                                        </p:cTn>
                                        <p:tgtEl>
                                          <p:spTgt spid="130"/>
                                        </p:tgtEl>
                                        <p:attrNameLst>
                                          <p:attrName>style.visibility</p:attrName>
                                        </p:attrNameLst>
                                      </p:cBhvr>
                                      <p:to>
                                        <p:strVal val="visible"/>
                                      </p:to>
                                    </p:set>
                                    <p:anim calcmode="lin" valueType="num">
                                      <p:cBhvr>
                                        <p:cTn id="236" dur="500" fill="hold"/>
                                        <p:tgtEl>
                                          <p:spTgt spid="130"/>
                                        </p:tgtEl>
                                        <p:attrNameLst>
                                          <p:attrName>ppt_w</p:attrName>
                                        </p:attrNameLst>
                                      </p:cBhvr>
                                      <p:tavLst>
                                        <p:tav tm="0">
                                          <p:val>
                                            <p:fltVal val="0"/>
                                          </p:val>
                                        </p:tav>
                                        <p:tav tm="100000">
                                          <p:val>
                                            <p:strVal val="#ppt_w"/>
                                          </p:val>
                                        </p:tav>
                                      </p:tavLst>
                                    </p:anim>
                                    <p:anim calcmode="lin" valueType="num">
                                      <p:cBhvr>
                                        <p:cTn id="237" dur="500" fill="hold"/>
                                        <p:tgtEl>
                                          <p:spTgt spid="130"/>
                                        </p:tgtEl>
                                        <p:attrNameLst>
                                          <p:attrName>ppt_h</p:attrName>
                                        </p:attrNameLst>
                                      </p:cBhvr>
                                      <p:tavLst>
                                        <p:tav tm="0">
                                          <p:val>
                                            <p:fltVal val="0"/>
                                          </p:val>
                                        </p:tav>
                                        <p:tav tm="100000">
                                          <p:val>
                                            <p:strVal val="#ppt_h"/>
                                          </p:val>
                                        </p:tav>
                                      </p:tavLst>
                                    </p:anim>
                                    <p:animEffect transition="in" filter="fade">
                                      <p:cBhvr>
                                        <p:cTn id="238" dur="500"/>
                                        <p:tgtEl>
                                          <p:spTgt spid="130"/>
                                        </p:tgtEl>
                                      </p:cBhvr>
                                    </p:animEffect>
                                  </p:childTnLst>
                                </p:cTn>
                              </p:par>
                            </p:childTnLst>
                          </p:cTn>
                        </p:par>
                      </p:childTnLst>
                    </p:cTn>
                  </p:par>
                  <p:par>
                    <p:cTn id="239" fill="hold">
                      <p:stCondLst>
                        <p:cond delay="indefinite"/>
                      </p:stCondLst>
                      <p:childTnLst>
                        <p:par>
                          <p:cTn id="240" fill="hold">
                            <p:stCondLst>
                              <p:cond delay="0"/>
                            </p:stCondLst>
                            <p:childTnLst>
                              <p:par>
                                <p:cTn id="241" presetID="21" presetClass="entr" presetSubtype="1" fill="hold" grpId="0" nodeType="clickEffect">
                                  <p:stCondLst>
                                    <p:cond delay="0"/>
                                  </p:stCondLst>
                                  <p:childTnLst>
                                    <p:set>
                                      <p:cBhvr>
                                        <p:cTn id="242" dur="1" fill="hold">
                                          <p:stCondLst>
                                            <p:cond delay="0"/>
                                          </p:stCondLst>
                                        </p:cTn>
                                        <p:tgtEl>
                                          <p:spTgt spid="131"/>
                                        </p:tgtEl>
                                        <p:attrNameLst>
                                          <p:attrName>style.visibility</p:attrName>
                                        </p:attrNameLst>
                                      </p:cBhvr>
                                      <p:to>
                                        <p:strVal val="visible"/>
                                      </p:to>
                                    </p:set>
                                    <p:animEffect transition="in" filter="wheel(1)">
                                      <p:cBhvr>
                                        <p:cTn id="243" dur="2000"/>
                                        <p:tgtEl>
                                          <p:spTgt spid="131"/>
                                        </p:tgtEl>
                                      </p:cBhvr>
                                    </p:animEffect>
                                  </p:childTnLst>
                                </p:cTn>
                              </p:par>
                              <p:par>
                                <p:cTn id="244" presetID="21" presetClass="entr" presetSubtype="1" fill="hold" grpId="0" nodeType="withEffect">
                                  <p:stCondLst>
                                    <p:cond delay="0"/>
                                  </p:stCondLst>
                                  <p:childTnLst>
                                    <p:set>
                                      <p:cBhvr>
                                        <p:cTn id="245" dur="1" fill="hold">
                                          <p:stCondLst>
                                            <p:cond delay="0"/>
                                          </p:stCondLst>
                                        </p:cTn>
                                        <p:tgtEl>
                                          <p:spTgt spid="132"/>
                                        </p:tgtEl>
                                        <p:attrNameLst>
                                          <p:attrName>style.visibility</p:attrName>
                                        </p:attrNameLst>
                                      </p:cBhvr>
                                      <p:to>
                                        <p:strVal val="visible"/>
                                      </p:to>
                                    </p:set>
                                    <p:animEffect transition="in" filter="wheel(1)">
                                      <p:cBhvr>
                                        <p:cTn id="246" dur="2000"/>
                                        <p:tgtEl>
                                          <p:spTgt spid="132"/>
                                        </p:tgtEl>
                                      </p:cBhvr>
                                    </p:animEffect>
                                  </p:childTnLst>
                                </p:cTn>
                              </p:par>
                              <p:par>
                                <p:cTn id="247" presetID="21" presetClass="entr" presetSubtype="1" fill="hold" grpId="0" nodeType="withEffect">
                                  <p:stCondLst>
                                    <p:cond delay="0"/>
                                  </p:stCondLst>
                                  <p:childTnLst>
                                    <p:set>
                                      <p:cBhvr>
                                        <p:cTn id="248" dur="1" fill="hold">
                                          <p:stCondLst>
                                            <p:cond delay="0"/>
                                          </p:stCondLst>
                                        </p:cTn>
                                        <p:tgtEl>
                                          <p:spTgt spid="133"/>
                                        </p:tgtEl>
                                        <p:attrNameLst>
                                          <p:attrName>style.visibility</p:attrName>
                                        </p:attrNameLst>
                                      </p:cBhvr>
                                      <p:to>
                                        <p:strVal val="visible"/>
                                      </p:to>
                                    </p:set>
                                    <p:animEffect transition="in" filter="wheel(1)">
                                      <p:cBhvr>
                                        <p:cTn id="249" dur="2000"/>
                                        <p:tgtEl>
                                          <p:spTgt spid="133"/>
                                        </p:tgtEl>
                                      </p:cBhvr>
                                    </p:animEffect>
                                  </p:childTnLst>
                                </p:cTn>
                              </p:par>
                              <p:par>
                                <p:cTn id="250" presetID="21" presetClass="entr" presetSubtype="1" fill="hold" grpId="0" nodeType="withEffect">
                                  <p:stCondLst>
                                    <p:cond delay="0"/>
                                  </p:stCondLst>
                                  <p:childTnLst>
                                    <p:set>
                                      <p:cBhvr>
                                        <p:cTn id="251" dur="1" fill="hold">
                                          <p:stCondLst>
                                            <p:cond delay="0"/>
                                          </p:stCondLst>
                                        </p:cTn>
                                        <p:tgtEl>
                                          <p:spTgt spid="134"/>
                                        </p:tgtEl>
                                        <p:attrNameLst>
                                          <p:attrName>style.visibility</p:attrName>
                                        </p:attrNameLst>
                                      </p:cBhvr>
                                      <p:to>
                                        <p:strVal val="visible"/>
                                      </p:to>
                                    </p:set>
                                    <p:animEffect transition="in" filter="wheel(1)">
                                      <p:cBhvr>
                                        <p:cTn id="252" dur="2000"/>
                                        <p:tgtEl>
                                          <p:spTgt spid="134"/>
                                        </p:tgtEl>
                                      </p:cBhvr>
                                    </p:animEffect>
                                  </p:childTnLst>
                                </p:cTn>
                              </p:par>
                              <p:par>
                                <p:cTn id="253" presetID="21" presetClass="entr" presetSubtype="1" fill="hold" grpId="0" nodeType="withEffect">
                                  <p:stCondLst>
                                    <p:cond delay="0"/>
                                  </p:stCondLst>
                                  <p:iterate type="lt">
                                    <p:tmPct val="0"/>
                                  </p:iterate>
                                  <p:childTnLst>
                                    <p:set>
                                      <p:cBhvr>
                                        <p:cTn id="254" dur="1" fill="hold">
                                          <p:stCondLst>
                                            <p:cond delay="0"/>
                                          </p:stCondLst>
                                        </p:cTn>
                                        <p:tgtEl>
                                          <p:spTgt spid="135"/>
                                        </p:tgtEl>
                                        <p:attrNameLst>
                                          <p:attrName>style.visibility</p:attrName>
                                        </p:attrNameLst>
                                      </p:cBhvr>
                                      <p:to>
                                        <p:strVal val="visible"/>
                                      </p:to>
                                    </p:set>
                                    <p:animEffect transition="in" filter="wheel(1)">
                                      <p:cBhvr>
                                        <p:cTn id="255" dur="2000"/>
                                        <p:tgtEl>
                                          <p:spTgt spid="135"/>
                                        </p:tgtEl>
                                      </p:cBhvr>
                                    </p:animEffec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107"/>
                                        </p:tgtEl>
                                        <p:attrNameLst>
                                          <p:attrName>stroke.color</p:attrName>
                                        </p:attrNameLst>
                                      </p:cBhvr>
                                      <p:to>
                                        <a:schemeClr val="accent2"/>
                                      </p:to>
                                    </p:animClr>
                                    <p:set>
                                      <p:cBhvr>
                                        <p:cTn id="260" dur="2000" fill="hold"/>
                                        <p:tgtEl>
                                          <p:spTgt spid="107"/>
                                        </p:tgtEl>
                                        <p:attrNameLst>
                                          <p:attrName>stroke.on</p:attrName>
                                        </p:attrNameLst>
                                      </p:cBhvr>
                                      <p:to>
                                        <p:strVal val="true"/>
                                      </p:to>
                                    </p:set>
                                  </p:childTnLst>
                                </p:cTn>
                              </p:par>
                              <p:par>
                                <p:cTn id="261" presetID="7" presetClass="emph" presetSubtype="2" fill="hold" nodeType="withEffect">
                                  <p:stCondLst>
                                    <p:cond delay="0"/>
                                  </p:stCondLst>
                                  <p:childTnLst>
                                    <p:animClr clrSpc="rgb" dir="cw">
                                      <p:cBhvr>
                                        <p:cTn id="262" dur="2000" fill="hold"/>
                                        <p:tgtEl>
                                          <p:spTgt spid="109"/>
                                        </p:tgtEl>
                                        <p:attrNameLst>
                                          <p:attrName>stroke.color</p:attrName>
                                        </p:attrNameLst>
                                      </p:cBhvr>
                                      <p:to>
                                        <a:schemeClr val="accent2"/>
                                      </p:to>
                                    </p:animClr>
                                    <p:set>
                                      <p:cBhvr>
                                        <p:cTn id="263" dur="2000" fill="hold"/>
                                        <p:tgtEl>
                                          <p:spTgt spid="109"/>
                                        </p:tgtEl>
                                        <p:attrNameLst>
                                          <p:attrName>stroke.on</p:attrName>
                                        </p:attrNameLst>
                                      </p:cBhvr>
                                      <p:to>
                                        <p:strVal val="true"/>
                                      </p:to>
                                    </p:set>
                                  </p:childTnLst>
                                </p:cTn>
                              </p:par>
                              <p:par>
                                <p:cTn id="264" presetID="7" presetClass="emph" presetSubtype="2" fill="hold" nodeType="withEffect">
                                  <p:stCondLst>
                                    <p:cond delay="0"/>
                                  </p:stCondLst>
                                  <p:childTnLst>
                                    <p:animClr clrSpc="rgb" dir="cw">
                                      <p:cBhvr>
                                        <p:cTn id="265" dur="2000" fill="hold"/>
                                        <p:tgtEl>
                                          <p:spTgt spid="110"/>
                                        </p:tgtEl>
                                        <p:attrNameLst>
                                          <p:attrName>stroke.color</p:attrName>
                                        </p:attrNameLst>
                                      </p:cBhvr>
                                      <p:to>
                                        <a:schemeClr val="accent2"/>
                                      </p:to>
                                    </p:animClr>
                                    <p:set>
                                      <p:cBhvr>
                                        <p:cTn id="266" dur="2000" fill="hold"/>
                                        <p:tgtEl>
                                          <p:spTgt spid="110"/>
                                        </p:tgtEl>
                                        <p:attrNameLst>
                                          <p:attrName>stroke.on</p:attrName>
                                        </p:attrNameLst>
                                      </p:cBhvr>
                                      <p:to>
                                        <p:strVal val="true"/>
                                      </p:to>
                                    </p:set>
                                  </p:childTnLst>
                                </p:cTn>
                              </p:par>
                              <p:par>
                                <p:cTn id="267" presetID="7" presetClass="emph" presetSubtype="2" fill="hold" nodeType="withEffect">
                                  <p:stCondLst>
                                    <p:cond delay="0"/>
                                  </p:stCondLst>
                                  <p:childTnLst>
                                    <p:animClr clrSpc="rgb" dir="cw">
                                      <p:cBhvr>
                                        <p:cTn id="268" dur="2000" fill="hold"/>
                                        <p:tgtEl>
                                          <p:spTgt spid="112"/>
                                        </p:tgtEl>
                                        <p:attrNameLst>
                                          <p:attrName>stroke.color</p:attrName>
                                        </p:attrNameLst>
                                      </p:cBhvr>
                                      <p:to>
                                        <a:schemeClr val="accent2"/>
                                      </p:to>
                                    </p:animClr>
                                    <p:set>
                                      <p:cBhvr>
                                        <p:cTn id="269" dur="2000" fill="hold"/>
                                        <p:tgtEl>
                                          <p:spTgt spid="112"/>
                                        </p:tgtEl>
                                        <p:attrNameLst>
                                          <p:attrName>stroke.on</p:attrName>
                                        </p:attrNameLst>
                                      </p:cBhvr>
                                      <p:to>
                                        <p:strVal val="true"/>
                                      </p:to>
                                    </p:set>
                                  </p:childTnLst>
                                </p:cTn>
                              </p:par>
                              <p:par>
                                <p:cTn id="270" presetID="7" presetClass="emph" presetSubtype="2" fill="hold" nodeType="withEffect">
                                  <p:stCondLst>
                                    <p:cond delay="0"/>
                                  </p:stCondLst>
                                  <p:childTnLst>
                                    <p:animClr clrSpc="rgb" dir="cw">
                                      <p:cBhvr>
                                        <p:cTn id="271" dur="2000" fill="hold"/>
                                        <p:tgtEl>
                                          <p:spTgt spid="114"/>
                                        </p:tgtEl>
                                        <p:attrNameLst>
                                          <p:attrName>stroke.color</p:attrName>
                                        </p:attrNameLst>
                                      </p:cBhvr>
                                      <p:to>
                                        <a:schemeClr val="accent2"/>
                                      </p:to>
                                    </p:animClr>
                                    <p:set>
                                      <p:cBhvr>
                                        <p:cTn id="272" dur="2000" fill="hold"/>
                                        <p:tgtEl>
                                          <p:spTgt spid="114"/>
                                        </p:tgtEl>
                                        <p:attrNameLst>
                                          <p:attrName>stroke.on</p:attrName>
                                        </p:attrNameLst>
                                      </p:cBhvr>
                                      <p:to>
                                        <p:strVal val="true"/>
                                      </p:to>
                                    </p:set>
                                  </p:childTnLst>
                                </p:cTn>
                              </p:par>
                              <p:par>
                                <p:cTn id="273" presetID="3" presetClass="emph" presetSubtype="2" fill="hold" grpId="1" nodeType="withEffect">
                                  <p:stCondLst>
                                    <p:cond delay="0"/>
                                  </p:stCondLst>
                                  <p:childTnLst>
                                    <p:animClr clrSpc="rgb" dir="cw">
                                      <p:cBhvr override="childStyle">
                                        <p:cTn id="274" dur="2000" fill="hold"/>
                                        <p:tgtEl>
                                          <p:spTgt spid="117"/>
                                        </p:tgtEl>
                                        <p:attrNameLst>
                                          <p:attrName>style.color</p:attrName>
                                        </p:attrNameLst>
                                      </p:cBhvr>
                                      <p:to>
                                        <a:schemeClr val="accent2"/>
                                      </p:to>
                                    </p:animClr>
                                  </p:childTnLst>
                                </p:cTn>
                              </p:par>
                              <p:par>
                                <p:cTn id="275" presetID="3" presetClass="emph" presetSubtype="2" fill="hold" grpId="1" nodeType="withEffect">
                                  <p:stCondLst>
                                    <p:cond delay="0"/>
                                  </p:stCondLst>
                                  <p:childTnLst>
                                    <p:animClr clrSpc="rgb" dir="cw">
                                      <p:cBhvr override="childStyle">
                                        <p:cTn id="276" dur="2000" fill="hold"/>
                                        <p:tgtEl>
                                          <p:spTgt spid="118"/>
                                        </p:tgtEl>
                                        <p:attrNameLst>
                                          <p:attrName>style.color</p:attrName>
                                        </p:attrNameLst>
                                      </p:cBhvr>
                                      <p:to>
                                        <a:schemeClr val="accent2"/>
                                      </p:to>
                                    </p:animClr>
                                  </p:childTnLst>
                                </p:cTn>
                              </p:par>
                              <p:par>
                                <p:cTn id="277" presetID="3" presetClass="emph" presetSubtype="2" fill="hold" grpId="1" nodeType="withEffect">
                                  <p:stCondLst>
                                    <p:cond delay="0"/>
                                  </p:stCondLst>
                                  <p:childTnLst>
                                    <p:animClr clrSpc="rgb" dir="cw">
                                      <p:cBhvr override="childStyle">
                                        <p:cTn id="278" dur="2000" fill="hold"/>
                                        <p:tgtEl>
                                          <p:spTgt spid="122"/>
                                        </p:tgtEl>
                                        <p:attrNameLst>
                                          <p:attrName>style.color</p:attrName>
                                        </p:attrNameLst>
                                      </p:cBhvr>
                                      <p:to>
                                        <a:schemeClr val="accent2"/>
                                      </p:to>
                                    </p:animClr>
                                  </p:childTnLst>
                                </p:cTn>
                              </p:par>
                              <p:par>
                                <p:cTn id="279" presetID="3" presetClass="emph" presetSubtype="2" fill="hold" grpId="1" nodeType="withEffect">
                                  <p:stCondLst>
                                    <p:cond delay="0"/>
                                  </p:stCondLst>
                                  <p:childTnLst>
                                    <p:animClr clrSpc="rgb" dir="cw">
                                      <p:cBhvr override="childStyle">
                                        <p:cTn id="280" dur="2000" fill="hold"/>
                                        <p:tgtEl>
                                          <p:spTgt spid="123"/>
                                        </p:tgtEl>
                                        <p:attrNameLst>
                                          <p:attrName>style.color</p:attrName>
                                        </p:attrNameLst>
                                      </p:cBhvr>
                                      <p:to>
                                        <a:schemeClr val="accent2"/>
                                      </p:to>
                                    </p:animClr>
                                  </p:childTnLst>
                                </p:cTn>
                              </p:par>
                              <p:par>
                                <p:cTn id="281" presetID="3" presetClass="emph" presetSubtype="2" fill="hold" grpId="1" nodeType="withEffect">
                                  <p:stCondLst>
                                    <p:cond delay="0"/>
                                  </p:stCondLst>
                                  <p:childTnLst>
                                    <p:animClr clrSpc="rgb" dir="cw">
                                      <p:cBhvr override="childStyle">
                                        <p:cTn id="282" dur="2000" fill="hold"/>
                                        <p:tgtEl>
                                          <p:spTgt spid="126"/>
                                        </p:tgtEl>
                                        <p:attrNameLst>
                                          <p:attrName>style.color</p:attrName>
                                        </p:attrNameLst>
                                      </p:cBhvr>
                                      <p:to>
                                        <a:schemeClr val="accent2"/>
                                      </p:to>
                                    </p:animClr>
                                  </p:childTnLst>
                                </p:cTn>
                              </p:par>
                            </p:childTnLst>
                          </p:cTn>
                        </p:par>
                      </p:childTnLst>
                    </p:cTn>
                  </p:par>
                  <p:par>
                    <p:cTn id="283" fill="hold">
                      <p:stCondLst>
                        <p:cond delay="indefinite"/>
                      </p:stCondLst>
                      <p:childTnLst>
                        <p:par>
                          <p:cTn id="284" fill="hold">
                            <p:stCondLst>
                              <p:cond delay="0"/>
                            </p:stCondLst>
                            <p:childTnLst>
                              <p:par>
                                <p:cTn id="285" presetID="3" presetClass="emph" presetSubtype="2" fill="hold" grpId="1" nodeType="clickEffect">
                                  <p:stCondLst>
                                    <p:cond delay="0"/>
                                  </p:stCondLst>
                                  <p:iterate type="lt">
                                    <p:tmPct val="0"/>
                                  </p:iterate>
                                  <p:childTnLst>
                                    <p:animClr clrSpc="rgb" dir="cw">
                                      <p:cBhvr override="childStyle">
                                        <p:cTn id="286" dur="2000" fill="hold"/>
                                        <p:tgtEl>
                                          <p:spTgt spid="135"/>
                                        </p:tgtEl>
                                        <p:attrNameLst>
                                          <p:attrName>style.color</p:attrName>
                                        </p:attrNameLst>
                                      </p:cBhvr>
                                      <p:to>
                                        <a:schemeClr val="accent2"/>
                                      </p:to>
                                    </p:animClr>
                                  </p:childTnLst>
                                </p:cTn>
                              </p:par>
                              <p:par>
                                <p:cTn id="287" presetID="18" presetClass="emph" presetSubtype="0" fill="hold" grpId="2" nodeType="withEffect">
                                  <p:stCondLst>
                                    <p:cond delay="0"/>
                                  </p:stCondLst>
                                  <p:iterate type="lt">
                                    <p:tmPct val="4000"/>
                                  </p:iterate>
                                  <p:childTnLst>
                                    <p:set>
                                      <p:cBhvr override="childStyle">
                                        <p:cTn id="288" dur="500" fill="hold"/>
                                        <p:tgtEl>
                                          <p:spTgt spid="135"/>
                                        </p:tgtEl>
                                        <p:attrNameLst>
                                          <p:attrName>style.textDecorationUnderline</p:attrName>
                                        </p:attrNameLst>
                                      </p:cBhvr>
                                      <p:to>
                                        <p:strVal val="true"/>
                                      </p:to>
                                    </p:set>
                                  </p:childTnLst>
                                </p:cTn>
                              </p:par>
                              <p:par>
                                <p:cTn id="289" presetID="6" presetClass="emph" presetSubtype="0" fill="hold" grpId="3" nodeType="withEffect">
                                  <p:stCondLst>
                                    <p:cond delay="0"/>
                                  </p:stCondLst>
                                  <p:iterate type="lt">
                                    <p:tmPct val="0"/>
                                  </p:iterate>
                                  <p:childTnLst>
                                    <p:animScale>
                                      <p:cBhvr>
                                        <p:cTn id="290" dur="2000" fill="hold"/>
                                        <p:tgtEl>
                                          <p:spTgt spid="135"/>
                                        </p:tgtEl>
                                      </p:cBhvr>
                                      <p:by x="150000" y="150000"/>
                                    </p:animScale>
                                  </p:childTnLst>
                                </p:cTn>
                              </p:par>
                            </p:childTnLst>
                          </p:cTn>
                        </p:par>
                      </p:childTnLst>
                    </p:cTn>
                  </p:par>
                  <p:par>
                    <p:cTn id="291" fill="hold">
                      <p:stCondLst>
                        <p:cond delay="indefinite"/>
                      </p:stCondLst>
                      <p:childTnLst>
                        <p:par>
                          <p:cTn id="292" fill="hold">
                            <p:stCondLst>
                              <p:cond delay="0"/>
                            </p:stCondLst>
                            <p:childTnLst>
                              <p:par>
                                <p:cTn id="293" presetID="53" presetClass="entr" presetSubtype="16" fill="hold" grpId="0" nodeType="clickEffect">
                                  <p:stCondLst>
                                    <p:cond delay="0"/>
                                  </p:stCondLst>
                                  <p:childTnLst>
                                    <p:set>
                                      <p:cBhvr>
                                        <p:cTn id="294" dur="1" fill="hold">
                                          <p:stCondLst>
                                            <p:cond delay="0"/>
                                          </p:stCondLst>
                                        </p:cTn>
                                        <p:tgtEl>
                                          <p:spTgt spid="89"/>
                                        </p:tgtEl>
                                        <p:attrNameLst>
                                          <p:attrName>style.visibility</p:attrName>
                                        </p:attrNameLst>
                                      </p:cBhvr>
                                      <p:to>
                                        <p:strVal val="visible"/>
                                      </p:to>
                                    </p:set>
                                    <p:anim calcmode="lin" valueType="num">
                                      <p:cBhvr>
                                        <p:cTn id="295" dur="500" fill="hold"/>
                                        <p:tgtEl>
                                          <p:spTgt spid="89"/>
                                        </p:tgtEl>
                                        <p:attrNameLst>
                                          <p:attrName>ppt_w</p:attrName>
                                        </p:attrNameLst>
                                      </p:cBhvr>
                                      <p:tavLst>
                                        <p:tav tm="0">
                                          <p:val>
                                            <p:fltVal val="0"/>
                                          </p:val>
                                        </p:tav>
                                        <p:tav tm="100000">
                                          <p:val>
                                            <p:strVal val="#ppt_w"/>
                                          </p:val>
                                        </p:tav>
                                      </p:tavLst>
                                    </p:anim>
                                    <p:anim calcmode="lin" valueType="num">
                                      <p:cBhvr>
                                        <p:cTn id="296" dur="500" fill="hold"/>
                                        <p:tgtEl>
                                          <p:spTgt spid="89"/>
                                        </p:tgtEl>
                                        <p:attrNameLst>
                                          <p:attrName>ppt_h</p:attrName>
                                        </p:attrNameLst>
                                      </p:cBhvr>
                                      <p:tavLst>
                                        <p:tav tm="0">
                                          <p:val>
                                            <p:fltVal val="0"/>
                                          </p:val>
                                        </p:tav>
                                        <p:tav tm="100000">
                                          <p:val>
                                            <p:strVal val="#ppt_h"/>
                                          </p:val>
                                        </p:tav>
                                      </p:tavLst>
                                    </p:anim>
                                    <p:animEffect transition="in" filter="fade">
                                      <p:cBhvr>
                                        <p:cTn id="297" dur="500"/>
                                        <p:tgtEl>
                                          <p:spTgt spid="89"/>
                                        </p:tgtEl>
                                      </p:cBhvr>
                                    </p:animEffect>
                                  </p:childTnLst>
                                </p:cTn>
                              </p:par>
                            </p:childTnLst>
                          </p:cTn>
                        </p:par>
                      </p:childTnLst>
                    </p:cTn>
                  </p:par>
                  <p:par>
                    <p:cTn id="298" fill="hold">
                      <p:stCondLst>
                        <p:cond delay="indefinite"/>
                      </p:stCondLst>
                      <p:childTnLst>
                        <p:par>
                          <p:cTn id="299" fill="hold">
                            <p:stCondLst>
                              <p:cond delay="0"/>
                            </p:stCondLst>
                            <p:childTnLst>
                              <p:par>
                                <p:cTn id="300" presetID="7" presetClass="emph" presetSubtype="2" fill="hold" nodeType="clickEffect">
                                  <p:stCondLst>
                                    <p:cond delay="0"/>
                                  </p:stCondLst>
                                  <p:childTnLst>
                                    <p:animClr clrSpc="rgb" dir="cw">
                                      <p:cBhvr>
                                        <p:cTn id="301" dur="2000" fill="hold"/>
                                        <p:tgtEl>
                                          <p:spTgt spid="4"/>
                                        </p:tgtEl>
                                        <p:attrNameLst>
                                          <p:attrName>stroke.color</p:attrName>
                                        </p:attrNameLst>
                                      </p:cBhvr>
                                      <p:to>
                                        <a:srgbClr val="00B050"/>
                                      </p:to>
                                    </p:animClr>
                                    <p:set>
                                      <p:cBhvr>
                                        <p:cTn id="302" dur="2000" fill="hold"/>
                                        <p:tgtEl>
                                          <p:spTgt spid="4"/>
                                        </p:tgtEl>
                                        <p:attrNameLst>
                                          <p:attrName>stroke.on</p:attrName>
                                        </p:attrNameLst>
                                      </p:cBhvr>
                                      <p:to>
                                        <p:strVal val="true"/>
                                      </p:to>
                                    </p:set>
                                  </p:childTnLst>
                                </p:cTn>
                              </p:par>
                              <p:par>
                                <p:cTn id="303" presetID="7" presetClass="emph" presetSubtype="2" fill="hold" nodeType="withEffect">
                                  <p:stCondLst>
                                    <p:cond delay="0"/>
                                  </p:stCondLst>
                                  <p:childTnLst>
                                    <p:animClr clrSpc="rgb" dir="cw">
                                      <p:cBhvr>
                                        <p:cTn id="304" dur="2000" fill="hold"/>
                                        <p:tgtEl>
                                          <p:spTgt spid="16"/>
                                        </p:tgtEl>
                                        <p:attrNameLst>
                                          <p:attrName>stroke.color</p:attrName>
                                        </p:attrNameLst>
                                      </p:cBhvr>
                                      <p:to>
                                        <a:srgbClr val="00B050"/>
                                      </p:to>
                                    </p:animClr>
                                    <p:set>
                                      <p:cBhvr>
                                        <p:cTn id="305" dur="2000" fill="hold"/>
                                        <p:tgtEl>
                                          <p:spTgt spid="16"/>
                                        </p:tgtEl>
                                        <p:attrNameLst>
                                          <p:attrName>stroke.on</p:attrName>
                                        </p:attrNameLst>
                                      </p:cBhvr>
                                      <p:to>
                                        <p:strVal val="true"/>
                                      </p:to>
                                    </p:set>
                                  </p:childTnLst>
                                </p:cTn>
                              </p:par>
                              <p:par>
                                <p:cTn id="306" presetID="7" presetClass="emph" presetSubtype="2" fill="hold" nodeType="withEffect">
                                  <p:stCondLst>
                                    <p:cond delay="0"/>
                                  </p:stCondLst>
                                  <p:childTnLst>
                                    <p:animClr clrSpc="rgb" dir="cw">
                                      <p:cBhvr>
                                        <p:cTn id="307" dur="2000" fill="hold"/>
                                        <p:tgtEl>
                                          <p:spTgt spid="19"/>
                                        </p:tgtEl>
                                        <p:attrNameLst>
                                          <p:attrName>stroke.color</p:attrName>
                                        </p:attrNameLst>
                                      </p:cBhvr>
                                      <p:to>
                                        <a:srgbClr val="00B050"/>
                                      </p:to>
                                    </p:animClr>
                                    <p:set>
                                      <p:cBhvr>
                                        <p:cTn id="308" dur="2000" fill="hold"/>
                                        <p:tgtEl>
                                          <p:spTgt spid="19"/>
                                        </p:tgtEl>
                                        <p:attrNameLst>
                                          <p:attrName>stroke.on</p:attrName>
                                        </p:attrNameLst>
                                      </p:cBhvr>
                                      <p:to>
                                        <p:strVal val="true"/>
                                      </p:to>
                                    </p:set>
                                  </p:childTnLst>
                                </p:cTn>
                              </p:par>
                              <p:par>
                                <p:cTn id="309" presetID="7" presetClass="emph" presetSubtype="2" fill="hold" nodeType="withEffect">
                                  <p:stCondLst>
                                    <p:cond delay="0"/>
                                  </p:stCondLst>
                                  <p:childTnLst>
                                    <p:animClr clrSpc="rgb" dir="cw">
                                      <p:cBhvr>
                                        <p:cTn id="310" dur="2000" fill="hold"/>
                                        <p:tgtEl>
                                          <p:spTgt spid="25"/>
                                        </p:tgtEl>
                                        <p:attrNameLst>
                                          <p:attrName>stroke.color</p:attrName>
                                        </p:attrNameLst>
                                      </p:cBhvr>
                                      <p:to>
                                        <a:srgbClr val="00B050"/>
                                      </p:to>
                                    </p:animClr>
                                    <p:set>
                                      <p:cBhvr>
                                        <p:cTn id="311" dur="2000" fill="hold"/>
                                        <p:tgtEl>
                                          <p:spTgt spid="25"/>
                                        </p:tgtEl>
                                        <p:attrNameLst>
                                          <p:attrName>stroke.on</p:attrName>
                                        </p:attrNameLst>
                                      </p:cBhvr>
                                      <p:to>
                                        <p:strVal val="true"/>
                                      </p:to>
                                    </p:set>
                                  </p:childTnLst>
                                </p:cTn>
                              </p:par>
                              <p:par>
                                <p:cTn id="312" presetID="7" presetClass="emph" presetSubtype="2" fill="hold" nodeType="withEffect">
                                  <p:stCondLst>
                                    <p:cond delay="0"/>
                                  </p:stCondLst>
                                  <p:childTnLst>
                                    <p:animClr clrSpc="rgb" dir="cw">
                                      <p:cBhvr>
                                        <p:cTn id="313" dur="2000" fill="hold"/>
                                        <p:tgtEl>
                                          <p:spTgt spid="31"/>
                                        </p:tgtEl>
                                        <p:attrNameLst>
                                          <p:attrName>stroke.color</p:attrName>
                                        </p:attrNameLst>
                                      </p:cBhvr>
                                      <p:to>
                                        <a:srgbClr val="00B050"/>
                                      </p:to>
                                    </p:animClr>
                                    <p:set>
                                      <p:cBhvr>
                                        <p:cTn id="314" dur="2000" fill="hold"/>
                                        <p:tgtEl>
                                          <p:spTgt spid="31"/>
                                        </p:tgtEl>
                                        <p:attrNameLst>
                                          <p:attrName>stroke.on</p:attrName>
                                        </p:attrNameLst>
                                      </p:cBhvr>
                                      <p:to>
                                        <p:strVal val="true"/>
                                      </p:to>
                                    </p:set>
                                  </p:childTnLst>
                                </p:cTn>
                              </p:par>
                            </p:childTnLst>
                          </p:cTn>
                        </p:par>
                      </p:childTnLst>
                    </p:cTn>
                  </p:par>
                  <p:par>
                    <p:cTn id="315" fill="hold">
                      <p:stCondLst>
                        <p:cond delay="indefinite"/>
                      </p:stCondLst>
                      <p:childTnLst>
                        <p:par>
                          <p:cTn id="316" fill="hold">
                            <p:stCondLst>
                              <p:cond delay="0"/>
                            </p:stCondLst>
                            <p:childTnLst>
                              <p:par>
                                <p:cTn id="317" presetID="16" presetClass="entr" presetSubtype="21" fill="hold" grpId="0" nodeType="clickEffect">
                                  <p:stCondLst>
                                    <p:cond delay="0"/>
                                  </p:stCondLst>
                                  <p:childTnLst>
                                    <p:set>
                                      <p:cBhvr>
                                        <p:cTn id="318" dur="1" fill="hold">
                                          <p:stCondLst>
                                            <p:cond delay="0"/>
                                          </p:stCondLst>
                                        </p:cTn>
                                        <p:tgtEl>
                                          <p:spTgt spid="78"/>
                                        </p:tgtEl>
                                        <p:attrNameLst>
                                          <p:attrName>style.visibility</p:attrName>
                                        </p:attrNameLst>
                                      </p:cBhvr>
                                      <p:to>
                                        <p:strVal val="visible"/>
                                      </p:to>
                                    </p:set>
                                    <p:animEffect transition="in" filter="barn(inVertical)">
                                      <p:cBhvr>
                                        <p:cTn id="31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P spid="10" grpId="0" animBg="1"/>
      <p:bldP spid="11" grpId="0" animBg="1"/>
      <p:bldP spid="79" grpId="0"/>
      <p:bldP spid="80" grpId="0"/>
      <p:bldP spid="81" grpId="0"/>
      <p:bldP spid="82" grpId="0"/>
      <p:bldP spid="83" grpId="0"/>
      <p:bldP spid="84" grpId="0"/>
      <p:bldP spid="85" grpId="0"/>
      <p:bldP spid="86" grpId="0"/>
      <p:bldP spid="87" grpId="0"/>
      <p:bldP spid="88" grpId="0"/>
      <p:bldP spid="90" grpId="0"/>
      <p:bldP spid="91" grpId="0"/>
      <p:bldP spid="92" grpId="0"/>
      <p:bldP spid="93" grpId="0"/>
      <p:bldP spid="94" grpId="0"/>
      <p:bldP spid="95" grpId="0"/>
      <p:bldP spid="96" grpId="0"/>
      <p:bldP spid="97" grpId="0"/>
      <p:bldP spid="98" grpId="0"/>
      <p:bldP spid="99" grpId="0"/>
      <p:bldP spid="100" grpId="0"/>
      <p:bldP spid="101" grpId="0" animBg="1"/>
      <p:bldP spid="102" grpId="0" animBg="1"/>
      <p:bldP spid="103" grpId="0" animBg="1"/>
      <p:bldP spid="104" grpId="0" animBg="1"/>
      <p:bldP spid="105" grpId="0" animBg="1"/>
      <p:bldP spid="106" grpId="0" animBg="1"/>
      <p:bldP spid="117" grpId="0"/>
      <p:bldP spid="117" grpId="1"/>
      <p:bldP spid="118" grpId="0"/>
      <p:bldP spid="118" grpId="1"/>
      <p:bldP spid="119" grpId="0"/>
      <p:bldP spid="120" grpId="0"/>
      <p:bldP spid="121" grpId="0"/>
      <p:bldP spid="122" grpId="0"/>
      <p:bldP spid="122" grpId="1"/>
      <p:bldP spid="123" grpId="0"/>
      <p:bldP spid="123" grpId="1"/>
      <p:bldP spid="124" grpId="0"/>
      <p:bldP spid="125" grpId="0"/>
      <p:bldP spid="126" grpId="0"/>
      <p:bldP spid="126" grpId="1"/>
      <p:bldP spid="127" grpId="0"/>
      <p:bldP spid="129" grpId="0"/>
      <p:bldP spid="130" grpId="0"/>
      <p:bldP spid="131" grpId="0"/>
      <p:bldP spid="132" grpId="0"/>
      <p:bldP spid="133" grpId="0"/>
      <p:bldP spid="134" grpId="0"/>
      <p:bldP spid="135" grpId="0"/>
      <p:bldP spid="135" grpId="1"/>
      <p:bldP spid="135" grpId="2"/>
      <p:bldP spid="135" grpId="3"/>
      <p:bldP spid="136" grpId="0"/>
      <p:bldP spid="137" grpId="0"/>
      <p:bldP spid="138" grpId="0"/>
      <p:bldP spid="78" grpId="0"/>
      <p:bldP spid="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1487269"/>
            <a:ext cx="8610600" cy="646331"/>
          </a:xfrm>
          <a:prstGeom prst="rect">
            <a:avLst/>
          </a:prstGeom>
          <a:noFill/>
        </p:spPr>
        <p:txBody>
          <a:bodyPr wrap="square" rtlCol="0">
            <a:spAutoFit/>
          </a:bodyPr>
          <a:lstStyle/>
          <a:p>
            <a:pPr algn="just"/>
            <a:r>
              <a:rPr lang="en-US" dirty="0" smtClean="0"/>
              <a:t>Calculate Maximum Flow (Max Flow) for the following Flow Network using     Ford-Fulkerson Algorithm:</a:t>
            </a:r>
            <a:endParaRPr lang="en-US" dirty="0"/>
          </a:p>
        </p:txBody>
      </p:sp>
      <p:sp>
        <p:nvSpPr>
          <p:cNvPr id="2" name="Oval 1"/>
          <p:cNvSpPr/>
          <p:nvPr/>
        </p:nvSpPr>
        <p:spPr>
          <a:xfrm>
            <a:off x="3257845" y="27943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5" name="Oval 4"/>
          <p:cNvSpPr/>
          <p:nvPr/>
        </p:nvSpPr>
        <p:spPr>
          <a:xfrm>
            <a:off x="48580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7" name="Oval 6"/>
          <p:cNvSpPr/>
          <p:nvPr/>
        </p:nvSpPr>
        <p:spPr>
          <a:xfrm>
            <a:off x="48580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9" name="Oval 8"/>
          <p:cNvSpPr/>
          <p:nvPr/>
        </p:nvSpPr>
        <p:spPr>
          <a:xfrm>
            <a:off x="66868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 name="Oval 9"/>
          <p:cNvSpPr/>
          <p:nvPr/>
        </p:nvSpPr>
        <p:spPr>
          <a:xfrm>
            <a:off x="66868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1" name="Oval 10"/>
          <p:cNvSpPr/>
          <p:nvPr/>
        </p:nvSpPr>
        <p:spPr>
          <a:xfrm>
            <a:off x="8363245" y="2807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 name="Straight Arrow Connector 3"/>
          <p:cNvCxnSpPr>
            <a:stCxn id="2" idx="7"/>
            <a:endCxn id="5" idx="2"/>
          </p:cNvCxnSpPr>
          <p:nvPr/>
        </p:nvCxnSpPr>
        <p:spPr>
          <a:xfrm flipV="1">
            <a:off x="3713130" y="22362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5"/>
            <a:endCxn id="7" idx="2"/>
          </p:cNvCxnSpPr>
          <p:nvPr/>
        </p:nvCxnSpPr>
        <p:spPr>
          <a:xfrm>
            <a:off x="3713130" y="32496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6"/>
            <a:endCxn id="9" idx="2"/>
          </p:cNvCxnSpPr>
          <p:nvPr/>
        </p:nvCxnSpPr>
        <p:spPr>
          <a:xfrm>
            <a:off x="5391445" y="223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a:off x="5391445" y="38364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1" idx="1"/>
          </p:cNvCxnSpPr>
          <p:nvPr/>
        </p:nvCxnSpPr>
        <p:spPr>
          <a:xfrm>
            <a:off x="7220245" y="22362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a:endCxn id="11" idx="3"/>
          </p:cNvCxnSpPr>
          <p:nvPr/>
        </p:nvCxnSpPr>
        <p:spPr>
          <a:xfrm flipV="1">
            <a:off x="7220245" y="3263017"/>
            <a:ext cx="1221115" cy="5734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9" idx="4"/>
          </p:cNvCxnSpPr>
          <p:nvPr/>
        </p:nvCxnSpPr>
        <p:spPr>
          <a:xfrm flipV="1">
            <a:off x="6953545" y="2502932"/>
            <a:ext cx="0" cy="1066800"/>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7" idx="7"/>
          </p:cNvCxnSpPr>
          <p:nvPr/>
        </p:nvCxnSpPr>
        <p:spPr>
          <a:xfrm flipH="1">
            <a:off x="5313330" y="2424817"/>
            <a:ext cx="145163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7"/>
            <a:endCxn id="5" idx="5"/>
          </p:cNvCxnSpPr>
          <p:nvPr/>
        </p:nvCxnSpPr>
        <p:spPr>
          <a:xfrm flipV="1">
            <a:off x="531333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 idx="3"/>
            <a:endCxn id="7" idx="1"/>
          </p:cNvCxnSpPr>
          <p:nvPr/>
        </p:nvCxnSpPr>
        <p:spPr>
          <a:xfrm>
            <a:off x="493616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863774" y="2318266"/>
            <a:ext cx="413896" cy="369332"/>
          </a:xfrm>
          <a:prstGeom prst="rect">
            <a:avLst/>
          </a:prstGeom>
          <a:noFill/>
        </p:spPr>
        <p:txBody>
          <a:bodyPr wrap="none" rtlCol="0">
            <a:spAutoFit/>
          </a:bodyPr>
          <a:lstStyle/>
          <a:p>
            <a:r>
              <a:rPr lang="en-US" dirty="0" smtClean="0"/>
              <a:t>16</a:t>
            </a:r>
            <a:endParaRPr lang="en-US" dirty="0"/>
          </a:p>
        </p:txBody>
      </p:sp>
      <p:sp>
        <p:nvSpPr>
          <p:cNvPr id="80" name="TextBox 79"/>
          <p:cNvSpPr txBox="1"/>
          <p:nvPr/>
        </p:nvSpPr>
        <p:spPr>
          <a:xfrm>
            <a:off x="5832197" y="1905000"/>
            <a:ext cx="412292" cy="369332"/>
          </a:xfrm>
          <a:prstGeom prst="rect">
            <a:avLst/>
          </a:prstGeom>
          <a:noFill/>
        </p:spPr>
        <p:txBody>
          <a:bodyPr wrap="none" rtlCol="0">
            <a:spAutoFit/>
          </a:bodyPr>
          <a:lstStyle/>
          <a:p>
            <a:r>
              <a:rPr lang="en-US" dirty="0" smtClean="0"/>
              <a:t>12</a:t>
            </a:r>
            <a:endParaRPr lang="en-US" dirty="0"/>
          </a:p>
        </p:txBody>
      </p:sp>
      <p:sp>
        <p:nvSpPr>
          <p:cNvPr id="81" name="TextBox 80"/>
          <p:cNvSpPr txBox="1"/>
          <p:nvPr/>
        </p:nvSpPr>
        <p:spPr>
          <a:xfrm>
            <a:off x="4553245" y="2819400"/>
            <a:ext cx="425116" cy="369332"/>
          </a:xfrm>
          <a:prstGeom prst="rect">
            <a:avLst/>
          </a:prstGeom>
          <a:noFill/>
        </p:spPr>
        <p:txBody>
          <a:bodyPr wrap="none" rtlCol="0">
            <a:spAutoFit/>
          </a:bodyPr>
          <a:lstStyle/>
          <a:p>
            <a:r>
              <a:rPr lang="en-US" dirty="0" smtClean="0"/>
              <a:t>10</a:t>
            </a:r>
            <a:endParaRPr lang="en-US" dirty="0"/>
          </a:p>
        </p:txBody>
      </p:sp>
      <p:sp>
        <p:nvSpPr>
          <p:cNvPr id="82" name="TextBox 81"/>
          <p:cNvSpPr txBox="1"/>
          <p:nvPr/>
        </p:nvSpPr>
        <p:spPr>
          <a:xfrm>
            <a:off x="5463935" y="2579132"/>
            <a:ext cx="314510" cy="369332"/>
          </a:xfrm>
          <a:prstGeom prst="rect">
            <a:avLst/>
          </a:prstGeom>
          <a:noFill/>
        </p:spPr>
        <p:txBody>
          <a:bodyPr wrap="none" rtlCol="0">
            <a:spAutoFit/>
          </a:bodyPr>
          <a:lstStyle/>
          <a:p>
            <a:r>
              <a:rPr lang="en-US" dirty="0" smtClean="0"/>
              <a:t>4</a:t>
            </a:r>
            <a:endParaRPr lang="en-US" dirty="0"/>
          </a:p>
        </p:txBody>
      </p:sp>
      <p:sp>
        <p:nvSpPr>
          <p:cNvPr id="83" name="TextBox 82"/>
          <p:cNvSpPr txBox="1"/>
          <p:nvPr/>
        </p:nvSpPr>
        <p:spPr>
          <a:xfrm>
            <a:off x="3943645" y="3417332"/>
            <a:ext cx="410690" cy="369332"/>
          </a:xfrm>
          <a:prstGeom prst="rect">
            <a:avLst/>
          </a:prstGeom>
          <a:noFill/>
        </p:spPr>
        <p:txBody>
          <a:bodyPr wrap="none" rtlCol="0">
            <a:spAutoFit/>
          </a:bodyPr>
          <a:lstStyle/>
          <a:p>
            <a:r>
              <a:rPr lang="en-US" dirty="0" smtClean="0"/>
              <a:t>13</a:t>
            </a:r>
            <a:endParaRPr lang="en-US" dirty="0"/>
          </a:p>
        </p:txBody>
      </p:sp>
      <p:sp>
        <p:nvSpPr>
          <p:cNvPr id="84" name="TextBox 83"/>
          <p:cNvSpPr txBox="1"/>
          <p:nvPr/>
        </p:nvSpPr>
        <p:spPr>
          <a:xfrm>
            <a:off x="6143735" y="2895600"/>
            <a:ext cx="314510" cy="369332"/>
          </a:xfrm>
          <a:prstGeom prst="rect">
            <a:avLst/>
          </a:prstGeom>
          <a:noFill/>
        </p:spPr>
        <p:txBody>
          <a:bodyPr wrap="none" rtlCol="0">
            <a:spAutoFit/>
          </a:bodyPr>
          <a:lstStyle/>
          <a:p>
            <a:r>
              <a:rPr lang="en-US" dirty="0" smtClean="0"/>
              <a:t>9</a:t>
            </a:r>
            <a:endParaRPr lang="en-US" dirty="0"/>
          </a:p>
        </p:txBody>
      </p:sp>
      <p:sp>
        <p:nvSpPr>
          <p:cNvPr id="85" name="TextBox 84"/>
          <p:cNvSpPr txBox="1"/>
          <p:nvPr/>
        </p:nvSpPr>
        <p:spPr>
          <a:xfrm>
            <a:off x="5848645" y="3745468"/>
            <a:ext cx="413896" cy="369332"/>
          </a:xfrm>
          <a:prstGeom prst="rect">
            <a:avLst/>
          </a:prstGeom>
          <a:noFill/>
        </p:spPr>
        <p:txBody>
          <a:bodyPr wrap="none" rtlCol="0">
            <a:spAutoFit/>
          </a:bodyPr>
          <a:lstStyle/>
          <a:p>
            <a:r>
              <a:rPr lang="en-US" dirty="0" smtClean="0"/>
              <a:t>14</a:t>
            </a:r>
            <a:endParaRPr lang="en-US" dirty="0"/>
          </a:p>
        </p:txBody>
      </p:sp>
      <p:sp>
        <p:nvSpPr>
          <p:cNvPr id="86" name="TextBox 85"/>
          <p:cNvSpPr txBox="1"/>
          <p:nvPr/>
        </p:nvSpPr>
        <p:spPr>
          <a:xfrm>
            <a:off x="7851830" y="2209800"/>
            <a:ext cx="453970" cy="369332"/>
          </a:xfrm>
          <a:prstGeom prst="rect">
            <a:avLst/>
          </a:prstGeom>
          <a:noFill/>
        </p:spPr>
        <p:txBody>
          <a:bodyPr wrap="none" rtlCol="0">
            <a:spAutoFit/>
          </a:bodyPr>
          <a:lstStyle/>
          <a:p>
            <a:r>
              <a:rPr lang="en-US" dirty="0" smtClean="0"/>
              <a:t>20</a:t>
            </a:r>
            <a:endParaRPr lang="en-US" dirty="0"/>
          </a:p>
        </p:txBody>
      </p:sp>
      <p:sp>
        <p:nvSpPr>
          <p:cNvPr id="87" name="TextBox 86"/>
          <p:cNvSpPr txBox="1"/>
          <p:nvPr/>
        </p:nvSpPr>
        <p:spPr>
          <a:xfrm>
            <a:off x="7167518" y="2807732"/>
            <a:ext cx="300082" cy="369332"/>
          </a:xfrm>
          <a:prstGeom prst="rect">
            <a:avLst/>
          </a:prstGeom>
          <a:noFill/>
        </p:spPr>
        <p:txBody>
          <a:bodyPr wrap="none" rtlCol="0">
            <a:spAutoFit/>
          </a:bodyPr>
          <a:lstStyle/>
          <a:p>
            <a:r>
              <a:rPr lang="en-US" dirty="0" smtClean="0"/>
              <a:t>7</a:t>
            </a:r>
            <a:endParaRPr lang="en-US" dirty="0"/>
          </a:p>
        </p:txBody>
      </p:sp>
      <p:sp>
        <p:nvSpPr>
          <p:cNvPr id="88" name="TextBox 87"/>
          <p:cNvSpPr txBox="1"/>
          <p:nvPr/>
        </p:nvSpPr>
        <p:spPr>
          <a:xfrm>
            <a:off x="7838890" y="3429000"/>
            <a:ext cx="314510" cy="369332"/>
          </a:xfrm>
          <a:prstGeom prst="rect">
            <a:avLst/>
          </a:prstGeom>
          <a:noFill/>
        </p:spPr>
        <p:txBody>
          <a:bodyPr wrap="none" rtlCol="0">
            <a:spAutoFit/>
          </a:bodyPr>
          <a:lstStyle/>
          <a:p>
            <a:r>
              <a:rPr lang="en-US" dirty="0" smtClean="0"/>
              <a:t>4</a:t>
            </a:r>
            <a:endParaRPr lang="en-US" dirty="0"/>
          </a:p>
        </p:txBody>
      </p:sp>
      <p:sp>
        <p:nvSpPr>
          <p:cNvPr id="90" name="Rectangle 89"/>
          <p:cNvSpPr/>
          <p:nvPr/>
        </p:nvSpPr>
        <p:spPr>
          <a:xfrm>
            <a:off x="3644455" y="2318266"/>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91" name="Rectangle 90"/>
          <p:cNvSpPr/>
          <p:nvPr/>
        </p:nvSpPr>
        <p:spPr>
          <a:xfrm>
            <a:off x="3715045" y="3440668"/>
            <a:ext cx="434735" cy="369332"/>
          </a:xfrm>
          <a:prstGeom prst="rect">
            <a:avLst/>
          </a:prstGeom>
        </p:spPr>
        <p:txBody>
          <a:bodyPr wrap="none">
            <a:spAutoFit/>
          </a:bodyPr>
          <a:lstStyle/>
          <a:p>
            <a:pPr algn="ctr"/>
            <a:r>
              <a:rPr lang="en-US" dirty="0" smtClean="0"/>
              <a:t>0/</a:t>
            </a:r>
            <a:endParaRPr lang="en-US" dirty="0"/>
          </a:p>
        </p:txBody>
      </p:sp>
      <p:sp>
        <p:nvSpPr>
          <p:cNvPr id="92" name="Rectangle 91"/>
          <p:cNvSpPr/>
          <p:nvPr/>
        </p:nvSpPr>
        <p:spPr>
          <a:xfrm>
            <a:off x="5625655" y="1905000"/>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93" name="Rectangle 92"/>
          <p:cNvSpPr/>
          <p:nvPr/>
        </p:nvSpPr>
        <p:spPr>
          <a:xfrm>
            <a:off x="4324645" y="2831068"/>
            <a:ext cx="434735" cy="369332"/>
          </a:xfrm>
          <a:prstGeom prst="rect">
            <a:avLst/>
          </a:prstGeom>
        </p:spPr>
        <p:txBody>
          <a:bodyPr wrap="none">
            <a:spAutoFit/>
          </a:bodyPr>
          <a:lstStyle/>
          <a:p>
            <a:pPr algn="ctr"/>
            <a:r>
              <a:rPr lang="en-US" dirty="0" smtClean="0"/>
              <a:t>0/</a:t>
            </a:r>
            <a:endParaRPr lang="en-US" dirty="0"/>
          </a:p>
        </p:txBody>
      </p:sp>
      <p:sp>
        <p:nvSpPr>
          <p:cNvPr id="94" name="Rectangle 93"/>
          <p:cNvSpPr/>
          <p:nvPr/>
        </p:nvSpPr>
        <p:spPr>
          <a:xfrm>
            <a:off x="5257800" y="2602468"/>
            <a:ext cx="434735" cy="369332"/>
          </a:xfrm>
          <a:prstGeom prst="rect">
            <a:avLst/>
          </a:prstGeom>
        </p:spPr>
        <p:txBody>
          <a:bodyPr wrap="none">
            <a:spAutoFit/>
          </a:bodyPr>
          <a:lstStyle/>
          <a:p>
            <a:pPr algn="ctr"/>
            <a:r>
              <a:rPr lang="en-US" dirty="0" smtClean="0"/>
              <a:t>0/</a:t>
            </a:r>
            <a:endParaRPr lang="en-US" dirty="0"/>
          </a:p>
        </p:txBody>
      </p:sp>
      <p:sp>
        <p:nvSpPr>
          <p:cNvPr id="95" name="Rectangle 94"/>
          <p:cNvSpPr/>
          <p:nvPr/>
        </p:nvSpPr>
        <p:spPr>
          <a:xfrm>
            <a:off x="5930455" y="2895600"/>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96" name="Rectangle 95"/>
          <p:cNvSpPr/>
          <p:nvPr/>
        </p:nvSpPr>
        <p:spPr>
          <a:xfrm>
            <a:off x="5625655" y="3745468"/>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97" name="Rectangle 96"/>
          <p:cNvSpPr/>
          <p:nvPr/>
        </p:nvSpPr>
        <p:spPr>
          <a:xfrm>
            <a:off x="6938918" y="2831068"/>
            <a:ext cx="434735" cy="369332"/>
          </a:xfrm>
          <a:prstGeom prst="rect">
            <a:avLst/>
          </a:prstGeom>
        </p:spPr>
        <p:txBody>
          <a:bodyPr wrap="none">
            <a:spAutoFit/>
          </a:bodyPr>
          <a:lstStyle/>
          <a:p>
            <a:pPr algn="ctr"/>
            <a:r>
              <a:rPr lang="en-US" dirty="0" smtClean="0"/>
              <a:t>0/</a:t>
            </a:r>
            <a:endParaRPr lang="en-US" dirty="0"/>
          </a:p>
        </p:txBody>
      </p:sp>
      <p:sp>
        <p:nvSpPr>
          <p:cNvPr id="98" name="Rectangle 97"/>
          <p:cNvSpPr/>
          <p:nvPr/>
        </p:nvSpPr>
        <p:spPr>
          <a:xfrm>
            <a:off x="7602391" y="2209800"/>
            <a:ext cx="434735" cy="369332"/>
          </a:xfrm>
          <a:prstGeom prst="rect">
            <a:avLst/>
          </a:prstGeom>
        </p:spPr>
        <p:txBody>
          <a:bodyPr wrap="none">
            <a:spAutoFit/>
          </a:bodyPr>
          <a:lstStyle/>
          <a:p>
            <a:pPr algn="ctr"/>
            <a:r>
              <a:rPr lang="en-US" dirty="0" smtClean="0"/>
              <a:t>0/</a:t>
            </a:r>
            <a:endParaRPr lang="en-US" dirty="0"/>
          </a:p>
        </p:txBody>
      </p:sp>
      <p:sp>
        <p:nvSpPr>
          <p:cNvPr id="99" name="Rectangle 98"/>
          <p:cNvSpPr/>
          <p:nvPr/>
        </p:nvSpPr>
        <p:spPr>
          <a:xfrm>
            <a:off x="7648796" y="3440668"/>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100" name="Rectangle 99"/>
          <p:cNvSpPr/>
          <p:nvPr/>
        </p:nvSpPr>
        <p:spPr>
          <a:xfrm>
            <a:off x="772362" y="2819400"/>
            <a:ext cx="2281394" cy="338554"/>
          </a:xfrm>
          <a:prstGeom prst="rect">
            <a:avLst/>
          </a:prstGeom>
        </p:spPr>
        <p:txBody>
          <a:bodyPr wrap="none">
            <a:spAutoFit/>
          </a:bodyPr>
          <a:lstStyle/>
          <a:p>
            <a:pPr algn="ctr"/>
            <a:r>
              <a:rPr lang="en-US" sz="1600" dirty="0" err="1" smtClean="0"/>
              <a:t>Total_Flow</a:t>
            </a:r>
            <a:r>
              <a:rPr lang="en-US" sz="1600" dirty="0" smtClean="0"/>
              <a:t> </a:t>
            </a:r>
            <a:r>
              <a:rPr lang="en-US" sz="1600" dirty="0" smtClean="0"/>
              <a:t>= 0 + 4 = 4</a:t>
            </a:r>
            <a:endParaRPr lang="en-US" sz="1600" dirty="0"/>
          </a:p>
        </p:txBody>
      </p:sp>
      <p:sp>
        <p:nvSpPr>
          <p:cNvPr id="101" name="Oval 100"/>
          <p:cNvSpPr/>
          <p:nvPr/>
        </p:nvSpPr>
        <p:spPr>
          <a:xfrm>
            <a:off x="304800" y="50041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02" name="Oval 101"/>
          <p:cNvSpPr/>
          <p:nvPr/>
        </p:nvSpPr>
        <p:spPr>
          <a:xfrm>
            <a:off x="19050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103" name="Oval 102"/>
          <p:cNvSpPr/>
          <p:nvPr/>
        </p:nvSpPr>
        <p:spPr>
          <a:xfrm>
            <a:off x="19050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104" name="Oval 103"/>
          <p:cNvSpPr/>
          <p:nvPr/>
        </p:nvSpPr>
        <p:spPr>
          <a:xfrm>
            <a:off x="37338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5" name="Oval 104"/>
          <p:cNvSpPr/>
          <p:nvPr/>
        </p:nvSpPr>
        <p:spPr>
          <a:xfrm>
            <a:off x="37338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06" name="Oval 105"/>
          <p:cNvSpPr/>
          <p:nvPr/>
        </p:nvSpPr>
        <p:spPr>
          <a:xfrm>
            <a:off x="5410200" y="5017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07" name="Straight Arrow Connector 106"/>
          <p:cNvCxnSpPr>
            <a:stCxn id="101" idx="7"/>
            <a:endCxn id="102" idx="2"/>
          </p:cNvCxnSpPr>
          <p:nvPr/>
        </p:nvCxnSpPr>
        <p:spPr>
          <a:xfrm flipV="1">
            <a:off x="760085" y="44460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1" idx="5"/>
            <a:endCxn id="103" idx="2"/>
          </p:cNvCxnSpPr>
          <p:nvPr/>
        </p:nvCxnSpPr>
        <p:spPr>
          <a:xfrm>
            <a:off x="760085" y="54594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2" idx="7"/>
            <a:endCxn id="104" idx="1"/>
          </p:cNvCxnSpPr>
          <p:nvPr/>
        </p:nvCxnSpPr>
        <p:spPr>
          <a:xfrm>
            <a:off x="2360285" y="4257447"/>
            <a:ext cx="145163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3" idx="6"/>
            <a:endCxn id="105" idx="2"/>
          </p:cNvCxnSpPr>
          <p:nvPr/>
        </p:nvCxnSpPr>
        <p:spPr>
          <a:xfrm>
            <a:off x="2438400" y="604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a:endCxn id="106" idx="1"/>
          </p:cNvCxnSpPr>
          <p:nvPr/>
        </p:nvCxnSpPr>
        <p:spPr>
          <a:xfrm>
            <a:off x="4267200" y="44460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5" idx="7"/>
            <a:endCxn id="106" idx="2"/>
          </p:cNvCxnSpPr>
          <p:nvPr/>
        </p:nvCxnSpPr>
        <p:spPr>
          <a:xfrm flipV="1">
            <a:off x="4189085" y="5284232"/>
            <a:ext cx="1221115" cy="5734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5" idx="0"/>
            <a:endCxn id="104" idx="4"/>
          </p:cNvCxnSpPr>
          <p:nvPr/>
        </p:nvCxnSpPr>
        <p:spPr>
          <a:xfrm flipV="1">
            <a:off x="4000500" y="4712732"/>
            <a:ext cx="0" cy="1066800"/>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2"/>
            <a:endCxn id="103" idx="7"/>
          </p:cNvCxnSpPr>
          <p:nvPr/>
        </p:nvCxnSpPr>
        <p:spPr>
          <a:xfrm flipH="1">
            <a:off x="2360285" y="4446032"/>
            <a:ext cx="1373515" cy="1411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3" idx="7"/>
            <a:endCxn id="102" idx="5"/>
          </p:cNvCxnSpPr>
          <p:nvPr/>
        </p:nvCxnSpPr>
        <p:spPr>
          <a:xfrm flipV="1">
            <a:off x="236028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3" idx="1"/>
          </p:cNvCxnSpPr>
          <p:nvPr/>
        </p:nvCxnSpPr>
        <p:spPr>
          <a:xfrm>
            <a:off x="198311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910729" y="4528066"/>
            <a:ext cx="412292" cy="369332"/>
          </a:xfrm>
          <a:prstGeom prst="rect">
            <a:avLst/>
          </a:prstGeom>
          <a:noFill/>
        </p:spPr>
        <p:txBody>
          <a:bodyPr wrap="none" rtlCol="0">
            <a:spAutoFit/>
          </a:bodyPr>
          <a:lstStyle/>
          <a:p>
            <a:r>
              <a:rPr lang="en-US" dirty="0" smtClean="0"/>
              <a:t>12</a:t>
            </a:r>
            <a:endParaRPr lang="en-US" dirty="0"/>
          </a:p>
        </p:txBody>
      </p:sp>
      <p:sp>
        <p:nvSpPr>
          <p:cNvPr id="118" name="TextBox 117"/>
          <p:cNvSpPr txBox="1"/>
          <p:nvPr/>
        </p:nvSpPr>
        <p:spPr>
          <a:xfrm>
            <a:off x="2879152" y="3962400"/>
            <a:ext cx="322524" cy="369332"/>
          </a:xfrm>
          <a:prstGeom prst="rect">
            <a:avLst/>
          </a:prstGeom>
          <a:noFill/>
        </p:spPr>
        <p:txBody>
          <a:bodyPr wrap="none" rtlCol="0">
            <a:spAutoFit/>
          </a:bodyPr>
          <a:lstStyle/>
          <a:p>
            <a:r>
              <a:rPr lang="en-US" dirty="0"/>
              <a:t>8</a:t>
            </a:r>
          </a:p>
        </p:txBody>
      </p:sp>
      <p:sp>
        <p:nvSpPr>
          <p:cNvPr id="119" name="TextBox 118"/>
          <p:cNvSpPr txBox="1"/>
          <p:nvPr/>
        </p:nvSpPr>
        <p:spPr>
          <a:xfrm>
            <a:off x="1632284" y="5105400"/>
            <a:ext cx="425116" cy="369332"/>
          </a:xfrm>
          <a:prstGeom prst="rect">
            <a:avLst/>
          </a:prstGeom>
          <a:noFill/>
        </p:spPr>
        <p:txBody>
          <a:bodyPr wrap="none" rtlCol="0">
            <a:spAutoFit/>
          </a:bodyPr>
          <a:lstStyle/>
          <a:p>
            <a:r>
              <a:rPr lang="en-US" dirty="0" smtClean="0"/>
              <a:t>10</a:t>
            </a:r>
            <a:endParaRPr lang="en-US" dirty="0"/>
          </a:p>
        </p:txBody>
      </p:sp>
      <p:sp>
        <p:nvSpPr>
          <p:cNvPr id="120" name="TextBox 119"/>
          <p:cNvSpPr txBox="1"/>
          <p:nvPr/>
        </p:nvSpPr>
        <p:spPr>
          <a:xfrm>
            <a:off x="2352490" y="4964668"/>
            <a:ext cx="314510" cy="369332"/>
          </a:xfrm>
          <a:prstGeom prst="rect">
            <a:avLst/>
          </a:prstGeom>
          <a:noFill/>
        </p:spPr>
        <p:txBody>
          <a:bodyPr wrap="none" rtlCol="0">
            <a:spAutoFit/>
          </a:bodyPr>
          <a:lstStyle/>
          <a:p>
            <a:r>
              <a:rPr lang="en-US" dirty="0" smtClean="0"/>
              <a:t>4</a:t>
            </a:r>
            <a:endParaRPr lang="en-US" dirty="0"/>
          </a:p>
        </p:txBody>
      </p:sp>
      <p:sp>
        <p:nvSpPr>
          <p:cNvPr id="121" name="TextBox 120"/>
          <p:cNvSpPr txBox="1"/>
          <p:nvPr/>
        </p:nvSpPr>
        <p:spPr>
          <a:xfrm>
            <a:off x="1189510" y="5421868"/>
            <a:ext cx="410690" cy="369332"/>
          </a:xfrm>
          <a:prstGeom prst="rect">
            <a:avLst/>
          </a:prstGeom>
          <a:noFill/>
        </p:spPr>
        <p:txBody>
          <a:bodyPr wrap="none" rtlCol="0">
            <a:spAutoFit/>
          </a:bodyPr>
          <a:lstStyle/>
          <a:p>
            <a:r>
              <a:rPr lang="en-US" dirty="0" smtClean="0"/>
              <a:t>13</a:t>
            </a:r>
            <a:endParaRPr lang="en-US" dirty="0"/>
          </a:p>
        </p:txBody>
      </p:sp>
      <p:sp>
        <p:nvSpPr>
          <p:cNvPr id="122" name="TextBox 121"/>
          <p:cNvSpPr txBox="1"/>
          <p:nvPr/>
        </p:nvSpPr>
        <p:spPr>
          <a:xfrm>
            <a:off x="2971800" y="4724400"/>
            <a:ext cx="306494" cy="369332"/>
          </a:xfrm>
          <a:prstGeom prst="rect">
            <a:avLst/>
          </a:prstGeom>
          <a:noFill/>
        </p:spPr>
        <p:txBody>
          <a:bodyPr wrap="none" rtlCol="0">
            <a:spAutoFit/>
          </a:bodyPr>
          <a:lstStyle/>
          <a:p>
            <a:r>
              <a:rPr lang="en-US" dirty="0"/>
              <a:t>5</a:t>
            </a:r>
          </a:p>
        </p:txBody>
      </p:sp>
      <p:sp>
        <p:nvSpPr>
          <p:cNvPr id="123" name="TextBox 122"/>
          <p:cNvSpPr txBox="1"/>
          <p:nvPr/>
        </p:nvSpPr>
        <p:spPr>
          <a:xfrm>
            <a:off x="2971800" y="5726668"/>
            <a:ext cx="425116" cy="369332"/>
          </a:xfrm>
          <a:prstGeom prst="rect">
            <a:avLst/>
          </a:prstGeom>
          <a:noFill/>
        </p:spPr>
        <p:txBody>
          <a:bodyPr wrap="none" rtlCol="0">
            <a:spAutoFit/>
          </a:bodyPr>
          <a:lstStyle/>
          <a:p>
            <a:r>
              <a:rPr lang="en-US" dirty="0" smtClean="0"/>
              <a:t>10</a:t>
            </a:r>
            <a:endParaRPr lang="en-US" dirty="0"/>
          </a:p>
        </p:txBody>
      </p:sp>
      <p:sp>
        <p:nvSpPr>
          <p:cNvPr id="124" name="TextBox 123"/>
          <p:cNvSpPr txBox="1"/>
          <p:nvPr/>
        </p:nvSpPr>
        <p:spPr>
          <a:xfrm>
            <a:off x="4691504" y="4419600"/>
            <a:ext cx="453970" cy="369332"/>
          </a:xfrm>
          <a:prstGeom prst="rect">
            <a:avLst/>
          </a:prstGeom>
          <a:noFill/>
        </p:spPr>
        <p:txBody>
          <a:bodyPr wrap="none" rtlCol="0">
            <a:spAutoFit/>
          </a:bodyPr>
          <a:lstStyle/>
          <a:p>
            <a:r>
              <a:rPr lang="en-US" dirty="0" smtClean="0"/>
              <a:t>20</a:t>
            </a:r>
            <a:endParaRPr lang="en-US" dirty="0"/>
          </a:p>
        </p:txBody>
      </p:sp>
      <p:sp>
        <p:nvSpPr>
          <p:cNvPr id="125" name="TextBox 124"/>
          <p:cNvSpPr txBox="1"/>
          <p:nvPr/>
        </p:nvSpPr>
        <p:spPr>
          <a:xfrm>
            <a:off x="3733800" y="5017532"/>
            <a:ext cx="300082" cy="369332"/>
          </a:xfrm>
          <a:prstGeom prst="rect">
            <a:avLst/>
          </a:prstGeom>
          <a:noFill/>
        </p:spPr>
        <p:txBody>
          <a:bodyPr wrap="none" rtlCol="0">
            <a:spAutoFit/>
          </a:bodyPr>
          <a:lstStyle/>
          <a:p>
            <a:r>
              <a:rPr lang="en-US" dirty="0" smtClean="0"/>
              <a:t>7</a:t>
            </a:r>
            <a:endParaRPr lang="en-US" dirty="0"/>
          </a:p>
        </p:txBody>
      </p:sp>
      <p:sp>
        <p:nvSpPr>
          <p:cNvPr id="126" name="TextBox 125"/>
          <p:cNvSpPr txBox="1"/>
          <p:nvPr/>
        </p:nvSpPr>
        <p:spPr>
          <a:xfrm>
            <a:off x="4495800" y="5269468"/>
            <a:ext cx="325730" cy="369332"/>
          </a:xfrm>
          <a:prstGeom prst="rect">
            <a:avLst/>
          </a:prstGeom>
          <a:noFill/>
        </p:spPr>
        <p:txBody>
          <a:bodyPr wrap="none" rtlCol="0">
            <a:spAutoFit/>
          </a:bodyPr>
          <a:lstStyle/>
          <a:p>
            <a:r>
              <a:rPr lang="en-US" dirty="0"/>
              <a:t>0</a:t>
            </a:r>
          </a:p>
        </p:txBody>
      </p:sp>
      <p:sp>
        <p:nvSpPr>
          <p:cNvPr id="127" name="Rectangle 126"/>
          <p:cNvSpPr/>
          <p:nvPr/>
        </p:nvSpPr>
        <p:spPr>
          <a:xfrm>
            <a:off x="6903425" y="4038600"/>
            <a:ext cx="2164375" cy="369332"/>
          </a:xfrm>
          <a:prstGeom prst="rect">
            <a:avLst/>
          </a:prstGeom>
        </p:spPr>
        <p:txBody>
          <a:bodyPr wrap="none">
            <a:spAutoFit/>
          </a:bodyPr>
          <a:lstStyle/>
          <a:p>
            <a:pPr algn="ctr"/>
            <a:r>
              <a:rPr lang="en-US" u="sng" dirty="0" smtClean="0"/>
              <a:t>Flow </a:t>
            </a:r>
            <a:r>
              <a:rPr lang="en-US" u="sng" dirty="0" smtClean="0"/>
              <a:t>Network (FN)</a:t>
            </a:r>
            <a:endParaRPr lang="en-US" u="sng" dirty="0"/>
          </a:p>
        </p:txBody>
      </p:sp>
      <p:sp>
        <p:nvSpPr>
          <p:cNvPr id="129" name="Rectangle 128"/>
          <p:cNvSpPr/>
          <p:nvPr/>
        </p:nvSpPr>
        <p:spPr>
          <a:xfrm>
            <a:off x="87448" y="3733800"/>
            <a:ext cx="2579552" cy="369332"/>
          </a:xfrm>
          <a:prstGeom prst="rect">
            <a:avLst/>
          </a:prstGeom>
        </p:spPr>
        <p:txBody>
          <a:bodyPr wrap="none">
            <a:spAutoFit/>
          </a:bodyPr>
          <a:lstStyle/>
          <a:p>
            <a:pPr algn="ctr"/>
            <a:r>
              <a:rPr lang="en-US" u="sng" dirty="0" smtClean="0"/>
              <a:t>Residual </a:t>
            </a:r>
            <a:r>
              <a:rPr lang="en-US" u="sng" dirty="0" smtClean="0"/>
              <a:t>Network (RN)</a:t>
            </a:r>
            <a:endParaRPr lang="en-US" u="sng" dirty="0"/>
          </a:p>
        </p:txBody>
      </p:sp>
      <p:sp>
        <p:nvSpPr>
          <p:cNvPr id="130" name="Rectangle 129"/>
          <p:cNvSpPr/>
          <p:nvPr/>
        </p:nvSpPr>
        <p:spPr>
          <a:xfrm>
            <a:off x="6023064" y="4763869"/>
            <a:ext cx="3023584" cy="707886"/>
          </a:xfrm>
          <a:prstGeom prst="rect">
            <a:avLst/>
          </a:prstGeom>
        </p:spPr>
        <p:txBody>
          <a:bodyPr wrap="none">
            <a:spAutoFit/>
          </a:bodyPr>
          <a:lstStyle/>
          <a:p>
            <a:pPr algn="ctr"/>
            <a:r>
              <a:rPr lang="en-US" sz="1600" u="sng" dirty="0" smtClean="0"/>
              <a:t>Augmenting </a:t>
            </a:r>
            <a:r>
              <a:rPr lang="en-US" sz="1600" u="sng" dirty="0" smtClean="0"/>
              <a:t>Path (AP)</a:t>
            </a:r>
            <a:endParaRPr lang="en-US" sz="1600" u="sng" dirty="0" smtClean="0"/>
          </a:p>
          <a:p>
            <a:pPr algn="ctr">
              <a:lnSpc>
                <a:spcPct val="150000"/>
              </a:lnSpc>
            </a:pPr>
            <a:r>
              <a:rPr lang="en-US" sz="1600" dirty="0" smtClean="0"/>
              <a:t>S  </a:t>
            </a:r>
            <a:r>
              <a:rPr lang="en-US" sz="1600" dirty="0" smtClean="0">
                <a:sym typeface="Wingdings" pitchFamily="2" charset="2"/>
              </a:rPr>
              <a:t> V</a:t>
            </a:r>
            <a:r>
              <a:rPr lang="en-US" sz="1100" dirty="0" smtClean="0">
                <a:sym typeface="Wingdings" pitchFamily="2" charset="2"/>
              </a:rPr>
              <a:t>1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a:sym typeface="Wingdings" pitchFamily="2" charset="2"/>
              </a:rPr>
              <a:t>2</a:t>
            </a:r>
            <a:r>
              <a:rPr lang="en-US" sz="1100" dirty="0" smtClean="0">
                <a:sym typeface="Wingdings" pitchFamily="2" charset="2"/>
              </a:rPr>
              <a:t>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a:sym typeface="Wingdings" pitchFamily="2" charset="2"/>
              </a:rPr>
              <a:t>4</a:t>
            </a:r>
            <a:r>
              <a:rPr lang="en-US" sz="1100" dirty="0" smtClean="0">
                <a:sym typeface="Wingdings" pitchFamily="2" charset="2"/>
              </a:rPr>
              <a:t>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a:sym typeface="Wingdings" pitchFamily="2" charset="2"/>
              </a:rPr>
              <a:t>3</a:t>
            </a:r>
            <a:r>
              <a:rPr lang="en-US" sz="1100" dirty="0" smtClean="0">
                <a:sym typeface="Wingdings" pitchFamily="2" charset="2"/>
              </a:rPr>
              <a:t>  </a:t>
            </a:r>
            <a:r>
              <a:rPr lang="en-US" sz="1600" dirty="0" smtClean="0">
                <a:sym typeface="Wingdings" pitchFamily="2" charset="2"/>
              </a:rPr>
              <a:t> </a:t>
            </a:r>
            <a:r>
              <a:rPr lang="en-US" sz="1100" dirty="0" smtClean="0">
                <a:sym typeface="Wingdings" pitchFamily="2" charset="2"/>
              </a:rPr>
              <a:t> </a:t>
            </a:r>
            <a:r>
              <a:rPr lang="en-US" sz="1600" dirty="0">
                <a:sym typeface="Wingdings" pitchFamily="2" charset="2"/>
              </a:rPr>
              <a:t>T</a:t>
            </a:r>
            <a:endParaRPr lang="en-US" sz="1600" dirty="0" smtClean="0"/>
          </a:p>
        </p:txBody>
      </p:sp>
      <p:sp>
        <p:nvSpPr>
          <p:cNvPr id="131" name="Rectangle 130"/>
          <p:cNvSpPr/>
          <p:nvPr/>
        </p:nvSpPr>
        <p:spPr>
          <a:xfrm>
            <a:off x="6190600" y="5257800"/>
            <a:ext cx="362600" cy="307777"/>
          </a:xfrm>
          <a:prstGeom prst="rect">
            <a:avLst/>
          </a:prstGeom>
        </p:spPr>
        <p:txBody>
          <a:bodyPr wrap="none">
            <a:spAutoFit/>
          </a:bodyPr>
          <a:lstStyle/>
          <a:p>
            <a:pPr algn="ctr"/>
            <a:r>
              <a:rPr lang="en-US" sz="1400" dirty="0" smtClean="0"/>
              <a:t>12</a:t>
            </a:r>
            <a:endParaRPr lang="en-US" dirty="0"/>
          </a:p>
        </p:txBody>
      </p:sp>
      <p:sp>
        <p:nvSpPr>
          <p:cNvPr id="132" name="Rectangle 131"/>
          <p:cNvSpPr/>
          <p:nvPr/>
        </p:nvSpPr>
        <p:spPr>
          <a:xfrm>
            <a:off x="6719192" y="5257800"/>
            <a:ext cx="372218" cy="307777"/>
          </a:xfrm>
          <a:prstGeom prst="rect">
            <a:avLst/>
          </a:prstGeom>
        </p:spPr>
        <p:txBody>
          <a:bodyPr wrap="none">
            <a:spAutoFit/>
          </a:bodyPr>
          <a:lstStyle/>
          <a:p>
            <a:pPr algn="ctr"/>
            <a:r>
              <a:rPr lang="en-US" sz="1400" dirty="0" smtClean="0"/>
              <a:t>10</a:t>
            </a:r>
            <a:endParaRPr lang="en-US" dirty="0"/>
          </a:p>
        </p:txBody>
      </p:sp>
      <p:sp>
        <p:nvSpPr>
          <p:cNvPr id="133" name="Rectangle 132"/>
          <p:cNvSpPr/>
          <p:nvPr/>
        </p:nvSpPr>
        <p:spPr>
          <a:xfrm>
            <a:off x="7310391" y="5257800"/>
            <a:ext cx="372218" cy="307777"/>
          </a:xfrm>
          <a:prstGeom prst="rect">
            <a:avLst/>
          </a:prstGeom>
        </p:spPr>
        <p:txBody>
          <a:bodyPr wrap="none">
            <a:spAutoFit/>
          </a:bodyPr>
          <a:lstStyle/>
          <a:p>
            <a:pPr algn="ctr"/>
            <a:r>
              <a:rPr lang="en-US" sz="1400" dirty="0" smtClean="0"/>
              <a:t>10</a:t>
            </a:r>
            <a:endParaRPr lang="en-US" dirty="0"/>
          </a:p>
        </p:txBody>
      </p:sp>
      <p:sp>
        <p:nvSpPr>
          <p:cNvPr id="134" name="Rectangle 133"/>
          <p:cNvSpPr/>
          <p:nvPr/>
        </p:nvSpPr>
        <p:spPr>
          <a:xfrm>
            <a:off x="7892683" y="5257800"/>
            <a:ext cx="274435" cy="307777"/>
          </a:xfrm>
          <a:prstGeom prst="rect">
            <a:avLst/>
          </a:prstGeom>
        </p:spPr>
        <p:txBody>
          <a:bodyPr wrap="none">
            <a:spAutoFit/>
          </a:bodyPr>
          <a:lstStyle/>
          <a:p>
            <a:pPr algn="ctr"/>
            <a:r>
              <a:rPr lang="en-US" sz="1400" dirty="0"/>
              <a:t>7</a:t>
            </a:r>
            <a:endParaRPr lang="en-US" dirty="0"/>
          </a:p>
        </p:txBody>
      </p:sp>
      <p:sp>
        <p:nvSpPr>
          <p:cNvPr id="135" name="Rectangle 134"/>
          <p:cNvSpPr/>
          <p:nvPr/>
        </p:nvSpPr>
        <p:spPr>
          <a:xfrm>
            <a:off x="8441369" y="5257800"/>
            <a:ext cx="396262" cy="307777"/>
          </a:xfrm>
          <a:prstGeom prst="rect">
            <a:avLst/>
          </a:prstGeom>
        </p:spPr>
        <p:txBody>
          <a:bodyPr wrap="none">
            <a:spAutoFit/>
          </a:bodyPr>
          <a:lstStyle/>
          <a:p>
            <a:pPr algn="ctr"/>
            <a:r>
              <a:rPr lang="en-US" sz="1400" dirty="0" smtClean="0"/>
              <a:t>20</a:t>
            </a:r>
            <a:endParaRPr lang="en-US" dirty="0"/>
          </a:p>
        </p:txBody>
      </p:sp>
      <p:cxnSp>
        <p:nvCxnSpPr>
          <p:cNvPr id="12" name="Straight Arrow Connector 11"/>
          <p:cNvCxnSpPr>
            <a:stCxn id="102" idx="3"/>
            <a:endCxn id="101" idx="6"/>
          </p:cNvCxnSpPr>
          <p:nvPr/>
        </p:nvCxnSpPr>
        <p:spPr>
          <a:xfrm flipH="1">
            <a:off x="838200" y="4634617"/>
            <a:ext cx="1144915" cy="63625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47800" y="4724400"/>
            <a:ext cx="314510" cy="369332"/>
          </a:xfrm>
          <a:prstGeom prst="rect">
            <a:avLst/>
          </a:prstGeom>
          <a:noFill/>
        </p:spPr>
        <p:txBody>
          <a:bodyPr wrap="none" rtlCol="0">
            <a:spAutoFit/>
          </a:bodyPr>
          <a:lstStyle/>
          <a:p>
            <a:r>
              <a:rPr lang="en-US" dirty="0"/>
              <a:t>4</a:t>
            </a:r>
          </a:p>
        </p:txBody>
      </p:sp>
      <p:cxnSp>
        <p:nvCxnSpPr>
          <p:cNvPr id="89" name="Straight Arrow Connector 88"/>
          <p:cNvCxnSpPr>
            <a:stCxn id="104" idx="2"/>
            <a:endCxn id="102" idx="6"/>
          </p:cNvCxnSpPr>
          <p:nvPr/>
        </p:nvCxnSpPr>
        <p:spPr>
          <a:xfrm flipH="1">
            <a:off x="2438400" y="4446032"/>
            <a:ext cx="129540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743200" y="4355068"/>
            <a:ext cx="314510" cy="369332"/>
          </a:xfrm>
          <a:prstGeom prst="rect">
            <a:avLst/>
          </a:prstGeom>
          <a:noFill/>
        </p:spPr>
        <p:txBody>
          <a:bodyPr wrap="none" rtlCol="0">
            <a:spAutoFit/>
          </a:bodyPr>
          <a:lstStyle/>
          <a:p>
            <a:r>
              <a:rPr lang="en-US" dirty="0"/>
              <a:t>4</a:t>
            </a:r>
          </a:p>
        </p:txBody>
      </p:sp>
      <p:cxnSp>
        <p:nvCxnSpPr>
          <p:cNvPr id="136" name="Straight Arrow Connector 135"/>
          <p:cNvCxnSpPr>
            <a:stCxn id="103" idx="6"/>
            <a:endCxn id="104" idx="3"/>
          </p:cNvCxnSpPr>
          <p:nvPr/>
        </p:nvCxnSpPr>
        <p:spPr>
          <a:xfrm flipV="1">
            <a:off x="2438400" y="4634617"/>
            <a:ext cx="1373515" cy="14116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190690" y="5193268"/>
            <a:ext cx="314510" cy="369332"/>
          </a:xfrm>
          <a:prstGeom prst="rect">
            <a:avLst/>
          </a:prstGeom>
          <a:noFill/>
        </p:spPr>
        <p:txBody>
          <a:bodyPr wrap="none" rtlCol="0">
            <a:spAutoFit/>
          </a:bodyPr>
          <a:lstStyle/>
          <a:p>
            <a:r>
              <a:rPr lang="en-US" dirty="0" smtClean="0"/>
              <a:t>4</a:t>
            </a:r>
            <a:endParaRPr lang="en-US" dirty="0"/>
          </a:p>
        </p:txBody>
      </p:sp>
      <p:cxnSp>
        <p:nvCxnSpPr>
          <p:cNvPr id="138" name="Straight Arrow Connector 137"/>
          <p:cNvCxnSpPr>
            <a:stCxn id="105" idx="3"/>
            <a:endCxn id="103" idx="5"/>
          </p:cNvCxnSpPr>
          <p:nvPr/>
        </p:nvCxnSpPr>
        <p:spPr>
          <a:xfrm flipH="1">
            <a:off x="2360285" y="6234817"/>
            <a:ext cx="145163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971800" y="6107668"/>
            <a:ext cx="314510" cy="369332"/>
          </a:xfrm>
          <a:prstGeom prst="rect">
            <a:avLst/>
          </a:prstGeom>
          <a:noFill/>
        </p:spPr>
        <p:txBody>
          <a:bodyPr wrap="none" rtlCol="0">
            <a:spAutoFit/>
          </a:bodyPr>
          <a:lstStyle/>
          <a:p>
            <a:r>
              <a:rPr lang="en-US" dirty="0" smtClean="0"/>
              <a:t>4</a:t>
            </a:r>
            <a:endParaRPr lang="en-US" dirty="0"/>
          </a:p>
        </p:txBody>
      </p:sp>
      <p:cxnSp>
        <p:nvCxnSpPr>
          <p:cNvPr id="140" name="Straight Arrow Connector 139"/>
          <p:cNvCxnSpPr>
            <a:stCxn id="106" idx="3"/>
            <a:endCxn id="105" idx="6"/>
          </p:cNvCxnSpPr>
          <p:nvPr/>
        </p:nvCxnSpPr>
        <p:spPr>
          <a:xfrm flipH="1">
            <a:off x="4267200" y="5472817"/>
            <a:ext cx="1221115" cy="5734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779670" y="5650468"/>
            <a:ext cx="314510" cy="369332"/>
          </a:xfrm>
          <a:prstGeom prst="rect">
            <a:avLst/>
          </a:prstGeom>
          <a:noFill/>
        </p:spPr>
        <p:txBody>
          <a:bodyPr wrap="none" rtlCol="0">
            <a:spAutoFit/>
          </a:bodyPr>
          <a:lstStyle/>
          <a:p>
            <a:r>
              <a:rPr lang="en-US" dirty="0" smtClean="0"/>
              <a:t>4</a:t>
            </a:r>
            <a:endParaRPr lang="en-US" dirty="0"/>
          </a:p>
        </p:txBody>
      </p:sp>
      <p:sp>
        <p:nvSpPr>
          <p:cNvPr id="143" name="Title 5"/>
          <p:cNvSpPr>
            <a:spLocks noGrp="1"/>
          </p:cNvSpPr>
          <p:nvPr>
            <p:ph type="title"/>
          </p:nvPr>
        </p:nvSpPr>
        <p:spPr>
          <a:xfrm>
            <a:off x="301752" y="228600"/>
            <a:ext cx="8534400" cy="758952"/>
          </a:xfrm>
        </p:spPr>
        <p:txBody>
          <a:bodyPr anchor="ctr">
            <a:noAutofit/>
          </a:bodyPr>
          <a:lstStyle/>
          <a:p>
            <a:r>
              <a:rPr lang="en-US" sz="2000" u="sng" dirty="0" smtClean="0"/>
              <a:t>Implementation of Ford-Fulkerson </a:t>
            </a:r>
            <a:r>
              <a:rPr lang="en-US" sz="2000" u="sng" dirty="0"/>
              <a:t>Algorithm – </a:t>
            </a:r>
            <a:r>
              <a:rPr lang="en-US" sz="2000" u="sng" dirty="0" smtClean="0"/>
              <a:t>Worked Out Example</a:t>
            </a:r>
            <a:endParaRPr lang="en-US" sz="2000" u="sng" dirty="0"/>
          </a:p>
        </p:txBody>
      </p:sp>
      <p:sp>
        <p:nvSpPr>
          <p:cNvPr id="144" name="Rectangle 143"/>
          <p:cNvSpPr/>
          <p:nvPr/>
        </p:nvSpPr>
        <p:spPr>
          <a:xfrm>
            <a:off x="6747279" y="4495800"/>
            <a:ext cx="1537600" cy="307777"/>
          </a:xfrm>
          <a:prstGeom prst="rect">
            <a:avLst/>
          </a:prstGeom>
        </p:spPr>
        <p:txBody>
          <a:bodyPr wrap="none">
            <a:spAutoFit/>
          </a:bodyPr>
          <a:lstStyle/>
          <a:p>
            <a:pPr algn="ctr"/>
            <a:r>
              <a:rPr lang="en-US" sz="1400" b="1" i="1" dirty="0" err="1" smtClean="0"/>
              <a:t>Path_Flow</a:t>
            </a:r>
            <a:r>
              <a:rPr lang="en-US" sz="1400" b="1" i="1" dirty="0" smtClean="0"/>
              <a:t> = 7</a:t>
            </a:r>
            <a:endParaRPr lang="en-US" sz="1400" b="1" i="1" dirty="0"/>
          </a:p>
        </p:txBody>
      </p:sp>
      <p:sp>
        <p:nvSpPr>
          <p:cNvPr id="145" name="Rectangle 144"/>
          <p:cNvSpPr/>
          <p:nvPr/>
        </p:nvSpPr>
        <p:spPr>
          <a:xfrm>
            <a:off x="587217" y="2514600"/>
            <a:ext cx="2651687" cy="307777"/>
          </a:xfrm>
          <a:prstGeom prst="rect">
            <a:avLst/>
          </a:prstGeom>
        </p:spPr>
        <p:txBody>
          <a:bodyPr wrap="none">
            <a:spAutoFit/>
          </a:bodyPr>
          <a:lstStyle/>
          <a:p>
            <a:pPr algn="ctr"/>
            <a:r>
              <a:rPr lang="en-US" sz="1400" b="1" i="1" dirty="0" err="1" smtClean="0"/>
              <a:t>Total_Flow</a:t>
            </a:r>
            <a:r>
              <a:rPr lang="en-US" sz="1400" b="1" i="1" dirty="0" smtClean="0"/>
              <a:t> += </a:t>
            </a:r>
            <a:r>
              <a:rPr lang="en-US" sz="1400" b="1" i="1" dirty="0" err="1" smtClean="0"/>
              <a:t>Path_Flow</a:t>
            </a:r>
            <a:endParaRPr lang="en-US" sz="1600" b="1" i="1" dirty="0"/>
          </a:p>
        </p:txBody>
      </p:sp>
    </p:spTree>
    <p:extLst>
      <p:ext uri="{BB962C8B-B14F-4D97-AF65-F5344CB8AC3E}">
        <p14:creationId xmlns:p14="http://schemas.microsoft.com/office/powerpoint/2010/main" val="1310887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600" fill="hold"/>
                                        <p:tgtEl>
                                          <p:spTgt spid="4"/>
                                        </p:tgtEl>
                                        <p:attrNameLst>
                                          <p:attrName>stroke.color</p:attrName>
                                        </p:attrNameLst>
                                      </p:cBhvr>
                                      <p:to>
                                        <a:srgbClr val="00B050"/>
                                      </p:to>
                                    </p:animClr>
                                    <p:set>
                                      <p:cBhvr>
                                        <p:cTn id="7" dur="600" fill="hold"/>
                                        <p:tgtEl>
                                          <p:spTgt spid="4"/>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600" fill="hold"/>
                                        <p:tgtEl>
                                          <p:spTgt spid="16"/>
                                        </p:tgtEl>
                                        <p:attrNameLst>
                                          <p:attrName>stroke.color</p:attrName>
                                        </p:attrNameLst>
                                      </p:cBhvr>
                                      <p:to>
                                        <a:srgbClr val="00B050"/>
                                      </p:to>
                                    </p:animClr>
                                    <p:set>
                                      <p:cBhvr>
                                        <p:cTn id="10" dur="600" fill="hold"/>
                                        <p:tgtEl>
                                          <p:spTgt spid="1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600" fill="hold"/>
                                        <p:tgtEl>
                                          <p:spTgt spid="31"/>
                                        </p:tgtEl>
                                        <p:attrNameLst>
                                          <p:attrName>stroke.color</p:attrName>
                                        </p:attrNameLst>
                                      </p:cBhvr>
                                      <p:to>
                                        <a:srgbClr val="00B050"/>
                                      </p:to>
                                    </p:animClr>
                                    <p:set>
                                      <p:cBhvr>
                                        <p:cTn id="13" dur="600" fill="hold"/>
                                        <p:tgtEl>
                                          <p:spTgt spid="31"/>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600" fill="hold"/>
                                        <p:tgtEl>
                                          <p:spTgt spid="19"/>
                                        </p:tgtEl>
                                        <p:attrNameLst>
                                          <p:attrName>stroke.color</p:attrName>
                                        </p:attrNameLst>
                                      </p:cBhvr>
                                      <p:to>
                                        <a:srgbClr val="00B050"/>
                                      </p:to>
                                    </p:animClr>
                                    <p:set>
                                      <p:cBhvr>
                                        <p:cTn id="16" dur="600" fill="hold"/>
                                        <p:tgtEl>
                                          <p:spTgt spid="19"/>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600" fill="hold"/>
                                        <p:tgtEl>
                                          <p:spTgt spid="25"/>
                                        </p:tgtEl>
                                        <p:attrNameLst>
                                          <p:attrName>stroke.color</p:attrName>
                                        </p:attrNameLst>
                                      </p:cBhvr>
                                      <p:to>
                                        <a:srgbClr val="00B050"/>
                                      </p:to>
                                    </p:animClr>
                                    <p:set>
                                      <p:cBhvr>
                                        <p:cTn id="19" dur="600" fill="hold"/>
                                        <p:tgtEl>
                                          <p:spTgt spid="2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5"/>
                                        </p:tgtEl>
                                        <p:attrNameLst>
                                          <p:attrName>style.visibility</p:attrName>
                                        </p:attrNameLst>
                                      </p:cBhvr>
                                      <p:to>
                                        <p:strVal val="visible"/>
                                      </p:to>
                                    </p:set>
                                    <p:anim calcmode="lin" valueType="num">
                                      <p:cBhvr>
                                        <p:cTn id="24" dur="500" fill="hold"/>
                                        <p:tgtEl>
                                          <p:spTgt spid="145"/>
                                        </p:tgtEl>
                                        <p:attrNameLst>
                                          <p:attrName>ppt_w</p:attrName>
                                        </p:attrNameLst>
                                      </p:cBhvr>
                                      <p:tavLst>
                                        <p:tav tm="0">
                                          <p:val>
                                            <p:fltVal val="0"/>
                                          </p:val>
                                        </p:tav>
                                        <p:tav tm="100000">
                                          <p:val>
                                            <p:strVal val="#ppt_w"/>
                                          </p:val>
                                        </p:tav>
                                      </p:tavLst>
                                    </p:anim>
                                    <p:anim calcmode="lin" valueType="num">
                                      <p:cBhvr>
                                        <p:cTn id="25" dur="500" fill="hold"/>
                                        <p:tgtEl>
                                          <p:spTgt spid="145"/>
                                        </p:tgtEl>
                                        <p:attrNameLst>
                                          <p:attrName>ppt_h</p:attrName>
                                        </p:attrNameLst>
                                      </p:cBhvr>
                                      <p:tavLst>
                                        <p:tav tm="0">
                                          <p:val>
                                            <p:fltVal val="0"/>
                                          </p:val>
                                        </p:tav>
                                        <p:tav tm="100000">
                                          <p:val>
                                            <p:strVal val="#ppt_h"/>
                                          </p:val>
                                        </p:tav>
                                      </p:tavLst>
                                    </p:anim>
                                    <p:animEffect transition="in" filter="fade">
                                      <p:cBhvr>
                                        <p:cTn id="26" dur="500"/>
                                        <p:tgtEl>
                                          <p:spTgt spid="14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anim calcmode="lin" valueType="num">
                                      <p:cBhvr>
                                        <p:cTn id="31" dur="500" fill="hold"/>
                                        <p:tgtEl>
                                          <p:spTgt spid="100"/>
                                        </p:tgtEl>
                                        <p:attrNameLst>
                                          <p:attrName>ppt_w</p:attrName>
                                        </p:attrNameLst>
                                      </p:cBhvr>
                                      <p:tavLst>
                                        <p:tav tm="0">
                                          <p:val>
                                            <p:fltVal val="0"/>
                                          </p:val>
                                        </p:tav>
                                        <p:tav tm="100000">
                                          <p:val>
                                            <p:strVal val="#ppt_w"/>
                                          </p:val>
                                        </p:tav>
                                      </p:tavLst>
                                    </p:anim>
                                    <p:anim calcmode="lin" valueType="num">
                                      <p:cBhvr>
                                        <p:cTn id="32" dur="500" fill="hold"/>
                                        <p:tgtEl>
                                          <p:spTgt spid="100"/>
                                        </p:tgtEl>
                                        <p:attrNameLst>
                                          <p:attrName>ppt_h</p:attrName>
                                        </p:attrNameLst>
                                      </p:cBhvr>
                                      <p:tavLst>
                                        <p:tav tm="0">
                                          <p:val>
                                            <p:fltVal val="0"/>
                                          </p:val>
                                        </p:tav>
                                        <p:tav tm="100000">
                                          <p:val>
                                            <p:strVal val="#ppt_h"/>
                                          </p:val>
                                        </p:tav>
                                      </p:tavLst>
                                    </p:anim>
                                    <p:animEffect transition="in" filter="fade">
                                      <p:cBhvr>
                                        <p:cTn id="33" dur="5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barn(inVertical)">
                                      <p:cBhvr>
                                        <p:cTn id="38" dur="500"/>
                                        <p:tgtEl>
                                          <p:spTgt spid="101"/>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barn(inVertical)">
                                      <p:cBhvr>
                                        <p:cTn id="41" dur="500"/>
                                        <p:tgtEl>
                                          <p:spTgt spid="102"/>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barn(inVertical)">
                                      <p:cBhvr>
                                        <p:cTn id="44" dur="500"/>
                                        <p:tgtEl>
                                          <p:spTgt spid="103"/>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barn(inVertical)">
                                      <p:cBhvr>
                                        <p:cTn id="47" dur="500"/>
                                        <p:tgtEl>
                                          <p:spTgt spid="104"/>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barn(inVertical)">
                                      <p:cBhvr>
                                        <p:cTn id="50" dur="500"/>
                                        <p:tgtEl>
                                          <p:spTgt spid="10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barn(inVertical)">
                                      <p:cBhvr>
                                        <p:cTn id="53" dur="500"/>
                                        <p:tgtEl>
                                          <p:spTgt spid="106"/>
                                        </p:tgtEl>
                                      </p:cBhvr>
                                    </p:animEffect>
                                  </p:childTnLst>
                                </p:cTn>
                              </p:par>
                              <p:par>
                                <p:cTn id="54" presetID="16" presetClass="entr" presetSubtype="21" fill="hold" nodeType="withEffect">
                                  <p:stCondLst>
                                    <p:cond delay="0"/>
                                  </p:stCondLst>
                                  <p:childTnLst>
                                    <p:set>
                                      <p:cBhvr>
                                        <p:cTn id="55" dur="1" fill="hold">
                                          <p:stCondLst>
                                            <p:cond delay="0"/>
                                          </p:stCondLst>
                                        </p:cTn>
                                        <p:tgtEl>
                                          <p:spTgt spid="107"/>
                                        </p:tgtEl>
                                        <p:attrNameLst>
                                          <p:attrName>style.visibility</p:attrName>
                                        </p:attrNameLst>
                                      </p:cBhvr>
                                      <p:to>
                                        <p:strVal val="visible"/>
                                      </p:to>
                                    </p:set>
                                    <p:animEffect transition="in" filter="barn(inVertical)">
                                      <p:cBhvr>
                                        <p:cTn id="56" dur="500"/>
                                        <p:tgtEl>
                                          <p:spTgt spid="107"/>
                                        </p:tgtEl>
                                      </p:cBhvr>
                                    </p:animEffect>
                                  </p:childTnLst>
                                </p:cTn>
                              </p:par>
                              <p:par>
                                <p:cTn id="57" presetID="16" presetClass="entr" presetSubtype="21" fill="hold" nodeType="with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barn(inVertical)">
                                      <p:cBhvr>
                                        <p:cTn id="59" dur="500"/>
                                        <p:tgtEl>
                                          <p:spTgt spid="108"/>
                                        </p:tgtEl>
                                      </p:cBhvr>
                                    </p:animEffect>
                                  </p:childTnLst>
                                </p:cTn>
                              </p:par>
                              <p:par>
                                <p:cTn id="60" presetID="16" presetClass="entr" presetSubtype="21" fill="hold" nodeType="withEffect">
                                  <p:stCondLst>
                                    <p:cond delay="0"/>
                                  </p:stCondLst>
                                  <p:childTnLst>
                                    <p:set>
                                      <p:cBhvr>
                                        <p:cTn id="61" dur="1" fill="hold">
                                          <p:stCondLst>
                                            <p:cond delay="0"/>
                                          </p:stCondLst>
                                        </p:cTn>
                                        <p:tgtEl>
                                          <p:spTgt spid="109"/>
                                        </p:tgtEl>
                                        <p:attrNameLst>
                                          <p:attrName>style.visibility</p:attrName>
                                        </p:attrNameLst>
                                      </p:cBhvr>
                                      <p:to>
                                        <p:strVal val="visible"/>
                                      </p:to>
                                    </p:set>
                                    <p:animEffect transition="in" filter="barn(inVertical)">
                                      <p:cBhvr>
                                        <p:cTn id="62" dur="500"/>
                                        <p:tgtEl>
                                          <p:spTgt spid="109"/>
                                        </p:tgtEl>
                                      </p:cBhvr>
                                    </p:animEffect>
                                  </p:childTnLst>
                                </p:cTn>
                              </p:par>
                              <p:par>
                                <p:cTn id="63" presetID="16" presetClass="entr" presetSubtype="21" fill="hold" nodeType="withEffect">
                                  <p:stCondLst>
                                    <p:cond delay="0"/>
                                  </p:stCondLst>
                                  <p:childTnLst>
                                    <p:set>
                                      <p:cBhvr>
                                        <p:cTn id="64" dur="1" fill="hold">
                                          <p:stCondLst>
                                            <p:cond delay="0"/>
                                          </p:stCondLst>
                                        </p:cTn>
                                        <p:tgtEl>
                                          <p:spTgt spid="110"/>
                                        </p:tgtEl>
                                        <p:attrNameLst>
                                          <p:attrName>style.visibility</p:attrName>
                                        </p:attrNameLst>
                                      </p:cBhvr>
                                      <p:to>
                                        <p:strVal val="visible"/>
                                      </p:to>
                                    </p:set>
                                    <p:animEffect transition="in" filter="barn(inVertical)">
                                      <p:cBhvr>
                                        <p:cTn id="65" dur="500"/>
                                        <p:tgtEl>
                                          <p:spTgt spid="110"/>
                                        </p:tgtEl>
                                      </p:cBhvr>
                                    </p:animEffect>
                                  </p:childTnLst>
                                </p:cTn>
                              </p:par>
                              <p:par>
                                <p:cTn id="66" presetID="16" presetClass="entr" presetSubtype="21" fill="hold" nodeType="withEffect">
                                  <p:stCondLst>
                                    <p:cond delay="0"/>
                                  </p:stCondLst>
                                  <p:childTnLst>
                                    <p:set>
                                      <p:cBhvr>
                                        <p:cTn id="67" dur="1" fill="hold">
                                          <p:stCondLst>
                                            <p:cond delay="0"/>
                                          </p:stCondLst>
                                        </p:cTn>
                                        <p:tgtEl>
                                          <p:spTgt spid="111"/>
                                        </p:tgtEl>
                                        <p:attrNameLst>
                                          <p:attrName>style.visibility</p:attrName>
                                        </p:attrNameLst>
                                      </p:cBhvr>
                                      <p:to>
                                        <p:strVal val="visible"/>
                                      </p:to>
                                    </p:set>
                                    <p:animEffect transition="in" filter="barn(inVertical)">
                                      <p:cBhvr>
                                        <p:cTn id="68" dur="500"/>
                                        <p:tgtEl>
                                          <p:spTgt spid="111"/>
                                        </p:tgtEl>
                                      </p:cBhvr>
                                    </p:animEffect>
                                  </p:childTnLst>
                                </p:cTn>
                              </p:par>
                              <p:par>
                                <p:cTn id="69" presetID="16" presetClass="entr" presetSubtype="21" fill="hold" nodeType="withEffect">
                                  <p:stCondLst>
                                    <p:cond delay="0"/>
                                  </p:stCondLst>
                                  <p:childTnLst>
                                    <p:set>
                                      <p:cBhvr>
                                        <p:cTn id="70" dur="1" fill="hold">
                                          <p:stCondLst>
                                            <p:cond delay="0"/>
                                          </p:stCondLst>
                                        </p:cTn>
                                        <p:tgtEl>
                                          <p:spTgt spid="112"/>
                                        </p:tgtEl>
                                        <p:attrNameLst>
                                          <p:attrName>style.visibility</p:attrName>
                                        </p:attrNameLst>
                                      </p:cBhvr>
                                      <p:to>
                                        <p:strVal val="visible"/>
                                      </p:to>
                                    </p:set>
                                    <p:animEffect transition="in" filter="barn(inVertical)">
                                      <p:cBhvr>
                                        <p:cTn id="71" dur="500"/>
                                        <p:tgtEl>
                                          <p:spTgt spid="112"/>
                                        </p:tgtEl>
                                      </p:cBhvr>
                                    </p:animEffect>
                                  </p:childTnLst>
                                </p:cTn>
                              </p:par>
                              <p:par>
                                <p:cTn id="72" presetID="16" presetClass="entr" presetSubtype="21" fill="hold" nodeType="with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barn(inVertical)">
                                      <p:cBhvr>
                                        <p:cTn id="74" dur="500"/>
                                        <p:tgtEl>
                                          <p:spTgt spid="113"/>
                                        </p:tgtEl>
                                      </p:cBhvr>
                                    </p:animEffect>
                                  </p:childTnLst>
                                </p:cTn>
                              </p:par>
                              <p:par>
                                <p:cTn id="75" presetID="16" presetClass="entr" presetSubtype="21" fill="hold" nodeType="withEffect">
                                  <p:stCondLst>
                                    <p:cond delay="0"/>
                                  </p:stCondLst>
                                  <p:childTnLst>
                                    <p:set>
                                      <p:cBhvr>
                                        <p:cTn id="76" dur="1" fill="hold">
                                          <p:stCondLst>
                                            <p:cond delay="0"/>
                                          </p:stCondLst>
                                        </p:cTn>
                                        <p:tgtEl>
                                          <p:spTgt spid="114"/>
                                        </p:tgtEl>
                                        <p:attrNameLst>
                                          <p:attrName>style.visibility</p:attrName>
                                        </p:attrNameLst>
                                      </p:cBhvr>
                                      <p:to>
                                        <p:strVal val="visible"/>
                                      </p:to>
                                    </p:set>
                                    <p:animEffect transition="in" filter="barn(inVertical)">
                                      <p:cBhvr>
                                        <p:cTn id="77" dur="500"/>
                                        <p:tgtEl>
                                          <p:spTgt spid="114"/>
                                        </p:tgtEl>
                                      </p:cBhvr>
                                    </p:animEffect>
                                  </p:childTnLst>
                                </p:cTn>
                              </p:par>
                              <p:par>
                                <p:cTn id="78" presetID="16" presetClass="entr" presetSubtype="21" fill="hold" nodeType="with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barn(inVertical)">
                                      <p:cBhvr>
                                        <p:cTn id="80" dur="500"/>
                                        <p:tgtEl>
                                          <p:spTgt spid="115"/>
                                        </p:tgtEl>
                                      </p:cBhvr>
                                    </p:animEffect>
                                  </p:childTnLst>
                                </p:cTn>
                              </p:par>
                              <p:par>
                                <p:cTn id="81" presetID="16" presetClass="entr" presetSubtype="21"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barn(inVertical)">
                                      <p:cBhvr>
                                        <p:cTn id="83" dur="500"/>
                                        <p:tgtEl>
                                          <p:spTgt spid="116"/>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17"/>
                                        </p:tgtEl>
                                        <p:attrNameLst>
                                          <p:attrName>style.visibility</p:attrName>
                                        </p:attrNameLst>
                                      </p:cBhvr>
                                      <p:to>
                                        <p:strVal val="visible"/>
                                      </p:to>
                                    </p:set>
                                    <p:animEffect transition="in" filter="barn(inVertical)">
                                      <p:cBhvr>
                                        <p:cTn id="86" dur="500"/>
                                        <p:tgtEl>
                                          <p:spTgt spid="117"/>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barn(inVertical)">
                                      <p:cBhvr>
                                        <p:cTn id="89" dur="500"/>
                                        <p:tgtEl>
                                          <p:spTgt spid="118"/>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barn(inVertical)">
                                      <p:cBhvr>
                                        <p:cTn id="92" dur="500"/>
                                        <p:tgtEl>
                                          <p:spTgt spid="119"/>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120"/>
                                        </p:tgtEl>
                                        <p:attrNameLst>
                                          <p:attrName>style.visibility</p:attrName>
                                        </p:attrNameLst>
                                      </p:cBhvr>
                                      <p:to>
                                        <p:strVal val="visible"/>
                                      </p:to>
                                    </p:set>
                                    <p:animEffect transition="in" filter="barn(inVertical)">
                                      <p:cBhvr>
                                        <p:cTn id="95" dur="500"/>
                                        <p:tgtEl>
                                          <p:spTgt spid="120"/>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barn(inVertical)">
                                      <p:cBhvr>
                                        <p:cTn id="98" dur="500"/>
                                        <p:tgtEl>
                                          <p:spTgt spid="121"/>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122"/>
                                        </p:tgtEl>
                                        <p:attrNameLst>
                                          <p:attrName>style.visibility</p:attrName>
                                        </p:attrNameLst>
                                      </p:cBhvr>
                                      <p:to>
                                        <p:strVal val="visible"/>
                                      </p:to>
                                    </p:set>
                                    <p:animEffect transition="in" filter="barn(inVertical)">
                                      <p:cBhvr>
                                        <p:cTn id="101" dur="500"/>
                                        <p:tgtEl>
                                          <p:spTgt spid="122"/>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23"/>
                                        </p:tgtEl>
                                        <p:attrNameLst>
                                          <p:attrName>style.visibility</p:attrName>
                                        </p:attrNameLst>
                                      </p:cBhvr>
                                      <p:to>
                                        <p:strVal val="visible"/>
                                      </p:to>
                                    </p:set>
                                    <p:animEffect transition="in" filter="barn(inVertical)">
                                      <p:cBhvr>
                                        <p:cTn id="104" dur="500"/>
                                        <p:tgtEl>
                                          <p:spTgt spid="123"/>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124"/>
                                        </p:tgtEl>
                                        <p:attrNameLst>
                                          <p:attrName>style.visibility</p:attrName>
                                        </p:attrNameLst>
                                      </p:cBhvr>
                                      <p:to>
                                        <p:strVal val="visible"/>
                                      </p:to>
                                    </p:set>
                                    <p:animEffect transition="in" filter="barn(inVertical)">
                                      <p:cBhvr>
                                        <p:cTn id="107" dur="500"/>
                                        <p:tgtEl>
                                          <p:spTgt spid="124"/>
                                        </p:tgtEl>
                                      </p:cBhvr>
                                    </p:animEffect>
                                  </p:childTnLst>
                                </p:cTn>
                              </p:par>
                              <p:par>
                                <p:cTn id="108" presetID="16" presetClass="entr" presetSubtype="21" fill="hold" grpId="0" nodeType="withEffect">
                                  <p:stCondLst>
                                    <p:cond delay="0"/>
                                  </p:stCondLst>
                                  <p:childTnLst>
                                    <p:set>
                                      <p:cBhvr>
                                        <p:cTn id="109" dur="1" fill="hold">
                                          <p:stCondLst>
                                            <p:cond delay="0"/>
                                          </p:stCondLst>
                                        </p:cTn>
                                        <p:tgtEl>
                                          <p:spTgt spid="125"/>
                                        </p:tgtEl>
                                        <p:attrNameLst>
                                          <p:attrName>style.visibility</p:attrName>
                                        </p:attrNameLst>
                                      </p:cBhvr>
                                      <p:to>
                                        <p:strVal val="visible"/>
                                      </p:to>
                                    </p:set>
                                    <p:animEffect transition="in" filter="barn(inVertical)">
                                      <p:cBhvr>
                                        <p:cTn id="110" dur="500"/>
                                        <p:tgtEl>
                                          <p:spTgt spid="125"/>
                                        </p:tgtEl>
                                      </p:cBhvr>
                                    </p:animEffect>
                                  </p:childTnLst>
                                </p:cTn>
                              </p:par>
                              <p:par>
                                <p:cTn id="111" presetID="16" presetClass="entr" presetSubtype="21" fill="hold" grpId="0" nodeType="withEffect">
                                  <p:stCondLst>
                                    <p:cond delay="0"/>
                                  </p:stCondLst>
                                  <p:childTnLst>
                                    <p:set>
                                      <p:cBhvr>
                                        <p:cTn id="112" dur="1" fill="hold">
                                          <p:stCondLst>
                                            <p:cond delay="0"/>
                                          </p:stCondLst>
                                        </p:cTn>
                                        <p:tgtEl>
                                          <p:spTgt spid="126"/>
                                        </p:tgtEl>
                                        <p:attrNameLst>
                                          <p:attrName>style.visibility</p:attrName>
                                        </p:attrNameLst>
                                      </p:cBhvr>
                                      <p:to>
                                        <p:strVal val="visible"/>
                                      </p:to>
                                    </p:set>
                                    <p:animEffect transition="in" filter="barn(inVertical)">
                                      <p:cBhvr>
                                        <p:cTn id="113" dur="500"/>
                                        <p:tgtEl>
                                          <p:spTgt spid="126"/>
                                        </p:tgtEl>
                                      </p:cBhvr>
                                    </p:animEffect>
                                  </p:childTnLst>
                                </p:cTn>
                              </p:par>
                              <p:par>
                                <p:cTn id="114" presetID="16" presetClass="entr" presetSubtype="21" fill="hold" nodeType="with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barn(inVertical)">
                                      <p:cBhvr>
                                        <p:cTn id="116" dur="500"/>
                                        <p:tgtEl>
                                          <p:spTgt spid="12"/>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78"/>
                                        </p:tgtEl>
                                        <p:attrNameLst>
                                          <p:attrName>style.visibility</p:attrName>
                                        </p:attrNameLst>
                                      </p:cBhvr>
                                      <p:to>
                                        <p:strVal val="visible"/>
                                      </p:to>
                                    </p:set>
                                    <p:animEffect transition="in" filter="barn(inVertical)">
                                      <p:cBhvr>
                                        <p:cTn id="119" dur="500"/>
                                        <p:tgtEl>
                                          <p:spTgt spid="78"/>
                                        </p:tgtEl>
                                      </p:cBhvr>
                                    </p:animEffect>
                                  </p:childTnLst>
                                </p:cTn>
                              </p:par>
                              <p:par>
                                <p:cTn id="120" presetID="16" presetClass="entr" presetSubtype="21" fill="hold" nodeType="withEffect">
                                  <p:stCondLst>
                                    <p:cond delay="0"/>
                                  </p:stCondLst>
                                  <p:childTnLst>
                                    <p:set>
                                      <p:cBhvr>
                                        <p:cTn id="121" dur="1" fill="hold">
                                          <p:stCondLst>
                                            <p:cond delay="0"/>
                                          </p:stCondLst>
                                        </p:cTn>
                                        <p:tgtEl>
                                          <p:spTgt spid="89"/>
                                        </p:tgtEl>
                                        <p:attrNameLst>
                                          <p:attrName>style.visibility</p:attrName>
                                        </p:attrNameLst>
                                      </p:cBhvr>
                                      <p:to>
                                        <p:strVal val="visible"/>
                                      </p:to>
                                    </p:set>
                                    <p:animEffect transition="in" filter="barn(inVertical)">
                                      <p:cBhvr>
                                        <p:cTn id="122" dur="500"/>
                                        <p:tgtEl>
                                          <p:spTgt spid="89"/>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128"/>
                                        </p:tgtEl>
                                        <p:attrNameLst>
                                          <p:attrName>style.visibility</p:attrName>
                                        </p:attrNameLst>
                                      </p:cBhvr>
                                      <p:to>
                                        <p:strVal val="visible"/>
                                      </p:to>
                                    </p:set>
                                    <p:animEffect transition="in" filter="barn(inVertical)">
                                      <p:cBhvr>
                                        <p:cTn id="125" dur="500"/>
                                        <p:tgtEl>
                                          <p:spTgt spid="128"/>
                                        </p:tgtEl>
                                      </p:cBhvr>
                                    </p:animEffect>
                                  </p:childTnLst>
                                </p:cTn>
                              </p:par>
                              <p:par>
                                <p:cTn id="126" presetID="16" presetClass="entr" presetSubtype="21" fill="hold" nodeType="withEffect">
                                  <p:stCondLst>
                                    <p:cond delay="0"/>
                                  </p:stCondLst>
                                  <p:childTnLst>
                                    <p:set>
                                      <p:cBhvr>
                                        <p:cTn id="127" dur="1" fill="hold">
                                          <p:stCondLst>
                                            <p:cond delay="0"/>
                                          </p:stCondLst>
                                        </p:cTn>
                                        <p:tgtEl>
                                          <p:spTgt spid="136"/>
                                        </p:tgtEl>
                                        <p:attrNameLst>
                                          <p:attrName>style.visibility</p:attrName>
                                        </p:attrNameLst>
                                      </p:cBhvr>
                                      <p:to>
                                        <p:strVal val="visible"/>
                                      </p:to>
                                    </p:set>
                                    <p:animEffect transition="in" filter="barn(inVertical)">
                                      <p:cBhvr>
                                        <p:cTn id="128" dur="500"/>
                                        <p:tgtEl>
                                          <p:spTgt spid="136"/>
                                        </p:tgtEl>
                                      </p:cBhvr>
                                    </p:animEffect>
                                  </p:childTnLst>
                                </p:cTn>
                              </p:par>
                              <p:par>
                                <p:cTn id="129" presetID="16" presetClass="entr" presetSubtype="21" fill="hold" grpId="0" nodeType="withEffect">
                                  <p:stCondLst>
                                    <p:cond delay="0"/>
                                  </p:stCondLst>
                                  <p:childTnLst>
                                    <p:set>
                                      <p:cBhvr>
                                        <p:cTn id="130" dur="1" fill="hold">
                                          <p:stCondLst>
                                            <p:cond delay="0"/>
                                          </p:stCondLst>
                                        </p:cTn>
                                        <p:tgtEl>
                                          <p:spTgt spid="137"/>
                                        </p:tgtEl>
                                        <p:attrNameLst>
                                          <p:attrName>style.visibility</p:attrName>
                                        </p:attrNameLst>
                                      </p:cBhvr>
                                      <p:to>
                                        <p:strVal val="visible"/>
                                      </p:to>
                                    </p:set>
                                    <p:animEffect transition="in" filter="barn(inVertical)">
                                      <p:cBhvr>
                                        <p:cTn id="131" dur="500"/>
                                        <p:tgtEl>
                                          <p:spTgt spid="137"/>
                                        </p:tgtEl>
                                      </p:cBhvr>
                                    </p:animEffect>
                                  </p:childTnLst>
                                </p:cTn>
                              </p:par>
                              <p:par>
                                <p:cTn id="132" presetID="16" presetClass="entr" presetSubtype="21" fill="hold" nodeType="withEffect">
                                  <p:stCondLst>
                                    <p:cond delay="0"/>
                                  </p:stCondLst>
                                  <p:childTnLst>
                                    <p:set>
                                      <p:cBhvr>
                                        <p:cTn id="133" dur="1" fill="hold">
                                          <p:stCondLst>
                                            <p:cond delay="0"/>
                                          </p:stCondLst>
                                        </p:cTn>
                                        <p:tgtEl>
                                          <p:spTgt spid="138"/>
                                        </p:tgtEl>
                                        <p:attrNameLst>
                                          <p:attrName>style.visibility</p:attrName>
                                        </p:attrNameLst>
                                      </p:cBhvr>
                                      <p:to>
                                        <p:strVal val="visible"/>
                                      </p:to>
                                    </p:set>
                                    <p:animEffect transition="in" filter="barn(inVertical)">
                                      <p:cBhvr>
                                        <p:cTn id="134" dur="500"/>
                                        <p:tgtEl>
                                          <p:spTgt spid="138"/>
                                        </p:tgtEl>
                                      </p:cBhvr>
                                    </p:animEffect>
                                  </p:childTnLst>
                                </p:cTn>
                              </p:par>
                              <p:par>
                                <p:cTn id="135" presetID="16" presetClass="entr" presetSubtype="21"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animEffect transition="in" filter="barn(inVertical)">
                                      <p:cBhvr>
                                        <p:cTn id="137" dur="500"/>
                                        <p:tgtEl>
                                          <p:spTgt spid="139"/>
                                        </p:tgtEl>
                                      </p:cBhvr>
                                    </p:animEffect>
                                  </p:childTnLst>
                                </p:cTn>
                              </p:par>
                              <p:par>
                                <p:cTn id="138" presetID="16" presetClass="entr" presetSubtype="21" fill="hold" nodeType="withEffect">
                                  <p:stCondLst>
                                    <p:cond delay="0"/>
                                  </p:stCondLst>
                                  <p:childTnLst>
                                    <p:set>
                                      <p:cBhvr>
                                        <p:cTn id="139" dur="1" fill="hold">
                                          <p:stCondLst>
                                            <p:cond delay="0"/>
                                          </p:stCondLst>
                                        </p:cTn>
                                        <p:tgtEl>
                                          <p:spTgt spid="140"/>
                                        </p:tgtEl>
                                        <p:attrNameLst>
                                          <p:attrName>style.visibility</p:attrName>
                                        </p:attrNameLst>
                                      </p:cBhvr>
                                      <p:to>
                                        <p:strVal val="visible"/>
                                      </p:to>
                                    </p:set>
                                    <p:animEffect transition="in" filter="barn(inVertical)">
                                      <p:cBhvr>
                                        <p:cTn id="140" dur="500"/>
                                        <p:tgtEl>
                                          <p:spTgt spid="140"/>
                                        </p:tgtEl>
                                      </p:cBhvr>
                                    </p:animEffect>
                                  </p:childTnLst>
                                </p:cTn>
                              </p:par>
                              <p:par>
                                <p:cTn id="141" presetID="16" presetClass="entr" presetSubtype="21" fill="hold" grpId="0" nodeType="withEffect">
                                  <p:stCondLst>
                                    <p:cond delay="0"/>
                                  </p:stCondLst>
                                  <p:childTnLst>
                                    <p:set>
                                      <p:cBhvr>
                                        <p:cTn id="142" dur="1" fill="hold">
                                          <p:stCondLst>
                                            <p:cond delay="0"/>
                                          </p:stCondLst>
                                        </p:cTn>
                                        <p:tgtEl>
                                          <p:spTgt spid="141"/>
                                        </p:tgtEl>
                                        <p:attrNameLst>
                                          <p:attrName>style.visibility</p:attrName>
                                        </p:attrNameLst>
                                      </p:cBhvr>
                                      <p:to>
                                        <p:strVal val="visible"/>
                                      </p:to>
                                    </p:set>
                                    <p:animEffect transition="in" filter="barn(inVertical)">
                                      <p:cBhvr>
                                        <p:cTn id="143" dur="500"/>
                                        <p:tgtEl>
                                          <p:spTgt spid="141"/>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129"/>
                                        </p:tgtEl>
                                        <p:attrNameLst>
                                          <p:attrName>style.visibility</p:attrName>
                                        </p:attrNameLst>
                                      </p:cBhvr>
                                      <p:to>
                                        <p:strVal val="visible"/>
                                      </p:to>
                                    </p:set>
                                    <p:animEffect transition="in" filter="barn(inVertical)">
                                      <p:cBhvr>
                                        <p:cTn id="146" dur="500"/>
                                        <p:tgtEl>
                                          <p:spTgt spid="129"/>
                                        </p:tgtEl>
                                      </p:cBhvr>
                                    </p:animEffect>
                                  </p:childTnLst>
                                </p:cTn>
                              </p:par>
                            </p:childTnLst>
                          </p:cTn>
                        </p:par>
                      </p:childTnLst>
                    </p:cTn>
                  </p:par>
                  <p:par>
                    <p:cTn id="147" fill="hold">
                      <p:stCondLst>
                        <p:cond delay="indefinite"/>
                      </p:stCondLst>
                      <p:childTnLst>
                        <p:par>
                          <p:cTn id="148" fill="hold">
                            <p:stCondLst>
                              <p:cond delay="0"/>
                            </p:stCondLst>
                            <p:childTnLst>
                              <p:par>
                                <p:cTn id="149" presetID="14" presetClass="exit" presetSubtype="10" fill="hold" nodeType="clickEffect">
                                  <p:stCondLst>
                                    <p:cond delay="0"/>
                                  </p:stCondLst>
                                  <p:childTnLst>
                                    <p:animEffect transition="out" filter="randombar(horizontal)">
                                      <p:cBhvr>
                                        <p:cTn id="150" dur="500"/>
                                        <p:tgtEl>
                                          <p:spTgt spid="112"/>
                                        </p:tgtEl>
                                      </p:cBhvr>
                                    </p:animEffect>
                                    <p:set>
                                      <p:cBhvr>
                                        <p:cTn id="151" dur="1" fill="hold">
                                          <p:stCondLst>
                                            <p:cond delay="499"/>
                                          </p:stCondLst>
                                        </p:cTn>
                                        <p:tgtEl>
                                          <p:spTgt spid="112"/>
                                        </p:tgtEl>
                                        <p:attrNameLst>
                                          <p:attrName>style.visibility</p:attrName>
                                        </p:attrNameLst>
                                      </p:cBhvr>
                                      <p:to>
                                        <p:strVal val="hidden"/>
                                      </p:to>
                                    </p:set>
                                  </p:childTnLst>
                                </p:cTn>
                              </p:par>
                              <p:par>
                                <p:cTn id="152" presetID="14" presetClass="exit" presetSubtype="10" fill="hold" grpId="1" nodeType="withEffect">
                                  <p:stCondLst>
                                    <p:cond delay="0"/>
                                  </p:stCondLst>
                                  <p:childTnLst>
                                    <p:animEffect transition="out" filter="randombar(horizontal)">
                                      <p:cBhvr>
                                        <p:cTn id="153" dur="500"/>
                                        <p:tgtEl>
                                          <p:spTgt spid="126"/>
                                        </p:tgtEl>
                                      </p:cBhvr>
                                    </p:animEffect>
                                    <p:set>
                                      <p:cBhvr>
                                        <p:cTn id="154" dur="1" fill="hold">
                                          <p:stCondLst>
                                            <p:cond delay="499"/>
                                          </p:stCondLst>
                                        </p:cTn>
                                        <p:tgtEl>
                                          <p:spTgt spid="126"/>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130"/>
                                        </p:tgtEl>
                                        <p:attrNameLst>
                                          <p:attrName>style.visibility</p:attrName>
                                        </p:attrNameLst>
                                      </p:cBhvr>
                                      <p:to>
                                        <p:strVal val="visible"/>
                                      </p:to>
                                    </p:set>
                                    <p:anim calcmode="lin" valueType="num">
                                      <p:cBhvr>
                                        <p:cTn id="159" dur="500" fill="hold"/>
                                        <p:tgtEl>
                                          <p:spTgt spid="130"/>
                                        </p:tgtEl>
                                        <p:attrNameLst>
                                          <p:attrName>ppt_w</p:attrName>
                                        </p:attrNameLst>
                                      </p:cBhvr>
                                      <p:tavLst>
                                        <p:tav tm="0">
                                          <p:val>
                                            <p:fltVal val="0"/>
                                          </p:val>
                                        </p:tav>
                                        <p:tav tm="100000">
                                          <p:val>
                                            <p:strVal val="#ppt_w"/>
                                          </p:val>
                                        </p:tav>
                                      </p:tavLst>
                                    </p:anim>
                                    <p:anim calcmode="lin" valueType="num">
                                      <p:cBhvr>
                                        <p:cTn id="160" dur="500" fill="hold"/>
                                        <p:tgtEl>
                                          <p:spTgt spid="130"/>
                                        </p:tgtEl>
                                        <p:attrNameLst>
                                          <p:attrName>ppt_h</p:attrName>
                                        </p:attrNameLst>
                                      </p:cBhvr>
                                      <p:tavLst>
                                        <p:tav tm="0">
                                          <p:val>
                                            <p:fltVal val="0"/>
                                          </p:val>
                                        </p:tav>
                                        <p:tav tm="100000">
                                          <p:val>
                                            <p:strVal val="#ppt_h"/>
                                          </p:val>
                                        </p:tav>
                                      </p:tavLst>
                                    </p:anim>
                                    <p:animEffect transition="in" filter="fade">
                                      <p:cBhvr>
                                        <p:cTn id="161" dur="500"/>
                                        <p:tgtEl>
                                          <p:spTgt spid="130"/>
                                        </p:tgtEl>
                                      </p:cBhvr>
                                    </p:animEffect>
                                  </p:childTnLst>
                                </p:cTn>
                              </p:par>
                            </p:childTnLst>
                          </p:cTn>
                        </p:par>
                      </p:childTnLst>
                    </p:cTn>
                  </p:par>
                  <p:par>
                    <p:cTn id="162" fill="hold">
                      <p:stCondLst>
                        <p:cond delay="indefinite"/>
                      </p:stCondLst>
                      <p:childTnLst>
                        <p:par>
                          <p:cTn id="163" fill="hold">
                            <p:stCondLst>
                              <p:cond delay="0"/>
                            </p:stCondLst>
                            <p:childTnLst>
                              <p:par>
                                <p:cTn id="164" presetID="16" presetClass="entr" presetSubtype="21" fill="hold" grpId="0" nodeType="clickEffect">
                                  <p:stCondLst>
                                    <p:cond delay="0"/>
                                  </p:stCondLst>
                                  <p:childTnLst>
                                    <p:set>
                                      <p:cBhvr>
                                        <p:cTn id="165" dur="1" fill="hold">
                                          <p:stCondLst>
                                            <p:cond delay="0"/>
                                          </p:stCondLst>
                                        </p:cTn>
                                        <p:tgtEl>
                                          <p:spTgt spid="131"/>
                                        </p:tgtEl>
                                        <p:attrNameLst>
                                          <p:attrName>style.visibility</p:attrName>
                                        </p:attrNameLst>
                                      </p:cBhvr>
                                      <p:to>
                                        <p:strVal val="visible"/>
                                      </p:to>
                                    </p:set>
                                    <p:animEffect transition="in" filter="barn(inVertical)">
                                      <p:cBhvr>
                                        <p:cTn id="166" dur="500"/>
                                        <p:tgtEl>
                                          <p:spTgt spid="131"/>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132"/>
                                        </p:tgtEl>
                                        <p:attrNameLst>
                                          <p:attrName>style.visibility</p:attrName>
                                        </p:attrNameLst>
                                      </p:cBhvr>
                                      <p:to>
                                        <p:strVal val="visible"/>
                                      </p:to>
                                    </p:set>
                                    <p:animEffect transition="in" filter="barn(inVertical)">
                                      <p:cBhvr>
                                        <p:cTn id="169" dur="500"/>
                                        <p:tgtEl>
                                          <p:spTgt spid="132"/>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133"/>
                                        </p:tgtEl>
                                        <p:attrNameLst>
                                          <p:attrName>style.visibility</p:attrName>
                                        </p:attrNameLst>
                                      </p:cBhvr>
                                      <p:to>
                                        <p:strVal val="visible"/>
                                      </p:to>
                                    </p:set>
                                    <p:animEffect transition="in" filter="barn(inVertical)">
                                      <p:cBhvr>
                                        <p:cTn id="172" dur="500"/>
                                        <p:tgtEl>
                                          <p:spTgt spid="133"/>
                                        </p:tgtEl>
                                      </p:cBhvr>
                                    </p:animEffect>
                                  </p:childTnLst>
                                </p:cTn>
                              </p:par>
                              <p:par>
                                <p:cTn id="173" presetID="16" presetClass="entr" presetSubtype="21" fill="hold" grpId="0" nodeType="withEffect">
                                  <p:stCondLst>
                                    <p:cond delay="0"/>
                                  </p:stCondLst>
                                  <p:iterate type="lt">
                                    <p:tmPct val="0"/>
                                  </p:iterate>
                                  <p:childTnLst>
                                    <p:set>
                                      <p:cBhvr>
                                        <p:cTn id="174" dur="1" fill="hold">
                                          <p:stCondLst>
                                            <p:cond delay="0"/>
                                          </p:stCondLst>
                                        </p:cTn>
                                        <p:tgtEl>
                                          <p:spTgt spid="134"/>
                                        </p:tgtEl>
                                        <p:attrNameLst>
                                          <p:attrName>style.visibility</p:attrName>
                                        </p:attrNameLst>
                                      </p:cBhvr>
                                      <p:to>
                                        <p:strVal val="visible"/>
                                      </p:to>
                                    </p:set>
                                    <p:animEffect transition="in" filter="barn(inVertical)">
                                      <p:cBhvr>
                                        <p:cTn id="175" dur="500"/>
                                        <p:tgtEl>
                                          <p:spTgt spid="134"/>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135"/>
                                        </p:tgtEl>
                                        <p:attrNameLst>
                                          <p:attrName>style.visibility</p:attrName>
                                        </p:attrNameLst>
                                      </p:cBhvr>
                                      <p:to>
                                        <p:strVal val="visible"/>
                                      </p:to>
                                    </p:set>
                                    <p:animEffect transition="in" filter="barn(inVertical)">
                                      <p:cBhvr>
                                        <p:cTn id="178" dur="500"/>
                                        <p:tgtEl>
                                          <p:spTgt spid="135"/>
                                        </p:tgtEl>
                                      </p:cBhvr>
                                    </p:animEffect>
                                  </p:childTnLst>
                                </p:cTn>
                              </p:par>
                            </p:childTnLst>
                          </p:cTn>
                        </p:par>
                      </p:childTnLst>
                    </p:cTn>
                  </p:par>
                  <p:par>
                    <p:cTn id="179" fill="hold">
                      <p:stCondLst>
                        <p:cond delay="indefinite"/>
                      </p:stCondLst>
                      <p:childTnLst>
                        <p:par>
                          <p:cTn id="180" fill="hold">
                            <p:stCondLst>
                              <p:cond delay="0"/>
                            </p:stCondLst>
                            <p:childTnLst>
                              <p:par>
                                <p:cTn id="181" presetID="7" presetClass="emph" presetSubtype="2" fill="hold" nodeType="clickEffect">
                                  <p:stCondLst>
                                    <p:cond delay="0"/>
                                  </p:stCondLst>
                                  <p:childTnLst>
                                    <p:animClr clrSpc="rgb" dir="cw">
                                      <p:cBhvr>
                                        <p:cTn id="182" dur="2000" fill="hold"/>
                                        <p:tgtEl>
                                          <p:spTgt spid="107"/>
                                        </p:tgtEl>
                                        <p:attrNameLst>
                                          <p:attrName>stroke.color</p:attrName>
                                        </p:attrNameLst>
                                      </p:cBhvr>
                                      <p:to>
                                        <a:schemeClr val="accent2"/>
                                      </p:to>
                                    </p:animClr>
                                    <p:set>
                                      <p:cBhvr>
                                        <p:cTn id="183" dur="2000" fill="hold"/>
                                        <p:tgtEl>
                                          <p:spTgt spid="107"/>
                                        </p:tgtEl>
                                        <p:attrNameLst>
                                          <p:attrName>stroke.on</p:attrName>
                                        </p:attrNameLst>
                                      </p:cBhvr>
                                      <p:to>
                                        <p:strVal val="true"/>
                                      </p:to>
                                    </p:set>
                                  </p:childTnLst>
                                </p:cTn>
                              </p:par>
                              <p:par>
                                <p:cTn id="184" presetID="7" presetClass="emph" presetSubtype="2" fill="hold" nodeType="withEffect">
                                  <p:stCondLst>
                                    <p:cond delay="0"/>
                                  </p:stCondLst>
                                  <p:childTnLst>
                                    <p:animClr clrSpc="rgb" dir="cw">
                                      <p:cBhvr>
                                        <p:cTn id="185" dur="2000" fill="hold"/>
                                        <p:tgtEl>
                                          <p:spTgt spid="110"/>
                                        </p:tgtEl>
                                        <p:attrNameLst>
                                          <p:attrName>stroke.color</p:attrName>
                                        </p:attrNameLst>
                                      </p:cBhvr>
                                      <p:to>
                                        <a:schemeClr val="accent2"/>
                                      </p:to>
                                    </p:animClr>
                                    <p:set>
                                      <p:cBhvr>
                                        <p:cTn id="186" dur="2000" fill="hold"/>
                                        <p:tgtEl>
                                          <p:spTgt spid="110"/>
                                        </p:tgtEl>
                                        <p:attrNameLst>
                                          <p:attrName>stroke.on</p:attrName>
                                        </p:attrNameLst>
                                      </p:cBhvr>
                                      <p:to>
                                        <p:strVal val="true"/>
                                      </p:to>
                                    </p:set>
                                  </p:childTnLst>
                                </p:cTn>
                              </p:par>
                              <p:par>
                                <p:cTn id="187" presetID="7" presetClass="emph" presetSubtype="2" fill="hold" nodeType="withEffect">
                                  <p:stCondLst>
                                    <p:cond delay="0"/>
                                  </p:stCondLst>
                                  <p:childTnLst>
                                    <p:animClr clrSpc="rgb" dir="cw">
                                      <p:cBhvr>
                                        <p:cTn id="188" dur="2000" fill="hold"/>
                                        <p:tgtEl>
                                          <p:spTgt spid="111"/>
                                        </p:tgtEl>
                                        <p:attrNameLst>
                                          <p:attrName>stroke.color</p:attrName>
                                        </p:attrNameLst>
                                      </p:cBhvr>
                                      <p:to>
                                        <a:schemeClr val="accent2"/>
                                      </p:to>
                                    </p:animClr>
                                    <p:set>
                                      <p:cBhvr>
                                        <p:cTn id="189" dur="2000" fill="hold"/>
                                        <p:tgtEl>
                                          <p:spTgt spid="111"/>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2000" fill="hold"/>
                                        <p:tgtEl>
                                          <p:spTgt spid="113"/>
                                        </p:tgtEl>
                                        <p:attrNameLst>
                                          <p:attrName>stroke.color</p:attrName>
                                        </p:attrNameLst>
                                      </p:cBhvr>
                                      <p:to>
                                        <a:schemeClr val="accent2"/>
                                      </p:to>
                                    </p:animClr>
                                    <p:set>
                                      <p:cBhvr>
                                        <p:cTn id="192" dur="2000" fill="hold"/>
                                        <p:tgtEl>
                                          <p:spTgt spid="113"/>
                                        </p:tgtEl>
                                        <p:attrNameLst>
                                          <p:attrName>stroke.on</p:attrName>
                                        </p:attrNameLst>
                                      </p:cBhvr>
                                      <p:to>
                                        <p:strVal val="true"/>
                                      </p:to>
                                    </p:set>
                                  </p:childTnLst>
                                </p:cTn>
                              </p:par>
                              <p:par>
                                <p:cTn id="193" presetID="7" presetClass="emph" presetSubtype="2" fill="hold" nodeType="withEffect">
                                  <p:stCondLst>
                                    <p:cond delay="0"/>
                                  </p:stCondLst>
                                  <p:childTnLst>
                                    <p:animClr clrSpc="rgb" dir="cw">
                                      <p:cBhvr>
                                        <p:cTn id="194" dur="2000" fill="hold"/>
                                        <p:tgtEl>
                                          <p:spTgt spid="116"/>
                                        </p:tgtEl>
                                        <p:attrNameLst>
                                          <p:attrName>stroke.color</p:attrName>
                                        </p:attrNameLst>
                                      </p:cBhvr>
                                      <p:to>
                                        <a:schemeClr val="accent2"/>
                                      </p:to>
                                    </p:animClr>
                                    <p:set>
                                      <p:cBhvr>
                                        <p:cTn id="195" dur="2000" fill="hold"/>
                                        <p:tgtEl>
                                          <p:spTgt spid="116"/>
                                        </p:tgtEl>
                                        <p:attrNameLst>
                                          <p:attrName>stroke.on</p:attrName>
                                        </p:attrNameLst>
                                      </p:cBhvr>
                                      <p:to>
                                        <p:strVal val="true"/>
                                      </p:to>
                                    </p:set>
                                  </p:childTnLst>
                                </p:cTn>
                              </p:par>
                              <p:par>
                                <p:cTn id="196" presetID="3" presetClass="emph" presetSubtype="2" fill="hold" grpId="1" nodeType="withEffect">
                                  <p:stCondLst>
                                    <p:cond delay="0"/>
                                  </p:stCondLst>
                                  <p:childTnLst>
                                    <p:animClr clrSpc="rgb" dir="cw">
                                      <p:cBhvr override="childStyle">
                                        <p:cTn id="197" dur="2000" fill="hold"/>
                                        <p:tgtEl>
                                          <p:spTgt spid="117"/>
                                        </p:tgtEl>
                                        <p:attrNameLst>
                                          <p:attrName>style.color</p:attrName>
                                        </p:attrNameLst>
                                      </p:cBhvr>
                                      <p:to>
                                        <a:schemeClr val="accent2"/>
                                      </p:to>
                                    </p:animClr>
                                  </p:childTnLst>
                                </p:cTn>
                              </p:par>
                              <p:par>
                                <p:cTn id="198" presetID="3" presetClass="emph" presetSubtype="2" fill="hold" grpId="1" nodeType="withEffect">
                                  <p:stCondLst>
                                    <p:cond delay="0"/>
                                  </p:stCondLst>
                                  <p:childTnLst>
                                    <p:animClr clrSpc="rgb" dir="cw">
                                      <p:cBhvr override="childStyle">
                                        <p:cTn id="199" dur="2000" fill="hold"/>
                                        <p:tgtEl>
                                          <p:spTgt spid="119"/>
                                        </p:tgtEl>
                                        <p:attrNameLst>
                                          <p:attrName>style.color</p:attrName>
                                        </p:attrNameLst>
                                      </p:cBhvr>
                                      <p:to>
                                        <a:schemeClr val="accent2"/>
                                      </p:to>
                                    </p:animClr>
                                  </p:childTnLst>
                                </p:cTn>
                              </p:par>
                              <p:par>
                                <p:cTn id="200" presetID="3" presetClass="emph" presetSubtype="2" fill="hold" grpId="1" nodeType="withEffect">
                                  <p:stCondLst>
                                    <p:cond delay="0"/>
                                  </p:stCondLst>
                                  <p:childTnLst>
                                    <p:animClr clrSpc="rgb" dir="cw">
                                      <p:cBhvr override="childStyle">
                                        <p:cTn id="201" dur="2000" fill="hold"/>
                                        <p:tgtEl>
                                          <p:spTgt spid="123"/>
                                        </p:tgtEl>
                                        <p:attrNameLst>
                                          <p:attrName>style.color</p:attrName>
                                        </p:attrNameLst>
                                      </p:cBhvr>
                                      <p:to>
                                        <a:schemeClr val="accent2"/>
                                      </p:to>
                                    </p:animClr>
                                  </p:childTnLst>
                                </p:cTn>
                              </p:par>
                              <p:par>
                                <p:cTn id="202" presetID="3" presetClass="emph" presetSubtype="2" fill="hold" grpId="1" nodeType="withEffect">
                                  <p:stCondLst>
                                    <p:cond delay="0"/>
                                  </p:stCondLst>
                                  <p:childTnLst>
                                    <p:animClr clrSpc="rgb" dir="cw">
                                      <p:cBhvr override="childStyle">
                                        <p:cTn id="203" dur="2000" fill="hold"/>
                                        <p:tgtEl>
                                          <p:spTgt spid="124"/>
                                        </p:tgtEl>
                                        <p:attrNameLst>
                                          <p:attrName>style.color</p:attrName>
                                        </p:attrNameLst>
                                      </p:cBhvr>
                                      <p:to>
                                        <a:schemeClr val="accent2"/>
                                      </p:to>
                                    </p:animClr>
                                  </p:childTnLst>
                                </p:cTn>
                              </p:par>
                              <p:par>
                                <p:cTn id="204" presetID="3" presetClass="emph" presetSubtype="2" fill="hold" grpId="1" nodeType="withEffect">
                                  <p:stCondLst>
                                    <p:cond delay="0"/>
                                  </p:stCondLst>
                                  <p:childTnLst>
                                    <p:animClr clrSpc="rgb" dir="cw">
                                      <p:cBhvr override="childStyle">
                                        <p:cTn id="205" dur="2000" fill="hold"/>
                                        <p:tgtEl>
                                          <p:spTgt spid="125"/>
                                        </p:tgtEl>
                                        <p:attrNameLst>
                                          <p:attrName>style.color</p:attrName>
                                        </p:attrNameLst>
                                      </p:cBhvr>
                                      <p:to>
                                        <a:schemeClr val="accent2"/>
                                      </p:to>
                                    </p:animClr>
                                  </p:childTnLst>
                                </p:cTn>
                              </p:par>
                            </p:childTnLst>
                          </p:cTn>
                        </p:par>
                      </p:childTnLst>
                    </p:cTn>
                  </p:par>
                  <p:par>
                    <p:cTn id="206" fill="hold">
                      <p:stCondLst>
                        <p:cond delay="indefinite"/>
                      </p:stCondLst>
                      <p:childTnLst>
                        <p:par>
                          <p:cTn id="207" fill="hold">
                            <p:stCondLst>
                              <p:cond delay="0"/>
                            </p:stCondLst>
                            <p:childTnLst>
                              <p:par>
                                <p:cTn id="208" presetID="3" presetClass="emph" presetSubtype="2" fill="hold" grpId="1" nodeType="clickEffect">
                                  <p:stCondLst>
                                    <p:cond delay="0"/>
                                  </p:stCondLst>
                                  <p:iterate type="lt">
                                    <p:tmPct val="0"/>
                                  </p:iterate>
                                  <p:childTnLst>
                                    <p:animClr clrSpc="rgb" dir="cw">
                                      <p:cBhvr override="childStyle">
                                        <p:cTn id="209" dur="2000" fill="hold"/>
                                        <p:tgtEl>
                                          <p:spTgt spid="134"/>
                                        </p:tgtEl>
                                        <p:attrNameLst>
                                          <p:attrName>style.color</p:attrName>
                                        </p:attrNameLst>
                                      </p:cBhvr>
                                      <p:to>
                                        <a:schemeClr val="accent2"/>
                                      </p:to>
                                    </p:animClr>
                                  </p:childTnLst>
                                </p:cTn>
                              </p:par>
                              <p:par>
                                <p:cTn id="210" presetID="18" presetClass="emph" presetSubtype="0" fill="hold" grpId="2" nodeType="withEffect">
                                  <p:stCondLst>
                                    <p:cond delay="0"/>
                                  </p:stCondLst>
                                  <p:iterate type="lt">
                                    <p:tmPct val="4000"/>
                                  </p:iterate>
                                  <p:childTnLst>
                                    <p:set>
                                      <p:cBhvr override="childStyle">
                                        <p:cTn id="211" dur="500" fill="hold"/>
                                        <p:tgtEl>
                                          <p:spTgt spid="134"/>
                                        </p:tgtEl>
                                        <p:attrNameLst>
                                          <p:attrName>style.textDecorationUnderline</p:attrName>
                                        </p:attrNameLst>
                                      </p:cBhvr>
                                      <p:to>
                                        <p:strVal val="true"/>
                                      </p:to>
                                    </p:set>
                                  </p:childTnLst>
                                </p:cTn>
                              </p:par>
                              <p:par>
                                <p:cTn id="212" presetID="6" presetClass="emph" presetSubtype="0" fill="hold" grpId="3" nodeType="withEffect">
                                  <p:stCondLst>
                                    <p:cond delay="0"/>
                                  </p:stCondLst>
                                  <p:iterate type="lt">
                                    <p:tmPct val="0"/>
                                  </p:iterate>
                                  <p:childTnLst>
                                    <p:animScale>
                                      <p:cBhvr>
                                        <p:cTn id="213" dur="2000" fill="hold"/>
                                        <p:tgtEl>
                                          <p:spTgt spid="134"/>
                                        </p:tgtEl>
                                      </p:cBhvr>
                                      <p:by x="150000" y="150000"/>
                                    </p:animScale>
                                  </p:childTnLst>
                                </p:cTn>
                              </p:par>
                            </p:childTnLst>
                          </p:cTn>
                        </p:par>
                      </p:childTnLst>
                    </p:cTn>
                  </p:par>
                  <p:par>
                    <p:cTn id="214" fill="hold">
                      <p:stCondLst>
                        <p:cond delay="indefinite"/>
                      </p:stCondLst>
                      <p:childTnLst>
                        <p:par>
                          <p:cTn id="215" fill="hold">
                            <p:stCondLst>
                              <p:cond delay="0"/>
                            </p:stCondLst>
                            <p:childTnLst>
                              <p:par>
                                <p:cTn id="216" presetID="53" presetClass="entr" presetSubtype="16" fill="hold" grpId="0" nodeType="clickEffect">
                                  <p:stCondLst>
                                    <p:cond delay="0"/>
                                  </p:stCondLst>
                                  <p:childTnLst>
                                    <p:set>
                                      <p:cBhvr>
                                        <p:cTn id="217" dur="1" fill="hold">
                                          <p:stCondLst>
                                            <p:cond delay="0"/>
                                          </p:stCondLst>
                                        </p:cTn>
                                        <p:tgtEl>
                                          <p:spTgt spid="144"/>
                                        </p:tgtEl>
                                        <p:attrNameLst>
                                          <p:attrName>style.visibility</p:attrName>
                                        </p:attrNameLst>
                                      </p:cBhvr>
                                      <p:to>
                                        <p:strVal val="visible"/>
                                      </p:to>
                                    </p:set>
                                    <p:anim calcmode="lin" valueType="num">
                                      <p:cBhvr>
                                        <p:cTn id="218" dur="500" fill="hold"/>
                                        <p:tgtEl>
                                          <p:spTgt spid="144"/>
                                        </p:tgtEl>
                                        <p:attrNameLst>
                                          <p:attrName>ppt_w</p:attrName>
                                        </p:attrNameLst>
                                      </p:cBhvr>
                                      <p:tavLst>
                                        <p:tav tm="0">
                                          <p:val>
                                            <p:fltVal val="0"/>
                                          </p:val>
                                        </p:tav>
                                        <p:tav tm="100000">
                                          <p:val>
                                            <p:strVal val="#ppt_w"/>
                                          </p:val>
                                        </p:tav>
                                      </p:tavLst>
                                    </p:anim>
                                    <p:anim calcmode="lin" valueType="num">
                                      <p:cBhvr>
                                        <p:cTn id="219" dur="500" fill="hold"/>
                                        <p:tgtEl>
                                          <p:spTgt spid="144"/>
                                        </p:tgtEl>
                                        <p:attrNameLst>
                                          <p:attrName>ppt_h</p:attrName>
                                        </p:attrNameLst>
                                      </p:cBhvr>
                                      <p:tavLst>
                                        <p:tav tm="0">
                                          <p:val>
                                            <p:fltVal val="0"/>
                                          </p:val>
                                        </p:tav>
                                        <p:tav tm="100000">
                                          <p:val>
                                            <p:strVal val="#ppt_h"/>
                                          </p:val>
                                        </p:tav>
                                      </p:tavLst>
                                    </p:anim>
                                    <p:animEffect transition="in" filter="fade">
                                      <p:cBhvr>
                                        <p:cTn id="220" dur="500"/>
                                        <p:tgtEl>
                                          <p:spTgt spid="144"/>
                                        </p:tgtEl>
                                      </p:cBhvr>
                                    </p:animEffect>
                                  </p:childTnLst>
                                </p:cTn>
                              </p:par>
                            </p:childTnLst>
                          </p:cTn>
                        </p:par>
                      </p:childTnLst>
                    </p:cTn>
                  </p:par>
                  <p:par>
                    <p:cTn id="221" fill="hold">
                      <p:stCondLst>
                        <p:cond delay="indefinite"/>
                      </p:stCondLst>
                      <p:childTnLst>
                        <p:par>
                          <p:cTn id="222" fill="hold">
                            <p:stCondLst>
                              <p:cond delay="0"/>
                            </p:stCondLst>
                            <p:childTnLst>
                              <p:par>
                                <p:cTn id="223" presetID="7" presetClass="emph" presetSubtype="2" fill="hold" nodeType="clickEffect">
                                  <p:stCondLst>
                                    <p:cond delay="0"/>
                                  </p:stCondLst>
                                  <p:childTnLst>
                                    <p:animClr clrSpc="rgb" dir="cw">
                                      <p:cBhvr>
                                        <p:cTn id="224" dur="2000" fill="hold"/>
                                        <p:tgtEl>
                                          <p:spTgt spid="16"/>
                                        </p:tgtEl>
                                        <p:attrNameLst>
                                          <p:attrName>stroke.color</p:attrName>
                                        </p:attrNameLst>
                                      </p:cBhvr>
                                      <p:to>
                                        <a:srgbClr val="000000"/>
                                      </p:to>
                                    </p:animClr>
                                    <p:set>
                                      <p:cBhvr>
                                        <p:cTn id="225" dur="2000" fill="hold"/>
                                        <p:tgtEl>
                                          <p:spTgt spid="16"/>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2000" fill="hold"/>
                                        <p:tgtEl>
                                          <p:spTgt spid="31"/>
                                        </p:tgtEl>
                                        <p:attrNameLst>
                                          <p:attrName>stroke.color</p:attrName>
                                        </p:attrNameLst>
                                      </p:cBhvr>
                                      <p:to>
                                        <a:srgbClr val="000000"/>
                                      </p:to>
                                    </p:animClr>
                                    <p:set>
                                      <p:cBhvr>
                                        <p:cTn id="228" dur="2000" fill="hold"/>
                                        <p:tgtEl>
                                          <p:spTgt spid="31"/>
                                        </p:tgtEl>
                                        <p:attrNameLst>
                                          <p:attrName>stroke.on</p:attrName>
                                        </p:attrNameLst>
                                      </p:cBhvr>
                                      <p:to>
                                        <p:strVal val="true"/>
                                      </p:to>
                                    </p:set>
                                  </p:childTnLst>
                                </p:cTn>
                              </p:par>
                              <p:par>
                                <p:cTn id="229" presetID="7" presetClass="emph" presetSubtype="2" fill="hold" nodeType="withEffect">
                                  <p:stCondLst>
                                    <p:cond delay="0"/>
                                  </p:stCondLst>
                                  <p:childTnLst>
                                    <p:animClr clrSpc="rgb" dir="cw">
                                      <p:cBhvr>
                                        <p:cTn id="230" dur="2000" fill="hold"/>
                                        <p:tgtEl>
                                          <p:spTgt spid="19"/>
                                        </p:tgtEl>
                                        <p:attrNameLst>
                                          <p:attrName>stroke.color</p:attrName>
                                        </p:attrNameLst>
                                      </p:cBhvr>
                                      <p:to>
                                        <a:srgbClr val="00B050"/>
                                      </p:to>
                                    </p:animClr>
                                    <p:set>
                                      <p:cBhvr>
                                        <p:cTn id="231" dur="2000" fill="hold"/>
                                        <p:tgtEl>
                                          <p:spTgt spid="19"/>
                                        </p:tgtEl>
                                        <p:attrNameLst>
                                          <p:attrName>stroke.on</p:attrName>
                                        </p:attrNameLst>
                                      </p:cBhvr>
                                      <p:to>
                                        <p:strVal val="true"/>
                                      </p:to>
                                    </p:set>
                                  </p:childTnLst>
                                </p:cTn>
                              </p:par>
                              <p:par>
                                <p:cTn id="232" presetID="7" presetClass="emph" presetSubtype="2" fill="hold" nodeType="withEffect">
                                  <p:stCondLst>
                                    <p:cond delay="0"/>
                                  </p:stCondLst>
                                  <p:childTnLst>
                                    <p:animClr clrSpc="rgb" dir="cw">
                                      <p:cBhvr>
                                        <p:cTn id="233" dur="2000" fill="hold"/>
                                        <p:tgtEl>
                                          <p:spTgt spid="76"/>
                                        </p:tgtEl>
                                        <p:attrNameLst>
                                          <p:attrName>stroke.color</p:attrName>
                                        </p:attrNameLst>
                                      </p:cBhvr>
                                      <p:to>
                                        <a:srgbClr val="00B050"/>
                                      </p:to>
                                    </p:animClr>
                                    <p:set>
                                      <p:cBhvr>
                                        <p:cTn id="234" dur="2000" fill="hold"/>
                                        <p:tgtEl>
                                          <p:spTgt spid="76"/>
                                        </p:tgtEl>
                                        <p:attrNameLst>
                                          <p:attrName>stroke.on</p:attrName>
                                        </p:attrNameLst>
                                      </p:cBhvr>
                                      <p:to>
                                        <p:strVal val="true"/>
                                      </p:to>
                                    </p:set>
                                  </p:childTnLst>
                                </p:cTn>
                              </p:par>
                              <p:par>
                                <p:cTn id="235" presetID="7" presetClass="emph" presetSubtype="2" fill="hold" nodeType="withEffect">
                                  <p:stCondLst>
                                    <p:cond delay="0"/>
                                  </p:stCondLst>
                                  <p:childTnLst>
                                    <p:animClr clrSpc="rgb" dir="cw">
                                      <p:cBhvr>
                                        <p:cTn id="236" dur="2000" fill="hold"/>
                                        <p:tgtEl>
                                          <p:spTgt spid="28"/>
                                        </p:tgtEl>
                                        <p:attrNameLst>
                                          <p:attrName>stroke.color</p:attrName>
                                        </p:attrNameLst>
                                      </p:cBhvr>
                                      <p:to>
                                        <a:srgbClr val="00B050"/>
                                      </p:to>
                                    </p:animClr>
                                    <p:set>
                                      <p:cBhvr>
                                        <p:cTn id="237" dur="2000" fill="hold"/>
                                        <p:tgtEl>
                                          <p:spTgt spid="28"/>
                                        </p:tgtEl>
                                        <p:attrNameLst>
                                          <p:attrName>stroke.on</p:attrName>
                                        </p:attrNameLst>
                                      </p:cBhvr>
                                      <p:to>
                                        <p:strVal val="true"/>
                                      </p:to>
                                    </p:set>
                                  </p:childTnLst>
                                </p:cTn>
                              </p:par>
                              <p:par>
                                <p:cTn id="238" presetID="7" presetClass="emph" presetSubtype="2" fill="hold" nodeType="withEffect">
                                  <p:stCondLst>
                                    <p:cond delay="0"/>
                                  </p:stCondLst>
                                  <p:childTnLst>
                                    <p:animClr clrSpc="rgb" dir="cw">
                                      <p:cBhvr>
                                        <p:cTn id="239" dur="2000" fill="hold"/>
                                        <p:tgtEl>
                                          <p:spTgt spid="22"/>
                                        </p:tgtEl>
                                        <p:attrNameLst>
                                          <p:attrName>stroke.color</p:attrName>
                                        </p:attrNameLst>
                                      </p:cBhvr>
                                      <p:to>
                                        <a:srgbClr val="00B050"/>
                                      </p:to>
                                    </p:animClr>
                                    <p:set>
                                      <p:cBhvr>
                                        <p:cTn id="240" dur="2000" fill="hold"/>
                                        <p:tgtEl>
                                          <p:spTgt spid="22"/>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2000" fill="hold"/>
                                        <p:tgtEl>
                                          <p:spTgt spid="25"/>
                                        </p:tgtEl>
                                        <p:attrNameLst>
                                          <p:attrName>stroke.color</p:attrName>
                                        </p:attrNameLst>
                                      </p:cBhvr>
                                      <p:to>
                                        <a:srgbClr val="000000"/>
                                      </p:to>
                                    </p:animClr>
                                    <p:set>
                                      <p:cBhvr>
                                        <p:cTn id="243" dur="2000" fill="hold"/>
                                        <p:tgtEl>
                                          <p:spTgt spid="2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animBg="1"/>
      <p:bldP spid="102" grpId="0" animBg="1"/>
      <p:bldP spid="103" grpId="0" animBg="1"/>
      <p:bldP spid="104" grpId="0" animBg="1"/>
      <p:bldP spid="105" grpId="0" animBg="1"/>
      <p:bldP spid="106" grpId="0" animBg="1"/>
      <p:bldP spid="117" grpId="0"/>
      <p:bldP spid="117" grpId="1"/>
      <p:bldP spid="118" grpId="0"/>
      <p:bldP spid="119" grpId="0"/>
      <p:bldP spid="119" grpId="1"/>
      <p:bldP spid="120" grpId="0"/>
      <p:bldP spid="121" grpId="0"/>
      <p:bldP spid="122" grpId="0"/>
      <p:bldP spid="123" grpId="0"/>
      <p:bldP spid="123" grpId="1"/>
      <p:bldP spid="124" grpId="0"/>
      <p:bldP spid="124" grpId="1"/>
      <p:bldP spid="125" grpId="0"/>
      <p:bldP spid="125" grpId="1"/>
      <p:bldP spid="126" grpId="0"/>
      <p:bldP spid="126" grpId="1"/>
      <p:bldP spid="129" grpId="0"/>
      <p:bldP spid="130" grpId="0"/>
      <p:bldP spid="131" grpId="0"/>
      <p:bldP spid="132" grpId="0"/>
      <p:bldP spid="133" grpId="0"/>
      <p:bldP spid="134" grpId="0"/>
      <p:bldP spid="134" grpId="1"/>
      <p:bldP spid="134" grpId="2"/>
      <p:bldP spid="134" grpId="3"/>
      <p:bldP spid="135" grpId="0"/>
      <p:bldP spid="78" grpId="0"/>
      <p:bldP spid="128" grpId="0"/>
      <p:bldP spid="137" grpId="0"/>
      <p:bldP spid="139" grpId="0"/>
      <p:bldP spid="141" grpId="0"/>
      <p:bldP spid="144" grpId="0"/>
      <p:bldP spid="1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1487269"/>
            <a:ext cx="8610600" cy="646331"/>
          </a:xfrm>
          <a:prstGeom prst="rect">
            <a:avLst/>
          </a:prstGeom>
          <a:noFill/>
        </p:spPr>
        <p:txBody>
          <a:bodyPr wrap="square" rtlCol="0">
            <a:spAutoFit/>
          </a:bodyPr>
          <a:lstStyle/>
          <a:p>
            <a:pPr algn="just"/>
            <a:r>
              <a:rPr lang="en-US" dirty="0" smtClean="0"/>
              <a:t>Calculate Maximum Flow (Max Flow) for the following Flow Network using     Ford-Fulkerson Algorithm:</a:t>
            </a:r>
            <a:endParaRPr lang="en-US" dirty="0"/>
          </a:p>
        </p:txBody>
      </p:sp>
      <p:sp>
        <p:nvSpPr>
          <p:cNvPr id="2" name="Oval 1"/>
          <p:cNvSpPr/>
          <p:nvPr/>
        </p:nvSpPr>
        <p:spPr>
          <a:xfrm>
            <a:off x="3257845" y="27943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5" name="Oval 4"/>
          <p:cNvSpPr/>
          <p:nvPr/>
        </p:nvSpPr>
        <p:spPr>
          <a:xfrm>
            <a:off x="48580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7" name="Oval 6"/>
          <p:cNvSpPr/>
          <p:nvPr/>
        </p:nvSpPr>
        <p:spPr>
          <a:xfrm>
            <a:off x="48580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9" name="Oval 8"/>
          <p:cNvSpPr/>
          <p:nvPr/>
        </p:nvSpPr>
        <p:spPr>
          <a:xfrm>
            <a:off x="66868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 name="Oval 9"/>
          <p:cNvSpPr/>
          <p:nvPr/>
        </p:nvSpPr>
        <p:spPr>
          <a:xfrm>
            <a:off x="66868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1" name="Oval 10"/>
          <p:cNvSpPr/>
          <p:nvPr/>
        </p:nvSpPr>
        <p:spPr>
          <a:xfrm>
            <a:off x="8363245" y="2807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 name="Straight Arrow Connector 3"/>
          <p:cNvCxnSpPr>
            <a:stCxn id="2" idx="7"/>
            <a:endCxn id="5" idx="2"/>
          </p:cNvCxnSpPr>
          <p:nvPr/>
        </p:nvCxnSpPr>
        <p:spPr>
          <a:xfrm flipV="1">
            <a:off x="3713130" y="22362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5"/>
            <a:endCxn id="7" idx="2"/>
          </p:cNvCxnSpPr>
          <p:nvPr/>
        </p:nvCxnSpPr>
        <p:spPr>
          <a:xfrm>
            <a:off x="3713130" y="32496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6"/>
            <a:endCxn id="9" idx="2"/>
          </p:cNvCxnSpPr>
          <p:nvPr/>
        </p:nvCxnSpPr>
        <p:spPr>
          <a:xfrm>
            <a:off x="5391445" y="223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a:off x="5391445" y="38364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1" idx="1"/>
          </p:cNvCxnSpPr>
          <p:nvPr/>
        </p:nvCxnSpPr>
        <p:spPr>
          <a:xfrm>
            <a:off x="7220245" y="22362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a:endCxn id="11" idx="3"/>
          </p:cNvCxnSpPr>
          <p:nvPr/>
        </p:nvCxnSpPr>
        <p:spPr>
          <a:xfrm flipV="1">
            <a:off x="7220245" y="3263017"/>
            <a:ext cx="1221115" cy="5734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9" idx="4"/>
          </p:cNvCxnSpPr>
          <p:nvPr/>
        </p:nvCxnSpPr>
        <p:spPr>
          <a:xfrm flipV="1">
            <a:off x="6953545" y="2502932"/>
            <a:ext cx="0" cy="1066800"/>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7" idx="7"/>
          </p:cNvCxnSpPr>
          <p:nvPr/>
        </p:nvCxnSpPr>
        <p:spPr>
          <a:xfrm flipH="1">
            <a:off x="5313330" y="2424817"/>
            <a:ext cx="145163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7"/>
            <a:endCxn id="5" idx="5"/>
          </p:cNvCxnSpPr>
          <p:nvPr/>
        </p:nvCxnSpPr>
        <p:spPr>
          <a:xfrm flipV="1">
            <a:off x="531333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 idx="3"/>
            <a:endCxn id="7" idx="1"/>
          </p:cNvCxnSpPr>
          <p:nvPr/>
        </p:nvCxnSpPr>
        <p:spPr>
          <a:xfrm>
            <a:off x="493616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863774" y="2318266"/>
            <a:ext cx="413896" cy="369332"/>
          </a:xfrm>
          <a:prstGeom prst="rect">
            <a:avLst/>
          </a:prstGeom>
          <a:noFill/>
        </p:spPr>
        <p:txBody>
          <a:bodyPr wrap="none" rtlCol="0">
            <a:spAutoFit/>
          </a:bodyPr>
          <a:lstStyle/>
          <a:p>
            <a:r>
              <a:rPr lang="en-US" dirty="0" smtClean="0"/>
              <a:t>16</a:t>
            </a:r>
            <a:endParaRPr lang="en-US" dirty="0"/>
          </a:p>
        </p:txBody>
      </p:sp>
      <p:sp>
        <p:nvSpPr>
          <p:cNvPr id="80" name="TextBox 79"/>
          <p:cNvSpPr txBox="1"/>
          <p:nvPr/>
        </p:nvSpPr>
        <p:spPr>
          <a:xfrm>
            <a:off x="5832197" y="1905000"/>
            <a:ext cx="412292" cy="369332"/>
          </a:xfrm>
          <a:prstGeom prst="rect">
            <a:avLst/>
          </a:prstGeom>
          <a:noFill/>
        </p:spPr>
        <p:txBody>
          <a:bodyPr wrap="none" rtlCol="0">
            <a:spAutoFit/>
          </a:bodyPr>
          <a:lstStyle/>
          <a:p>
            <a:r>
              <a:rPr lang="en-US" dirty="0" smtClean="0"/>
              <a:t>12</a:t>
            </a:r>
            <a:endParaRPr lang="en-US" dirty="0"/>
          </a:p>
        </p:txBody>
      </p:sp>
      <p:sp>
        <p:nvSpPr>
          <p:cNvPr id="81" name="TextBox 80"/>
          <p:cNvSpPr txBox="1"/>
          <p:nvPr/>
        </p:nvSpPr>
        <p:spPr>
          <a:xfrm>
            <a:off x="4553245" y="2819400"/>
            <a:ext cx="425116" cy="369332"/>
          </a:xfrm>
          <a:prstGeom prst="rect">
            <a:avLst/>
          </a:prstGeom>
          <a:noFill/>
        </p:spPr>
        <p:txBody>
          <a:bodyPr wrap="none" rtlCol="0">
            <a:spAutoFit/>
          </a:bodyPr>
          <a:lstStyle/>
          <a:p>
            <a:r>
              <a:rPr lang="en-US" dirty="0" smtClean="0"/>
              <a:t>10</a:t>
            </a:r>
            <a:endParaRPr lang="en-US" dirty="0"/>
          </a:p>
        </p:txBody>
      </p:sp>
      <p:sp>
        <p:nvSpPr>
          <p:cNvPr id="82" name="TextBox 81"/>
          <p:cNvSpPr txBox="1"/>
          <p:nvPr/>
        </p:nvSpPr>
        <p:spPr>
          <a:xfrm>
            <a:off x="5463935" y="2579132"/>
            <a:ext cx="314510" cy="369332"/>
          </a:xfrm>
          <a:prstGeom prst="rect">
            <a:avLst/>
          </a:prstGeom>
          <a:noFill/>
        </p:spPr>
        <p:txBody>
          <a:bodyPr wrap="none" rtlCol="0">
            <a:spAutoFit/>
          </a:bodyPr>
          <a:lstStyle/>
          <a:p>
            <a:r>
              <a:rPr lang="en-US" dirty="0" smtClean="0"/>
              <a:t>4</a:t>
            </a:r>
            <a:endParaRPr lang="en-US" dirty="0"/>
          </a:p>
        </p:txBody>
      </p:sp>
      <p:sp>
        <p:nvSpPr>
          <p:cNvPr id="83" name="TextBox 82"/>
          <p:cNvSpPr txBox="1"/>
          <p:nvPr/>
        </p:nvSpPr>
        <p:spPr>
          <a:xfrm>
            <a:off x="3943645" y="3417332"/>
            <a:ext cx="410690" cy="369332"/>
          </a:xfrm>
          <a:prstGeom prst="rect">
            <a:avLst/>
          </a:prstGeom>
          <a:noFill/>
        </p:spPr>
        <p:txBody>
          <a:bodyPr wrap="none" rtlCol="0">
            <a:spAutoFit/>
          </a:bodyPr>
          <a:lstStyle/>
          <a:p>
            <a:r>
              <a:rPr lang="en-US" dirty="0" smtClean="0"/>
              <a:t>13</a:t>
            </a:r>
            <a:endParaRPr lang="en-US" dirty="0"/>
          </a:p>
        </p:txBody>
      </p:sp>
      <p:sp>
        <p:nvSpPr>
          <p:cNvPr id="84" name="TextBox 83"/>
          <p:cNvSpPr txBox="1"/>
          <p:nvPr/>
        </p:nvSpPr>
        <p:spPr>
          <a:xfrm>
            <a:off x="6143735" y="2895600"/>
            <a:ext cx="314510" cy="369332"/>
          </a:xfrm>
          <a:prstGeom prst="rect">
            <a:avLst/>
          </a:prstGeom>
          <a:noFill/>
        </p:spPr>
        <p:txBody>
          <a:bodyPr wrap="none" rtlCol="0">
            <a:spAutoFit/>
          </a:bodyPr>
          <a:lstStyle/>
          <a:p>
            <a:r>
              <a:rPr lang="en-US" dirty="0" smtClean="0"/>
              <a:t>9</a:t>
            </a:r>
            <a:endParaRPr lang="en-US" dirty="0"/>
          </a:p>
        </p:txBody>
      </p:sp>
      <p:sp>
        <p:nvSpPr>
          <p:cNvPr id="85" name="TextBox 84"/>
          <p:cNvSpPr txBox="1"/>
          <p:nvPr/>
        </p:nvSpPr>
        <p:spPr>
          <a:xfrm>
            <a:off x="5848645" y="3745468"/>
            <a:ext cx="413896" cy="369332"/>
          </a:xfrm>
          <a:prstGeom prst="rect">
            <a:avLst/>
          </a:prstGeom>
          <a:noFill/>
        </p:spPr>
        <p:txBody>
          <a:bodyPr wrap="none" rtlCol="0">
            <a:spAutoFit/>
          </a:bodyPr>
          <a:lstStyle/>
          <a:p>
            <a:r>
              <a:rPr lang="en-US" dirty="0" smtClean="0"/>
              <a:t>14</a:t>
            </a:r>
            <a:endParaRPr lang="en-US" dirty="0"/>
          </a:p>
        </p:txBody>
      </p:sp>
      <p:sp>
        <p:nvSpPr>
          <p:cNvPr id="86" name="TextBox 85"/>
          <p:cNvSpPr txBox="1"/>
          <p:nvPr/>
        </p:nvSpPr>
        <p:spPr>
          <a:xfrm>
            <a:off x="7851830" y="2209800"/>
            <a:ext cx="453970" cy="369332"/>
          </a:xfrm>
          <a:prstGeom prst="rect">
            <a:avLst/>
          </a:prstGeom>
          <a:noFill/>
        </p:spPr>
        <p:txBody>
          <a:bodyPr wrap="none" rtlCol="0">
            <a:spAutoFit/>
          </a:bodyPr>
          <a:lstStyle/>
          <a:p>
            <a:r>
              <a:rPr lang="en-US" dirty="0" smtClean="0"/>
              <a:t>20</a:t>
            </a:r>
            <a:endParaRPr lang="en-US" dirty="0"/>
          </a:p>
        </p:txBody>
      </p:sp>
      <p:sp>
        <p:nvSpPr>
          <p:cNvPr id="87" name="TextBox 86"/>
          <p:cNvSpPr txBox="1"/>
          <p:nvPr/>
        </p:nvSpPr>
        <p:spPr>
          <a:xfrm>
            <a:off x="7167518" y="2807732"/>
            <a:ext cx="300082" cy="369332"/>
          </a:xfrm>
          <a:prstGeom prst="rect">
            <a:avLst/>
          </a:prstGeom>
          <a:noFill/>
        </p:spPr>
        <p:txBody>
          <a:bodyPr wrap="none" rtlCol="0">
            <a:spAutoFit/>
          </a:bodyPr>
          <a:lstStyle/>
          <a:p>
            <a:r>
              <a:rPr lang="en-US" dirty="0" smtClean="0"/>
              <a:t>7</a:t>
            </a:r>
            <a:endParaRPr lang="en-US" dirty="0"/>
          </a:p>
        </p:txBody>
      </p:sp>
      <p:sp>
        <p:nvSpPr>
          <p:cNvPr id="88" name="TextBox 87"/>
          <p:cNvSpPr txBox="1"/>
          <p:nvPr/>
        </p:nvSpPr>
        <p:spPr>
          <a:xfrm>
            <a:off x="7838890" y="3429000"/>
            <a:ext cx="314510" cy="369332"/>
          </a:xfrm>
          <a:prstGeom prst="rect">
            <a:avLst/>
          </a:prstGeom>
          <a:noFill/>
        </p:spPr>
        <p:txBody>
          <a:bodyPr wrap="none" rtlCol="0">
            <a:spAutoFit/>
          </a:bodyPr>
          <a:lstStyle/>
          <a:p>
            <a:r>
              <a:rPr lang="en-US" dirty="0" smtClean="0"/>
              <a:t>4</a:t>
            </a:r>
            <a:endParaRPr lang="en-US" dirty="0"/>
          </a:p>
        </p:txBody>
      </p:sp>
      <p:sp>
        <p:nvSpPr>
          <p:cNvPr id="90" name="Rectangle 89"/>
          <p:cNvSpPr/>
          <p:nvPr/>
        </p:nvSpPr>
        <p:spPr>
          <a:xfrm>
            <a:off x="3609991" y="2318266"/>
            <a:ext cx="492443" cy="369332"/>
          </a:xfrm>
          <a:prstGeom prst="rect">
            <a:avLst/>
          </a:prstGeom>
        </p:spPr>
        <p:txBody>
          <a:bodyPr wrap="none">
            <a:spAutoFit/>
          </a:bodyPr>
          <a:lstStyle/>
          <a:p>
            <a:pPr algn="ctr"/>
            <a:r>
              <a:rPr lang="en-US" dirty="0" smtClean="0"/>
              <a:t>11/</a:t>
            </a:r>
            <a:endParaRPr lang="en-US" dirty="0"/>
          </a:p>
        </p:txBody>
      </p:sp>
      <p:sp>
        <p:nvSpPr>
          <p:cNvPr id="91" name="Rectangle 90"/>
          <p:cNvSpPr/>
          <p:nvPr/>
        </p:nvSpPr>
        <p:spPr>
          <a:xfrm>
            <a:off x="3715045" y="3440668"/>
            <a:ext cx="434735" cy="369332"/>
          </a:xfrm>
          <a:prstGeom prst="rect">
            <a:avLst/>
          </a:prstGeom>
        </p:spPr>
        <p:txBody>
          <a:bodyPr wrap="none">
            <a:spAutoFit/>
          </a:bodyPr>
          <a:lstStyle/>
          <a:p>
            <a:pPr algn="ctr"/>
            <a:r>
              <a:rPr lang="en-US" dirty="0" smtClean="0"/>
              <a:t>0/</a:t>
            </a:r>
            <a:endParaRPr lang="en-US" dirty="0"/>
          </a:p>
        </p:txBody>
      </p:sp>
      <p:sp>
        <p:nvSpPr>
          <p:cNvPr id="92" name="Rectangle 91"/>
          <p:cNvSpPr/>
          <p:nvPr/>
        </p:nvSpPr>
        <p:spPr>
          <a:xfrm>
            <a:off x="5625655" y="1905000"/>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93" name="Rectangle 92"/>
          <p:cNvSpPr/>
          <p:nvPr/>
        </p:nvSpPr>
        <p:spPr>
          <a:xfrm>
            <a:off x="4337469" y="2831068"/>
            <a:ext cx="409087" cy="369332"/>
          </a:xfrm>
          <a:prstGeom prst="rect">
            <a:avLst/>
          </a:prstGeom>
        </p:spPr>
        <p:txBody>
          <a:bodyPr wrap="none">
            <a:spAutoFit/>
          </a:bodyPr>
          <a:lstStyle/>
          <a:p>
            <a:pPr algn="ctr"/>
            <a:r>
              <a:rPr lang="en-US" dirty="0"/>
              <a:t>7</a:t>
            </a:r>
            <a:r>
              <a:rPr lang="en-US" dirty="0" smtClean="0"/>
              <a:t>/</a:t>
            </a:r>
            <a:endParaRPr lang="en-US" dirty="0"/>
          </a:p>
        </p:txBody>
      </p:sp>
      <p:sp>
        <p:nvSpPr>
          <p:cNvPr id="94" name="Rectangle 93"/>
          <p:cNvSpPr/>
          <p:nvPr/>
        </p:nvSpPr>
        <p:spPr>
          <a:xfrm>
            <a:off x="5257800" y="2602468"/>
            <a:ext cx="434735" cy="369332"/>
          </a:xfrm>
          <a:prstGeom prst="rect">
            <a:avLst/>
          </a:prstGeom>
        </p:spPr>
        <p:txBody>
          <a:bodyPr wrap="none">
            <a:spAutoFit/>
          </a:bodyPr>
          <a:lstStyle/>
          <a:p>
            <a:pPr algn="ctr"/>
            <a:r>
              <a:rPr lang="en-US" dirty="0" smtClean="0"/>
              <a:t>0/</a:t>
            </a:r>
            <a:endParaRPr lang="en-US" dirty="0"/>
          </a:p>
        </p:txBody>
      </p:sp>
      <p:sp>
        <p:nvSpPr>
          <p:cNvPr id="95" name="Rectangle 94"/>
          <p:cNvSpPr/>
          <p:nvPr/>
        </p:nvSpPr>
        <p:spPr>
          <a:xfrm>
            <a:off x="5930455" y="2895600"/>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96" name="Rectangle 95"/>
          <p:cNvSpPr/>
          <p:nvPr/>
        </p:nvSpPr>
        <p:spPr>
          <a:xfrm>
            <a:off x="5591191" y="3745468"/>
            <a:ext cx="492443" cy="369332"/>
          </a:xfrm>
          <a:prstGeom prst="rect">
            <a:avLst/>
          </a:prstGeom>
        </p:spPr>
        <p:txBody>
          <a:bodyPr wrap="none">
            <a:spAutoFit/>
          </a:bodyPr>
          <a:lstStyle/>
          <a:p>
            <a:pPr algn="ctr"/>
            <a:r>
              <a:rPr lang="en-US" dirty="0" smtClean="0"/>
              <a:t>11/</a:t>
            </a:r>
            <a:endParaRPr lang="en-US" dirty="0"/>
          </a:p>
        </p:txBody>
      </p:sp>
      <p:sp>
        <p:nvSpPr>
          <p:cNvPr id="97" name="Rectangle 96"/>
          <p:cNvSpPr/>
          <p:nvPr/>
        </p:nvSpPr>
        <p:spPr>
          <a:xfrm>
            <a:off x="6951742" y="2831068"/>
            <a:ext cx="409087" cy="369332"/>
          </a:xfrm>
          <a:prstGeom prst="rect">
            <a:avLst/>
          </a:prstGeom>
        </p:spPr>
        <p:txBody>
          <a:bodyPr wrap="none">
            <a:spAutoFit/>
          </a:bodyPr>
          <a:lstStyle/>
          <a:p>
            <a:pPr algn="ctr"/>
            <a:r>
              <a:rPr lang="en-US" dirty="0"/>
              <a:t>7</a:t>
            </a:r>
            <a:r>
              <a:rPr lang="en-US" dirty="0" smtClean="0"/>
              <a:t>/</a:t>
            </a:r>
            <a:endParaRPr lang="en-US" dirty="0"/>
          </a:p>
        </p:txBody>
      </p:sp>
      <p:sp>
        <p:nvSpPr>
          <p:cNvPr id="98" name="Rectangle 97"/>
          <p:cNvSpPr/>
          <p:nvPr/>
        </p:nvSpPr>
        <p:spPr>
          <a:xfrm>
            <a:off x="7615215" y="2209800"/>
            <a:ext cx="409087" cy="369332"/>
          </a:xfrm>
          <a:prstGeom prst="rect">
            <a:avLst/>
          </a:prstGeom>
        </p:spPr>
        <p:txBody>
          <a:bodyPr wrap="none">
            <a:spAutoFit/>
          </a:bodyPr>
          <a:lstStyle/>
          <a:p>
            <a:pPr algn="ctr"/>
            <a:r>
              <a:rPr lang="en-US" dirty="0"/>
              <a:t>7</a:t>
            </a:r>
            <a:r>
              <a:rPr lang="en-US" dirty="0" smtClean="0"/>
              <a:t>/</a:t>
            </a:r>
            <a:endParaRPr lang="en-US" dirty="0"/>
          </a:p>
        </p:txBody>
      </p:sp>
      <p:sp>
        <p:nvSpPr>
          <p:cNvPr id="99" name="Rectangle 98"/>
          <p:cNvSpPr/>
          <p:nvPr/>
        </p:nvSpPr>
        <p:spPr>
          <a:xfrm>
            <a:off x="7648796" y="3440668"/>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100" name="Rectangle 99"/>
          <p:cNvSpPr/>
          <p:nvPr/>
        </p:nvSpPr>
        <p:spPr>
          <a:xfrm>
            <a:off x="685800" y="2819400"/>
            <a:ext cx="2497800" cy="369332"/>
          </a:xfrm>
          <a:prstGeom prst="rect">
            <a:avLst/>
          </a:prstGeom>
        </p:spPr>
        <p:txBody>
          <a:bodyPr wrap="none">
            <a:spAutoFit/>
          </a:bodyPr>
          <a:lstStyle/>
          <a:p>
            <a:pPr algn="ctr"/>
            <a:r>
              <a:rPr lang="en-US" dirty="0" smtClean="0"/>
              <a:t>Total Flow = 4 + 7 = 11</a:t>
            </a:r>
            <a:endParaRPr lang="en-US" dirty="0"/>
          </a:p>
        </p:txBody>
      </p:sp>
      <p:sp>
        <p:nvSpPr>
          <p:cNvPr id="101" name="Oval 100"/>
          <p:cNvSpPr/>
          <p:nvPr/>
        </p:nvSpPr>
        <p:spPr>
          <a:xfrm>
            <a:off x="304800" y="50041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02" name="Oval 101"/>
          <p:cNvSpPr/>
          <p:nvPr/>
        </p:nvSpPr>
        <p:spPr>
          <a:xfrm>
            <a:off x="19050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103" name="Oval 102"/>
          <p:cNvSpPr/>
          <p:nvPr/>
        </p:nvSpPr>
        <p:spPr>
          <a:xfrm>
            <a:off x="19050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104" name="Oval 103"/>
          <p:cNvSpPr/>
          <p:nvPr/>
        </p:nvSpPr>
        <p:spPr>
          <a:xfrm>
            <a:off x="37338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5" name="Oval 104"/>
          <p:cNvSpPr/>
          <p:nvPr/>
        </p:nvSpPr>
        <p:spPr>
          <a:xfrm>
            <a:off x="37338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06" name="Oval 105"/>
          <p:cNvSpPr/>
          <p:nvPr/>
        </p:nvSpPr>
        <p:spPr>
          <a:xfrm>
            <a:off x="5410200" y="5017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07" name="Straight Arrow Connector 106"/>
          <p:cNvCxnSpPr>
            <a:stCxn id="101" idx="7"/>
            <a:endCxn id="102" idx="2"/>
          </p:cNvCxnSpPr>
          <p:nvPr/>
        </p:nvCxnSpPr>
        <p:spPr>
          <a:xfrm flipV="1">
            <a:off x="760085" y="44460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1" idx="5"/>
            <a:endCxn id="103" idx="2"/>
          </p:cNvCxnSpPr>
          <p:nvPr/>
        </p:nvCxnSpPr>
        <p:spPr>
          <a:xfrm>
            <a:off x="760085" y="54594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2" idx="7"/>
            <a:endCxn id="104" idx="1"/>
          </p:cNvCxnSpPr>
          <p:nvPr/>
        </p:nvCxnSpPr>
        <p:spPr>
          <a:xfrm>
            <a:off x="2360285" y="4257447"/>
            <a:ext cx="145163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3" idx="6"/>
            <a:endCxn id="105" idx="2"/>
          </p:cNvCxnSpPr>
          <p:nvPr/>
        </p:nvCxnSpPr>
        <p:spPr>
          <a:xfrm>
            <a:off x="2438400" y="604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a:endCxn id="106" idx="1"/>
          </p:cNvCxnSpPr>
          <p:nvPr/>
        </p:nvCxnSpPr>
        <p:spPr>
          <a:xfrm>
            <a:off x="4267200" y="44460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5" idx="0"/>
            <a:endCxn id="104" idx="4"/>
          </p:cNvCxnSpPr>
          <p:nvPr/>
        </p:nvCxnSpPr>
        <p:spPr>
          <a:xfrm flipV="1">
            <a:off x="4000500" y="4712732"/>
            <a:ext cx="0" cy="1066800"/>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2"/>
            <a:endCxn id="103" idx="7"/>
          </p:cNvCxnSpPr>
          <p:nvPr/>
        </p:nvCxnSpPr>
        <p:spPr>
          <a:xfrm flipH="1">
            <a:off x="2360285" y="4446032"/>
            <a:ext cx="1373515" cy="1411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3" idx="7"/>
            <a:endCxn id="102" idx="5"/>
          </p:cNvCxnSpPr>
          <p:nvPr/>
        </p:nvCxnSpPr>
        <p:spPr>
          <a:xfrm flipV="1">
            <a:off x="236028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3" idx="1"/>
          </p:cNvCxnSpPr>
          <p:nvPr/>
        </p:nvCxnSpPr>
        <p:spPr>
          <a:xfrm>
            <a:off x="198311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910729" y="4528066"/>
            <a:ext cx="306494" cy="369332"/>
          </a:xfrm>
          <a:prstGeom prst="rect">
            <a:avLst/>
          </a:prstGeom>
          <a:noFill/>
        </p:spPr>
        <p:txBody>
          <a:bodyPr wrap="none" rtlCol="0">
            <a:spAutoFit/>
          </a:bodyPr>
          <a:lstStyle/>
          <a:p>
            <a:r>
              <a:rPr lang="en-US" dirty="0"/>
              <a:t>5</a:t>
            </a:r>
          </a:p>
        </p:txBody>
      </p:sp>
      <p:sp>
        <p:nvSpPr>
          <p:cNvPr id="118" name="TextBox 117"/>
          <p:cNvSpPr txBox="1"/>
          <p:nvPr/>
        </p:nvSpPr>
        <p:spPr>
          <a:xfrm>
            <a:off x="2879152" y="3962400"/>
            <a:ext cx="322524" cy="369332"/>
          </a:xfrm>
          <a:prstGeom prst="rect">
            <a:avLst/>
          </a:prstGeom>
          <a:noFill/>
        </p:spPr>
        <p:txBody>
          <a:bodyPr wrap="none" rtlCol="0">
            <a:spAutoFit/>
          </a:bodyPr>
          <a:lstStyle/>
          <a:p>
            <a:r>
              <a:rPr lang="en-US" dirty="0"/>
              <a:t>8</a:t>
            </a:r>
          </a:p>
        </p:txBody>
      </p:sp>
      <p:sp>
        <p:nvSpPr>
          <p:cNvPr id="119" name="TextBox 118"/>
          <p:cNvSpPr txBox="1"/>
          <p:nvPr/>
        </p:nvSpPr>
        <p:spPr>
          <a:xfrm>
            <a:off x="1676400" y="5105400"/>
            <a:ext cx="311304" cy="369332"/>
          </a:xfrm>
          <a:prstGeom prst="rect">
            <a:avLst/>
          </a:prstGeom>
          <a:noFill/>
        </p:spPr>
        <p:txBody>
          <a:bodyPr wrap="none" rtlCol="0">
            <a:spAutoFit/>
          </a:bodyPr>
          <a:lstStyle/>
          <a:p>
            <a:r>
              <a:rPr lang="en-US" dirty="0"/>
              <a:t>3</a:t>
            </a:r>
          </a:p>
        </p:txBody>
      </p:sp>
      <p:sp>
        <p:nvSpPr>
          <p:cNvPr id="120" name="TextBox 119"/>
          <p:cNvSpPr txBox="1"/>
          <p:nvPr/>
        </p:nvSpPr>
        <p:spPr>
          <a:xfrm>
            <a:off x="2352490" y="4964668"/>
            <a:ext cx="314510" cy="369332"/>
          </a:xfrm>
          <a:prstGeom prst="rect">
            <a:avLst/>
          </a:prstGeom>
          <a:noFill/>
        </p:spPr>
        <p:txBody>
          <a:bodyPr wrap="none" rtlCol="0">
            <a:spAutoFit/>
          </a:bodyPr>
          <a:lstStyle/>
          <a:p>
            <a:r>
              <a:rPr lang="en-US" dirty="0" smtClean="0"/>
              <a:t>4</a:t>
            </a:r>
            <a:endParaRPr lang="en-US" dirty="0"/>
          </a:p>
        </p:txBody>
      </p:sp>
      <p:sp>
        <p:nvSpPr>
          <p:cNvPr id="121" name="TextBox 120"/>
          <p:cNvSpPr txBox="1"/>
          <p:nvPr/>
        </p:nvSpPr>
        <p:spPr>
          <a:xfrm>
            <a:off x="1189510" y="5421868"/>
            <a:ext cx="410690" cy="369332"/>
          </a:xfrm>
          <a:prstGeom prst="rect">
            <a:avLst/>
          </a:prstGeom>
          <a:noFill/>
        </p:spPr>
        <p:txBody>
          <a:bodyPr wrap="none" rtlCol="0">
            <a:spAutoFit/>
          </a:bodyPr>
          <a:lstStyle/>
          <a:p>
            <a:r>
              <a:rPr lang="en-US" dirty="0" smtClean="0"/>
              <a:t>13</a:t>
            </a:r>
            <a:endParaRPr lang="en-US" dirty="0"/>
          </a:p>
        </p:txBody>
      </p:sp>
      <p:sp>
        <p:nvSpPr>
          <p:cNvPr id="122" name="TextBox 121"/>
          <p:cNvSpPr txBox="1"/>
          <p:nvPr/>
        </p:nvSpPr>
        <p:spPr>
          <a:xfrm>
            <a:off x="2971800" y="4724400"/>
            <a:ext cx="306494" cy="369332"/>
          </a:xfrm>
          <a:prstGeom prst="rect">
            <a:avLst/>
          </a:prstGeom>
          <a:noFill/>
        </p:spPr>
        <p:txBody>
          <a:bodyPr wrap="none" rtlCol="0">
            <a:spAutoFit/>
          </a:bodyPr>
          <a:lstStyle/>
          <a:p>
            <a:r>
              <a:rPr lang="en-US" dirty="0"/>
              <a:t>5</a:t>
            </a:r>
          </a:p>
        </p:txBody>
      </p:sp>
      <p:sp>
        <p:nvSpPr>
          <p:cNvPr id="123" name="TextBox 122"/>
          <p:cNvSpPr txBox="1"/>
          <p:nvPr/>
        </p:nvSpPr>
        <p:spPr>
          <a:xfrm>
            <a:off x="2971800" y="5726668"/>
            <a:ext cx="311304" cy="369332"/>
          </a:xfrm>
          <a:prstGeom prst="rect">
            <a:avLst/>
          </a:prstGeom>
          <a:noFill/>
        </p:spPr>
        <p:txBody>
          <a:bodyPr wrap="none" rtlCol="0">
            <a:spAutoFit/>
          </a:bodyPr>
          <a:lstStyle/>
          <a:p>
            <a:r>
              <a:rPr lang="en-US" dirty="0"/>
              <a:t>3</a:t>
            </a:r>
          </a:p>
        </p:txBody>
      </p:sp>
      <p:sp>
        <p:nvSpPr>
          <p:cNvPr id="124" name="TextBox 123"/>
          <p:cNvSpPr txBox="1"/>
          <p:nvPr/>
        </p:nvSpPr>
        <p:spPr>
          <a:xfrm>
            <a:off x="4691504" y="4419600"/>
            <a:ext cx="410690" cy="369332"/>
          </a:xfrm>
          <a:prstGeom prst="rect">
            <a:avLst/>
          </a:prstGeom>
          <a:noFill/>
        </p:spPr>
        <p:txBody>
          <a:bodyPr wrap="none" rtlCol="0">
            <a:spAutoFit/>
          </a:bodyPr>
          <a:lstStyle/>
          <a:p>
            <a:r>
              <a:rPr lang="en-US" dirty="0" smtClean="0"/>
              <a:t>13</a:t>
            </a:r>
            <a:endParaRPr lang="en-US" dirty="0"/>
          </a:p>
        </p:txBody>
      </p:sp>
      <p:sp>
        <p:nvSpPr>
          <p:cNvPr id="125" name="TextBox 124"/>
          <p:cNvSpPr txBox="1"/>
          <p:nvPr/>
        </p:nvSpPr>
        <p:spPr>
          <a:xfrm>
            <a:off x="3733800" y="5017532"/>
            <a:ext cx="325730" cy="369332"/>
          </a:xfrm>
          <a:prstGeom prst="rect">
            <a:avLst/>
          </a:prstGeom>
          <a:noFill/>
        </p:spPr>
        <p:txBody>
          <a:bodyPr wrap="none" rtlCol="0">
            <a:spAutoFit/>
          </a:bodyPr>
          <a:lstStyle/>
          <a:p>
            <a:r>
              <a:rPr lang="en-US" dirty="0"/>
              <a:t>0</a:t>
            </a:r>
          </a:p>
        </p:txBody>
      </p:sp>
      <p:sp>
        <p:nvSpPr>
          <p:cNvPr id="127" name="Rectangle 126"/>
          <p:cNvSpPr/>
          <p:nvPr/>
        </p:nvSpPr>
        <p:spPr>
          <a:xfrm>
            <a:off x="6903425" y="4050268"/>
            <a:ext cx="2164375" cy="369332"/>
          </a:xfrm>
          <a:prstGeom prst="rect">
            <a:avLst/>
          </a:prstGeom>
        </p:spPr>
        <p:txBody>
          <a:bodyPr wrap="none">
            <a:spAutoFit/>
          </a:bodyPr>
          <a:lstStyle/>
          <a:p>
            <a:pPr algn="ctr"/>
            <a:r>
              <a:rPr lang="en-US" u="sng" dirty="0" smtClean="0"/>
              <a:t>Flow </a:t>
            </a:r>
            <a:r>
              <a:rPr lang="en-US" u="sng" dirty="0" smtClean="0"/>
              <a:t>Network (FN)</a:t>
            </a:r>
            <a:endParaRPr lang="en-US" u="sng" dirty="0"/>
          </a:p>
        </p:txBody>
      </p:sp>
      <p:sp>
        <p:nvSpPr>
          <p:cNvPr id="129" name="Rectangle 128"/>
          <p:cNvSpPr/>
          <p:nvPr/>
        </p:nvSpPr>
        <p:spPr>
          <a:xfrm>
            <a:off x="76200" y="3733800"/>
            <a:ext cx="2579552" cy="369332"/>
          </a:xfrm>
          <a:prstGeom prst="rect">
            <a:avLst/>
          </a:prstGeom>
        </p:spPr>
        <p:txBody>
          <a:bodyPr wrap="none">
            <a:spAutoFit/>
          </a:bodyPr>
          <a:lstStyle/>
          <a:p>
            <a:pPr algn="ctr"/>
            <a:r>
              <a:rPr lang="en-US" u="sng" dirty="0" smtClean="0"/>
              <a:t>Residual </a:t>
            </a:r>
            <a:r>
              <a:rPr lang="en-US" u="sng" dirty="0" smtClean="0"/>
              <a:t>Network (RN)</a:t>
            </a:r>
            <a:endParaRPr lang="en-US" u="sng" dirty="0"/>
          </a:p>
        </p:txBody>
      </p:sp>
      <p:sp>
        <p:nvSpPr>
          <p:cNvPr id="130" name="Rectangle 129"/>
          <p:cNvSpPr/>
          <p:nvPr/>
        </p:nvSpPr>
        <p:spPr>
          <a:xfrm>
            <a:off x="6306795" y="4763869"/>
            <a:ext cx="2456122" cy="707886"/>
          </a:xfrm>
          <a:prstGeom prst="rect">
            <a:avLst/>
          </a:prstGeom>
        </p:spPr>
        <p:txBody>
          <a:bodyPr wrap="none">
            <a:spAutoFit/>
          </a:bodyPr>
          <a:lstStyle/>
          <a:p>
            <a:pPr algn="ctr"/>
            <a:r>
              <a:rPr lang="en-US" sz="1600" u="sng" dirty="0" smtClean="0"/>
              <a:t>Augmenting </a:t>
            </a:r>
            <a:r>
              <a:rPr lang="en-US" sz="1600" u="sng" dirty="0" smtClean="0"/>
              <a:t>Path (AP)</a:t>
            </a:r>
            <a:endParaRPr lang="en-US" sz="1600" u="sng" dirty="0" smtClean="0"/>
          </a:p>
          <a:p>
            <a:pPr algn="ctr">
              <a:lnSpc>
                <a:spcPct val="150000"/>
              </a:lnSpc>
            </a:pPr>
            <a:r>
              <a:rPr lang="en-US" sz="1600" dirty="0" smtClean="0"/>
              <a:t>S  </a:t>
            </a:r>
            <a:r>
              <a:rPr lang="en-US" sz="1600" dirty="0" smtClean="0">
                <a:sym typeface="Wingdings" pitchFamily="2" charset="2"/>
              </a:rPr>
              <a:t> V</a:t>
            </a:r>
            <a:r>
              <a:rPr lang="en-US" sz="1100" dirty="0">
                <a:sym typeface="Wingdings" pitchFamily="2" charset="2"/>
              </a:rPr>
              <a:t>2</a:t>
            </a:r>
            <a:r>
              <a:rPr lang="en-US" sz="1100" dirty="0" smtClean="0">
                <a:sym typeface="Wingdings" pitchFamily="2" charset="2"/>
              </a:rPr>
              <a:t>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smtClean="0">
                <a:sym typeface="Wingdings" pitchFamily="2" charset="2"/>
              </a:rPr>
              <a:t>1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smtClean="0">
                <a:sym typeface="Wingdings" pitchFamily="2" charset="2"/>
              </a:rPr>
              <a:t>3  </a:t>
            </a:r>
            <a:r>
              <a:rPr lang="en-US" sz="1600" dirty="0" smtClean="0">
                <a:sym typeface="Wingdings" pitchFamily="2" charset="2"/>
              </a:rPr>
              <a:t> </a:t>
            </a:r>
            <a:r>
              <a:rPr lang="en-US" sz="1100" dirty="0" smtClean="0">
                <a:sym typeface="Wingdings" pitchFamily="2" charset="2"/>
              </a:rPr>
              <a:t> </a:t>
            </a:r>
            <a:r>
              <a:rPr lang="en-US" sz="1600" dirty="0">
                <a:sym typeface="Wingdings" pitchFamily="2" charset="2"/>
              </a:rPr>
              <a:t>T</a:t>
            </a:r>
            <a:endParaRPr lang="en-US" sz="1600" dirty="0" smtClean="0"/>
          </a:p>
        </p:txBody>
      </p:sp>
      <p:sp>
        <p:nvSpPr>
          <p:cNvPr id="132" name="Rectangle 131"/>
          <p:cNvSpPr/>
          <p:nvPr/>
        </p:nvSpPr>
        <p:spPr>
          <a:xfrm>
            <a:off x="6482611" y="5257800"/>
            <a:ext cx="360996" cy="307777"/>
          </a:xfrm>
          <a:prstGeom prst="rect">
            <a:avLst/>
          </a:prstGeom>
        </p:spPr>
        <p:txBody>
          <a:bodyPr wrap="none">
            <a:spAutoFit/>
          </a:bodyPr>
          <a:lstStyle/>
          <a:p>
            <a:pPr algn="ctr"/>
            <a:r>
              <a:rPr lang="en-US" sz="1400" dirty="0" smtClean="0"/>
              <a:t>13</a:t>
            </a:r>
            <a:endParaRPr lang="en-US" dirty="0"/>
          </a:p>
        </p:txBody>
      </p:sp>
      <p:sp>
        <p:nvSpPr>
          <p:cNvPr id="133" name="Rectangle 132"/>
          <p:cNvSpPr/>
          <p:nvPr/>
        </p:nvSpPr>
        <p:spPr>
          <a:xfrm>
            <a:off x="7027232" y="5257800"/>
            <a:ext cx="338555" cy="307777"/>
          </a:xfrm>
          <a:prstGeom prst="rect">
            <a:avLst/>
          </a:prstGeom>
        </p:spPr>
        <p:txBody>
          <a:bodyPr wrap="none">
            <a:spAutoFit/>
          </a:bodyPr>
          <a:lstStyle/>
          <a:p>
            <a:pPr algn="ctr"/>
            <a:r>
              <a:rPr lang="en-US" sz="1400" dirty="0" smtClean="0"/>
              <a:t>11</a:t>
            </a:r>
            <a:endParaRPr lang="en-US" dirty="0"/>
          </a:p>
        </p:txBody>
      </p:sp>
      <p:sp>
        <p:nvSpPr>
          <p:cNvPr id="134" name="Rectangle 133"/>
          <p:cNvSpPr/>
          <p:nvPr/>
        </p:nvSpPr>
        <p:spPr>
          <a:xfrm>
            <a:off x="7611183" y="5257800"/>
            <a:ext cx="292068" cy="307777"/>
          </a:xfrm>
          <a:prstGeom prst="rect">
            <a:avLst/>
          </a:prstGeom>
        </p:spPr>
        <p:txBody>
          <a:bodyPr wrap="none">
            <a:spAutoFit/>
          </a:bodyPr>
          <a:lstStyle/>
          <a:p>
            <a:pPr algn="ctr"/>
            <a:r>
              <a:rPr lang="en-US" sz="1400" dirty="0" smtClean="0"/>
              <a:t>8</a:t>
            </a:r>
            <a:endParaRPr lang="en-US" dirty="0"/>
          </a:p>
        </p:txBody>
      </p:sp>
      <p:sp>
        <p:nvSpPr>
          <p:cNvPr id="135" name="Rectangle 134"/>
          <p:cNvSpPr/>
          <p:nvPr/>
        </p:nvSpPr>
        <p:spPr>
          <a:xfrm>
            <a:off x="8155771" y="5257800"/>
            <a:ext cx="360996" cy="307777"/>
          </a:xfrm>
          <a:prstGeom prst="rect">
            <a:avLst/>
          </a:prstGeom>
        </p:spPr>
        <p:txBody>
          <a:bodyPr wrap="none">
            <a:spAutoFit/>
          </a:bodyPr>
          <a:lstStyle/>
          <a:p>
            <a:pPr algn="ctr"/>
            <a:r>
              <a:rPr lang="en-US" sz="1400" dirty="0" smtClean="0"/>
              <a:t>13</a:t>
            </a:r>
            <a:endParaRPr lang="en-US" dirty="0"/>
          </a:p>
        </p:txBody>
      </p:sp>
      <p:cxnSp>
        <p:nvCxnSpPr>
          <p:cNvPr id="12" name="Straight Arrow Connector 11"/>
          <p:cNvCxnSpPr>
            <a:stCxn id="102" idx="3"/>
            <a:endCxn id="101" idx="6"/>
          </p:cNvCxnSpPr>
          <p:nvPr/>
        </p:nvCxnSpPr>
        <p:spPr>
          <a:xfrm flipH="1">
            <a:off x="838200" y="4634617"/>
            <a:ext cx="1144915" cy="63625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447800" y="4724400"/>
            <a:ext cx="383438" cy="369332"/>
          </a:xfrm>
          <a:prstGeom prst="rect">
            <a:avLst/>
          </a:prstGeom>
          <a:noFill/>
        </p:spPr>
        <p:txBody>
          <a:bodyPr wrap="none" rtlCol="0">
            <a:spAutoFit/>
          </a:bodyPr>
          <a:lstStyle/>
          <a:p>
            <a:r>
              <a:rPr lang="en-US" dirty="0" smtClean="0"/>
              <a:t>11</a:t>
            </a:r>
            <a:endParaRPr lang="en-US" dirty="0"/>
          </a:p>
        </p:txBody>
      </p:sp>
      <p:cxnSp>
        <p:nvCxnSpPr>
          <p:cNvPr id="89" name="Straight Arrow Connector 88"/>
          <p:cNvCxnSpPr>
            <a:stCxn id="104" idx="2"/>
            <a:endCxn id="102" idx="6"/>
          </p:cNvCxnSpPr>
          <p:nvPr/>
        </p:nvCxnSpPr>
        <p:spPr>
          <a:xfrm flipH="1">
            <a:off x="2438400" y="4446032"/>
            <a:ext cx="129540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743200" y="4355068"/>
            <a:ext cx="314510" cy="369332"/>
          </a:xfrm>
          <a:prstGeom prst="rect">
            <a:avLst/>
          </a:prstGeom>
          <a:noFill/>
        </p:spPr>
        <p:txBody>
          <a:bodyPr wrap="none" rtlCol="0">
            <a:spAutoFit/>
          </a:bodyPr>
          <a:lstStyle/>
          <a:p>
            <a:r>
              <a:rPr lang="en-US" dirty="0"/>
              <a:t>4</a:t>
            </a:r>
          </a:p>
        </p:txBody>
      </p:sp>
      <p:cxnSp>
        <p:nvCxnSpPr>
          <p:cNvPr id="136" name="Straight Arrow Connector 135"/>
          <p:cNvCxnSpPr>
            <a:stCxn id="103" idx="6"/>
            <a:endCxn id="104" idx="3"/>
          </p:cNvCxnSpPr>
          <p:nvPr/>
        </p:nvCxnSpPr>
        <p:spPr>
          <a:xfrm flipV="1">
            <a:off x="2438400" y="4634617"/>
            <a:ext cx="1373515" cy="14116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190690" y="5193268"/>
            <a:ext cx="314510" cy="369332"/>
          </a:xfrm>
          <a:prstGeom prst="rect">
            <a:avLst/>
          </a:prstGeom>
          <a:noFill/>
        </p:spPr>
        <p:txBody>
          <a:bodyPr wrap="none" rtlCol="0">
            <a:spAutoFit/>
          </a:bodyPr>
          <a:lstStyle/>
          <a:p>
            <a:r>
              <a:rPr lang="en-US" dirty="0" smtClean="0"/>
              <a:t>4</a:t>
            </a:r>
            <a:endParaRPr lang="en-US" dirty="0"/>
          </a:p>
        </p:txBody>
      </p:sp>
      <p:cxnSp>
        <p:nvCxnSpPr>
          <p:cNvPr id="138" name="Straight Arrow Connector 137"/>
          <p:cNvCxnSpPr>
            <a:stCxn id="105" idx="3"/>
            <a:endCxn id="103" idx="5"/>
          </p:cNvCxnSpPr>
          <p:nvPr/>
        </p:nvCxnSpPr>
        <p:spPr>
          <a:xfrm flipH="1">
            <a:off x="2360285" y="6234817"/>
            <a:ext cx="145163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971800" y="6107668"/>
            <a:ext cx="383438" cy="369332"/>
          </a:xfrm>
          <a:prstGeom prst="rect">
            <a:avLst/>
          </a:prstGeom>
          <a:noFill/>
        </p:spPr>
        <p:txBody>
          <a:bodyPr wrap="none" rtlCol="0">
            <a:spAutoFit/>
          </a:bodyPr>
          <a:lstStyle/>
          <a:p>
            <a:r>
              <a:rPr lang="en-US" dirty="0" smtClean="0"/>
              <a:t>11</a:t>
            </a:r>
            <a:endParaRPr lang="en-US" dirty="0"/>
          </a:p>
        </p:txBody>
      </p:sp>
      <p:cxnSp>
        <p:nvCxnSpPr>
          <p:cNvPr id="140" name="Straight Arrow Connector 139"/>
          <p:cNvCxnSpPr>
            <a:stCxn id="106" idx="3"/>
            <a:endCxn id="105" idx="6"/>
          </p:cNvCxnSpPr>
          <p:nvPr/>
        </p:nvCxnSpPr>
        <p:spPr>
          <a:xfrm flipH="1">
            <a:off x="4267200" y="5472817"/>
            <a:ext cx="1221115" cy="5734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779670" y="5650468"/>
            <a:ext cx="314510" cy="369332"/>
          </a:xfrm>
          <a:prstGeom prst="rect">
            <a:avLst/>
          </a:prstGeom>
          <a:noFill/>
        </p:spPr>
        <p:txBody>
          <a:bodyPr wrap="none" rtlCol="0">
            <a:spAutoFit/>
          </a:bodyPr>
          <a:lstStyle/>
          <a:p>
            <a:r>
              <a:rPr lang="en-US" dirty="0" smtClean="0"/>
              <a:t>4</a:t>
            </a:r>
            <a:endParaRPr lang="en-US" dirty="0"/>
          </a:p>
        </p:txBody>
      </p:sp>
      <p:cxnSp>
        <p:nvCxnSpPr>
          <p:cNvPr id="142" name="Straight Arrow Connector 141"/>
          <p:cNvCxnSpPr>
            <a:stCxn id="104" idx="5"/>
            <a:endCxn id="105" idx="7"/>
          </p:cNvCxnSpPr>
          <p:nvPr/>
        </p:nvCxnSpPr>
        <p:spPr>
          <a:xfrm>
            <a:off x="4189085" y="4634617"/>
            <a:ext cx="0" cy="122303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195718" y="5040868"/>
            <a:ext cx="300082" cy="369332"/>
          </a:xfrm>
          <a:prstGeom prst="rect">
            <a:avLst/>
          </a:prstGeom>
          <a:noFill/>
        </p:spPr>
        <p:txBody>
          <a:bodyPr wrap="none" rtlCol="0">
            <a:spAutoFit/>
          </a:bodyPr>
          <a:lstStyle/>
          <a:p>
            <a:r>
              <a:rPr lang="en-US" dirty="0" smtClean="0"/>
              <a:t>7</a:t>
            </a:r>
            <a:endParaRPr lang="en-US" dirty="0"/>
          </a:p>
        </p:txBody>
      </p:sp>
      <p:cxnSp>
        <p:nvCxnSpPr>
          <p:cNvPr id="144" name="Straight Arrow Connector 143"/>
          <p:cNvCxnSpPr>
            <a:stCxn id="103" idx="0"/>
            <a:endCxn id="102" idx="4"/>
          </p:cNvCxnSpPr>
          <p:nvPr/>
        </p:nvCxnSpPr>
        <p:spPr>
          <a:xfrm flipV="1">
            <a:off x="2171700" y="4712732"/>
            <a:ext cx="0" cy="106680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062118" y="4800600"/>
            <a:ext cx="300082" cy="369332"/>
          </a:xfrm>
          <a:prstGeom prst="rect">
            <a:avLst/>
          </a:prstGeom>
          <a:noFill/>
        </p:spPr>
        <p:txBody>
          <a:bodyPr wrap="none" rtlCol="0">
            <a:spAutoFit/>
          </a:bodyPr>
          <a:lstStyle/>
          <a:p>
            <a:r>
              <a:rPr lang="en-US" dirty="0" smtClean="0"/>
              <a:t>7</a:t>
            </a:r>
            <a:endParaRPr lang="en-US" dirty="0"/>
          </a:p>
        </p:txBody>
      </p:sp>
      <p:cxnSp>
        <p:nvCxnSpPr>
          <p:cNvPr id="146" name="Straight Arrow Connector 145"/>
          <p:cNvCxnSpPr>
            <a:stCxn id="106" idx="2"/>
            <a:endCxn id="104" idx="5"/>
          </p:cNvCxnSpPr>
          <p:nvPr/>
        </p:nvCxnSpPr>
        <p:spPr>
          <a:xfrm flipH="1" flipV="1">
            <a:off x="4189085" y="4634617"/>
            <a:ext cx="1221115" cy="6496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652918" y="4876800"/>
            <a:ext cx="300082" cy="369332"/>
          </a:xfrm>
          <a:prstGeom prst="rect">
            <a:avLst/>
          </a:prstGeom>
          <a:noFill/>
        </p:spPr>
        <p:txBody>
          <a:bodyPr wrap="none" rtlCol="0">
            <a:spAutoFit/>
          </a:bodyPr>
          <a:lstStyle/>
          <a:p>
            <a:r>
              <a:rPr lang="en-US" dirty="0" smtClean="0"/>
              <a:t>7</a:t>
            </a:r>
            <a:endParaRPr lang="en-US" dirty="0"/>
          </a:p>
        </p:txBody>
      </p:sp>
      <p:sp>
        <p:nvSpPr>
          <p:cNvPr id="148" name="TextBox 147"/>
          <p:cNvSpPr txBox="1"/>
          <p:nvPr/>
        </p:nvSpPr>
        <p:spPr>
          <a:xfrm>
            <a:off x="2286000" y="4888468"/>
            <a:ext cx="383438" cy="369332"/>
          </a:xfrm>
          <a:prstGeom prst="rect">
            <a:avLst/>
          </a:prstGeom>
          <a:noFill/>
        </p:spPr>
        <p:txBody>
          <a:bodyPr wrap="none" rtlCol="0">
            <a:spAutoFit/>
          </a:bodyPr>
          <a:lstStyle/>
          <a:p>
            <a:r>
              <a:rPr lang="en-US" dirty="0" smtClean="0"/>
              <a:t>11</a:t>
            </a:r>
            <a:endParaRPr lang="en-US" dirty="0"/>
          </a:p>
        </p:txBody>
      </p:sp>
      <p:sp>
        <p:nvSpPr>
          <p:cNvPr id="112" name="Title 5"/>
          <p:cNvSpPr>
            <a:spLocks noGrp="1"/>
          </p:cNvSpPr>
          <p:nvPr>
            <p:ph type="title"/>
          </p:nvPr>
        </p:nvSpPr>
        <p:spPr>
          <a:xfrm>
            <a:off x="301752" y="228600"/>
            <a:ext cx="8534400" cy="758952"/>
          </a:xfrm>
        </p:spPr>
        <p:txBody>
          <a:bodyPr anchor="ctr">
            <a:noAutofit/>
          </a:bodyPr>
          <a:lstStyle/>
          <a:p>
            <a:r>
              <a:rPr lang="en-US" sz="2000" u="sng" dirty="0" smtClean="0"/>
              <a:t>Implementation of Ford-Fulkerson </a:t>
            </a:r>
            <a:r>
              <a:rPr lang="en-US" sz="2000" u="sng" dirty="0"/>
              <a:t>Algorithm – </a:t>
            </a:r>
            <a:r>
              <a:rPr lang="en-US" sz="2000" u="sng" dirty="0" smtClean="0"/>
              <a:t>Worked Out Example</a:t>
            </a:r>
            <a:endParaRPr lang="en-US" sz="2000" u="sng" dirty="0"/>
          </a:p>
        </p:txBody>
      </p:sp>
      <p:sp>
        <p:nvSpPr>
          <p:cNvPr id="126" name="Rectangle 125"/>
          <p:cNvSpPr/>
          <p:nvPr/>
        </p:nvSpPr>
        <p:spPr>
          <a:xfrm>
            <a:off x="6736860" y="4495800"/>
            <a:ext cx="1558440" cy="307777"/>
          </a:xfrm>
          <a:prstGeom prst="rect">
            <a:avLst/>
          </a:prstGeom>
        </p:spPr>
        <p:txBody>
          <a:bodyPr wrap="none">
            <a:spAutoFit/>
          </a:bodyPr>
          <a:lstStyle/>
          <a:p>
            <a:pPr algn="ctr"/>
            <a:r>
              <a:rPr lang="en-US" sz="1400" b="1" i="1" dirty="0" err="1" smtClean="0"/>
              <a:t>Path_Flow</a:t>
            </a:r>
            <a:r>
              <a:rPr lang="en-US" sz="1400" b="1" i="1" dirty="0" smtClean="0"/>
              <a:t> = 8</a:t>
            </a:r>
            <a:endParaRPr lang="en-US" sz="1400" b="1" i="1" dirty="0"/>
          </a:p>
        </p:txBody>
      </p:sp>
    </p:spTree>
    <p:extLst>
      <p:ext uri="{BB962C8B-B14F-4D97-AF65-F5344CB8AC3E}">
        <p14:creationId xmlns:p14="http://schemas.microsoft.com/office/powerpoint/2010/main" val="2684012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4"/>
                                        </p:tgtEl>
                                        <p:attrNameLst>
                                          <p:attrName>stroke.color</p:attrName>
                                        </p:attrNameLst>
                                      </p:cBhvr>
                                      <p:to>
                                        <a:srgbClr val="00B050"/>
                                      </p:to>
                                    </p:animClr>
                                    <p:set>
                                      <p:cBhvr>
                                        <p:cTn id="7" dur="500" fill="hold"/>
                                        <p:tgtEl>
                                          <p:spTgt spid="4"/>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76"/>
                                        </p:tgtEl>
                                        <p:attrNameLst>
                                          <p:attrName>stroke.color</p:attrName>
                                        </p:attrNameLst>
                                      </p:cBhvr>
                                      <p:to>
                                        <a:srgbClr val="00B050"/>
                                      </p:to>
                                    </p:animClr>
                                    <p:set>
                                      <p:cBhvr>
                                        <p:cTn id="10" dur="500" fill="hold"/>
                                        <p:tgtEl>
                                          <p:spTgt spid="76"/>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19"/>
                                        </p:tgtEl>
                                        <p:attrNameLst>
                                          <p:attrName>stroke.color</p:attrName>
                                        </p:attrNameLst>
                                      </p:cBhvr>
                                      <p:to>
                                        <a:srgbClr val="00B050"/>
                                      </p:to>
                                    </p:animClr>
                                    <p:set>
                                      <p:cBhvr>
                                        <p:cTn id="13" dur="500" fill="hold"/>
                                        <p:tgtEl>
                                          <p:spTgt spid="19"/>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500" fill="hold"/>
                                        <p:tgtEl>
                                          <p:spTgt spid="28"/>
                                        </p:tgtEl>
                                        <p:attrNameLst>
                                          <p:attrName>stroke.color</p:attrName>
                                        </p:attrNameLst>
                                      </p:cBhvr>
                                      <p:to>
                                        <a:srgbClr val="00B050"/>
                                      </p:to>
                                    </p:animClr>
                                    <p:set>
                                      <p:cBhvr>
                                        <p:cTn id="16" dur="500" fill="hold"/>
                                        <p:tgtEl>
                                          <p:spTgt spid="28"/>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22"/>
                                        </p:tgtEl>
                                        <p:attrNameLst>
                                          <p:attrName>stroke.color</p:attrName>
                                        </p:attrNameLst>
                                      </p:cBhvr>
                                      <p:to>
                                        <a:srgbClr val="00B050"/>
                                      </p:to>
                                    </p:animClr>
                                    <p:set>
                                      <p:cBhvr>
                                        <p:cTn id="19" dur="500" fill="hold"/>
                                        <p:tgtEl>
                                          <p:spTgt spid="22"/>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0"/>
                                        </p:tgtEl>
                                        <p:attrNameLst>
                                          <p:attrName>style.visibility</p:attrName>
                                        </p:attrNameLst>
                                      </p:cBhvr>
                                      <p:to>
                                        <p:strVal val="visible"/>
                                      </p:to>
                                    </p:set>
                                    <p:anim calcmode="lin" valueType="num">
                                      <p:cBhvr>
                                        <p:cTn id="24" dur="500" fill="hold"/>
                                        <p:tgtEl>
                                          <p:spTgt spid="100"/>
                                        </p:tgtEl>
                                        <p:attrNameLst>
                                          <p:attrName>ppt_w</p:attrName>
                                        </p:attrNameLst>
                                      </p:cBhvr>
                                      <p:tavLst>
                                        <p:tav tm="0">
                                          <p:val>
                                            <p:fltVal val="0"/>
                                          </p:val>
                                        </p:tav>
                                        <p:tav tm="100000">
                                          <p:val>
                                            <p:strVal val="#ppt_w"/>
                                          </p:val>
                                        </p:tav>
                                      </p:tavLst>
                                    </p:anim>
                                    <p:anim calcmode="lin" valueType="num">
                                      <p:cBhvr>
                                        <p:cTn id="25" dur="500" fill="hold"/>
                                        <p:tgtEl>
                                          <p:spTgt spid="100"/>
                                        </p:tgtEl>
                                        <p:attrNameLst>
                                          <p:attrName>ppt_h</p:attrName>
                                        </p:attrNameLst>
                                      </p:cBhvr>
                                      <p:tavLst>
                                        <p:tav tm="0">
                                          <p:val>
                                            <p:fltVal val="0"/>
                                          </p:val>
                                        </p:tav>
                                        <p:tav tm="100000">
                                          <p:val>
                                            <p:strVal val="#ppt_h"/>
                                          </p:val>
                                        </p:tav>
                                      </p:tavLst>
                                    </p:anim>
                                    <p:animEffect transition="in" filter="fade">
                                      <p:cBhvr>
                                        <p:cTn id="26" dur="500"/>
                                        <p:tgtEl>
                                          <p:spTgt spid="10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barn(inVertical)">
                                      <p:cBhvr>
                                        <p:cTn id="31" dur="500"/>
                                        <p:tgtEl>
                                          <p:spTgt spid="10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barn(inVertical)">
                                      <p:cBhvr>
                                        <p:cTn id="34" dur="500"/>
                                        <p:tgtEl>
                                          <p:spTgt spid="10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barn(inVertical)">
                                      <p:cBhvr>
                                        <p:cTn id="37" dur="500"/>
                                        <p:tgtEl>
                                          <p:spTgt spid="10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barn(inVertical)">
                                      <p:cBhvr>
                                        <p:cTn id="40" dur="500"/>
                                        <p:tgtEl>
                                          <p:spTgt spid="10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barn(inVertical)">
                                      <p:cBhvr>
                                        <p:cTn id="43" dur="500"/>
                                        <p:tgtEl>
                                          <p:spTgt spid="10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06"/>
                                        </p:tgtEl>
                                        <p:attrNameLst>
                                          <p:attrName>style.visibility</p:attrName>
                                        </p:attrNameLst>
                                      </p:cBhvr>
                                      <p:to>
                                        <p:strVal val="visible"/>
                                      </p:to>
                                    </p:set>
                                    <p:animEffect transition="in" filter="barn(inVertical)">
                                      <p:cBhvr>
                                        <p:cTn id="46" dur="500"/>
                                        <p:tgtEl>
                                          <p:spTgt spid="106"/>
                                        </p:tgtEl>
                                      </p:cBhvr>
                                    </p:animEffect>
                                  </p:childTnLst>
                                </p:cTn>
                              </p:par>
                              <p:par>
                                <p:cTn id="47" presetID="16" presetClass="entr" presetSubtype="21"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barn(inVertical)">
                                      <p:cBhvr>
                                        <p:cTn id="49" dur="500"/>
                                        <p:tgtEl>
                                          <p:spTgt spid="107"/>
                                        </p:tgtEl>
                                      </p:cBhvr>
                                    </p:animEffect>
                                  </p:childTnLst>
                                </p:cTn>
                              </p:par>
                              <p:par>
                                <p:cTn id="50" presetID="16" presetClass="entr" presetSubtype="21" fill="hold"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barn(inVertical)">
                                      <p:cBhvr>
                                        <p:cTn id="52" dur="500"/>
                                        <p:tgtEl>
                                          <p:spTgt spid="108"/>
                                        </p:tgtEl>
                                      </p:cBhvr>
                                    </p:animEffect>
                                  </p:childTnLst>
                                </p:cTn>
                              </p:par>
                              <p:par>
                                <p:cTn id="53" presetID="16" presetClass="entr" presetSubtype="21" fill="hold" nodeType="with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barn(inVertical)">
                                      <p:cBhvr>
                                        <p:cTn id="55" dur="500"/>
                                        <p:tgtEl>
                                          <p:spTgt spid="109"/>
                                        </p:tgtEl>
                                      </p:cBhvr>
                                    </p:animEffect>
                                  </p:childTnLst>
                                </p:cTn>
                              </p:par>
                              <p:par>
                                <p:cTn id="56" presetID="16" presetClass="entr" presetSubtype="21" fill="hold"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barn(inVertical)">
                                      <p:cBhvr>
                                        <p:cTn id="58" dur="500"/>
                                        <p:tgtEl>
                                          <p:spTgt spid="110"/>
                                        </p:tgtEl>
                                      </p:cBhvr>
                                    </p:animEffect>
                                  </p:childTnLst>
                                </p:cTn>
                              </p:par>
                              <p:par>
                                <p:cTn id="59" presetID="16" presetClass="entr" presetSubtype="21" fill="hold" nodeType="withEffect">
                                  <p:stCondLst>
                                    <p:cond delay="0"/>
                                  </p:stCondLst>
                                  <p:childTnLst>
                                    <p:set>
                                      <p:cBhvr>
                                        <p:cTn id="60" dur="1" fill="hold">
                                          <p:stCondLst>
                                            <p:cond delay="0"/>
                                          </p:stCondLst>
                                        </p:cTn>
                                        <p:tgtEl>
                                          <p:spTgt spid="111"/>
                                        </p:tgtEl>
                                        <p:attrNameLst>
                                          <p:attrName>style.visibility</p:attrName>
                                        </p:attrNameLst>
                                      </p:cBhvr>
                                      <p:to>
                                        <p:strVal val="visible"/>
                                      </p:to>
                                    </p:set>
                                    <p:animEffect transition="in" filter="barn(inVertical)">
                                      <p:cBhvr>
                                        <p:cTn id="61" dur="500"/>
                                        <p:tgtEl>
                                          <p:spTgt spid="111"/>
                                        </p:tgtEl>
                                      </p:cBhvr>
                                    </p:animEffect>
                                  </p:childTnLst>
                                </p:cTn>
                              </p:par>
                              <p:par>
                                <p:cTn id="62" presetID="16" presetClass="entr" presetSubtype="21" fill="hold" nodeType="with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barn(inVertical)">
                                      <p:cBhvr>
                                        <p:cTn id="64" dur="500"/>
                                        <p:tgtEl>
                                          <p:spTgt spid="113"/>
                                        </p:tgtEl>
                                      </p:cBhvr>
                                    </p:animEffect>
                                  </p:childTnLst>
                                </p:cTn>
                              </p:par>
                              <p:par>
                                <p:cTn id="65" presetID="16" presetClass="entr" presetSubtype="21" fill="hold" nodeType="with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barn(inVertical)">
                                      <p:cBhvr>
                                        <p:cTn id="67" dur="500"/>
                                        <p:tgtEl>
                                          <p:spTgt spid="114"/>
                                        </p:tgtEl>
                                      </p:cBhvr>
                                    </p:animEffect>
                                  </p:childTnLst>
                                </p:cTn>
                              </p:par>
                              <p:par>
                                <p:cTn id="68" presetID="16" presetClass="entr" presetSubtype="21" fill="hold" nodeType="withEffect">
                                  <p:stCondLst>
                                    <p:cond delay="0"/>
                                  </p:stCondLst>
                                  <p:childTnLst>
                                    <p:set>
                                      <p:cBhvr>
                                        <p:cTn id="69" dur="1" fill="hold">
                                          <p:stCondLst>
                                            <p:cond delay="0"/>
                                          </p:stCondLst>
                                        </p:cTn>
                                        <p:tgtEl>
                                          <p:spTgt spid="115"/>
                                        </p:tgtEl>
                                        <p:attrNameLst>
                                          <p:attrName>style.visibility</p:attrName>
                                        </p:attrNameLst>
                                      </p:cBhvr>
                                      <p:to>
                                        <p:strVal val="visible"/>
                                      </p:to>
                                    </p:set>
                                    <p:animEffect transition="in" filter="barn(inVertical)">
                                      <p:cBhvr>
                                        <p:cTn id="70" dur="500"/>
                                        <p:tgtEl>
                                          <p:spTgt spid="115"/>
                                        </p:tgtEl>
                                      </p:cBhvr>
                                    </p:animEffect>
                                  </p:childTnLst>
                                </p:cTn>
                              </p:par>
                              <p:par>
                                <p:cTn id="71" presetID="16" presetClass="entr" presetSubtype="21" fill="hold" nodeType="withEffect">
                                  <p:stCondLst>
                                    <p:cond delay="0"/>
                                  </p:stCondLst>
                                  <p:childTnLst>
                                    <p:set>
                                      <p:cBhvr>
                                        <p:cTn id="72" dur="1" fill="hold">
                                          <p:stCondLst>
                                            <p:cond delay="0"/>
                                          </p:stCondLst>
                                        </p:cTn>
                                        <p:tgtEl>
                                          <p:spTgt spid="116"/>
                                        </p:tgtEl>
                                        <p:attrNameLst>
                                          <p:attrName>style.visibility</p:attrName>
                                        </p:attrNameLst>
                                      </p:cBhvr>
                                      <p:to>
                                        <p:strVal val="visible"/>
                                      </p:to>
                                    </p:set>
                                    <p:animEffect transition="in" filter="barn(inVertical)">
                                      <p:cBhvr>
                                        <p:cTn id="73" dur="500"/>
                                        <p:tgtEl>
                                          <p:spTgt spid="116"/>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barn(inVertical)">
                                      <p:cBhvr>
                                        <p:cTn id="76" dur="500"/>
                                        <p:tgtEl>
                                          <p:spTgt spid="11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118"/>
                                        </p:tgtEl>
                                        <p:attrNameLst>
                                          <p:attrName>style.visibility</p:attrName>
                                        </p:attrNameLst>
                                      </p:cBhvr>
                                      <p:to>
                                        <p:strVal val="visible"/>
                                      </p:to>
                                    </p:set>
                                    <p:animEffect transition="in" filter="barn(inVertical)">
                                      <p:cBhvr>
                                        <p:cTn id="79" dur="500"/>
                                        <p:tgtEl>
                                          <p:spTgt spid="118"/>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barn(inVertical)">
                                      <p:cBhvr>
                                        <p:cTn id="82" dur="500"/>
                                        <p:tgtEl>
                                          <p:spTgt spid="119"/>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animEffect transition="in" filter="barn(inVertical)">
                                      <p:cBhvr>
                                        <p:cTn id="85" dur="500"/>
                                        <p:tgtEl>
                                          <p:spTgt spid="120"/>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21"/>
                                        </p:tgtEl>
                                        <p:attrNameLst>
                                          <p:attrName>style.visibility</p:attrName>
                                        </p:attrNameLst>
                                      </p:cBhvr>
                                      <p:to>
                                        <p:strVal val="visible"/>
                                      </p:to>
                                    </p:set>
                                    <p:animEffect transition="in" filter="barn(inVertical)">
                                      <p:cBhvr>
                                        <p:cTn id="88" dur="500"/>
                                        <p:tgtEl>
                                          <p:spTgt spid="121"/>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122"/>
                                        </p:tgtEl>
                                        <p:attrNameLst>
                                          <p:attrName>style.visibility</p:attrName>
                                        </p:attrNameLst>
                                      </p:cBhvr>
                                      <p:to>
                                        <p:strVal val="visible"/>
                                      </p:to>
                                    </p:set>
                                    <p:animEffect transition="in" filter="barn(inVertical)">
                                      <p:cBhvr>
                                        <p:cTn id="91" dur="500"/>
                                        <p:tgtEl>
                                          <p:spTgt spid="122"/>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123"/>
                                        </p:tgtEl>
                                        <p:attrNameLst>
                                          <p:attrName>style.visibility</p:attrName>
                                        </p:attrNameLst>
                                      </p:cBhvr>
                                      <p:to>
                                        <p:strVal val="visible"/>
                                      </p:to>
                                    </p:set>
                                    <p:animEffect transition="in" filter="barn(inVertical)">
                                      <p:cBhvr>
                                        <p:cTn id="94" dur="500"/>
                                        <p:tgtEl>
                                          <p:spTgt spid="123"/>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124"/>
                                        </p:tgtEl>
                                        <p:attrNameLst>
                                          <p:attrName>style.visibility</p:attrName>
                                        </p:attrNameLst>
                                      </p:cBhvr>
                                      <p:to>
                                        <p:strVal val="visible"/>
                                      </p:to>
                                    </p:set>
                                    <p:animEffect transition="in" filter="barn(inVertical)">
                                      <p:cBhvr>
                                        <p:cTn id="97" dur="500"/>
                                        <p:tgtEl>
                                          <p:spTgt spid="124"/>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125"/>
                                        </p:tgtEl>
                                        <p:attrNameLst>
                                          <p:attrName>style.visibility</p:attrName>
                                        </p:attrNameLst>
                                      </p:cBhvr>
                                      <p:to>
                                        <p:strVal val="visible"/>
                                      </p:to>
                                    </p:set>
                                    <p:animEffect transition="in" filter="barn(inVertical)">
                                      <p:cBhvr>
                                        <p:cTn id="100" dur="500"/>
                                        <p:tgtEl>
                                          <p:spTgt spid="125"/>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barn(inVertical)">
                                      <p:cBhvr>
                                        <p:cTn id="103" dur="500"/>
                                        <p:tgtEl>
                                          <p:spTgt spid="129"/>
                                        </p:tgtEl>
                                      </p:cBhvr>
                                    </p:animEffect>
                                  </p:childTnLst>
                                </p:cTn>
                              </p:par>
                              <p:par>
                                <p:cTn id="104" presetID="16" presetClass="entr" presetSubtype="21" fill="hold" nodeType="with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barn(inVertical)">
                                      <p:cBhvr>
                                        <p:cTn id="106" dur="500"/>
                                        <p:tgtEl>
                                          <p:spTgt spid="12"/>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barn(inVertical)">
                                      <p:cBhvr>
                                        <p:cTn id="109" dur="500"/>
                                        <p:tgtEl>
                                          <p:spTgt spid="78"/>
                                        </p:tgtEl>
                                      </p:cBhvr>
                                    </p:animEffect>
                                  </p:childTnLst>
                                </p:cTn>
                              </p:par>
                              <p:par>
                                <p:cTn id="110" presetID="16" presetClass="entr" presetSubtype="21" fill="hold" nodeType="with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barn(inVertical)">
                                      <p:cBhvr>
                                        <p:cTn id="112" dur="500"/>
                                        <p:tgtEl>
                                          <p:spTgt spid="89"/>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28"/>
                                        </p:tgtEl>
                                        <p:attrNameLst>
                                          <p:attrName>style.visibility</p:attrName>
                                        </p:attrNameLst>
                                      </p:cBhvr>
                                      <p:to>
                                        <p:strVal val="visible"/>
                                      </p:to>
                                    </p:set>
                                    <p:animEffect transition="in" filter="barn(inVertical)">
                                      <p:cBhvr>
                                        <p:cTn id="115" dur="500"/>
                                        <p:tgtEl>
                                          <p:spTgt spid="128"/>
                                        </p:tgtEl>
                                      </p:cBhvr>
                                    </p:animEffect>
                                  </p:childTnLst>
                                </p:cTn>
                              </p:par>
                              <p:par>
                                <p:cTn id="116" presetID="16" presetClass="entr" presetSubtype="21" fill="hold" nodeType="withEffect">
                                  <p:stCondLst>
                                    <p:cond delay="0"/>
                                  </p:stCondLst>
                                  <p:childTnLst>
                                    <p:set>
                                      <p:cBhvr>
                                        <p:cTn id="117" dur="1" fill="hold">
                                          <p:stCondLst>
                                            <p:cond delay="0"/>
                                          </p:stCondLst>
                                        </p:cTn>
                                        <p:tgtEl>
                                          <p:spTgt spid="136"/>
                                        </p:tgtEl>
                                        <p:attrNameLst>
                                          <p:attrName>style.visibility</p:attrName>
                                        </p:attrNameLst>
                                      </p:cBhvr>
                                      <p:to>
                                        <p:strVal val="visible"/>
                                      </p:to>
                                    </p:set>
                                    <p:animEffect transition="in" filter="barn(inVertical)">
                                      <p:cBhvr>
                                        <p:cTn id="118" dur="500"/>
                                        <p:tgtEl>
                                          <p:spTgt spid="13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137"/>
                                        </p:tgtEl>
                                        <p:attrNameLst>
                                          <p:attrName>style.visibility</p:attrName>
                                        </p:attrNameLst>
                                      </p:cBhvr>
                                      <p:to>
                                        <p:strVal val="visible"/>
                                      </p:to>
                                    </p:set>
                                    <p:animEffect transition="in" filter="barn(inVertical)">
                                      <p:cBhvr>
                                        <p:cTn id="121" dur="500"/>
                                        <p:tgtEl>
                                          <p:spTgt spid="137"/>
                                        </p:tgtEl>
                                      </p:cBhvr>
                                    </p:animEffect>
                                  </p:childTnLst>
                                </p:cTn>
                              </p:par>
                              <p:par>
                                <p:cTn id="122" presetID="16" presetClass="entr" presetSubtype="21" fill="hold" nodeType="withEffect">
                                  <p:stCondLst>
                                    <p:cond delay="0"/>
                                  </p:stCondLst>
                                  <p:childTnLst>
                                    <p:set>
                                      <p:cBhvr>
                                        <p:cTn id="123" dur="1" fill="hold">
                                          <p:stCondLst>
                                            <p:cond delay="0"/>
                                          </p:stCondLst>
                                        </p:cTn>
                                        <p:tgtEl>
                                          <p:spTgt spid="138"/>
                                        </p:tgtEl>
                                        <p:attrNameLst>
                                          <p:attrName>style.visibility</p:attrName>
                                        </p:attrNameLst>
                                      </p:cBhvr>
                                      <p:to>
                                        <p:strVal val="visible"/>
                                      </p:to>
                                    </p:set>
                                    <p:animEffect transition="in" filter="barn(inVertical)">
                                      <p:cBhvr>
                                        <p:cTn id="124" dur="500"/>
                                        <p:tgtEl>
                                          <p:spTgt spid="138"/>
                                        </p:tgtEl>
                                      </p:cBhvr>
                                    </p:animEffect>
                                  </p:childTnLst>
                                </p:cTn>
                              </p:par>
                              <p:par>
                                <p:cTn id="125" presetID="16" presetClass="entr" presetSubtype="21" fill="hold" nodeType="withEffect">
                                  <p:stCondLst>
                                    <p:cond delay="0"/>
                                  </p:stCondLst>
                                  <p:childTnLst>
                                    <p:set>
                                      <p:cBhvr>
                                        <p:cTn id="126" dur="1" fill="hold">
                                          <p:stCondLst>
                                            <p:cond delay="0"/>
                                          </p:stCondLst>
                                        </p:cTn>
                                        <p:tgtEl>
                                          <p:spTgt spid="140"/>
                                        </p:tgtEl>
                                        <p:attrNameLst>
                                          <p:attrName>style.visibility</p:attrName>
                                        </p:attrNameLst>
                                      </p:cBhvr>
                                      <p:to>
                                        <p:strVal val="visible"/>
                                      </p:to>
                                    </p:set>
                                    <p:animEffect transition="in" filter="barn(inVertical)">
                                      <p:cBhvr>
                                        <p:cTn id="127" dur="500"/>
                                        <p:tgtEl>
                                          <p:spTgt spid="140"/>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141"/>
                                        </p:tgtEl>
                                        <p:attrNameLst>
                                          <p:attrName>style.visibility</p:attrName>
                                        </p:attrNameLst>
                                      </p:cBhvr>
                                      <p:to>
                                        <p:strVal val="visible"/>
                                      </p:to>
                                    </p:set>
                                    <p:animEffect transition="in" filter="barn(inVertical)">
                                      <p:cBhvr>
                                        <p:cTn id="130" dur="500"/>
                                        <p:tgtEl>
                                          <p:spTgt spid="141"/>
                                        </p:tgtEl>
                                      </p:cBhvr>
                                    </p:animEffect>
                                  </p:childTnLst>
                                </p:cTn>
                              </p:par>
                              <p:par>
                                <p:cTn id="131" presetID="16" presetClass="entr" presetSubtype="21" fill="hold" nodeType="withEffect">
                                  <p:stCondLst>
                                    <p:cond delay="0"/>
                                  </p:stCondLst>
                                  <p:childTnLst>
                                    <p:set>
                                      <p:cBhvr>
                                        <p:cTn id="132" dur="1" fill="hold">
                                          <p:stCondLst>
                                            <p:cond delay="0"/>
                                          </p:stCondLst>
                                        </p:cTn>
                                        <p:tgtEl>
                                          <p:spTgt spid="142"/>
                                        </p:tgtEl>
                                        <p:attrNameLst>
                                          <p:attrName>style.visibility</p:attrName>
                                        </p:attrNameLst>
                                      </p:cBhvr>
                                      <p:to>
                                        <p:strVal val="visible"/>
                                      </p:to>
                                    </p:set>
                                    <p:animEffect transition="in" filter="barn(inVertical)">
                                      <p:cBhvr>
                                        <p:cTn id="133" dur="500"/>
                                        <p:tgtEl>
                                          <p:spTgt spid="142"/>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143"/>
                                        </p:tgtEl>
                                        <p:attrNameLst>
                                          <p:attrName>style.visibility</p:attrName>
                                        </p:attrNameLst>
                                      </p:cBhvr>
                                      <p:to>
                                        <p:strVal val="visible"/>
                                      </p:to>
                                    </p:set>
                                    <p:animEffect transition="in" filter="barn(inVertical)">
                                      <p:cBhvr>
                                        <p:cTn id="136" dur="500"/>
                                        <p:tgtEl>
                                          <p:spTgt spid="143"/>
                                        </p:tgtEl>
                                      </p:cBhvr>
                                    </p:animEffect>
                                  </p:childTnLst>
                                </p:cTn>
                              </p:par>
                              <p:par>
                                <p:cTn id="137" presetID="16" presetClass="entr" presetSubtype="21" fill="hold" nodeType="withEffect">
                                  <p:stCondLst>
                                    <p:cond delay="0"/>
                                  </p:stCondLst>
                                  <p:childTnLst>
                                    <p:set>
                                      <p:cBhvr>
                                        <p:cTn id="138" dur="1" fill="hold">
                                          <p:stCondLst>
                                            <p:cond delay="0"/>
                                          </p:stCondLst>
                                        </p:cTn>
                                        <p:tgtEl>
                                          <p:spTgt spid="144"/>
                                        </p:tgtEl>
                                        <p:attrNameLst>
                                          <p:attrName>style.visibility</p:attrName>
                                        </p:attrNameLst>
                                      </p:cBhvr>
                                      <p:to>
                                        <p:strVal val="visible"/>
                                      </p:to>
                                    </p:set>
                                    <p:animEffect transition="in" filter="barn(inVertical)">
                                      <p:cBhvr>
                                        <p:cTn id="139" dur="500"/>
                                        <p:tgtEl>
                                          <p:spTgt spid="144"/>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145"/>
                                        </p:tgtEl>
                                        <p:attrNameLst>
                                          <p:attrName>style.visibility</p:attrName>
                                        </p:attrNameLst>
                                      </p:cBhvr>
                                      <p:to>
                                        <p:strVal val="visible"/>
                                      </p:to>
                                    </p:set>
                                    <p:animEffect transition="in" filter="barn(inVertical)">
                                      <p:cBhvr>
                                        <p:cTn id="142" dur="500"/>
                                        <p:tgtEl>
                                          <p:spTgt spid="145"/>
                                        </p:tgtEl>
                                      </p:cBhvr>
                                    </p:animEffect>
                                  </p:childTnLst>
                                </p:cTn>
                              </p:par>
                              <p:par>
                                <p:cTn id="143" presetID="16" presetClass="entr" presetSubtype="21" fill="hold" nodeType="withEffect">
                                  <p:stCondLst>
                                    <p:cond delay="0"/>
                                  </p:stCondLst>
                                  <p:childTnLst>
                                    <p:set>
                                      <p:cBhvr>
                                        <p:cTn id="144" dur="1" fill="hold">
                                          <p:stCondLst>
                                            <p:cond delay="0"/>
                                          </p:stCondLst>
                                        </p:cTn>
                                        <p:tgtEl>
                                          <p:spTgt spid="146"/>
                                        </p:tgtEl>
                                        <p:attrNameLst>
                                          <p:attrName>style.visibility</p:attrName>
                                        </p:attrNameLst>
                                      </p:cBhvr>
                                      <p:to>
                                        <p:strVal val="visible"/>
                                      </p:to>
                                    </p:set>
                                    <p:animEffect transition="in" filter="barn(inVertical)">
                                      <p:cBhvr>
                                        <p:cTn id="145" dur="500"/>
                                        <p:tgtEl>
                                          <p:spTgt spid="146"/>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147"/>
                                        </p:tgtEl>
                                        <p:attrNameLst>
                                          <p:attrName>style.visibility</p:attrName>
                                        </p:attrNameLst>
                                      </p:cBhvr>
                                      <p:to>
                                        <p:strVal val="visible"/>
                                      </p:to>
                                    </p:set>
                                    <p:animEffect transition="in" filter="barn(inVertical)">
                                      <p:cBhvr>
                                        <p:cTn id="148" dur="500"/>
                                        <p:tgtEl>
                                          <p:spTgt spid="147"/>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139"/>
                                        </p:tgtEl>
                                        <p:attrNameLst>
                                          <p:attrName>style.visibility</p:attrName>
                                        </p:attrNameLst>
                                      </p:cBhvr>
                                      <p:to>
                                        <p:strVal val="visible"/>
                                      </p:to>
                                    </p:set>
                                    <p:animEffect transition="in" filter="barn(inVertical)">
                                      <p:cBhvr>
                                        <p:cTn id="151" dur="500"/>
                                        <p:tgtEl>
                                          <p:spTgt spid="139"/>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xit" presetSubtype="10" fill="hold" nodeType="clickEffect">
                                  <p:stCondLst>
                                    <p:cond delay="0"/>
                                  </p:stCondLst>
                                  <p:childTnLst>
                                    <p:animEffect transition="out" filter="randombar(horizontal)">
                                      <p:cBhvr>
                                        <p:cTn id="155" dur="500"/>
                                        <p:tgtEl>
                                          <p:spTgt spid="113"/>
                                        </p:tgtEl>
                                      </p:cBhvr>
                                    </p:animEffect>
                                    <p:set>
                                      <p:cBhvr>
                                        <p:cTn id="156" dur="1" fill="hold">
                                          <p:stCondLst>
                                            <p:cond delay="499"/>
                                          </p:stCondLst>
                                        </p:cTn>
                                        <p:tgtEl>
                                          <p:spTgt spid="113"/>
                                        </p:tgtEl>
                                        <p:attrNameLst>
                                          <p:attrName>style.visibility</p:attrName>
                                        </p:attrNameLst>
                                      </p:cBhvr>
                                      <p:to>
                                        <p:strVal val="hidden"/>
                                      </p:to>
                                    </p:set>
                                  </p:childTnLst>
                                </p:cTn>
                              </p:par>
                              <p:par>
                                <p:cTn id="157" presetID="14" presetClass="exit" presetSubtype="10" fill="hold" grpId="1" nodeType="withEffect">
                                  <p:stCondLst>
                                    <p:cond delay="0"/>
                                  </p:stCondLst>
                                  <p:childTnLst>
                                    <p:animEffect transition="out" filter="randombar(horizontal)">
                                      <p:cBhvr>
                                        <p:cTn id="158" dur="500"/>
                                        <p:tgtEl>
                                          <p:spTgt spid="125"/>
                                        </p:tgtEl>
                                      </p:cBhvr>
                                    </p:animEffect>
                                    <p:set>
                                      <p:cBhvr>
                                        <p:cTn id="159" dur="1" fill="hold">
                                          <p:stCondLst>
                                            <p:cond delay="499"/>
                                          </p:stCondLst>
                                        </p:cTn>
                                        <p:tgtEl>
                                          <p:spTgt spid="125"/>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4" presetClass="exit" presetSubtype="10" fill="hold" grpId="1" nodeType="clickEffect">
                                  <p:stCondLst>
                                    <p:cond delay="0"/>
                                  </p:stCondLst>
                                  <p:childTnLst>
                                    <p:animEffect transition="out" filter="randombar(horizontal)">
                                      <p:cBhvr>
                                        <p:cTn id="163" dur="500"/>
                                        <p:tgtEl>
                                          <p:spTgt spid="120"/>
                                        </p:tgtEl>
                                      </p:cBhvr>
                                    </p:animEffect>
                                    <p:set>
                                      <p:cBhvr>
                                        <p:cTn id="164" dur="1" fill="hold">
                                          <p:stCondLst>
                                            <p:cond delay="499"/>
                                          </p:stCondLst>
                                        </p:cTn>
                                        <p:tgtEl>
                                          <p:spTgt spid="120"/>
                                        </p:tgtEl>
                                        <p:attrNameLst>
                                          <p:attrName>style.visibility</p:attrName>
                                        </p:attrNameLst>
                                      </p:cBhvr>
                                      <p:to>
                                        <p:strVal val="hidden"/>
                                      </p:to>
                                    </p:set>
                                  </p:childTnLst>
                                </p:cTn>
                              </p:par>
                              <p:par>
                                <p:cTn id="165" presetID="14" presetClass="exit" presetSubtype="10" fill="hold" nodeType="withEffect">
                                  <p:stCondLst>
                                    <p:cond delay="0"/>
                                  </p:stCondLst>
                                  <p:childTnLst>
                                    <p:animEffect transition="out" filter="randombar(horizontal)">
                                      <p:cBhvr>
                                        <p:cTn id="166" dur="500"/>
                                        <p:tgtEl>
                                          <p:spTgt spid="144"/>
                                        </p:tgtEl>
                                      </p:cBhvr>
                                    </p:animEffect>
                                    <p:set>
                                      <p:cBhvr>
                                        <p:cTn id="167" dur="1" fill="hold">
                                          <p:stCondLst>
                                            <p:cond delay="499"/>
                                          </p:stCondLst>
                                        </p:cTn>
                                        <p:tgtEl>
                                          <p:spTgt spid="144"/>
                                        </p:tgtEl>
                                        <p:attrNameLst>
                                          <p:attrName>style.visibility</p:attrName>
                                        </p:attrNameLst>
                                      </p:cBhvr>
                                      <p:to>
                                        <p:strVal val="hidden"/>
                                      </p:to>
                                    </p:set>
                                  </p:childTnLst>
                                </p:cTn>
                              </p:par>
                              <p:par>
                                <p:cTn id="168" presetID="14" presetClass="exit" presetSubtype="10" fill="hold" grpId="1" nodeType="withEffect">
                                  <p:stCondLst>
                                    <p:cond delay="0"/>
                                  </p:stCondLst>
                                  <p:childTnLst>
                                    <p:animEffect transition="out" filter="randombar(horizontal)">
                                      <p:cBhvr>
                                        <p:cTn id="169" dur="500"/>
                                        <p:tgtEl>
                                          <p:spTgt spid="145"/>
                                        </p:tgtEl>
                                      </p:cBhvr>
                                    </p:animEffect>
                                    <p:set>
                                      <p:cBhvr>
                                        <p:cTn id="170" dur="1" fill="hold">
                                          <p:stCondLst>
                                            <p:cond delay="499"/>
                                          </p:stCondLst>
                                        </p:cTn>
                                        <p:tgtEl>
                                          <p:spTgt spid="145"/>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6" presetClass="entr" presetSubtype="21" fill="hold" grpId="0" nodeType="clickEffect">
                                  <p:stCondLst>
                                    <p:cond delay="0"/>
                                  </p:stCondLst>
                                  <p:childTnLst>
                                    <p:set>
                                      <p:cBhvr>
                                        <p:cTn id="174" dur="1" fill="hold">
                                          <p:stCondLst>
                                            <p:cond delay="0"/>
                                          </p:stCondLst>
                                        </p:cTn>
                                        <p:tgtEl>
                                          <p:spTgt spid="148"/>
                                        </p:tgtEl>
                                        <p:attrNameLst>
                                          <p:attrName>style.visibility</p:attrName>
                                        </p:attrNameLst>
                                      </p:cBhvr>
                                      <p:to>
                                        <p:strVal val="visible"/>
                                      </p:to>
                                    </p:set>
                                    <p:animEffect transition="in" filter="barn(inVertical)">
                                      <p:cBhvr>
                                        <p:cTn id="175" dur="500"/>
                                        <p:tgtEl>
                                          <p:spTgt spid="148"/>
                                        </p:tgtEl>
                                      </p:cBhvr>
                                    </p:animEffect>
                                  </p:childTnLst>
                                </p:cTn>
                              </p:par>
                            </p:childTnLst>
                          </p:cTn>
                        </p:par>
                      </p:childTnLst>
                    </p:cTn>
                  </p:par>
                  <p:par>
                    <p:cTn id="176" fill="hold">
                      <p:stCondLst>
                        <p:cond delay="indefinite"/>
                      </p:stCondLst>
                      <p:childTnLst>
                        <p:par>
                          <p:cTn id="177" fill="hold">
                            <p:stCondLst>
                              <p:cond delay="0"/>
                            </p:stCondLst>
                            <p:childTnLst>
                              <p:par>
                                <p:cTn id="178" presetID="53" presetClass="entr" presetSubtype="16" fill="hold" grpId="0" nodeType="clickEffect">
                                  <p:stCondLst>
                                    <p:cond delay="0"/>
                                  </p:stCondLst>
                                  <p:childTnLst>
                                    <p:set>
                                      <p:cBhvr>
                                        <p:cTn id="179" dur="1" fill="hold">
                                          <p:stCondLst>
                                            <p:cond delay="0"/>
                                          </p:stCondLst>
                                        </p:cTn>
                                        <p:tgtEl>
                                          <p:spTgt spid="130"/>
                                        </p:tgtEl>
                                        <p:attrNameLst>
                                          <p:attrName>style.visibility</p:attrName>
                                        </p:attrNameLst>
                                      </p:cBhvr>
                                      <p:to>
                                        <p:strVal val="visible"/>
                                      </p:to>
                                    </p:set>
                                    <p:anim calcmode="lin" valueType="num">
                                      <p:cBhvr>
                                        <p:cTn id="180" dur="500" fill="hold"/>
                                        <p:tgtEl>
                                          <p:spTgt spid="130"/>
                                        </p:tgtEl>
                                        <p:attrNameLst>
                                          <p:attrName>ppt_w</p:attrName>
                                        </p:attrNameLst>
                                      </p:cBhvr>
                                      <p:tavLst>
                                        <p:tav tm="0">
                                          <p:val>
                                            <p:fltVal val="0"/>
                                          </p:val>
                                        </p:tav>
                                        <p:tav tm="100000">
                                          <p:val>
                                            <p:strVal val="#ppt_w"/>
                                          </p:val>
                                        </p:tav>
                                      </p:tavLst>
                                    </p:anim>
                                    <p:anim calcmode="lin" valueType="num">
                                      <p:cBhvr>
                                        <p:cTn id="181" dur="500" fill="hold"/>
                                        <p:tgtEl>
                                          <p:spTgt spid="130"/>
                                        </p:tgtEl>
                                        <p:attrNameLst>
                                          <p:attrName>ppt_h</p:attrName>
                                        </p:attrNameLst>
                                      </p:cBhvr>
                                      <p:tavLst>
                                        <p:tav tm="0">
                                          <p:val>
                                            <p:fltVal val="0"/>
                                          </p:val>
                                        </p:tav>
                                        <p:tav tm="100000">
                                          <p:val>
                                            <p:strVal val="#ppt_h"/>
                                          </p:val>
                                        </p:tav>
                                      </p:tavLst>
                                    </p:anim>
                                    <p:animEffect transition="in" filter="fade">
                                      <p:cBhvr>
                                        <p:cTn id="182" dur="500"/>
                                        <p:tgtEl>
                                          <p:spTgt spid="130"/>
                                        </p:tgtEl>
                                      </p:cBhvr>
                                    </p:animEffect>
                                  </p:childTnLst>
                                </p:cTn>
                              </p:par>
                            </p:childTnLst>
                          </p:cTn>
                        </p:par>
                      </p:childTnLst>
                    </p:cTn>
                  </p:par>
                  <p:par>
                    <p:cTn id="183" fill="hold">
                      <p:stCondLst>
                        <p:cond delay="indefinite"/>
                      </p:stCondLst>
                      <p:childTnLst>
                        <p:par>
                          <p:cTn id="184" fill="hold">
                            <p:stCondLst>
                              <p:cond delay="0"/>
                            </p:stCondLst>
                            <p:childTnLst>
                              <p:par>
                                <p:cTn id="185" presetID="14" presetClass="entr" presetSubtype="10" fill="hold" grpId="3" nodeType="clickEffect">
                                  <p:stCondLst>
                                    <p:cond delay="0"/>
                                  </p:stCondLst>
                                  <p:iterate type="lt">
                                    <p:tmPct val="0"/>
                                  </p:iterate>
                                  <p:childTnLst>
                                    <p:set>
                                      <p:cBhvr>
                                        <p:cTn id="186" dur="1" fill="hold">
                                          <p:stCondLst>
                                            <p:cond delay="0"/>
                                          </p:stCondLst>
                                        </p:cTn>
                                        <p:tgtEl>
                                          <p:spTgt spid="134"/>
                                        </p:tgtEl>
                                        <p:attrNameLst>
                                          <p:attrName>style.visibility</p:attrName>
                                        </p:attrNameLst>
                                      </p:cBhvr>
                                      <p:to>
                                        <p:strVal val="visible"/>
                                      </p:to>
                                    </p:set>
                                    <p:animEffect transition="in" filter="randombar(horizontal)">
                                      <p:cBhvr>
                                        <p:cTn id="187" dur="500"/>
                                        <p:tgtEl>
                                          <p:spTgt spid="134"/>
                                        </p:tgtEl>
                                      </p:cBhvr>
                                    </p:animEffect>
                                  </p:childTnLst>
                                </p:cTn>
                              </p:par>
                              <p:par>
                                <p:cTn id="188" presetID="14" presetClass="entr" presetSubtype="10" fill="hold" grpId="0" nodeType="withEffect">
                                  <p:stCondLst>
                                    <p:cond delay="0"/>
                                  </p:stCondLst>
                                  <p:childTnLst>
                                    <p:set>
                                      <p:cBhvr>
                                        <p:cTn id="189" dur="1" fill="hold">
                                          <p:stCondLst>
                                            <p:cond delay="0"/>
                                          </p:stCondLst>
                                        </p:cTn>
                                        <p:tgtEl>
                                          <p:spTgt spid="132"/>
                                        </p:tgtEl>
                                        <p:attrNameLst>
                                          <p:attrName>style.visibility</p:attrName>
                                        </p:attrNameLst>
                                      </p:cBhvr>
                                      <p:to>
                                        <p:strVal val="visible"/>
                                      </p:to>
                                    </p:set>
                                    <p:animEffect transition="in" filter="randombar(horizontal)">
                                      <p:cBhvr>
                                        <p:cTn id="190" dur="500"/>
                                        <p:tgtEl>
                                          <p:spTgt spid="132"/>
                                        </p:tgtEl>
                                      </p:cBhvr>
                                    </p:animEffect>
                                  </p:childTnLst>
                                </p:cTn>
                              </p:par>
                              <p:par>
                                <p:cTn id="191" presetID="14" presetClass="entr" presetSubtype="10" fill="hold" grpId="0" nodeType="withEffect">
                                  <p:stCondLst>
                                    <p:cond delay="0"/>
                                  </p:stCondLst>
                                  <p:childTnLst>
                                    <p:set>
                                      <p:cBhvr>
                                        <p:cTn id="192" dur="1" fill="hold">
                                          <p:stCondLst>
                                            <p:cond delay="0"/>
                                          </p:stCondLst>
                                        </p:cTn>
                                        <p:tgtEl>
                                          <p:spTgt spid="133"/>
                                        </p:tgtEl>
                                        <p:attrNameLst>
                                          <p:attrName>style.visibility</p:attrName>
                                        </p:attrNameLst>
                                      </p:cBhvr>
                                      <p:to>
                                        <p:strVal val="visible"/>
                                      </p:to>
                                    </p:set>
                                    <p:animEffect transition="in" filter="randombar(horizontal)">
                                      <p:cBhvr>
                                        <p:cTn id="193" dur="500"/>
                                        <p:tgtEl>
                                          <p:spTgt spid="133"/>
                                        </p:tgtEl>
                                      </p:cBhvr>
                                    </p:animEffect>
                                  </p:childTnLst>
                                </p:cTn>
                              </p:par>
                              <p:par>
                                <p:cTn id="194" presetID="14" presetClass="entr" presetSubtype="10" fill="hold" grpId="0" nodeType="withEffect">
                                  <p:stCondLst>
                                    <p:cond delay="0"/>
                                  </p:stCondLst>
                                  <p:childTnLst>
                                    <p:set>
                                      <p:cBhvr>
                                        <p:cTn id="195" dur="1" fill="hold">
                                          <p:stCondLst>
                                            <p:cond delay="0"/>
                                          </p:stCondLst>
                                        </p:cTn>
                                        <p:tgtEl>
                                          <p:spTgt spid="135"/>
                                        </p:tgtEl>
                                        <p:attrNameLst>
                                          <p:attrName>style.visibility</p:attrName>
                                        </p:attrNameLst>
                                      </p:cBhvr>
                                      <p:to>
                                        <p:strVal val="visible"/>
                                      </p:to>
                                    </p:set>
                                    <p:animEffect transition="in" filter="randombar(horizontal)">
                                      <p:cBhvr>
                                        <p:cTn id="196" dur="500"/>
                                        <p:tgtEl>
                                          <p:spTgt spid="135"/>
                                        </p:tgtEl>
                                      </p:cBhvr>
                                    </p:animEffect>
                                  </p:childTnLst>
                                </p:cTn>
                              </p:par>
                            </p:childTnLst>
                          </p:cTn>
                        </p:par>
                      </p:childTnLst>
                    </p:cTn>
                  </p:par>
                  <p:par>
                    <p:cTn id="197" fill="hold">
                      <p:stCondLst>
                        <p:cond delay="indefinite"/>
                      </p:stCondLst>
                      <p:childTnLst>
                        <p:par>
                          <p:cTn id="198" fill="hold">
                            <p:stCondLst>
                              <p:cond delay="0"/>
                            </p:stCondLst>
                            <p:childTnLst>
                              <p:par>
                                <p:cTn id="199" presetID="7" presetClass="emph" presetSubtype="2" fill="hold" nodeType="clickEffect">
                                  <p:stCondLst>
                                    <p:cond delay="0"/>
                                  </p:stCondLst>
                                  <p:childTnLst>
                                    <p:animClr clrSpc="rgb" dir="cw">
                                      <p:cBhvr>
                                        <p:cTn id="200" dur="2000" fill="hold"/>
                                        <p:tgtEl>
                                          <p:spTgt spid="108"/>
                                        </p:tgtEl>
                                        <p:attrNameLst>
                                          <p:attrName>stroke.color</p:attrName>
                                        </p:attrNameLst>
                                      </p:cBhvr>
                                      <p:to>
                                        <a:schemeClr val="accent2"/>
                                      </p:to>
                                    </p:animClr>
                                    <p:set>
                                      <p:cBhvr>
                                        <p:cTn id="201" dur="2000" fill="hold"/>
                                        <p:tgtEl>
                                          <p:spTgt spid="108"/>
                                        </p:tgtEl>
                                        <p:attrNameLst>
                                          <p:attrName>stroke.on</p:attrName>
                                        </p:attrNameLst>
                                      </p:cBhvr>
                                      <p:to>
                                        <p:strVal val="true"/>
                                      </p:to>
                                    </p:set>
                                  </p:childTnLst>
                                </p:cTn>
                              </p:par>
                              <p:par>
                                <p:cTn id="202" presetID="7" presetClass="emph" presetSubtype="2" fill="hold" nodeType="withEffect">
                                  <p:stCondLst>
                                    <p:cond delay="0"/>
                                  </p:stCondLst>
                                  <p:childTnLst>
                                    <p:animClr clrSpc="rgb" dir="cw">
                                      <p:cBhvr>
                                        <p:cTn id="203" dur="2000" fill="hold"/>
                                        <p:tgtEl>
                                          <p:spTgt spid="109"/>
                                        </p:tgtEl>
                                        <p:attrNameLst>
                                          <p:attrName>stroke.color</p:attrName>
                                        </p:attrNameLst>
                                      </p:cBhvr>
                                      <p:to>
                                        <a:schemeClr val="accent2"/>
                                      </p:to>
                                    </p:animClr>
                                    <p:set>
                                      <p:cBhvr>
                                        <p:cTn id="204" dur="2000" fill="hold"/>
                                        <p:tgtEl>
                                          <p:spTgt spid="109"/>
                                        </p:tgtEl>
                                        <p:attrNameLst>
                                          <p:attrName>stroke.on</p:attrName>
                                        </p:attrNameLst>
                                      </p:cBhvr>
                                      <p:to>
                                        <p:strVal val="true"/>
                                      </p:to>
                                    </p:set>
                                  </p:childTnLst>
                                </p:cTn>
                              </p:par>
                              <p:par>
                                <p:cTn id="205" presetID="7" presetClass="emph" presetSubtype="2" fill="hold" nodeType="withEffect">
                                  <p:stCondLst>
                                    <p:cond delay="0"/>
                                  </p:stCondLst>
                                  <p:childTnLst>
                                    <p:animClr clrSpc="rgb" dir="cw">
                                      <p:cBhvr>
                                        <p:cTn id="206" dur="2000" fill="hold"/>
                                        <p:tgtEl>
                                          <p:spTgt spid="111"/>
                                        </p:tgtEl>
                                        <p:attrNameLst>
                                          <p:attrName>stroke.color</p:attrName>
                                        </p:attrNameLst>
                                      </p:cBhvr>
                                      <p:to>
                                        <a:schemeClr val="accent2"/>
                                      </p:to>
                                    </p:animClr>
                                    <p:set>
                                      <p:cBhvr>
                                        <p:cTn id="207" dur="2000" fill="hold"/>
                                        <p:tgtEl>
                                          <p:spTgt spid="111"/>
                                        </p:tgtEl>
                                        <p:attrNameLst>
                                          <p:attrName>stroke.on</p:attrName>
                                        </p:attrNameLst>
                                      </p:cBhvr>
                                      <p:to>
                                        <p:strVal val="true"/>
                                      </p:to>
                                    </p:set>
                                  </p:childTnLst>
                                </p:cTn>
                              </p:par>
                              <p:par>
                                <p:cTn id="208" presetID="7" presetClass="emph" presetSubtype="2" fill="hold" nodeType="withEffect">
                                  <p:stCondLst>
                                    <p:cond delay="0"/>
                                  </p:stCondLst>
                                  <p:childTnLst>
                                    <p:animClr clrSpc="rgb" dir="cw">
                                      <p:cBhvr>
                                        <p:cTn id="209" dur="2000" fill="hold"/>
                                        <p:tgtEl>
                                          <p:spTgt spid="115"/>
                                        </p:tgtEl>
                                        <p:attrNameLst>
                                          <p:attrName>stroke.color</p:attrName>
                                        </p:attrNameLst>
                                      </p:cBhvr>
                                      <p:to>
                                        <a:schemeClr val="accent2"/>
                                      </p:to>
                                    </p:animClr>
                                    <p:set>
                                      <p:cBhvr>
                                        <p:cTn id="210" dur="2000" fill="hold"/>
                                        <p:tgtEl>
                                          <p:spTgt spid="115"/>
                                        </p:tgtEl>
                                        <p:attrNameLst>
                                          <p:attrName>stroke.on</p:attrName>
                                        </p:attrNameLst>
                                      </p:cBhvr>
                                      <p:to>
                                        <p:strVal val="true"/>
                                      </p:to>
                                    </p:set>
                                  </p:childTnLst>
                                </p:cTn>
                              </p:par>
                              <p:par>
                                <p:cTn id="211" presetID="3" presetClass="emph" presetSubtype="2" fill="hold" grpId="1" nodeType="withEffect">
                                  <p:stCondLst>
                                    <p:cond delay="0"/>
                                  </p:stCondLst>
                                  <p:childTnLst>
                                    <p:animClr clrSpc="rgb" dir="cw">
                                      <p:cBhvr override="childStyle">
                                        <p:cTn id="212" dur="2000" fill="hold"/>
                                        <p:tgtEl>
                                          <p:spTgt spid="118"/>
                                        </p:tgtEl>
                                        <p:attrNameLst>
                                          <p:attrName>style.color</p:attrName>
                                        </p:attrNameLst>
                                      </p:cBhvr>
                                      <p:to>
                                        <a:schemeClr val="accent2"/>
                                      </p:to>
                                    </p:animClr>
                                  </p:childTnLst>
                                </p:cTn>
                              </p:par>
                              <p:par>
                                <p:cTn id="213" presetID="3" presetClass="emph" presetSubtype="2" fill="hold" grpId="1" nodeType="withEffect">
                                  <p:stCondLst>
                                    <p:cond delay="0"/>
                                  </p:stCondLst>
                                  <p:childTnLst>
                                    <p:animClr clrSpc="rgb" dir="cw">
                                      <p:cBhvr override="childStyle">
                                        <p:cTn id="214" dur="2000" fill="hold"/>
                                        <p:tgtEl>
                                          <p:spTgt spid="121"/>
                                        </p:tgtEl>
                                        <p:attrNameLst>
                                          <p:attrName>style.color</p:attrName>
                                        </p:attrNameLst>
                                      </p:cBhvr>
                                      <p:to>
                                        <a:schemeClr val="accent2"/>
                                      </p:to>
                                    </p:animClr>
                                  </p:childTnLst>
                                </p:cTn>
                              </p:par>
                              <p:par>
                                <p:cTn id="215" presetID="3" presetClass="emph" presetSubtype="2" fill="hold" grpId="1" nodeType="withEffect">
                                  <p:stCondLst>
                                    <p:cond delay="0"/>
                                  </p:stCondLst>
                                  <p:childTnLst>
                                    <p:animClr clrSpc="rgb" dir="cw">
                                      <p:cBhvr override="childStyle">
                                        <p:cTn id="216" dur="2000" fill="hold"/>
                                        <p:tgtEl>
                                          <p:spTgt spid="124"/>
                                        </p:tgtEl>
                                        <p:attrNameLst>
                                          <p:attrName>style.color</p:attrName>
                                        </p:attrNameLst>
                                      </p:cBhvr>
                                      <p:to>
                                        <a:schemeClr val="accent2"/>
                                      </p:to>
                                    </p:animClr>
                                  </p:childTnLst>
                                </p:cTn>
                              </p:par>
                              <p:par>
                                <p:cTn id="217" presetID="3" presetClass="emph" presetSubtype="2" fill="hold" grpId="1" nodeType="withEffect">
                                  <p:stCondLst>
                                    <p:cond delay="0"/>
                                  </p:stCondLst>
                                  <p:childTnLst>
                                    <p:animClr clrSpc="rgb" dir="cw">
                                      <p:cBhvr override="childStyle">
                                        <p:cTn id="218" dur="2000" fill="hold"/>
                                        <p:tgtEl>
                                          <p:spTgt spid="148"/>
                                        </p:tgtEl>
                                        <p:attrNameLst>
                                          <p:attrName>style.color</p:attrName>
                                        </p:attrNameLst>
                                      </p:cBhvr>
                                      <p:to>
                                        <a:schemeClr val="accent2"/>
                                      </p:to>
                                    </p:animClr>
                                  </p:childTnLst>
                                </p:cTn>
                              </p:par>
                            </p:childTnLst>
                          </p:cTn>
                        </p:par>
                      </p:childTnLst>
                    </p:cTn>
                  </p:par>
                  <p:par>
                    <p:cTn id="219" fill="hold">
                      <p:stCondLst>
                        <p:cond delay="indefinite"/>
                      </p:stCondLst>
                      <p:childTnLst>
                        <p:par>
                          <p:cTn id="220" fill="hold">
                            <p:stCondLst>
                              <p:cond delay="0"/>
                            </p:stCondLst>
                            <p:childTnLst>
                              <p:par>
                                <p:cTn id="221" presetID="3" presetClass="emph" presetSubtype="2" fill="hold" grpId="0" nodeType="clickEffect">
                                  <p:stCondLst>
                                    <p:cond delay="0"/>
                                  </p:stCondLst>
                                  <p:iterate type="lt">
                                    <p:tmPct val="0"/>
                                  </p:iterate>
                                  <p:childTnLst>
                                    <p:animClr clrSpc="rgb" dir="cw">
                                      <p:cBhvr override="childStyle">
                                        <p:cTn id="222" dur="2000" fill="hold"/>
                                        <p:tgtEl>
                                          <p:spTgt spid="134"/>
                                        </p:tgtEl>
                                        <p:attrNameLst>
                                          <p:attrName>style.color</p:attrName>
                                        </p:attrNameLst>
                                      </p:cBhvr>
                                      <p:to>
                                        <a:schemeClr val="accent2"/>
                                      </p:to>
                                    </p:animClr>
                                  </p:childTnLst>
                                </p:cTn>
                              </p:par>
                              <p:par>
                                <p:cTn id="223" presetID="18" presetClass="emph" presetSubtype="0" fill="hold" grpId="1" nodeType="withEffect">
                                  <p:stCondLst>
                                    <p:cond delay="0"/>
                                  </p:stCondLst>
                                  <p:iterate type="lt">
                                    <p:tmPct val="4000"/>
                                  </p:iterate>
                                  <p:childTnLst>
                                    <p:set>
                                      <p:cBhvr override="childStyle">
                                        <p:cTn id="224" dur="500" fill="hold"/>
                                        <p:tgtEl>
                                          <p:spTgt spid="134"/>
                                        </p:tgtEl>
                                        <p:attrNameLst>
                                          <p:attrName>style.textDecorationUnderline</p:attrName>
                                        </p:attrNameLst>
                                      </p:cBhvr>
                                      <p:to>
                                        <p:strVal val="true"/>
                                      </p:to>
                                    </p:set>
                                  </p:childTnLst>
                                </p:cTn>
                              </p:par>
                              <p:par>
                                <p:cTn id="225" presetID="6" presetClass="emph" presetSubtype="0" fill="hold" grpId="2" nodeType="withEffect">
                                  <p:stCondLst>
                                    <p:cond delay="0"/>
                                  </p:stCondLst>
                                  <p:iterate type="lt">
                                    <p:tmPct val="0"/>
                                  </p:iterate>
                                  <p:childTnLst>
                                    <p:animScale>
                                      <p:cBhvr>
                                        <p:cTn id="226" dur="2000" fill="hold"/>
                                        <p:tgtEl>
                                          <p:spTgt spid="134"/>
                                        </p:tgtEl>
                                      </p:cBhvr>
                                      <p:by x="150000" y="150000"/>
                                    </p:animScale>
                                  </p:childTnLst>
                                </p:cTn>
                              </p:par>
                            </p:childTnLst>
                          </p:cTn>
                        </p:par>
                      </p:childTnLst>
                    </p:cTn>
                  </p:par>
                  <p:par>
                    <p:cTn id="227" fill="hold">
                      <p:stCondLst>
                        <p:cond delay="indefinite"/>
                      </p:stCondLst>
                      <p:childTnLst>
                        <p:par>
                          <p:cTn id="228" fill="hold">
                            <p:stCondLst>
                              <p:cond delay="0"/>
                            </p:stCondLst>
                            <p:childTnLst>
                              <p:par>
                                <p:cTn id="229" presetID="53" presetClass="entr" presetSubtype="16" fill="hold" grpId="0" nodeType="clickEffect">
                                  <p:stCondLst>
                                    <p:cond delay="0"/>
                                  </p:stCondLst>
                                  <p:childTnLst>
                                    <p:set>
                                      <p:cBhvr>
                                        <p:cTn id="230" dur="1" fill="hold">
                                          <p:stCondLst>
                                            <p:cond delay="0"/>
                                          </p:stCondLst>
                                        </p:cTn>
                                        <p:tgtEl>
                                          <p:spTgt spid="126"/>
                                        </p:tgtEl>
                                        <p:attrNameLst>
                                          <p:attrName>style.visibility</p:attrName>
                                        </p:attrNameLst>
                                      </p:cBhvr>
                                      <p:to>
                                        <p:strVal val="visible"/>
                                      </p:to>
                                    </p:set>
                                    <p:anim calcmode="lin" valueType="num">
                                      <p:cBhvr>
                                        <p:cTn id="231" dur="500" fill="hold"/>
                                        <p:tgtEl>
                                          <p:spTgt spid="126"/>
                                        </p:tgtEl>
                                        <p:attrNameLst>
                                          <p:attrName>ppt_w</p:attrName>
                                        </p:attrNameLst>
                                      </p:cBhvr>
                                      <p:tavLst>
                                        <p:tav tm="0">
                                          <p:val>
                                            <p:fltVal val="0"/>
                                          </p:val>
                                        </p:tav>
                                        <p:tav tm="100000">
                                          <p:val>
                                            <p:strVal val="#ppt_w"/>
                                          </p:val>
                                        </p:tav>
                                      </p:tavLst>
                                    </p:anim>
                                    <p:anim calcmode="lin" valueType="num">
                                      <p:cBhvr>
                                        <p:cTn id="232" dur="500" fill="hold"/>
                                        <p:tgtEl>
                                          <p:spTgt spid="126"/>
                                        </p:tgtEl>
                                        <p:attrNameLst>
                                          <p:attrName>ppt_h</p:attrName>
                                        </p:attrNameLst>
                                      </p:cBhvr>
                                      <p:tavLst>
                                        <p:tav tm="0">
                                          <p:val>
                                            <p:fltVal val="0"/>
                                          </p:val>
                                        </p:tav>
                                        <p:tav tm="100000">
                                          <p:val>
                                            <p:strVal val="#ppt_h"/>
                                          </p:val>
                                        </p:tav>
                                      </p:tavLst>
                                    </p:anim>
                                    <p:animEffect transition="in" filter="fade">
                                      <p:cBhvr>
                                        <p:cTn id="233" dur="500"/>
                                        <p:tgtEl>
                                          <p:spTgt spid="126"/>
                                        </p:tgtEl>
                                      </p:cBhvr>
                                    </p:animEffect>
                                  </p:childTnLst>
                                </p:cTn>
                              </p:par>
                            </p:childTnLst>
                          </p:cTn>
                        </p:par>
                      </p:childTnLst>
                    </p:cTn>
                  </p:par>
                  <p:par>
                    <p:cTn id="234" fill="hold">
                      <p:stCondLst>
                        <p:cond delay="indefinite"/>
                      </p:stCondLst>
                      <p:childTnLst>
                        <p:par>
                          <p:cTn id="235" fill="hold">
                            <p:stCondLst>
                              <p:cond delay="0"/>
                            </p:stCondLst>
                            <p:childTnLst>
                              <p:par>
                                <p:cTn id="236" presetID="7" presetClass="emph" presetSubtype="2" fill="hold" nodeType="clickEffect">
                                  <p:stCondLst>
                                    <p:cond delay="0"/>
                                  </p:stCondLst>
                                  <p:childTnLst>
                                    <p:animClr clrSpc="rgb" dir="cw">
                                      <p:cBhvr>
                                        <p:cTn id="237" dur="2000" fill="hold"/>
                                        <p:tgtEl>
                                          <p:spTgt spid="4"/>
                                        </p:tgtEl>
                                        <p:attrNameLst>
                                          <p:attrName>stroke.color</p:attrName>
                                        </p:attrNameLst>
                                      </p:cBhvr>
                                      <p:to>
                                        <a:srgbClr val="000000"/>
                                      </p:to>
                                    </p:animClr>
                                    <p:set>
                                      <p:cBhvr>
                                        <p:cTn id="238" dur="2000" fill="hold"/>
                                        <p:tgtEl>
                                          <p:spTgt spid="4"/>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2000" fill="hold"/>
                                        <p:tgtEl>
                                          <p:spTgt spid="76"/>
                                        </p:tgtEl>
                                        <p:attrNameLst>
                                          <p:attrName>stroke.color</p:attrName>
                                        </p:attrNameLst>
                                      </p:cBhvr>
                                      <p:to>
                                        <a:srgbClr val="000000"/>
                                      </p:to>
                                    </p:animClr>
                                    <p:set>
                                      <p:cBhvr>
                                        <p:cTn id="241" dur="2000" fill="hold"/>
                                        <p:tgtEl>
                                          <p:spTgt spid="76"/>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2000" fill="hold"/>
                                        <p:tgtEl>
                                          <p:spTgt spid="19"/>
                                        </p:tgtEl>
                                        <p:attrNameLst>
                                          <p:attrName>stroke.color</p:attrName>
                                        </p:attrNameLst>
                                      </p:cBhvr>
                                      <p:to>
                                        <a:srgbClr val="000000"/>
                                      </p:to>
                                    </p:animClr>
                                    <p:set>
                                      <p:cBhvr>
                                        <p:cTn id="244" dur="2000" fill="hold"/>
                                        <p:tgtEl>
                                          <p:spTgt spid="19"/>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2000" fill="hold"/>
                                        <p:tgtEl>
                                          <p:spTgt spid="28"/>
                                        </p:tgtEl>
                                        <p:attrNameLst>
                                          <p:attrName>stroke.color</p:attrName>
                                        </p:attrNameLst>
                                      </p:cBhvr>
                                      <p:to>
                                        <a:srgbClr val="000000"/>
                                      </p:to>
                                    </p:animClr>
                                    <p:set>
                                      <p:cBhvr>
                                        <p:cTn id="247" dur="2000" fill="hold"/>
                                        <p:tgtEl>
                                          <p:spTgt spid="28"/>
                                        </p:tgtEl>
                                        <p:attrNameLst>
                                          <p:attrName>stroke.on</p:attrName>
                                        </p:attrNameLst>
                                      </p:cBhvr>
                                      <p:to>
                                        <p:strVal val="true"/>
                                      </p:to>
                                    </p:set>
                                  </p:childTnLst>
                                </p:cTn>
                              </p:par>
                              <p:par>
                                <p:cTn id="248" presetID="7" presetClass="emph" presetSubtype="2" fill="hold" nodeType="withEffect">
                                  <p:stCondLst>
                                    <p:cond delay="0"/>
                                  </p:stCondLst>
                                  <p:childTnLst>
                                    <p:animClr clrSpc="rgb" dir="cw">
                                      <p:cBhvr>
                                        <p:cTn id="249" dur="2000" fill="hold"/>
                                        <p:tgtEl>
                                          <p:spTgt spid="22"/>
                                        </p:tgtEl>
                                        <p:attrNameLst>
                                          <p:attrName>stroke.color</p:attrName>
                                        </p:attrNameLst>
                                      </p:cBhvr>
                                      <p:to>
                                        <a:srgbClr val="000000"/>
                                      </p:to>
                                    </p:animClr>
                                    <p:set>
                                      <p:cBhvr>
                                        <p:cTn id="250" dur="2000" fill="hold"/>
                                        <p:tgtEl>
                                          <p:spTgt spid="22"/>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2000" fill="hold"/>
                                        <p:tgtEl>
                                          <p:spTgt spid="22"/>
                                        </p:tgtEl>
                                        <p:attrNameLst>
                                          <p:attrName>stroke.color</p:attrName>
                                        </p:attrNameLst>
                                      </p:cBhvr>
                                      <p:to>
                                        <a:srgbClr val="00B050"/>
                                      </p:to>
                                    </p:animClr>
                                    <p:set>
                                      <p:cBhvr>
                                        <p:cTn id="253" dur="2000" fill="hold"/>
                                        <p:tgtEl>
                                          <p:spTgt spid="22"/>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2000" fill="hold"/>
                                        <p:tgtEl>
                                          <p:spTgt spid="13"/>
                                        </p:tgtEl>
                                        <p:attrNameLst>
                                          <p:attrName>stroke.color</p:attrName>
                                        </p:attrNameLst>
                                      </p:cBhvr>
                                      <p:to>
                                        <a:srgbClr val="00B050"/>
                                      </p:to>
                                    </p:animClr>
                                    <p:set>
                                      <p:cBhvr>
                                        <p:cTn id="256" dur="2000" fill="hold"/>
                                        <p:tgtEl>
                                          <p:spTgt spid="13"/>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2000" fill="hold"/>
                                        <p:tgtEl>
                                          <p:spTgt spid="73"/>
                                        </p:tgtEl>
                                        <p:attrNameLst>
                                          <p:attrName>stroke.color</p:attrName>
                                        </p:attrNameLst>
                                      </p:cBhvr>
                                      <p:to>
                                        <a:srgbClr val="00B050"/>
                                      </p:to>
                                    </p:animClr>
                                    <p:set>
                                      <p:cBhvr>
                                        <p:cTn id="259" dur="2000" fill="hold"/>
                                        <p:tgtEl>
                                          <p:spTgt spid="73"/>
                                        </p:tgtEl>
                                        <p:attrNameLst>
                                          <p:attrName>stroke.on</p:attrName>
                                        </p:attrNameLst>
                                      </p:cBhvr>
                                      <p:to>
                                        <p:strVal val="true"/>
                                      </p:to>
                                    </p:set>
                                  </p:childTnLst>
                                </p:cTn>
                              </p:par>
                              <p:par>
                                <p:cTn id="260" presetID="7" presetClass="emph" presetSubtype="2" fill="hold" nodeType="withEffect">
                                  <p:stCondLst>
                                    <p:cond delay="0"/>
                                  </p:stCondLst>
                                  <p:childTnLst>
                                    <p:animClr clrSpc="rgb" dir="cw">
                                      <p:cBhvr>
                                        <p:cTn id="261" dur="2000" fill="hold"/>
                                        <p:tgtEl>
                                          <p:spTgt spid="16"/>
                                        </p:tgtEl>
                                        <p:attrNameLst>
                                          <p:attrName>stroke.color</p:attrName>
                                        </p:attrNameLst>
                                      </p:cBhvr>
                                      <p:to>
                                        <a:srgbClr val="00B050"/>
                                      </p:to>
                                    </p:animClr>
                                    <p:set>
                                      <p:cBhvr>
                                        <p:cTn id="262"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animBg="1"/>
      <p:bldP spid="102" grpId="0" animBg="1"/>
      <p:bldP spid="103" grpId="0" animBg="1"/>
      <p:bldP spid="104" grpId="0" animBg="1"/>
      <p:bldP spid="105" grpId="0" animBg="1"/>
      <p:bldP spid="106" grpId="0" animBg="1"/>
      <p:bldP spid="117" grpId="0"/>
      <p:bldP spid="118" grpId="0"/>
      <p:bldP spid="118" grpId="1"/>
      <p:bldP spid="119" grpId="0"/>
      <p:bldP spid="120" grpId="0"/>
      <p:bldP spid="120" grpId="1"/>
      <p:bldP spid="121" grpId="0"/>
      <p:bldP spid="121" grpId="1"/>
      <p:bldP spid="122" grpId="0"/>
      <p:bldP spid="123" grpId="0"/>
      <p:bldP spid="124" grpId="0"/>
      <p:bldP spid="124" grpId="1"/>
      <p:bldP spid="125" grpId="0"/>
      <p:bldP spid="125" grpId="1"/>
      <p:bldP spid="129" grpId="0"/>
      <p:bldP spid="130" grpId="0"/>
      <p:bldP spid="132" grpId="0"/>
      <p:bldP spid="133" grpId="0"/>
      <p:bldP spid="134" grpId="0"/>
      <p:bldP spid="134" grpId="1"/>
      <p:bldP spid="134" grpId="2"/>
      <p:bldP spid="134" grpId="3"/>
      <p:bldP spid="135" grpId="0"/>
      <p:bldP spid="78" grpId="0"/>
      <p:bldP spid="128" grpId="0"/>
      <p:bldP spid="137" grpId="0"/>
      <p:bldP spid="139" grpId="0"/>
      <p:bldP spid="141" grpId="0"/>
      <p:bldP spid="143" grpId="0"/>
      <p:bldP spid="145" grpId="0"/>
      <p:bldP spid="145" grpId="1"/>
      <p:bldP spid="147" grpId="0"/>
      <p:bldP spid="148" grpId="0"/>
      <p:bldP spid="148" grpId="1"/>
      <p:bldP spid="1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1487269"/>
            <a:ext cx="8610600" cy="646331"/>
          </a:xfrm>
          <a:prstGeom prst="rect">
            <a:avLst/>
          </a:prstGeom>
          <a:noFill/>
        </p:spPr>
        <p:txBody>
          <a:bodyPr wrap="square" rtlCol="0">
            <a:spAutoFit/>
          </a:bodyPr>
          <a:lstStyle/>
          <a:p>
            <a:pPr algn="just"/>
            <a:r>
              <a:rPr lang="en-US" dirty="0" smtClean="0"/>
              <a:t>Calculate Maximum Flow (Max Flow) for the following Flow Network using     Ford-Fulkerson Algorithm:</a:t>
            </a:r>
            <a:endParaRPr lang="en-US" dirty="0"/>
          </a:p>
        </p:txBody>
      </p:sp>
      <p:sp>
        <p:nvSpPr>
          <p:cNvPr id="2" name="Oval 1"/>
          <p:cNvSpPr/>
          <p:nvPr/>
        </p:nvSpPr>
        <p:spPr>
          <a:xfrm>
            <a:off x="3257845" y="27943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5" name="Oval 4"/>
          <p:cNvSpPr/>
          <p:nvPr/>
        </p:nvSpPr>
        <p:spPr>
          <a:xfrm>
            <a:off x="48580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7" name="Oval 6"/>
          <p:cNvSpPr/>
          <p:nvPr/>
        </p:nvSpPr>
        <p:spPr>
          <a:xfrm>
            <a:off x="48580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9" name="Oval 8"/>
          <p:cNvSpPr/>
          <p:nvPr/>
        </p:nvSpPr>
        <p:spPr>
          <a:xfrm>
            <a:off x="66868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 name="Oval 9"/>
          <p:cNvSpPr/>
          <p:nvPr/>
        </p:nvSpPr>
        <p:spPr>
          <a:xfrm>
            <a:off x="66868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1" name="Oval 10"/>
          <p:cNvSpPr/>
          <p:nvPr/>
        </p:nvSpPr>
        <p:spPr>
          <a:xfrm>
            <a:off x="8363245" y="2807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 name="Straight Arrow Connector 3"/>
          <p:cNvCxnSpPr>
            <a:stCxn id="2" idx="7"/>
            <a:endCxn id="5" idx="2"/>
          </p:cNvCxnSpPr>
          <p:nvPr/>
        </p:nvCxnSpPr>
        <p:spPr>
          <a:xfrm flipV="1">
            <a:off x="3713130" y="22362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5"/>
            <a:endCxn id="7" idx="2"/>
          </p:cNvCxnSpPr>
          <p:nvPr/>
        </p:nvCxnSpPr>
        <p:spPr>
          <a:xfrm>
            <a:off x="3713130" y="32496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6"/>
            <a:endCxn id="9" idx="2"/>
          </p:cNvCxnSpPr>
          <p:nvPr/>
        </p:nvCxnSpPr>
        <p:spPr>
          <a:xfrm>
            <a:off x="5391445" y="223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a:off x="5391445" y="38364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1" idx="1"/>
          </p:cNvCxnSpPr>
          <p:nvPr/>
        </p:nvCxnSpPr>
        <p:spPr>
          <a:xfrm>
            <a:off x="7220245" y="22362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a:endCxn id="11" idx="3"/>
          </p:cNvCxnSpPr>
          <p:nvPr/>
        </p:nvCxnSpPr>
        <p:spPr>
          <a:xfrm flipV="1">
            <a:off x="7220245" y="3263017"/>
            <a:ext cx="1221115" cy="5734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9" idx="4"/>
          </p:cNvCxnSpPr>
          <p:nvPr/>
        </p:nvCxnSpPr>
        <p:spPr>
          <a:xfrm flipV="1">
            <a:off x="6953545" y="2502932"/>
            <a:ext cx="0" cy="1066800"/>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7" idx="7"/>
          </p:cNvCxnSpPr>
          <p:nvPr/>
        </p:nvCxnSpPr>
        <p:spPr>
          <a:xfrm flipH="1">
            <a:off x="5313330" y="2424817"/>
            <a:ext cx="145163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7"/>
            <a:endCxn id="5" idx="5"/>
          </p:cNvCxnSpPr>
          <p:nvPr/>
        </p:nvCxnSpPr>
        <p:spPr>
          <a:xfrm flipV="1">
            <a:off x="531333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 idx="3"/>
            <a:endCxn id="7" idx="1"/>
          </p:cNvCxnSpPr>
          <p:nvPr/>
        </p:nvCxnSpPr>
        <p:spPr>
          <a:xfrm>
            <a:off x="493616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863774" y="2318266"/>
            <a:ext cx="413896" cy="369332"/>
          </a:xfrm>
          <a:prstGeom prst="rect">
            <a:avLst/>
          </a:prstGeom>
          <a:noFill/>
        </p:spPr>
        <p:txBody>
          <a:bodyPr wrap="none" rtlCol="0">
            <a:spAutoFit/>
          </a:bodyPr>
          <a:lstStyle/>
          <a:p>
            <a:r>
              <a:rPr lang="en-US" dirty="0" smtClean="0"/>
              <a:t>16</a:t>
            </a:r>
            <a:endParaRPr lang="en-US" dirty="0"/>
          </a:p>
        </p:txBody>
      </p:sp>
      <p:sp>
        <p:nvSpPr>
          <p:cNvPr id="80" name="TextBox 79"/>
          <p:cNvSpPr txBox="1"/>
          <p:nvPr/>
        </p:nvSpPr>
        <p:spPr>
          <a:xfrm>
            <a:off x="5832197" y="1905000"/>
            <a:ext cx="412292" cy="369332"/>
          </a:xfrm>
          <a:prstGeom prst="rect">
            <a:avLst/>
          </a:prstGeom>
          <a:noFill/>
        </p:spPr>
        <p:txBody>
          <a:bodyPr wrap="none" rtlCol="0">
            <a:spAutoFit/>
          </a:bodyPr>
          <a:lstStyle/>
          <a:p>
            <a:r>
              <a:rPr lang="en-US" dirty="0" smtClean="0"/>
              <a:t>12</a:t>
            </a:r>
            <a:endParaRPr lang="en-US" dirty="0"/>
          </a:p>
        </p:txBody>
      </p:sp>
      <p:sp>
        <p:nvSpPr>
          <p:cNvPr id="81" name="TextBox 80"/>
          <p:cNvSpPr txBox="1"/>
          <p:nvPr/>
        </p:nvSpPr>
        <p:spPr>
          <a:xfrm>
            <a:off x="4495079" y="2819400"/>
            <a:ext cx="534121" cy="369332"/>
          </a:xfrm>
          <a:prstGeom prst="rect">
            <a:avLst/>
          </a:prstGeom>
          <a:noFill/>
        </p:spPr>
        <p:txBody>
          <a:bodyPr wrap="none" rtlCol="0">
            <a:spAutoFit/>
          </a:bodyPr>
          <a:lstStyle/>
          <a:p>
            <a:r>
              <a:rPr lang="en-US" dirty="0" smtClean="0"/>
              <a:t>/10</a:t>
            </a:r>
            <a:endParaRPr lang="en-US" dirty="0"/>
          </a:p>
        </p:txBody>
      </p:sp>
      <p:sp>
        <p:nvSpPr>
          <p:cNvPr id="82" name="TextBox 81"/>
          <p:cNvSpPr txBox="1"/>
          <p:nvPr/>
        </p:nvSpPr>
        <p:spPr>
          <a:xfrm>
            <a:off x="5463935" y="2579132"/>
            <a:ext cx="423514" cy="369332"/>
          </a:xfrm>
          <a:prstGeom prst="rect">
            <a:avLst/>
          </a:prstGeom>
          <a:noFill/>
        </p:spPr>
        <p:txBody>
          <a:bodyPr wrap="none" rtlCol="0">
            <a:spAutoFit/>
          </a:bodyPr>
          <a:lstStyle/>
          <a:p>
            <a:r>
              <a:rPr lang="en-US" dirty="0" smtClean="0"/>
              <a:t>/4</a:t>
            </a:r>
            <a:endParaRPr lang="en-US" dirty="0"/>
          </a:p>
        </p:txBody>
      </p:sp>
      <p:sp>
        <p:nvSpPr>
          <p:cNvPr id="83" name="TextBox 82"/>
          <p:cNvSpPr txBox="1"/>
          <p:nvPr/>
        </p:nvSpPr>
        <p:spPr>
          <a:xfrm>
            <a:off x="3943645" y="3417332"/>
            <a:ext cx="410690" cy="369332"/>
          </a:xfrm>
          <a:prstGeom prst="rect">
            <a:avLst/>
          </a:prstGeom>
          <a:noFill/>
        </p:spPr>
        <p:txBody>
          <a:bodyPr wrap="none" rtlCol="0">
            <a:spAutoFit/>
          </a:bodyPr>
          <a:lstStyle/>
          <a:p>
            <a:r>
              <a:rPr lang="en-US" dirty="0" smtClean="0"/>
              <a:t>13</a:t>
            </a:r>
            <a:endParaRPr lang="en-US" dirty="0"/>
          </a:p>
        </p:txBody>
      </p:sp>
      <p:sp>
        <p:nvSpPr>
          <p:cNvPr id="84" name="TextBox 83"/>
          <p:cNvSpPr txBox="1"/>
          <p:nvPr/>
        </p:nvSpPr>
        <p:spPr>
          <a:xfrm>
            <a:off x="6143735" y="2895600"/>
            <a:ext cx="314510" cy="369332"/>
          </a:xfrm>
          <a:prstGeom prst="rect">
            <a:avLst/>
          </a:prstGeom>
          <a:noFill/>
        </p:spPr>
        <p:txBody>
          <a:bodyPr wrap="none" rtlCol="0">
            <a:spAutoFit/>
          </a:bodyPr>
          <a:lstStyle/>
          <a:p>
            <a:r>
              <a:rPr lang="en-US" dirty="0" smtClean="0"/>
              <a:t>9</a:t>
            </a:r>
            <a:endParaRPr lang="en-US" dirty="0"/>
          </a:p>
        </p:txBody>
      </p:sp>
      <p:sp>
        <p:nvSpPr>
          <p:cNvPr id="85" name="TextBox 84"/>
          <p:cNvSpPr txBox="1"/>
          <p:nvPr/>
        </p:nvSpPr>
        <p:spPr>
          <a:xfrm>
            <a:off x="5848645" y="3745468"/>
            <a:ext cx="413896" cy="369332"/>
          </a:xfrm>
          <a:prstGeom prst="rect">
            <a:avLst/>
          </a:prstGeom>
          <a:noFill/>
        </p:spPr>
        <p:txBody>
          <a:bodyPr wrap="none" rtlCol="0">
            <a:spAutoFit/>
          </a:bodyPr>
          <a:lstStyle/>
          <a:p>
            <a:r>
              <a:rPr lang="en-US" dirty="0" smtClean="0"/>
              <a:t>14</a:t>
            </a:r>
            <a:endParaRPr lang="en-US" dirty="0"/>
          </a:p>
        </p:txBody>
      </p:sp>
      <p:sp>
        <p:nvSpPr>
          <p:cNvPr id="86" name="TextBox 85"/>
          <p:cNvSpPr txBox="1"/>
          <p:nvPr/>
        </p:nvSpPr>
        <p:spPr>
          <a:xfrm>
            <a:off x="7851830" y="2209800"/>
            <a:ext cx="453970" cy="369332"/>
          </a:xfrm>
          <a:prstGeom prst="rect">
            <a:avLst/>
          </a:prstGeom>
          <a:noFill/>
        </p:spPr>
        <p:txBody>
          <a:bodyPr wrap="none" rtlCol="0">
            <a:spAutoFit/>
          </a:bodyPr>
          <a:lstStyle/>
          <a:p>
            <a:r>
              <a:rPr lang="en-US" dirty="0" smtClean="0"/>
              <a:t>20</a:t>
            </a:r>
            <a:endParaRPr lang="en-US" dirty="0"/>
          </a:p>
        </p:txBody>
      </p:sp>
      <p:sp>
        <p:nvSpPr>
          <p:cNvPr id="87" name="TextBox 86"/>
          <p:cNvSpPr txBox="1"/>
          <p:nvPr/>
        </p:nvSpPr>
        <p:spPr>
          <a:xfrm>
            <a:off x="7167518" y="2807732"/>
            <a:ext cx="300082" cy="369332"/>
          </a:xfrm>
          <a:prstGeom prst="rect">
            <a:avLst/>
          </a:prstGeom>
          <a:noFill/>
        </p:spPr>
        <p:txBody>
          <a:bodyPr wrap="none" rtlCol="0">
            <a:spAutoFit/>
          </a:bodyPr>
          <a:lstStyle/>
          <a:p>
            <a:r>
              <a:rPr lang="en-US" dirty="0" smtClean="0"/>
              <a:t>7</a:t>
            </a:r>
            <a:endParaRPr lang="en-US" dirty="0"/>
          </a:p>
        </p:txBody>
      </p:sp>
      <p:sp>
        <p:nvSpPr>
          <p:cNvPr id="88" name="TextBox 87"/>
          <p:cNvSpPr txBox="1"/>
          <p:nvPr/>
        </p:nvSpPr>
        <p:spPr>
          <a:xfrm>
            <a:off x="7838890" y="3429000"/>
            <a:ext cx="314510" cy="369332"/>
          </a:xfrm>
          <a:prstGeom prst="rect">
            <a:avLst/>
          </a:prstGeom>
          <a:noFill/>
        </p:spPr>
        <p:txBody>
          <a:bodyPr wrap="none" rtlCol="0">
            <a:spAutoFit/>
          </a:bodyPr>
          <a:lstStyle/>
          <a:p>
            <a:r>
              <a:rPr lang="en-US" dirty="0" smtClean="0"/>
              <a:t>4</a:t>
            </a:r>
            <a:endParaRPr lang="en-US" dirty="0"/>
          </a:p>
        </p:txBody>
      </p:sp>
      <p:sp>
        <p:nvSpPr>
          <p:cNvPr id="90" name="Rectangle 89"/>
          <p:cNvSpPr/>
          <p:nvPr/>
        </p:nvSpPr>
        <p:spPr>
          <a:xfrm>
            <a:off x="3609991" y="2318266"/>
            <a:ext cx="492443" cy="369332"/>
          </a:xfrm>
          <a:prstGeom prst="rect">
            <a:avLst/>
          </a:prstGeom>
        </p:spPr>
        <p:txBody>
          <a:bodyPr wrap="none">
            <a:spAutoFit/>
          </a:bodyPr>
          <a:lstStyle/>
          <a:p>
            <a:pPr algn="ctr"/>
            <a:r>
              <a:rPr lang="en-US" dirty="0" smtClean="0"/>
              <a:t>11/</a:t>
            </a:r>
            <a:endParaRPr lang="en-US" dirty="0"/>
          </a:p>
        </p:txBody>
      </p:sp>
      <p:sp>
        <p:nvSpPr>
          <p:cNvPr id="91" name="Rectangle 90"/>
          <p:cNvSpPr/>
          <p:nvPr/>
        </p:nvSpPr>
        <p:spPr>
          <a:xfrm>
            <a:off x="3716648" y="3440668"/>
            <a:ext cx="431528" cy="369332"/>
          </a:xfrm>
          <a:prstGeom prst="rect">
            <a:avLst/>
          </a:prstGeom>
        </p:spPr>
        <p:txBody>
          <a:bodyPr wrap="none">
            <a:spAutoFit/>
          </a:bodyPr>
          <a:lstStyle/>
          <a:p>
            <a:pPr algn="ctr"/>
            <a:r>
              <a:rPr lang="en-US" dirty="0"/>
              <a:t>8</a:t>
            </a:r>
            <a:r>
              <a:rPr lang="en-US" dirty="0" smtClean="0"/>
              <a:t>/</a:t>
            </a:r>
            <a:endParaRPr lang="en-US" dirty="0"/>
          </a:p>
        </p:txBody>
      </p:sp>
      <p:sp>
        <p:nvSpPr>
          <p:cNvPr id="92" name="Rectangle 91"/>
          <p:cNvSpPr/>
          <p:nvPr/>
        </p:nvSpPr>
        <p:spPr>
          <a:xfrm>
            <a:off x="5498502" y="1905000"/>
            <a:ext cx="521298" cy="369332"/>
          </a:xfrm>
          <a:prstGeom prst="rect">
            <a:avLst/>
          </a:prstGeom>
        </p:spPr>
        <p:txBody>
          <a:bodyPr wrap="none">
            <a:spAutoFit/>
          </a:bodyPr>
          <a:lstStyle/>
          <a:p>
            <a:pPr algn="ctr"/>
            <a:r>
              <a:rPr lang="en-US" dirty="0" smtClean="0"/>
              <a:t>12/</a:t>
            </a:r>
            <a:endParaRPr lang="en-US" dirty="0"/>
          </a:p>
        </p:txBody>
      </p:sp>
      <p:sp>
        <p:nvSpPr>
          <p:cNvPr id="93" name="Rectangle 92"/>
          <p:cNvSpPr/>
          <p:nvPr/>
        </p:nvSpPr>
        <p:spPr>
          <a:xfrm>
            <a:off x="4339736" y="2831068"/>
            <a:ext cx="300082" cy="369332"/>
          </a:xfrm>
          <a:prstGeom prst="rect">
            <a:avLst/>
          </a:prstGeom>
        </p:spPr>
        <p:txBody>
          <a:bodyPr wrap="none">
            <a:spAutoFit/>
          </a:bodyPr>
          <a:lstStyle/>
          <a:p>
            <a:pPr algn="ctr"/>
            <a:r>
              <a:rPr lang="en-US" dirty="0" smtClean="0"/>
              <a:t>7</a:t>
            </a:r>
            <a:endParaRPr lang="en-US" dirty="0"/>
          </a:p>
        </p:txBody>
      </p:sp>
      <p:sp>
        <p:nvSpPr>
          <p:cNvPr id="94" name="Rectangle 93"/>
          <p:cNvSpPr/>
          <p:nvPr/>
        </p:nvSpPr>
        <p:spPr>
          <a:xfrm>
            <a:off x="5313905" y="2602468"/>
            <a:ext cx="322524" cy="369332"/>
          </a:xfrm>
          <a:prstGeom prst="rect">
            <a:avLst/>
          </a:prstGeom>
        </p:spPr>
        <p:txBody>
          <a:bodyPr wrap="none">
            <a:spAutoFit/>
          </a:bodyPr>
          <a:lstStyle/>
          <a:p>
            <a:pPr algn="ctr"/>
            <a:r>
              <a:rPr lang="en-US" dirty="0" smtClean="0"/>
              <a:t>8</a:t>
            </a:r>
            <a:endParaRPr lang="en-US" dirty="0"/>
          </a:p>
        </p:txBody>
      </p:sp>
      <p:sp>
        <p:nvSpPr>
          <p:cNvPr id="95" name="Rectangle 94"/>
          <p:cNvSpPr/>
          <p:nvPr/>
        </p:nvSpPr>
        <p:spPr>
          <a:xfrm>
            <a:off x="5930455" y="2895600"/>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96" name="Rectangle 95"/>
          <p:cNvSpPr/>
          <p:nvPr/>
        </p:nvSpPr>
        <p:spPr>
          <a:xfrm>
            <a:off x="5591191" y="3745468"/>
            <a:ext cx="492443" cy="369332"/>
          </a:xfrm>
          <a:prstGeom prst="rect">
            <a:avLst/>
          </a:prstGeom>
        </p:spPr>
        <p:txBody>
          <a:bodyPr wrap="none">
            <a:spAutoFit/>
          </a:bodyPr>
          <a:lstStyle/>
          <a:p>
            <a:pPr algn="ctr"/>
            <a:r>
              <a:rPr lang="en-US" dirty="0" smtClean="0"/>
              <a:t>11/</a:t>
            </a:r>
            <a:endParaRPr lang="en-US" dirty="0"/>
          </a:p>
        </p:txBody>
      </p:sp>
      <p:sp>
        <p:nvSpPr>
          <p:cNvPr id="97" name="Rectangle 96"/>
          <p:cNvSpPr/>
          <p:nvPr/>
        </p:nvSpPr>
        <p:spPr>
          <a:xfrm>
            <a:off x="6951742" y="2831068"/>
            <a:ext cx="409087" cy="369332"/>
          </a:xfrm>
          <a:prstGeom prst="rect">
            <a:avLst/>
          </a:prstGeom>
        </p:spPr>
        <p:txBody>
          <a:bodyPr wrap="none">
            <a:spAutoFit/>
          </a:bodyPr>
          <a:lstStyle/>
          <a:p>
            <a:pPr algn="ctr"/>
            <a:r>
              <a:rPr lang="en-US" dirty="0"/>
              <a:t>7</a:t>
            </a:r>
            <a:r>
              <a:rPr lang="en-US" dirty="0" smtClean="0"/>
              <a:t>/</a:t>
            </a:r>
            <a:endParaRPr lang="en-US" dirty="0"/>
          </a:p>
        </p:txBody>
      </p:sp>
      <p:sp>
        <p:nvSpPr>
          <p:cNvPr id="98" name="Rectangle 97"/>
          <p:cNvSpPr/>
          <p:nvPr/>
        </p:nvSpPr>
        <p:spPr>
          <a:xfrm>
            <a:off x="7562315" y="2209800"/>
            <a:ext cx="514886" cy="369332"/>
          </a:xfrm>
          <a:prstGeom prst="rect">
            <a:avLst/>
          </a:prstGeom>
        </p:spPr>
        <p:txBody>
          <a:bodyPr wrap="none">
            <a:spAutoFit/>
          </a:bodyPr>
          <a:lstStyle/>
          <a:p>
            <a:pPr algn="ctr"/>
            <a:r>
              <a:rPr lang="en-US" dirty="0" smtClean="0"/>
              <a:t>15/</a:t>
            </a:r>
            <a:endParaRPr lang="en-US" dirty="0"/>
          </a:p>
        </p:txBody>
      </p:sp>
      <p:sp>
        <p:nvSpPr>
          <p:cNvPr id="99" name="Rectangle 98"/>
          <p:cNvSpPr/>
          <p:nvPr/>
        </p:nvSpPr>
        <p:spPr>
          <a:xfrm>
            <a:off x="7648796" y="3440668"/>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100" name="Rectangle 99"/>
          <p:cNvSpPr/>
          <p:nvPr/>
        </p:nvSpPr>
        <p:spPr>
          <a:xfrm>
            <a:off x="609600" y="2819400"/>
            <a:ext cx="2563522" cy="369332"/>
          </a:xfrm>
          <a:prstGeom prst="rect">
            <a:avLst/>
          </a:prstGeom>
        </p:spPr>
        <p:txBody>
          <a:bodyPr wrap="none">
            <a:spAutoFit/>
          </a:bodyPr>
          <a:lstStyle/>
          <a:p>
            <a:pPr algn="ctr"/>
            <a:r>
              <a:rPr lang="en-US" dirty="0" smtClean="0"/>
              <a:t>Total Flow =11 + 8 = 19</a:t>
            </a:r>
            <a:endParaRPr lang="en-US" dirty="0"/>
          </a:p>
        </p:txBody>
      </p:sp>
      <p:sp>
        <p:nvSpPr>
          <p:cNvPr id="101" name="Oval 100"/>
          <p:cNvSpPr/>
          <p:nvPr/>
        </p:nvSpPr>
        <p:spPr>
          <a:xfrm>
            <a:off x="304800" y="50041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02" name="Oval 101"/>
          <p:cNvSpPr/>
          <p:nvPr/>
        </p:nvSpPr>
        <p:spPr>
          <a:xfrm>
            <a:off x="19050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103" name="Oval 102"/>
          <p:cNvSpPr/>
          <p:nvPr/>
        </p:nvSpPr>
        <p:spPr>
          <a:xfrm>
            <a:off x="19050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104" name="Oval 103"/>
          <p:cNvSpPr/>
          <p:nvPr/>
        </p:nvSpPr>
        <p:spPr>
          <a:xfrm>
            <a:off x="37338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5" name="Oval 104"/>
          <p:cNvSpPr/>
          <p:nvPr/>
        </p:nvSpPr>
        <p:spPr>
          <a:xfrm>
            <a:off x="37338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06" name="Oval 105"/>
          <p:cNvSpPr/>
          <p:nvPr/>
        </p:nvSpPr>
        <p:spPr>
          <a:xfrm>
            <a:off x="5410200" y="5017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07" name="Straight Arrow Connector 106"/>
          <p:cNvCxnSpPr>
            <a:stCxn id="101" idx="7"/>
            <a:endCxn id="102" idx="2"/>
          </p:cNvCxnSpPr>
          <p:nvPr/>
        </p:nvCxnSpPr>
        <p:spPr>
          <a:xfrm flipV="1">
            <a:off x="760085" y="44460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1" idx="6"/>
            <a:endCxn id="103" idx="1"/>
          </p:cNvCxnSpPr>
          <p:nvPr/>
        </p:nvCxnSpPr>
        <p:spPr>
          <a:xfrm>
            <a:off x="838200" y="5270872"/>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2" idx="7"/>
            <a:endCxn id="104" idx="1"/>
          </p:cNvCxnSpPr>
          <p:nvPr/>
        </p:nvCxnSpPr>
        <p:spPr>
          <a:xfrm>
            <a:off x="2360285" y="4257447"/>
            <a:ext cx="145163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3" idx="6"/>
            <a:endCxn id="105" idx="2"/>
          </p:cNvCxnSpPr>
          <p:nvPr/>
        </p:nvCxnSpPr>
        <p:spPr>
          <a:xfrm>
            <a:off x="2438400" y="604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a:endCxn id="106" idx="1"/>
          </p:cNvCxnSpPr>
          <p:nvPr/>
        </p:nvCxnSpPr>
        <p:spPr>
          <a:xfrm>
            <a:off x="4267200" y="44460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2"/>
            <a:endCxn id="103" idx="7"/>
          </p:cNvCxnSpPr>
          <p:nvPr/>
        </p:nvCxnSpPr>
        <p:spPr>
          <a:xfrm flipH="1">
            <a:off x="2360285" y="4446032"/>
            <a:ext cx="1373515" cy="1411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3" idx="7"/>
            <a:endCxn id="102" idx="5"/>
          </p:cNvCxnSpPr>
          <p:nvPr/>
        </p:nvCxnSpPr>
        <p:spPr>
          <a:xfrm flipV="1">
            <a:off x="236028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3" idx="1"/>
          </p:cNvCxnSpPr>
          <p:nvPr/>
        </p:nvCxnSpPr>
        <p:spPr>
          <a:xfrm>
            <a:off x="198311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910729" y="4528066"/>
            <a:ext cx="306494" cy="369332"/>
          </a:xfrm>
          <a:prstGeom prst="rect">
            <a:avLst/>
          </a:prstGeom>
          <a:noFill/>
        </p:spPr>
        <p:txBody>
          <a:bodyPr wrap="none" rtlCol="0">
            <a:spAutoFit/>
          </a:bodyPr>
          <a:lstStyle/>
          <a:p>
            <a:r>
              <a:rPr lang="en-US" dirty="0"/>
              <a:t>5</a:t>
            </a:r>
          </a:p>
        </p:txBody>
      </p:sp>
      <p:sp>
        <p:nvSpPr>
          <p:cNvPr id="118" name="TextBox 117"/>
          <p:cNvSpPr txBox="1"/>
          <p:nvPr/>
        </p:nvSpPr>
        <p:spPr>
          <a:xfrm>
            <a:off x="2879152" y="3962400"/>
            <a:ext cx="325730" cy="369332"/>
          </a:xfrm>
          <a:prstGeom prst="rect">
            <a:avLst/>
          </a:prstGeom>
          <a:noFill/>
        </p:spPr>
        <p:txBody>
          <a:bodyPr wrap="none" rtlCol="0">
            <a:spAutoFit/>
          </a:bodyPr>
          <a:lstStyle/>
          <a:p>
            <a:r>
              <a:rPr lang="en-US" dirty="0" smtClean="0"/>
              <a:t>0</a:t>
            </a:r>
            <a:endParaRPr lang="en-US" dirty="0"/>
          </a:p>
        </p:txBody>
      </p:sp>
      <p:sp>
        <p:nvSpPr>
          <p:cNvPr id="119" name="TextBox 118"/>
          <p:cNvSpPr txBox="1"/>
          <p:nvPr/>
        </p:nvSpPr>
        <p:spPr>
          <a:xfrm>
            <a:off x="1600200" y="5345668"/>
            <a:ext cx="425116" cy="369332"/>
          </a:xfrm>
          <a:prstGeom prst="rect">
            <a:avLst/>
          </a:prstGeom>
          <a:noFill/>
        </p:spPr>
        <p:txBody>
          <a:bodyPr wrap="none" rtlCol="0">
            <a:spAutoFit/>
          </a:bodyPr>
          <a:lstStyle/>
          <a:p>
            <a:r>
              <a:rPr lang="en-US" dirty="0" smtClean="0"/>
              <a:t>10</a:t>
            </a:r>
            <a:endParaRPr lang="en-US" dirty="0"/>
          </a:p>
        </p:txBody>
      </p:sp>
      <p:sp>
        <p:nvSpPr>
          <p:cNvPr id="121" name="TextBox 120"/>
          <p:cNvSpPr txBox="1"/>
          <p:nvPr/>
        </p:nvSpPr>
        <p:spPr>
          <a:xfrm>
            <a:off x="1189510" y="5181600"/>
            <a:ext cx="306494" cy="369332"/>
          </a:xfrm>
          <a:prstGeom prst="rect">
            <a:avLst/>
          </a:prstGeom>
          <a:noFill/>
        </p:spPr>
        <p:txBody>
          <a:bodyPr wrap="none" rtlCol="0">
            <a:spAutoFit/>
          </a:bodyPr>
          <a:lstStyle/>
          <a:p>
            <a:r>
              <a:rPr lang="en-US" dirty="0"/>
              <a:t>5</a:t>
            </a:r>
          </a:p>
        </p:txBody>
      </p:sp>
      <p:sp>
        <p:nvSpPr>
          <p:cNvPr id="122" name="TextBox 121"/>
          <p:cNvSpPr txBox="1"/>
          <p:nvPr/>
        </p:nvSpPr>
        <p:spPr>
          <a:xfrm>
            <a:off x="2971800" y="4724400"/>
            <a:ext cx="306494" cy="369332"/>
          </a:xfrm>
          <a:prstGeom prst="rect">
            <a:avLst/>
          </a:prstGeom>
          <a:noFill/>
        </p:spPr>
        <p:txBody>
          <a:bodyPr wrap="none" rtlCol="0">
            <a:spAutoFit/>
          </a:bodyPr>
          <a:lstStyle/>
          <a:p>
            <a:r>
              <a:rPr lang="en-US" dirty="0"/>
              <a:t>5</a:t>
            </a:r>
          </a:p>
        </p:txBody>
      </p:sp>
      <p:sp>
        <p:nvSpPr>
          <p:cNvPr id="123" name="TextBox 122"/>
          <p:cNvSpPr txBox="1"/>
          <p:nvPr/>
        </p:nvSpPr>
        <p:spPr>
          <a:xfrm>
            <a:off x="2971800" y="5726668"/>
            <a:ext cx="311304" cy="369332"/>
          </a:xfrm>
          <a:prstGeom prst="rect">
            <a:avLst/>
          </a:prstGeom>
          <a:noFill/>
        </p:spPr>
        <p:txBody>
          <a:bodyPr wrap="none" rtlCol="0">
            <a:spAutoFit/>
          </a:bodyPr>
          <a:lstStyle/>
          <a:p>
            <a:r>
              <a:rPr lang="en-US" dirty="0"/>
              <a:t>3</a:t>
            </a:r>
          </a:p>
        </p:txBody>
      </p:sp>
      <p:sp>
        <p:nvSpPr>
          <p:cNvPr id="124" name="TextBox 123"/>
          <p:cNvSpPr txBox="1"/>
          <p:nvPr/>
        </p:nvSpPr>
        <p:spPr>
          <a:xfrm>
            <a:off x="4691504" y="4419600"/>
            <a:ext cx="306494" cy="369332"/>
          </a:xfrm>
          <a:prstGeom prst="rect">
            <a:avLst/>
          </a:prstGeom>
          <a:noFill/>
        </p:spPr>
        <p:txBody>
          <a:bodyPr wrap="none" rtlCol="0">
            <a:spAutoFit/>
          </a:bodyPr>
          <a:lstStyle/>
          <a:p>
            <a:r>
              <a:rPr lang="en-US" dirty="0"/>
              <a:t>5</a:t>
            </a:r>
          </a:p>
        </p:txBody>
      </p:sp>
      <p:sp>
        <p:nvSpPr>
          <p:cNvPr id="127" name="Rectangle 126"/>
          <p:cNvSpPr/>
          <p:nvPr/>
        </p:nvSpPr>
        <p:spPr>
          <a:xfrm>
            <a:off x="6903425" y="4050268"/>
            <a:ext cx="2164375" cy="369332"/>
          </a:xfrm>
          <a:prstGeom prst="rect">
            <a:avLst/>
          </a:prstGeom>
        </p:spPr>
        <p:txBody>
          <a:bodyPr wrap="none">
            <a:spAutoFit/>
          </a:bodyPr>
          <a:lstStyle/>
          <a:p>
            <a:pPr algn="ctr"/>
            <a:r>
              <a:rPr lang="en-US" u="sng" dirty="0" smtClean="0"/>
              <a:t>Flow </a:t>
            </a:r>
            <a:r>
              <a:rPr lang="en-US" u="sng" dirty="0" smtClean="0"/>
              <a:t>Network (FN)</a:t>
            </a:r>
            <a:endParaRPr lang="en-US" u="sng" dirty="0"/>
          </a:p>
        </p:txBody>
      </p:sp>
      <p:sp>
        <p:nvSpPr>
          <p:cNvPr id="129" name="Rectangle 128"/>
          <p:cNvSpPr/>
          <p:nvPr/>
        </p:nvSpPr>
        <p:spPr>
          <a:xfrm>
            <a:off x="87448" y="3733800"/>
            <a:ext cx="2579552" cy="369332"/>
          </a:xfrm>
          <a:prstGeom prst="rect">
            <a:avLst/>
          </a:prstGeom>
        </p:spPr>
        <p:txBody>
          <a:bodyPr wrap="none">
            <a:spAutoFit/>
          </a:bodyPr>
          <a:lstStyle/>
          <a:p>
            <a:pPr algn="ctr"/>
            <a:r>
              <a:rPr lang="en-US" u="sng" dirty="0" smtClean="0"/>
              <a:t>Residual </a:t>
            </a:r>
            <a:r>
              <a:rPr lang="en-US" u="sng" dirty="0" smtClean="0"/>
              <a:t>Network (RN)</a:t>
            </a:r>
            <a:endParaRPr lang="en-US" u="sng" dirty="0"/>
          </a:p>
        </p:txBody>
      </p:sp>
      <p:sp>
        <p:nvSpPr>
          <p:cNvPr id="130" name="Rectangle 129"/>
          <p:cNvSpPr/>
          <p:nvPr/>
        </p:nvSpPr>
        <p:spPr>
          <a:xfrm>
            <a:off x="6414196" y="4763869"/>
            <a:ext cx="2241319" cy="707886"/>
          </a:xfrm>
          <a:prstGeom prst="rect">
            <a:avLst/>
          </a:prstGeom>
        </p:spPr>
        <p:txBody>
          <a:bodyPr wrap="none">
            <a:spAutoFit/>
          </a:bodyPr>
          <a:lstStyle/>
          <a:p>
            <a:pPr algn="ctr"/>
            <a:r>
              <a:rPr lang="en-US" sz="1600" u="sng" dirty="0" smtClean="0"/>
              <a:t>Augmenting </a:t>
            </a:r>
            <a:r>
              <a:rPr lang="en-US" sz="1600" u="sng" dirty="0" smtClean="0"/>
              <a:t>Path (AP)</a:t>
            </a:r>
            <a:endParaRPr lang="en-US" sz="1600" u="sng" dirty="0" smtClean="0"/>
          </a:p>
          <a:p>
            <a:pPr algn="ctr">
              <a:lnSpc>
                <a:spcPct val="150000"/>
              </a:lnSpc>
            </a:pPr>
            <a:r>
              <a:rPr lang="en-US" sz="1600" dirty="0" smtClean="0"/>
              <a:t>S  </a:t>
            </a:r>
            <a:r>
              <a:rPr lang="en-US" sz="1600" dirty="0" smtClean="0">
                <a:sym typeface="Wingdings" pitchFamily="2" charset="2"/>
              </a:rPr>
              <a:t> V</a:t>
            </a:r>
            <a:r>
              <a:rPr lang="en-US" sz="1100" dirty="0">
                <a:sym typeface="Wingdings" pitchFamily="2" charset="2"/>
              </a:rPr>
              <a:t>2</a:t>
            </a:r>
            <a:r>
              <a:rPr lang="en-US" sz="1100" dirty="0" smtClean="0">
                <a:sym typeface="Wingdings" pitchFamily="2" charset="2"/>
              </a:rPr>
              <a:t>  </a:t>
            </a:r>
            <a:r>
              <a:rPr lang="en-US" sz="1600" dirty="0" smtClean="0">
                <a:sym typeface="Wingdings" pitchFamily="2" charset="2"/>
              </a:rPr>
              <a:t> </a:t>
            </a:r>
            <a:r>
              <a:rPr lang="en-US" sz="1100" dirty="0" smtClean="0">
                <a:sym typeface="Wingdings" pitchFamily="2" charset="2"/>
              </a:rPr>
              <a:t> </a:t>
            </a:r>
            <a:r>
              <a:rPr lang="en-US" sz="1600" dirty="0" smtClean="0">
                <a:sym typeface="Wingdings" pitchFamily="2" charset="2"/>
              </a:rPr>
              <a:t>V</a:t>
            </a:r>
            <a:r>
              <a:rPr lang="en-US" sz="1100" dirty="0">
                <a:sym typeface="Wingdings" pitchFamily="2" charset="2"/>
              </a:rPr>
              <a:t>3</a:t>
            </a:r>
            <a:r>
              <a:rPr lang="en-US" sz="1100" dirty="0" smtClean="0">
                <a:sym typeface="Wingdings" pitchFamily="2" charset="2"/>
              </a:rPr>
              <a:t>  </a:t>
            </a:r>
            <a:r>
              <a:rPr lang="en-US" sz="1600" dirty="0" smtClean="0">
                <a:sym typeface="Wingdings" pitchFamily="2" charset="2"/>
              </a:rPr>
              <a:t> </a:t>
            </a:r>
            <a:r>
              <a:rPr lang="en-US" sz="1100" dirty="0" smtClean="0">
                <a:sym typeface="Wingdings" pitchFamily="2" charset="2"/>
              </a:rPr>
              <a:t> </a:t>
            </a:r>
            <a:r>
              <a:rPr lang="en-US" sz="1600" dirty="0">
                <a:sym typeface="Wingdings" pitchFamily="2" charset="2"/>
              </a:rPr>
              <a:t>T</a:t>
            </a:r>
            <a:endParaRPr lang="en-US" sz="1600" dirty="0" smtClean="0"/>
          </a:p>
        </p:txBody>
      </p:sp>
      <p:sp>
        <p:nvSpPr>
          <p:cNvPr id="132" name="Rectangle 131"/>
          <p:cNvSpPr/>
          <p:nvPr/>
        </p:nvSpPr>
        <p:spPr>
          <a:xfrm>
            <a:off x="6781800" y="5257800"/>
            <a:ext cx="279243" cy="307777"/>
          </a:xfrm>
          <a:prstGeom prst="rect">
            <a:avLst/>
          </a:prstGeom>
        </p:spPr>
        <p:txBody>
          <a:bodyPr wrap="none">
            <a:spAutoFit/>
          </a:bodyPr>
          <a:lstStyle/>
          <a:p>
            <a:pPr algn="ctr"/>
            <a:r>
              <a:rPr lang="en-US" sz="1400" dirty="0" smtClean="0"/>
              <a:t>5</a:t>
            </a:r>
            <a:endParaRPr lang="en-US" dirty="0"/>
          </a:p>
        </p:txBody>
      </p:sp>
      <p:sp>
        <p:nvSpPr>
          <p:cNvPr id="133" name="Rectangle 132"/>
          <p:cNvSpPr/>
          <p:nvPr/>
        </p:nvSpPr>
        <p:spPr>
          <a:xfrm>
            <a:off x="7307895" y="5257800"/>
            <a:ext cx="285655" cy="307777"/>
          </a:xfrm>
          <a:prstGeom prst="rect">
            <a:avLst/>
          </a:prstGeom>
        </p:spPr>
        <p:txBody>
          <a:bodyPr wrap="none">
            <a:spAutoFit/>
          </a:bodyPr>
          <a:lstStyle/>
          <a:p>
            <a:pPr algn="ctr"/>
            <a:r>
              <a:rPr lang="en-US" sz="1400" dirty="0" smtClean="0"/>
              <a:t>4</a:t>
            </a:r>
            <a:endParaRPr lang="en-US" dirty="0"/>
          </a:p>
        </p:txBody>
      </p:sp>
      <p:sp>
        <p:nvSpPr>
          <p:cNvPr id="135" name="Rectangle 134"/>
          <p:cNvSpPr/>
          <p:nvPr/>
        </p:nvSpPr>
        <p:spPr>
          <a:xfrm>
            <a:off x="7909480" y="5257800"/>
            <a:ext cx="279244" cy="307777"/>
          </a:xfrm>
          <a:prstGeom prst="rect">
            <a:avLst/>
          </a:prstGeom>
        </p:spPr>
        <p:txBody>
          <a:bodyPr wrap="none">
            <a:spAutoFit/>
          </a:bodyPr>
          <a:lstStyle/>
          <a:p>
            <a:pPr algn="ctr"/>
            <a:r>
              <a:rPr lang="en-US" sz="1400" dirty="0"/>
              <a:t>5</a:t>
            </a:r>
            <a:endParaRPr lang="en-US" dirty="0"/>
          </a:p>
        </p:txBody>
      </p:sp>
      <p:cxnSp>
        <p:nvCxnSpPr>
          <p:cNvPr id="12" name="Straight Arrow Connector 11"/>
          <p:cNvCxnSpPr>
            <a:stCxn id="102" idx="3"/>
            <a:endCxn id="101" idx="6"/>
          </p:cNvCxnSpPr>
          <p:nvPr/>
        </p:nvCxnSpPr>
        <p:spPr>
          <a:xfrm flipH="1">
            <a:off x="838200" y="4634617"/>
            <a:ext cx="1144915" cy="63625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295400" y="4812268"/>
            <a:ext cx="383438" cy="369332"/>
          </a:xfrm>
          <a:prstGeom prst="rect">
            <a:avLst/>
          </a:prstGeom>
          <a:noFill/>
        </p:spPr>
        <p:txBody>
          <a:bodyPr wrap="none" rtlCol="0">
            <a:spAutoFit/>
          </a:bodyPr>
          <a:lstStyle/>
          <a:p>
            <a:r>
              <a:rPr lang="en-US" dirty="0" smtClean="0"/>
              <a:t>11</a:t>
            </a:r>
            <a:endParaRPr lang="en-US" dirty="0"/>
          </a:p>
        </p:txBody>
      </p:sp>
      <p:cxnSp>
        <p:nvCxnSpPr>
          <p:cNvPr id="89" name="Straight Arrow Connector 88"/>
          <p:cNvCxnSpPr>
            <a:stCxn id="104" idx="2"/>
            <a:endCxn id="102" idx="6"/>
          </p:cNvCxnSpPr>
          <p:nvPr/>
        </p:nvCxnSpPr>
        <p:spPr>
          <a:xfrm flipH="1">
            <a:off x="2438400" y="4446032"/>
            <a:ext cx="129540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743200" y="4355068"/>
            <a:ext cx="412292" cy="369332"/>
          </a:xfrm>
          <a:prstGeom prst="rect">
            <a:avLst/>
          </a:prstGeom>
          <a:noFill/>
        </p:spPr>
        <p:txBody>
          <a:bodyPr wrap="none" rtlCol="0">
            <a:spAutoFit/>
          </a:bodyPr>
          <a:lstStyle/>
          <a:p>
            <a:r>
              <a:rPr lang="en-US" dirty="0" smtClean="0"/>
              <a:t>12</a:t>
            </a:r>
            <a:endParaRPr lang="en-US" dirty="0"/>
          </a:p>
        </p:txBody>
      </p:sp>
      <p:cxnSp>
        <p:nvCxnSpPr>
          <p:cNvPr id="136" name="Straight Arrow Connector 135"/>
          <p:cNvCxnSpPr>
            <a:stCxn id="103" idx="6"/>
            <a:endCxn id="104" idx="3"/>
          </p:cNvCxnSpPr>
          <p:nvPr/>
        </p:nvCxnSpPr>
        <p:spPr>
          <a:xfrm flipV="1">
            <a:off x="2438400" y="4634617"/>
            <a:ext cx="1373515" cy="14116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190690" y="5029200"/>
            <a:ext cx="314510" cy="369332"/>
          </a:xfrm>
          <a:prstGeom prst="rect">
            <a:avLst/>
          </a:prstGeom>
          <a:noFill/>
        </p:spPr>
        <p:txBody>
          <a:bodyPr wrap="none" rtlCol="0">
            <a:spAutoFit/>
          </a:bodyPr>
          <a:lstStyle/>
          <a:p>
            <a:r>
              <a:rPr lang="en-US" dirty="0" smtClean="0"/>
              <a:t>4</a:t>
            </a:r>
            <a:endParaRPr lang="en-US" dirty="0"/>
          </a:p>
        </p:txBody>
      </p:sp>
      <p:cxnSp>
        <p:nvCxnSpPr>
          <p:cNvPr id="138" name="Straight Arrow Connector 137"/>
          <p:cNvCxnSpPr>
            <a:stCxn id="105" idx="3"/>
            <a:endCxn id="103" idx="5"/>
          </p:cNvCxnSpPr>
          <p:nvPr/>
        </p:nvCxnSpPr>
        <p:spPr>
          <a:xfrm flipH="1">
            <a:off x="2360285" y="6234817"/>
            <a:ext cx="145163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971800" y="6107668"/>
            <a:ext cx="383438" cy="369332"/>
          </a:xfrm>
          <a:prstGeom prst="rect">
            <a:avLst/>
          </a:prstGeom>
          <a:noFill/>
        </p:spPr>
        <p:txBody>
          <a:bodyPr wrap="none" rtlCol="0">
            <a:spAutoFit/>
          </a:bodyPr>
          <a:lstStyle/>
          <a:p>
            <a:r>
              <a:rPr lang="en-US" dirty="0" smtClean="0"/>
              <a:t>11</a:t>
            </a:r>
            <a:endParaRPr lang="en-US" dirty="0"/>
          </a:p>
        </p:txBody>
      </p:sp>
      <p:cxnSp>
        <p:nvCxnSpPr>
          <p:cNvPr id="140" name="Straight Arrow Connector 139"/>
          <p:cNvCxnSpPr>
            <a:stCxn id="106" idx="3"/>
            <a:endCxn id="105" idx="6"/>
          </p:cNvCxnSpPr>
          <p:nvPr/>
        </p:nvCxnSpPr>
        <p:spPr>
          <a:xfrm flipH="1">
            <a:off x="4267200" y="5472817"/>
            <a:ext cx="1221115" cy="5734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779670" y="5650468"/>
            <a:ext cx="314510" cy="369332"/>
          </a:xfrm>
          <a:prstGeom prst="rect">
            <a:avLst/>
          </a:prstGeom>
          <a:noFill/>
        </p:spPr>
        <p:txBody>
          <a:bodyPr wrap="none" rtlCol="0">
            <a:spAutoFit/>
          </a:bodyPr>
          <a:lstStyle/>
          <a:p>
            <a:r>
              <a:rPr lang="en-US" dirty="0" smtClean="0"/>
              <a:t>4</a:t>
            </a:r>
            <a:endParaRPr lang="en-US" dirty="0"/>
          </a:p>
        </p:txBody>
      </p:sp>
      <p:cxnSp>
        <p:nvCxnSpPr>
          <p:cNvPr id="142" name="Straight Arrow Connector 141"/>
          <p:cNvCxnSpPr>
            <a:stCxn id="104" idx="5"/>
            <a:endCxn id="105" idx="7"/>
          </p:cNvCxnSpPr>
          <p:nvPr/>
        </p:nvCxnSpPr>
        <p:spPr>
          <a:xfrm>
            <a:off x="4189085" y="4634617"/>
            <a:ext cx="0" cy="122303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195718" y="5040868"/>
            <a:ext cx="300082" cy="369332"/>
          </a:xfrm>
          <a:prstGeom prst="rect">
            <a:avLst/>
          </a:prstGeom>
          <a:noFill/>
        </p:spPr>
        <p:txBody>
          <a:bodyPr wrap="none" rtlCol="0">
            <a:spAutoFit/>
          </a:bodyPr>
          <a:lstStyle/>
          <a:p>
            <a:r>
              <a:rPr lang="en-US" dirty="0" smtClean="0"/>
              <a:t>7</a:t>
            </a:r>
            <a:endParaRPr lang="en-US" dirty="0"/>
          </a:p>
        </p:txBody>
      </p:sp>
      <p:cxnSp>
        <p:nvCxnSpPr>
          <p:cNvPr id="146" name="Straight Arrow Connector 145"/>
          <p:cNvCxnSpPr>
            <a:stCxn id="106" idx="2"/>
            <a:endCxn id="104" idx="5"/>
          </p:cNvCxnSpPr>
          <p:nvPr/>
        </p:nvCxnSpPr>
        <p:spPr>
          <a:xfrm flipH="1" flipV="1">
            <a:off x="4189085" y="4634617"/>
            <a:ext cx="1221115" cy="6496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652918" y="4876800"/>
            <a:ext cx="405880" cy="369332"/>
          </a:xfrm>
          <a:prstGeom prst="rect">
            <a:avLst/>
          </a:prstGeom>
          <a:noFill/>
        </p:spPr>
        <p:txBody>
          <a:bodyPr wrap="none" rtlCol="0">
            <a:spAutoFit/>
          </a:bodyPr>
          <a:lstStyle/>
          <a:p>
            <a:r>
              <a:rPr lang="en-US" dirty="0" smtClean="0"/>
              <a:t>15</a:t>
            </a:r>
            <a:endParaRPr lang="en-US" dirty="0"/>
          </a:p>
        </p:txBody>
      </p:sp>
      <p:sp>
        <p:nvSpPr>
          <p:cNvPr id="148" name="TextBox 147"/>
          <p:cNvSpPr txBox="1"/>
          <p:nvPr/>
        </p:nvSpPr>
        <p:spPr>
          <a:xfrm>
            <a:off x="2362200" y="4812268"/>
            <a:ext cx="311304" cy="369332"/>
          </a:xfrm>
          <a:prstGeom prst="rect">
            <a:avLst/>
          </a:prstGeom>
          <a:noFill/>
        </p:spPr>
        <p:txBody>
          <a:bodyPr wrap="none" rtlCol="0">
            <a:spAutoFit/>
          </a:bodyPr>
          <a:lstStyle/>
          <a:p>
            <a:r>
              <a:rPr lang="en-US" dirty="0"/>
              <a:t>3</a:t>
            </a:r>
          </a:p>
        </p:txBody>
      </p:sp>
      <p:cxnSp>
        <p:nvCxnSpPr>
          <p:cNvPr id="112" name="Straight Arrow Connector 111"/>
          <p:cNvCxnSpPr>
            <a:stCxn id="103" idx="3"/>
            <a:endCxn id="101" idx="5"/>
          </p:cNvCxnSpPr>
          <p:nvPr/>
        </p:nvCxnSpPr>
        <p:spPr>
          <a:xfrm flipH="1" flipV="1">
            <a:off x="760085" y="5459457"/>
            <a:ext cx="1223030" cy="77536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066800" y="5726668"/>
            <a:ext cx="322524" cy="369332"/>
          </a:xfrm>
          <a:prstGeom prst="rect">
            <a:avLst/>
          </a:prstGeom>
          <a:noFill/>
        </p:spPr>
        <p:txBody>
          <a:bodyPr wrap="none" rtlCol="0">
            <a:spAutoFit/>
          </a:bodyPr>
          <a:lstStyle/>
          <a:p>
            <a:r>
              <a:rPr lang="en-US" dirty="0" smtClean="0"/>
              <a:t>8</a:t>
            </a:r>
            <a:endParaRPr lang="en-US" dirty="0"/>
          </a:p>
        </p:txBody>
      </p:sp>
      <p:cxnSp>
        <p:nvCxnSpPr>
          <p:cNvPr id="131" name="Straight Arrow Connector 130"/>
          <p:cNvCxnSpPr/>
          <p:nvPr/>
        </p:nvCxnSpPr>
        <p:spPr>
          <a:xfrm>
            <a:off x="2286000" y="4712732"/>
            <a:ext cx="0" cy="106680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2230548" y="5257800"/>
            <a:ext cx="284052" cy="369332"/>
          </a:xfrm>
          <a:prstGeom prst="rect">
            <a:avLst/>
          </a:prstGeom>
          <a:noFill/>
        </p:spPr>
        <p:txBody>
          <a:bodyPr wrap="none" rtlCol="0">
            <a:spAutoFit/>
          </a:bodyPr>
          <a:lstStyle/>
          <a:p>
            <a:r>
              <a:rPr lang="en-US" dirty="0"/>
              <a:t>1</a:t>
            </a:r>
          </a:p>
        </p:txBody>
      </p:sp>
      <p:sp>
        <p:nvSpPr>
          <p:cNvPr id="150" name="TextBox 149"/>
          <p:cNvSpPr txBox="1"/>
          <p:nvPr/>
        </p:nvSpPr>
        <p:spPr>
          <a:xfrm>
            <a:off x="1676400" y="5005864"/>
            <a:ext cx="383438" cy="369332"/>
          </a:xfrm>
          <a:prstGeom prst="rect">
            <a:avLst/>
          </a:prstGeom>
          <a:noFill/>
        </p:spPr>
        <p:txBody>
          <a:bodyPr wrap="none" rtlCol="0">
            <a:spAutoFit/>
          </a:bodyPr>
          <a:lstStyle/>
          <a:p>
            <a:r>
              <a:rPr lang="en-US" dirty="0" smtClean="0"/>
              <a:t>11</a:t>
            </a:r>
            <a:endParaRPr lang="en-US" dirty="0"/>
          </a:p>
        </p:txBody>
      </p:sp>
      <p:sp>
        <p:nvSpPr>
          <p:cNvPr id="151" name="Rectangle 150"/>
          <p:cNvSpPr/>
          <p:nvPr/>
        </p:nvSpPr>
        <p:spPr>
          <a:xfrm>
            <a:off x="4343400" y="2819400"/>
            <a:ext cx="325730" cy="369332"/>
          </a:xfrm>
          <a:prstGeom prst="rect">
            <a:avLst/>
          </a:prstGeom>
        </p:spPr>
        <p:txBody>
          <a:bodyPr wrap="none">
            <a:spAutoFit/>
          </a:bodyPr>
          <a:lstStyle/>
          <a:p>
            <a:pPr algn="ctr"/>
            <a:r>
              <a:rPr lang="en-US" dirty="0" smtClean="0"/>
              <a:t>0</a:t>
            </a:r>
            <a:endParaRPr lang="en-US" dirty="0"/>
          </a:p>
        </p:txBody>
      </p:sp>
      <p:sp>
        <p:nvSpPr>
          <p:cNvPr id="152" name="Rectangle 151"/>
          <p:cNvSpPr/>
          <p:nvPr/>
        </p:nvSpPr>
        <p:spPr>
          <a:xfrm>
            <a:off x="5354748" y="2590800"/>
            <a:ext cx="284052" cy="369332"/>
          </a:xfrm>
          <a:prstGeom prst="rect">
            <a:avLst/>
          </a:prstGeom>
        </p:spPr>
        <p:txBody>
          <a:bodyPr wrap="none">
            <a:spAutoFit/>
          </a:bodyPr>
          <a:lstStyle/>
          <a:p>
            <a:pPr algn="ctr"/>
            <a:r>
              <a:rPr lang="en-US" dirty="0" smtClean="0"/>
              <a:t>1</a:t>
            </a:r>
            <a:endParaRPr lang="en-US" dirty="0"/>
          </a:p>
        </p:txBody>
      </p:sp>
      <p:cxnSp>
        <p:nvCxnSpPr>
          <p:cNvPr id="153" name="Straight Arrow Connector 152"/>
          <p:cNvCxnSpPr/>
          <p:nvPr/>
        </p:nvCxnSpPr>
        <p:spPr>
          <a:xfrm flipV="1">
            <a:off x="2057400" y="4712732"/>
            <a:ext cx="0" cy="106680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1807870" y="5181600"/>
            <a:ext cx="325730" cy="369332"/>
          </a:xfrm>
          <a:prstGeom prst="rect">
            <a:avLst/>
          </a:prstGeom>
          <a:noFill/>
        </p:spPr>
        <p:txBody>
          <a:bodyPr wrap="none" rtlCol="0">
            <a:spAutoFit/>
          </a:bodyPr>
          <a:lstStyle/>
          <a:p>
            <a:r>
              <a:rPr lang="en-US" dirty="0" smtClean="0"/>
              <a:t>0</a:t>
            </a:r>
            <a:endParaRPr lang="en-US" dirty="0"/>
          </a:p>
        </p:txBody>
      </p:sp>
      <p:cxnSp>
        <p:nvCxnSpPr>
          <p:cNvPr id="27" name="Curved Connector 26"/>
          <p:cNvCxnSpPr>
            <a:stCxn id="103" idx="6"/>
            <a:endCxn id="102" idx="5"/>
          </p:cNvCxnSpPr>
          <p:nvPr/>
        </p:nvCxnSpPr>
        <p:spPr>
          <a:xfrm flipH="1" flipV="1">
            <a:off x="2360285" y="4634617"/>
            <a:ext cx="78115" cy="1411615"/>
          </a:xfrm>
          <a:prstGeom prst="curvedConnector4">
            <a:avLst>
              <a:gd name="adj1" fmla="val -292645"/>
              <a:gd name="adj2" fmla="val 56680"/>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6" name="Curved Connector 155"/>
          <p:cNvCxnSpPr>
            <a:stCxn id="102" idx="3"/>
            <a:endCxn id="103" idx="2"/>
          </p:cNvCxnSpPr>
          <p:nvPr/>
        </p:nvCxnSpPr>
        <p:spPr>
          <a:xfrm rot="5400000">
            <a:off x="1238251" y="5301367"/>
            <a:ext cx="1411615" cy="78115"/>
          </a:xfrm>
          <a:prstGeom prst="curvedConnector4">
            <a:avLst>
              <a:gd name="adj1" fmla="val 37787"/>
              <a:gd name="adj2" fmla="val 392645"/>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3" name="Title 5"/>
          <p:cNvSpPr>
            <a:spLocks noGrp="1"/>
          </p:cNvSpPr>
          <p:nvPr>
            <p:ph type="title"/>
          </p:nvPr>
        </p:nvSpPr>
        <p:spPr>
          <a:xfrm>
            <a:off x="301752" y="228600"/>
            <a:ext cx="8534400" cy="758952"/>
          </a:xfrm>
        </p:spPr>
        <p:txBody>
          <a:bodyPr anchor="ctr">
            <a:noAutofit/>
          </a:bodyPr>
          <a:lstStyle/>
          <a:p>
            <a:r>
              <a:rPr lang="en-US" sz="2000" u="sng" dirty="0" smtClean="0"/>
              <a:t>Implementation of Ford-Fulkerson </a:t>
            </a:r>
            <a:r>
              <a:rPr lang="en-US" sz="2000" u="sng" dirty="0"/>
              <a:t>Algorithm – </a:t>
            </a:r>
            <a:r>
              <a:rPr lang="en-US" sz="2000" u="sng" dirty="0" smtClean="0"/>
              <a:t>Worked Out Example</a:t>
            </a:r>
            <a:endParaRPr lang="en-US" sz="2000" u="sng" dirty="0"/>
          </a:p>
        </p:txBody>
      </p:sp>
      <p:sp>
        <p:nvSpPr>
          <p:cNvPr id="120" name="Rectangle 119"/>
          <p:cNvSpPr/>
          <p:nvPr/>
        </p:nvSpPr>
        <p:spPr>
          <a:xfrm>
            <a:off x="6739265" y="4495800"/>
            <a:ext cx="1553631" cy="307777"/>
          </a:xfrm>
          <a:prstGeom prst="rect">
            <a:avLst/>
          </a:prstGeom>
        </p:spPr>
        <p:txBody>
          <a:bodyPr wrap="none">
            <a:spAutoFit/>
          </a:bodyPr>
          <a:lstStyle/>
          <a:p>
            <a:pPr algn="ctr"/>
            <a:r>
              <a:rPr lang="en-US" sz="1400" b="1" i="1" dirty="0" err="1" smtClean="0"/>
              <a:t>Path_Flow</a:t>
            </a:r>
            <a:r>
              <a:rPr lang="en-US" sz="1400" b="1" i="1" dirty="0" smtClean="0"/>
              <a:t> = 4</a:t>
            </a:r>
            <a:endParaRPr lang="en-US" sz="1400" b="1" i="1" dirty="0"/>
          </a:p>
        </p:txBody>
      </p:sp>
    </p:spTree>
    <p:extLst>
      <p:ext uri="{BB962C8B-B14F-4D97-AF65-F5344CB8AC3E}">
        <p14:creationId xmlns:p14="http://schemas.microsoft.com/office/powerpoint/2010/main" val="3843922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3"/>
                                        </p:tgtEl>
                                        <p:attrNameLst>
                                          <p:attrName>stroke.color</p:attrName>
                                        </p:attrNameLst>
                                      </p:cBhvr>
                                      <p:to>
                                        <a:srgbClr val="00B050"/>
                                      </p:to>
                                    </p:animClr>
                                    <p:set>
                                      <p:cBhvr>
                                        <p:cTn id="7" dur="5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73"/>
                                        </p:tgtEl>
                                        <p:attrNameLst>
                                          <p:attrName>stroke.color</p:attrName>
                                        </p:attrNameLst>
                                      </p:cBhvr>
                                      <p:to>
                                        <a:srgbClr val="00B050"/>
                                      </p:to>
                                    </p:animClr>
                                    <p:set>
                                      <p:cBhvr>
                                        <p:cTn id="10" dur="500" fill="hold"/>
                                        <p:tgtEl>
                                          <p:spTgt spid="73"/>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16"/>
                                        </p:tgtEl>
                                        <p:attrNameLst>
                                          <p:attrName>stroke.color</p:attrName>
                                        </p:attrNameLst>
                                      </p:cBhvr>
                                      <p:to>
                                        <a:srgbClr val="00B050"/>
                                      </p:to>
                                    </p:animClr>
                                    <p:set>
                                      <p:cBhvr>
                                        <p:cTn id="13" dur="500" fill="hold"/>
                                        <p:tgtEl>
                                          <p:spTgt spid="1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500" fill="hold"/>
                                        <p:tgtEl>
                                          <p:spTgt spid="22"/>
                                        </p:tgtEl>
                                        <p:attrNameLst>
                                          <p:attrName>stroke.color</p:attrName>
                                        </p:attrNameLst>
                                      </p:cBhvr>
                                      <p:to>
                                        <a:srgbClr val="00B050"/>
                                      </p:to>
                                    </p:animClr>
                                    <p:set>
                                      <p:cBhvr>
                                        <p:cTn id="16" dur="500" fill="hold"/>
                                        <p:tgtEl>
                                          <p:spTgt spid="22"/>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 calcmode="lin" valueType="num">
                                      <p:cBhvr>
                                        <p:cTn id="21" dur="500" fill="hold"/>
                                        <p:tgtEl>
                                          <p:spTgt spid="100"/>
                                        </p:tgtEl>
                                        <p:attrNameLst>
                                          <p:attrName>ppt_w</p:attrName>
                                        </p:attrNameLst>
                                      </p:cBhvr>
                                      <p:tavLst>
                                        <p:tav tm="0">
                                          <p:val>
                                            <p:fltVal val="0"/>
                                          </p:val>
                                        </p:tav>
                                        <p:tav tm="100000">
                                          <p:val>
                                            <p:strVal val="#ppt_w"/>
                                          </p:val>
                                        </p:tav>
                                      </p:tavLst>
                                    </p:anim>
                                    <p:anim calcmode="lin" valueType="num">
                                      <p:cBhvr>
                                        <p:cTn id="22" dur="500" fill="hold"/>
                                        <p:tgtEl>
                                          <p:spTgt spid="100"/>
                                        </p:tgtEl>
                                        <p:attrNameLst>
                                          <p:attrName>ppt_h</p:attrName>
                                        </p:attrNameLst>
                                      </p:cBhvr>
                                      <p:tavLst>
                                        <p:tav tm="0">
                                          <p:val>
                                            <p:fltVal val="0"/>
                                          </p:val>
                                        </p:tav>
                                        <p:tav tm="100000">
                                          <p:val>
                                            <p:strVal val="#ppt_h"/>
                                          </p:val>
                                        </p:tav>
                                      </p:tavLst>
                                    </p:anim>
                                    <p:animEffect transition="in" filter="fade">
                                      <p:cBhvr>
                                        <p:cTn id="23" dur="500"/>
                                        <p:tgtEl>
                                          <p:spTgt spid="10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xit" presetSubtype="21" fill="hold" grpId="0" nodeType="clickEffect">
                                  <p:stCondLst>
                                    <p:cond delay="0"/>
                                  </p:stCondLst>
                                  <p:childTnLst>
                                    <p:animEffect transition="out" filter="barn(inVertical)">
                                      <p:cBhvr>
                                        <p:cTn id="27" dur="500"/>
                                        <p:tgtEl>
                                          <p:spTgt spid="94"/>
                                        </p:tgtEl>
                                      </p:cBhvr>
                                    </p:animEffect>
                                    <p:set>
                                      <p:cBhvr>
                                        <p:cTn id="28" dur="1" fill="hold">
                                          <p:stCondLst>
                                            <p:cond delay="499"/>
                                          </p:stCondLst>
                                        </p:cTn>
                                        <p:tgtEl>
                                          <p:spTgt spid="94"/>
                                        </p:tgtEl>
                                        <p:attrNameLst>
                                          <p:attrName>style.visibility</p:attrName>
                                        </p:attrNameLst>
                                      </p:cBhvr>
                                      <p:to>
                                        <p:strVal val="hidden"/>
                                      </p:to>
                                    </p:set>
                                  </p:childTnLst>
                                </p:cTn>
                              </p:par>
                              <p:par>
                                <p:cTn id="29" presetID="16" presetClass="exit" presetSubtype="21" fill="hold" grpId="0" nodeType="withEffect">
                                  <p:stCondLst>
                                    <p:cond delay="0"/>
                                  </p:stCondLst>
                                  <p:childTnLst>
                                    <p:animEffect transition="out" filter="barn(inVertical)">
                                      <p:cBhvr>
                                        <p:cTn id="30" dur="500"/>
                                        <p:tgtEl>
                                          <p:spTgt spid="93"/>
                                        </p:tgtEl>
                                      </p:cBhvr>
                                    </p:animEffect>
                                    <p:set>
                                      <p:cBhvr>
                                        <p:cTn id="31" dur="1" fill="hold">
                                          <p:stCondLst>
                                            <p:cond delay="499"/>
                                          </p:stCondLst>
                                        </p:cTn>
                                        <p:tgtEl>
                                          <p:spTgt spid="9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51"/>
                                        </p:tgtEl>
                                        <p:attrNameLst>
                                          <p:attrName>style.visibility</p:attrName>
                                        </p:attrNameLst>
                                      </p:cBhvr>
                                      <p:to>
                                        <p:strVal val="visible"/>
                                      </p:to>
                                    </p:set>
                                    <p:animEffect transition="in" filter="barn(inVertical)">
                                      <p:cBhvr>
                                        <p:cTn id="36" dur="500"/>
                                        <p:tgtEl>
                                          <p:spTgt spid="15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52"/>
                                        </p:tgtEl>
                                        <p:attrNameLst>
                                          <p:attrName>style.visibility</p:attrName>
                                        </p:attrNameLst>
                                      </p:cBhvr>
                                      <p:to>
                                        <p:strVal val="visible"/>
                                      </p:to>
                                    </p:set>
                                    <p:animEffect transition="in" filter="barn(inVertical)">
                                      <p:cBhvr>
                                        <p:cTn id="39" dur="500"/>
                                        <p:tgtEl>
                                          <p:spTgt spid="152"/>
                                        </p:tgtEl>
                                      </p:cBhvr>
                                    </p:animEffect>
                                  </p:childTnLst>
                                </p:cTn>
                              </p:par>
                            </p:childTnLst>
                          </p:cTn>
                        </p:par>
                      </p:childTnLst>
                    </p:cTn>
                  </p:par>
                  <p:par>
                    <p:cTn id="40" fill="hold">
                      <p:stCondLst>
                        <p:cond delay="indefinite"/>
                      </p:stCondLst>
                      <p:childTnLst>
                        <p:par>
                          <p:cTn id="41" fill="hold">
                            <p:stCondLst>
                              <p:cond delay="0"/>
                            </p:stCondLst>
                            <p:childTnLst>
                              <p:par>
                                <p:cTn id="42" presetID="7" presetClass="emph" presetSubtype="2" fill="hold" nodeType="clickEffect">
                                  <p:stCondLst>
                                    <p:cond delay="0"/>
                                  </p:stCondLst>
                                  <p:childTnLst>
                                    <p:animClr clrSpc="rgb" dir="cw">
                                      <p:cBhvr>
                                        <p:cTn id="43" dur="1100" fill="hold"/>
                                        <p:tgtEl>
                                          <p:spTgt spid="76"/>
                                        </p:tgtEl>
                                        <p:attrNameLst>
                                          <p:attrName>stroke.color</p:attrName>
                                        </p:attrNameLst>
                                      </p:cBhvr>
                                      <p:to>
                                        <a:srgbClr val="FF0000"/>
                                      </p:to>
                                    </p:animClr>
                                    <p:set>
                                      <p:cBhvr>
                                        <p:cTn id="44" dur="1100" fill="hold"/>
                                        <p:tgtEl>
                                          <p:spTgt spid="7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1"/>
                                        </p:tgtEl>
                                        <p:attrNameLst>
                                          <p:attrName>style.visibility</p:attrName>
                                        </p:attrNameLst>
                                      </p:cBhvr>
                                      <p:to>
                                        <p:strVal val="visible"/>
                                      </p:to>
                                    </p:set>
                                    <p:animEffect transition="in" filter="barn(inVertical)">
                                      <p:cBhvr>
                                        <p:cTn id="49" dur="500"/>
                                        <p:tgtEl>
                                          <p:spTgt spid="101"/>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barn(inVertical)">
                                      <p:cBhvr>
                                        <p:cTn id="52" dur="500"/>
                                        <p:tgtEl>
                                          <p:spTgt spid="102"/>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animEffect transition="in" filter="barn(inVertical)">
                                      <p:cBhvr>
                                        <p:cTn id="55" dur="500"/>
                                        <p:tgtEl>
                                          <p:spTgt spid="10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barn(inVertical)">
                                      <p:cBhvr>
                                        <p:cTn id="58" dur="500"/>
                                        <p:tgtEl>
                                          <p:spTgt spid="104"/>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barn(inVertical)">
                                      <p:cBhvr>
                                        <p:cTn id="61" dur="500"/>
                                        <p:tgtEl>
                                          <p:spTgt spid="105"/>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barn(inVertical)">
                                      <p:cBhvr>
                                        <p:cTn id="64" dur="500"/>
                                        <p:tgtEl>
                                          <p:spTgt spid="106"/>
                                        </p:tgtEl>
                                      </p:cBhvr>
                                    </p:animEffect>
                                  </p:childTnLst>
                                </p:cTn>
                              </p:par>
                              <p:par>
                                <p:cTn id="65" presetID="16" presetClass="entr" presetSubtype="21" fill="hold" nodeType="withEffect">
                                  <p:stCondLst>
                                    <p:cond delay="0"/>
                                  </p:stCondLst>
                                  <p:childTnLst>
                                    <p:set>
                                      <p:cBhvr>
                                        <p:cTn id="66" dur="1" fill="hold">
                                          <p:stCondLst>
                                            <p:cond delay="0"/>
                                          </p:stCondLst>
                                        </p:cTn>
                                        <p:tgtEl>
                                          <p:spTgt spid="107"/>
                                        </p:tgtEl>
                                        <p:attrNameLst>
                                          <p:attrName>style.visibility</p:attrName>
                                        </p:attrNameLst>
                                      </p:cBhvr>
                                      <p:to>
                                        <p:strVal val="visible"/>
                                      </p:to>
                                    </p:set>
                                    <p:animEffect transition="in" filter="barn(inVertical)">
                                      <p:cBhvr>
                                        <p:cTn id="67" dur="500"/>
                                        <p:tgtEl>
                                          <p:spTgt spid="107"/>
                                        </p:tgtEl>
                                      </p:cBhvr>
                                    </p:animEffect>
                                  </p:childTnLst>
                                </p:cTn>
                              </p:par>
                              <p:par>
                                <p:cTn id="68" presetID="16" presetClass="entr" presetSubtype="21" fill="hold" nodeType="withEffect">
                                  <p:stCondLst>
                                    <p:cond delay="0"/>
                                  </p:stCondLst>
                                  <p:childTnLst>
                                    <p:set>
                                      <p:cBhvr>
                                        <p:cTn id="69" dur="1" fill="hold">
                                          <p:stCondLst>
                                            <p:cond delay="0"/>
                                          </p:stCondLst>
                                        </p:cTn>
                                        <p:tgtEl>
                                          <p:spTgt spid="108"/>
                                        </p:tgtEl>
                                        <p:attrNameLst>
                                          <p:attrName>style.visibility</p:attrName>
                                        </p:attrNameLst>
                                      </p:cBhvr>
                                      <p:to>
                                        <p:strVal val="visible"/>
                                      </p:to>
                                    </p:set>
                                    <p:animEffect transition="in" filter="barn(inVertical)">
                                      <p:cBhvr>
                                        <p:cTn id="70" dur="500"/>
                                        <p:tgtEl>
                                          <p:spTgt spid="108"/>
                                        </p:tgtEl>
                                      </p:cBhvr>
                                    </p:animEffect>
                                  </p:childTnLst>
                                </p:cTn>
                              </p:par>
                              <p:par>
                                <p:cTn id="71" presetID="16" presetClass="entr" presetSubtype="21" fill="hold"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barn(inVertical)">
                                      <p:cBhvr>
                                        <p:cTn id="73" dur="500"/>
                                        <p:tgtEl>
                                          <p:spTgt spid="109"/>
                                        </p:tgtEl>
                                      </p:cBhvr>
                                    </p:animEffect>
                                  </p:childTnLst>
                                </p:cTn>
                              </p:par>
                              <p:par>
                                <p:cTn id="74" presetID="16" presetClass="entr" presetSubtype="21" fill="hold"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barn(inVertical)">
                                      <p:cBhvr>
                                        <p:cTn id="76" dur="500"/>
                                        <p:tgtEl>
                                          <p:spTgt spid="110"/>
                                        </p:tgtEl>
                                      </p:cBhvr>
                                    </p:animEffect>
                                  </p:childTnLst>
                                </p:cTn>
                              </p:par>
                              <p:par>
                                <p:cTn id="77" presetID="16" presetClass="entr" presetSubtype="21"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barn(inVertical)">
                                      <p:cBhvr>
                                        <p:cTn id="79" dur="500"/>
                                        <p:tgtEl>
                                          <p:spTgt spid="111"/>
                                        </p:tgtEl>
                                      </p:cBhvr>
                                    </p:animEffect>
                                  </p:childTnLst>
                                </p:cTn>
                              </p:par>
                              <p:par>
                                <p:cTn id="80" presetID="16" presetClass="entr" presetSubtype="21" fill="hold" nodeType="withEffect">
                                  <p:stCondLst>
                                    <p:cond delay="0"/>
                                  </p:stCondLst>
                                  <p:childTnLst>
                                    <p:set>
                                      <p:cBhvr>
                                        <p:cTn id="81" dur="1" fill="hold">
                                          <p:stCondLst>
                                            <p:cond delay="0"/>
                                          </p:stCondLst>
                                        </p:cTn>
                                        <p:tgtEl>
                                          <p:spTgt spid="114"/>
                                        </p:tgtEl>
                                        <p:attrNameLst>
                                          <p:attrName>style.visibility</p:attrName>
                                        </p:attrNameLst>
                                      </p:cBhvr>
                                      <p:to>
                                        <p:strVal val="visible"/>
                                      </p:to>
                                    </p:set>
                                    <p:animEffect transition="in" filter="barn(inVertical)">
                                      <p:cBhvr>
                                        <p:cTn id="82" dur="500"/>
                                        <p:tgtEl>
                                          <p:spTgt spid="114"/>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117"/>
                                        </p:tgtEl>
                                        <p:attrNameLst>
                                          <p:attrName>style.visibility</p:attrName>
                                        </p:attrNameLst>
                                      </p:cBhvr>
                                      <p:to>
                                        <p:strVal val="visible"/>
                                      </p:to>
                                    </p:set>
                                    <p:animEffect transition="in" filter="barn(inVertical)">
                                      <p:cBhvr>
                                        <p:cTn id="85" dur="500"/>
                                        <p:tgtEl>
                                          <p:spTgt spid="117"/>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18"/>
                                        </p:tgtEl>
                                        <p:attrNameLst>
                                          <p:attrName>style.visibility</p:attrName>
                                        </p:attrNameLst>
                                      </p:cBhvr>
                                      <p:to>
                                        <p:strVal val="visible"/>
                                      </p:to>
                                    </p:set>
                                    <p:animEffect transition="in" filter="barn(inVertical)">
                                      <p:cBhvr>
                                        <p:cTn id="88" dur="500"/>
                                        <p:tgtEl>
                                          <p:spTgt spid="118"/>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119"/>
                                        </p:tgtEl>
                                        <p:attrNameLst>
                                          <p:attrName>style.visibility</p:attrName>
                                        </p:attrNameLst>
                                      </p:cBhvr>
                                      <p:to>
                                        <p:strVal val="visible"/>
                                      </p:to>
                                    </p:set>
                                    <p:animEffect transition="in" filter="barn(inVertical)">
                                      <p:cBhvr>
                                        <p:cTn id="91" dur="500"/>
                                        <p:tgtEl>
                                          <p:spTgt spid="119"/>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barn(inVertical)">
                                      <p:cBhvr>
                                        <p:cTn id="94" dur="500"/>
                                        <p:tgtEl>
                                          <p:spTgt spid="121"/>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122"/>
                                        </p:tgtEl>
                                        <p:attrNameLst>
                                          <p:attrName>style.visibility</p:attrName>
                                        </p:attrNameLst>
                                      </p:cBhvr>
                                      <p:to>
                                        <p:strVal val="visible"/>
                                      </p:to>
                                    </p:set>
                                    <p:animEffect transition="in" filter="barn(inVertical)">
                                      <p:cBhvr>
                                        <p:cTn id="97" dur="500"/>
                                        <p:tgtEl>
                                          <p:spTgt spid="122"/>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123"/>
                                        </p:tgtEl>
                                        <p:attrNameLst>
                                          <p:attrName>style.visibility</p:attrName>
                                        </p:attrNameLst>
                                      </p:cBhvr>
                                      <p:to>
                                        <p:strVal val="visible"/>
                                      </p:to>
                                    </p:set>
                                    <p:animEffect transition="in" filter="barn(inVertical)">
                                      <p:cBhvr>
                                        <p:cTn id="100" dur="500"/>
                                        <p:tgtEl>
                                          <p:spTgt spid="123"/>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124"/>
                                        </p:tgtEl>
                                        <p:attrNameLst>
                                          <p:attrName>style.visibility</p:attrName>
                                        </p:attrNameLst>
                                      </p:cBhvr>
                                      <p:to>
                                        <p:strVal val="visible"/>
                                      </p:to>
                                    </p:set>
                                    <p:animEffect transition="in" filter="barn(inVertical)">
                                      <p:cBhvr>
                                        <p:cTn id="103" dur="500"/>
                                        <p:tgtEl>
                                          <p:spTgt spid="124"/>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129"/>
                                        </p:tgtEl>
                                        <p:attrNameLst>
                                          <p:attrName>style.visibility</p:attrName>
                                        </p:attrNameLst>
                                      </p:cBhvr>
                                      <p:to>
                                        <p:strVal val="visible"/>
                                      </p:to>
                                    </p:set>
                                    <p:animEffect transition="in" filter="barn(inVertical)">
                                      <p:cBhvr>
                                        <p:cTn id="106" dur="500"/>
                                        <p:tgtEl>
                                          <p:spTgt spid="129"/>
                                        </p:tgtEl>
                                      </p:cBhvr>
                                    </p:animEffect>
                                  </p:childTnLst>
                                </p:cTn>
                              </p:par>
                              <p:par>
                                <p:cTn id="107" presetID="16" presetClass="entr" presetSubtype="21" fill="hold" nodeType="with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barn(inVertical)">
                                      <p:cBhvr>
                                        <p:cTn id="109" dur="500"/>
                                        <p:tgtEl>
                                          <p:spTgt spid="12"/>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barn(inVertical)">
                                      <p:cBhvr>
                                        <p:cTn id="112" dur="500"/>
                                        <p:tgtEl>
                                          <p:spTgt spid="78"/>
                                        </p:tgtEl>
                                      </p:cBhvr>
                                    </p:animEffect>
                                  </p:childTnLst>
                                </p:cTn>
                              </p:par>
                              <p:par>
                                <p:cTn id="113" presetID="16" presetClass="entr" presetSubtype="21" fill="hold" nodeType="withEffect">
                                  <p:stCondLst>
                                    <p:cond delay="0"/>
                                  </p:stCondLst>
                                  <p:childTnLst>
                                    <p:set>
                                      <p:cBhvr>
                                        <p:cTn id="114" dur="1" fill="hold">
                                          <p:stCondLst>
                                            <p:cond delay="0"/>
                                          </p:stCondLst>
                                        </p:cTn>
                                        <p:tgtEl>
                                          <p:spTgt spid="89"/>
                                        </p:tgtEl>
                                        <p:attrNameLst>
                                          <p:attrName>style.visibility</p:attrName>
                                        </p:attrNameLst>
                                      </p:cBhvr>
                                      <p:to>
                                        <p:strVal val="visible"/>
                                      </p:to>
                                    </p:set>
                                    <p:animEffect transition="in" filter="barn(inVertical)">
                                      <p:cBhvr>
                                        <p:cTn id="115" dur="500"/>
                                        <p:tgtEl>
                                          <p:spTgt spid="89"/>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128"/>
                                        </p:tgtEl>
                                        <p:attrNameLst>
                                          <p:attrName>style.visibility</p:attrName>
                                        </p:attrNameLst>
                                      </p:cBhvr>
                                      <p:to>
                                        <p:strVal val="visible"/>
                                      </p:to>
                                    </p:set>
                                    <p:animEffect transition="in" filter="barn(inVertical)">
                                      <p:cBhvr>
                                        <p:cTn id="118" dur="500"/>
                                        <p:tgtEl>
                                          <p:spTgt spid="128"/>
                                        </p:tgtEl>
                                      </p:cBhvr>
                                    </p:animEffect>
                                  </p:childTnLst>
                                </p:cTn>
                              </p:par>
                              <p:par>
                                <p:cTn id="119" presetID="16" presetClass="entr" presetSubtype="21" fill="hold" nodeType="withEffect">
                                  <p:stCondLst>
                                    <p:cond delay="0"/>
                                  </p:stCondLst>
                                  <p:childTnLst>
                                    <p:set>
                                      <p:cBhvr>
                                        <p:cTn id="120" dur="1" fill="hold">
                                          <p:stCondLst>
                                            <p:cond delay="0"/>
                                          </p:stCondLst>
                                        </p:cTn>
                                        <p:tgtEl>
                                          <p:spTgt spid="136"/>
                                        </p:tgtEl>
                                        <p:attrNameLst>
                                          <p:attrName>style.visibility</p:attrName>
                                        </p:attrNameLst>
                                      </p:cBhvr>
                                      <p:to>
                                        <p:strVal val="visible"/>
                                      </p:to>
                                    </p:set>
                                    <p:animEffect transition="in" filter="barn(inVertical)">
                                      <p:cBhvr>
                                        <p:cTn id="121" dur="500"/>
                                        <p:tgtEl>
                                          <p:spTgt spid="136"/>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137"/>
                                        </p:tgtEl>
                                        <p:attrNameLst>
                                          <p:attrName>style.visibility</p:attrName>
                                        </p:attrNameLst>
                                      </p:cBhvr>
                                      <p:to>
                                        <p:strVal val="visible"/>
                                      </p:to>
                                    </p:set>
                                    <p:animEffect transition="in" filter="barn(inVertical)">
                                      <p:cBhvr>
                                        <p:cTn id="124" dur="500"/>
                                        <p:tgtEl>
                                          <p:spTgt spid="137"/>
                                        </p:tgtEl>
                                      </p:cBhvr>
                                    </p:animEffect>
                                  </p:childTnLst>
                                </p:cTn>
                              </p:par>
                              <p:par>
                                <p:cTn id="125" presetID="16" presetClass="entr" presetSubtype="21" fill="hold" nodeType="withEffect">
                                  <p:stCondLst>
                                    <p:cond delay="0"/>
                                  </p:stCondLst>
                                  <p:childTnLst>
                                    <p:set>
                                      <p:cBhvr>
                                        <p:cTn id="126" dur="1" fill="hold">
                                          <p:stCondLst>
                                            <p:cond delay="0"/>
                                          </p:stCondLst>
                                        </p:cTn>
                                        <p:tgtEl>
                                          <p:spTgt spid="138"/>
                                        </p:tgtEl>
                                        <p:attrNameLst>
                                          <p:attrName>style.visibility</p:attrName>
                                        </p:attrNameLst>
                                      </p:cBhvr>
                                      <p:to>
                                        <p:strVal val="visible"/>
                                      </p:to>
                                    </p:set>
                                    <p:animEffect transition="in" filter="barn(inVertical)">
                                      <p:cBhvr>
                                        <p:cTn id="127" dur="500"/>
                                        <p:tgtEl>
                                          <p:spTgt spid="138"/>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139"/>
                                        </p:tgtEl>
                                        <p:attrNameLst>
                                          <p:attrName>style.visibility</p:attrName>
                                        </p:attrNameLst>
                                      </p:cBhvr>
                                      <p:to>
                                        <p:strVal val="visible"/>
                                      </p:to>
                                    </p:set>
                                    <p:animEffect transition="in" filter="barn(inVertical)">
                                      <p:cBhvr>
                                        <p:cTn id="130" dur="500"/>
                                        <p:tgtEl>
                                          <p:spTgt spid="139"/>
                                        </p:tgtEl>
                                      </p:cBhvr>
                                    </p:animEffect>
                                  </p:childTnLst>
                                </p:cTn>
                              </p:par>
                              <p:par>
                                <p:cTn id="131" presetID="16" presetClass="entr" presetSubtype="21" fill="hold" nodeType="withEffect">
                                  <p:stCondLst>
                                    <p:cond delay="0"/>
                                  </p:stCondLst>
                                  <p:childTnLst>
                                    <p:set>
                                      <p:cBhvr>
                                        <p:cTn id="132" dur="1" fill="hold">
                                          <p:stCondLst>
                                            <p:cond delay="0"/>
                                          </p:stCondLst>
                                        </p:cTn>
                                        <p:tgtEl>
                                          <p:spTgt spid="140"/>
                                        </p:tgtEl>
                                        <p:attrNameLst>
                                          <p:attrName>style.visibility</p:attrName>
                                        </p:attrNameLst>
                                      </p:cBhvr>
                                      <p:to>
                                        <p:strVal val="visible"/>
                                      </p:to>
                                    </p:set>
                                    <p:animEffect transition="in" filter="barn(inVertical)">
                                      <p:cBhvr>
                                        <p:cTn id="133" dur="500"/>
                                        <p:tgtEl>
                                          <p:spTgt spid="140"/>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141"/>
                                        </p:tgtEl>
                                        <p:attrNameLst>
                                          <p:attrName>style.visibility</p:attrName>
                                        </p:attrNameLst>
                                      </p:cBhvr>
                                      <p:to>
                                        <p:strVal val="visible"/>
                                      </p:to>
                                    </p:set>
                                    <p:animEffect transition="in" filter="barn(inVertical)">
                                      <p:cBhvr>
                                        <p:cTn id="136" dur="500"/>
                                        <p:tgtEl>
                                          <p:spTgt spid="141"/>
                                        </p:tgtEl>
                                      </p:cBhvr>
                                    </p:animEffect>
                                  </p:childTnLst>
                                </p:cTn>
                              </p:par>
                              <p:par>
                                <p:cTn id="137" presetID="16" presetClass="entr" presetSubtype="21" fill="hold" nodeType="withEffect">
                                  <p:stCondLst>
                                    <p:cond delay="0"/>
                                  </p:stCondLst>
                                  <p:childTnLst>
                                    <p:set>
                                      <p:cBhvr>
                                        <p:cTn id="138" dur="1" fill="hold">
                                          <p:stCondLst>
                                            <p:cond delay="0"/>
                                          </p:stCondLst>
                                        </p:cTn>
                                        <p:tgtEl>
                                          <p:spTgt spid="142"/>
                                        </p:tgtEl>
                                        <p:attrNameLst>
                                          <p:attrName>style.visibility</p:attrName>
                                        </p:attrNameLst>
                                      </p:cBhvr>
                                      <p:to>
                                        <p:strVal val="visible"/>
                                      </p:to>
                                    </p:set>
                                    <p:animEffect transition="in" filter="barn(inVertical)">
                                      <p:cBhvr>
                                        <p:cTn id="139" dur="500"/>
                                        <p:tgtEl>
                                          <p:spTgt spid="142"/>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143"/>
                                        </p:tgtEl>
                                        <p:attrNameLst>
                                          <p:attrName>style.visibility</p:attrName>
                                        </p:attrNameLst>
                                      </p:cBhvr>
                                      <p:to>
                                        <p:strVal val="visible"/>
                                      </p:to>
                                    </p:set>
                                    <p:animEffect transition="in" filter="barn(inVertical)">
                                      <p:cBhvr>
                                        <p:cTn id="142" dur="500"/>
                                        <p:tgtEl>
                                          <p:spTgt spid="143"/>
                                        </p:tgtEl>
                                      </p:cBhvr>
                                    </p:animEffect>
                                  </p:childTnLst>
                                </p:cTn>
                              </p:par>
                              <p:par>
                                <p:cTn id="143" presetID="16" presetClass="entr" presetSubtype="21" fill="hold" nodeType="withEffect">
                                  <p:stCondLst>
                                    <p:cond delay="0"/>
                                  </p:stCondLst>
                                  <p:childTnLst>
                                    <p:set>
                                      <p:cBhvr>
                                        <p:cTn id="144" dur="1" fill="hold">
                                          <p:stCondLst>
                                            <p:cond delay="0"/>
                                          </p:stCondLst>
                                        </p:cTn>
                                        <p:tgtEl>
                                          <p:spTgt spid="146"/>
                                        </p:tgtEl>
                                        <p:attrNameLst>
                                          <p:attrName>style.visibility</p:attrName>
                                        </p:attrNameLst>
                                      </p:cBhvr>
                                      <p:to>
                                        <p:strVal val="visible"/>
                                      </p:to>
                                    </p:set>
                                    <p:animEffect transition="in" filter="barn(inVertical)">
                                      <p:cBhvr>
                                        <p:cTn id="145" dur="500"/>
                                        <p:tgtEl>
                                          <p:spTgt spid="146"/>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147"/>
                                        </p:tgtEl>
                                        <p:attrNameLst>
                                          <p:attrName>style.visibility</p:attrName>
                                        </p:attrNameLst>
                                      </p:cBhvr>
                                      <p:to>
                                        <p:strVal val="visible"/>
                                      </p:to>
                                    </p:set>
                                    <p:animEffect transition="in" filter="barn(inVertical)">
                                      <p:cBhvr>
                                        <p:cTn id="148" dur="500"/>
                                        <p:tgtEl>
                                          <p:spTgt spid="147"/>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148"/>
                                        </p:tgtEl>
                                        <p:attrNameLst>
                                          <p:attrName>style.visibility</p:attrName>
                                        </p:attrNameLst>
                                      </p:cBhvr>
                                      <p:to>
                                        <p:strVal val="visible"/>
                                      </p:to>
                                    </p:set>
                                    <p:animEffect transition="in" filter="barn(inVertical)">
                                      <p:cBhvr>
                                        <p:cTn id="151" dur="500"/>
                                        <p:tgtEl>
                                          <p:spTgt spid="148"/>
                                        </p:tgtEl>
                                      </p:cBhvr>
                                    </p:animEffect>
                                  </p:childTnLst>
                                </p:cTn>
                              </p:par>
                              <p:par>
                                <p:cTn id="152" presetID="16" presetClass="entr" presetSubtype="21" fill="hold" nodeType="withEffect">
                                  <p:stCondLst>
                                    <p:cond delay="0"/>
                                  </p:stCondLst>
                                  <p:childTnLst>
                                    <p:set>
                                      <p:cBhvr>
                                        <p:cTn id="153" dur="1" fill="hold">
                                          <p:stCondLst>
                                            <p:cond delay="0"/>
                                          </p:stCondLst>
                                        </p:cTn>
                                        <p:tgtEl>
                                          <p:spTgt spid="112"/>
                                        </p:tgtEl>
                                        <p:attrNameLst>
                                          <p:attrName>style.visibility</p:attrName>
                                        </p:attrNameLst>
                                      </p:cBhvr>
                                      <p:to>
                                        <p:strVal val="visible"/>
                                      </p:to>
                                    </p:set>
                                    <p:animEffect transition="in" filter="barn(inVertical)">
                                      <p:cBhvr>
                                        <p:cTn id="154" dur="500"/>
                                        <p:tgtEl>
                                          <p:spTgt spid="112"/>
                                        </p:tgtEl>
                                      </p:cBhvr>
                                    </p:animEffect>
                                  </p:childTnLst>
                                </p:cTn>
                              </p:par>
                              <p:par>
                                <p:cTn id="155" presetID="16" presetClass="entr" presetSubtype="21" fill="hold" grpId="0" nodeType="withEffect">
                                  <p:stCondLst>
                                    <p:cond delay="0"/>
                                  </p:stCondLst>
                                  <p:childTnLst>
                                    <p:set>
                                      <p:cBhvr>
                                        <p:cTn id="156" dur="1" fill="hold">
                                          <p:stCondLst>
                                            <p:cond delay="0"/>
                                          </p:stCondLst>
                                        </p:cTn>
                                        <p:tgtEl>
                                          <p:spTgt spid="126"/>
                                        </p:tgtEl>
                                        <p:attrNameLst>
                                          <p:attrName>style.visibility</p:attrName>
                                        </p:attrNameLst>
                                      </p:cBhvr>
                                      <p:to>
                                        <p:strVal val="visible"/>
                                      </p:to>
                                    </p:set>
                                    <p:animEffect transition="in" filter="barn(inVertical)">
                                      <p:cBhvr>
                                        <p:cTn id="157" dur="500"/>
                                        <p:tgtEl>
                                          <p:spTgt spid="126"/>
                                        </p:tgtEl>
                                      </p:cBhvr>
                                    </p:animEffect>
                                  </p:childTnLst>
                                </p:cTn>
                              </p:par>
                              <p:par>
                                <p:cTn id="158" presetID="16" presetClass="entr" presetSubtype="21" fill="hold" nodeType="withEffect">
                                  <p:stCondLst>
                                    <p:cond delay="0"/>
                                  </p:stCondLst>
                                  <p:childTnLst>
                                    <p:set>
                                      <p:cBhvr>
                                        <p:cTn id="159" dur="1" fill="hold">
                                          <p:stCondLst>
                                            <p:cond delay="0"/>
                                          </p:stCondLst>
                                        </p:cTn>
                                        <p:tgtEl>
                                          <p:spTgt spid="131"/>
                                        </p:tgtEl>
                                        <p:attrNameLst>
                                          <p:attrName>style.visibility</p:attrName>
                                        </p:attrNameLst>
                                      </p:cBhvr>
                                      <p:to>
                                        <p:strVal val="visible"/>
                                      </p:to>
                                    </p:set>
                                    <p:animEffect transition="in" filter="barn(inVertical)">
                                      <p:cBhvr>
                                        <p:cTn id="160" dur="500"/>
                                        <p:tgtEl>
                                          <p:spTgt spid="131"/>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149"/>
                                        </p:tgtEl>
                                        <p:attrNameLst>
                                          <p:attrName>style.visibility</p:attrName>
                                        </p:attrNameLst>
                                      </p:cBhvr>
                                      <p:to>
                                        <p:strVal val="visible"/>
                                      </p:to>
                                    </p:set>
                                    <p:animEffect transition="in" filter="barn(inVertical)">
                                      <p:cBhvr>
                                        <p:cTn id="163" dur="500"/>
                                        <p:tgtEl>
                                          <p:spTgt spid="149"/>
                                        </p:tgtEl>
                                      </p:cBhvr>
                                    </p:animEffect>
                                  </p:childTnLst>
                                </p:cTn>
                              </p:par>
                              <p:par>
                                <p:cTn id="164" presetID="16" presetClass="entr" presetSubtype="21" fill="hold" nodeType="withEffect">
                                  <p:stCondLst>
                                    <p:cond delay="0"/>
                                  </p:stCondLst>
                                  <p:childTnLst>
                                    <p:set>
                                      <p:cBhvr>
                                        <p:cTn id="165" dur="1" fill="hold">
                                          <p:stCondLst>
                                            <p:cond delay="0"/>
                                          </p:stCondLst>
                                        </p:cTn>
                                        <p:tgtEl>
                                          <p:spTgt spid="153"/>
                                        </p:tgtEl>
                                        <p:attrNameLst>
                                          <p:attrName>style.visibility</p:attrName>
                                        </p:attrNameLst>
                                      </p:cBhvr>
                                      <p:to>
                                        <p:strVal val="visible"/>
                                      </p:to>
                                    </p:set>
                                    <p:animEffect transition="in" filter="barn(inVertical)">
                                      <p:cBhvr>
                                        <p:cTn id="166" dur="500"/>
                                        <p:tgtEl>
                                          <p:spTgt spid="153"/>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barn(inVertical)">
                                      <p:cBhvr>
                                        <p:cTn id="169" dur="500"/>
                                        <p:tgtEl>
                                          <p:spTgt spid="154"/>
                                        </p:tgtEl>
                                      </p:cBhvr>
                                    </p:animEffect>
                                  </p:childTnLst>
                                </p:cTn>
                              </p:par>
                              <p:par>
                                <p:cTn id="170" presetID="16" presetClass="entr" presetSubtype="21" fill="hold" nodeType="with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barn(inVertical)">
                                      <p:cBhvr>
                                        <p:cTn id="172" dur="500"/>
                                        <p:tgtEl>
                                          <p:spTgt spid="27"/>
                                        </p:tgtEl>
                                      </p:cBhvr>
                                    </p:animEffect>
                                  </p:childTnLst>
                                </p:cTn>
                              </p:par>
                              <p:par>
                                <p:cTn id="173" presetID="16" presetClass="entr" presetSubtype="21" fill="hold" nodeType="withEffect">
                                  <p:stCondLst>
                                    <p:cond delay="0"/>
                                  </p:stCondLst>
                                  <p:childTnLst>
                                    <p:set>
                                      <p:cBhvr>
                                        <p:cTn id="174" dur="1" fill="hold">
                                          <p:stCondLst>
                                            <p:cond delay="0"/>
                                          </p:stCondLst>
                                        </p:cTn>
                                        <p:tgtEl>
                                          <p:spTgt spid="156"/>
                                        </p:tgtEl>
                                        <p:attrNameLst>
                                          <p:attrName>style.visibility</p:attrName>
                                        </p:attrNameLst>
                                      </p:cBhvr>
                                      <p:to>
                                        <p:strVal val="visible"/>
                                      </p:to>
                                    </p:set>
                                    <p:animEffect transition="in" filter="barn(inVertical)">
                                      <p:cBhvr>
                                        <p:cTn id="175" dur="500"/>
                                        <p:tgtEl>
                                          <p:spTgt spid="156"/>
                                        </p:tgtEl>
                                      </p:cBhvr>
                                    </p:animEffect>
                                  </p:childTnLst>
                                </p:cTn>
                              </p:par>
                            </p:childTnLst>
                          </p:cTn>
                        </p:par>
                      </p:childTnLst>
                    </p:cTn>
                  </p:par>
                  <p:par>
                    <p:cTn id="176" fill="hold">
                      <p:stCondLst>
                        <p:cond delay="indefinite"/>
                      </p:stCondLst>
                      <p:childTnLst>
                        <p:par>
                          <p:cTn id="177" fill="hold">
                            <p:stCondLst>
                              <p:cond delay="0"/>
                            </p:stCondLst>
                            <p:childTnLst>
                              <p:par>
                                <p:cTn id="178" presetID="14" presetClass="exit" presetSubtype="10" fill="hold" nodeType="clickEffect">
                                  <p:stCondLst>
                                    <p:cond delay="0"/>
                                  </p:stCondLst>
                                  <p:childTnLst>
                                    <p:animEffect transition="out" filter="randombar(horizontal)">
                                      <p:cBhvr>
                                        <p:cTn id="179" dur="500"/>
                                        <p:tgtEl>
                                          <p:spTgt spid="109"/>
                                        </p:tgtEl>
                                      </p:cBhvr>
                                    </p:animEffect>
                                    <p:set>
                                      <p:cBhvr>
                                        <p:cTn id="180" dur="1" fill="hold">
                                          <p:stCondLst>
                                            <p:cond delay="499"/>
                                          </p:stCondLst>
                                        </p:cTn>
                                        <p:tgtEl>
                                          <p:spTgt spid="109"/>
                                        </p:tgtEl>
                                        <p:attrNameLst>
                                          <p:attrName>style.visibility</p:attrName>
                                        </p:attrNameLst>
                                      </p:cBhvr>
                                      <p:to>
                                        <p:strVal val="hidden"/>
                                      </p:to>
                                    </p:set>
                                  </p:childTnLst>
                                </p:cTn>
                              </p:par>
                              <p:par>
                                <p:cTn id="181" presetID="14" presetClass="exit" presetSubtype="10" fill="hold" grpId="1" nodeType="withEffect">
                                  <p:stCondLst>
                                    <p:cond delay="0"/>
                                  </p:stCondLst>
                                  <p:childTnLst>
                                    <p:animEffect transition="out" filter="randombar(horizontal)">
                                      <p:cBhvr>
                                        <p:cTn id="182" dur="500"/>
                                        <p:tgtEl>
                                          <p:spTgt spid="118"/>
                                        </p:tgtEl>
                                      </p:cBhvr>
                                    </p:animEffect>
                                    <p:set>
                                      <p:cBhvr>
                                        <p:cTn id="183" dur="1" fill="hold">
                                          <p:stCondLst>
                                            <p:cond delay="499"/>
                                          </p:stCondLst>
                                        </p:cTn>
                                        <p:tgtEl>
                                          <p:spTgt spid="11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4" presetClass="exit" presetSubtype="10" fill="hold" grpId="1" nodeType="clickEffect">
                                  <p:stCondLst>
                                    <p:cond delay="0"/>
                                  </p:stCondLst>
                                  <p:childTnLst>
                                    <p:animEffect transition="out" filter="randombar(horizontal)">
                                      <p:cBhvr>
                                        <p:cTn id="187" dur="500"/>
                                        <p:tgtEl>
                                          <p:spTgt spid="119"/>
                                        </p:tgtEl>
                                      </p:cBhvr>
                                    </p:animEffect>
                                    <p:set>
                                      <p:cBhvr>
                                        <p:cTn id="188" dur="1" fill="hold">
                                          <p:stCondLst>
                                            <p:cond delay="499"/>
                                          </p:stCondLst>
                                        </p:cTn>
                                        <p:tgtEl>
                                          <p:spTgt spid="119"/>
                                        </p:tgtEl>
                                        <p:attrNameLst>
                                          <p:attrName>style.visibility</p:attrName>
                                        </p:attrNameLst>
                                      </p:cBhvr>
                                      <p:to>
                                        <p:strVal val="hidden"/>
                                      </p:to>
                                    </p:set>
                                  </p:childTnLst>
                                </p:cTn>
                              </p:par>
                              <p:par>
                                <p:cTn id="189" presetID="14" presetClass="exit" presetSubtype="10" fill="hold" grpId="1" nodeType="withEffect">
                                  <p:stCondLst>
                                    <p:cond delay="0"/>
                                  </p:stCondLst>
                                  <p:childTnLst>
                                    <p:animEffect transition="out" filter="randombar(horizontal)">
                                      <p:cBhvr>
                                        <p:cTn id="190" dur="500"/>
                                        <p:tgtEl>
                                          <p:spTgt spid="148"/>
                                        </p:tgtEl>
                                      </p:cBhvr>
                                    </p:animEffect>
                                    <p:set>
                                      <p:cBhvr>
                                        <p:cTn id="191" dur="1" fill="hold">
                                          <p:stCondLst>
                                            <p:cond delay="499"/>
                                          </p:stCondLst>
                                        </p:cTn>
                                        <p:tgtEl>
                                          <p:spTgt spid="148"/>
                                        </p:tgtEl>
                                        <p:attrNameLst>
                                          <p:attrName>style.visibility</p:attrName>
                                        </p:attrNameLst>
                                      </p:cBhvr>
                                      <p:to>
                                        <p:strVal val="hidden"/>
                                      </p:to>
                                    </p:set>
                                  </p:childTnLst>
                                </p:cTn>
                              </p:par>
                              <p:par>
                                <p:cTn id="192" presetID="14" presetClass="exit" presetSubtype="10" fill="hold" nodeType="withEffect">
                                  <p:stCondLst>
                                    <p:cond delay="0"/>
                                  </p:stCondLst>
                                  <p:childTnLst>
                                    <p:animEffect transition="out" filter="randombar(horizontal)">
                                      <p:cBhvr>
                                        <p:cTn id="193" dur="500"/>
                                        <p:tgtEl>
                                          <p:spTgt spid="131"/>
                                        </p:tgtEl>
                                      </p:cBhvr>
                                    </p:animEffect>
                                    <p:set>
                                      <p:cBhvr>
                                        <p:cTn id="194" dur="1" fill="hold">
                                          <p:stCondLst>
                                            <p:cond delay="499"/>
                                          </p:stCondLst>
                                        </p:cTn>
                                        <p:tgtEl>
                                          <p:spTgt spid="131"/>
                                        </p:tgtEl>
                                        <p:attrNameLst>
                                          <p:attrName>style.visibility</p:attrName>
                                        </p:attrNameLst>
                                      </p:cBhvr>
                                      <p:to>
                                        <p:strVal val="hidden"/>
                                      </p:to>
                                    </p:set>
                                  </p:childTnLst>
                                </p:cTn>
                              </p:par>
                              <p:par>
                                <p:cTn id="195" presetID="14" presetClass="exit" presetSubtype="10" fill="hold" grpId="1" nodeType="withEffect">
                                  <p:stCondLst>
                                    <p:cond delay="0"/>
                                  </p:stCondLst>
                                  <p:childTnLst>
                                    <p:animEffect transition="out" filter="randombar(horizontal)">
                                      <p:cBhvr>
                                        <p:cTn id="196" dur="500"/>
                                        <p:tgtEl>
                                          <p:spTgt spid="149"/>
                                        </p:tgtEl>
                                      </p:cBhvr>
                                    </p:animEffect>
                                    <p:set>
                                      <p:cBhvr>
                                        <p:cTn id="197" dur="1" fill="hold">
                                          <p:stCondLst>
                                            <p:cond delay="499"/>
                                          </p:stCondLst>
                                        </p:cTn>
                                        <p:tgtEl>
                                          <p:spTgt spid="149"/>
                                        </p:tgtEl>
                                        <p:attrNameLst>
                                          <p:attrName>style.visibility</p:attrName>
                                        </p:attrNameLst>
                                      </p:cBhvr>
                                      <p:to>
                                        <p:strVal val="hidden"/>
                                      </p:to>
                                    </p:set>
                                  </p:childTnLst>
                                </p:cTn>
                              </p:par>
                              <p:par>
                                <p:cTn id="198" presetID="14" presetClass="exit" presetSubtype="10" fill="hold" nodeType="withEffect">
                                  <p:stCondLst>
                                    <p:cond delay="0"/>
                                  </p:stCondLst>
                                  <p:childTnLst>
                                    <p:animEffect transition="out" filter="randombar(horizontal)">
                                      <p:cBhvr>
                                        <p:cTn id="199" dur="500"/>
                                        <p:tgtEl>
                                          <p:spTgt spid="153"/>
                                        </p:tgtEl>
                                      </p:cBhvr>
                                    </p:animEffect>
                                    <p:set>
                                      <p:cBhvr>
                                        <p:cTn id="200" dur="1" fill="hold">
                                          <p:stCondLst>
                                            <p:cond delay="499"/>
                                          </p:stCondLst>
                                        </p:cTn>
                                        <p:tgtEl>
                                          <p:spTgt spid="153"/>
                                        </p:tgtEl>
                                        <p:attrNameLst>
                                          <p:attrName>style.visibility</p:attrName>
                                        </p:attrNameLst>
                                      </p:cBhvr>
                                      <p:to>
                                        <p:strVal val="hidden"/>
                                      </p:to>
                                    </p:set>
                                  </p:childTnLst>
                                </p:cTn>
                              </p:par>
                              <p:par>
                                <p:cTn id="201" presetID="14" presetClass="exit" presetSubtype="10" fill="hold" grpId="1" nodeType="withEffect">
                                  <p:stCondLst>
                                    <p:cond delay="0"/>
                                  </p:stCondLst>
                                  <p:childTnLst>
                                    <p:animEffect transition="out" filter="randombar(horizontal)">
                                      <p:cBhvr>
                                        <p:cTn id="202" dur="500"/>
                                        <p:tgtEl>
                                          <p:spTgt spid="154"/>
                                        </p:tgtEl>
                                      </p:cBhvr>
                                    </p:animEffect>
                                    <p:set>
                                      <p:cBhvr>
                                        <p:cTn id="203" dur="1" fill="hold">
                                          <p:stCondLst>
                                            <p:cond delay="499"/>
                                          </p:stCondLst>
                                        </p:cTn>
                                        <p:tgtEl>
                                          <p:spTgt spid="154"/>
                                        </p:tgtEl>
                                        <p:attrNameLst>
                                          <p:attrName>style.visibility</p:attrName>
                                        </p:attrNameLst>
                                      </p:cBhvr>
                                      <p:to>
                                        <p:strVal val="hidden"/>
                                      </p:to>
                                    </p:set>
                                  </p:childTnLst>
                                </p:cTn>
                              </p:par>
                              <p:par>
                                <p:cTn id="204" presetID="14" presetClass="exit" presetSubtype="10" fill="hold" nodeType="withEffect">
                                  <p:stCondLst>
                                    <p:cond delay="0"/>
                                  </p:stCondLst>
                                  <p:childTnLst>
                                    <p:animEffect transition="out" filter="randombar(horizontal)">
                                      <p:cBhvr>
                                        <p:cTn id="205" dur="500"/>
                                        <p:tgtEl>
                                          <p:spTgt spid="27"/>
                                        </p:tgtEl>
                                      </p:cBhvr>
                                    </p:animEffect>
                                    <p:set>
                                      <p:cBhvr>
                                        <p:cTn id="206" dur="1" fill="hold">
                                          <p:stCondLst>
                                            <p:cond delay="499"/>
                                          </p:stCondLst>
                                        </p:cTn>
                                        <p:tgtEl>
                                          <p:spTgt spid="27"/>
                                        </p:tgtEl>
                                        <p:attrNameLst>
                                          <p:attrName>style.visibility</p:attrName>
                                        </p:attrNameLst>
                                      </p:cBhvr>
                                      <p:to>
                                        <p:strVal val="hidden"/>
                                      </p:to>
                                    </p:set>
                                  </p:childTnLst>
                                </p:cTn>
                              </p:par>
                              <p:par>
                                <p:cTn id="207" presetID="14" presetClass="exit" presetSubtype="10" fill="hold" nodeType="withEffect">
                                  <p:stCondLst>
                                    <p:cond delay="0"/>
                                  </p:stCondLst>
                                  <p:childTnLst>
                                    <p:animEffect transition="out" filter="randombar(horizontal)">
                                      <p:cBhvr>
                                        <p:cTn id="208" dur="500"/>
                                        <p:tgtEl>
                                          <p:spTgt spid="156"/>
                                        </p:tgtEl>
                                      </p:cBhvr>
                                    </p:animEffect>
                                    <p:set>
                                      <p:cBhvr>
                                        <p:cTn id="209" dur="1" fill="hold">
                                          <p:stCondLst>
                                            <p:cond delay="499"/>
                                          </p:stCondLst>
                                        </p:cTn>
                                        <p:tgtEl>
                                          <p:spTgt spid="156"/>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53" presetClass="entr" presetSubtype="16" fill="hold" grpId="2" nodeType="clickEffect">
                                  <p:stCondLst>
                                    <p:cond delay="0"/>
                                  </p:stCondLst>
                                  <p:childTnLst>
                                    <p:set>
                                      <p:cBhvr>
                                        <p:cTn id="213" dur="1" fill="hold">
                                          <p:stCondLst>
                                            <p:cond delay="0"/>
                                          </p:stCondLst>
                                        </p:cTn>
                                        <p:tgtEl>
                                          <p:spTgt spid="148"/>
                                        </p:tgtEl>
                                        <p:attrNameLst>
                                          <p:attrName>style.visibility</p:attrName>
                                        </p:attrNameLst>
                                      </p:cBhvr>
                                      <p:to>
                                        <p:strVal val="visible"/>
                                      </p:to>
                                    </p:set>
                                    <p:anim calcmode="lin" valueType="num">
                                      <p:cBhvr>
                                        <p:cTn id="214" dur="500" fill="hold"/>
                                        <p:tgtEl>
                                          <p:spTgt spid="148"/>
                                        </p:tgtEl>
                                        <p:attrNameLst>
                                          <p:attrName>ppt_w</p:attrName>
                                        </p:attrNameLst>
                                      </p:cBhvr>
                                      <p:tavLst>
                                        <p:tav tm="0">
                                          <p:val>
                                            <p:fltVal val="0"/>
                                          </p:val>
                                        </p:tav>
                                        <p:tav tm="100000">
                                          <p:val>
                                            <p:strVal val="#ppt_w"/>
                                          </p:val>
                                        </p:tav>
                                      </p:tavLst>
                                    </p:anim>
                                    <p:anim calcmode="lin" valueType="num">
                                      <p:cBhvr>
                                        <p:cTn id="215" dur="500" fill="hold"/>
                                        <p:tgtEl>
                                          <p:spTgt spid="148"/>
                                        </p:tgtEl>
                                        <p:attrNameLst>
                                          <p:attrName>ppt_h</p:attrName>
                                        </p:attrNameLst>
                                      </p:cBhvr>
                                      <p:tavLst>
                                        <p:tav tm="0">
                                          <p:val>
                                            <p:fltVal val="0"/>
                                          </p:val>
                                        </p:tav>
                                        <p:tav tm="100000">
                                          <p:val>
                                            <p:strVal val="#ppt_h"/>
                                          </p:val>
                                        </p:tav>
                                      </p:tavLst>
                                    </p:anim>
                                    <p:animEffect transition="in" filter="fade">
                                      <p:cBhvr>
                                        <p:cTn id="216" dur="500"/>
                                        <p:tgtEl>
                                          <p:spTgt spid="148"/>
                                        </p:tgtEl>
                                      </p:cBhvr>
                                    </p:animEffect>
                                  </p:childTnLst>
                                </p:cTn>
                              </p:par>
                              <p:par>
                                <p:cTn id="217" presetID="53" presetClass="entr" presetSubtype="16" fill="hold" nodeType="withEffect">
                                  <p:stCondLst>
                                    <p:cond delay="0"/>
                                  </p:stCondLst>
                                  <p:childTnLst>
                                    <p:set>
                                      <p:cBhvr>
                                        <p:cTn id="218" dur="1" fill="hold">
                                          <p:stCondLst>
                                            <p:cond delay="0"/>
                                          </p:stCondLst>
                                        </p:cTn>
                                        <p:tgtEl>
                                          <p:spTgt spid="116"/>
                                        </p:tgtEl>
                                        <p:attrNameLst>
                                          <p:attrName>style.visibility</p:attrName>
                                        </p:attrNameLst>
                                      </p:cBhvr>
                                      <p:to>
                                        <p:strVal val="visible"/>
                                      </p:to>
                                    </p:set>
                                    <p:anim calcmode="lin" valueType="num">
                                      <p:cBhvr>
                                        <p:cTn id="219" dur="500" fill="hold"/>
                                        <p:tgtEl>
                                          <p:spTgt spid="116"/>
                                        </p:tgtEl>
                                        <p:attrNameLst>
                                          <p:attrName>ppt_w</p:attrName>
                                        </p:attrNameLst>
                                      </p:cBhvr>
                                      <p:tavLst>
                                        <p:tav tm="0">
                                          <p:val>
                                            <p:fltVal val="0"/>
                                          </p:val>
                                        </p:tav>
                                        <p:tav tm="100000">
                                          <p:val>
                                            <p:strVal val="#ppt_w"/>
                                          </p:val>
                                        </p:tav>
                                      </p:tavLst>
                                    </p:anim>
                                    <p:anim calcmode="lin" valueType="num">
                                      <p:cBhvr>
                                        <p:cTn id="220" dur="500" fill="hold"/>
                                        <p:tgtEl>
                                          <p:spTgt spid="116"/>
                                        </p:tgtEl>
                                        <p:attrNameLst>
                                          <p:attrName>ppt_h</p:attrName>
                                        </p:attrNameLst>
                                      </p:cBhvr>
                                      <p:tavLst>
                                        <p:tav tm="0">
                                          <p:val>
                                            <p:fltVal val="0"/>
                                          </p:val>
                                        </p:tav>
                                        <p:tav tm="100000">
                                          <p:val>
                                            <p:strVal val="#ppt_h"/>
                                          </p:val>
                                        </p:tav>
                                      </p:tavLst>
                                    </p:anim>
                                    <p:animEffect transition="in" filter="fade">
                                      <p:cBhvr>
                                        <p:cTn id="221" dur="500"/>
                                        <p:tgtEl>
                                          <p:spTgt spid="116"/>
                                        </p:tgtEl>
                                      </p:cBhvr>
                                    </p:animEffect>
                                  </p:childTnLst>
                                </p:cTn>
                              </p:par>
                              <p:par>
                                <p:cTn id="222" presetID="53" presetClass="entr" presetSubtype="16" fill="hold" grpId="0" nodeType="withEffect">
                                  <p:stCondLst>
                                    <p:cond delay="0"/>
                                  </p:stCondLst>
                                  <p:childTnLst>
                                    <p:set>
                                      <p:cBhvr>
                                        <p:cTn id="223" dur="1" fill="hold">
                                          <p:stCondLst>
                                            <p:cond delay="0"/>
                                          </p:stCondLst>
                                        </p:cTn>
                                        <p:tgtEl>
                                          <p:spTgt spid="150"/>
                                        </p:tgtEl>
                                        <p:attrNameLst>
                                          <p:attrName>style.visibility</p:attrName>
                                        </p:attrNameLst>
                                      </p:cBhvr>
                                      <p:to>
                                        <p:strVal val="visible"/>
                                      </p:to>
                                    </p:set>
                                    <p:anim calcmode="lin" valueType="num">
                                      <p:cBhvr>
                                        <p:cTn id="224" dur="500" fill="hold"/>
                                        <p:tgtEl>
                                          <p:spTgt spid="150"/>
                                        </p:tgtEl>
                                        <p:attrNameLst>
                                          <p:attrName>ppt_w</p:attrName>
                                        </p:attrNameLst>
                                      </p:cBhvr>
                                      <p:tavLst>
                                        <p:tav tm="0">
                                          <p:val>
                                            <p:fltVal val="0"/>
                                          </p:val>
                                        </p:tav>
                                        <p:tav tm="100000">
                                          <p:val>
                                            <p:strVal val="#ppt_w"/>
                                          </p:val>
                                        </p:tav>
                                      </p:tavLst>
                                    </p:anim>
                                    <p:anim calcmode="lin" valueType="num">
                                      <p:cBhvr>
                                        <p:cTn id="225" dur="500" fill="hold"/>
                                        <p:tgtEl>
                                          <p:spTgt spid="150"/>
                                        </p:tgtEl>
                                        <p:attrNameLst>
                                          <p:attrName>ppt_h</p:attrName>
                                        </p:attrNameLst>
                                      </p:cBhvr>
                                      <p:tavLst>
                                        <p:tav tm="0">
                                          <p:val>
                                            <p:fltVal val="0"/>
                                          </p:val>
                                        </p:tav>
                                        <p:tav tm="100000">
                                          <p:val>
                                            <p:strVal val="#ppt_h"/>
                                          </p:val>
                                        </p:tav>
                                      </p:tavLst>
                                    </p:anim>
                                    <p:animEffect transition="in" filter="fade">
                                      <p:cBhvr>
                                        <p:cTn id="226" dur="500"/>
                                        <p:tgtEl>
                                          <p:spTgt spid="150"/>
                                        </p:tgtEl>
                                      </p:cBhvr>
                                    </p:animEffect>
                                  </p:childTnLst>
                                </p:cTn>
                              </p:par>
                              <p:par>
                                <p:cTn id="227" presetID="53" presetClass="entr" presetSubtype="16" fill="hold" nodeType="withEffect">
                                  <p:stCondLst>
                                    <p:cond delay="0"/>
                                  </p:stCondLst>
                                  <p:childTnLst>
                                    <p:set>
                                      <p:cBhvr>
                                        <p:cTn id="228" dur="1" fill="hold">
                                          <p:stCondLst>
                                            <p:cond delay="0"/>
                                          </p:stCondLst>
                                        </p:cTn>
                                        <p:tgtEl>
                                          <p:spTgt spid="115"/>
                                        </p:tgtEl>
                                        <p:attrNameLst>
                                          <p:attrName>style.visibility</p:attrName>
                                        </p:attrNameLst>
                                      </p:cBhvr>
                                      <p:to>
                                        <p:strVal val="visible"/>
                                      </p:to>
                                    </p:set>
                                    <p:anim calcmode="lin" valueType="num">
                                      <p:cBhvr>
                                        <p:cTn id="229" dur="500" fill="hold"/>
                                        <p:tgtEl>
                                          <p:spTgt spid="115"/>
                                        </p:tgtEl>
                                        <p:attrNameLst>
                                          <p:attrName>ppt_w</p:attrName>
                                        </p:attrNameLst>
                                      </p:cBhvr>
                                      <p:tavLst>
                                        <p:tav tm="0">
                                          <p:val>
                                            <p:fltVal val="0"/>
                                          </p:val>
                                        </p:tav>
                                        <p:tav tm="100000">
                                          <p:val>
                                            <p:strVal val="#ppt_w"/>
                                          </p:val>
                                        </p:tav>
                                      </p:tavLst>
                                    </p:anim>
                                    <p:anim calcmode="lin" valueType="num">
                                      <p:cBhvr>
                                        <p:cTn id="230" dur="500" fill="hold"/>
                                        <p:tgtEl>
                                          <p:spTgt spid="115"/>
                                        </p:tgtEl>
                                        <p:attrNameLst>
                                          <p:attrName>ppt_h</p:attrName>
                                        </p:attrNameLst>
                                      </p:cBhvr>
                                      <p:tavLst>
                                        <p:tav tm="0">
                                          <p:val>
                                            <p:fltVal val="0"/>
                                          </p:val>
                                        </p:tav>
                                        <p:tav tm="100000">
                                          <p:val>
                                            <p:strVal val="#ppt_h"/>
                                          </p:val>
                                        </p:tav>
                                      </p:tavLst>
                                    </p:anim>
                                    <p:animEffect transition="in" filter="fade">
                                      <p:cBhvr>
                                        <p:cTn id="231" dur="500"/>
                                        <p:tgtEl>
                                          <p:spTgt spid="115"/>
                                        </p:tgtEl>
                                      </p:cBhvr>
                                    </p:animEffect>
                                  </p:childTnLst>
                                </p:cTn>
                              </p:par>
                            </p:childTnLst>
                          </p:cTn>
                        </p:par>
                      </p:childTnLst>
                    </p:cTn>
                  </p:par>
                  <p:par>
                    <p:cTn id="232" fill="hold">
                      <p:stCondLst>
                        <p:cond delay="indefinite"/>
                      </p:stCondLst>
                      <p:childTnLst>
                        <p:par>
                          <p:cTn id="233" fill="hold">
                            <p:stCondLst>
                              <p:cond delay="0"/>
                            </p:stCondLst>
                            <p:childTnLst>
                              <p:par>
                                <p:cTn id="234" presetID="16" presetClass="entr" presetSubtype="21" fill="hold" grpId="0" nodeType="clickEffect">
                                  <p:stCondLst>
                                    <p:cond delay="0"/>
                                  </p:stCondLst>
                                  <p:childTnLst>
                                    <p:set>
                                      <p:cBhvr>
                                        <p:cTn id="235" dur="1" fill="hold">
                                          <p:stCondLst>
                                            <p:cond delay="0"/>
                                          </p:stCondLst>
                                        </p:cTn>
                                        <p:tgtEl>
                                          <p:spTgt spid="130"/>
                                        </p:tgtEl>
                                        <p:attrNameLst>
                                          <p:attrName>style.visibility</p:attrName>
                                        </p:attrNameLst>
                                      </p:cBhvr>
                                      <p:to>
                                        <p:strVal val="visible"/>
                                      </p:to>
                                    </p:set>
                                    <p:animEffect transition="in" filter="barn(inVertical)">
                                      <p:cBhvr>
                                        <p:cTn id="236" dur="500"/>
                                        <p:tgtEl>
                                          <p:spTgt spid="130"/>
                                        </p:tgtEl>
                                      </p:cBhvr>
                                    </p:animEffect>
                                  </p:childTnLst>
                                </p:cTn>
                              </p:par>
                            </p:childTnLst>
                          </p:cTn>
                        </p:par>
                      </p:childTnLst>
                    </p:cTn>
                  </p:par>
                  <p:par>
                    <p:cTn id="237" fill="hold">
                      <p:stCondLst>
                        <p:cond delay="indefinite"/>
                      </p:stCondLst>
                      <p:childTnLst>
                        <p:par>
                          <p:cTn id="238" fill="hold">
                            <p:stCondLst>
                              <p:cond delay="0"/>
                            </p:stCondLst>
                            <p:childTnLst>
                              <p:par>
                                <p:cTn id="239" presetID="16" presetClass="entr" presetSubtype="21" fill="hold" grpId="0" nodeType="clickEffect">
                                  <p:stCondLst>
                                    <p:cond delay="0"/>
                                  </p:stCondLst>
                                  <p:iterate type="lt">
                                    <p:tmPct val="0"/>
                                  </p:iterate>
                                  <p:childTnLst>
                                    <p:set>
                                      <p:cBhvr>
                                        <p:cTn id="240" dur="1" fill="hold">
                                          <p:stCondLst>
                                            <p:cond delay="0"/>
                                          </p:stCondLst>
                                        </p:cTn>
                                        <p:tgtEl>
                                          <p:spTgt spid="133"/>
                                        </p:tgtEl>
                                        <p:attrNameLst>
                                          <p:attrName>style.visibility</p:attrName>
                                        </p:attrNameLst>
                                      </p:cBhvr>
                                      <p:to>
                                        <p:strVal val="visible"/>
                                      </p:to>
                                    </p:set>
                                    <p:animEffect transition="in" filter="barn(inVertical)">
                                      <p:cBhvr>
                                        <p:cTn id="241" dur="500"/>
                                        <p:tgtEl>
                                          <p:spTgt spid="133"/>
                                        </p:tgtEl>
                                      </p:cBhvr>
                                    </p:animEffect>
                                  </p:childTnLst>
                                </p:cTn>
                              </p:par>
                              <p:par>
                                <p:cTn id="242" presetID="16" presetClass="entr" presetSubtype="21" fill="hold" grpId="0" nodeType="withEffect">
                                  <p:stCondLst>
                                    <p:cond delay="0"/>
                                  </p:stCondLst>
                                  <p:childTnLst>
                                    <p:set>
                                      <p:cBhvr>
                                        <p:cTn id="243" dur="1" fill="hold">
                                          <p:stCondLst>
                                            <p:cond delay="0"/>
                                          </p:stCondLst>
                                        </p:cTn>
                                        <p:tgtEl>
                                          <p:spTgt spid="132"/>
                                        </p:tgtEl>
                                        <p:attrNameLst>
                                          <p:attrName>style.visibility</p:attrName>
                                        </p:attrNameLst>
                                      </p:cBhvr>
                                      <p:to>
                                        <p:strVal val="visible"/>
                                      </p:to>
                                    </p:set>
                                    <p:animEffect transition="in" filter="barn(inVertical)">
                                      <p:cBhvr>
                                        <p:cTn id="244" dur="500"/>
                                        <p:tgtEl>
                                          <p:spTgt spid="132"/>
                                        </p:tgtEl>
                                      </p:cBhvr>
                                    </p:animEffect>
                                  </p:childTnLst>
                                </p:cTn>
                              </p:par>
                              <p:par>
                                <p:cTn id="245" presetID="16" presetClass="entr" presetSubtype="21" fill="hold" grpId="0" nodeType="withEffect">
                                  <p:stCondLst>
                                    <p:cond delay="0"/>
                                  </p:stCondLst>
                                  <p:childTnLst>
                                    <p:set>
                                      <p:cBhvr>
                                        <p:cTn id="246" dur="1" fill="hold">
                                          <p:stCondLst>
                                            <p:cond delay="0"/>
                                          </p:stCondLst>
                                        </p:cTn>
                                        <p:tgtEl>
                                          <p:spTgt spid="135"/>
                                        </p:tgtEl>
                                        <p:attrNameLst>
                                          <p:attrName>style.visibility</p:attrName>
                                        </p:attrNameLst>
                                      </p:cBhvr>
                                      <p:to>
                                        <p:strVal val="visible"/>
                                      </p:to>
                                    </p:set>
                                    <p:animEffect transition="in" filter="barn(inVertical)">
                                      <p:cBhvr>
                                        <p:cTn id="247" dur="500"/>
                                        <p:tgtEl>
                                          <p:spTgt spid="135"/>
                                        </p:tgtEl>
                                      </p:cBhvr>
                                    </p:animEffect>
                                  </p:childTnLst>
                                </p:cTn>
                              </p:par>
                            </p:childTnLst>
                          </p:cTn>
                        </p:par>
                      </p:childTnLst>
                    </p:cTn>
                  </p:par>
                  <p:par>
                    <p:cTn id="248" fill="hold">
                      <p:stCondLst>
                        <p:cond delay="indefinite"/>
                      </p:stCondLst>
                      <p:childTnLst>
                        <p:par>
                          <p:cTn id="249" fill="hold">
                            <p:stCondLst>
                              <p:cond delay="0"/>
                            </p:stCondLst>
                            <p:childTnLst>
                              <p:par>
                                <p:cTn id="250" presetID="7" presetClass="emph" presetSubtype="2" fill="hold" nodeType="clickEffect">
                                  <p:stCondLst>
                                    <p:cond delay="0"/>
                                  </p:stCondLst>
                                  <p:childTnLst>
                                    <p:animClr clrSpc="rgb" dir="cw">
                                      <p:cBhvr>
                                        <p:cTn id="251" dur="2000" fill="hold"/>
                                        <p:tgtEl>
                                          <p:spTgt spid="108"/>
                                        </p:tgtEl>
                                        <p:attrNameLst>
                                          <p:attrName>stroke.color</p:attrName>
                                        </p:attrNameLst>
                                      </p:cBhvr>
                                      <p:to>
                                        <a:schemeClr val="accent2"/>
                                      </p:to>
                                    </p:animClr>
                                    <p:set>
                                      <p:cBhvr>
                                        <p:cTn id="252" dur="2000" fill="hold"/>
                                        <p:tgtEl>
                                          <p:spTgt spid="108"/>
                                        </p:tgtEl>
                                        <p:attrNameLst>
                                          <p:attrName>stroke.on</p:attrName>
                                        </p:attrNameLst>
                                      </p:cBhvr>
                                      <p:to>
                                        <p:strVal val="true"/>
                                      </p:to>
                                    </p:set>
                                  </p:childTnLst>
                                </p:cTn>
                              </p:par>
                              <p:par>
                                <p:cTn id="253" presetID="7" presetClass="emph" presetSubtype="2" fill="hold" nodeType="withEffect">
                                  <p:stCondLst>
                                    <p:cond delay="0"/>
                                  </p:stCondLst>
                                  <p:childTnLst>
                                    <p:animClr clrSpc="rgb" dir="cw">
                                      <p:cBhvr>
                                        <p:cTn id="254" dur="2000" fill="hold"/>
                                        <p:tgtEl>
                                          <p:spTgt spid="111"/>
                                        </p:tgtEl>
                                        <p:attrNameLst>
                                          <p:attrName>stroke.color</p:attrName>
                                        </p:attrNameLst>
                                      </p:cBhvr>
                                      <p:to>
                                        <a:schemeClr val="accent2"/>
                                      </p:to>
                                    </p:animClr>
                                    <p:set>
                                      <p:cBhvr>
                                        <p:cTn id="255" dur="2000" fill="hold"/>
                                        <p:tgtEl>
                                          <p:spTgt spid="111"/>
                                        </p:tgtEl>
                                        <p:attrNameLst>
                                          <p:attrName>stroke.on</p:attrName>
                                        </p:attrNameLst>
                                      </p:cBhvr>
                                      <p:to>
                                        <p:strVal val="true"/>
                                      </p:to>
                                    </p:set>
                                  </p:childTnLst>
                                </p:cTn>
                              </p:par>
                              <p:par>
                                <p:cTn id="256" presetID="7" presetClass="emph" presetSubtype="2" fill="hold" nodeType="withEffect">
                                  <p:stCondLst>
                                    <p:cond delay="0"/>
                                  </p:stCondLst>
                                  <p:childTnLst>
                                    <p:animClr clrSpc="rgb" dir="cw">
                                      <p:cBhvr>
                                        <p:cTn id="257" dur="2000" fill="hold"/>
                                        <p:tgtEl>
                                          <p:spTgt spid="136"/>
                                        </p:tgtEl>
                                        <p:attrNameLst>
                                          <p:attrName>stroke.color</p:attrName>
                                        </p:attrNameLst>
                                      </p:cBhvr>
                                      <p:to>
                                        <a:schemeClr val="accent2"/>
                                      </p:to>
                                    </p:animClr>
                                    <p:set>
                                      <p:cBhvr>
                                        <p:cTn id="258" dur="2000" fill="hold"/>
                                        <p:tgtEl>
                                          <p:spTgt spid="136"/>
                                        </p:tgtEl>
                                        <p:attrNameLst>
                                          <p:attrName>stroke.on</p:attrName>
                                        </p:attrNameLst>
                                      </p:cBhvr>
                                      <p:to>
                                        <p:strVal val="true"/>
                                      </p:to>
                                    </p:set>
                                  </p:childTnLst>
                                </p:cTn>
                              </p:par>
                              <p:par>
                                <p:cTn id="259" presetID="3" presetClass="emph" presetSubtype="2" fill="hold" grpId="1" nodeType="withEffect">
                                  <p:stCondLst>
                                    <p:cond delay="0"/>
                                  </p:stCondLst>
                                  <p:childTnLst>
                                    <p:animClr clrSpc="rgb" dir="cw">
                                      <p:cBhvr override="childStyle">
                                        <p:cTn id="260" dur="2000" fill="hold"/>
                                        <p:tgtEl>
                                          <p:spTgt spid="121"/>
                                        </p:tgtEl>
                                        <p:attrNameLst>
                                          <p:attrName>style.color</p:attrName>
                                        </p:attrNameLst>
                                      </p:cBhvr>
                                      <p:to>
                                        <a:schemeClr val="accent2"/>
                                      </p:to>
                                    </p:animClr>
                                  </p:childTnLst>
                                </p:cTn>
                              </p:par>
                              <p:par>
                                <p:cTn id="261" presetID="3" presetClass="emph" presetSubtype="2" fill="hold" grpId="1" nodeType="withEffect">
                                  <p:stCondLst>
                                    <p:cond delay="0"/>
                                  </p:stCondLst>
                                  <p:childTnLst>
                                    <p:animClr clrSpc="rgb" dir="cw">
                                      <p:cBhvr override="childStyle">
                                        <p:cTn id="262" dur="2000" fill="hold"/>
                                        <p:tgtEl>
                                          <p:spTgt spid="124"/>
                                        </p:tgtEl>
                                        <p:attrNameLst>
                                          <p:attrName>style.color</p:attrName>
                                        </p:attrNameLst>
                                      </p:cBhvr>
                                      <p:to>
                                        <a:schemeClr val="accent2"/>
                                      </p:to>
                                    </p:animClr>
                                  </p:childTnLst>
                                </p:cTn>
                              </p:par>
                              <p:par>
                                <p:cTn id="263" presetID="3" presetClass="emph" presetSubtype="2" fill="hold" grpId="1" nodeType="withEffect">
                                  <p:stCondLst>
                                    <p:cond delay="0"/>
                                  </p:stCondLst>
                                  <p:childTnLst>
                                    <p:animClr clrSpc="rgb" dir="cw">
                                      <p:cBhvr override="childStyle">
                                        <p:cTn id="264" dur="2000" fill="hold"/>
                                        <p:tgtEl>
                                          <p:spTgt spid="137"/>
                                        </p:tgtEl>
                                        <p:attrNameLst>
                                          <p:attrName>style.color</p:attrName>
                                        </p:attrNameLst>
                                      </p:cBhvr>
                                      <p:to>
                                        <a:schemeClr val="accent2"/>
                                      </p:to>
                                    </p:animClr>
                                  </p:childTnLst>
                                </p:cTn>
                              </p:par>
                            </p:childTnLst>
                          </p:cTn>
                        </p:par>
                      </p:childTnLst>
                    </p:cTn>
                  </p:par>
                  <p:par>
                    <p:cTn id="265" fill="hold">
                      <p:stCondLst>
                        <p:cond delay="indefinite"/>
                      </p:stCondLst>
                      <p:childTnLst>
                        <p:par>
                          <p:cTn id="266" fill="hold">
                            <p:stCondLst>
                              <p:cond delay="0"/>
                            </p:stCondLst>
                            <p:childTnLst>
                              <p:par>
                                <p:cTn id="267" presetID="3" presetClass="emph" presetSubtype="2" fill="hold" grpId="1" nodeType="clickEffect">
                                  <p:stCondLst>
                                    <p:cond delay="0"/>
                                  </p:stCondLst>
                                  <p:iterate type="lt">
                                    <p:tmPct val="0"/>
                                  </p:iterate>
                                  <p:childTnLst>
                                    <p:animClr clrSpc="rgb" dir="cw">
                                      <p:cBhvr override="childStyle">
                                        <p:cTn id="268" dur="2000" fill="hold"/>
                                        <p:tgtEl>
                                          <p:spTgt spid="133"/>
                                        </p:tgtEl>
                                        <p:attrNameLst>
                                          <p:attrName>style.color</p:attrName>
                                        </p:attrNameLst>
                                      </p:cBhvr>
                                      <p:to>
                                        <a:schemeClr val="accent2"/>
                                      </p:to>
                                    </p:animClr>
                                  </p:childTnLst>
                                </p:cTn>
                              </p:par>
                              <p:par>
                                <p:cTn id="269" presetID="18" presetClass="emph" presetSubtype="0" fill="hold" grpId="2" nodeType="withEffect">
                                  <p:stCondLst>
                                    <p:cond delay="0"/>
                                  </p:stCondLst>
                                  <p:iterate type="lt">
                                    <p:tmPct val="4000"/>
                                  </p:iterate>
                                  <p:childTnLst>
                                    <p:set>
                                      <p:cBhvr override="childStyle">
                                        <p:cTn id="270" dur="500" fill="hold"/>
                                        <p:tgtEl>
                                          <p:spTgt spid="133"/>
                                        </p:tgtEl>
                                        <p:attrNameLst>
                                          <p:attrName>style.textDecorationUnderline</p:attrName>
                                        </p:attrNameLst>
                                      </p:cBhvr>
                                      <p:to>
                                        <p:strVal val="true"/>
                                      </p:to>
                                    </p:set>
                                  </p:childTnLst>
                                </p:cTn>
                              </p:par>
                              <p:par>
                                <p:cTn id="271" presetID="6" presetClass="emph" presetSubtype="0" fill="hold" grpId="3" nodeType="withEffect">
                                  <p:stCondLst>
                                    <p:cond delay="0"/>
                                  </p:stCondLst>
                                  <p:iterate type="lt">
                                    <p:tmPct val="0"/>
                                  </p:iterate>
                                  <p:childTnLst>
                                    <p:animScale>
                                      <p:cBhvr>
                                        <p:cTn id="272" dur="2000" fill="hold"/>
                                        <p:tgtEl>
                                          <p:spTgt spid="133"/>
                                        </p:tgtEl>
                                      </p:cBhvr>
                                      <p:by x="150000" y="150000"/>
                                    </p:animScale>
                                  </p:childTnLst>
                                </p:cTn>
                              </p:par>
                            </p:childTnLst>
                          </p:cTn>
                        </p:par>
                      </p:childTnLst>
                    </p:cTn>
                  </p:par>
                  <p:par>
                    <p:cTn id="273" fill="hold">
                      <p:stCondLst>
                        <p:cond delay="indefinite"/>
                      </p:stCondLst>
                      <p:childTnLst>
                        <p:par>
                          <p:cTn id="274" fill="hold">
                            <p:stCondLst>
                              <p:cond delay="0"/>
                            </p:stCondLst>
                            <p:childTnLst>
                              <p:par>
                                <p:cTn id="275" presetID="53" presetClass="entr" presetSubtype="16" fill="hold" grpId="0" nodeType="clickEffect">
                                  <p:stCondLst>
                                    <p:cond delay="0"/>
                                  </p:stCondLst>
                                  <p:childTnLst>
                                    <p:set>
                                      <p:cBhvr>
                                        <p:cTn id="276" dur="1" fill="hold">
                                          <p:stCondLst>
                                            <p:cond delay="0"/>
                                          </p:stCondLst>
                                        </p:cTn>
                                        <p:tgtEl>
                                          <p:spTgt spid="120"/>
                                        </p:tgtEl>
                                        <p:attrNameLst>
                                          <p:attrName>style.visibility</p:attrName>
                                        </p:attrNameLst>
                                      </p:cBhvr>
                                      <p:to>
                                        <p:strVal val="visible"/>
                                      </p:to>
                                    </p:set>
                                    <p:anim calcmode="lin" valueType="num">
                                      <p:cBhvr>
                                        <p:cTn id="277" dur="500" fill="hold"/>
                                        <p:tgtEl>
                                          <p:spTgt spid="120"/>
                                        </p:tgtEl>
                                        <p:attrNameLst>
                                          <p:attrName>ppt_w</p:attrName>
                                        </p:attrNameLst>
                                      </p:cBhvr>
                                      <p:tavLst>
                                        <p:tav tm="0">
                                          <p:val>
                                            <p:fltVal val="0"/>
                                          </p:val>
                                        </p:tav>
                                        <p:tav tm="100000">
                                          <p:val>
                                            <p:strVal val="#ppt_w"/>
                                          </p:val>
                                        </p:tav>
                                      </p:tavLst>
                                    </p:anim>
                                    <p:anim calcmode="lin" valueType="num">
                                      <p:cBhvr>
                                        <p:cTn id="278" dur="500" fill="hold"/>
                                        <p:tgtEl>
                                          <p:spTgt spid="120"/>
                                        </p:tgtEl>
                                        <p:attrNameLst>
                                          <p:attrName>ppt_h</p:attrName>
                                        </p:attrNameLst>
                                      </p:cBhvr>
                                      <p:tavLst>
                                        <p:tav tm="0">
                                          <p:val>
                                            <p:fltVal val="0"/>
                                          </p:val>
                                        </p:tav>
                                        <p:tav tm="100000">
                                          <p:val>
                                            <p:strVal val="#ppt_h"/>
                                          </p:val>
                                        </p:tav>
                                      </p:tavLst>
                                    </p:anim>
                                    <p:animEffect transition="in" filter="fade">
                                      <p:cBhvr>
                                        <p:cTn id="279" dur="500"/>
                                        <p:tgtEl>
                                          <p:spTgt spid="120"/>
                                        </p:tgtEl>
                                      </p:cBhvr>
                                    </p:animEffect>
                                  </p:childTnLst>
                                </p:cTn>
                              </p:par>
                            </p:childTnLst>
                          </p:cTn>
                        </p:par>
                      </p:childTnLst>
                    </p:cTn>
                  </p:par>
                  <p:par>
                    <p:cTn id="280" fill="hold">
                      <p:stCondLst>
                        <p:cond delay="indefinite"/>
                      </p:stCondLst>
                      <p:childTnLst>
                        <p:par>
                          <p:cTn id="281" fill="hold">
                            <p:stCondLst>
                              <p:cond delay="0"/>
                            </p:stCondLst>
                            <p:childTnLst>
                              <p:par>
                                <p:cTn id="282" presetID="7" presetClass="emph" presetSubtype="2" fill="hold" nodeType="clickEffect">
                                  <p:stCondLst>
                                    <p:cond delay="0"/>
                                  </p:stCondLst>
                                  <p:childTnLst>
                                    <p:animClr clrSpc="rgb" dir="cw">
                                      <p:cBhvr>
                                        <p:cTn id="283" dur="2000" fill="hold"/>
                                        <p:tgtEl>
                                          <p:spTgt spid="73"/>
                                        </p:tgtEl>
                                        <p:attrNameLst>
                                          <p:attrName>stroke.color</p:attrName>
                                        </p:attrNameLst>
                                      </p:cBhvr>
                                      <p:to>
                                        <a:srgbClr val="000000"/>
                                      </p:to>
                                    </p:animClr>
                                    <p:set>
                                      <p:cBhvr>
                                        <p:cTn id="284" dur="2000" fill="hold"/>
                                        <p:tgtEl>
                                          <p:spTgt spid="73"/>
                                        </p:tgtEl>
                                        <p:attrNameLst>
                                          <p:attrName>stroke.on</p:attrName>
                                        </p:attrNameLst>
                                      </p:cBhvr>
                                      <p:to>
                                        <p:strVal val="true"/>
                                      </p:to>
                                    </p:set>
                                  </p:childTnLst>
                                </p:cTn>
                              </p:par>
                              <p:par>
                                <p:cTn id="285" presetID="7" presetClass="emph" presetSubtype="2" fill="hold" nodeType="withEffect">
                                  <p:stCondLst>
                                    <p:cond delay="0"/>
                                  </p:stCondLst>
                                  <p:childTnLst>
                                    <p:animClr clrSpc="rgb" dir="cw">
                                      <p:cBhvr>
                                        <p:cTn id="286" dur="2000" fill="hold"/>
                                        <p:tgtEl>
                                          <p:spTgt spid="16"/>
                                        </p:tgtEl>
                                        <p:attrNameLst>
                                          <p:attrName>stroke.color</p:attrName>
                                        </p:attrNameLst>
                                      </p:cBhvr>
                                      <p:to>
                                        <a:srgbClr val="000000"/>
                                      </p:to>
                                    </p:animClr>
                                    <p:set>
                                      <p:cBhvr>
                                        <p:cTn id="287" dur="2000" fill="hold"/>
                                        <p:tgtEl>
                                          <p:spTgt spid="16"/>
                                        </p:tgtEl>
                                        <p:attrNameLst>
                                          <p:attrName>stroke.on</p:attrName>
                                        </p:attrNameLst>
                                      </p:cBhvr>
                                      <p:to>
                                        <p:strVal val="true"/>
                                      </p:to>
                                    </p:set>
                                  </p:childTnLst>
                                </p:cTn>
                              </p:par>
                              <p:par>
                                <p:cTn id="288" presetID="7" presetClass="emph" presetSubtype="2" fill="hold" nodeType="withEffect">
                                  <p:stCondLst>
                                    <p:cond delay="0"/>
                                  </p:stCondLst>
                                  <p:childTnLst>
                                    <p:animClr clrSpc="rgb" dir="cw">
                                      <p:cBhvr>
                                        <p:cTn id="289" dur="2000" fill="hold"/>
                                        <p:tgtEl>
                                          <p:spTgt spid="76"/>
                                        </p:tgtEl>
                                        <p:attrNameLst>
                                          <p:attrName>stroke.color</p:attrName>
                                        </p:attrNameLst>
                                      </p:cBhvr>
                                      <p:to>
                                        <a:srgbClr val="000000"/>
                                      </p:to>
                                    </p:animClr>
                                    <p:set>
                                      <p:cBhvr>
                                        <p:cTn id="290" dur="2000" fill="hold"/>
                                        <p:tgtEl>
                                          <p:spTgt spid="76"/>
                                        </p:tgtEl>
                                        <p:attrNameLst>
                                          <p:attrName>stroke.on</p:attrName>
                                        </p:attrNameLst>
                                      </p:cBhvr>
                                      <p:to>
                                        <p:strVal val="true"/>
                                      </p:to>
                                    </p:set>
                                  </p:childTnLst>
                                </p:cTn>
                              </p:par>
                              <p:par>
                                <p:cTn id="291" presetID="7" presetClass="emph" presetSubtype="2" fill="hold" nodeType="withEffect">
                                  <p:stCondLst>
                                    <p:cond delay="0"/>
                                  </p:stCondLst>
                                  <p:childTnLst>
                                    <p:animClr clrSpc="rgb" dir="cw">
                                      <p:cBhvr>
                                        <p:cTn id="292" dur="2000" fill="hold"/>
                                        <p:tgtEl>
                                          <p:spTgt spid="31"/>
                                        </p:tgtEl>
                                        <p:attrNameLst>
                                          <p:attrName>stroke.color</p:attrName>
                                        </p:attrNameLst>
                                      </p:cBhvr>
                                      <p:to>
                                        <a:srgbClr val="FF0000"/>
                                      </p:to>
                                    </p:animClr>
                                    <p:set>
                                      <p:cBhvr>
                                        <p:cTn id="293" dur="2000" fill="hold"/>
                                        <p:tgtEl>
                                          <p:spTgt spid="3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100" grpId="0"/>
      <p:bldP spid="101" grpId="0" animBg="1"/>
      <p:bldP spid="102" grpId="0" animBg="1"/>
      <p:bldP spid="103" grpId="0" animBg="1"/>
      <p:bldP spid="104" grpId="0" animBg="1"/>
      <p:bldP spid="105" grpId="0" animBg="1"/>
      <p:bldP spid="106" grpId="0" animBg="1"/>
      <p:bldP spid="117" grpId="0"/>
      <p:bldP spid="118" grpId="0"/>
      <p:bldP spid="118" grpId="1"/>
      <p:bldP spid="119" grpId="0"/>
      <p:bldP spid="119" grpId="1"/>
      <p:bldP spid="121" grpId="0"/>
      <p:bldP spid="121" grpId="1"/>
      <p:bldP spid="122" grpId="0"/>
      <p:bldP spid="123" grpId="0"/>
      <p:bldP spid="124" grpId="0"/>
      <p:bldP spid="124" grpId="1"/>
      <p:bldP spid="129" grpId="0"/>
      <p:bldP spid="130" grpId="0"/>
      <p:bldP spid="132" grpId="0"/>
      <p:bldP spid="133" grpId="0"/>
      <p:bldP spid="133" grpId="1"/>
      <p:bldP spid="133" grpId="2"/>
      <p:bldP spid="133" grpId="3"/>
      <p:bldP spid="135" grpId="0"/>
      <p:bldP spid="78" grpId="0"/>
      <p:bldP spid="128" grpId="0"/>
      <p:bldP spid="137" grpId="0"/>
      <p:bldP spid="137" grpId="1"/>
      <p:bldP spid="139" grpId="0"/>
      <p:bldP spid="141" grpId="0"/>
      <p:bldP spid="143" grpId="0"/>
      <p:bldP spid="147" grpId="0"/>
      <p:bldP spid="148" grpId="0"/>
      <p:bldP spid="148" grpId="1"/>
      <p:bldP spid="148" grpId="2"/>
      <p:bldP spid="126" grpId="0"/>
      <p:bldP spid="149" grpId="0"/>
      <p:bldP spid="149" grpId="1"/>
      <p:bldP spid="150" grpId="0"/>
      <p:bldP spid="151" grpId="0"/>
      <p:bldP spid="152" grpId="0"/>
      <p:bldP spid="154" grpId="0"/>
      <p:bldP spid="154" grpId="1"/>
      <p:bldP spid="1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1487269"/>
            <a:ext cx="8610600" cy="646331"/>
          </a:xfrm>
          <a:prstGeom prst="rect">
            <a:avLst/>
          </a:prstGeom>
          <a:noFill/>
        </p:spPr>
        <p:txBody>
          <a:bodyPr wrap="square" rtlCol="0">
            <a:spAutoFit/>
          </a:bodyPr>
          <a:lstStyle/>
          <a:p>
            <a:pPr algn="just"/>
            <a:r>
              <a:rPr lang="en-US" dirty="0" smtClean="0"/>
              <a:t>Calculate Maximum Flow (Max Flow) for the following Flow Network using     Ford-Fulkerson Algorithm:</a:t>
            </a:r>
            <a:endParaRPr lang="en-US" dirty="0"/>
          </a:p>
        </p:txBody>
      </p:sp>
      <p:sp>
        <p:nvSpPr>
          <p:cNvPr id="2" name="Oval 1"/>
          <p:cNvSpPr/>
          <p:nvPr/>
        </p:nvSpPr>
        <p:spPr>
          <a:xfrm>
            <a:off x="3257845" y="27943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5" name="Oval 4"/>
          <p:cNvSpPr/>
          <p:nvPr/>
        </p:nvSpPr>
        <p:spPr>
          <a:xfrm>
            <a:off x="48580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7" name="Oval 6"/>
          <p:cNvSpPr/>
          <p:nvPr/>
        </p:nvSpPr>
        <p:spPr>
          <a:xfrm>
            <a:off x="48580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9" name="Oval 8"/>
          <p:cNvSpPr/>
          <p:nvPr/>
        </p:nvSpPr>
        <p:spPr>
          <a:xfrm>
            <a:off x="6686845" y="196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 name="Oval 9"/>
          <p:cNvSpPr/>
          <p:nvPr/>
        </p:nvSpPr>
        <p:spPr>
          <a:xfrm>
            <a:off x="6686845" y="3569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1" name="Oval 10"/>
          <p:cNvSpPr/>
          <p:nvPr/>
        </p:nvSpPr>
        <p:spPr>
          <a:xfrm>
            <a:off x="8363245" y="28077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4" name="Straight Arrow Connector 3"/>
          <p:cNvCxnSpPr>
            <a:stCxn id="2" idx="7"/>
            <a:endCxn id="5" idx="2"/>
          </p:cNvCxnSpPr>
          <p:nvPr/>
        </p:nvCxnSpPr>
        <p:spPr>
          <a:xfrm flipV="1">
            <a:off x="3713130" y="22362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5"/>
            <a:endCxn id="7" idx="2"/>
          </p:cNvCxnSpPr>
          <p:nvPr/>
        </p:nvCxnSpPr>
        <p:spPr>
          <a:xfrm>
            <a:off x="3713130" y="3249657"/>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6"/>
            <a:endCxn id="9" idx="2"/>
          </p:cNvCxnSpPr>
          <p:nvPr/>
        </p:nvCxnSpPr>
        <p:spPr>
          <a:xfrm>
            <a:off x="5391445" y="223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a:off x="5391445" y="38364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6"/>
            <a:endCxn id="11" idx="1"/>
          </p:cNvCxnSpPr>
          <p:nvPr/>
        </p:nvCxnSpPr>
        <p:spPr>
          <a:xfrm>
            <a:off x="7220245" y="22362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a:endCxn id="11" idx="3"/>
          </p:cNvCxnSpPr>
          <p:nvPr/>
        </p:nvCxnSpPr>
        <p:spPr>
          <a:xfrm flipV="1">
            <a:off x="7220245" y="3263017"/>
            <a:ext cx="1221115" cy="5734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9" idx="4"/>
          </p:cNvCxnSpPr>
          <p:nvPr/>
        </p:nvCxnSpPr>
        <p:spPr>
          <a:xfrm flipV="1">
            <a:off x="6953545" y="2502932"/>
            <a:ext cx="0" cy="1066800"/>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7" idx="7"/>
          </p:cNvCxnSpPr>
          <p:nvPr/>
        </p:nvCxnSpPr>
        <p:spPr>
          <a:xfrm flipH="1">
            <a:off x="5313330" y="2424817"/>
            <a:ext cx="145163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 idx="7"/>
            <a:endCxn id="5" idx="5"/>
          </p:cNvCxnSpPr>
          <p:nvPr/>
        </p:nvCxnSpPr>
        <p:spPr>
          <a:xfrm flipV="1">
            <a:off x="531333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 idx="3"/>
            <a:endCxn id="7" idx="1"/>
          </p:cNvCxnSpPr>
          <p:nvPr/>
        </p:nvCxnSpPr>
        <p:spPr>
          <a:xfrm>
            <a:off x="4936160" y="24248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863774" y="2318266"/>
            <a:ext cx="413896" cy="369332"/>
          </a:xfrm>
          <a:prstGeom prst="rect">
            <a:avLst/>
          </a:prstGeom>
          <a:noFill/>
        </p:spPr>
        <p:txBody>
          <a:bodyPr wrap="none" rtlCol="0">
            <a:spAutoFit/>
          </a:bodyPr>
          <a:lstStyle/>
          <a:p>
            <a:r>
              <a:rPr lang="en-US" dirty="0" smtClean="0"/>
              <a:t>16</a:t>
            </a:r>
            <a:endParaRPr lang="en-US" dirty="0"/>
          </a:p>
        </p:txBody>
      </p:sp>
      <p:sp>
        <p:nvSpPr>
          <p:cNvPr id="80" name="TextBox 79"/>
          <p:cNvSpPr txBox="1"/>
          <p:nvPr/>
        </p:nvSpPr>
        <p:spPr>
          <a:xfrm>
            <a:off x="5832197" y="1905000"/>
            <a:ext cx="412292" cy="369332"/>
          </a:xfrm>
          <a:prstGeom prst="rect">
            <a:avLst/>
          </a:prstGeom>
          <a:noFill/>
        </p:spPr>
        <p:txBody>
          <a:bodyPr wrap="none" rtlCol="0">
            <a:spAutoFit/>
          </a:bodyPr>
          <a:lstStyle/>
          <a:p>
            <a:r>
              <a:rPr lang="en-US" dirty="0" smtClean="0"/>
              <a:t>12</a:t>
            </a:r>
            <a:endParaRPr lang="en-US" dirty="0"/>
          </a:p>
        </p:txBody>
      </p:sp>
      <p:sp>
        <p:nvSpPr>
          <p:cNvPr id="81" name="TextBox 80"/>
          <p:cNvSpPr txBox="1"/>
          <p:nvPr/>
        </p:nvSpPr>
        <p:spPr>
          <a:xfrm>
            <a:off x="4495079" y="2819400"/>
            <a:ext cx="534121" cy="369332"/>
          </a:xfrm>
          <a:prstGeom prst="rect">
            <a:avLst/>
          </a:prstGeom>
          <a:noFill/>
        </p:spPr>
        <p:txBody>
          <a:bodyPr wrap="none" rtlCol="0">
            <a:spAutoFit/>
          </a:bodyPr>
          <a:lstStyle/>
          <a:p>
            <a:r>
              <a:rPr lang="en-US" dirty="0" smtClean="0"/>
              <a:t>/10</a:t>
            </a:r>
            <a:endParaRPr lang="en-US" dirty="0"/>
          </a:p>
        </p:txBody>
      </p:sp>
      <p:sp>
        <p:nvSpPr>
          <p:cNvPr id="82" name="TextBox 81"/>
          <p:cNvSpPr txBox="1"/>
          <p:nvPr/>
        </p:nvSpPr>
        <p:spPr>
          <a:xfrm>
            <a:off x="5463935" y="2579132"/>
            <a:ext cx="423514" cy="369332"/>
          </a:xfrm>
          <a:prstGeom prst="rect">
            <a:avLst/>
          </a:prstGeom>
          <a:noFill/>
        </p:spPr>
        <p:txBody>
          <a:bodyPr wrap="none" rtlCol="0">
            <a:spAutoFit/>
          </a:bodyPr>
          <a:lstStyle/>
          <a:p>
            <a:r>
              <a:rPr lang="en-US" dirty="0" smtClean="0"/>
              <a:t>/4</a:t>
            </a:r>
            <a:endParaRPr lang="en-US" dirty="0"/>
          </a:p>
        </p:txBody>
      </p:sp>
      <p:sp>
        <p:nvSpPr>
          <p:cNvPr id="83" name="TextBox 82"/>
          <p:cNvSpPr txBox="1"/>
          <p:nvPr/>
        </p:nvSpPr>
        <p:spPr>
          <a:xfrm>
            <a:off x="3943645" y="3417332"/>
            <a:ext cx="410690" cy="369332"/>
          </a:xfrm>
          <a:prstGeom prst="rect">
            <a:avLst/>
          </a:prstGeom>
          <a:noFill/>
        </p:spPr>
        <p:txBody>
          <a:bodyPr wrap="none" rtlCol="0">
            <a:spAutoFit/>
          </a:bodyPr>
          <a:lstStyle/>
          <a:p>
            <a:r>
              <a:rPr lang="en-US" dirty="0" smtClean="0"/>
              <a:t>13</a:t>
            </a:r>
            <a:endParaRPr lang="en-US" dirty="0"/>
          </a:p>
        </p:txBody>
      </p:sp>
      <p:sp>
        <p:nvSpPr>
          <p:cNvPr id="84" name="TextBox 83"/>
          <p:cNvSpPr txBox="1"/>
          <p:nvPr/>
        </p:nvSpPr>
        <p:spPr>
          <a:xfrm>
            <a:off x="6143735" y="2895600"/>
            <a:ext cx="314510" cy="369332"/>
          </a:xfrm>
          <a:prstGeom prst="rect">
            <a:avLst/>
          </a:prstGeom>
          <a:noFill/>
        </p:spPr>
        <p:txBody>
          <a:bodyPr wrap="none" rtlCol="0">
            <a:spAutoFit/>
          </a:bodyPr>
          <a:lstStyle/>
          <a:p>
            <a:r>
              <a:rPr lang="en-US" dirty="0" smtClean="0"/>
              <a:t>9</a:t>
            </a:r>
            <a:endParaRPr lang="en-US" dirty="0"/>
          </a:p>
        </p:txBody>
      </p:sp>
      <p:sp>
        <p:nvSpPr>
          <p:cNvPr id="85" name="TextBox 84"/>
          <p:cNvSpPr txBox="1"/>
          <p:nvPr/>
        </p:nvSpPr>
        <p:spPr>
          <a:xfrm>
            <a:off x="5848645" y="3745468"/>
            <a:ext cx="413896" cy="369332"/>
          </a:xfrm>
          <a:prstGeom prst="rect">
            <a:avLst/>
          </a:prstGeom>
          <a:noFill/>
        </p:spPr>
        <p:txBody>
          <a:bodyPr wrap="none" rtlCol="0">
            <a:spAutoFit/>
          </a:bodyPr>
          <a:lstStyle/>
          <a:p>
            <a:r>
              <a:rPr lang="en-US" dirty="0" smtClean="0"/>
              <a:t>14</a:t>
            </a:r>
            <a:endParaRPr lang="en-US" dirty="0"/>
          </a:p>
        </p:txBody>
      </p:sp>
      <p:sp>
        <p:nvSpPr>
          <p:cNvPr id="86" name="TextBox 85"/>
          <p:cNvSpPr txBox="1"/>
          <p:nvPr/>
        </p:nvSpPr>
        <p:spPr>
          <a:xfrm>
            <a:off x="7851830" y="2209800"/>
            <a:ext cx="453970" cy="369332"/>
          </a:xfrm>
          <a:prstGeom prst="rect">
            <a:avLst/>
          </a:prstGeom>
          <a:noFill/>
        </p:spPr>
        <p:txBody>
          <a:bodyPr wrap="none" rtlCol="0">
            <a:spAutoFit/>
          </a:bodyPr>
          <a:lstStyle/>
          <a:p>
            <a:r>
              <a:rPr lang="en-US" dirty="0" smtClean="0"/>
              <a:t>20</a:t>
            </a:r>
            <a:endParaRPr lang="en-US" dirty="0"/>
          </a:p>
        </p:txBody>
      </p:sp>
      <p:sp>
        <p:nvSpPr>
          <p:cNvPr id="87" name="TextBox 86"/>
          <p:cNvSpPr txBox="1"/>
          <p:nvPr/>
        </p:nvSpPr>
        <p:spPr>
          <a:xfrm>
            <a:off x="7167518" y="2807732"/>
            <a:ext cx="300082" cy="369332"/>
          </a:xfrm>
          <a:prstGeom prst="rect">
            <a:avLst/>
          </a:prstGeom>
          <a:noFill/>
        </p:spPr>
        <p:txBody>
          <a:bodyPr wrap="none" rtlCol="0">
            <a:spAutoFit/>
          </a:bodyPr>
          <a:lstStyle/>
          <a:p>
            <a:r>
              <a:rPr lang="en-US" dirty="0" smtClean="0"/>
              <a:t>7</a:t>
            </a:r>
            <a:endParaRPr lang="en-US" dirty="0"/>
          </a:p>
        </p:txBody>
      </p:sp>
      <p:sp>
        <p:nvSpPr>
          <p:cNvPr id="88" name="TextBox 87"/>
          <p:cNvSpPr txBox="1"/>
          <p:nvPr/>
        </p:nvSpPr>
        <p:spPr>
          <a:xfrm>
            <a:off x="7838890" y="3429000"/>
            <a:ext cx="314510" cy="369332"/>
          </a:xfrm>
          <a:prstGeom prst="rect">
            <a:avLst/>
          </a:prstGeom>
          <a:noFill/>
        </p:spPr>
        <p:txBody>
          <a:bodyPr wrap="none" rtlCol="0">
            <a:spAutoFit/>
          </a:bodyPr>
          <a:lstStyle/>
          <a:p>
            <a:r>
              <a:rPr lang="en-US" dirty="0" smtClean="0"/>
              <a:t>4</a:t>
            </a:r>
            <a:endParaRPr lang="en-US" dirty="0"/>
          </a:p>
        </p:txBody>
      </p:sp>
      <p:sp>
        <p:nvSpPr>
          <p:cNvPr id="90" name="Rectangle 89"/>
          <p:cNvSpPr/>
          <p:nvPr/>
        </p:nvSpPr>
        <p:spPr>
          <a:xfrm>
            <a:off x="3609991" y="2318266"/>
            <a:ext cx="492443" cy="369332"/>
          </a:xfrm>
          <a:prstGeom prst="rect">
            <a:avLst/>
          </a:prstGeom>
        </p:spPr>
        <p:txBody>
          <a:bodyPr wrap="none">
            <a:spAutoFit/>
          </a:bodyPr>
          <a:lstStyle/>
          <a:p>
            <a:pPr algn="ctr"/>
            <a:r>
              <a:rPr lang="en-US" dirty="0" smtClean="0"/>
              <a:t>11/</a:t>
            </a:r>
            <a:endParaRPr lang="en-US" dirty="0"/>
          </a:p>
        </p:txBody>
      </p:sp>
      <p:sp>
        <p:nvSpPr>
          <p:cNvPr id="91" name="Rectangle 90"/>
          <p:cNvSpPr/>
          <p:nvPr/>
        </p:nvSpPr>
        <p:spPr>
          <a:xfrm>
            <a:off x="3593502" y="3440668"/>
            <a:ext cx="521298" cy="369332"/>
          </a:xfrm>
          <a:prstGeom prst="rect">
            <a:avLst/>
          </a:prstGeom>
        </p:spPr>
        <p:txBody>
          <a:bodyPr wrap="none">
            <a:spAutoFit/>
          </a:bodyPr>
          <a:lstStyle/>
          <a:p>
            <a:pPr algn="ctr"/>
            <a:r>
              <a:rPr lang="en-US" dirty="0" smtClean="0"/>
              <a:t>12/</a:t>
            </a:r>
            <a:endParaRPr lang="en-US" dirty="0"/>
          </a:p>
        </p:txBody>
      </p:sp>
      <p:sp>
        <p:nvSpPr>
          <p:cNvPr id="92" name="Rectangle 91"/>
          <p:cNvSpPr/>
          <p:nvPr/>
        </p:nvSpPr>
        <p:spPr>
          <a:xfrm>
            <a:off x="5498502" y="1905000"/>
            <a:ext cx="521298" cy="369332"/>
          </a:xfrm>
          <a:prstGeom prst="rect">
            <a:avLst/>
          </a:prstGeom>
        </p:spPr>
        <p:txBody>
          <a:bodyPr wrap="none">
            <a:spAutoFit/>
          </a:bodyPr>
          <a:lstStyle/>
          <a:p>
            <a:pPr algn="ctr"/>
            <a:r>
              <a:rPr lang="en-US" dirty="0" smtClean="0"/>
              <a:t>12/</a:t>
            </a:r>
            <a:endParaRPr lang="en-US" dirty="0"/>
          </a:p>
        </p:txBody>
      </p:sp>
      <p:sp>
        <p:nvSpPr>
          <p:cNvPr id="95" name="Rectangle 94"/>
          <p:cNvSpPr/>
          <p:nvPr/>
        </p:nvSpPr>
        <p:spPr>
          <a:xfrm>
            <a:off x="5924845" y="2895600"/>
            <a:ext cx="434735" cy="369332"/>
          </a:xfrm>
          <a:prstGeom prst="rect">
            <a:avLst/>
          </a:prstGeom>
        </p:spPr>
        <p:txBody>
          <a:bodyPr wrap="none">
            <a:spAutoFit/>
          </a:bodyPr>
          <a:lstStyle/>
          <a:p>
            <a:pPr algn="ctr"/>
            <a:r>
              <a:rPr lang="en-US" dirty="0" smtClean="0"/>
              <a:t>0/</a:t>
            </a:r>
            <a:endParaRPr lang="en-US" dirty="0"/>
          </a:p>
        </p:txBody>
      </p:sp>
      <p:sp>
        <p:nvSpPr>
          <p:cNvPr id="96" name="Rectangle 95"/>
          <p:cNvSpPr/>
          <p:nvPr/>
        </p:nvSpPr>
        <p:spPr>
          <a:xfrm>
            <a:off x="5591191" y="3745468"/>
            <a:ext cx="492443" cy="369332"/>
          </a:xfrm>
          <a:prstGeom prst="rect">
            <a:avLst/>
          </a:prstGeom>
        </p:spPr>
        <p:txBody>
          <a:bodyPr wrap="none">
            <a:spAutoFit/>
          </a:bodyPr>
          <a:lstStyle/>
          <a:p>
            <a:pPr algn="ctr"/>
            <a:r>
              <a:rPr lang="en-US" dirty="0" smtClean="0"/>
              <a:t>11/</a:t>
            </a:r>
            <a:endParaRPr lang="en-US" dirty="0"/>
          </a:p>
        </p:txBody>
      </p:sp>
      <p:sp>
        <p:nvSpPr>
          <p:cNvPr id="97" name="Rectangle 96"/>
          <p:cNvSpPr/>
          <p:nvPr/>
        </p:nvSpPr>
        <p:spPr>
          <a:xfrm>
            <a:off x="6951742" y="2831068"/>
            <a:ext cx="409087" cy="369332"/>
          </a:xfrm>
          <a:prstGeom prst="rect">
            <a:avLst/>
          </a:prstGeom>
        </p:spPr>
        <p:txBody>
          <a:bodyPr wrap="none">
            <a:spAutoFit/>
          </a:bodyPr>
          <a:lstStyle/>
          <a:p>
            <a:pPr algn="ctr"/>
            <a:r>
              <a:rPr lang="en-US" dirty="0"/>
              <a:t>7</a:t>
            </a:r>
            <a:r>
              <a:rPr lang="en-US" dirty="0" smtClean="0"/>
              <a:t>/</a:t>
            </a:r>
            <a:endParaRPr lang="en-US" dirty="0"/>
          </a:p>
        </p:txBody>
      </p:sp>
      <p:sp>
        <p:nvSpPr>
          <p:cNvPr id="98" name="Rectangle 97"/>
          <p:cNvSpPr/>
          <p:nvPr/>
        </p:nvSpPr>
        <p:spPr>
          <a:xfrm>
            <a:off x="7558308" y="2209800"/>
            <a:ext cx="522900" cy="369332"/>
          </a:xfrm>
          <a:prstGeom prst="rect">
            <a:avLst/>
          </a:prstGeom>
        </p:spPr>
        <p:txBody>
          <a:bodyPr wrap="none">
            <a:spAutoFit/>
          </a:bodyPr>
          <a:lstStyle/>
          <a:p>
            <a:pPr algn="ctr"/>
            <a:r>
              <a:rPr lang="en-US" dirty="0" smtClean="0"/>
              <a:t>19/</a:t>
            </a:r>
            <a:endParaRPr lang="en-US" dirty="0"/>
          </a:p>
        </p:txBody>
      </p:sp>
      <p:sp>
        <p:nvSpPr>
          <p:cNvPr id="99" name="Rectangle 98"/>
          <p:cNvSpPr/>
          <p:nvPr/>
        </p:nvSpPr>
        <p:spPr>
          <a:xfrm>
            <a:off x="7648796" y="3440668"/>
            <a:ext cx="423514" cy="369332"/>
          </a:xfrm>
          <a:prstGeom prst="rect">
            <a:avLst/>
          </a:prstGeom>
        </p:spPr>
        <p:txBody>
          <a:bodyPr wrap="none">
            <a:spAutoFit/>
          </a:bodyPr>
          <a:lstStyle/>
          <a:p>
            <a:pPr algn="ctr"/>
            <a:r>
              <a:rPr lang="en-US" dirty="0"/>
              <a:t>4</a:t>
            </a:r>
            <a:r>
              <a:rPr lang="en-US" dirty="0" smtClean="0"/>
              <a:t>/</a:t>
            </a:r>
            <a:endParaRPr lang="en-US" dirty="0"/>
          </a:p>
        </p:txBody>
      </p:sp>
      <p:sp>
        <p:nvSpPr>
          <p:cNvPr id="100" name="Rectangle 99"/>
          <p:cNvSpPr/>
          <p:nvPr/>
        </p:nvSpPr>
        <p:spPr>
          <a:xfrm>
            <a:off x="533400" y="2819400"/>
            <a:ext cx="2611612" cy="369332"/>
          </a:xfrm>
          <a:prstGeom prst="rect">
            <a:avLst/>
          </a:prstGeom>
        </p:spPr>
        <p:txBody>
          <a:bodyPr wrap="none">
            <a:spAutoFit/>
          </a:bodyPr>
          <a:lstStyle/>
          <a:p>
            <a:pPr algn="ctr"/>
            <a:r>
              <a:rPr lang="en-US" dirty="0" smtClean="0"/>
              <a:t>Total Flow =19 + 4 = 23</a:t>
            </a:r>
            <a:endParaRPr lang="en-US" dirty="0"/>
          </a:p>
        </p:txBody>
      </p:sp>
      <p:sp>
        <p:nvSpPr>
          <p:cNvPr id="101" name="Oval 100"/>
          <p:cNvSpPr/>
          <p:nvPr/>
        </p:nvSpPr>
        <p:spPr>
          <a:xfrm>
            <a:off x="304800" y="500417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02" name="Oval 101"/>
          <p:cNvSpPr/>
          <p:nvPr/>
        </p:nvSpPr>
        <p:spPr>
          <a:xfrm>
            <a:off x="19050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t>
            </a:r>
            <a:r>
              <a:rPr lang="en-US" sz="1050" dirty="0" smtClean="0">
                <a:solidFill>
                  <a:schemeClr val="tx1"/>
                </a:solidFill>
              </a:rPr>
              <a:t>1</a:t>
            </a:r>
            <a:endParaRPr lang="en-US" dirty="0">
              <a:solidFill>
                <a:schemeClr val="tx1"/>
              </a:solidFill>
            </a:endParaRPr>
          </a:p>
        </p:txBody>
      </p:sp>
      <p:sp>
        <p:nvSpPr>
          <p:cNvPr id="103" name="Oval 102"/>
          <p:cNvSpPr/>
          <p:nvPr/>
        </p:nvSpPr>
        <p:spPr>
          <a:xfrm>
            <a:off x="19050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2</a:t>
            </a:r>
            <a:endParaRPr lang="en-US" dirty="0">
              <a:solidFill>
                <a:prstClr val="black"/>
              </a:solidFill>
            </a:endParaRPr>
          </a:p>
        </p:txBody>
      </p:sp>
      <p:sp>
        <p:nvSpPr>
          <p:cNvPr id="104" name="Oval 103"/>
          <p:cNvSpPr/>
          <p:nvPr/>
        </p:nvSpPr>
        <p:spPr>
          <a:xfrm>
            <a:off x="3733800" y="41793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smtClean="0">
                <a:solidFill>
                  <a:prstClr val="black"/>
                </a:solidFill>
              </a:rPr>
              <a:t>3</a:t>
            </a:r>
            <a:endParaRPr lang="en-US" dirty="0">
              <a:solidFill>
                <a:prstClr val="black"/>
              </a:solidFill>
            </a:endParaRPr>
          </a:p>
        </p:txBody>
      </p:sp>
      <p:sp>
        <p:nvSpPr>
          <p:cNvPr id="105" name="Oval 104"/>
          <p:cNvSpPr/>
          <p:nvPr/>
        </p:nvSpPr>
        <p:spPr>
          <a:xfrm>
            <a:off x="3733800" y="5779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smtClean="0">
                <a:solidFill>
                  <a:prstClr val="black"/>
                </a:solidFill>
              </a:rPr>
              <a:t>V</a:t>
            </a:r>
            <a:r>
              <a:rPr lang="en-US" sz="800" dirty="0">
                <a:solidFill>
                  <a:prstClr val="black"/>
                </a:solidFill>
              </a:rPr>
              <a:t>4</a:t>
            </a:r>
            <a:endParaRPr lang="en-US" dirty="0">
              <a:solidFill>
                <a:prstClr val="black"/>
              </a:solidFill>
            </a:endParaRPr>
          </a:p>
        </p:txBody>
      </p:sp>
      <p:sp>
        <p:nvSpPr>
          <p:cNvPr id="106" name="Oval 105"/>
          <p:cNvSpPr/>
          <p:nvPr/>
        </p:nvSpPr>
        <p:spPr>
          <a:xfrm>
            <a:off x="5410200" y="5017532"/>
            <a:ext cx="533400" cy="533400"/>
          </a:xfrm>
          <a:prstGeom prst="ellipse">
            <a:avLst/>
          </a:prstGeom>
          <a:noFill/>
          <a:ln w="190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t>
            </a:r>
          </a:p>
        </p:txBody>
      </p:sp>
      <p:cxnSp>
        <p:nvCxnSpPr>
          <p:cNvPr id="107" name="Straight Arrow Connector 106"/>
          <p:cNvCxnSpPr>
            <a:stCxn id="101" idx="7"/>
            <a:endCxn id="102" idx="2"/>
          </p:cNvCxnSpPr>
          <p:nvPr/>
        </p:nvCxnSpPr>
        <p:spPr>
          <a:xfrm flipV="1">
            <a:off x="760085" y="4446032"/>
            <a:ext cx="1144915" cy="63625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1" idx="6"/>
            <a:endCxn id="103" idx="1"/>
          </p:cNvCxnSpPr>
          <p:nvPr/>
        </p:nvCxnSpPr>
        <p:spPr>
          <a:xfrm>
            <a:off x="838200" y="5270872"/>
            <a:ext cx="1144915" cy="58677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3" idx="6"/>
            <a:endCxn id="105" idx="2"/>
          </p:cNvCxnSpPr>
          <p:nvPr/>
        </p:nvCxnSpPr>
        <p:spPr>
          <a:xfrm>
            <a:off x="2438400" y="6046232"/>
            <a:ext cx="1295400" cy="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a:endCxn id="106" idx="1"/>
          </p:cNvCxnSpPr>
          <p:nvPr/>
        </p:nvCxnSpPr>
        <p:spPr>
          <a:xfrm>
            <a:off x="4267200" y="4446032"/>
            <a:ext cx="1221115" cy="649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4" idx="2"/>
            <a:endCxn id="103" idx="7"/>
          </p:cNvCxnSpPr>
          <p:nvPr/>
        </p:nvCxnSpPr>
        <p:spPr>
          <a:xfrm flipH="1">
            <a:off x="2360285" y="4446032"/>
            <a:ext cx="1373515" cy="1411615"/>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3" idx="7"/>
            <a:endCxn id="102" idx="5"/>
          </p:cNvCxnSpPr>
          <p:nvPr/>
        </p:nvCxnSpPr>
        <p:spPr>
          <a:xfrm flipV="1">
            <a:off x="236028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2" idx="3"/>
            <a:endCxn id="103" idx="1"/>
          </p:cNvCxnSpPr>
          <p:nvPr/>
        </p:nvCxnSpPr>
        <p:spPr>
          <a:xfrm>
            <a:off x="1983115" y="4634617"/>
            <a:ext cx="0" cy="1223030"/>
          </a:xfrm>
          <a:prstGeom prst="straightConnector1">
            <a:avLst/>
          </a:prstGeom>
          <a:ln w="19050" cmpd="sng">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910729" y="4528066"/>
            <a:ext cx="306494" cy="369332"/>
          </a:xfrm>
          <a:prstGeom prst="rect">
            <a:avLst/>
          </a:prstGeom>
          <a:noFill/>
        </p:spPr>
        <p:txBody>
          <a:bodyPr wrap="none" rtlCol="0">
            <a:spAutoFit/>
          </a:bodyPr>
          <a:lstStyle/>
          <a:p>
            <a:r>
              <a:rPr lang="en-US" dirty="0"/>
              <a:t>5</a:t>
            </a:r>
          </a:p>
        </p:txBody>
      </p:sp>
      <p:sp>
        <p:nvSpPr>
          <p:cNvPr id="121" name="TextBox 120"/>
          <p:cNvSpPr txBox="1"/>
          <p:nvPr/>
        </p:nvSpPr>
        <p:spPr>
          <a:xfrm>
            <a:off x="1189510" y="5181600"/>
            <a:ext cx="284052" cy="369332"/>
          </a:xfrm>
          <a:prstGeom prst="rect">
            <a:avLst/>
          </a:prstGeom>
          <a:noFill/>
        </p:spPr>
        <p:txBody>
          <a:bodyPr wrap="none" rtlCol="0">
            <a:spAutoFit/>
          </a:bodyPr>
          <a:lstStyle/>
          <a:p>
            <a:r>
              <a:rPr lang="en-US" dirty="0" smtClean="0"/>
              <a:t>1</a:t>
            </a:r>
            <a:endParaRPr lang="en-US" dirty="0"/>
          </a:p>
        </p:txBody>
      </p:sp>
      <p:sp>
        <p:nvSpPr>
          <p:cNvPr id="122" name="TextBox 121"/>
          <p:cNvSpPr txBox="1"/>
          <p:nvPr/>
        </p:nvSpPr>
        <p:spPr>
          <a:xfrm>
            <a:off x="2971800" y="4724400"/>
            <a:ext cx="314510" cy="369332"/>
          </a:xfrm>
          <a:prstGeom prst="rect">
            <a:avLst/>
          </a:prstGeom>
          <a:noFill/>
        </p:spPr>
        <p:txBody>
          <a:bodyPr wrap="none" rtlCol="0">
            <a:spAutoFit/>
          </a:bodyPr>
          <a:lstStyle/>
          <a:p>
            <a:r>
              <a:rPr lang="en-US" dirty="0" smtClean="0"/>
              <a:t>9</a:t>
            </a:r>
            <a:endParaRPr lang="en-US" dirty="0"/>
          </a:p>
        </p:txBody>
      </p:sp>
      <p:sp>
        <p:nvSpPr>
          <p:cNvPr id="123" name="TextBox 122"/>
          <p:cNvSpPr txBox="1"/>
          <p:nvPr/>
        </p:nvSpPr>
        <p:spPr>
          <a:xfrm>
            <a:off x="2971800" y="5726668"/>
            <a:ext cx="311304" cy="369332"/>
          </a:xfrm>
          <a:prstGeom prst="rect">
            <a:avLst/>
          </a:prstGeom>
          <a:noFill/>
        </p:spPr>
        <p:txBody>
          <a:bodyPr wrap="none" rtlCol="0">
            <a:spAutoFit/>
          </a:bodyPr>
          <a:lstStyle/>
          <a:p>
            <a:r>
              <a:rPr lang="en-US" dirty="0"/>
              <a:t>3</a:t>
            </a:r>
          </a:p>
        </p:txBody>
      </p:sp>
      <p:sp>
        <p:nvSpPr>
          <p:cNvPr id="124" name="TextBox 123"/>
          <p:cNvSpPr txBox="1"/>
          <p:nvPr/>
        </p:nvSpPr>
        <p:spPr>
          <a:xfrm>
            <a:off x="4691504" y="4419600"/>
            <a:ext cx="284052" cy="369332"/>
          </a:xfrm>
          <a:prstGeom prst="rect">
            <a:avLst/>
          </a:prstGeom>
          <a:noFill/>
        </p:spPr>
        <p:txBody>
          <a:bodyPr wrap="none" rtlCol="0">
            <a:spAutoFit/>
          </a:bodyPr>
          <a:lstStyle/>
          <a:p>
            <a:r>
              <a:rPr lang="en-US" dirty="0" smtClean="0"/>
              <a:t>1</a:t>
            </a:r>
            <a:endParaRPr lang="en-US" dirty="0"/>
          </a:p>
        </p:txBody>
      </p:sp>
      <p:sp>
        <p:nvSpPr>
          <p:cNvPr id="127" name="Rectangle 126"/>
          <p:cNvSpPr/>
          <p:nvPr/>
        </p:nvSpPr>
        <p:spPr>
          <a:xfrm>
            <a:off x="6903425" y="4050268"/>
            <a:ext cx="2164375" cy="369332"/>
          </a:xfrm>
          <a:prstGeom prst="rect">
            <a:avLst/>
          </a:prstGeom>
        </p:spPr>
        <p:txBody>
          <a:bodyPr wrap="none">
            <a:spAutoFit/>
          </a:bodyPr>
          <a:lstStyle/>
          <a:p>
            <a:pPr algn="ctr"/>
            <a:r>
              <a:rPr lang="en-US" u="sng" dirty="0" smtClean="0"/>
              <a:t>Flow </a:t>
            </a:r>
            <a:r>
              <a:rPr lang="en-US" u="sng" dirty="0" smtClean="0"/>
              <a:t>Network (FN)</a:t>
            </a:r>
            <a:endParaRPr lang="en-US" u="sng" dirty="0"/>
          </a:p>
        </p:txBody>
      </p:sp>
      <p:sp>
        <p:nvSpPr>
          <p:cNvPr id="129" name="Rectangle 128"/>
          <p:cNvSpPr/>
          <p:nvPr/>
        </p:nvSpPr>
        <p:spPr>
          <a:xfrm>
            <a:off x="87448" y="3733800"/>
            <a:ext cx="2579552" cy="369332"/>
          </a:xfrm>
          <a:prstGeom prst="rect">
            <a:avLst/>
          </a:prstGeom>
        </p:spPr>
        <p:txBody>
          <a:bodyPr wrap="none">
            <a:spAutoFit/>
          </a:bodyPr>
          <a:lstStyle/>
          <a:p>
            <a:pPr algn="ctr"/>
            <a:r>
              <a:rPr lang="en-US" u="sng" dirty="0" smtClean="0"/>
              <a:t>Residual </a:t>
            </a:r>
            <a:r>
              <a:rPr lang="en-US" u="sng" dirty="0" smtClean="0"/>
              <a:t>Network (RN)</a:t>
            </a:r>
            <a:endParaRPr lang="en-US" u="sng" dirty="0"/>
          </a:p>
        </p:txBody>
      </p:sp>
      <p:sp>
        <p:nvSpPr>
          <p:cNvPr id="130" name="Rectangle 129"/>
          <p:cNvSpPr/>
          <p:nvPr/>
        </p:nvSpPr>
        <p:spPr>
          <a:xfrm>
            <a:off x="6414198" y="4561582"/>
            <a:ext cx="2241319" cy="1077218"/>
          </a:xfrm>
          <a:prstGeom prst="rect">
            <a:avLst/>
          </a:prstGeom>
        </p:spPr>
        <p:txBody>
          <a:bodyPr wrap="none">
            <a:spAutoFit/>
          </a:bodyPr>
          <a:lstStyle/>
          <a:p>
            <a:pPr algn="ctr"/>
            <a:r>
              <a:rPr lang="en-US" sz="1600" u="sng" dirty="0" smtClean="0"/>
              <a:t>Augmenting </a:t>
            </a:r>
            <a:r>
              <a:rPr lang="en-US" sz="1600" u="sng" dirty="0" smtClean="0"/>
              <a:t>Path (AP)</a:t>
            </a:r>
            <a:endParaRPr lang="en-US" sz="1600" u="sng" dirty="0" smtClean="0"/>
          </a:p>
          <a:p>
            <a:pPr algn="ctr">
              <a:lnSpc>
                <a:spcPct val="150000"/>
              </a:lnSpc>
            </a:pPr>
            <a:r>
              <a:rPr lang="en-US" sz="1600" dirty="0" smtClean="0"/>
              <a:t>No more s-t </a:t>
            </a:r>
          </a:p>
          <a:p>
            <a:pPr algn="ctr">
              <a:lnSpc>
                <a:spcPct val="150000"/>
              </a:lnSpc>
            </a:pPr>
            <a:r>
              <a:rPr lang="en-US" sz="1600" dirty="0" smtClean="0"/>
              <a:t>augmenting path exist</a:t>
            </a:r>
          </a:p>
        </p:txBody>
      </p:sp>
      <p:cxnSp>
        <p:nvCxnSpPr>
          <p:cNvPr id="12" name="Straight Arrow Connector 11"/>
          <p:cNvCxnSpPr>
            <a:stCxn id="102" idx="3"/>
            <a:endCxn id="101" idx="6"/>
          </p:cNvCxnSpPr>
          <p:nvPr/>
        </p:nvCxnSpPr>
        <p:spPr>
          <a:xfrm flipH="1">
            <a:off x="838200" y="4634617"/>
            <a:ext cx="1144915" cy="63625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295400" y="4812268"/>
            <a:ext cx="383438" cy="369332"/>
          </a:xfrm>
          <a:prstGeom prst="rect">
            <a:avLst/>
          </a:prstGeom>
          <a:noFill/>
        </p:spPr>
        <p:txBody>
          <a:bodyPr wrap="none" rtlCol="0">
            <a:spAutoFit/>
          </a:bodyPr>
          <a:lstStyle/>
          <a:p>
            <a:r>
              <a:rPr lang="en-US" dirty="0" smtClean="0"/>
              <a:t>11</a:t>
            </a:r>
            <a:endParaRPr lang="en-US" dirty="0"/>
          </a:p>
        </p:txBody>
      </p:sp>
      <p:cxnSp>
        <p:nvCxnSpPr>
          <p:cNvPr id="89" name="Straight Arrow Connector 88"/>
          <p:cNvCxnSpPr>
            <a:stCxn id="104" idx="2"/>
            <a:endCxn id="102" idx="6"/>
          </p:cNvCxnSpPr>
          <p:nvPr/>
        </p:nvCxnSpPr>
        <p:spPr>
          <a:xfrm flipH="1">
            <a:off x="2438400" y="4446032"/>
            <a:ext cx="129540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743200" y="4355068"/>
            <a:ext cx="412292" cy="369332"/>
          </a:xfrm>
          <a:prstGeom prst="rect">
            <a:avLst/>
          </a:prstGeom>
          <a:noFill/>
        </p:spPr>
        <p:txBody>
          <a:bodyPr wrap="none" rtlCol="0">
            <a:spAutoFit/>
          </a:bodyPr>
          <a:lstStyle/>
          <a:p>
            <a:r>
              <a:rPr lang="en-US" dirty="0" smtClean="0"/>
              <a:t>12</a:t>
            </a:r>
            <a:endParaRPr lang="en-US" dirty="0"/>
          </a:p>
        </p:txBody>
      </p:sp>
      <p:cxnSp>
        <p:nvCxnSpPr>
          <p:cNvPr id="136" name="Straight Arrow Connector 135"/>
          <p:cNvCxnSpPr>
            <a:stCxn id="103" idx="6"/>
            <a:endCxn id="104" idx="3"/>
          </p:cNvCxnSpPr>
          <p:nvPr/>
        </p:nvCxnSpPr>
        <p:spPr>
          <a:xfrm flipV="1">
            <a:off x="2438400" y="4634617"/>
            <a:ext cx="1373515" cy="14116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3190690" y="5029200"/>
            <a:ext cx="325730" cy="369332"/>
          </a:xfrm>
          <a:prstGeom prst="rect">
            <a:avLst/>
          </a:prstGeom>
          <a:noFill/>
        </p:spPr>
        <p:txBody>
          <a:bodyPr wrap="none" rtlCol="0">
            <a:spAutoFit/>
          </a:bodyPr>
          <a:lstStyle/>
          <a:p>
            <a:r>
              <a:rPr lang="en-US" dirty="0"/>
              <a:t>0</a:t>
            </a:r>
          </a:p>
        </p:txBody>
      </p:sp>
      <p:cxnSp>
        <p:nvCxnSpPr>
          <p:cNvPr id="138" name="Straight Arrow Connector 137"/>
          <p:cNvCxnSpPr>
            <a:stCxn id="105" idx="3"/>
            <a:endCxn id="103" idx="5"/>
          </p:cNvCxnSpPr>
          <p:nvPr/>
        </p:nvCxnSpPr>
        <p:spPr>
          <a:xfrm flipH="1">
            <a:off x="2360285" y="6234817"/>
            <a:ext cx="1451630" cy="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971800" y="6107668"/>
            <a:ext cx="383438" cy="369332"/>
          </a:xfrm>
          <a:prstGeom prst="rect">
            <a:avLst/>
          </a:prstGeom>
          <a:noFill/>
        </p:spPr>
        <p:txBody>
          <a:bodyPr wrap="none" rtlCol="0">
            <a:spAutoFit/>
          </a:bodyPr>
          <a:lstStyle/>
          <a:p>
            <a:r>
              <a:rPr lang="en-US" dirty="0" smtClean="0"/>
              <a:t>11</a:t>
            </a:r>
            <a:endParaRPr lang="en-US" dirty="0"/>
          </a:p>
        </p:txBody>
      </p:sp>
      <p:cxnSp>
        <p:nvCxnSpPr>
          <p:cNvPr id="140" name="Straight Arrow Connector 139"/>
          <p:cNvCxnSpPr>
            <a:stCxn id="106" idx="3"/>
            <a:endCxn id="105" idx="6"/>
          </p:cNvCxnSpPr>
          <p:nvPr/>
        </p:nvCxnSpPr>
        <p:spPr>
          <a:xfrm flipH="1">
            <a:off x="4267200" y="5472817"/>
            <a:ext cx="1221115" cy="5734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779670" y="5650468"/>
            <a:ext cx="314510" cy="369332"/>
          </a:xfrm>
          <a:prstGeom prst="rect">
            <a:avLst/>
          </a:prstGeom>
          <a:noFill/>
        </p:spPr>
        <p:txBody>
          <a:bodyPr wrap="none" rtlCol="0">
            <a:spAutoFit/>
          </a:bodyPr>
          <a:lstStyle/>
          <a:p>
            <a:r>
              <a:rPr lang="en-US" dirty="0" smtClean="0"/>
              <a:t>4</a:t>
            </a:r>
            <a:endParaRPr lang="en-US" dirty="0"/>
          </a:p>
        </p:txBody>
      </p:sp>
      <p:cxnSp>
        <p:nvCxnSpPr>
          <p:cNvPr id="142" name="Straight Arrow Connector 141"/>
          <p:cNvCxnSpPr>
            <a:stCxn id="104" idx="5"/>
            <a:endCxn id="105" idx="7"/>
          </p:cNvCxnSpPr>
          <p:nvPr/>
        </p:nvCxnSpPr>
        <p:spPr>
          <a:xfrm>
            <a:off x="4189085" y="4634617"/>
            <a:ext cx="0" cy="1223030"/>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195718" y="5040868"/>
            <a:ext cx="300082" cy="369332"/>
          </a:xfrm>
          <a:prstGeom prst="rect">
            <a:avLst/>
          </a:prstGeom>
          <a:noFill/>
        </p:spPr>
        <p:txBody>
          <a:bodyPr wrap="none" rtlCol="0">
            <a:spAutoFit/>
          </a:bodyPr>
          <a:lstStyle/>
          <a:p>
            <a:r>
              <a:rPr lang="en-US" dirty="0" smtClean="0"/>
              <a:t>7</a:t>
            </a:r>
            <a:endParaRPr lang="en-US" dirty="0"/>
          </a:p>
        </p:txBody>
      </p:sp>
      <p:cxnSp>
        <p:nvCxnSpPr>
          <p:cNvPr id="146" name="Straight Arrow Connector 145"/>
          <p:cNvCxnSpPr>
            <a:stCxn id="106" idx="2"/>
            <a:endCxn id="104" idx="5"/>
          </p:cNvCxnSpPr>
          <p:nvPr/>
        </p:nvCxnSpPr>
        <p:spPr>
          <a:xfrm flipH="1" flipV="1">
            <a:off x="4189085" y="4634617"/>
            <a:ext cx="1221115" cy="64961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652918" y="4876800"/>
            <a:ext cx="413896" cy="369332"/>
          </a:xfrm>
          <a:prstGeom prst="rect">
            <a:avLst/>
          </a:prstGeom>
          <a:noFill/>
        </p:spPr>
        <p:txBody>
          <a:bodyPr wrap="none" rtlCol="0">
            <a:spAutoFit/>
          </a:bodyPr>
          <a:lstStyle/>
          <a:p>
            <a:r>
              <a:rPr lang="en-US" dirty="0" smtClean="0"/>
              <a:t>19</a:t>
            </a:r>
            <a:endParaRPr lang="en-US" dirty="0"/>
          </a:p>
        </p:txBody>
      </p:sp>
      <p:sp>
        <p:nvSpPr>
          <p:cNvPr id="148" name="TextBox 147"/>
          <p:cNvSpPr txBox="1"/>
          <p:nvPr/>
        </p:nvSpPr>
        <p:spPr>
          <a:xfrm>
            <a:off x="2362200" y="4648200"/>
            <a:ext cx="311304" cy="369332"/>
          </a:xfrm>
          <a:prstGeom prst="rect">
            <a:avLst/>
          </a:prstGeom>
          <a:noFill/>
        </p:spPr>
        <p:txBody>
          <a:bodyPr wrap="none" rtlCol="0">
            <a:spAutoFit/>
          </a:bodyPr>
          <a:lstStyle/>
          <a:p>
            <a:r>
              <a:rPr lang="en-US" dirty="0"/>
              <a:t>3</a:t>
            </a:r>
          </a:p>
        </p:txBody>
      </p:sp>
      <p:cxnSp>
        <p:nvCxnSpPr>
          <p:cNvPr id="112" name="Straight Arrow Connector 111"/>
          <p:cNvCxnSpPr>
            <a:stCxn id="103" idx="2"/>
            <a:endCxn id="101" idx="5"/>
          </p:cNvCxnSpPr>
          <p:nvPr/>
        </p:nvCxnSpPr>
        <p:spPr>
          <a:xfrm flipH="1" flipV="1">
            <a:off x="760085" y="5459457"/>
            <a:ext cx="1144915" cy="586775"/>
          </a:xfrm>
          <a:prstGeom prst="straightConnector1">
            <a:avLst/>
          </a:prstGeom>
          <a:ln w="19050" cmpd="sng">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066800" y="5726668"/>
            <a:ext cx="412292" cy="369332"/>
          </a:xfrm>
          <a:prstGeom prst="rect">
            <a:avLst/>
          </a:prstGeom>
          <a:noFill/>
        </p:spPr>
        <p:txBody>
          <a:bodyPr wrap="none" rtlCol="0">
            <a:spAutoFit/>
          </a:bodyPr>
          <a:lstStyle/>
          <a:p>
            <a:r>
              <a:rPr lang="en-US" dirty="0" smtClean="0"/>
              <a:t>12</a:t>
            </a:r>
            <a:endParaRPr lang="en-US" dirty="0"/>
          </a:p>
        </p:txBody>
      </p:sp>
      <p:sp>
        <p:nvSpPr>
          <p:cNvPr id="150" name="TextBox 149"/>
          <p:cNvSpPr txBox="1"/>
          <p:nvPr/>
        </p:nvSpPr>
        <p:spPr>
          <a:xfrm>
            <a:off x="1676400" y="5005864"/>
            <a:ext cx="383438" cy="369332"/>
          </a:xfrm>
          <a:prstGeom prst="rect">
            <a:avLst/>
          </a:prstGeom>
          <a:noFill/>
        </p:spPr>
        <p:txBody>
          <a:bodyPr wrap="none" rtlCol="0">
            <a:spAutoFit/>
          </a:bodyPr>
          <a:lstStyle/>
          <a:p>
            <a:r>
              <a:rPr lang="en-US" dirty="0" smtClean="0"/>
              <a:t>11</a:t>
            </a:r>
            <a:endParaRPr lang="en-US" dirty="0"/>
          </a:p>
        </p:txBody>
      </p:sp>
      <p:sp>
        <p:nvSpPr>
          <p:cNvPr id="151" name="Rectangle 150"/>
          <p:cNvSpPr/>
          <p:nvPr/>
        </p:nvSpPr>
        <p:spPr>
          <a:xfrm>
            <a:off x="4322470" y="2819400"/>
            <a:ext cx="325730" cy="369332"/>
          </a:xfrm>
          <a:prstGeom prst="rect">
            <a:avLst/>
          </a:prstGeom>
        </p:spPr>
        <p:txBody>
          <a:bodyPr wrap="none">
            <a:spAutoFit/>
          </a:bodyPr>
          <a:lstStyle/>
          <a:p>
            <a:pPr algn="ctr"/>
            <a:r>
              <a:rPr lang="en-US" dirty="0" smtClean="0"/>
              <a:t>0</a:t>
            </a:r>
            <a:endParaRPr lang="en-US" dirty="0"/>
          </a:p>
        </p:txBody>
      </p:sp>
      <p:sp>
        <p:nvSpPr>
          <p:cNvPr id="152" name="Rectangle 151"/>
          <p:cNvSpPr/>
          <p:nvPr/>
        </p:nvSpPr>
        <p:spPr>
          <a:xfrm>
            <a:off x="5354748" y="2590800"/>
            <a:ext cx="284052" cy="369332"/>
          </a:xfrm>
          <a:prstGeom prst="rect">
            <a:avLst/>
          </a:prstGeom>
        </p:spPr>
        <p:txBody>
          <a:bodyPr wrap="none">
            <a:spAutoFit/>
          </a:bodyPr>
          <a:lstStyle/>
          <a:p>
            <a:pPr algn="ctr"/>
            <a:r>
              <a:rPr lang="en-US" dirty="0" smtClean="0"/>
              <a:t>1</a:t>
            </a:r>
            <a:endParaRPr lang="en-US" dirty="0"/>
          </a:p>
        </p:txBody>
      </p:sp>
      <p:sp>
        <p:nvSpPr>
          <p:cNvPr id="120" name="Rectangle 119"/>
          <p:cNvSpPr/>
          <p:nvPr/>
        </p:nvSpPr>
        <p:spPr>
          <a:xfrm>
            <a:off x="4738513" y="6016823"/>
            <a:ext cx="4253087" cy="307777"/>
          </a:xfrm>
          <a:prstGeom prst="rect">
            <a:avLst/>
          </a:prstGeom>
        </p:spPr>
        <p:txBody>
          <a:bodyPr wrap="none">
            <a:spAutoFit/>
          </a:bodyPr>
          <a:lstStyle/>
          <a:p>
            <a:pPr algn="ctr"/>
            <a:r>
              <a:rPr lang="en-US" sz="1400" b="1" i="1" dirty="0" smtClean="0"/>
              <a:t>So, </a:t>
            </a:r>
            <a:r>
              <a:rPr lang="en-US" sz="1400" b="1" i="1" dirty="0" smtClean="0"/>
              <a:t>the Maximum </a:t>
            </a:r>
            <a:r>
              <a:rPr lang="en-US" sz="1400" b="1" i="1" dirty="0" smtClean="0"/>
              <a:t>F</a:t>
            </a:r>
            <a:r>
              <a:rPr lang="en-US" sz="1400" b="1" i="1" dirty="0" smtClean="0"/>
              <a:t>low in the given FN </a:t>
            </a:r>
            <a:r>
              <a:rPr lang="en-US" sz="1400" b="1" i="1" dirty="0" smtClean="0"/>
              <a:t>is 23</a:t>
            </a:r>
          </a:p>
        </p:txBody>
      </p:sp>
      <p:sp>
        <p:nvSpPr>
          <p:cNvPr id="93" name="Title 5"/>
          <p:cNvSpPr>
            <a:spLocks noGrp="1"/>
          </p:cNvSpPr>
          <p:nvPr>
            <p:ph type="title"/>
          </p:nvPr>
        </p:nvSpPr>
        <p:spPr>
          <a:xfrm>
            <a:off x="301752" y="228600"/>
            <a:ext cx="8534400" cy="758952"/>
          </a:xfrm>
        </p:spPr>
        <p:txBody>
          <a:bodyPr anchor="ctr">
            <a:noAutofit/>
          </a:bodyPr>
          <a:lstStyle/>
          <a:p>
            <a:r>
              <a:rPr lang="en-US" sz="2000" u="sng" dirty="0" smtClean="0"/>
              <a:t>Implementation of Ford-Fulkerson </a:t>
            </a:r>
            <a:r>
              <a:rPr lang="en-US" sz="2000" u="sng" dirty="0"/>
              <a:t>Algorithm – </a:t>
            </a:r>
            <a:r>
              <a:rPr lang="en-US" sz="2000" u="sng" dirty="0" smtClean="0"/>
              <a:t>Worked Out Example</a:t>
            </a:r>
            <a:endParaRPr lang="en-US" sz="2000" u="sng" dirty="0"/>
          </a:p>
        </p:txBody>
      </p:sp>
    </p:spTree>
    <p:extLst>
      <p:ext uri="{BB962C8B-B14F-4D97-AF65-F5344CB8AC3E}">
        <p14:creationId xmlns:p14="http://schemas.microsoft.com/office/powerpoint/2010/main" val="3809008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600" fill="hold"/>
                                        <p:tgtEl>
                                          <p:spTgt spid="13"/>
                                        </p:tgtEl>
                                        <p:attrNameLst>
                                          <p:attrName>stroke.color</p:attrName>
                                        </p:attrNameLst>
                                      </p:cBhvr>
                                      <p:to>
                                        <a:srgbClr val="00B050"/>
                                      </p:to>
                                    </p:animClr>
                                    <p:set>
                                      <p:cBhvr>
                                        <p:cTn id="7" dur="6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600" fill="hold"/>
                                        <p:tgtEl>
                                          <p:spTgt spid="22"/>
                                        </p:tgtEl>
                                        <p:attrNameLst>
                                          <p:attrName>stroke.color</p:attrName>
                                        </p:attrNameLst>
                                      </p:cBhvr>
                                      <p:to>
                                        <a:srgbClr val="00B050"/>
                                      </p:to>
                                    </p:animClr>
                                    <p:set>
                                      <p:cBhvr>
                                        <p:cTn id="10" dur="600" fill="hold"/>
                                        <p:tgtEl>
                                          <p:spTgt spid="22"/>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600" fill="hold"/>
                                        <p:tgtEl>
                                          <p:spTgt spid="31"/>
                                        </p:tgtEl>
                                        <p:attrNameLst>
                                          <p:attrName>stroke.color</p:attrName>
                                        </p:attrNameLst>
                                      </p:cBhvr>
                                      <p:to>
                                        <a:srgbClr val="FF0000"/>
                                      </p:to>
                                    </p:animClr>
                                    <p:set>
                                      <p:cBhvr>
                                        <p:cTn id="13" dur="600" fill="hold"/>
                                        <p:tgtEl>
                                          <p:spTgt spid="31"/>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arn(inVertical)">
                                      <p:cBhvr>
                                        <p:cTn id="18" dur="5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barn(inVertical)">
                                      <p:cBhvr>
                                        <p:cTn id="23" dur="500"/>
                                        <p:tgtEl>
                                          <p:spTgt spid="101"/>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barn(inVertical)">
                                      <p:cBhvr>
                                        <p:cTn id="26" dur="500"/>
                                        <p:tgtEl>
                                          <p:spTgt spid="102"/>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03"/>
                                        </p:tgtEl>
                                        <p:attrNameLst>
                                          <p:attrName>style.visibility</p:attrName>
                                        </p:attrNameLst>
                                      </p:cBhvr>
                                      <p:to>
                                        <p:strVal val="visible"/>
                                      </p:to>
                                    </p:set>
                                    <p:animEffect transition="in" filter="barn(inVertical)">
                                      <p:cBhvr>
                                        <p:cTn id="29" dur="500"/>
                                        <p:tgtEl>
                                          <p:spTgt spid="10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barn(inVertical)">
                                      <p:cBhvr>
                                        <p:cTn id="32" dur="500"/>
                                        <p:tgtEl>
                                          <p:spTgt spid="104"/>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barn(inVertical)">
                                      <p:cBhvr>
                                        <p:cTn id="35" dur="500"/>
                                        <p:tgtEl>
                                          <p:spTgt spid="10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barn(inVertical)">
                                      <p:cBhvr>
                                        <p:cTn id="38" dur="500"/>
                                        <p:tgtEl>
                                          <p:spTgt spid="106"/>
                                        </p:tgtEl>
                                      </p:cBhvr>
                                    </p:animEffect>
                                  </p:childTnLst>
                                </p:cTn>
                              </p:par>
                              <p:par>
                                <p:cTn id="39" presetID="16" presetClass="entr" presetSubtype="21" fill="hold" nodeType="withEffect">
                                  <p:stCondLst>
                                    <p:cond delay="0"/>
                                  </p:stCondLst>
                                  <p:childTnLst>
                                    <p:set>
                                      <p:cBhvr>
                                        <p:cTn id="40" dur="1" fill="hold">
                                          <p:stCondLst>
                                            <p:cond delay="0"/>
                                          </p:stCondLst>
                                        </p:cTn>
                                        <p:tgtEl>
                                          <p:spTgt spid="107"/>
                                        </p:tgtEl>
                                        <p:attrNameLst>
                                          <p:attrName>style.visibility</p:attrName>
                                        </p:attrNameLst>
                                      </p:cBhvr>
                                      <p:to>
                                        <p:strVal val="visible"/>
                                      </p:to>
                                    </p:set>
                                    <p:animEffect transition="in" filter="barn(inVertical)">
                                      <p:cBhvr>
                                        <p:cTn id="41" dur="500"/>
                                        <p:tgtEl>
                                          <p:spTgt spid="107"/>
                                        </p:tgtEl>
                                      </p:cBhvr>
                                    </p:animEffect>
                                  </p:childTnLst>
                                </p:cTn>
                              </p:par>
                              <p:par>
                                <p:cTn id="42" presetID="16" presetClass="entr" presetSubtype="21" fill="hold" nodeType="with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barn(inVertical)">
                                      <p:cBhvr>
                                        <p:cTn id="44" dur="500"/>
                                        <p:tgtEl>
                                          <p:spTgt spid="108"/>
                                        </p:tgtEl>
                                      </p:cBhvr>
                                    </p:animEffect>
                                  </p:childTnLst>
                                </p:cTn>
                              </p:par>
                              <p:par>
                                <p:cTn id="45" presetID="16" presetClass="entr" presetSubtype="21" fill="hold" nodeType="with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barn(inVertical)">
                                      <p:cBhvr>
                                        <p:cTn id="47" dur="500"/>
                                        <p:tgtEl>
                                          <p:spTgt spid="110"/>
                                        </p:tgtEl>
                                      </p:cBhvr>
                                    </p:animEffect>
                                  </p:childTnLst>
                                </p:cTn>
                              </p:par>
                              <p:par>
                                <p:cTn id="48" presetID="16" presetClass="entr" presetSubtype="21" fill="hold" nodeType="withEffect">
                                  <p:stCondLst>
                                    <p:cond delay="0"/>
                                  </p:stCondLst>
                                  <p:childTnLst>
                                    <p:set>
                                      <p:cBhvr>
                                        <p:cTn id="49" dur="1" fill="hold">
                                          <p:stCondLst>
                                            <p:cond delay="0"/>
                                          </p:stCondLst>
                                        </p:cTn>
                                        <p:tgtEl>
                                          <p:spTgt spid="111"/>
                                        </p:tgtEl>
                                        <p:attrNameLst>
                                          <p:attrName>style.visibility</p:attrName>
                                        </p:attrNameLst>
                                      </p:cBhvr>
                                      <p:to>
                                        <p:strVal val="visible"/>
                                      </p:to>
                                    </p:set>
                                    <p:animEffect transition="in" filter="barn(inVertical)">
                                      <p:cBhvr>
                                        <p:cTn id="50" dur="500"/>
                                        <p:tgtEl>
                                          <p:spTgt spid="111"/>
                                        </p:tgtEl>
                                      </p:cBhvr>
                                    </p:animEffect>
                                  </p:childTnLst>
                                </p:cTn>
                              </p:par>
                              <p:par>
                                <p:cTn id="51" presetID="16" presetClass="entr" presetSubtype="21" fill="hold" nodeType="with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barn(inVertical)">
                                      <p:cBhvr>
                                        <p:cTn id="53" dur="500"/>
                                        <p:tgtEl>
                                          <p:spTgt spid="114"/>
                                        </p:tgtEl>
                                      </p:cBhvr>
                                    </p:animEffect>
                                  </p:childTnLst>
                                </p:cTn>
                              </p:par>
                              <p:par>
                                <p:cTn id="54" presetID="16" presetClass="entr" presetSubtype="21" fill="hold" nodeType="withEffect">
                                  <p:stCondLst>
                                    <p:cond delay="0"/>
                                  </p:stCondLst>
                                  <p:childTnLst>
                                    <p:set>
                                      <p:cBhvr>
                                        <p:cTn id="55" dur="1" fill="hold">
                                          <p:stCondLst>
                                            <p:cond delay="0"/>
                                          </p:stCondLst>
                                        </p:cTn>
                                        <p:tgtEl>
                                          <p:spTgt spid="115"/>
                                        </p:tgtEl>
                                        <p:attrNameLst>
                                          <p:attrName>style.visibility</p:attrName>
                                        </p:attrNameLst>
                                      </p:cBhvr>
                                      <p:to>
                                        <p:strVal val="visible"/>
                                      </p:to>
                                    </p:set>
                                    <p:animEffect transition="in" filter="barn(inVertical)">
                                      <p:cBhvr>
                                        <p:cTn id="56" dur="500"/>
                                        <p:tgtEl>
                                          <p:spTgt spid="115"/>
                                        </p:tgtEl>
                                      </p:cBhvr>
                                    </p:animEffect>
                                  </p:childTnLst>
                                </p:cTn>
                              </p:par>
                              <p:par>
                                <p:cTn id="57" presetID="16" presetClass="entr" presetSubtype="21" fill="hold" nodeType="withEffect">
                                  <p:stCondLst>
                                    <p:cond delay="0"/>
                                  </p:stCondLst>
                                  <p:childTnLst>
                                    <p:set>
                                      <p:cBhvr>
                                        <p:cTn id="58" dur="1" fill="hold">
                                          <p:stCondLst>
                                            <p:cond delay="0"/>
                                          </p:stCondLst>
                                        </p:cTn>
                                        <p:tgtEl>
                                          <p:spTgt spid="116"/>
                                        </p:tgtEl>
                                        <p:attrNameLst>
                                          <p:attrName>style.visibility</p:attrName>
                                        </p:attrNameLst>
                                      </p:cBhvr>
                                      <p:to>
                                        <p:strVal val="visible"/>
                                      </p:to>
                                    </p:set>
                                    <p:animEffect transition="in" filter="barn(inVertical)">
                                      <p:cBhvr>
                                        <p:cTn id="59" dur="500"/>
                                        <p:tgtEl>
                                          <p:spTgt spid="11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17"/>
                                        </p:tgtEl>
                                        <p:attrNameLst>
                                          <p:attrName>style.visibility</p:attrName>
                                        </p:attrNameLst>
                                      </p:cBhvr>
                                      <p:to>
                                        <p:strVal val="visible"/>
                                      </p:to>
                                    </p:set>
                                    <p:animEffect transition="in" filter="barn(inVertical)">
                                      <p:cBhvr>
                                        <p:cTn id="62" dur="500"/>
                                        <p:tgtEl>
                                          <p:spTgt spid="11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21"/>
                                        </p:tgtEl>
                                        <p:attrNameLst>
                                          <p:attrName>style.visibility</p:attrName>
                                        </p:attrNameLst>
                                      </p:cBhvr>
                                      <p:to>
                                        <p:strVal val="visible"/>
                                      </p:to>
                                    </p:set>
                                    <p:animEffect transition="in" filter="barn(inVertical)">
                                      <p:cBhvr>
                                        <p:cTn id="65" dur="500"/>
                                        <p:tgtEl>
                                          <p:spTgt spid="121"/>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barn(inVertical)">
                                      <p:cBhvr>
                                        <p:cTn id="68" dur="500"/>
                                        <p:tgtEl>
                                          <p:spTgt spid="122"/>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barn(inVertical)">
                                      <p:cBhvr>
                                        <p:cTn id="71" dur="500"/>
                                        <p:tgtEl>
                                          <p:spTgt spid="123"/>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barn(inVertical)">
                                      <p:cBhvr>
                                        <p:cTn id="74" dur="500"/>
                                        <p:tgtEl>
                                          <p:spTgt spid="124"/>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29"/>
                                        </p:tgtEl>
                                        <p:attrNameLst>
                                          <p:attrName>style.visibility</p:attrName>
                                        </p:attrNameLst>
                                      </p:cBhvr>
                                      <p:to>
                                        <p:strVal val="visible"/>
                                      </p:to>
                                    </p:set>
                                    <p:animEffect transition="in" filter="barn(inVertical)">
                                      <p:cBhvr>
                                        <p:cTn id="77" dur="500"/>
                                        <p:tgtEl>
                                          <p:spTgt spid="129"/>
                                        </p:tgtEl>
                                      </p:cBhvr>
                                    </p:animEffect>
                                  </p:childTnLst>
                                </p:cTn>
                              </p:par>
                              <p:par>
                                <p:cTn id="78" presetID="16" presetClass="entr" presetSubtype="21" fill="hold"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barn(inVertical)">
                                      <p:cBhvr>
                                        <p:cTn id="80" dur="500"/>
                                        <p:tgtEl>
                                          <p:spTgt spid="12"/>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barn(inVertical)">
                                      <p:cBhvr>
                                        <p:cTn id="83" dur="500"/>
                                        <p:tgtEl>
                                          <p:spTgt spid="78"/>
                                        </p:tgtEl>
                                      </p:cBhvr>
                                    </p:animEffect>
                                  </p:childTnLst>
                                </p:cTn>
                              </p:par>
                              <p:par>
                                <p:cTn id="84" presetID="16" presetClass="entr" presetSubtype="21" fill="hold" nodeType="withEffect">
                                  <p:stCondLst>
                                    <p:cond delay="0"/>
                                  </p:stCondLst>
                                  <p:childTnLst>
                                    <p:set>
                                      <p:cBhvr>
                                        <p:cTn id="85" dur="1" fill="hold">
                                          <p:stCondLst>
                                            <p:cond delay="0"/>
                                          </p:stCondLst>
                                        </p:cTn>
                                        <p:tgtEl>
                                          <p:spTgt spid="89"/>
                                        </p:tgtEl>
                                        <p:attrNameLst>
                                          <p:attrName>style.visibility</p:attrName>
                                        </p:attrNameLst>
                                      </p:cBhvr>
                                      <p:to>
                                        <p:strVal val="visible"/>
                                      </p:to>
                                    </p:set>
                                    <p:animEffect transition="in" filter="barn(inVertical)">
                                      <p:cBhvr>
                                        <p:cTn id="86" dur="500"/>
                                        <p:tgtEl>
                                          <p:spTgt spid="89"/>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128"/>
                                        </p:tgtEl>
                                        <p:attrNameLst>
                                          <p:attrName>style.visibility</p:attrName>
                                        </p:attrNameLst>
                                      </p:cBhvr>
                                      <p:to>
                                        <p:strVal val="visible"/>
                                      </p:to>
                                    </p:set>
                                    <p:animEffect transition="in" filter="barn(inVertical)">
                                      <p:cBhvr>
                                        <p:cTn id="89" dur="500"/>
                                        <p:tgtEl>
                                          <p:spTgt spid="128"/>
                                        </p:tgtEl>
                                      </p:cBhvr>
                                    </p:animEffect>
                                  </p:childTnLst>
                                </p:cTn>
                              </p:par>
                              <p:par>
                                <p:cTn id="90" presetID="16" presetClass="entr" presetSubtype="21" fill="hold" nodeType="withEffect">
                                  <p:stCondLst>
                                    <p:cond delay="0"/>
                                  </p:stCondLst>
                                  <p:childTnLst>
                                    <p:set>
                                      <p:cBhvr>
                                        <p:cTn id="91" dur="1" fill="hold">
                                          <p:stCondLst>
                                            <p:cond delay="0"/>
                                          </p:stCondLst>
                                        </p:cTn>
                                        <p:tgtEl>
                                          <p:spTgt spid="136"/>
                                        </p:tgtEl>
                                        <p:attrNameLst>
                                          <p:attrName>style.visibility</p:attrName>
                                        </p:attrNameLst>
                                      </p:cBhvr>
                                      <p:to>
                                        <p:strVal val="visible"/>
                                      </p:to>
                                    </p:set>
                                    <p:animEffect transition="in" filter="barn(inVertical)">
                                      <p:cBhvr>
                                        <p:cTn id="92" dur="500"/>
                                        <p:tgtEl>
                                          <p:spTgt spid="136"/>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137"/>
                                        </p:tgtEl>
                                        <p:attrNameLst>
                                          <p:attrName>style.visibility</p:attrName>
                                        </p:attrNameLst>
                                      </p:cBhvr>
                                      <p:to>
                                        <p:strVal val="visible"/>
                                      </p:to>
                                    </p:set>
                                    <p:animEffect transition="in" filter="barn(inVertical)">
                                      <p:cBhvr>
                                        <p:cTn id="95" dur="500"/>
                                        <p:tgtEl>
                                          <p:spTgt spid="137"/>
                                        </p:tgtEl>
                                      </p:cBhvr>
                                    </p:animEffect>
                                  </p:childTnLst>
                                </p:cTn>
                              </p:par>
                              <p:par>
                                <p:cTn id="96" presetID="16" presetClass="entr" presetSubtype="21" fill="hold" nodeType="withEffect">
                                  <p:stCondLst>
                                    <p:cond delay="0"/>
                                  </p:stCondLst>
                                  <p:childTnLst>
                                    <p:set>
                                      <p:cBhvr>
                                        <p:cTn id="97" dur="1" fill="hold">
                                          <p:stCondLst>
                                            <p:cond delay="0"/>
                                          </p:stCondLst>
                                        </p:cTn>
                                        <p:tgtEl>
                                          <p:spTgt spid="138"/>
                                        </p:tgtEl>
                                        <p:attrNameLst>
                                          <p:attrName>style.visibility</p:attrName>
                                        </p:attrNameLst>
                                      </p:cBhvr>
                                      <p:to>
                                        <p:strVal val="visible"/>
                                      </p:to>
                                    </p:set>
                                    <p:animEffect transition="in" filter="barn(inVertical)">
                                      <p:cBhvr>
                                        <p:cTn id="98" dur="500"/>
                                        <p:tgtEl>
                                          <p:spTgt spid="138"/>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139"/>
                                        </p:tgtEl>
                                        <p:attrNameLst>
                                          <p:attrName>style.visibility</p:attrName>
                                        </p:attrNameLst>
                                      </p:cBhvr>
                                      <p:to>
                                        <p:strVal val="visible"/>
                                      </p:to>
                                    </p:set>
                                    <p:animEffect transition="in" filter="barn(inVertical)">
                                      <p:cBhvr>
                                        <p:cTn id="101" dur="500"/>
                                        <p:tgtEl>
                                          <p:spTgt spid="139"/>
                                        </p:tgtEl>
                                      </p:cBhvr>
                                    </p:animEffect>
                                  </p:childTnLst>
                                </p:cTn>
                              </p:par>
                              <p:par>
                                <p:cTn id="102" presetID="16" presetClass="entr" presetSubtype="21" fill="hold" nodeType="withEffect">
                                  <p:stCondLst>
                                    <p:cond delay="0"/>
                                  </p:stCondLst>
                                  <p:childTnLst>
                                    <p:set>
                                      <p:cBhvr>
                                        <p:cTn id="103" dur="1" fill="hold">
                                          <p:stCondLst>
                                            <p:cond delay="0"/>
                                          </p:stCondLst>
                                        </p:cTn>
                                        <p:tgtEl>
                                          <p:spTgt spid="140"/>
                                        </p:tgtEl>
                                        <p:attrNameLst>
                                          <p:attrName>style.visibility</p:attrName>
                                        </p:attrNameLst>
                                      </p:cBhvr>
                                      <p:to>
                                        <p:strVal val="visible"/>
                                      </p:to>
                                    </p:set>
                                    <p:animEffect transition="in" filter="barn(inVertical)">
                                      <p:cBhvr>
                                        <p:cTn id="104" dur="500"/>
                                        <p:tgtEl>
                                          <p:spTgt spid="140"/>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141"/>
                                        </p:tgtEl>
                                        <p:attrNameLst>
                                          <p:attrName>style.visibility</p:attrName>
                                        </p:attrNameLst>
                                      </p:cBhvr>
                                      <p:to>
                                        <p:strVal val="visible"/>
                                      </p:to>
                                    </p:set>
                                    <p:animEffect transition="in" filter="barn(inVertical)">
                                      <p:cBhvr>
                                        <p:cTn id="107" dur="500"/>
                                        <p:tgtEl>
                                          <p:spTgt spid="141"/>
                                        </p:tgtEl>
                                      </p:cBhvr>
                                    </p:animEffect>
                                  </p:childTnLst>
                                </p:cTn>
                              </p:par>
                              <p:par>
                                <p:cTn id="108" presetID="16" presetClass="entr" presetSubtype="21" fill="hold" nodeType="withEffect">
                                  <p:stCondLst>
                                    <p:cond delay="0"/>
                                  </p:stCondLst>
                                  <p:childTnLst>
                                    <p:set>
                                      <p:cBhvr>
                                        <p:cTn id="109" dur="1" fill="hold">
                                          <p:stCondLst>
                                            <p:cond delay="0"/>
                                          </p:stCondLst>
                                        </p:cTn>
                                        <p:tgtEl>
                                          <p:spTgt spid="142"/>
                                        </p:tgtEl>
                                        <p:attrNameLst>
                                          <p:attrName>style.visibility</p:attrName>
                                        </p:attrNameLst>
                                      </p:cBhvr>
                                      <p:to>
                                        <p:strVal val="visible"/>
                                      </p:to>
                                    </p:set>
                                    <p:animEffect transition="in" filter="barn(inVertical)">
                                      <p:cBhvr>
                                        <p:cTn id="110" dur="500"/>
                                        <p:tgtEl>
                                          <p:spTgt spid="142"/>
                                        </p:tgtEl>
                                      </p:cBhvr>
                                    </p:animEffect>
                                  </p:childTnLst>
                                </p:cTn>
                              </p:par>
                              <p:par>
                                <p:cTn id="111" presetID="16" presetClass="entr" presetSubtype="21" fill="hold" grpId="0" nodeType="withEffect">
                                  <p:stCondLst>
                                    <p:cond delay="0"/>
                                  </p:stCondLst>
                                  <p:childTnLst>
                                    <p:set>
                                      <p:cBhvr>
                                        <p:cTn id="112" dur="1" fill="hold">
                                          <p:stCondLst>
                                            <p:cond delay="0"/>
                                          </p:stCondLst>
                                        </p:cTn>
                                        <p:tgtEl>
                                          <p:spTgt spid="143"/>
                                        </p:tgtEl>
                                        <p:attrNameLst>
                                          <p:attrName>style.visibility</p:attrName>
                                        </p:attrNameLst>
                                      </p:cBhvr>
                                      <p:to>
                                        <p:strVal val="visible"/>
                                      </p:to>
                                    </p:set>
                                    <p:animEffect transition="in" filter="barn(inVertical)">
                                      <p:cBhvr>
                                        <p:cTn id="113" dur="500"/>
                                        <p:tgtEl>
                                          <p:spTgt spid="143"/>
                                        </p:tgtEl>
                                      </p:cBhvr>
                                    </p:animEffect>
                                  </p:childTnLst>
                                </p:cTn>
                              </p:par>
                              <p:par>
                                <p:cTn id="114" presetID="16" presetClass="entr" presetSubtype="21" fill="hold" nodeType="withEffect">
                                  <p:stCondLst>
                                    <p:cond delay="0"/>
                                  </p:stCondLst>
                                  <p:childTnLst>
                                    <p:set>
                                      <p:cBhvr>
                                        <p:cTn id="115" dur="1" fill="hold">
                                          <p:stCondLst>
                                            <p:cond delay="0"/>
                                          </p:stCondLst>
                                        </p:cTn>
                                        <p:tgtEl>
                                          <p:spTgt spid="146"/>
                                        </p:tgtEl>
                                        <p:attrNameLst>
                                          <p:attrName>style.visibility</p:attrName>
                                        </p:attrNameLst>
                                      </p:cBhvr>
                                      <p:to>
                                        <p:strVal val="visible"/>
                                      </p:to>
                                    </p:set>
                                    <p:animEffect transition="in" filter="barn(inVertical)">
                                      <p:cBhvr>
                                        <p:cTn id="116" dur="500"/>
                                        <p:tgtEl>
                                          <p:spTgt spid="146"/>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147"/>
                                        </p:tgtEl>
                                        <p:attrNameLst>
                                          <p:attrName>style.visibility</p:attrName>
                                        </p:attrNameLst>
                                      </p:cBhvr>
                                      <p:to>
                                        <p:strVal val="visible"/>
                                      </p:to>
                                    </p:set>
                                    <p:animEffect transition="in" filter="barn(inVertical)">
                                      <p:cBhvr>
                                        <p:cTn id="119" dur="500"/>
                                        <p:tgtEl>
                                          <p:spTgt spid="147"/>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148"/>
                                        </p:tgtEl>
                                        <p:attrNameLst>
                                          <p:attrName>style.visibility</p:attrName>
                                        </p:attrNameLst>
                                      </p:cBhvr>
                                      <p:to>
                                        <p:strVal val="visible"/>
                                      </p:to>
                                    </p:set>
                                    <p:animEffect transition="in" filter="barn(inVertical)">
                                      <p:cBhvr>
                                        <p:cTn id="122" dur="500"/>
                                        <p:tgtEl>
                                          <p:spTgt spid="148"/>
                                        </p:tgtEl>
                                      </p:cBhvr>
                                    </p:animEffect>
                                  </p:childTnLst>
                                </p:cTn>
                              </p:par>
                              <p:par>
                                <p:cTn id="123" presetID="16" presetClass="entr" presetSubtype="21" fill="hold"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barn(inVertical)">
                                      <p:cBhvr>
                                        <p:cTn id="125" dur="500"/>
                                        <p:tgtEl>
                                          <p:spTgt spid="112"/>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126"/>
                                        </p:tgtEl>
                                        <p:attrNameLst>
                                          <p:attrName>style.visibility</p:attrName>
                                        </p:attrNameLst>
                                      </p:cBhvr>
                                      <p:to>
                                        <p:strVal val="visible"/>
                                      </p:to>
                                    </p:set>
                                    <p:animEffect transition="in" filter="barn(inVertical)">
                                      <p:cBhvr>
                                        <p:cTn id="128" dur="500"/>
                                        <p:tgtEl>
                                          <p:spTgt spid="126"/>
                                        </p:tgtEl>
                                      </p:cBhvr>
                                    </p:animEffect>
                                  </p:childTnLst>
                                </p:cTn>
                              </p:par>
                              <p:par>
                                <p:cTn id="129" presetID="16" presetClass="entr" presetSubtype="21" fill="hold" grpId="0" nodeType="withEffect">
                                  <p:stCondLst>
                                    <p:cond delay="0"/>
                                  </p:stCondLst>
                                  <p:childTnLst>
                                    <p:set>
                                      <p:cBhvr>
                                        <p:cTn id="130" dur="1" fill="hold">
                                          <p:stCondLst>
                                            <p:cond delay="0"/>
                                          </p:stCondLst>
                                        </p:cTn>
                                        <p:tgtEl>
                                          <p:spTgt spid="150"/>
                                        </p:tgtEl>
                                        <p:attrNameLst>
                                          <p:attrName>style.visibility</p:attrName>
                                        </p:attrNameLst>
                                      </p:cBhvr>
                                      <p:to>
                                        <p:strVal val="visible"/>
                                      </p:to>
                                    </p:set>
                                    <p:animEffect transition="in" filter="barn(inVertical)">
                                      <p:cBhvr>
                                        <p:cTn id="131" dur="500"/>
                                        <p:tgtEl>
                                          <p:spTgt spid="150"/>
                                        </p:tgtEl>
                                      </p:cBhvr>
                                    </p:animEffect>
                                  </p:childTnLst>
                                </p:cTn>
                              </p:par>
                            </p:childTnLst>
                          </p:cTn>
                        </p:par>
                      </p:childTnLst>
                    </p:cTn>
                  </p:par>
                  <p:par>
                    <p:cTn id="132" fill="hold">
                      <p:stCondLst>
                        <p:cond delay="indefinite"/>
                      </p:stCondLst>
                      <p:childTnLst>
                        <p:par>
                          <p:cTn id="133" fill="hold">
                            <p:stCondLst>
                              <p:cond delay="0"/>
                            </p:stCondLst>
                            <p:childTnLst>
                              <p:par>
                                <p:cTn id="134" presetID="14" presetClass="exit" presetSubtype="10" fill="hold" nodeType="clickEffect">
                                  <p:stCondLst>
                                    <p:cond delay="0"/>
                                  </p:stCondLst>
                                  <p:childTnLst>
                                    <p:animEffect transition="out" filter="randombar(horizontal)">
                                      <p:cBhvr>
                                        <p:cTn id="135" dur="500"/>
                                        <p:tgtEl>
                                          <p:spTgt spid="136"/>
                                        </p:tgtEl>
                                      </p:cBhvr>
                                    </p:animEffect>
                                    <p:set>
                                      <p:cBhvr>
                                        <p:cTn id="136" dur="1" fill="hold">
                                          <p:stCondLst>
                                            <p:cond delay="499"/>
                                          </p:stCondLst>
                                        </p:cTn>
                                        <p:tgtEl>
                                          <p:spTgt spid="136"/>
                                        </p:tgtEl>
                                        <p:attrNameLst>
                                          <p:attrName>style.visibility</p:attrName>
                                        </p:attrNameLst>
                                      </p:cBhvr>
                                      <p:to>
                                        <p:strVal val="hidden"/>
                                      </p:to>
                                    </p:set>
                                  </p:childTnLst>
                                </p:cTn>
                              </p:par>
                              <p:par>
                                <p:cTn id="137" presetID="14" presetClass="exit" presetSubtype="10" fill="hold" grpId="1" nodeType="withEffect">
                                  <p:stCondLst>
                                    <p:cond delay="0"/>
                                  </p:stCondLst>
                                  <p:childTnLst>
                                    <p:animEffect transition="out" filter="randombar(horizontal)">
                                      <p:cBhvr>
                                        <p:cTn id="138" dur="500"/>
                                        <p:tgtEl>
                                          <p:spTgt spid="137"/>
                                        </p:tgtEl>
                                      </p:cBhvr>
                                    </p:animEffect>
                                    <p:set>
                                      <p:cBhvr>
                                        <p:cTn id="139" dur="1" fill="hold">
                                          <p:stCondLst>
                                            <p:cond delay="499"/>
                                          </p:stCondLst>
                                        </p:cTn>
                                        <p:tgtEl>
                                          <p:spTgt spid="13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grpId="0" nodeType="clickEffect">
                                  <p:stCondLst>
                                    <p:cond delay="0"/>
                                  </p:stCondLst>
                                  <p:childTnLst>
                                    <p:set>
                                      <p:cBhvr>
                                        <p:cTn id="143" dur="1" fill="hold">
                                          <p:stCondLst>
                                            <p:cond delay="0"/>
                                          </p:stCondLst>
                                        </p:cTn>
                                        <p:tgtEl>
                                          <p:spTgt spid="130"/>
                                        </p:tgtEl>
                                        <p:attrNameLst>
                                          <p:attrName>style.visibility</p:attrName>
                                        </p:attrNameLst>
                                      </p:cBhvr>
                                      <p:to>
                                        <p:strVal val="visible"/>
                                      </p:to>
                                    </p:set>
                                    <p:animEffect transition="in" filter="barn(inVertical)">
                                      <p:cBhvr>
                                        <p:cTn id="144" dur="500"/>
                                        <p:tgtEl>
                                          <p:spTgt spid="130"/>
                                        </p:tgtEl>
                                      </p:cBhvr>
                                    </p:animEffect>
                                  </p:childTnLst>
                                </p:cTn>
                              </p:par>
                            </p:childTnLst>
                          </p:cTn>
                        </p:par>
                      </p:childTnLst>
                    </p:cTn>
                  </p:par>
                  <p:par>
                    <p:cTn id="145" fill="hold">
                      <p:stCondLst>
                        <p:cond delay="indefinite"/>
                      </p:stCondLst>
                      <p:childTnLst>
                        <p:par>
                          <p:cTn id="146" fill="hold">
                            <p:stCondLst>
                              <p:cond delay="0"/>
                            </p:stCondLst>
                            <p:childTnLst>
                              <p:par>
                                <p:cTn id="147" presetID="7" presetClass="emph" presetSubtype="2" fill="hold" nodeType="clickEffect">
                                  <p:stCondLst>
                                    <p:cond delay="0"/>
                                  </p:stCondLst>
                                  <p:childTnLst>
                                    <p:animClr clrSpc="rgb" dir="cw">
                                      <p:cBhvr>
                                        <p:cTn id="148" dur="2000" fill="hold"/>
                                        <p:tgtEl>
                                          <p:spTgt spid="13"/>
                                        </p:tgtEl>
                                        <p:attrNameLst>
                                          <p:attrName>stroke.color</p:attrName>
                                        </p:attrNameLst>
                                      </p:cBhvr>
                                      <p:to>
                                        <a:srgbClr val="000000"/>
                                      </p:to>
                                    </p:animClr>
                                    <p:set>
                                      <p:cBhvr>
                                        <p:cTn id="149" dur="2000" fill="hold"/>
                                        <p:tgtEl>
                                          <p:spTgt spid="13"/>
                                        </p:tgtEl>
                                        <p:attrNameLst>
                                          <p:attrName>stroke.on</p:attrName>
                                        </p:attrNameLst>
                                      </p:cBhvr>
                                      <p:to>
                                        <p:strVal val="true"/>
                                      </p:to>
                                    </p:set>
                                  </p:childTnLst>
                                </p:cTn>
                              </p:par>
                              <p:par>
                                <p:cTn id="150" presetID="7" presetClass="emph" presetSubtype="2" fill="hold" nodeType="withEffect">
                                  <p:stCondLst>
                                    <p:cond delay="0"/>
                                  </p:stCondLst>
                                  <p:childTnLst>
                                    <p:animClr clrSpc="rgb" dir="cw">
                                      <p:cBhvr>
                                        <p:cTn id="151" dur="2000" fill="hold"/>
                                        <p:tgtEl>
                                          <p:spTgt spid="22"/>
                                        </p:tgtEl>
                                        <p:attrNameLst>
                                          <p:attrName>stroke.color</p:attrName>
                                        </p:attrNameLst>
                                      </p:cBhvr>
                                      <p:to>
                                        <a:srgbClr val="000000"/>
                                      </p:to>
                                    </p:animClr>
                                    <p:set>
                                      <p:cBhvr>
                                        <p:cTn id="152" dur="2000" fill="hold"/>
                                        <p:tgtEl>
                                          <p:spTgt spid="22"/>
                                        </p:tgtEl>
                                        <p:attrNameLst>
                                          <p:attrName>stroke.on</p:attrName>
                                        </p:attrNameLst>
                                      </p:cBhvr>
                                      <p:to>
                                        <p:strVal val="true"/>
                                      </p:to>
                                    </p:set>
                                  </p:childTnLst>
                                </p:cTn>
                              </p:par>
                              <p:par>
                                <p:cTn id="153" presetID="7" presetClass="emph" presetSubtype="2" fill="hold" nodeType="withEffect">
                                  <p:stCondLst>
                                    <p:cond delay="0"/>
                                  </p:stCondLst>
                                  <p:childTnLst>
                                    <p:animClr clrSpc="rgb" dir="cw">
                                      <p:cBhvr>
                                        <p:cTn id="154" dur="2000" fill="hold"/>
                                        <p:tgtEl>
                                          <p:spTgt spid="31"/>
                                        </p:tgtEl>
                                        <p:attrNameLst>
                                          <p:attrName>stroke.color</p:attrName>
                                        </p:attrNameLst>
                                      </p:cBhvr>
                                      <p:to>
                                        <a:srgbClr val="000000"/>
                                      </p:to>
                                    </p:animClr>
                                    <p:set>
                                      <p:cBhvr>
                                        <p:cTn id="155" dur="2000" fill="hold"/>
                                        <p:tgtEl>
                                          <p:spTgt spid="31"/>
                                        </p:tgtEl>
                                        <p:attrNameLst>
                                          <p:attrName>stroke.on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16" presetClass="entr" presetSubtype="21" fill="hold" grpId="0" nodeType="clickEffect">
                                  <p:stCondLst>
                                    <p:cond delay="0"/>
                                  </p:stCondLst>
                                  <p:childTnLst>
                                    <p:set>
                                      <p:cBhvr>
                                        <p:cTn id="159" dur="1" fill="hold">
                                          <p:stCondLst>
                                            <p:cond delay="0"/>
                                          </p:stCondLst>
                                        </p:cTn>
                                        <p:tgtEl>
                                          <p:spTgt spid="120"/>
                                        </p:tgtEl>
                                        <p:attrNameLst>
                                          <p:attrName>style.visibility</p:attrName>
                                        </p:attrNameLst>
                                      </p:cBhvr>
                                      <p:to>
                                        <p:strVal val="visible"/>
                                      </p:to>
                                    </p:set>
                                    <p:animEffect transition="in" filter="barn(inVertical)">
                                      <p:cBhvr>
                                        <p:cTn id="160"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animBg="1"/>
      <p:bldP spid="102" grpId="0" animBg="1"/>
      <p:bldP spid="103" grpId="0" animBg="1"/>
      <p:bldP spid="104" grpId="0" animBg="1"/>
      <p:bldP spid="105" grpId="0" animBg="1"/>
      <p:bldP spid="106" grpId="0" animBg="1"/>
      <p:bldP spid="117" grpId="0"/>
      <p:bldP spid="121" grpId="0"/>
      <p:bldP spid="122" grpId="0"/>
      <p:bldP spid="123" grpId="0"/>
      <p:bldP spid="124" grpId="0"/>
      <p:bldP spid="129" grpId="0"/>
      <p:bldP spid="130" grpId="0"/>
      <p:bldP spid="78" grpId="0"/>
      <p:bldP spid="128" grpId="0"/>
      <p:bldP spid="137" grpId="0"/>
      <p:bldP spid="137" grpId="1"/>
      <p:bldP spid="139" grpId="0"/>
      <p:bldP spid="141" grpId="0"/>
      <p:bldP spid="143" grpId="0"/>
      <p:bldP spid="147" grpId="0"/>
      <p:bldP spid="148" grpId="0"/>
      <p:bldP spid="126" grpId="0"/>
      <p:bldP spid="150" grpId="0"/>
      <p:bldP spid="1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smtClean="0"/>
              <a:t>Max Flow Problem</a:t>
            </a:r>
            <a:endParaRPr lang="en-US" u="sng" dirty="0"/>
          </a:p>
        </p:txBody>
      </p:sp>
      <p:sp>
        <p:nvSpPr>
          <p:cNvPr id="8" name="TextBox 7"/>
          <p:cNvSpPr txBox="1"/>
          <p:nvPr/>
        </p:nvSpPr>
        <p:spPr>
          <a:xfrm>
            <a:off x="304800" y="1426488"/>
            <a:ext cx="8610600" cy="5355312"/>
          </a:xfrm>
          <a:prstGeom prst="rect">
            <a:avLst/>
          </a:prstGeom>
          <a:noFill/>
        </p:spPr>
        <p:txBody>
          <a:bodyPr wrap="square" rtlCol="0">
            <a:spAutoFit/>
          </a:bodyPr>
          <a:lstStyle/>
          <a:p>
            <a:pPr marL="285750" indent="-285750" algn="just">
              <a:buFont typeface="Arial" pitchFamily="34" charset="0"/>
              <a:buChar char="•"/>
            </a:pPr>
            <a:r>
              <a:rPr lang="en-US" b="1" u="sng" dirty="0" smtClean="0"/>
              <a:t>Flow Network</a:t>
            </a:r>
            <a:endParaRPr lang="en-US" dirty="0" smtClean="0"/>
          </a:p>
          <a:p>
            <a:pPr lvl="1" algn="just"/>
            <a:r>
              <a:rPr lang="en-US" dirty="0" smtClean="0"/>
              <a:t>A </a:t>
            </a:r>
            <a:r>
              <a:rPr lang="en-US" dirty="0"/>
              <a:t>Flow network is a directed graph involving a </a:t>
            </a:r>
            <a:r>
              <a:rPr lang="en-US" dirty="0" smtClean="0"/>
              <a:t>source (</a:t>
            </a:r>
            <a:r>
              <a:rPr lang="en-US" b="1" i="1" dirty="0"/>
              <a:t>S</a:t>
            </a:r>
            <a:r>
              <a:rPr lang="en-US" dirty="0"/>
              <a:t>) and a </a:t>
            </a:r>
            <a:r>
              <a:rPr lang="en-US" dirty="0" smtClean="0"/>
              <a:t>sink (</a:t>
            </a:r>
            <a:r>
              <a:rPr lang="en-US" b="1" i="1" dirty="0"/>
              <a:t>T</a:t>
            </a:r>
            <a:r>
              <a:rPr lang="en-US" dirty="0"/>
              <a:t>) and several other nodes connected with </a:t>
            </a:r>
            <a:r>
              <a:rPr lang="en-US" dirty="0" smtClean="0"/>
              <a:t>edges where </a:t>
            </a:r>
            <a:r>
              <a:rPr lang="en-US" dirty="0"/>
              <a:t>each edge has a capacity and a flow</a:t>
            </a:r>
            <a:r>
              <a:rPr lang="en-US" dirty="0" smtClean="0"/>
              <a:t>.</a:t>
            </a:r>
          </a:p>
          <a:p>
            <a:pPr lvl="1" algn="just"/>
            <a:endParaRPr lang="en-US" dirty="0"/>
          </a:p>
          <a:p>
            <a:pPr marL="285750" indent="-285750" algn="just">
              <a:buFont typeface="Arial" pitchFamily="34" charset="0"/>
              <a:buChar char="•"/>
            </a:pPr>
            <a:endParaRPr lang="en-US" b="1" u="sng" dirty="0" smtClean="0"/>
          </a:p>
          <a:p>
            <a:pPr marL="285750" indent="-285750" algn="just">
              <a:buFont typeface="Arial" pitchFamily="34" charset="0"/>
              <a:buChar char="•"/>
            </a:pPr>
            <a:endParaRPr lang="en-US" b="1" u="sng" dirty="0"/>
          </a:p>
          <a:p>
            <a:pPr marL="285750" indent="-285750" algn="just">
              <a:buFont typeface="Arial" pitchFamily="34" charset="0"/>
              <a:buChar char="•"/>
            </a:pPr>
            <a:endParaRPr lang="en-US" b="1" u="sng" dirty="0" smtClean="0"/>
          </a:p>
          <a:p>
            <a:pPr marL="285750" indent="-285750" algn="just">
              <a:buFont typeface="Arial" pitchFamily="34" charset="0"/>
              <a:buChar char="•"/>
            </a:pPr>
            <a:endParaRPr lang="en-US" b="1" u="sng" dirty="0" smtClean="0"/>
          </a:p>
          <a:p>
            <a:pPr marL="285750" indent="-285750" algn="just">
              <a:buFont typeface="Arial" pitchFamily="34" charset="0"/>
              <a:buChar char="•"/>
            </a:pPr>
            <a:r>
              <a:rPr lang="en-US" b="1" u="sng" dirty="0" smtClean="0"/>
              <a:t>Capacity</a:t>
            </a:r>
            <a:endParaRPr lang="en-US" dirty="0"/>
          </a:p>
          <a:p>
            <a:pPr lvl="1" algn="just"/>
            <a:r>
              <a:rPr lang="en-US" dirty="0" smtClean="0"/>
              <a:t>Let, </a:t>
            </a:r>
            <a:r>
              <a:rPr lang="en-US" b="1" i="1" dirty="0" err="1" smtClean="0"/>
              <a:t>E</a:t>
            </a:r>
            <a:r>
              <a:rPr lang="en-US" sz="1200" b="1" i="1" dirty="0" err="1" smtClean="0"/>
              <a:t>i</a:t>
            </a:r>
            <a:r>
              <a:rPr lang="en-US" sz="1200" dirty="0" smtClean="0"/>
              <a:t> </a:t>
            </a:r>
            <a:r>
              <a:rPr lang="en-US" dirty="0" smtClean="0"/>
              <a:t>be an edge in a flow network between nodes </a:t>
            </a:r>
            <a:r>
              <a:rPr lang="en-US" b="1" i="1" dirty="0" smtClean="0"/>
              <a:t>u</a:t>
            </a:r>
            <a:r>
              <a:rPr lang="en-US" dirty="0" smtClean="0"/>
              <a:t> and </a:t>
            </a:r>
            <a:r>
              <a:rPr lang="en-US" b="1" i="1" dirty="0" smtClean="0"/>
              <a:t>v</a:t>
            </a:r>
            <a:r>
              <a:rPr lang="en-US" dirty="0" smtClean="0"/>
              <a:t>. Capacity of </a:t>
            </a:r>
            <a:r>
              <a:rPr lang="en-US" b="1" i="1" dirty="0" err="1"/>
              <a:t>E</a:t>
            </a:r>
            <a:r>
              <a:rPr lang="en-US" sz="1200" b="1" i="1" dirty="0" err="1"/>
              <a:t>i</a:t>
            </a:r>
            <a:r>
              <a:rPr lang="en-US" dirty="0" smtClean="0"/>
              <a:t> </a:t>
            </a:r>
            <a:r>
              <a:rPr lang="en-US" dirty="0"/>
              <a:t>is the maximum limit of </a:t>
            </a:r>
            <a:r>
              <a:rPr lang="en-US" dirty="0" smtClean="0"/>
              <a:t>flow/stuff </a:t>
            </a:r>
            <a:r>
              <a:rPr lang="en-US" dirty="0"/>
              <a:t>that </a:t>
            </a:r>
            <a:r>
              <a:rPr lang="en-US" dirty="0" smtClean="0"/>
              <a:t>can be carried by </a:t>
            </a:r>
            <a:r>
              <a:rPr lang="en-US" b="1" i="1" dirty="0" err="1" smtClean="0"/>
              <a:t>E</a:t>
            </a:r>
            <a:r>
              <a:rPr lang="en-US" sz="1200" b="1" i="1" dirty="0" err="1" smtClean="0"/>
              <a:t>i</a:t>
            </a:r>
            <a:r>
              <a:rPr lang="en-US" sz="1200" b="1" i="1" dirty="0" smtClean="0"/>
              <a:t>  </a:t>
            </a:r>
            <a:r>
              <a:rPr lang="en-US" dirty="0" smtClean="0"/>
              <a:t>from </a:t>
            </a:r>
            <a:r>
              <a:rPr lang="en-US" b="1" i="1" dirty="0" smtClean="0"/>
              <a:t>u</a:t>
            </a:r>
            <a:r>
              <a:rPr lang="en-US" dirty="0" smtClean="0"/>
              <a:t> to </a:t>
            </a:r>
            <a:r>
              <a:rPr lang="en-US" b="1" i="1" dirty="0" smtClean="0"/>
              <a:t>v</a:t>
            </a:r>
            <a:r>
              <a:rPr lang="en-US" dirty="0" smtClean="0"/>
              <a:t>. It is represented by </a:t>
            </a:r>
            <a:r>
              <a:rPr lang="en-US" b="1" i="1" dirty="0" smtClean="0"/>
              <a:t>c</a:t>
            </a:r>
            <a:r>
              <a:rPr lang="en-US" dirty="0" smtClean="0"/>
              <a:t>(</a:t>
            </a:r>
            <a:r>
              <a:rPr lang="en-US" b="1" i="1" dirty="0" err="1"/>
              <a:t>E</a:t>
            </a:r>
            <a:r>
              <a:rPr lang="en-US" sz="1200" b="1" i="1" dirty="0" err="1"/>
              <a:t>i</a:t>
            </a:r>
            <a:r>
              <a:rPr lang="en-US" dirty="0" smtClean="0"/>
              <a:t>).</a:t>
            </a:r>
          </a:p>
          <a:p>
            <a:pPr lvl="1" algn="just"/>
            <a:endParaRPr lang="en-US" dirty="0"/>
          </a:p>
          <a:p>
            <a:pPr marL="285750" indent="-285750" algn="just">
              <a:buFont typeface="Arial" pitchFamily="34" charset="0"/>
              <a:buChar char="•"/>
            </a:pPr>
            <a:r>
              <a:rPr lang="en-US" b="1" u="sng" dirty="0" smtClean="0"/>
              <a:t>Flow</a:t>
            </a:r>
            <a:endParaRPr lang="en-US" dirty="0"/>
          </a:p>
          <a:p>
            <a:pPr lvl="1" algn="just"/>
            <a:r>
              <a:rPr lang="en-US" dirty="0"/>
              <a:t>Let, </a:t>
            </a:r>
            <a:r>
              <a:rPr lang="en-US" b="1" i="1" dirty="0" err="1"/>
              <a:t>E</a:t>
            </a:r>
            <a:r>
              <a:rPr lang="en-US" sz="1200" b="1" i="1" dirty="0" err="1"/>
              <a:t>i</a:t>
            </a:r>
            <a:r>
              <a:rPr lang="en-US" sz="1200" dirty="0"/>
              <a:t> </a:t>
            </a:r>
            <a:r>
              <a:rPr lang="en-US" dirty="0"/>
              <a:t>be an edge in a flow network between nodes </a:t>
            </a:r>
            <a:r>
              <a:rPr lang="en-US" b="1" i="1" dirty="0"/>
              <a:t>u</a:t>
            </a:r>
            <a:r>
              <a:rPr lang="en-US" dirty="0"/>
              <a:t> and </a:t>
            </a:r>
            <a:r>
              <a:rPr lang="en-US" b="1" i="1" dirty="0"/>
              <a:t>v</a:t>
            </a:r>
            <a:r>
              <a:rPr lang="en-US" dirty="0"/>
              <a:t>. </a:t>
            </a:r>
            <a:r>
              <a:rPr lang="en-US" dirty="0" smtClean="0"/>
              <a:t>Flow along </a:t>
            </a:r>
            <a:r>
              <a:rPr lang="en-US" b="1" i="1" dirty="0" err="1"/>
              <a:t>E</a:t>
            </a:r>
            <a:r>
              <a:rPr lang="en-US" sz="1200" b="1" i="1" dirty="0" err="1"/>
              <a:t>i</a:t>
            </a:r>
            <a:r>
              <a:rPr lang="en-US" dirty="0"/>
              <a:t> is the e</a:t>
            </a:r>
            <a:r>
              <a:rPr lang="en-US" dirty="0" smtClean="0"/>
              <a:t>xact amount </a:t>
            </a:r>
            <a:r>
              <a:rPr lang="en-US" dirty="0"/>
              <a:t>of flow/stuff that </a:t>
            </a:r>
            <a:r>
              <a:rPr lang="en-US" dirty="0" smtClean="0"/>
              <a:t>is carried at any given time </a:t>
            </a:r>
            <a:r>
              <a:rPr lang="en-US" dirty="0"/>
              <a:t>by </a:t>
            </a:r>
            <a:r>
              <a:rPr lang="en-US" b="1" i="1" dirty="0" err="1"/>
              <a:t>E</a:t>
            </a:r>
            <a:r>
              <a:rPr lang="en-US" sz="1200" b="1" i="1" dirty="0" err="1"/>
              <a:t>i</a:t>
            </a:r>
            <a:r>
              <a:rPr lang="en-US" sz="1200" b="1" i="1" dirty="0"/>
              <a:t>  </a:t>
            </a:r>
            <a:r>
              <a:rPr lang="en-US" dirty="0"/>
              <a:t>from </a:t>
            </a:r>
            <a:r>
              <a:rPr lang="en-US" b="1" i="1" dirty="0"/>
              <a:t>u</a:t>
            </a:r>
            <a:r>
              <a:rPr lang="en-US" dirty="0"/>
              <a:t> to </a:t>
            </a:r>
            <a:r>
              <a:rPr lang="en-US" b="1" i="1" dirty="0"/>
              <a:t>v</a:t>
            </a:r>
            <a:r>
              <a:rPr lang="en-US" dirty="0"/>
              <a:t>. It is represented by </a:t>
            </a:r>
            <a:r>
              <a:rPr lang="en-US" b="1" i="1" u="sng" dirty="0" smtClean="0"/>
              <a:t>f</a:t>
            </a:r>
            <a:r>
              <a:rPr lang="en-US" dirty="0" smtClean="0"/>
              <a:t>(</a:t>
            </a:r>
            <a:r>
              <a:rPr lang="en-US" b="1" i="1" dirty="0" err="1" smtClean="0"/>
              <a:t>E</a:t>
            </a:r>
            <a:r>
              <a:rPr lang="en-US" sz="1200" b="1" i="1" dirty="0" err="1" smtClean="0"/>
              <a:t>i</a:t>
            </a:r>
            <a:r>
              <a:rPr lang="en-US" dirty="0"/>
              <a:t>).</a:t>
            </a:r>
          </a:p>
          <a:p>
            <a:pPr lvl="1" algn="just"/>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343109"/>
            <a:ext cx="3200400" cy="1853243"/>
          </a:xfrm>
          <a:prstGeom prst="rect">
            <a:avLst/>
          </a:prstGeom>
        </p:spPr>
      </p:pic>
    </p:spTree>
    <p:extLst>
      <p:ext uri="{BB962C8B-B14F-4D97-AF65-F5344CB8AC3E}">
        <p14:creationId xmlns:p14="http://schemas.microsoft.com/office/powerpoint/2010/main" val="906396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barn(inVertical)">
                                      <p:cBhvr>
                                        <p:cTn id="20" dur="500"/>
                                        <p:tgtEl>
                                          <p:spTgt spid="8">
                                            <p:txEl>
                                              <p:pRg st="7" end="7"/>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barn(inVertical)">
                                      <p:cBhvr>
                                        <p:cTn id="23" dur="500"/>
                                        <p:tgtEl>
                                          <p:spTgt spid="8">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xEl>
                                              <p:pRg st="10" end="10"/>
                                            </p:txEl>
                                          </p:spTgt>
                                        </p:tgtEl>
                                        <p:attrNameLst>
                                          <p:attrName>style.visibility</p:attrName>
                                        </p:attrNameLst>
                                      </p:cBhvr>
                                      <p:to>
                                        <p:strVal val="visible"/>
                                      </p:to>
                                    </p:set>
                                    <p:animEffect transition="in" filter="barn(inVertical)">
                                      <p:cBhvr>
                                        <p:cTn id="28" dur="500"/>
                                        <p:tgtEl>
                                          <p:spTgt spid="8">
                                            <p:txEl>
                                              <p:pRg st="10" end="10"/>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barn(inVertical)">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smtClean="0"/>
              <a:t>Max Flow Problem</a:t>
            </a:r>
            <a:endParaRPr lang="en-US" u="sng" dirty="0"/>
          </a:p>
        </p:txBody>
      </p:sp>
      <p:sp>
        <p:nvSpPr>
          <p:cNvPr id="8" name="TextBox 7"/>
          <p:cNvSpPr txBox="1"/>
          <p:nvPr/>
        </p:nvSpPr>
        <p:spPr>
          <a:xfrm>
            <a:off x="304800" y="1447800"/>
            <a:ext cx="8610600" cy="3139321"/>
          </a:xfrm>
          <a:prstGeom prst="rect">
            <a:avLst/>
          </a:prstGeom>
          <a:noFill/>
        </p:spPr>
        <p:txBody>
          <a:bodyPr wrap="square" rtlCol="0">
            <a:spAutoFit/>
          </a:bodyPr>
          <a:lstStyle/>
          <a:p>
            <a:pPr marL="285750" indent="-285750" algn="just">
              <a:buFont typeface="Arial" pitchFamily="34" charset="0"/>
              <a:buChar char="•"/>
            </a:pPr>
            <a:r>
              <a:rPr lang="en-US" b="1" u="sng" dirty="0" smtClean="0"/>
              <a:t>Relation Between Flow and Capacity of an Edge in a Flow Network</a:t>
            </a:r>
          </a:p>
          <a:p>
            <a:pPr lvl="1" algn="just"/>
            <a:endParaRPr lang="en-US" dirty="0" smtClean="0"/>
          </a:p>
          <a:p>
            <a:pPr lvl="1" algn="ctr"/>
            <a:r>
              <a:rPr lang="en-US" b="1" i="1" dirty="0"/>
              <a:t>0</a:t>
            </a:r>
            <a:r>
              <a:rPr lang="en-US" b="1" i="1" dirty="0" smtClean="0"/>
              <a:t> &lt;= </a:t>
            </a:r>
            <a:r>
              <a:rPr lang="en-US" b="1" i="1" dirty="0"/>
              <a:t>f(</a:t>
            </a:r>
            <a:r>
              <a:rPr lang="en-US" b="1" i="1" dirty="0" err="1"/>
              <a:t>E</a:t>
            </a:r>
            <a:r>
              <a:rPr lang="en-US" sz="1200" b="1" i="1" dirty="0" err="1"/>
              <a:t>i</a:t>
            </a:r>
            <a:r>
              <a:rPr lang="en-US" b="1" i="1" dirty="0" smtClean="0"/>
              <a:t>) &lt;= c(</a:t>
            </a:r>
            <a:r>
              <a:rPr lang="en-US" b="1" i="1" dirty="0" err="1" smtClean="0"/>
              <a:t>E</a:t>
            </a:r>
            <a:r>
              <a:rPr lang="en-US" sz="1200" b="1" i="1" dirty="0" err="1" smtClean="0"/>
              <a:t>i</a:t>
            </a:r>
            <a:r>
              <a:rPr lang="en-US" b="1" i="1" dirty="0" smtClean="0"/>
              <a:t>)</a:t>
            </a:r>
            <a:endParaRPr lang="en-US" dirty="0" smtClean="0"/>
          </a:p>
          <a:p>
            <a:pPr lvl="1" algn="ctr"/>
            <a:endParaRPr lang="en-US" b="1" i="1" dirty="0"/>
          </a:p>
          <a:p>
            <a:pPr lvl="1" algn="just"/>
            <a:r>
              <a:rPr lang="en-US" dirty="0" smtClean="0"/>
              <a:t>For example, Think of an Highway! </a:t>
            </a:r>
          </a:p>
          <a:p>
            <a:pPr lvl="1" algn="just"/>
            <a:r>
              <a:rPr lang="en-US" dirty="0" smtClean="0"/>
              <a:t>Suppose, It’s maximum capacity is 5 cars at a time,  that is maximum 5 cars can cross/use that highway all together at any given time. </a:t>
            </a:r>
          </a:p>
          <a:p>
            <a:pPr lvl="1" algn="just"/>
            <a:r>
              <a:rPr lang="en-US" dirty="0" smtClean="0"/>
              <a:t>So, the flow along the highway at any given time can be ranged from 0 to 5, that is at any certain time, there can be no cars on that highway, there can be two cars crossing that road together, there can be four but at max it can be five! More than five cars is not allowed to cross the highway at any given time!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655404"/>
            <a:ext cx="2895600" cy="1640840"/>
          </a:xfrm>
          <a:prstGeom prst="rect">
            <a:avLst/>
          </a:prstGeom>
        </p:spPr>
      </p:pic>
      <p:sp>
        <p:nvSpPr>
          <p:cNvPr id="3" name="TextBox 2"/>
          <p:cNvSpPr txBox="1"/>
          <p:nvPr/>
        </p:nvSpPr>
        <p:spPr>
          <a:xfrm>
            <a:off x="4343400" y="5020270"/>
            <a:ext cx="4191000" cy="923330"/>
          </a:xfrm>
          <a:prstGeom prst="rect">
            <a:avLst/>
          </a:prstGeom>
          <a:noFill/>
        </p:spPr>
        <p:txBody>
          <a:bodyPr wrap="square" rtlCol="0">
            <a:spAutoFit/>
          </a:bodyPr>
          <a:lstStyle/>
          <a:p>
            <a:pPr algn="just"/>
            <a:r>
              <a:rPr lang="en-US" dirty="0" smtClean="0"/>
              <a:t>In a Flow network, when an edge is </a:t>
            </a:r>
            <a:r>
              <a:rPr lang="en-US" dirty="0"/>
              <a:t>labeled </a:t>
            </a:r>
            <a:r>
              <a:rPr lang="en-US" dirty="0" smtClean="0"/>
              <a:t>as </a:t>
            </a:r>
            <a:r>
              <a:rPr lang="en-US" b="1" i="1" dirty="0" smtClean="0"/>
              <a:t>x/y</a:t>
            </a:r>
            <a:r>
              <a:rPr lang="en-US" dirty="0" smtClean="0"/>
              <a:t>, it means that the edge has </a:t>
            </a:r>
            <a:r>
              <a:rPr lang="en-US" dirty="0"/>
              <a:t>flow </a:t>
            </a:r>
            <a:r>
              <a:rPr lang="en-US" b="1" i="1" dirty="0" smtClean="0"/>
              <a:t>x</a:t>
            </a:r>
            <a:r>
              <a:rPr lang="en-US" dirty="0" smtClean="0"/>
              <a:t> </a:t>
            </a:r>
            <a:r>
              <a:rPr lang="en-US" dirty="0"/>
              <a:t>and capacity </a:t>
            </a:r>
            <a:r>
              <a:rPr lang="en-US" b="1" i="1" dirty="0" smtClean="0"/>
              <a:t>y.</a:t>
            </a:r>
            <a:endParaRPr lang="en-US" b="1" i="1" dirty="0"/>
          </a:p>
        </p:txBody>
      </p:sp>
    </p:spTree>
    <p:extLst>
      <p:ext uri="{BB962C8B-B14F-4D97-AF65-F5344CB8AC3E}">
        <p14:creationId xmlns:p14="http://schemas.microsoft.com/office/powerpoint/2010/main" val="2658552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arn(inVertical)">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arn(inVertical)">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arn(inVertic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smtClean="0"/>
              <a:t>Max Flow Problem</a:t>
            </a:r>
            <a:endParaRPr lang="en-US" u="sng" dirty="0"/>
          </a:p>
        </p:txBody>
      </p:sp>
      <p:sp>
        <p:nvSpPr>
          <p:cNvPr id="8" name="TextBox 7"/>
          <p:cNvSpPr txBox="1"/>
          <p:nvPr/>
        </p:nvSpPr>
        <p:spPr>
          <a:xfrm>
            <a:off x="304800" y="1447800"/>
            <a:ext cx="8610600" cy="3385542"/>
          </a:xfrm>
          <a:prstGeom prst="rect">
            <a:avLst/>
          </a:prstGeom>
          <a:noFill/>
        </p:spPr>
        <p:txBody>
          <a:bodyPr wrap="square" rtlCol="0">
            <a:spAutoFit/>
          </a:bodyPr>
          <a:lstStyle/>
          <a:p>
            <a:pPr marL="285750" indent="-285750" algn="just">
              <a:buFont typeface="Arial" pitchFamily="34" charset="0"/>
              <a:buChar char="•"/>
            </a:pPr>
            <a:r>
              <a:rPr lang="en-US" b="1" u="sng" dirty="0" smtClean="0"/>
              <a:t>Properties of a Flow Network</a:t>
            </a:r>
          </a:p>
          <a:p>
            <a:pPr lvl="1" algn="just"/>
            <a:endParaRPr lang="en-US" dirty="0" smtClean="0"/>
          </a:p>
          <a:p>
            <a:pPr marL="800100" lvl="1" indent="-342900" algn="just">
              <a:buFont typeface="+mj-lt"/>
              <a:buAutoNum type="arabicPeriod"/>
            </a:pPr>
            <a:r>
              <a:rPr lang="en-US" sz="1600" dirty="0"/>
              <a:t>For any non-source and non-sink node, the input flow is equal to output flow.</a:t>
            </a:r>
          </a:p>
          <a:p>
            <a:pPr marL="800100" lvl="1" indent="-342900" algn="just">
              <a:buFont typeface="+mj-lt"/>
              <a:buAutoNum type="arabicPeriod"/>
            </a:pPr>
            <a:endParaRPr lang="en-US" sz="1600" dirty="0" smtClean="0"/>
          </a:p>
          <a:p>
            <a:pPr marL="800100" lvl="1" indent="-342900" algn="just">
              <a:buFont typeface="+mj-lt"/>
              <a:buAutoNum type="arabicPeriod"/>
            </a:pPr>
            <a:r>
              <a:rPr lang="en-US" sz="1600" dirty="0" smtClean="0"/>
              <a:t>In-degree of the source node is zero and out-degree of the sink node is zero.</a:t>
            </a:r>
          </a:p>
          <a:p>
            <a:pPr marL="800100" lvl="1" indent="-342900" algn="just">
              <a:buFont typeface="+mj-lt"/>
              <a:buAutoNum type="arabicPeriod"/>
            </a:pPr>
            <a:endParaRPr lang="en-US" sz="1600" dirty="0"/>
          </a:p>
          <a:p>
            <a:pPr marL="800100" lvl="1" indent="-342900" algn="just">
              <a:buFont typeface="+mj-lt"/>
              <a:buAutoNum type="arabicPeriod"/>
            </a:pPr>
            <a:r>
              <a:rPr lang="en-US" sz="1600" dirty="0" smtClean="0"/>
              <a:t>For any edge </a:t>
            </a:r>
            <a:r>
              <a:rPr lang="en-US" sz="1600" b="1" i="1" dirty="0" err="1" smtClean="0"/>
              <a:t>E</a:t>
            </a:r>
            <a:r>
              <a:rPr lang="en-US" sz="1100" b="1" i="1" dirty="0" err="1" smtClean="0"/>
              <a:t>i</a:t>
            </a:r>
            <a:r>
              <a:rPr lang="en-US" sz="1100" b="1" i="1" dirty="0" smtClean="0"/>
              <a:t>  </a:t>
            </a:r>
            <a:r>
              <a:rPr lang="en-US" sz="1600" dirty="0" smtClean="0"/>
              <a:t>in the network, </a:t>
            </a:r>
            <a:r>
              <a:rPr lang="en-US" sz="1600" b="1" i="1" dirty="0" smtClean="0"/>
              <a:t>0 </a:t>
            </a:r>
            <a:r>
              <a:rPr lang="en-US" sz="1600" b="1" i="1" dirty="0"/>
              <a:t>&lt;= f(</a:t>
            </a:r>
            <a:r>
              <a:rPr lang="en-US" sz="1600" b="1" i="1" dirty="0" err="1"/>
              <a:t>E</a:t>
            </a:r>
            <a:r>
              <a:rPr lang="en-US" sz="1100" b="1" i="1" dirty="0" err="1"/>
              <a:t>i</a:t>
            </a:r>
            <a:r>
              <a:rPr lang="en-US" sz="1600" b="1" i="1" dirty="0"/>
              <a:t>) &lt;= c(</a:t>
            </a:r>
            <a:r>
              <a:rPr lang="en-US" sz="1600" b="1" i="1" dirty="0" err="1"/>
              <a:t>E</a:t>
            </a:r>
            <a:r>
              <a:rPr lang="en-US" sz="1100" b="1" i="1" dirty="0" err="1"/>
              <a:t>i</a:t>
            </a:r>
            <a:r>
              <a:rPr lang="en-US" sz="1600" b="1" i="1" dirty="0" smtClean="0"/>
              <a:t>), </a:t>
            </a:r>
            <a:r>
              <a:rPr lang="en-US" sz="1600" dirty="0"/>
              <a:t>that is edge's flow </a:t>
            </a:r>
            <a:r>
              <a:rPr lang="en-US" sz="1600" dirty="0" smtClean="0"/>
              <a:t>must be nonnegative and may </a:t>
            </a:r>
            <a:r>
              <a:rPr lang="en-US" sz="1600" dirty="0"/>
              <a:t>not exceed its </a:t>
            </a:r>
            <a:r>
              <a:rPr lang="en-US" sz="1600" dirty="0" smtClean="0"/>
              <a:t>capacity. This constraint is known as </a:t>
            </a:r>
            <a:r>
              <a:rPr lang="en-US" sz="1600" i="1" dirty="0"/>
              <a:t>feasibility </a:t>
            </a:r>
            <a:r>
              <a:rPr lang="en-US" sz="1600" i="1" dirty="0" smtClean="0"/>
              <a:t>condition.</a:t>
            </a:r>
            <a:endParaRPr lang="en-US" sz="1600" b="1" i="1" dirty="0" smtClean="0"/>
          </a:p>
          <a:p>
            <a:pPr marL="800100" lvl="1" indent="-342900" algn="just">
              <a:buFont typeface="+mj-lt"/>
              <a:buAutoNum type="arabicPeriod"/>
            </a:pPr>
            <a:endParaRPr lang="en-US" sz="1600" b="1" i="1" dirty="0"/>
          </a:p>
          <a:p>
            <a:pPr marL="800100" lvl="1" indent="-342900" algn="just">
              <a:buFont typeface="+mj-lt"/>
              <a:buAutoNum type="arabicPeriod"/>
            </a:pPr>
            <a:r>
              <a:rPr lang="en-US" sz="1600" dirty="0"/>
              <a:t>Total flow out of the source node is equal total to flow in to the sink node</a:t>
            </a:r>
            <a:r>
              <a:rPr lang="en-US" sz="1600" dirty="0" smtClean="0"/>
              <a:t>. This constraint is known as </a:t>
            </a:r>
            <a:r>
              <a:rPr lang="en-US" sz="1600" i="1" dirty="0"/>
              <a:t>flow conservation </a:t>
            </a:r>
            <a:r>
              <a:rPr lang="en-US" sz="1600" i="1" dirty="0" smtClean="0"/>
              <a:t>condition.</a:t>
            </a:r>
            <a:endParaRPr lang="en-US" sz="1600" dirty="0"/>
          </a:p>
          <a:p>
            <a:pPr marL="800100" lvl="1" indent="-342900" algn="just">
              <a:buFont typeface="+mj-lt"/>
              <a:buAutoNum type="arabicPeriod"/>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648200"/>
            <a:ext cx="3352800" cy="1660326"/>
          </a:xfrm>
          <a:prstGeom prst="rect">
            <a:avLst/>
          </a:prstGeom>
        </p:spPr>
      </p:pic>
      <p:sp>
        <p:nvSpPr>
          <p:cNvPr id="7" name="TextBox 6"/>
          <p:cNvSpPr txBox="1"/>
          <p:nvPr/>
        </p:nvSpPr>
        <p:spPr>
          <a:xfrm>
            <a:off x="4686300" y="4572000"/>
            <a:ext cx="3619500" cy="1754326"/>
          </a:xfrm>
          <a:prstGeom prst="rect">
            <a:avLst/>
          </a:prstGeom>
          <a:noFill/>
        </p:spPr>
        <p:txBody>
          <a:bodyPr wrap="square" rtlCol="0">
            <a:spAutoFit/>
          </a:bodyPr>
          <a:lstStyle/>
          <a:p>
            <a:pPr algn="ctr"/>
            <a:r>
              <a:rPr lang="en-US" b="1" u="sng" dirty="0" smtClean="0"/>
              <a:t>Maximum Flow</a:t>
            </a:r>
          </a:p>
          <a:p>
            <a:pPr algn="ctr"/>
            <a:r>
              <a:rPr lang="en-US" dirty="0" smtClean="0"/>
              <a:t>It </a:t>
            </a:r>
            <a:r>
              <a:rPr lang="en-US" dirty="0"/>
              <a:t>is defined as the maximum amount of flow that the network would allow to flow from source to </a:t>
            </a:r>
            <a:r>
              <a:rPr lang="en-US" dirty="0" smtClean="0"/>
              <a:t>sink following all the properties of flow network.</a:t>
            </a:r>
          </a:p>
        </p:txBody>
      </p:sp>
    </p:spTree>
    <p:extLst>
      <p:ext uri="{BB962C8B-B14F-4D97-AF65-F5344CB8AC3E}">
        <p14:creationId xmlns:p14="http://schemas.microsoft.com/office/powerpoint/2010/main" val="315437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barn(inVertical)">
                                      <p:cBhvr>
                                        <p:cTn id="27" dur="500"/>
                                        <p:tgtEl>
                                          <p:spTgt spid="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2000"/>
                                        <p:tgtEl>
                                          <p:spTgt spid="4"/>
                                        </p:tgtEl>
                                      </p:cBhvr>
                                    </p:animEffect>
                                    <p:anim calcmode="lin" valueType="num">
                                      <p:cBhvr>
                                        <p:cTn id="33" dur="2000" fill="hold"/>
                                        <p:tgtEl>
                                          <p:spTgt spid="4"/>
                                        </p:tgtEl>
                                        <p:attrNameLst>
                                          <p:attrName>ppt_w</p:attrName>
                                        </p:attrNameLst>
                                      </p:cBhvr>
                                      <p:tavLst>
                                        <p:tav tm="0" fmla="#ppt_w*sin(2.5*pi*$)">
                                          <p:val>
                                            <p:fltVal val="0"/>
                                          </p:val>
                                        </p:tav>
                                        <p:tav tm="100000">
                                          <p:val>
                                            <p:fltVal val="1"/>
                                          </p:val>
                                        </p:tav>
                                      </p:tavLst>
                                    </p:anim>
                                    <p:anim calcmode="lin" valueType="num">
                                      <p:cBhvr>
                                        <p:cTn id="3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fontScale="90000"/>
          </a:bodyPr>
          <a:lstStyle/>
          <a:p>
            <a:r>
              <a:rPr lang="en-US" u="sng" dirty="0" smtClean="0"/>
              <a:t>Max Flow Problem using Naïve Greedy Approach</a:t>
            </a:r>
            <a:endParaRPr lang="en-US" u="sng" dirty="0"/>
          </a:p>
        </p:txBody>
      </p:sp>
      <p:sp>
        <p:nvSpPr>
          <p:cNvPr id="8" name="TextBox 7"/>
          <p:cNvSpPr txBox="1"/>
          <p:nvPr/>
        </p:nvSpPr>
        <p:spPr>
          <a:xfrm>
            <a:off x="228600" y="1295400"/>
            <a:ext cx="8610600" cy="5186035"/>
          </a:xfrm>
          <a:prstGeom prst="rect">
            <a:avLst/>
          </a:prstGeom>
          <a:noFill/>
        </p:spPr>
        <p:txBody>
          <a:bodyPr wrap="square" rtlCol="0">
            <a:spAutoFit/>
          </a:bodyPr>
          <a:lstStyle/>
          <a:p>
            <a:pPr algn="just"/>
            <a:r>
              <a:rPr lang="en-US" sz="1500" b="1" u="sng" dirty="0" smtClean="0"/>
              <a:t>How Greedy Approach works to find the maximum flow of a Flow Network – </a:t>
            </a:r>
            <a:r>
              <a:rPr lang="en-US" sz="1500" b="1" u="sng" dirty="0" err="1" smtClean="0"/>
              <a:t>Pseudocode</a:t>
            </a:r>
            <a:r>
              <a:rPr lang="en-US" sz="1500" b="1" u="sng" dirty="0" smtClean="0"/>
              <a:t>:</a:t>
            </a:r>
            <a:endParaRPr lang="en-US" sz="1500" dirty="0"/>
          </a:p>
          <a:p>
            <a:pPr algn="just">
              <a:lnSpc>
                <a:spcPct val="150000"/>
              </a:lnSpc>
            </a:pPr>
            <a:r>
              <a:rPr lang="en-US" dirty="0" smtClean="0"/>
              <a:t>Given, a flow network, a source, a sink and the capacity of each edge </a:t>
            </a:r>
            <a:r>
              <a:rPr lang="en-US" b="1" i="1" dirty="0"/>
              <a:t>c</a:t>
            </a:r>
            <a:r>
              <a:rPr lang="en-US" b="1" i="1" dirty="0" smtClean="0"/>
              <a:t>(e)</a:t>
            </a:r>
          </a:p>
          <a:p>
            <a:pPr lvl="1" algn="just"/>
            <a:endParaRPr lang="en-US" b="1" i="1" dirty="0" smtClean="0"/>
          </a:p>
          <a:p>
            <a:pPr lvl="1" algn="just"/>
            <a:r>
              <a:rPr lang="en-US" sz="1600" dirty="0" smtClean="0"/>
              <a:t>Initialize </a:t>
            </a:r>
            <a:r>
              <a:rPr lang="en-US" sz="1600" b="1" i="1" dirty="0" err="1" smtClean="0"/>
              <a:t>max_flow</a:t>
            </a:r>
            <a:r>
              <a:rPr lang="en-US" sz="1600" dirty="0" smtClean="0"/>
              <a:t> and flow of each edge </a:t>
            </a:r>
            <a:r>
              <a:rPr lang="en-US" sz="1600" b="1" i="1" dirty="0" smtClean="0"/>
              <a:t>f(e) </a:t>
            </a:r>
            <a:r>
              <a:rPr lang="en-US" sz="1600" dirty="0" smtClean="0"/>
              <a:t>to  </a:t>
            </a:r>
            <a:r>
              <a:rPr lang="en-US" sz="1600" b="1" i="1" dirty="0" smtClean="0"/>
              <a:t>0 (zero</a:t>
            </a:r>
            <a:r>
              <a:rPr lang="en-US" sz="1600" dirty="0" smtClean="0"/>
              <a:t>)</a:t>
            </a:r>
          </a:p>
          <a:p>
            <a:pPr lvl="1" algn="just"/>
            <a:endParaRPr lang="en-US" sz="1600" dirty="0" smtClean="0"/>
          </a:p>
          <a:p>
            <a:pPr lvl="1" algn="just"/>
            <a:r>
              <a:rPr lang="en-US" sz="1600" dirty="0" smtClean="0"/>
              <a:t>// </a:t>
            </a:r>
            <a:r>
              <a:rPr lang="en-US" sz="1600" dirty="0"/>
              <a:t>A path exists if </a:t>
            </a:r>
            <a:r>
              <a:rPr lang="en-US" sz="1600" b="1" i="1" dirty="0"/>
              <a:t>f(e) &lt; c(e)</a:t>
            </a:r>
            <a:r>
              <a:rPr lang="en-US" sz="1600" dirty="0"/>
              <a:t> for every edge </a:t>
            </a:r>
            <a:r>
              <a:rPr lang="en-US" sz="1600" b="1" i="1" dirty="0"/>
              <a:t>e</a:t>
            </a:r>
            <a:r>
              <a:rPr lang="en-US" sz="1600" dirty="0"/>
              <a:t> on the path </a:t>
            </a:r>
            <a:r>
              <a:rPr lang="en-US" sz="1600" b="1" i="1" dirty="0" smtClean="0"/>
              <a:t>P</a:t>
            </a:r>
          </a:p>
          <a:p>
            <a:pPr lvl="1" algn="just"/>
            <a:r>
              <a:rPr lang="en-US" sz="1600" dirty="0"/>
              <a:t>// A path is considered blocked/invalid if </a:t>
            </a:r>
            <a:r>
              <a:rPr lang="en-US" sz="1600" b="1" i="1" dirty="0"/>
              <a:t>f(e) == c(e)  </a:t>
            </a:r>
            <a:r>
              <a:rPr lang="en-US" sz="1600" dirty="0"/>
              <a:t>for any edge </a:t>
            </a:r>
            <a:r>
              <a:rPr lang="en-US" sz="1600" b="1" i="1" dirty="0"/>
              <a:t>e</a:t>
            </a:r>
            <a:r>
              <a:rPr lang="en-US" sz="1600" dirty="0"/>
              <a:t> on the path </a:t>
            </a:r>
            <a:r>
              <a:rPr lang="en-US" sz="1600" b="1" i="1" dirty="0"/>
              <a:t>P</a:t>
            </a:r>
            <a:endParaRPr lang="en-US" sz="1600" dirty="0"/>
          </a:p>
          <a:p>
            <a:pPr lvl="1" algn="just"/>
            <a:endParaRPr lang="en-US" sz="1600" dirty="0" smtClean="0"/>
          </a:p>
          <a:p>
            <a:pPr lvl="1" algn="just"/>
            <a:r>
              <a:rPr lang="en-US" sz="1600" dirty="0" smtClean="0"/>
              <a:t>Repeat </a:t>
            </a:r>
            <a:r>
              <a:rPr lang="en-US" sz="1600" dirty="0"/>
              <a:t>searching </a:t>
            </a:r>
            <a:r>
              <a:rPr lang="en-US" sz="1600" dirty="0" smtClean="0"/>
              <a:t>for a valid </a:t>
            </a:r>
            <a:r>
              <a:rPr lang="en-US" sz="1600" b="1" i="1" dirty="0"/>
              <a:t>s-t</a:t>
            </a:r>
            <a:r>
              <a:rPr lang="en-US" sz="1600" dirty="0"/>
              <a:t> </a:t>
            </a:r>
            <a:r>
              <a:rPr lang="en-US" sz="1600" dirty="0" smtClean="0"/>
              <a:t>path </a:t>
            </a:r>
            <a:r>
              <a:rPr lang="en-US" sz="1600" b="1" i="1" dirty="0"/>
              <a:t>P</a:t>
            </a:r>
            <a:r>
              <a:rPr lang="en-US" sz="1600" dirty="0"/>
              <a:t> while it </a:t>
            </a:r>
            <a:r>
              <a:rPr lang="en-US" sz="1600" dirty="0" smtClean="0"/>
              <a:t>exists</a:t>
            </a:r>
            <a:endParaRPr lang="en-US" sz="1600" dirty="0"/>
          </a:p>
          <a:p>
            <a:pPr lvl="2" algn="just"/>
            <a:r>
              <a:rPr lang="en-US" sz="1600" dirty="0"/>
              <a:t>Find if there is a path from </a:t>
            </a:r>
            <a:r>
              <a:rPr lang="en-US" sz="1600" b="1" i="1" dirty="0"/>
              <a:t>s</a:t>
            </a:r>
            <a:r>
              <a:rPr lang="en-US" sz="1600" dirty="0"/>
              <a:t> to </a:t>
            </a:r>
            <a:r>
              <a:rPr lang="en-US" sz="1600" b="1" i="1" dirty="0"/>
              <a:t>t</a:t>
            </a:r>
            <a:r>
              <a:rPr lang="en-US" sz="1600" dirty="0"/>
              <a:t> using BFS or </a:t>
            </a:r>
            <a:r>
              <a:rPr lang="en-US" sz="1600" dirty="0" smtClean="0"/>
              <a:t>DFS</a:t>
            </a:r>
            <a:endParaRPr lang="en-US" sz="1600" dirty="0"/>
          </a:p>
          <a:p>
            <a:pPr lvl="2" algn="just"/>
            <a:r>
              <a:rPr lang="en-US" sz="1600" dirty="0" smtClean="0"/>
              <a:t>If a </a:t>
            </a:r>
            <a:r>
              <a:rPr lang="en-US" sz="1600" dirty="0"/>
              <a:t>path found, </a:t>
            </a:r>
            <a:endParaRPr lang="en-US" sz="1600" dirty="0" smtClean="0"/>
          </a:p>
          <a:p>
            <a:pPr lvl="2" algn="just"/>
            <a:r>
              <a:rPr lang="en-US" sz="1600" dirty="0" smtClean="0"/>
              <a:t>//find </a:t>
            </a:r>
            <a:r>
              <a:rPr lang="en-US" sz="1600" dirty="0"/>
              <a:t>minimum remaining edge capacity value for path </a:t>
            </a:r>
            <a:r>
              <a:rPr lang="en-US" sz="1600" b="1" i="1" dirty="0"/>
              <a:t>P</a:t>
            </a:r>
            <a:r>
              <a:rPr lang="en-US" sz="1600" dirty="0"/>
              <a:t> (as flow is limited by least remaining capacity edge on path </a:t>
            </a:r>
            <a:r>
              <a:rPr lang="en-US" sz="1600" b="1" i="1" dirty="0"/>
              <a:t>P</a:t>
            </a:r>
            <a:r>
              <a:rPr lang="en-US" sz="1600" dirty="0"/>
              <a:t>) and set it as flow value of </a:t>
            </a:r>
            <a:r>
              <a:rPr lang="en-US" sz="1600" b="1" i="1" dirty="0"/>
              <a:t>P</a:t>
            </a:r>
          </a:p>
          <a:p>
            <a:pPr lvl="2" algn="just"/>
            <a:r>
              <a:rPr lang="en-US" sz="1600" b="1" i="1" dirty="0" smtClean="0"/>
              <a:t>            </a:t>
            </a:r>
            <a:r>
              <a:rPr lang="en-US" sz="1600" b="1" i="1" dirty="0" err="1" smtClean="0"/>
              <a:t>path_flow</a:t>
            </a:r>
            <a:r>
              <a:rPr lang="en-US" sz="1600" b="1" i="1" dirty="0" smtClean="0"/>
              <a:t> </a:t>
            </a:r>
            <a:r>
              <a:rPr lang="en-US" sz="1600" b="1" i="1" dirty="0"/>
              <a:t>= min (c(e) - f(e))</a:t>
            </a:r>
            <a:r>
              <a:rPr lang="en-US" sz="1600" dirty="0"/>
              <a:t> //for every edge </a:t>
            </a:r>
            <a:r>
              <a:rPr lang="en-US" sz="1600" b="1" i="1" dirty="0"/>
              <a:t>e</a:t>
            </a:r>
            <a:r>
              <a:rPr lang="en-US" sz="1600" dirty="0"/>
              <a:t> on the path </a:t>
            </a:r>
            <a:r>
              <a:rPr lang="en-US" sz="1600" b="1" i="1" dirty="0"/>
              <a:t>P</a:t>
            </a:r>
          </a:p>
          <a:p>
            <a:pPr lvl="3" algn="just"/>
            <a:r>
              <a:rPr lang="en-US" sz="1600" b="1" i="1" dirty="0" smtClean="0"/>
              <a:t>   </a:t>
            </a:r>
            <a:r>
              <a:rPr lang="en-US" sz="1600" b="1" i="1" dirty="0" err="1" smtClean="0"/>
              <a:t>max_flow</a:t>
            </a:r>
            <a:r>
              <a:rPr lang="en-US" sz="1600" b="1" i="1" dirty="0" smtClean="0"/>
              <a:t> </a:t>
            </a:r>
            <a:r>
              <a:rPr lang="en-US" sz="1600" b="1" i="1" dirty="0"/>
              <a:t>+= </a:t>
            </a:r>
            <a:r>
              <a:rPr lang="en-US" sz="1600" b="1" i="1" dirty="0" err="1"/>
              <a:t>path_flow</a:t>
            </a:r>
            <a:r>
              <a:rPr lang="en-US" sz="1600" b="1" i="1" dirty="0"/>
              <a:t> </a:t>
            </a:r>
          </a:p>
          <a:p>
            <a:pPr lvl="3" algn="just"/>
            <a:r>
              <a:rPr lang="en-US" sz="1600" b="1" i="1" dirty="0" smtClean="0"/>
              <a:t>   </a:t>
            </a:r>
            <a:r>
              <a:rPr lang="en-US" sz="1600" dirty="0" smtClean="0"/>
              <a:t>for </a:t>
            </a:r>
            <a:r>
              <a:rPr lang="en-US" sz="1600" dirty="0"/>
              <a:t>every edge </a:t>
            </a:r>
            <a:r>
              <a:rPr lang="en-US" sz="1600" b="1" i="1" dirty="0"/>
              <a:t>e</a:t>
            </a:r>
            <a:r>
              <a:rPr lang="en-US" sz="1600" dirty="0"/>
              <a:t> on the path </a:t>
            </a:r>
            <a:endParaRPr lang="en-US" sz="1600" b="1" i="1" dirty="0"/>
          </a:p>
          <a:p>
            <a:pPr lvl="3" algn="just"/>
            <a:r>
              <a:rPr lang="en-US" sz="1600" b="1" i="1" dirty="0" smtClean="0"/>
              <a:t>   	     </a:t>
            </a:r>
            <a:r>
              <a:rPr lang="en-US" sz="1600" b="1" i="1" dirty="0"/>
              <a:t>f(e) += </a:t>
            </a:r>
            <a:r>
              <a:rPr lang="en-US" sz="1600" b="1" i="1" dirty="0" err="1"/>
              <a:t>path_flow</a:t>
            </a:r>
            <a:r>
              <a:rPr lang="en-US" sz="1600" b="1" i="1" dirty="0"/>
              <a:t> </a:t>
            </a:r>
            <a:endParaRPr lang="en-US" sz="1600" b="1" i="1" dirty="0" smtClean="0"/>
          </a:p>
          <a:p>
            <a:pPr lvl="1" algn="just"/>
            <a:endParaRPr lang="en-US" sz="1600" dirty="0" smtClean="0"/>
          </a:p>
          <a:p>
            <a:pPr lvl="1" algn="just"/>
            <a:r>
              <a:rPr lang="en-US" sz="1600" dirty="0" smtClean="0"/>
              <a:t>Return</a:t>
            </a:r>
            <a:r>
              <a:rPr lang="en-US" sz="1600" b="1" i="1" dirty="0" smtClean="0"/>
              <a:t> </a:t>
            </a:r>
            <a:r>
              <a:rPr lang="en-US" sz="1600" b="1" i="1" dirty="0" err="1"/>
              <a:t>max_flow</a:t>
            </a:r>
            <a:endParaRPr lang="en-US" sz="1600" b="1" i="1" dirty="0" smtClean="0"/>
          </a:p>
        </p:txBody>
      </p:sp>
    </p:spTree>
    <p:extLst>
      <p:ext uri="{BB962C8B-B14F-4D97-AF65-F5344CB8AC3E}">
        <p14:creationId xmlns:p14="http://schemas.microsoft.com/office/powerpoint/2010/main" val="3547816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arn(inVertic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arn(inVertic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barn(inVertical)">
                                      <p:cBhvr>
                                        <p:cTn id="17" dur="500"/>
                                        <p:tgtEl>
                                          <p:spTgt spid="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arn(inVertical)">
                                      <p:cBhvr>
                                        <p:cTn id="22" dur="500"/>
                                        <p:tgtEl>
                                          <p:spTgt spid="8">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barn(inVertical)">
                                      <p:cBhvr>
                                        <p:cTn id="25" dur="500"/>
                                        <p:tgtEl>
                                          <p:spTgt spid="8">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barn(inVertical)">
                                      <p:cBhvr>
                                        <p:cTn id="30" dur="500"/>
                                        <p:tgtEl>
                                          <p:spTgt spid="8">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barn(inVertical)">
                                      <p:cBhvr>
                                        <p:cTn id="35" dur="500"/>
                                        <p:tgtEl>
                                          <p:spTgt spid="8">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xEl>
                                              <p:pRg st="11" end="11"/>
                                            </p:txEl>
                                          </p:spTgt>
                                        </p:tgtEl>
                                        <p:attrNameLst>
                                          <p:attrName>style.visibility</p:attrName>
                                        </p:attrNameLst>
                                      </p:cBhvr>
                                      <p:to>
                                        <p:strVal val="visible"/>
                                      </p:to>
                                    </p:set>
                                    <p:animEffect transition="in" filter="barn(inVertical)">
                                      <p:cBhvr>
                                        <p:cTn id="40" dur="500"/>
                                        <p:tgtEl>
                                          <p:spTgt spid="8">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barn(inVertical)">
                                      <p:cBhvr>
                                        <p:cTn id="43" dur="500"/>
                                        <p:tgtEl>
                                          <p:spTgt spid="8">
                                            <p:txEl>
                                              <p:pRg st="12" end="1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8">
                                            <p:txEl>
                                              <p:pRg st="13" end="13"/>
                                            </p:txEl>
                                          </p:spTgt>
                                        </p:tgtEl>
                                        <p:attrNameLst>
                                          <p:attrName>style.visibility</p:attrName>
                                        </p:attrNameLst>
                                      </p:cBhvr>
                                      <p:to>
                                        <p:strVal val="visible"/>
                                      </p:to>
                                    </p:set>
                                    <p:animEffect transition="in" filter="barn(inVertical)">
                                      <p:cBhvr>
                                        <p:cTn id="46" dur="500"/>
                                        <p:tgtEl>
                                          <p:spTgt spid="8">
                                            <p:txEl>
                                              <p:pRg st="13" end="13"/>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8">
                                            <p:txEl>
                                              <p:pRg st="14" end="14"/>
                                            </p:txEl>
                                          </p:spTgt>
                                        </p:tgtEl>
                                        <p:attrNameLst>
                                          <p:attrName>style.visibility</p:attrName>
                                        </p:attrNameLst>
                                      </p:cBhvr>
                                      <p:to>
                                        <p:strVal val="visible"/>
                                      </p:to>
                                    </p:set>
                                    <p:animEffect transition="in" filter="barn(inVertical)">
                                      <p:cBhvr>
                                        <p:cTn id="49" dur="500"/>
                                        <p:tgtEl>
                                          <p:spTgt spid="8">
                                            <p:txEl>
                                              <p:pRg st="14" end="14"/>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8">
                                            <p:txEl>
                                              <p:pRg st="15" end="15"/>
                                            </p:txEl>
                                          </p:spTgt>
                                        </p:tgtEl>
                                        <p:attrNameLst>
                                          <p:attrName>style.visibility</p:attrName>
                                        </p:attrNameLst>
                                      </p:cBhvr>
                                      <p:to>
                                        <p:strVal val="visible"/>
                                      </p:to>
                                    </p:set>
                                    <p:animEffect transition="in" filter="barn(inVertical)">
                                      <p:cBhvr>
                                        <p:cTn id="52" dur="500"/>
                                        <p:tgtEl>
                                          <p:spTgt spid="8">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8">
                                            <p:txEl>
                                              <p:pRg st="17" end="17"/>
                                            </p:txEl>
                                          </p:spTgt>
                                        </p:tgtEl>
                                        <p:attrNameLst>
                                          <p:attrName>style.visibility</p:attrName>
                                        </p:attrNameLst>
                                      </p:cBhvr>
                                      <p:to>
                                        <p:strVal val="visible"/>
                                      </p:to>
                                    </p:set>
                                    <p:animEffect transition="in" filter="barn(inVertical)">
                                      <p:cBhvr>
                                        <p:cTn id="57" dur="5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fontScale="90000"/>
          </a:bodyPr>
          <a:lstStyle/>
          <a:p>
            <a:r>
              <a:rPr lang="en-US" sz="2700" u="sng" dirty="0" smtClean="0"/>
              <a:t>Max Flow Problem using Naïve Greedy Approach - Example</a:t>
            </a:r>
            <a:endParaRPr lang="en-US" u="sng" dirty="0"/>
          </a:p>
        </p:txBody>
      </p:sp>
      <p:sp>
        <p:nvSpPr>
          <p:cNvPr id="8" name="TextBox 7"/>
          <p:cNvSpPr txBox="1"/>
          <p:nvPr/>
        </p:nvSpPr>
        <p:spPr>
          <a:xfrm>
            <a:off x="304800" y="1371600"/>
            <a:ext cx="8610600" cy="923330"/>
          </a:xfrm>
          <a:prstGeom prst="rect">
            <a:avLst/>
          </a:prstGeom>
          <a:noFill/>
        </p:spPr>
        <p:txBody>
          <a:bodyPr wrap="square" rtlCol="0">
            <a:spAutoFit/>
          </a:bodyPr>
          <a:lstStyle/>
          <a:p>
            <a:pPr marL="285750" indent="-285750" algn="just">
              <a:buFont typeface="Arial" pitchFamily="34" charset="0"/>
              <a:buChar char="•"/>
            </a:pPr>
            <a:r>
              <a:rPr lang="en-US" b="1" u="sng" dirty="0" smtClean="0"/>
              <a:t>How Greedy Approach works to find the maximum flow of a Flow Network - Example:</a:t>
            </a:r>
          </a:p>
          <a:p>
            <a:pPr lvl="1" algn="just"/>
            <a:endParaRPr lang="en-US" b="1" i="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86000"/>
            <a:ext cx="6172200" cy="2286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50561777"/>
              </p:ext>
            </p:extLst>
          </p:nvPr>
        </p:nvGraphicFramePr>
        <p:xfrm>
          <a:off x="1524000" y="467868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i="1" u="sng" dirty="0" smtClean="0">
                          <a:solidFill>
                            <a:schemeClr val="tx1"/>
                          </a:solidFill>
                        </a:rPr>
                        <a:t>path</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path_flow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max_flow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 name="TextBox 3"/>
          <p:cNvSpPr txBox="1"/>
          <p:nvPr/>
        </p:nvSpPr>
        <p:spPr>
          <a:xfrm>
            <a:off x="2381344" y="3212068"/>
            <a:ext cx="285656" cy="307777"/>
          </a:xfrm>
          <a:prstGeom prst="rect">
            <a:avLst/>
          </a:prstGeom>
          <a:noFill/>
        </p:spPr>
        <p:txBody>
          <a:bodyPr wrap="none" rtlCol="0">
            <a:spAutoFit/>
          </a:bodyPr>
          <a:lstStyle/>
          <a:p>
            <a:r>
              <a:rPr lang="en-US" sz="1400" dirty="0" smtClean="0"/>
              <a:t>S</a:t>
            </a:r>
            <a:endParaRPr lang="en-US" dirty="0"/>
          </a:p>
        </p:txBody>
      </p:sp>
      <p:sp>
        <p:nvSpPr>
          <p:cNvPr id="7" name="TextBox 6"/>
          <p:cNvSpPr txBox="1"/>
          <p:nvPr/>
        </p:nvSpPr>
        <p:spPr>
          <a:xfrm>
            <a:off x="3524344" y="2743200"/>
            <a:ext cx="304892" cy="307777"/>
          </a:xfrm>
          <a:prstGeom prst="rect">
            <a:avLst/>
          </a:prstGeom>
          <a:noFill/>
        </p:spPr>
        <p:txBody>
          <a:bodyPr wrap="none" rtlCol="0">
            <a:spAutoFit/>
          </a:bodyPr>
          <a:lstStyle/>
          <a:p>
            <a:r>
              <a:rPr lang="en-US" sz="1400" dirty="0" smtClean="0"/>
              <a:t>A</a:t>
            </a:r>
            <a:endParaRPr lang="en-US" dirty="0"/>
          </a:p>
        </p:txBody>
      </p:sp>
      <p:sp>
        <p:nvSpPr>
          <p:cNvPr id="9" name="TextBox 8"/>
          <p:cNvSpPr txBox="1"/>
          <p:nvPr/>
        </p:nvSpPr>
        <p:spPr>
          <a:xfrm>
            <a:off x="3524344" y="3654623"/>
            <a:ext cx="301686" cy="307777"/>
          </a:xfrm>
          <a:prstGeom prst="rect">
            <a:avLst/>
          </a:prstGeom>
          <a:noFill/>
        </p:spPr>
        <p:txBody>
          <a:bodyPr wrap="none" rtlCol="0">
            <a:spAutoFit/>
          </a:bodyPr>
          <a:lstStyle/>
          <a:p>
            <a:r>
              <a:rPr lang="en-US" sz="1400" dirty="0" smtClean="0"/>
              <a:t>B</a:t>
            </a:r>
            <a:endParaRPr lang="en-US" dirty="0"/>
          </a:p>
        </p:txBody>
      </p:sp>
      <p:sp>
        <p:nvSpPr>
          <p:cNvPr id="10" name="TextBox 9"/>
          <p:cNvSpPr txBox="1"/>
          <p:nvPr/>
        </p:nvSpPr>
        <p:spPr>
          <a:xfrm>
            <a:off x="5276944" y="2743200"/>
            <a:ext cx="300082" cy="307777"/>
          </a:xfrm>
          <a:prstGeom prst="rect">
            <a:avLst/>
          </a:prstGeom>
          <a:noFill/>
        </p:spPr>
        <p:txBody>
          <a:bodyPr wrap="none" rtlCol="0">
            <a:spAutoFit/>
          </a:bodyPr>
          <a:lstStyle/>
          <a:p>
            <a:r>
              <a:rPr lang="en-US" sz="1400" dirty="0" smtClean="0"/>
              <a:t>C</a:t>
            </a:r>
            <a:endParaRPr lang="en-US" dirty="0"/>
          </a:p>
        </p:txBody>
      </p:sp>
      <p:sp>
        <p:nvSpPr>
          <p:cNvPr id="11" name="TextBox 10"/>
          <p:cNvSpPr txBox="1"/>
          <p:nvPr/>
        </p:nvSpPr>
        <p:spPr>
          <a:xfrm>
            <a:off x="5276944" y="3654623"/>
            <a:ext cx="319318" cy="307777"/>
          </a:xfrm>
          <a:prstGeom prst="rect">
            <a:avLst/>
          </a:prstGeom>
          <a:noFill/>
        </p:spPr>
        <p:txBody>
          <a:bodyPr wrap="none" rtlCol="0">
            <a:spAutoFit/>
          </a:bodyPr>
          <a:lstStyle/>
          <a:p>
            <a:r>
              <a:rPr lang="en-US" sz="1400" dirty="0"/>
              <a:t>D</a:t>
            </a:r>
            <a:endParaRPr lang="en-US" dirty="0"/>
          </a:p>
        </p:txBody>
      </p:sp>
      <p:sp>
        <p:nvSpPr>
          <p:cNvPr id="12" name="TextBox 11"/>
          <p:cNvSpPr txBox="1"/>
          <p:nvPr/>
        </p:nvSpPr>
        <p:spPr>
          <a:xfrm>
            <a:off x="6400800" y="3197423"/>
            <a:ext cx="295274" cy="307777"/>
          </a:xfrm>
          <a:prstGeom prst="rect">
            <a:avLst/>
          </a:prstGeom>
          <a:noFill/>
        </p:spPr>
        <p:txBody>
          <a:bodyPr wrap="none" rtlCol="0">
            <a:spAutoFit/>
          </a:bodyPr>
          <a:lstStyle/>
          <a:p>
            <a:r>
              <a:rPr lang="en-US" sz="1400" dirty="0"/>
              <a:t>T</a:t>
            </a:r>
            <a:endParaRPr lang="en-US" dirty="0"/>
          </a:p>
        </p:txBody>
      </p:sp>
      <p:sp>
        <p:nvSpPr>
          <p:cNvPr id="13" name="TextBox 12"/>
          <p:cNvSpPr txBox="1"/>
          <p:nvPr/>
        </p:nvSpPr>
        <p:spPr>
          <a:xfrm>
            <a:off x="2411916" y="2667000"/>
            <a:ext cx="407484" cy="338554"/>
          </a:xfrm>
          <a:prstGeom prst="rect">
            <a:avLst/>
          </a:prstGeom>
          <a:noFill/>
        </p:spPr>
        <p:txBody>
          <a:bodyPr wrap="none" rtlCol="0">
            <a:spAutoFit/>
          </a:bodyPr>
          <a:lstStyle/>
          <a:p>
            <a:r>
              <a:rPr lang="en-US" sz="1600" dirty="0" smtClean="0"/>
              <a:t>0/</a:t>
            </a:r>
            <a:endParaRPr lang="en-US" dirty="0"/>
          </a:p>
        </p:txBody>
      </p:sp>
      <p:sp>
        <p:nvSpPr>
          <p:cNvPr id="14" name="TextBox 13"/>
          <p:cNvSpPr txBox="1"/>
          <p:nvPr/>
        </p:nvSpPr>
        <p:spPr>
          <a:xfrm>
            <a:off x="4191000" y="2590800"/>
            <a:ext cx="407484" cy="338554"/>
          </a:xfrm>
          <a:prstGeom prst="rect">
            <a:avLst/>
          </a:prstGeom>
          <a:noFill/>
        </p:spPr>
        <p:txBody>
          <a:bodyPr wrap="none" rtlCol="0">
            <a:spAutoFit/>
          </a:bodyPr>
          <a:lstStyle/>
          <a:p>
            <a:r>
              <a:rPr lang="en-US" sz="1600" dirty="0" smtClean="0"/>
              <a:t>0/</a:t>
            </a:r>
            <a:endParaRPr lang="en-US" dirty="0"/>
          </a:p>
        </p:txBody>
      </p:sp>
      <p:sp>
        <p:nvSpPr>
          <p:cNvPr id="15" name="TextBox 14"/>
          <p:cNvSpPr txBox="1"/>
          <p:nvPr/>
        </p:nvSpPr>
        <p:spPr>
          <a:xfrm>
            <a:off x="2438400" y="3581400"/>
            <a:ext cx="407484" cy="338554"/>
          </a:xfrm>
          <a:prstGeom prst="rect">
            <a:avLst/>
          </a:prstGeom>
          <a:noFill/>
        </p:spPr>
        <p:txBody>
          <a:bodyPr wrap="none" rtlCol="0">
            <a:spAutoFit/>
          </a:bodyPr>
          <a:lstStyle/>
          <a:p>
            <a:r>
              <a:rPr lang="en-US" sz="1600" dirty="0" smtClean="0"/>
              <a:t>0/</a:t>
            </a:r>
            <a:endParaRPr lang="en-US" dirty="0"/>
          </a:p>
        </p:txBody>
      </p:sp>
      <p:sp>
        <p:nvSpPr>
          <p:cNvPr id="16" name="TextBox 15"/>
          <p:cNvSpPr txBox="1"/>
          <p:nvPr/>
        </p:nvSpPr>
        <p:spPr>
          <a:xfrm>
            <a:off x="4088316" y="3048000"/>
            <a:ext cx="407484" cy="338554"/>
          </a:xfrm>
          <a:prstGeom prst="rect">
            <a:avLst/>
          </a:prstGeom>
          <a:noFill/>
        </p:spPr>
        <p:txBody>
          <a:bodyPr wrap="none" rtlCol="0">
            <a:spAutoFit/>
          </a:bodyPr>
          <a:lstStyle/>
          <a:p>
            <a:r>
              <a:rPr lang="en-US" sz="1600" dirty="0" smtClean="0"/>
              <a:t>0/</a:t>
            </a:r>
            <a:endParaRPr lang="en-US" dirty="0"/>
          </a:p>
        </p:txBody>
      </p:sp>
      <p:sp>
        <p:nvSpPr>
          <p:cNvPr id="17" name="TextBox 16"/>
          <p:cNvSpPr txBox="1"/>
          <p:nvPr/>
        </p:nvSpPr>
        <p:spPr>
          <a:xfrm>
            <a:off x="4191000" y="3810000"/>
            <a:ext cx="407484" cy="338554"/>
          </a:xfrm>
          <a:prstGeom prst="rect">
            <a:avLst/>
          </a:prstGeom>
          <a:noFill/>
        </p:spPr>
        <p:txBody>
          <a:bodyPr wrap="none" rtlCol="0">
            <a:spAutoFit/>
          </a:bodyPr>
          <a:lstStyle/>
          <a:p>
            <a:r>
              <a:rPr lang="en-US" sz="1600" dirty="0" smtClean="0"/>
              <a:t>0/</a:t>
            </a:r>
            <a:endParaRPr lang="en-US" dirty="0"/>
          </a:p>
        </p:txBody>
      </p:sp>
      <p:sp>
        <p:nvSpPr>
          <p:cNvPr id="18" name="TextBox 17"/>
          <p:cNvSpPr txBox="1"/>
          <p:nvPr/>
        </p:nvSpPr>
        <p:spPr>
          <a:xfrm>
            <a:off x="5764716" y="2743200"/>
            <a:ext cx="407484" cy="338554"/>
          </a:xfrm>
          <a:prstGeom prst="rect">
            <a:avLst/>
          </a:prstGeom>
          <a:noFill/>
        </p:spPr>
        <p:txBody>
          <a:bodyPr wrap="none" rtlCol="0">
            <a:spAutoFit/>
          </a:bodyPr>
          <a:lstStyle/>
          <a:p>
            <a:r>
              <a:rPr lang="en-US" sz="1600" dirty="0" smtClean="0"/>
              <a:t>0/</a:t>
            </a:r>
            <a:endParaRPr lang="en-US" dirty="0"/>
          </a:p>
        </p:txBody>
      </p:sp>
      <p:sp>
        <p:nvSpPr>
          <p:cNvPr id="19" name="TextBox 18"/>
          <p:cNvSpPr txBox="1"/>
          <p:nvPr/>
        </p:nvSpPr>
        <p:spPr>
          <a:xfrm>
            <a:off x="5715000" y="3623846"/>
            <a:ext cx="407484" cy="338554"/>
          </a:xfrm>
          <a:prstGeom prst="rect">
            <a:avLst/>
          </a:prstGeom>
          <a:noFill/>
        </p:spPr>
        <p:txBody>
          <a:bodyPr wrap="none" rtlCol="0">
            <a:spAutoFit/>
          </a:bodyPr>
          <a:lstStyle/>
          <a:p>
            <a:r>
              <a:rPr lang="en-US" sz="1600" dirty="0" smtClean="0"/>
              <a:t>0/</a:t>
            </a:r>
            <a:endParaRPr lang="en-US" dirty="0"/>
          </a:p>
        </p:txBody>
      </p:sp>
      <p:sp>
        <p:nvSpPr>
          <p:cNvPr id="5" name="TextBox 4"/>
          <p:cNvSpPr txBox="1"/>
          <p:nvPr/>
        </p:nvSpPr>
        <p:spPr>
          <a:xfrm>
            <a:off x="1664802" y="5029200"/>
            <a:ext cx="1718740" cy="369332"/>
          </a:xfrm>
          <a:prstGeom prst="rect">
            <a:avLst/>
          </a:prstGeom>
          <a:noFill/>
        </p:spPr>
        <p:txBody>
          <a:bodyPr wrap="none" rtlCol="0">
            <a:spAutoFit/>
          </a:bodyPr>
          <a:lstStyle/>
          <a:p>
            <a:r>
              <a:rPr lang="en-US" i="1" dirty="0">
                <a:sym typeface="Wingdings" pitchFamily="2" charset="2"/>
              </a:rPr>
              <a:t>S A  C  </a:t>
            </a:r>
            <a:r>
              <a:rPr lang="en-US" i="1" dirty="0" smtClean="0">
                <a:sym typeface="Wingdings" pitchFamily="2" charset="2"/>
              </a:rPr>
              <a:t>T</a:t>
            </a:r>
            <a:endParaRPr lang="en-US" i="1" dirty="0"/>
          </a:p>
        </p:txBody>
      </p:sp>
      <p:sp>
        <p:nvSpPr>
          <p:cNvPr id="20" name="TextBox 19"/>
          <p:cNvSpPr txBox="1"/>
          <p:nvPr/>
        </p:nvSpPr>
        <p:spPr>
          <a:xfrm>
            <a:off x="4394742" y="5029200"/>
            <a:ext cx="312906" cy="369332"/>
          </a:xfrm>
          <a:prstGeom prst="rect">
            <a:avLst/>
          </a:prstGeom>
          <a:noFill/>
        </p:spPr>
        <p:txBody>
          <a:bodyPr wrap="none" rtlCol="0">
            <a:spAutoFit/>
          </a:bodyPr>
          <a:lstStyle/>
          <a:p>
            <a:r>
              <a:rPr lang="en-US" i="1" dirty="0"/>
              <a:t>2</a:t>
            </a:r>
            <a:endParaRPr lang="en-US" dirty="0"/>
          </a:p>
        </p:txBody>
      </p:sp>
      <p:sp>
        <p:nvSpPr>
          <p:cNvPr id="21" name="TextBox 20"/>
          <p:cNvSpPr txBox="1"/>
          <p:nvPr/>
        </p:nvSpPr>
        <p:spPr>
          <a:xfrm>
            <a:off x="6477000" y="5029200"/>
            <a:ext cx="312906" cy="369332"/>
          </a:xfrm>
          <a:prstGeom prst="rect">
            <a:avLst/>
          </a:prstGeom>
          <a:noFill/>
        </p:spPr>
        <p:txBody>
          <a:bodyPr wrap="none" rtlCol="0">
            <a:spAutoFit/>
          </a:bodyPr>
          <a:lstStyle/>
          <a:p>
            <a:r>
              <a:rPr lang="en-US" i="1" dirty="0"/>
              <a:t>2</a:t>
            </a:r>
            <a:endParaRPr lang="en-US" dirty="0"/>
          </a:p>
        </p:txBody>
      </p:sp>
      <p:sp>
        <p:nvSpPr>
          <p:cNvPr id="22" name="TextBox 21"/>
          <p:cNvSpPr txBox="1"/>
          <p:nvPr/>
        </p:nvSpPr>
        <p:spPr>
          <a:xfrm>
            <a:off x="5787962" y="3928646"/>
            <a:ext cx="1451038" cy="338554"/>
          </a:xfrm>
          <a:prstGeom prst="rect">
            <a:avLst/>
          </a:prstGeom>
          <a:noFill/>
        </p:spPr>
        <p:txBody>
          <a:bodyPr wrap="none" rtlCol="0">
            <a:spAutoFit/>
          </a:bodyPr>
          <a:lstStyle/>
          <a:p>
            <a:r>
              <a:rPr lang="en-US" sz="1600" dirty="0" err="1" smtClean="0"/>
              <a:t>max_flow</a:t>
            </a:r>
            <a:r>
              <a:rPr lang="en-US" sz="1600" dirty="0" smtClean="0"/>
              <a:t> = 0</a:t>
            </a:r>
            <a:endParaRPr lang="en-US" dirty="0"/>
          </a:p>
        </p:txBody>
      </p:sp>
    </p:spTree>
    <p:extLst>
      <p:ext uri="{BB962C8B-B14F-4D97-AF65-F5344CB8AC3E}">
        <p14:creationId xmlns:p14="http://schemas.microsoft.com/office/powerpoint/2010/main" val="3856067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80">
                                          <p:stCondLst>
                                            <p:cond delay="0"/>
                                          </p:stCondLst>
                                        </p:cTn>
                                        <p:tgtEl>
                                          <p:spTgt spid="13"/>
                                        </p:tgtEl>
                                      </p:cBhvr>
                                    </p:animEffect>
                                    <p:anim calcmode="lin" valueType="num">
                                      <p:cBhvr>
                                        <p:cTn id="3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6" dur="26">
                                          <p:stCondLst>
                                            <p:cond delay="650"/>
                                          </p:stCondLst>
                                        </p:cTn>
                                        <p:tgtEl>
                                          <p:spTgt spid="13"/>
                                        </p:tgtEl>
                                      </p:cBhvr>
                                      <p:to x="100000" y="60000"/>
                                    </p:animScale>
                                    <p:animScale>
                                      <p:cBhvr>
                                        <p:cTn id="37" dur="166" decel="50000">
                                          <p:stCondLst>
                                            <p:cond delay="676"/>
                                          </p:stCondLst>
                                        </p:cTn>
                                        <p:tgtEl>
                                          <p:spTgt spid="13"/>
                                        </p:tgtEl>
                                      </p:cBhvr>
                                      <p:to x="100000" y="100000"/>
                                    </p:animScale>
                                    <p:animScale>
                                      <p:cBhvr>
                                        <p:cTn id="38" dur="26">
                                          <p:stCondLst>
                                            <p:cond delay="1312"/>
                                          </p:stCondLst>
                                        </p:cTn>
                                        <p:tgtEl>
                                          <p:spTgt spid="13"/>
                                        </p:tgtEl>
                                      </p:cBhvr>
                                      <p:to x="100000" y="80000"/>
                                    </p:animScale>
                                    <p:animScale>
                                      <p:cBhvr>
                                        <p:cTn id="39" dur="166" decel="50000">
                                          <p:stCondLst>
                                            <p:cond delay="1338"/>
                                          </p:stCondLst>
                                        </p:cTn>
                                        <p:tgtEl>
                                          <p:spTgt spid="13"/>
                                        </p:tgtEl>
                                      </p:cBhvr>
                                      <p:to x="100000" y="100000"/>
                                    </p:animScale>
                                    <p:animScale>
                                      <p:cBhvr>
                                        <p:cTn id="40" dur="26">
                                          <p:stCondLst>
                                            <p:cond delay="1642"/>
                                          </p:stCondLst>
                                        </p:cTn>
                                        <p:tgtEl>
                                          <p:spTgt spid="13"/>
                                        </p:tgtEl>
                                      </p:cBhvr>
                                      <p:to x="100000" y="90000"/>
                                    </p:animScale>
                                    <p:animScale>
                                      <p:cBhvr>
                                        <p:cTn id="41" dur="166" decel="50000">
                                          <p:stCondLst>
                                            <p:cond delay="1668"/>
                                          </p:stCondLst>
                                        </p:cTn>
                                        <p:tgtEl>
                                          <p:spTgt spid="13"/>
                                        </p:tgtEl>
                                      </p:cBhvr>
                                      <p:to x="100000" y="100000"/>
                                    </p:animScale>
                                    <p:animScale>
                                      <p:cBhvr>
                                        <p:cTn id="42" dur="26">
                                          <p:stCondLst>
                                            <p:cond delay="1808"/>
                                          </p:stCondLst>
                                        </p:cTn>
                                        <p:tgtEl>
                                          <p:spTgt spid="13"/>
                                        </p:tgtEl>
                                      </p:cBhvr>
                                      <p:to x="100000" y="95000"/>
                                    </p:animScale>
                                    <p:animScale>
                                      <p:cBhvr>
                                        <p:cTn id="43" dur="166" decel="50000">
                                          <p:stCondLst>
                                            <p:cond delay="1834"/>
                                          </p:stCondLst>
                                        </p:cTn>
                                        <p:tgtEl>
                                          <p:spTgt spid="13"/>
                                        </p:tgtEl>
                                      </p:cBhvr>
                                      <p:to x="100000" y="100000"/>
                                    </p:animScale>
                                  </p:childTnLst>
                                </p:cTn>
                              </p:par>
                              <p:par>
                                <p:cTn id="44" presetID="26"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80">
                                          <p:stCondLst>
                                            <p:cond delay="0"/>
                                          </p:stCondLst>
                                        </p:cTn>
                                        <p:tgtEl>
                                          <p:spTgt spid="15"/>
                                        </p:tgtEl>
                                      </p:cBhvr>
                                    </p:animEffect>
                                    <p:anim calcmode="lin" valueType="num">
                                      <p:cBhvr>
                                        <p:cTn id="4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2" dur="26">
                                          <p:stCondLst>
                                            <p:cond delay="650"/>
                                          </p:stCondLst>
                                        </p:cTn>
                                        <p:tgtEl>
                                          <p:spTgt spid="15"/>
                                        </p:tgtEl>
                                      </p:cBhvr>
                                      <p:to x="100000" y="60000"/>
                                    </p:animScale>
                                    <p:animScale>
                                      <p:cBhvr>
                                        <p:cTn id="53" dur="166" decel="50000">
                                          <p:stCondLst>
                                            <p:cond delay="676"/>
                                          </p:stCondLst>
                                        </p:cTn>
                                        <p:tgtEl>
                                          <p:spTgt spid="15"/>
                                        </p:tgtEl>
                                      </p:cBhvr>
                                      <p:to x="100000" y="100000"/>
                                    </p:animScale>
                                    <p:animScale>
                                      <p:cBhvr>
                                        <p:cTn id="54" dur="26">
                                          <p:stCondLst>
                                            <p:cond delay="1312"/>
                                          </p:stCondLst>
                                        </p:cTn>
                                        <p:tgtEl>
                                          <p:spTgt spid="15"/>
                                        </p:tgtEl>
                                      </p:cBhvr>
                                      <p:to x="100000" y="80000"/>
                                    </p:animScale>
                                    <p:animScale>
                                      <p:cBhvr>
                                        <p:cTn id="55" dur="166" decel="50000">
                                          <p:stCondLst>
                                            <p:cond delay="1338"/>
                                          </p:stCondLst>
                                        </p:cTn>
                                        <p:tgtEl>
                                          <p:spTgt spid="15"/>
                                        </p:tgtEl>
                                      </p:cBhvr>
                                      <p:to x="100000" y="100000"/>
                                    </p:animScale>
                                    <p:animScale>
                                      <p:cBhvr>
                                        <p:cTn id="56" dur="26">
                                          <p:stCondLst>
                                            <p:cond delay="1642"/>
                                          </p:stCondLst>
                                        </p:cTn>
                                        <p:tgtEl>
                                          <p:spTgt spid="15"/>
                                        </p:tgtEl>
                                      </p:cBhvr>
                                      <p:to x="100000" y="90000"/>
                                    </p:animScale>
                                    <p:animScale>
                                      <p:cBhvr>
                                        <p:cTn id="57" dur="166" decel="50000">
                                          <p:stCondLst>
                                            <p:cond delay="1668"/>
                                          </p:stCondLst>
                                        </p:cTn>
                                        <p:tgtEl>
                                          <p:spTgt spid="15"/>
                                        </p:tgtEl>
                                      </p:cBhvr>
                                      <p:to x="100000" y="100000"/>
                                    </p:animScale>
                                    <p:animScale>
                                      <p:cBhvr>
                                        <p:cTn id="58" dur="26">
                                          <p:stCondLst>
                                            <p:cond delay="1808"/>
                                          </p:stCondLst>
                                        </p:cTn>
                                        <p:tgtEl>
                                          <p:spTgt spid="15"/>
                                        </p:tgtEl>
                                      </p:cBhvr>
                                      <p:to x="100000" y="95000"/>
                                    </p:animScale>
                                    <p:animScale>
                                      <p:cBhvr>
                                        <p:cTn id="59" dur="166" decel="50000">
                                          <p:stCondLst>
                                            <p:cond delay="1834"/>
                                          </p:stCondLst>
                                        </p:cTn>
                                        <p:tgtEl>
                                          <p:spTgt spid="15"/>
                                        </p:tgtEl>
                                      </p:cBhvr>
                                      <p:to x="100000" y="100000"/>
                                    </p:animScale>
                                  </p:childTnLst>
                                </p:cTn>
                              </p:par>
                              <p:par>
                                <p:cTn id="60" presetID="26"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80">
                                          <p:stCondLst>
                                            <p:cond delay="0"/>
                                          </p:stCondLst>
                                        </p:cTn>
                                        <p:tgtEl>
                                          <p:spTgt spid="17"/>
                                        </p:tgtEl>
                                      </p:cBhvr>
                                    </p:animEffect>
                                    <p:anim calcmode="lin" valueType="num">
                                      <p:cBhvr>
                                        <p:cTn id="6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8" dur="26">
                                          <p:stCondLst>
                                            <p:cond delay="650"/>
                                          </p:stCondLst>
                                        </p:cTn>
                                        <p:tgtEl>
                                          <p:spTgt spid="17"/>
                                        </p:tgtEl>
                                      </p:cBhvr>
                                      <p:to x="100000" y="60000"/>
                                    </p:animScale>
                                    <p:animScale>
                                      <p:cBhvr>
                                        <p:cTn id="69" dur="166" decel="50000">
                                          <p:stCondLst>
                                            <p:cond delay="676"/>
                                          </p:stCondLst>
                                        </p:cTn>
                                        <p:tgtEl>
                                          <p:spTgt spid="17"/>
                                        </p:tgtEl>
                                      </p:cBhvr>
                                      <p:to x="100000" y="100000"/>
                                    </p:animScale>
                                    <p:animScale>
                                      <p:cBhvr>
                                        <p:cTn id="70" dur="26">
                                          <p:stCondLst>
                                            <p:cond delay="1312"/>
                                          </p:stCondLst>
                                        </p:cTn>
                                        <p:tgtEl>
                                          <p:spTgt spid="17"/>
                                        </p:tgtEl>
                                      </p:cBhvr>
                                      <p:to x="100000" y="80000"/>
                                    </p:animScale>
                                    <p:animScale>
                                      <p:cBhvr>
                                        <p:cTn id="71" dur="166" decel="50000">
                                          <p:stCondLst>
                                            <p:cond delay="1338"/>
                                          </p:stCondLst>
                                        </p:cTn>
                                        <p:tgtEl>
                                          <p:spTgt spid="17"/>
                                        </p:tgtEl>
                                      </p:cBhvr>
                                      <p:to x="100000" y="100000"/>
                                    </p:animScale>
                                    <p:animScale>
                                      <p:cBhvr>
                                        <p:cTn id="72" dur="26">
                                          <p:stCondLst>
                                            <p:cond delay="1642"/>
                                          </p:stCondLst>
                                        </p:cTn>
                                        <p:tgtEl>
                                          <p:spTgt spid="17"/>
                                        </p:tgtEl>
                                      </p:cBhvr>
                                      <p:to x="100000" y="90000"/>
                                    </p:animScale>
                                    <p:animScale>
                                      <p:cBhvr>
                                        <p:cTn id="73" dur="166" decel="50000">
                                          <p:stCondLst>
                                            <p:cond delay="1668"/>
                                          </p:stCondLst>
                                        </p:cTn>
                                        <p:tgtEl>
                                          <p:spTgt spid="17"/>
                                        </p:tgtEl>
                                      </p:cBhvr>
                                      <p:to x="100000" y="100000"/>
                                    </p:animScale>
                                    <p:animScale>
                                      <p:cBhvr>
                                        <p:cTn id="74" dur="26">
                                          <p:stCondLst>
                                            <p:cond delay="1808"/>
                                          </p:stCondLst>
                                        </p:cTn>
                                        <p:tgtEl>
                                          <p:spTgt spid="17"/>
                                        </p:tgtEl>
                                      </p:cBhvr>
                                      <p:to x="100000" y="95000"/>
                                    </p:animScale>
                                    <p:animScale>
                                      <p:cBhvr>
                                        <p:cTn id="75" dur="166" decel="50000">
                                          <p:stCondLst>
                                            <p:cond delay="1834"/>
                                          </p:stCondLst>
                                        </p:cTn>
                                        <p:tgtEl>
                                          <p:spTgt spid="17"/>
                                        </p:tgtEl>
                                      </p:cBhvr>
                                      <p:to x="100000" y="100000"/>
                                    </p:animScale>
                                  </p:childTnLst>
                                </p:cTn>
                              </p:par>
                              <p:par>
                                <p:cTn id="76" presetID="26"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wipe(down)">
                                      <p:cBhvr>
                                        <p:cTn id="78" dur="580">
                                          <p:stCondLst>
                                            <p:cond delay="0"/>
                                          </p:stCondLst>
                                        </p:cTn>
                                        <p:tgtEl>
                                          <p:spTgt spid="14"/>
                                        </p:tgtEl>
                                      </p:cBhvr>
                                    </p:animEffect>
                                    <p:anim calcmode="lin" valueType="num">
                                      <p:cBhvr>
                                        <p:cTn id="7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84" dur="26">
                                          <p:stCondLst>
                                            <p:cond delay="650"/>
                                          </p:stCondLst>
                                        </p:cTn>
                                        <p:tgtEl>
                                          <p:spTgt spid="14"/>
                                        </p:tgtEl>
                                      </p:cBhvr>
                                      <p:to x="100000" y="60000"/>
                                    </p:animScale>
                                    <p:animScale>
                                      <p:cBhvr>
                                        <p:cTn id="85" dur="166" decel="50000">
                                          <p:stCondLst>
                                            <p:cond delay="676"/>
                                          </p:stCondLst>
                                        </p:cTn>
                                        <p:tgtEl>
                                          <p:spTgt spid="14"/>
                                        </p:tgtEl>
                                      </p:cBhvr>
                                      <p:to x="100000" y="100000"/>
                                    </p:animScale>
                                    <p:animScale>
                                      <p:cBhvr>
                                        <p:cTn id="86" dur="26">
                                          <p:stCondLst>
                                            <p:cond delay="1312"/>
                                          </p:stCondLst>
                                        </p:cTn>
                                        <p:tgtEl>
                                          <p:spTgt spid="14"/>
                                        </p:tgtEl>
                                      </p:cBhvr>
                                      <p:to x="100000" y="80000"/>
                                    </p:animScale>
                                    <p:animScale>
                                      <p:cBhvr>
                                        <p:cTn id="87" dur="166" decel="50000">
                                          <p:stCondLst>
                                            <p:cond delay="1338"/>
                                          </p:stCondLst>
                                        </p:cTn>
                                        <p:tgtEl>
                                          <p:spTgt spid="14"/>
                                        </p:tgtEl>
                                      </p:cBhvr>
                                      <p:to x="100000" y="100000"/>
                                    </p:animScale>
                                    <p:animScale>
                                      <p:cBhvr>
                                        <p:cTn id="88" dur="26">
                                          <p:stCondLst>
                                            <p:cond delay="1642"/>
                                          </p:stCondLst>
                                        </p:cTn>
                                        <p:tgtEl>
                                          <p:spTgt spid="14"/>
                                        </p:tgtEl>
                                      </p:cBhvr>
                                      <p:to x="100000" y="90000"/>
                                    </p:animScale>
                                    <p:animScale>
                                      <p:cBhvr>
                                        <p:cTn id="89" dur="166" decel="50000">
                                          <p:stCondLst>
                                            <p:cond delay="1668"/>
                                          </p:stCondLst>
                                        </p:cTn>
                                        <p:tgtEl>
                                          <p:spTgt spid="14"/>
                                        </p:tgtEl>
                                      </p:cBhvr>
                                      <p:to x="100000" y="100000"/>
                                    </p:animScale>
                                    <p:animScale>
                                      <p:cBhvr>
                                        <p:cTn id="90" dur="26">
                                          <p:stCondLst>
                                            <p:cond delay="1808"/>
                                          </p:stCondLst>
                                        </p:cTn>
                                        <p:tgtEl>
                                          <p:spTgt spid="14"/>
                                        </p:tgtEl>
                                      </p:cBhvr>
                                      <p:to x="100000" y="95000"/>
                                    </p:animScale>
                                    <p:animScale>
                                      <p:cBhvr>
                                        <p:cTn id="91" dur="166" decel="50000">
                                          <p:stCondLst>
                                            <p:cond delay="1834"/>
                                          </p:stCondLst>
                                        </p:cTn>
                                        <p:tgtEl>
                                          <p:spTgt spid="14"/>
                                        </p:tgtEl>
                                      </p:cBhvr>
                                      <p:to x="100000" y="100000"/>
                                    </p:animScale>
                                  </p:childTnLst>
                                </p:cTn>
                              </p:par>
                              <p:par>
                                <p:cTn id="92" presetID="26" presetClass="entr" presetSubtype="0"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80">
                                          <p:stCondLst>
                                            <p:cond delay="0"/>
                                          </p:stCondLst>
                                        </p:cTn>
                                        <p:tgtEl>
                                          <p:spTgt spid="16"/>
                                        </p:tgtEl>
                                      </p:cBhvr>
                                    </p:animEffect>
                                    <p:anim calcmode="lin" valueType="num">
                                      <p:cBhvr>
                                        <p:cTn id="9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9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9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9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0" dur="26">
                                          <p:stCondLst>
                                            <p:cond delay="650"/>
                                          </p:stCondLst>
                                        </p:cTn>
                                        <p:tgtEl>
                                          <p:spTgt spid="16"/>
                                        </p:tgtEl>
                                      </p:cBhvr>
                                      <p:to x="100000" y="60000"/>
                                    </p:animScale>
                                    <p:animScale>
                                      <p:cBhvr>
                                        <p:cTn id="101" dur="166" decel="50000">
                                          <p:stCondLst>
                                            <p:cond delay="676"/>
                                          </p:stCondLst>
                                        </p:cTn>
                                        <p:tgtEl>
                                          <p:spTgt spid="16"/>
                                        </p:tgtEl>
                                      </p:cBhvr>
                                      <p:to x="100000" y="100000"/>
                                    </p:animScale>
                                    <p:animScale>
                                      <p:cBhvr>
                                        <p:cTn id="102" dur="26">
                                          <p:stCondLst>
                                            <p:cond delay="1312"/>
                                          </p:stCondLst>
                                        </p:cTn>
                                        <p:tgtEl>
                                          <p:spTgt spid="16"/>
                                        </p:tgtEl>
                                      </p:cBhvr>
                                      <p:to x="100000" y="80000"/>
                                    </p:animScale>
                                    <p:animScale>
                                      <p:cBhvr>
                                        <p:cTn id="103" dur="166" decel="50000">
                                          <p:stCondLst>
                                            <p:cond delay="1338"/>
                                          </p:stCondLst>
                                        </p:cTn>
                                        <p:tgtEl>
                                          <p:spTgt spid="16"/>
                                        </p:tgtEl>
                                      </p:cBhvr>
                                      <p:to x="100000" y="100000"/>
                                    </p:animScale>
                                    <p:animScale>
                                      <p:cBhvr>
                                        <p:cTn id="104" dur="26">
                                          <p:stCondLst>
                                            <p:cond delay="1642"/>
                                          </p:stCondLst>
                                        </p:cTn>
                                        <p:tgtEl>
                                          <p:spTgt spid="16"/>
                                        </p:tgtEl>
                                      </p:cBhvr>
                                      <p:to x="100000" y="90000"/>
                                    </p:animScale>
                                    <p:animScale>
                                      <p:cBhvr>
                                        <p:cTn id="105" dur="166" decel="50000">
                                          <p:stCondLst>
                                            <p:cond delay="1668"/>
                                          </p:stCondLst>
                                        </p:cTn>
                                        <p:tgtEl>
                                          <p:spTgt spid="16"/>
                                        </p:tgtEl>
                                      </p:cBhvr>
                                      <p:to x="100000" y="100000"/>
                                    </p:animScale>
                                    <p:animScale>
                                      <p:cBhvr>
                                        <p:cTn id="106" dur="26">
                                          <p:stCondLst>
                                            <p:cond delay="1808"/>
                                          </p:stCondLst>
                                        </p:cTn>
                                        <p:tgtEl>
                                          <p:spTgt spid="16"/>
                                        </p:tgtEl>
                                      </p:cBhvr>
                                      <p:to x="100000" y="95000"/>
                                    </p:animScale>
                                    <p:animScale>
                                      <p:cBhvr>
                                        <p:cTn id="107" dur="166" decel="50000">
                                          <p:stCondLst>
                                            <p:cond delay="1834"/>
                                          </p:stCondLst>
                                        </p:cTn>
                                        <p:tgtEl>
                                          <p:spTgt spid="16"/>
                                        </p:tgtEl>
                                      </p:cBhvr>
                                      <p:to x="100000" y="100000"/>
                                    </p:animScale>
                                  </p:childTnLst>
                                </p:cTn>
                              </p:par>
                              <p:par>
                                <p:cTn id="108" presetID="26" presetClass="entr" presetSubtype="0" fill="hold" grpId="0" nodeType="with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wipe(down)">
                                      <p:cBhvr>
                                        <p:cTn id="110" dur="580">
                                          <p:stCondLst>
                                            <p:cond delay="0"/>
                                          </p:stCondLst>
                                        </p:cTn>
                                        <p:tgtEl>
                                          <p:spTgt spid="18"/>
                                        </p:tgtEl>
                                      </p:cBhvr>
                                    </p:animEffect>
                                    <p:anim calcmode="lin" valueType="num">
                                      <p:cBhvr>
                                        <p:cTn id="111"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16" dur="26">
                                          <p:stCondLst>
                                            <p:cond delay="650"/>
                                          </p:stCondLst>
                                        </p:cTn>
                                        <p:tgtEl>
                                          <p:spTgt spid="18"/>
                                        </p:tgtEl>
                                      </p:cBhvr>
                                      <p:to x="100000" y="60000"/>
                                    </p:animScale>
                                    <p:animScale>
                                      <p:cBhvr>
                                        <p:cTn id="117" dur="166" decel="50000">
                                          <p:stCondLst>
                                            <p:cond delay="676"/>
                                          </p:stCondLst>
                                        </p:cTn>
                                        <p:tgtEl>
                                          <p:spTgt spid="18"/>
                                        </p:tgtEl>
                                      </p:cBhvr>
                                      <p:to x="100000" y="100000"/>
                                    </p:animScale>
                                    <p:animScale>
                                      <p:cBhvr>
                                        <p:cTn id="118" dur="26">
                                          <p:stCondLst>
                                            <p:cond delay="1312"/>
                                          </p:stCondLst>
                                        </p:cTn>
                                        <p:tgtEl>
                                          <p:spTgt spid="18"/>
                                        </p:tgtEl>
                                      </p:cBhvr>
                                      <p:to x="100000" y="80000"/>
                                    </p:animScale>
                                    <p:animScale>
                                      <p:cBhvr>
                                        <p:cTn id="119" dur="166" decel="50000">
                                          <p:stCondLst>
                                            <p:cond delay="1338"/>
                                          </p:stCondLst>
                                        </p:cTn>
                                        <p:tgtEl>
                                          <p:spTgt spid="18"/>
                                        </p:tgtEl>
                                      </p:cBhvr>
                                      <p:to x="100000" y="100000"/>
                                    </p:animScale>
                                    <p:animScale>
                                      <p:cBhvr>
                                        <p:cTn id="120" dur="26">
                                          <p:stCondLst>
                                            <p:cond delay="1642"/>
                                          </p:stCondLst>
                                        </p:cTn>
                                        <p:tgtEl>
                                          <p:spTgt spid="18"/>
                                        </p:tgtEl>
                                      </p:cBhvr>
                                      <p:to x="100000" y="90000"/>
                                    </p:animScale>
                                    <p:animScale>
                                      <p:cBhvr>
                                        <p:cTn id="121" dur="166" decel="50000">
                                          <p:stCondLst>
                                            <p:cond delay="1668"/>
                                          </p:stCondLst>
                                        </p:cTn>
                                        <p:tgtEl>
                                          <p:spTgt spid="18"/>
                                        </p:tgtEl>
                                      </p:cBhvr>
                                      <p:to x="100000" y="100000"/>
                                    </p:animScale>
                                    <p:animScale>
                                      <p:cBhvr>
                                        <p:cTn id="122" dur="26">
                                          <p:stCondLst>
                                            <p:cond delay="1808"/>
                                          </p:stCondLst>
                                        </p:cTn>
                                        <p:tgtEl>
                                          <p:spTgt spid="18"/>
                                        </p:tgtEl>
                                      </p:cBhvr>
                                      <p:to x="100000" y="95000"/>
                                    </p:animScale>
                                    <p:animScale>
                                      <p:cBhvr>
                                        <p:cTn id="123" dur="166" decel="50000">
                                          <p:stCondLst>
                                            <p:cond delay="1834"/>
                                          </p:stCondLst>
                                        </p:cTn>
                                        <p:tgtEl>
                                          <p:spTgt spid="18"/>
                                        </p:tgtEl>
                                      </p:cBhvr>
                                      <p:to x="100000" y="100000"/>
                                    </p:animScale>
                                  </p:childTnLst>
                                </p:cTn>
                              </p:par>
                              <p:par>
                                <p:cTn id="124" presetID="26" presetClass="entr" presetSubtype="0" fill="hold" grpId="0" nodeType="with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wipe(down)">
                                      <p:cBhvr>
                                        <p:cTn id="126" dur="580">
                                          <p:stCondLst>
                                            <p:cond delay="0"/>
                                          </p:stCondLst>
                                        </p:cTn>
                                        <p:tgtEl>
                                          <p:spTgt spid="19"/>
                                        </p:tgtEl>
                                      </p:cBhvr>
                                    </p:animEffect>
                                    <p:anim calcmode="lin" valueType="num">
                                      <p:cBhvr>
                                        <p:cTn id="127"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28"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29"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30"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31"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2" dur="26">
                                          <p:stCondLst>
                                            <p:cond delay="650"/>
                                          </p:stCondLst>
                                        </p:cTn>
                                        <p:tgtEl>
                                          <p:spTgt spid="19"/>
                                        </p:tgtEl>
                                      </p:cBhvr>
                                      <p:to x="100000" y="60000"/>
                                    </p:animScale>
                                    <p:animScale>
                                      <p:cBhvr>
                                        <p:cTn id="133" dur="166" decel="50000">
                                          <p:stCondLst>
                                            <p:cond delay="676"/>
                                          </p:stCondLst>
                                        </p:cTn>
                                        <p:tgtEl>
                                          <p:spTgt spid="19"/>
                                        </p:tgtEl>
                                      </p:cBhvr>
                                      <p:to x="100000" y="100000"/>
                                    </p:animScale>
                                    <p:animScale>
                                      <p:cBhvr>
                                        <p:cTn id="134" dur="26">
                                          <p:stCondLst>
                                            <p:cond delay="1312"/>
                                          </p:stCondLst>
                                        </p:cTn>
                                        <p:tgtEl>
                                          <p:spTgt spid="19"/>
                                        </p:tgtEl>
                                      </p:cBhvr>
                                      <p:to x="100000" y="80000"/>
                                    </p:animScale>
                                    <p:animScale>
                                      <p:cBhvr>
                                        <p:cTn id="135" dur="166" decel="50000">
                                          <p:stCondLst>
                                            <p:cond delay="1338"/>
                                          </p:stCondLst>
                                        </p:cTn>
                                        <p:tgtEl>
                                          <p:spTgt spid="19"/>
                                        </p:tgtEl>
                                      </p:cBhvr>
                                      <p:to x="100000" y="100000"/>
                                    </p:animScale>
                                    <p:animScale>
                                      <p:cBhvr>
                                        <p:cTn id="136" dur="26">
                                          <p:stCondLst>
                                            <p:cond delay="1642"/>
                                          </p:stCondLst>
                                        </p:cTn>
                                        <p:tgtEl>
                                          <p:spTgt spid="19"/>
                                        </p:tgtEl>
                                      </p:cBhvr>
                                      <p:to x="100000" y="90000"/>
                                    </p:animScale>
                                    <p:animScale>
                                      <p:cBhvr>
                                        <p:cTn id="137" dur="166" decel="50000">
                                          <p:stCondLst>
                                            <p:cond delay="1668"/>
                                          </p:stCondLst>
                                        </p:cTn>
                                        <p:tgtEl>
                                          <p:spTgt spid="19"/>
                                        </p:tgtEl>
                                      </p:cBhvr>
                                      <p:to x="100000" y="100000"/>
                                    </p:animScale>
                                    <p:animScale>
                                      <p:cBhvr>
                                        <p:cTn id="138" dur="26">
                                          <p:stCondLst>
                                            <p:cond delay="1808"/>
                                          </p:stCondLst>
                                        </p:cTn>
                                        <p:tgtEl>
                                          <p:spTgt spid="19"/>
                                        </p:tgtEl>
                                      </p:cBhvr>
                                      <p:to x="100000" y="95000"/>
                                    </p:animScale>
                                    <p:animScale>
                                      <p:cBhvr>
                                        <p:cTn id="139" dur="166" decel="50000">
                                          <p:stCondLst>
                                            <p:cond delay="1834"/>
                                          </p:stCondLst>
                                        </p:cTn>
                                        <p:tgtEl>
                                          <p:spTgt spid="19"/>
                                        </p:tgtEl>
                                      </p:cBhvr>
                                      <p:to x="100000" y="100000"/>
                                    </p:animScale>
                                  </p:childTnLst>
                                </p:cTn>
                              </p:par>
                              <p:par>
                                <p:cTn id="140" presetID="26" presetClass="entr" presetSubtype="0" fill="hold" grpId="0" nodeType="withEffect">
                                  <p:stCondLst>
                                    <p:cond delay="0"/>
                                  </p:stCondLst>
                                  <p:childTnLst>
                                    <p:set>
                                      <p:cBhvr>
                                        <p:cTn id="141" dur="1" fill="hold">
                                          <p:stCondLst>
                                            <p:cond delay="0"/>
                                          </p:stCondLst>
                                        </p:cTn>
                                        <p:tgtEl>
                                          <p:spTgt spid="22"/>
                                        </p:tgtEl>
                                        <p:attrNameLst>
                                          <p:attrName>style.visibility</p:attrName>
                                        </p:attrNameLst>
                                      </p:cBhvr>
                                      <p:to>
                                        <p:strVal val="visible"/>
                                      </p:to>
                                    </p:set>
                                    <p:animEffect transition="in" filter="wipe(down)">
                                      <p:cBhvr>
                                        <p:cTn id="142" dur="580">
                                          <p:stCondLst>
                                            <p:cond delay="0"/>
                                          </p:stCondLst>
                                        </p:cTn>
                                        <p:tgtEl>
                                          <p:spTgt spid="22"/>
                                        </p:tgtEl>
                                      </p:cBhvr>
                                    </p:animEffect>
                                    <p:anim calcmode="lin" valueType="num">
                                      <p:cBhvr>
                                        <p:cTn id="14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48" dur="26">
                                          <p:stCondLst>
                                            <p:cond delay="650"/>
                                          </p:stCondLst>
                                        </p:cTn>
                                        <p:tgtEl>
                                          <p:spTgt spid="22"/>
                                        </p:tgtEl>
                                      </p:cBhvr>
                                      <p:to x="100000" y="60000"/>
                                    </p:animScale>
                                    <p:animScale>
                                      <p:cBhvr>
                                        <p:cTn id="149" dur="166" decel="50000">
                                          <p:stCondLst>
                                            <p:cond delay="676"/>
                                          </p:stCondLst>
                                        </p:cTn>
                                        <p:tgtEl>
                                          <p:spTgt spid="22"/>
                                        </p:tgtEl>
                                      </p:cBhvr>
                                      <p:to x="100000" y="100000"/>
                                    </p:animScale>
                                    <p:animScale>
                                      <p:cBhvr>
                                        <p:cTn id="150" dur="26">
                                          <p:stCondLst>
                                            <p:cond delay="1312"/>
                                          </p:stCondLst>
                                        </p:cTn>
                                        <p:tgtEl>
                                          <p:spTgt spid="22"/>
                                        </p:tgtEl>
                                      </p:cBhvr>
                                      <p:to x="100000" y="80000"/>
                                    </p:animScale>
                                    <p:animScale>
                                      <p:cBhvr>
                                        <p:cTn id="151" dur="166" decel="50000">
                                          <p:stCondLst>
                                            <p:cond delay="1338"/>
                                          </p:stCondLst>
                                        </p:cTn>
                                        <p:tgtEl>
                                          <p:spTgt spid="22"/>
                                        </p:tgtEl>
                                      </p:cBhvr>
                                      <p:to x="100000" y="100000"/>
                                    </p:animScale>
                                    <p:animScale>
                                      <p:cBhvr>
                                        <p:cTn id="152" dur="26">
                                          <p:stCondLst>
                                            <p:cond delay="1642"/>
                                          </p:stCondLst>
                                        </p:cTn>
                                        <p:tgtEl>
                                          <p:spTgt spid="22"/>
                                        </p:tgtEl>
                                      </p:cBhvr>
                                      <p:to x="100000" y="90000"/>
                                    </p:animScale>
                                    <p:animScale>
                                      <p:cBhvr>
                                        <p:cTn id="153" dur="166" decel="50000">
                                          <p:stCondLst>
                                            <p:cond delay="1668"/>
                                          </p:stCondLst>
                                        </p:cTn>
                                        <p:tgtEl>
                                          <p:spTgt spid="22"/>
                                        </p:tgtEl>
                                      </p:cBhvr>
                                      <p:to x="100000" y="100000"/>
                                    </p:animScale>
                                    <p:animScale>
                                      <p:cBhvr>
                                        <p:cTn id="154" dur="26">
                                          <p:stCondLst>
                                            <p:cond delay="1808"/>
                                          </p:stCondLst>
                                        </p:cTn>
                                        <p:tgtEl>
                                          <p:spTgt spid="22"/>
                                        </p:tgtEl>
                                      </p:cBhvr>
                                      <p:to x="100000" y="95000"/>
                                    </p:animScale>
                                    <p:animScale>
                                      <p:cBhvr>
                                        <p:cTn id="155" dur="166" decel="50000">
                                          <p:stCondLst>
                                            <p:cond delay="1834"/>
                                          </p:stCondLst>
                                        </p:cTn>
                                        <p:tgtEl>
                                          <p:spTgt spid="22"/>
                                        </p:tgtEl>
                                      </p:cBhvr>
                                      <p:to x="100000" y="100000"/>
                                    </p:animScale>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nodeType="clickEffect">
                                  <p:stCondLst>
                                    <p:cond delay="0"/>
                                  </p:stCondLst>
                                  <p:childTnLst>
                                    <p:set>
                                      <p:cBhvr>
                                        <p:cTn id="159" dur="1" fill="hold">
                                          <p:stCondLst>
                                            <p:cond delay="0"/>
                                          </p:stCondLst>
                                        </p:cTn>
                                        <p:tgtEl>
                                          <p:spTgt spid="3"/>
                                        </p:tgtEl>
                                        <p:attrNameLst>
                                          <p:attrName>style.visibility</p:attrName>
                                        </p:attrNameLst>
                                      </p:cBhvr>
                                      <p:to>
                                        <p:strVal val="visible"/>
                                      </p:to>
                                    </p:set>
                                    <p:animEffect transition="in" filter="wipe(up)">
                                      <p:cBhvr>
                                        <p:cTn id="160" dur="500"/>
                                        <p:tgtEl>
                                          <p:spTgt spid="3"/>
                                        </p:tgtEl>
                                      </p:cBhvr>
                                    </p:animEffect>
                                  </p:childTnLst>
                                </p:cTn>
                              </p:par>
                            </p:childTnLst>
                          </p:cTn>
                        </p:par>
                      </p:childTnLst>
                    </p:cTn>
                  </p:par>
                  <p:par>
                    <p:cTn id="161" fill="hold">
                      <p:stCondLst>
                        <p:cond delay="indefinite"/>
                      </p:stCondLst>
                      <p:childTnLst>
                        <p:par>
                          <p:cTn id="162" fill="hold">
                            <p:stCondLst>
                              <p:cond delay="0"/>
                            </p:stCondLst>
                            <p:childTnLst>
                              <p:par>
                                <p:cTn id="163" presetID="16" presetClass="entr" presetSubtype="21" fill="hold" grpId="0" nodeType="clickEffect">
                                  <p:stCondLst>
                                    <p:cond delay="0"/>
                                  </p:stCondLst>
                                  <p:childTnLst>
                                    <p:set>
                                      <p:cBhvr>
                                        <p:cTn id="164" dur="1" fill="hold">
                                          <p:stCondLst>
                                            <p:cond delay="0"/>
                                          </p:stCondLst>
                                        </p:cTn>
                                        <p:tgtEl>
                                          <p:spTgt spid="5"/>
                                        </p:tgtEl>
                                        <p:attrNameLst>
                                          <p:attrName>style.visibility</p:attrName>
                                        </p:attrNameLst>
                                      </p:cBhvr>
                                      <p:to>
                                        <p:strVal val="visible"/>
                                      </p:to>
                                    </p:set>
                                    <p:animEffect transition="in" filter="barn(inVertical)">
                                      <p:cBhvr>
                                        <p:cTn id="165" dur="500"/>
                                        <p:tgtEl>
                                          <p:spTgt spid="5"/>
                                        </p:tgtEl>
                                      </p:cBhvr>
                                    </p:animEffect>
                                  </p:childTnLst>
                                </p:cTn>
                              </p:par>
                            </p:childTnLst>
                          </p:cTn>
                        </p:par>
                      </p:childTnLst>
                    </p:cTn>
                  </p:par>
                  <p:par>
                    <p:cTn id="166" fill="hold">
                      <p:stCondLst>
                        <p:cond delay="indefinite"/>
                      </p:stCondLst>
                      <p:childTnLst>
                        <p:par>
                          <p:cTn id="167" fill="hold">
                            <p:stCondLst>
                              <p:cond delay="0"/>
                            </p:stCondLst>
                            <p:childTnLst>
                              <p:par>
                                <p:cTn id="168" presetID="16" presetClass="entr" presetSubtype="21" fill="hold" grpId="0" nodeType="clickEffect">
                                  <p:stCondLst>
                                    <p:cond delay="0"/>
                                  </p:stCondLst>
                                  <p:childTnLst>
                                    <p:set>
                                      <p:cBhvr>
                                        <p:cTn id="169" dur="1" fill="hold">
                                          <p:stCondLst>
                                            <p:cond delay="0"/>
                                          </p:stCondLst>
                                        </p:cTn>
                                        <p:tgtEl>
                                          <p:spTgt spid="20"/>
                                        </p:tgtEl>
                                        <p:attrNameLst>
                                          <p:attrName>style.visibility</p:attrName>
                                        </p:attrNameLst>
                                      </p:cBhvr>
                                      <p:to>
                                        <p:strVal val="visible"/>
                                      </p:to>
                                    </p:set>
                                    <p:animEffect transition="in" filter="barn(inVertical)">
                                      <p:cBhvr>
                                        <p:cTn id="170" dur="500"/>
                                        <p:tgtEl>
                                          <p:spTgt spid="20"/>
                                        </p:tgtEl>
                                      </p:cBhvr>
                                    </p:animEffect>
                                  </p:childTnLst>
                                </p:cTn>
                              </p:par>
                            </p:childTnLst>
                          </p:cTn>
                        </p:par>
                      </p:childTnLst>
                    </p:cTn>
                  </p:par>
                  <p:par>
                    <p:cTn id="171" fill="hold">
                      <p:stCondLst>
                        <p:cond delay="indefinite"/>
                      </p:stCondLst>
                      <p:childTnLst>
                        <p:par>
                          <p:cTn id="172" fill="hold">
                            <p:stCondLst>
                              <p:cond delay="0"/>
                            </p:stCondLst>
                            <p:childTnLst>
                              <p:par>
                                <p:cTn id="173" presetID="16" presetClass="entr" presetSubtype="21" fill="hold" grpId="0" nodeType="clickEffect">
                                  <p:stCondLst>
                                    <p:cond delay="0"/>
                                  </p:stCondLst>
                                  <p:childTnLst>
                                    <p:set>
                                      <p:cBhvr>
                                        <p:cTn id="174" dur="1" fill="hold">
                                          <p:stCondLst>
                                            <p:cond delay="0"/>
                                          </p:stCondLst>
                                        </p:cTn>
                                        <p:tgtEl>
                                          <p:spTgt spid="21"/>
                                        </p:tgtEl>
                                        <p:attrNameLst>
                                          <p:attrName>style.visibility</p:attrName>
                                        </p:attrNameLst>
                                      </p:cBhvr>
                                      <p:to>
                                        <p:strVal val="visible"/>
                                      </p:to>
                                    </p:set>
                                    <p:animEffect transition="in" filter="barn(inVertical)">
                                      <p:cBhvr>
                                        <p:cTn id="1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P spid="12" grpId="0"/>
      <p:bldP spid="13" grpId="0"/>
      <p:bldP spid="14" grpId="0"/>
      <p:bldP spid="15" grpId="0"/>
      <p:bldP spid="16" grpId="0"/>
      <p:bldP spid="17" grpId="0"/>
      <p:bldP spid="18" grpId="0"/>
      <p:bldP spid="19" grpId="0"/>
      <p:bldP spid="5"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fontScale="90000"/>
          </a:bodyPr>
          <a:lstStyle/>
          <a:p>
            <a:r>
              <a:rPr lang="en-US" sz="2700" u="sng" dirty="0" smtClean="0"/>
              <a:t>Max Flow Problem using Naïve Greedy Approach - Example</a:t>
            </a:r>
            <a:endParaRPr lang="en-US" u="sng" dirty="0"/>
          </a:p>
        </p:txBody>
      </p:sp>
      <p:sp>
        <p:nvSpPr>
          <p:cNvPr id="8" name="TextBox 7"/>
          <p:cNvSpPr txBox="1"/>
          <p:nvPr/>
        </p:nvSpPr>
        <p:spPr>
          <a:xfrm>
            <a:off x="304800" y="1371600"/>
            <a:ext cx="8610600" cy="923330"/>
          </a:xfrm>
          <a:prstGeom prst="rect">
            <a:avLst/>
          </a:prstGeom>
          <a:noFill/>
        </p:spPr>
        <p:txBody>
          <a:bodyPr wrap="square" rtlCol="0">
            <a:spAutoFit/>
          </a:bodyPr>
          <a:lstStyle/>
          <a:p>
            <a:pPr marL="285750" indent="-285750" algn="just">
              <a:buFont typeface="Arial" pitchFamily="34" charset="0"/>
              <a:buChar char="•"/>
            </a:pPr>
            <a:r>
              <a:rPr lang="en-US" b="1" u="sng" dirty="0" smtClean="0"/>
              <a:t>How Greedy Approach works to find the maximum flow of a Flow Network - Example:</a:t>
            </a:r>
          </a:p>
          <a:p>
            <a:pPr lvl="1" algn="just"/>
            <a:endParaRPr lang="en-US" b="1" i="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86000"/>
            <a:ext cx="6172200" cy="2286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98327674"/>
              </p:ext>
            </p:extLst>
          </p:nvPr>
        </p:nvGraphicFramePr>
        <p:xfrm>
          <a:off x="1524000" y="4678680"/>
          <a:ext cx="6096000" cy="1112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i="1" u="sng" dirty="0" smtClean="0">
                          <a:solidFill>
                            <a:schemeClr val="tx1"/>
                          </a:solidFill>
                        </a:rPr>
                        <a:t>path</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path_flow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max_flow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 name="TextBox 3"/>
          <p:cNvSpPr txBox="1"/>
          <p:nvPr/>
        </p:nvSpPr>
        <p:spPr>
          <a:xfrm>
            <a:off x="2381344" y="3212068"/>
            <a:ext cx="285656" cy="307777"/>
          </a:xfrm>
          <a:prstGeom prst="rect">
            <a:avLst/>
          </a:prstGeom>
          <a:noFill/>
        </p:spPr>
        <p:txBody>
          <a:bodyPr wrap="none" rtlCol="0">
            <a:spAutoFit/>
          </a:bodyPr>
          <a:lstStyle/>
          <a:p>
            <a:r>
              <a:rPr lang="en-US" sz="1400" dirty="0" smtClean="0"/>
              <a:t>S</a:t>
            </a:r>
            <a:endParaRPr lang="en-US" dirty="0"/>
          </a:p>
        </p:txBody>
      </p:sp>
      <p:sp>
        <p:nvSpPr>
          <p:cNvPr id="7" name="TextBox 6"/>
          <p:cNvSpPr txBox="1"/>
          <p:nvPr/>
        </p:nvSpPr>
        <p:spPr>
          <a:xfrm>
            <a:off x="3524344" y="2743200"/>
            <a:ext cx="304892" cy="307777"/>
          </a:xfrm>
          <a:prstGeom prst="rect">
            <a:avLst/>
          </a:prstGeom>
          <a:noFill/>
        </p:spPr>
        <p:txBody>
          <a:bodyPr wrap="none" rtlCol="0">
            <a:spAutoFit/>
          </a:bodyPr>
          <a:lstStyle/>
          <a:p>
            <a:r>
              <a:rPr lang="en-US" sz="1400" dirty="0" smtClean="0"/>
              <a:t>A</a:t>
            </a:r>
            <a:endParaRPr lang="en-US" dirty="0"/>
          </a:p>
        </p:txBody>
      </p:sp>
      <p:sp>
        <p:nvSpPr>
          <p:cNvPr id="9" name="TextBox 8"/>
          <p:cNvSpPr txBox="1"/>
          <p:nvPr/>
        </p:nvSpPr>
        <p:spPr>
          <a:xfrm>
            <a:off x="3524344" y="3654623"/>
            <a:ext cx="301686" cy="307777"/>
          </a:xfrm>
          <a:prstGeom prst="rect">
            <a:avLst/>
          </a:prstGeom>
          <a:noFill/>
        </p:spPr>
        <p:txBody>
          <a:bodyPr wrap="none" rtlCol="0">
            <a:spAutoFit/>
          </a:bodyPr>
          <a:lstStyle/>
          <a:p>
            <a:r>
              <a:rPr lang="en-US" sz="1400" dirty="0" smtClean="0"/>
              <a:t>B</a:t>
            </a:r>
            <a:endParaRPr lang="en-US" dirty="0"/>
          </a:p>
        </p:txBody>
      </p:sp>
      <p:sp>
        <p:nvSpPr>
          <p:cNvPr id="10" name="TextBox 9"/>
          <p:cNvSpPr txBox="1"/>
          <p:nvPr/>
        </p:nvSpPr>
        <p:spPr>
          <a:xfrm>
            <a:off x="5276944" y="2743200"/>
            <a:ext cx="300082" cy="307777"/>
          </a:xfrm>
          <a:prstGeom prst="rect">
            <a:avLst/>
          </a:prstGeom>
          <a:noFill/>
        </p:spPr>
        <p:txBody>
          <a:bodyPr wrap="none" rtlCol="0">
            <a:spAutoFit/>
          </a:bodyPr>
          <a:lstStyle/>
          <a:p>
            <a:r>
              <a:rPr lang="en-US" sz="1400" dirty="0" smtClean="0"/>
              <a:t>C</a:t>
            </a:r>
            <a:endParaRPr lang="en-US" dirty="0"/>
          </a:p>
        </p:txBody>
      </p:sp>
      <p:sp>
        <p:nvSpPr>
          <p:cNvPr id="11" name="TextBox 10"/>
          <p:cNvSpPr txBox="1"/>
          <p:nvPr/>
        </p:nvSpPr>
        <p:spPr>
          <a:xfrm>
            <a:off x="5276944" y="3654623"/>
            <a:ext cx="319318" cy="307777"/>
          </a:xfrm>
          <a:prstGeom prst="rect">
            <a:avLst/>
          </a:prstGeom>
          <a:noFill/>
        </p:spPr>
        <p:txBody>
          <a:bodyPr wrap="none" rtlCol="0">
            <a:spAutoFit/>
          </a:bodyPr>
          <a:lstStyle/>
          <a:p>
            <a:r>
              <a:rPr lang="en-US" sz="1400" dirty="0"/>
              <a:t>D</a:t>
            </a:r>
            <a:endParaRPr lang="en-US" dirty="0"/>
          </a:p>
        </p:txBody>
      </p:sp>
      <p:sp>
        <p:nvSpPr>
          <p:cNvPr id="12" name="TextBox 11"/>
          <p:cNvSpPr txBox="1"/>
          <p:nvPr/>
        </p:nvSpPr>
        <p:spPr>
          <a:xfrm>
            <a:off x="6400800" y="3197423"/>
            <a:ext cx="295274" cy="307777"/>
          </a:xfrm>
          <a:prstGeom prst="rect">
            <a:avLst/>
          </a:prstGeom>
          <a:noFill/>
        </p:spPr>
        <p:txBody>
          <a:bodyPr wrap="none" rtlCol="0">
            <a:spAutoFit/>
          </a:bodyPr>
          <a:lstStyle/>
          <a:p>
            <a:r>
              <a:rPr lang="en-US" sz="1400" dirty="0"/>
              <a:t>T</a:t>
            </a:r>
            <a:endParaRPr lang="en-US" dirty="0"/>
          </a:p>
        </p:txBody>
      </p:sp>
      <p:sp>
        <p:nvSpPr>
          <p:cNvPr id="13" name="TextBox 12"/>
          <p:cNvSpPr txBox="1"/>
          <p:nvPr/>
        </p:nvSpPr>
        <p:spPr>
          <a:xfrm>
            <a:off x="2411916" y="26670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4" name="TextBox 13"/>
          <p:cNvSpPr txBox="1"/>
          <p:nvPr/>
        </p:nvSpPr>
        <p:spPr>
          <a:xfrm>
            <a:off x="4191000" y="25908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5" name="TextBox 14"/>
          <p:cNvSpPr txBox="1"/>
          <p:nvPr/>
        </p:nvSpPr>
        <p:spPr>
          <a:xfrm>
            <a:off x="2438400" y="3581400"/>
            <a:ext cx="407484" cy="338554"/>
          </a:xfrm>
          <a:prstGeom prst="rect">
            <a:avLst/>
          </a:prstGeom>
          <a:noFill/>
        </p:spPr>
        <p:txBody>
          <a:bodyPr wrap="none" rtlCol="0">
            <a:spAutoFit/>
          </a:bodyPr>
          <a:lstStyle/>
          <a:p>
            <a:r>
              <a:rPr lang="en-US" sz="1600" dirty="0" smtClean="0"/>
              <a:t>0/</a:t>
            </a:r>
            <a:endParaRPr lang="en-US" dirty="0"/>
          </a:p>
        </p:txBody>
      </p:sp>
      <p:sp>
        <p:nvSpPr>
          <p:cNvPr id="16" name="TextBox 15"/>
          <p:cNvSpPr txBox="1"/>
          <p:nvPr/>
        </p:nvSpPr>
        <p:spPr>
          <a:xfrm>
            <a:off x="4088316" y="3048000"/>
            <a:ext cx="407484" cy="338554"/>
          </a:xfrm>
          <a:prstGeom prst="rect">
            <a:avLst/>
          </a:prstGeom>
          <a:noFill/>
        </p:spPr>
        <p:txBody>
          <a:bodyPr wrap="none" rtlCol="0">
            <a:spAutoFit/>
          </a:bodyPr>
          <a:lstStyle/>
          <a:p>
            <a:r>
              <a:rPr lang="en-US" sz="1600" dirty="0" smtClean="0"/>
              <a:t>0/</a:t>
            </a:r>
            <a:endParaRPr lang="en-US" dirty="0"/>
          </a:p>
        </p:txBody>
      </p:sp>
      <p:sp>
        <p:nvSpPr>
          <p:cNvPr id="17" name="TextBox 16"/>
          <p:cNvSpPr txBox="1"/>
          <p:nvPr/>
        </p:nvSpPr>
        <p:spPr>
          <a:xfrm>
            <a:off x="4191000" y="3810000"/>
            <a:ext cx="407484" cy="338554"/>
          </a:xfrm>
          <a:prstGeom prst="rect">
            <a:avLst/>
          </a:prstGeom>
          <a:noFill/>
        </p:spPr>
        <p:txBody>
          <a:bodyPr wrap="none" rtlCol="0">
            <a:spAutoFit/>
          </a:bodyPr>
          <a:lstStyle/>
          <a:p>
            <a:r>
              <a:rPr lang="en-US" sz="1600" dirty="0" smtClean="0"/>
              <a:t>0/</a:t>
            </a:r>
            <a:endParaRPr lang="en-US" dirty="0"/>
          </a:p>
        </p:txBody>
      </p:sp>
      <p:sp>
        <p:nvSpPr>
          <p:cNvPr id="18" name="TextBox 17"/>
          <p:cNvSpPr txBox="1"/>
          <p:nvPr/>
        </p:nvSpPr>
        <p:spPr>
          <a:xfrm>
            <a:off x="5764716" y="27432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9" name="TextBox 18"/>
          <p:cNvSpPr txBox="1"/>
          <p:nvPr/>
        </p:nvSpPr>
        <p:spPr>
          <a:xfrm>
            <a:off x="5715000" y="3623846"/>
            <a:ext cx="407484" cy="338554"/>
          </a:xfrm>
          <a:prstGeom prst="rect">
            <a:avLst/>
          </a:prstGeom>
          <a:noFill/>
        </p:spPr>
        <p:txBody>
          <a:bodyPr wrap="none" rtlCol="0">
            <a:spAutoFit/>
          </a:bodyPr>
          <a:lstStyle/>
          <a:p>
            <a:r>
              <a:rPr lang="en-US" sz="1600" dirty="0" smtClean="0"/>
              <a:t>0/</a:t>
            </a:r>
            <a:endParaRPr lang="en-US" dirty="0"/>
          </a:p>
        </p:txBody>
      </p:sp>
      <p:sp>
        <p:nvSpPr>
          <p:cNvPr id="5" name="Multiply 4"/>
          <p:cNvSpPr/>
          <p:nvPr/>
        </p:nvSpPr>
        <p:spPr>
          <a:xfrm>
            <a:off x="6019800" y="2971800"/>
            <a:ext cx="387459" cy="317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64802" y="5029200"/>
            <a:ext cx="1718740" cy="369332"/>
          </a:xfrm>
          <a:prstGeom prst="rect">
            <a:avLst/>
          </a:prstGeom>
          <a:noFill/>
        </p:spPr>
        <p:txBody>
          <a:bodyPr wrap="none" rtlCol="0">
            <a:spAutoFit/>
          </a:bodyPr>
          <a:lstStyle/>
          <a:p>
            <a:r>
              <a:rPr lang="en-US" i="1" dirty="0">
                <a:sym typeface="Wingdings" pitchFamily="2" charset="2"/>
              </a:rPr>
              <a:t>S A  C  </a:t>
            </a:r>
            <a:r>
              <a:rPr lang="en-US" i="1" dirty="0" smtClean="0">
                <a:sym typeface="Wingdings" pitchFamily="2" charset="2"/>
              </a:rPr>
              <a:t>T</a:t>
            </a:r>
            <a:endParaRPr lang="en-US" i="1" dirty="0"/>
          </a:p>
        </p:txBody>
      </p:sp>
      <p:sp>
        <p:nvSpPr>
          <p:cNvPr id="21" name="TextBox 20"/>
          <p:cNvSpPr txBox="1"/>
          <p:nvPr/>
        </p:nvSpPr>
        <p:spPr>
          <a:xfrm>
            <a:off x="4394742" y="5029200"/>
            <a:ext cx="312906" cy="369332"/>
          </a:xfrm>
          <a:prstGeom prst="rect">
            <a:avLst/>
          </a:prstGeom>
          <a:noFill/>
        </p:spPr>
        <p:txBody>
          <a:bodyPr wrap="none" rtlCol="0">
            <a:spAutoFit/>
          </a:bodyPr>
          <a:lstStyle/>
          <a:p>
            <a:r>
              <a:rPr lang="en-US" i="1" dirty="0"/>
              <a:t>2</a:t>
            </a:r>
            <a:endParaRPr lang="en-US" dirty="0"/>
          </a:p>
        </p:txBody>
      </p:sp>
      <p:sp>
        <p:nvSpPr>
          <p:cNvPr id="22" name="TextBox 21"/>
          <p:cNvSpPr txBox="1"/>
          <p:nvPr/>
        </p:nvSpPr>
        <p:spPr>
          <a:xfrm>
            <a:off x="6477000" y="5029200"/>
            <a:ext cx="312906" cy="369332"/>
          </a:xfrm>
          <a:prstGeom prst="rect">
            <a:avLst/>
          </a:prstGeom>
          <a:noFill/>
        </p:spPr>
        <p:txBody>
          <a:bodyPr wrap="none" rtlCol="0">
            <a:spAutoFit/>
          </a:bodyPr>
          <a:lstStyle/>
          <a:p>
            <a:r>
              <a:rPr lang="en-US" i="1" dirty="0"/>
              <a:t>2</a:t>
            </a:r>
            <a:endParaRPr lang="en-US" dirty="0"/>
          </a:p>
        </p:txBody>
      </p:sp>
      <p:sp>
        <p:nvSpPr>
          <p:cNvPr id="23" name="TextBox 22"/>
          <p:cNvSpPr txBox="1"/>
          <p:nvPr/>
        </p:nvSpPr>
        <p:spPr>
          <a:xfrm>
            <a:off x="1613221" y="5421868"/>
            <a:ext cx="1739579" cy="369332"/>
          </a:xfrm>
          <a:prstGeom prst="rect">
            <a:avLst/>
          </a:prstGeom>
          <a:noFill/>
        </p:spPr>
        <p:txBody>
          <a:bodyPr wrap="none" rtlCol="0">
            <a:spAutoFit/>
          </a:bodyPr>
          <a:lstStyle/>
          <a:p>
            <a:r>
              <a:rPr lang="en-US" i="1" dirty="0">
                <a:sym typeface="Wingdings" pitchFamily="2" charset="2"/>
              </a:rPr>
              <a:t>S </a:t>
            </a:r>
            <a:r>
              <a:rPr lang="en-US" i="1" dirty="0" smtClean="0">
                <a:sym typeface="Wingdings" pitchFamily="2" charset="2"/>
              </a:rPr>
              <a:t>B </a:t>
            </a:r>
            <a:r>
              <a:rPr lang="en-US" i="1" dirty="0">
                <a:sym typeface="Wingdings" pitchFamily="2" charset="2"/>
              </a:rPr>
              <a:t> </a:t>
            </a:r>
            <a:r>
              <a:rPr lang="en-US" i="1" dirty="0" smtClean="0">
                <a:sym typeface="Wingdings" pitchFamily="2" charset="2"/>
              </a:rPr>
              <a:t>D </a:t>
            </a:r>
            <a:r>
              <a:rPr lang="en-US" i="1" dirty="0">
                <a:sym typeface="Wingdings" pitchFamily="2" charset="2"/>
              </a:rPr>
              <a:t> </a:t>
            </a:r>
            <a:r>
              <a:rPr lang="en-US" i="1" dirty="0" smtClean="0">
                <a:sym typeface="Wingdings" pitchFamily="2" charset="2"/>
              </a:rPr>
              <a:t>T</a:t>
            </a:r>
            <a:endParaRPr lang="en-US" i="1" dirty="0"/>
          </a:p>
        </p:txBody>
      </p:sp>
      <p:sp>
        <p:nvSpPr>
          <p:cNvPr id="24" name="TextBox 23"/>
          <p:cNvSpPr txBox="1"/>
          <p:nvPr/>
        </p:nvSpPr>
        <p:spPr>
          <a:xfrm>
            <a:off x="4411494" y="5345668"/>
            <a:ext cx="311304" cy="369332"/>
          </a:xfrm>
          <a:prstGeom prst="rect">
            <a:avLst/>
          </a:prstGeom>
          <a:noFill/>
        </p:spPr>
        <p:txBody>
          <a:bodyPr wrap="none" rtlCol="0">
            <a:spAutoFit/>
          </a:bodyPr>
          <a:lstStyle/>
          <a:p>
            <a:r>
              <a:rPr lang="en-US" i="1" dirty="0" smtClean="0"/>
              <a:t>3</a:t>
            </a:r>
            <a:endParaRPr lang="en-US" dirty="0"/>
          </a:p>
        </p:txBody>
      </p:sp>
      <p:sp>
        <p:nvSpPr>
          <p:cNvPr id="25" name="TextBox 24"/>
          <p:cNvSpPr txBox="1"/>
          <p:nvPr/>
        </p:nvSpPr>
        <p:spPr>
          <a:xfrm>
            <a:off x="6477000" y="5345668"/>
            <a:ext cx="306494" cy="369332"/>
          </a:xfrm>
          <a:prstGeom prst="rect">
            <a:avLst/>
          </a:prstGeom>
          <a:noFill/>
        </p:spPr>
        <p:txBody>
          <a:bodyPr wrap="none" rtlCol="0">
            <a:spAutoFit/>
          </a:bodyPr>
          <a:lstStyle/>
          <a:p>
            <a:r>
              <a:rPr lang="en-US" i="1" dirty="0" smtClean="0"/>
              <a:t>5</a:t>
            </a:r>
            <a:endParaRPr lang="en-US" dirty="0"/>
          </a:p>
        </p:txBody>
      </p:sp>
    </p:spTree>
    <p:extLst>
      <p:ext uri="{BB962C8B-B14F-4D97-AF65-F5344CB8AC3E}">
        <p14:creationId xmlns:p14="http://schemas.microsoft.com/office/powerpoint/2010/main" val="728070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inVertic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arn(inVertical)">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fontScale="90000"/>
          </a:bodyPr>
          <a:lstStyle/>
          <a:p>
            <a:r>
              <a:rPr lang="en-US" sz="2700" u="sng" dirty="0" smtClean="0"/>
              <a:t>Max Flow Problem using Naïve Greedy Approach - Example</a:t>
            </a:r>
            <a:endParaRPr lang="en-US" u="sng" dirty="0"/>
          </a:p>
        </p:txBody>
      </p:sp>
      <p:sp>
        <p:nvSpPr>
          <p:cNvPr id="8" name="TextBox 7"/>
          <p:cNvSpPr txBox="1"/>
          <p:nvPr/>
        </p:nvSpPr>
        <p:spPr>
          <a:xfrm>
            <a:off x="304800" y="1371600"/>
            <a:ext cx="8610600" cy="923330"/>
          </a:xfrm>
          <a:prstGeom prst="rect">
            <a:avLst/>
          </a:prstGeom>
          <a:noFill/>
        </p:spPr>
        <p:txBody>
          <a:bodyPr wrap="square" rtlCol="0">
            <a:spAutoFit/>
          </a:bodyPr>
          <a:lstStyle/>
          <a:p>
            <a:pPr marL="285750" indent="-285750" algn="just">
              <a:buFont typeface="Arial" pitchFamily="34" charset="0"/>
              <a:buChar char="•"/>
            </a:pPr>
            <a:r>
              <a:rPr lang="en-US" b="1" u="sng" dirty="0" smtClean="0"/>
              <a:t>How Greedy Approach works to find the maximum flow of a Flow Network - Example:</a:t>
            </a:r>
          </a:p>
          <a:p>
            <a:pPr lvl="1" algn="just"/>
            <a:endParaRPr lang="en-US" b="1" i="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286000"/>
            <a:ext cx="6172200" cy="2286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148281158"/>
              </p:ext>
            </p:extLst>
          </p:nvPr>
        </p:nvGraphicFramePr>
        <p:xfrm>
          <a:off x="1143001" y="4678680"/>
          <a:ext cx="6477000" cy="1483360"/>
        </p:xfrm>
        <a:graphic>
          <a:graphicData uri="http://schemas.openxmlformats.org/drawingml/2006/table">
            <a:tbl>
              <a:tblPr firstRow="1" bandRow="1">
                <a:tableStyleId>{5C22544A-7EE6-4342-B048-85BDC9FD1C3A}</a:tableStyleId>
              </a:tblPr>
              <a:tblGrid>
                <a:gridCol w="2666999"/>
                <a:gridCol w="1778001"/>
                <a:gridCol w="2032000"/>
              </a:tblGrid>
              <a:tr h="370840">
                <a:tc>
                  <a:txBody>
                    <a:bodyPr/>
                    <a:lstStyle/>
                    <a:p>
                      <a:pPr algn="ctr"/>
                      <a:r>
                        <a:rPr lang="en-US" i="1" u="sng" dirty="0" smtClean="0">
                          <a:solidFill>
                            <a:schemeClr val="tx1"/>
                          </a:solidFill>
                        </a:rPr>
                        <a:t>path</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path_flow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max_flow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 name="TextBox 3"/>
          <p:cNvSpPr txBox="1"/>
          <p:nvPr/>
        </p:nvSpPr>
        <p:spPr>
          <a:xfrm>
            <a:off x="2381344" y="3212068"/>
            <a:ext cx="285656" cy="307777"/>
          </a:xfrm>
          <a:prstGeom prst="rect">
            <a:avLst/>
          </a:prstGeom>
          <a:noFill/>
        </p:spPr>
        <p:txBody>
          <a:bodyPr wrap="none" rtlCol="0">
            <a:spAutoFit/>
          </a:bodyPr>
          <a:lstStyle/>
          <a:p>
            <a:r>
              <a:rPr lang="en-US" sz="1400" dirty="0" smtClean="0"/>
              <a:t>S</a:t>
            </a:r>
            <a:endParaRPr lang="en-US" dirty="0"/>
          </a:p>
        </p:txBody>
      </p:sp>
      <p:sp>
        <p:nvSpPr>
          <p:cNvPr id="7" name="TextBox 6"/>
          <p:cNvSpPr txBox="1"/>
          <p:nvPr/>
        </p:nvSpPr>
        <p:spPr>
          <a:xfrm>
            <a:off x="3524344" y="2743200"/>
            <a:ext cx="304892" cy="307777"/>
          </a:xfrm>
          <a:prstGeom prst="rect">
            <a:avLst/>
          </a:prstGeom>
          <a:noFill/>
        </p:spPr>
        <p:txBody>
          <a:bodyPr wrap="none" rtlCol="0">
            <a:spAutoFit/>
          </a:bodyPr>
          <a:lstStyle/>
          <a:p>
            <a:r>
              <a:rPr lang="en-US" sz="1400" dirty="0" smtClean="0"/>
              <a:t>A</a:t>
            </a:r>
            <a:endParaRPr lang="en-US" dirty="0"/>
          </a:p>
        </p:txBody>
      </p:sp>
      <p:sp>
        <p:nvSpPr>
          <p:cNvPr id="9" name="TextBox 8"/>
          <p:cNvSpPr txBox="1"/>
          <p:nvPr/>
        </p:nvSpPr>
        <p:spPr>
          <a:xfrm>
            <a:off x="3524344" y="3654623"/>
            <a:ext cx="301686" cy="307777"/>
          </a:xfrm>
          <a:prstGeom prst="rect">
            <a:avLst/>
          </a:prstGeom>
          <a:noFill/>
        </p:spPr>
        <p:txBody>
          <a:bodyPr wrap="none" rtlCol="0">
            <a:spAutoFit/>
          </a:bodyPr>
          <a:lstStyle/>
          <a:p>
            <a:r>
              <a:rPr lang="en-US" sz="1400" dirty="0" smtClean="0"/>
              <a:t>B</a:t>
            </a:r>
            <a:endParaRPr lang="en-US" dirty="0"/>
          </a:p>
        </p:txBody>
      </p:sp>
      <p:sp>
        <p:nvSpPr>
          <p:cNvPr id="10" name="TextBox 9"/>
          <p:cNvSpPr txBox="1"/>
          <p:nvPr/>
        </p:nvSpPr>
        <p:spPr>
          <a:xfrm>
            <a:off x="5276944" y="2743200"/>
            <a:ext cx="300082" cy="307777"/>
          </a:xfrm>
          <a:prstGeom prst="rect">
            <a:avLst/>
          </a:prstGeom>
          <a:noFill/>
        </p:spPr>
        <p:txBody>
          <a:bodyPr wrap="none" rtlCol="0">
            <a:spAutoFit/>
          </a:bodyPr>
          <a:lstStyle/>
          <a:p>
            <a:r>
              <a:rPr lang="en-US" sz="1400" dirty="0" smtClean="0"/>
              <a:t>C</a:t>
            </a:r>
            <a:endParaRPr lang="en-US" dirty="0"/>
          </a:p>
        </p:txBody>
      </p:sp>
      <p:sp>
        <p:nvSpPr>
          <p:cNvPr id="11" name="TextBox 10"/>
          <p:cNvSpPr txBox="1"/>
          <p:nvPr/>
        </p:nvSpPr>
        <p:spPr>
          <a:xfrm>
            <a:off x="5276944" y="3654623"/>
            <a:ext cx="319318" cy="307777"/>
          </a:xfrm>
          <a:prstGeom prst="rect">
            <a:avLst/>
          </a:prstGeom>
          <a:noFill/>
        </p:spPr>
        <p:txBody>
          <a:bodyPr wrap="none" rtlCol="0">
            <a:spAutoFit/>
          </a:bodyPr>
          <a:lstStyle/>
          <a:p>
            <a:r>
              <a:rPr lang="en-US" sz="1400" dirty="0"/>
              <a:t>D</a:t>
            </a:r>
            <a:endParaRPr lang="en-US" dirty="0"/>
          </a:p>
        </p:txBody>
      </p:sp>
      <p:sp>
        <p:nvSpPr>
          <p:cNvPr id="12" name="TextBox 11"/>
          <p:cNvSpPr txBox="1"/>
          <p:nvPr/>
        </p:nvSpPr>
        <p:spPr>
          <a:xfrm>
            <a:off x="6400800" y="3197423"/>
            <a:ext cx="295274" cy="307777"/>
          </a:xfrm>
          <a:prstGeom prst="rect">
            <a:avLst/>
          </a:prstGeom>
          <a:noFill/>
        </p:spPr>
        <p:txBody>
          <a:bodyPr wrap="none" rtlCol="0">
            <a:spAutoFit/>
          </a:bodyPr>
          <a:lstStyle/>
          <a:p>
            <a:r>
              <a:rPr lang="en-US" sz="1400" dirty="0"/>
              <a:t>T</a:t>
            </a:r>
            <a:endParaRPr lang="en-US" dirty="0"/>
          </a:p>
        </p:txBody>
      </p:sp>
      <p:sp>
        <p:nvSpPr>
          <p:cNvPr id="13" name="TextBox 12"/>
          <p:cNvSpPr txBox="1"/>
          <p:nvPr/>
        </p:nvSpPr>
        <p:spPr>
          <a:xfrm>
            <a:off x="2411916" y="26670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4" name="TextBox 13"/>
          <p:cNvSpPr txBox="1"/>
          <p:nvPr/>
        </p:nvSpPr>
        <p:spPr>
          <a:xfrm>
            <a:off x="4191000" y="25908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5" name="TextBox 14"/>
          <p:cNvSpPr txBox="1"/>
          <p:nvPr/>
        </p:nvSpPr>
        <p:spPr>
          <a:xfrm>
            <a:off x="2438400" y="3581400"/>
            <a:ext cx="394660" cy="338554"/>
          </a:xfrm>
          <a:prstGeom prst="rect">
            <a:avLst/>
          </a:prstGeom>
          <a:noFill/>
        </p:spPr>
        <p:txBody>
          <a:bodyPr wrap="none" rtlCol="0">
            <a:spAutoFit/>
          </a:bodyPr>
          <a:lstStyle/>
          <a:p>
            <a:r>
              <a:rPr lang="en-US" sz="1600" dirty="0"/>
              <a:t>3</a:t>
            </a:r>
            <a:r>
              <a:rPr lang="en-US" sz="1600" dirty="0" smtClean="0"/>
              <a:t>/</a:t>
            </a:r>
            <a:endParaRPr lang="en-US" dirty="0"/>
          </a:p>
        </p:txBody>
      </p:sp>
      <p:sp>
        <p:nvSpPr>
          <p:cNvPr id="16" name="TextBox 15"/>
          <p:cNvSpPr txBox="1"/>
          <p:nvPr/>
        </p:nvSpPr>
        <p:spPr>
          <a:xfrm>
            <a:off x="4088316" y="3048000"/>
            <a:ext cx="407484" cy="338554"/>
          </a:xfrm>
          <a:prstGeom prst="rect">
            <a:avLst/>
          </a:prstGeom>
          <a:noFill/>
        </p:spPr>
        <p:txBody>
          <a:bodyPr wrap="none" rtlCol="0">
            <a:spAutoFit/>
          </a:bodyPr>
          <a:lstStyle/>
          <a:p>
            <a:r>
              <a:rPr lang="en-US" sz="1600" dirty="0" smtClean="0"/>
              <a:t>0/</a:t>
            </a:r>
            <a:endParaRPr lang="en-US" dirty="0"/>
          </a:p>
        </p:txBody>
      </p:sp>
      <p:sp>
        <p:nvSpPr>
          <p:cNvPr id="17" name="TextBox 16"/>
          <p:cNvSpPr txBox="1"/>
          <p:nvPr/>
        </p:nvSpPr>
        <p:spPr>
          <a:xfrm>
            <a:off x="4191000" y="3810000"/>
            <a:ext cx="394660" cy="338554"/>
          </a:xfrm>
          <a:prstGeom prst="rect">
            <a:avLst/>
          </a:prstGeom>
          <a:noFill/>
        </p:spPr>
        <p:txBody>
          <a:bodyPr wrap="none" rtlCol="0">
            <a:spAutoFit/>
          </a:bodyPr>
          <a:lstStyle/>
          <a:p>
            <a:r>
              <a:rPr lang="en-US" sz="1600" dirty="0"/>
              <a:t>3</a:t>
            </a:r>
            <a:r>
              <a:rPr lang="en-US" sz="1600" dirty="0" smtClean="0"/>
              <a:t>/</a:t>
            </a:r>
            <a:endParaRPr lang="en-US" dirty="0"/>
          </a:p>
        </p:txBody>
      </p:sp>
      <p:sp>
        <p:nvSpPr>
          <p:cNvPr id="18" name="TextBox 17"/>
          <p:cNvSpPr txBox="1"/>
          <p:nvPr/>
        </p:nvSpPr>
        <p:spPr>
          <a:xfrm>
            <a:off x="5764716" y="27432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9" name="TextBox 18"/>
          <p:cNvSpPr txBox="1"/>
          <p:nvPr/>
        </p:nvSpPr>
        <p:spPr>
          <a:xfrm>
            <a:off x="5715000" y="3623846"/>
            <a:ext cx="394660" cy="338554"/>
          </a:xfrm>
          <a:prstGeom prst="rect">
            <a:avLst/>
          </a:prstGeom>
          <a:noFill/>
        </p:spPr>
        <p:txBody>
          <a:bodyPr wrap="none" rtlCol="0">
            <a:spAutoFit/>
          </a:bodyPr>
          <a:lstStyle/>
          <a:p>
            <a:r>
              <a:rPr lang="en-US" sz="1600" dirty="0"/>
              <a:t>3</a:t>
            </a:r>
            <a:r>
              <a:rPr lang="en-US" sz="1600" dirty="0" smtClean="0"/>
              <a:t>/</a:t>
            </a:r>
            <a:endParaRPr lang="en-US" dirty="0"/>
          </a:p>
        </p:txBody>
      </p:sp>
      <p:sp>
        <p:nvSpPr>
          <p:cNvPr id="5" name="Multiply 4"/>
          <p:cNvSpPr/>
          <p:nvPr/>
        </p:nvSpPr>
        <p:spPr>
          <a:xfrm>
            <a:off x="6019800" y="2971800"/>
            <a:ext cx="387459" cy="317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64802" y="5029200"/>
            <a:ext cx="1718740" cy="369332"/>
          </a:xfrm>
          <a:prstGeom prst="rect">
            <a:avLst/>
          </a:prstGeom>
          <a:noFill/>
        </p:spPr>
        <p:txBody>
          <a:bodyPr wrap="none" rtlCol="0">
            <a:spAutoFit/>
          </a:bodyPr>
          <a:lstStyle/>
          <a:p>
            <a:r>
              <a:rPr lang="en-US" i="1" dirty="0">
                <a:sym typeface="Wingdings" pitchFamily="2" charset="2"/>
              </a:rPr>
              <a:t>S A  C  </a:t>
            </a:r>
            <a:r>
              <a:rPr lang="en-US" i="1" dirty="0" smtClean="0">
                <a:sym typeface="Wingdings" pitchFamily="2" charset="2"/>
              </a:rPr>
              <a:t>T</a:t>
            </a:r>
            <a:endParaRPr lang="en-US" i="1" dirty="0"/>
          </a:p>
        </p:txBody>
      </p:sp>
      <p:sp>
        <p:nvSpPr>
          <p:cNvPr id="21" name="TextBox 20"/>
          <p:cNvSpPr txBox="1"/>
          <p:nvPr/>
        </p:nvSpPr>
        <p:spPr>
          <a:xfrm>
            <a:off x="4545540" y="5029200"/>
            <a:ext cx="312906" cy="369332"/>
          </a:xfrm>
          <a:prstGeom prst="rect">
            <a:avLst/>
          </a:prstGeom>
          <a:noFill/>
        </p:spPr>
        <p:txBody>
          <a:bodyPr wrap="none" rtlCol="0">
            <a:spAutoFit/>
          </a:bodyPr>
          <a:lstStyle/>
          <a:p>
            <a:r>
              <a:rPr lang="en-US" i="1" dirty="0"/>
              <a:t>2</a:t>
            </a:r>
            <a:endParaRPr lang="en-US" dirty="0"/>
          </a:p>
        </p:txBody>
      </p:sp>
      <p:sp>
        <p:nvSpPr>
          <p:cNvPr id="22" name="TextBox 21"/>
          <p:cNvSpPr txBox="1"/>
          <p:nvPr/>
        </p:nvSpPr>
        <p:spPr>
          <a:xfrm>
            <a:off x="6477000" y="5029200"/>
            <a:ext cx="312906" cy="369332"/>
          </a:xfrm>
          <a:prstGeom prst="rect">
            <a:avLst/>
          </a:prstGeom>
          <a:noFill/>
        </p:spPr>
        <p:txBody>
          <a:bodyPr wrap="none" rtlCol="0">
            <a:spAutoFit/>
          </a:bodyPr>
          <a:lstStyle/>
          <a:p>
            <a:r>
              <a:rPr lang="en-US" i="1" dirty="0"/>
              <a:t>2</a:t>
            </a:r>
            <a:endParaRPr lang="en-US" dirty="0"/>
          </a:p>
        </p:txBody>
      </p:sp>
      <p:sp>
        <p:nvSpPr>
          <p:cNvPr id="23" name="TextBox 22"/>
          <p:cNvSpPr txBox="1"/>
          <p:nvPr/>
        </p:nvSpPr>
        <p:spPr>
          <a:xfrm>
            <a:off x="1613221" y="5421868"/>
            <a:ext cx="1739579" cy="369332"/>
          </a:xfrm>
          <a:prstGeom prst="rect">
            <a:avLst/>
          </a:prstGeom>
          <a:noFill/>
        </p:spPr>
        <p:txBody>
          <a:bodyPr wrap="none" rtlCol="0">
            <a:spAutoFit/>
          </a:bodyPr>
          <a:lstStyle/>
          <a:p>
            <a:r>
              <a:rPr lang="en-US" i="1" dirty="0">
                <a:sym typeface="Wingdings" pitchFamily="2" charset="2"/>
              </a:rPr>
              <a:t>S </a:t>
            </a:r>
            <a:r>
              <a:rPr lang="en-US" i="1" dirty="0" smtClean="0">
                <a:sym typeface="Wingdings" pitchFamily="2" charset="2"/>
              </a:rPr>
              <a:t>B </a:t>
            </a:r>
            <a:r>
              <a:rPr lang="en-US" i="1" dirty="0">
                <a:sym typeface="Wingdings" pitchFamily="2" charset="2"/>
              </a:rPr>
              <a:t> </a:t>
            </a:r>
            <a:r>
              <a:rPr lang="en-US" i="1" dirty="0" smtClean="0">
                <a:sym typeface="Wingdings" pitchFamily="2" charset="2"/>
              </a:rPr>
              <a:t>D </a:t>
            </a:r>
            <a:r>
              <a:rPr lang="en-US" i="1" dirty="0">
                <a:sym typeface="Wingdings" pitchFamily="2" charset="2"/>
              </a:rPr>
              <a:t> </a:t>
            </a:r>
            <a:r>
              <a:rPr lang="en-US" i="1" dirty="0" smtClean="0">
                <a:sym typeface="Wingdings" pitchFamily="2" charset="2"/>
              </a:rPr>
              <a:t>T</a:t>
            </a:r>
            <a:endParaRPr lang="en-US" i="1" dirty="0"/>
          </a:p>
        </p:txBody>
      </p:sp>
      <p:sp>
        <p:nvSpPr>
          <p:cNvPr id="24" name="TextBox 23"/>
          <p:cNvSpPr txBox="1"/>
          <p:nvPr/>
        </p:nvSpPr>
        <p:spPr>
          <a:xfrm>
            <a:off x="4562292" y="5345668"/>
            <a:ext cx="311304" cy="369332"/>
          </a:xfrm>
          <a:prstGeom prst="rect">
            <a:avLst/>
          </a:prstGeom>
          <a:noFill/>
        </p:spPr>
        <p:txBody>
          <a:bodyPr wrap="none" rtlCol="0">
            <a:spAutoFit/>
          </a:bodyPr>
          <a:lstStyle/>
          <a:p>
            <a:r>
              <a:rPr lang="en-US" i="1" dirty="0" smtClean="0"/>
              <a:t>3</a:t>
            </a:r>
            <a:endParaRPr lang="en-US" dirty="0"/>
          </a:p>
        </p:txBody>
      </p:sp>
      <p:sp>
        <p:nvSpPr>
          <p:cNvPr id="25" name="TextBox 24"/>
          <p:cNvSpPr txBox="1"/>
          <p:nvPr/>
        </p:nvSpPr>
        <p:spPr>
          <a:xfrm>
            <a:off x="6477000" y="5345668"/>
            <a:ext cx="306494" cy="369332"/>
          </a:xfrm>
          <a:prstGeom prst="rect">
            <a:avLst/>
          </a:prstGeom>
          <a:noFill/>
        </p:spPr>
        <p:txBody>
          <a:bodyPr wrap="none" rtlCol="0">
            <a:spAutoFit/>
          </a:bodyPr>
          <a:lstStyle/>
          <a:p>
            <a:r>
              <a:rPr lang="en-US" i="1" dirty="0" smtClean="0"/>
              <a:t>5</a:t>
            </a:r>
            <a:endParaRPr lang="en-US" dirty="0"/>
          </a:p>
        </p:txBody>
      </p:sp>
      <p:sp>
        <p:nvSpPr>
          <p:cNvPr id="26" name="Multiply 25"/>
          <p:cNvSpPr/>
          <p:nvPr/>
        </p:nvSpPr>
        <p:spPr>
          <a:xfrm>
            <a:off x="2736741" y="3429000"/>
            <a:ext cx="387459" cy="317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90986" y="5802868"/>
            <a:ext cx="2719014" cy="369332"/>
          </a:xfrm>
          <a:prstGeom prst="rect">
            <a:avLst/>
          </a:prstGeom>
          <a:noFill/>
        </p:spPr>
        <p:txBody>
          <a:bodyPr wrap="none" rtlCol="0">
            <a:spAutoFit/>
          </a:bodyPr>
          <a:lstStyle/>
          <a:p>
            <a:r>
              <a:rPr lang="en-US" i="1" dirty="0">
                <a:sym typeface="Wingdings" pitchFamily="2" charset="2"/>
              </a:rPr>
              <a:t>S A</a:t>
            </a:r>
            <a:r>
              <a:rPr lang="en-US" i="1" dirty="0" smtClean="0">
                <a:sym typeface="Wingdings" pitchFamily="2" charset="2"/>
              </a:rPr>
              <a:t> </a:t>
            </a:r>
            <a:r>
              <a:rPr lang="en-US" i="1" dirty="0">
                <a:sym typeface="Wingdings" pitchFamily="2" charset="2"/>
              </a:rPr>
              <a:t> C</a:t>
            </a:r>
            <a:r>
              <a:rPr lang="en-US" i="1" dirty="0" smtClean="0">
                <a:sym typeface="Wingdings" pitchFamily="2" charset="2"/>
              </a:rPr>
              <a:t> </a:t>
            </a:r>
            <a:r>
              <a:rPr lang="en-US" i="1" dirty="0">
                <a:sym typeface="Wingdings" pitchFamily="2" charset="2"/>
              </a:rPr>
              <a:t> </a:t>
            </a:r>
            <a:r>
              <a:rPr lang="en-US" i="1" dirty="0" smtClean="0">
                <a:sym typeface="Wingdings" pitchFamily="2" charset="2"/>
              </a:rPr>
              <a:t>B  D  T</a:t>
            </a:r>
            <a:endParaRPr lang="en-US" i="1" dirty="0"/>
          </a:p>
        </p:txBody>
      </p:sp>
      <p:sp>
        <p:nvSpPr>
          <p:cNvPr id="28" name="TextBox 27"/>
          <p:cNvSpPr txBox="1"/>
          <p:nvPr/>
        </p:nvSpPr>
        <p:spPr>
          <a:xfrm>
            <a:off x="4563894" y="5726668"/>
            <a:ext cx="312906" cy="369332"/>
          </a:xfrm>
          <a:prstGeom prst="rect">
            <a:avLst/>
          </a:prstGeom>
          <a:noFill/>
        </p:spPr>
        <p:txBody>
          <a:bodyPr wrap="none" rtlCol="0">
            <a:spAutoFit/>
          </a:bodyPr>
          <a:lstStyle/>
          <a:p>
            <a:r>
              <a:rPr lang="en-US" i="1" dirty="0" smtClean="0"/>
              <a:t>2</a:t>
            </a:r>
            <a:endParaRPr lang="en-US" dirty="0"/>
          </a:p>
        </p:txBody>
      </p:sp>
      <p:sp>
        <p:nvSpPr>
          <p:cNvPr id="29" name="TextBox 28"/>
          <p:cNvSpPr txBox="1"/>
          <p:nvPr/>
        </p:nvSpPr>
        <p:spPr>
          <a:xfrm>
            <a:off x="6477000" y="5726668"/>
            <a:ext cx="300082" cy="369332"/>
          </a:xfrm>
          <a:prstGeom prst="rect">
            <a:avLst/>
          </a:prstGeom>
          <a:noFill/>
        </p:spPr>
        <p:txBody>
          <a:bodyPr wrap="none" rtlCol="0">
            <a:spAutoFit/>
          </a:bodyPr>
          <a:lstStyle/>
          <a:p>
            <a:r>
              <a:rPr lang="en-US" i="1" dirty="0" smtClean="0"/>
              <a:t>7</a:t>
            </a:r>
            <a:endParaRPr lang="en-US" dirty="0"/>
          </a:p>
        </p:txBody>
      </p:sp>
    </p:spTree>
    <p:extLst>
      <p:ext uri="{BB962C8B-B14F-4D97-AF65-F5344CB8AC3E}">
        <p14:creationId xmlns:p14="http://schemas.microsoft.com/office/powerpoint/2010/main" val="1662209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anim calcmode="lin" valueType="num">
                                      <p:cBhvr>
                                        <p:cTn id="8" dur="2000" fill="hold"/>
                                        <p:tgtEl>
                                          <p:spTgt spid="26"/>
                                        </p:tgtEl>
                                        <p:attrNameLst>
                                          <p:attrName>ppt_w</p:attrName>
                                        </p:attrNameLst>
                                      </p:cBhvr>
                                      <p:tavLst>
                                        <p:tav tm="0" fmla="#ppt_w*sin(2.5*pi*$)">
                                          <p:val>
                                            <p:fltVal val="0"/>
                                          </p:val>
                                        </p:tav>
                                        <p:tav tm="100000">
                                          <p:val>
                                            <p:fltVal val="1"/>
                                          </p:val>
                                        </p:tav>
                                      </p:tavLst>
                                    </p:anim>
                                    <p:anim calcmode="lin" valueType="num">
                                      <p:cBhvr>
                                        <p:cTn id="9" dur="20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barn(inVertical)">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barn(inVertical)">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arn(inVertical)">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fontScale="90000"/>
          </a:bodyPr>
          <a:lstStyle/>
          <a:p>
            <a:r>
              <a:rPr lang="en-US" sz="2700" u="sng" dirty="0" smtClean="0"/>
              <a:t>Max Flow Problem using Naïve Greedy Approach - Example</a:t>
            </a:r>
            <a:endParaRPr lang="en-US" u="sng" dirty="0"/>
          </a:p>
        </p:txBody>
      </p:sp>
      <p:sp>
        <p:nvSpPr>
          <p:cNvPr id="8" name="TextBox 7"/>
          <p:cNvSpPr txBox="1"/>
          <p:nvPr/>
        </p:nvSpPr>
        <p:spPr>
          <a:xfrm>
            <a:off x="304800" y="1371600"/>
            <a:ext cx="8610600" cy="923330"/>
          </a:xfrm>
          <a:prstGeom prst="rect">
            <a:avLst/>
          </a:prstGeom>
          <a:noFill/>
        </p:spPr>
        <p:txBody>
          <a:bodyPr wrap="square" rtlCol="0">
            <a:spAutoFit/>
          </a:bodyPr>
          <a:lstStyle/>
          <a:p>
            <a:pPr marL="285750" indent="-285750" algn="just">
              <a:buFont typeface="Arial" pitchFamily="34" charset="0"/>
              <a:buChar char="•"/>
            </a:pPr>
            <a:r>
              <a:rPr lang="en-US" b="1" u="sng" dirty="0" smtClean="0"/>
              <a:t>How Greedy Approach works to find the maximum flow of a Flow Network - Example:</a:t>
            </a:r>
          </a:p>
          <a:p>
            <a:pPr lvl="1" algn="just"/>
            <a:endParaRPr lang="en-US" b="1" i="1"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86000"/>
            <a:ext cx="6172200" cy="2286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839066368"/>
              </p:ext>
            </p:extLst>
          </p:nvPr>
        </p:nvGraphicFramePr>
        <p:xfrm>
          <a:off x="1143001" y="4678680"/>
          <a:ext cx="6477000" cy="1483360"/>
        </p:xfrm>
        <a:graphic>
          <a:graphicData uri="http://schemas.openxmlformats.org/drawingml/2006/table">
            <a:tbl>
              <a:tblPr firstRow="1" bandRow="1">
                <a:tableStyleId>{5C22544A-7EE6-4342-B048-85BDC9FD1C3A}</a:tableStyleId>
              </a:tblPr>
              <a:tblGrid>
                <a:gridCol w="2666999"/>
                <a:gridCol w="1778001"/>
                <a:gridCol w="2032000"/>
              </a:tblGrid>
              <a:tr h="370840">
                <a:tc>
                  <a:txBody>
                    <a:bodyPr/>
                    <a:lstStyle/>
                    <a:p>
                      <a:pPr algn="ctr"/>
                      <a:r>
                        <a:rPr lang="en-US" i="1" u="sng" dirty="0" smtClean="0">
                          <a:solidFill>
                            <a:schemeClr val="tx1"/>
                          </a:solidFill>
                        </a:rPr>
                        <a:t>path</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path_flow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i="1" u="sng" dirty="0" err="1" smtClean="0">
                          <a:solidFill>
                            <a:schemeClr val="tx1"/>
                          </a:solidFill>
                        </a:rPr>
                        <a:t>max_flow</a:t>
                      </a:r>
                      <a:endParaRPr lang="en-US" i="1" u="sng"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i="1"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4" name="TextBox 3"/>
          <p:cNvSpPr txBox="1"/>
          <p:nvPr/>
        </p:nvSpPr>
        <p:spPr>
          <a:xfrm>
            <a:off x="1466944" y="3212068"/>
            <a:ext cx="285656" cy="307777"/>
          </a:xfrm>
          <a:prstGeom prst="rect">
            <a:avLst/>
          </a:prstGeom>
          <a:noFill/>
        </p:spPr>
        <p:txBody>
          <a:bodyPr wrap="none" rtlCol="0">
            <a:spAutoFit/>
          </a:bodyPr>
          <a:lstStyle/>
          <a:p>
            <a:r>
              <a:rPr lang="en-US" sz="1400" dirty="0" smtClean="0"/>
              <a:t>S</a:t>
            </a:r>
            <a:endParaRPr lang="en-US" dirty="0"/>
          </a:p>
        </p:txBody>
      </p:sp>
      <p:sp>
        <p:nvSpPr>
          <p:cNvPr id="7" name="TextBox 6"/>
          <p:cNvSpPr txBox="1"/>
          <p:nvPr/>
        </p:nvSpPr>
        <p:spPr>
          <a:xfrm>
            <a:off x="2609944" y="2743200"/>
            <a:ext cx="304892" cy="307777"/>
          </a:xfrm>
          <a:prstGeom prst="rect">
            <a:avLst/>
          </a:prstGeom>
          <a:noFill/>
        </p:spPr>
        <p:txBody>
          <a:bodyPr wrap="none" rtlCol="0">
            <a:spAutoFit/>
          </a:bodyPr>
          <a:lstStyle/>
          <a:p>
            <a:r>
              <a:rPr lang="en-US" sz="1400" dirty="0" smtClean="0"/>
              <a:t>A</a:t>
            </a:r>
            <a:endParaRPr lang="en-US" dirty="0"/>
          </a:p>
        </p:txBody>
      </p:sp>
      <p:sp>
        <p:nvSpPr>
          <p:cNvPr id="9" name="TextBox 8"/>
          <p:cNvSpPr txBox="1"/>
          <p:nvPr/>
        </p:nvSpPr>
        <p:spPr>
          <a:xfrm>
            <a:off x="2609944" y="3654623"/>
            <a:ext cx="301686" cy="307777"/>
          </a:xfrm>
          <a:prstGeom prst="rect">
            <a:avLst/>
          </a:prstGeom>
          <a:noFill/>
        </p:spPr>
        <p:txBody>
          <a:bodyPr wrap="none" rtlCol="0">
            <a:spAutoFit/>
          </a:bodyPr>
          <a:lstStyle/>
          <a:p>
            <a:r>
              <a:rPr lang="en-US" sz="1400" dirty="0" smtClean="0"/>
              <a:t>B</a:t>
            </a:r>
            <a:endParaRPr lang="en-US" dirty="0"/>
          </a:p>
        </p:txBody>
      </p:sp>
      <p:sp>
        <p:nvSpPr>
          <p:cNvPr id="10" name="TextBox 9"/>
          <p:cNvSpPr txBox="1"/>
          <p:nvPr/>
        </p:nvSpPr>
        <p:spPr>
          <a:xfrm>
            <a:off x="4362544" y="2743200"/>
            <a:ext cx="300082" cy="307777"/>
          </a:xfrm>
          <a:prstGeom prst="rect">
            <a:avLst/>
          </a:prstGeom>
          <a:noFill/>
        </p:spPr>
        <p:txBody>
          <a:bodyPr wrap="none" rtlCol="0">
            <a:spAutoFit/>
          </a:bodyPr>
          <a:lstStyle/>
          <a:p>
            <a:r>
              <a:rPr lang="en-US" sz="1400" dirty="0" smtClean="0"/>
              <a:t>C</a:t>
            </a:r>
            <a:endParaRPr lang="en-US" dirty="0"/>
          </a:p>
        </p:txBody>
      </p:sp>
      <p:sp>
        <p:nvSpPr>
          <p:cNvPr id="11" name="TextBox 10"/>
          <p:cNvSpPr txBox="1"/>
          <p:nvPr/>
        </p:nvSpPr>
        <p:spPr>
          <a:xfrm>
            <a:off x="4362544" y="3654623"/>
            <a:ext cx="319318" cy="307777"/>
          </a:xfrm>
          <a:prstGeom prst="rect">
            <a:avLst/>
          </a:prstGeom>
          <a:noFill/>
        </p:spPr>
        <p:txBody>
          <a:bodyPr wrap="none" rtlCol="0">
            <a:spAutoFit/>
          </a:bodyPr>
          <a:lstStyle/>
          <a:p>
            <a:r>
              <a:rPr lang="en-US" sz="1400" dirty="0"/>
              <a:t>D</a:t>
            </a:r>
            <a:endParaRPr lang="en-US" dirty="0"/>
          </a:p>
        </p:txBody>
      </p:sp>
      <p:sp>
        <p:nvSpPr>
          <p:cNvPr id="12" name="TextBox 11"/>
          <p:cNvSpPr txBox="1"/>
          <p:nvPr/>
        </p:nvSpPr>
        <p:spPr>
          <a:xfrm>
            <a:off x="5486400" y="3197423"/>
            <a:ext cx="295274" cy="307777"/>
          </a:xfrm>
          <a:prstGeom prst="rect">
            <a:avLst/>
          </a:prstGeom>
          <a:noFill/>
        </p:spPr>
        <p:txBody>
          <a:bodyPr wrap="none" rtlCol="0">
            <a:spAutoFit/>
          </a:bodyPr>
          <a:lstStyle/>
          <a:p>
            <a:r>
              <a:rPr lang="en-US" sz="1400" dirty="0"/>
              <a:t>T</a:t>
            </a:r>
            <a:endParaRPr lang="en-US" dirty="0"/>
          </a:p>
        </p:txBody>
      </p:sp>
      <p:sp>
        <p:nvSpPr>
          <p:cNvPr id="13" name="TextBox 12"/>
          <p:cNvSpPr txBox="1"/>
          <p:nvPr/>
        </p:nvSpPr>
        <p:spPr>
          <a:xfrm>
            <a:off x="1497516" y="2667000"/>
            <a:ext cx="396262" cy="338554"/>
          </a:xfrm>
          <a:prstGeom prst="rect">
            <a:avLst/>
          </a:prstGeom>
          <a:noFill/>
        </p:spPr>
        <p:txBody>
          <a:bodyPr wrap="none" rtlCol="0">
            <a:spAutoFit/>
          </a:bodyPr>
          <a:lstStyle/>
          <a:p>
            <a:r>
              <a:rPr lang="en-US" sz="1600" dirty="0" smtClean="0"/>
              <a:t>4/</a:t>
            </a:r>
            <a:endParaRPr lang="en-US" dirty="0"/>
          </a:p>
        </p:txBody>
      </p:sp>
      <p:sp>
        <p:nvSpPr>
          <p:cNvPr id="14" name="TextBox 13"/>
          <p:cNvSpPr txBox="1"/>
          <p:nvPr/>
        </p:nvSpPr>
        <p:spPr>
          <a:xfrm>
            <a:off x="3276600" y="2590800"/>
            <a:ext cx="396262" cy="338554"/>
          </a:xfrm>
          <a:prstGeom prst="rect">
            <a:avLst/>
          </a:prstGeom>
          <a:noFill/>
        </p:spPr>
        <p:txBody>
          <a:bodyPr wrap="none" rtlCol="0">
            <a:spAutoFit/>
          </a:bodyPr>
          <a:lstStyle/>
          <a:p>
            <a:r>
              <a:rPr lang="en-US" sz="1600" dirty="0" smtClean="0"/>
              <a:t>4/</a:t>
            </a:r>
            <a:endParaRPr lang="en-US" dirty="0"/>
          </a:p>
        </p:txBody>
      </p:sp>
      <p:sp>
        <p:nvSpPr>
          <p:cNvPr id="15" name="TextBox 14"/>
          <p:cNvSpPr txBox="1"/>
          <p:nvPr/>
        </p:nvSpPr>
        <p:spPr>
          <a:xfrm>
            <a:off x="1524000" y="3581400"/>
            <a:ext cx="394660" cy="338554"/>
          </a:xfrm>
          <a:prstGeom prst="rect">
            <a:avLst/>
          </a:prstGeom>
          <a:noFill/>
        </p:spPr>
        <p:txBody>
          <a:bodyPr wrap="none" rtlCol="0">
            <a:spAutoFit/>
          </a:bodyPr>
          <a:lstStyle/>
          <a:p>
            <a:r>
              <a:rPr lang="en-US" sz="1600" dirty="0"/>
              <a:t>3</a:t>
            </a:r>
            <a:r>
              <a:rPr lang="en-US" sz="1600" dirty="0" smtClean="0"/>
              <a:t>/</a:t>
            </a:r>
            <a:endParaRPr lang="en-US" dirty="0"/>
          </a:p>
        </p:txBody>
      </p:sp>
      <p:sp>
        <p:nvSpPr>
          <p:cNvPr id="16" name="TextBox 15"/>
          <p:cNvSpPr txBox="1"/>
          <p:nvPr/>
        </p:nvSpPr>
        <p:spPr>
          <a:xfrm>
            <a:off x="3173916" y="30480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7" name="TextBox 16"/>
          <p:cNvSpPr txBox="1"/>
          <p:nvPr/>
        </p:nvSpPr>
        <p:spPr>
          <a:xfrm>
            <a:off x="3276600" y="3810000"/>
            <a:ext cx="389850" cy="338554"/>
          </a:xfrm>
          <a:prstGeom prst="rect">
            <a:avLst/>
          </a:prstGeom>
          <a:noFill/>
        </p:spPr>
        <p:txBody>
          <a:bodyPr wrap="none" rtlCol="0">
            <a:spAutoFit/>
          </a:bodyPr>
          <a:lstStyle/>
          <a:p>
            <a:r>
              <a:rPr lang="en-US" sz="1600" dirty="0" smtClean="0"/>
              <a:t>5/</a:t>
            </a:r>
            <a:endParaRPr lang="en-US" dirty="0"/>
          </a:p>
        </p:txBody>
      </p:sp>
      <p:sp>
        <p:nvSpPr>
          <p:cNvPr id="18" name="TextBox 17"/>
          <p:cNvSpPr txBox="1"/>
          <p:nvPr/>
        </p:nvSpPr>
        <p:spPr>
          <a:xfrm>
            <a:off x="4850316" y="2743200"/>
            <a:ext cx="396262" cy="338554"/>
          </a:xfrm>
          <a:prstGeom prst="rect">
            <a:avLst/>
          </a:prstGeom>
          <a:noFill/>
        </p:spPr>
        <p:txBody>
          <a:bodyPr wrap="none" rtlCol="0">
            <a:spAutoFit/>
          </a:bodyPr>
          <a:lstStyle/>
          <a:p>
            <a:r>
              <a:rPr lang="en-US" sz="1600" dirty="0"/>
              <a:t>2</a:t>
            </a:r>
            <a:r>
              <a:rPr lang="en-US" sz="1600" dirty="0" smtClean="0"/>
              <a:t>/</a:t>
            </a:r>
            <a:endParaRPr lang="en-US" dirty="0"/>
          </a:p>
        </p:txBody>
      </p:sp>
      <p:sp>
        <p:nvSpPr>
          <p:cNvPr id="19" name="TextBox 18"/>
          <p:cNvSpPr txBox="1"/>
          <p:nvPr/>
        </p:nvSpPr>
        <p:spPr>
          <a:xfrm>
            <a:off x="4800600" y="3623846"/>
            <a:ext cx="389850" cy="338554"/>
          </a:xfrm>
          <a:prstGeom prst="rect">
            <a:avLst/>
          </a:prstGeom>
          <a:noFill/>
        </p:spPr>
        <p:txBody>
          <a:bodyPr wrap="none" rtlCol="0">
            <a:spAutoFit/>
          </a:bodyPr>
          <a:lstStyle/>
          <a:p>
            <a:r>
              <a:rPr lang="en-US" sz="1600" dirty="0" smtClean="0"/>
              <a:t>5/</a:t>
            </a:r>
            <a:endParaRPr lang="en-US" dirty="0"/>
          </a:p>
        </p:txBody>
      </p:sp>
      <p:sp>
        <p:nvSpPr>
          <p:cNvPr id="5" name="Multiply 4"/>
          <p:cNvSpPr/>
          <p:nvPr/>
        </p:nvSpPr>
        <p:spPr>
          <a:xfrm>
            <a:off x="5105400" y="2971800"/>
            <a:ext cx="387459" cy="317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64802" y="5029200"/>
            <a:ext cx="1718740" cy="369332"/>
          </a:xfrm>
          <a:prstGeom prst="rect">
            <a:avLst/>
          </a:prstGeom>
          <a:noFill/>
        </p:spPr>
        <p:txBody>
          <a:bodyPr wrap="none" rtlCol="0">
            <a:spAutoFit/>
          </a:bodyPr>
          <a:lstStyle/>
          <a:p>
            <a:r>
              <a:rPr lang="en-US" i="1" dirty="0">
                <a:sym typeface="Wingdings" pitchFamily="2" charset="2"/>
              </a:rPr>
              <a:t>S A  C  </a:t>
            </a:r>
            <a:r>
              <a:rPr lang="en-US" i="1" dirty="0" smtClean="0">
                <a:sym typeface="Wingdings" pitchFamily="2" charset="2"/>
              </a:rPr>
              <a:t>T</a:t>
            </a:r>
            <a:endParaRPr lang="en-US" i="1" dirty="0"/>
          </a:p>
        </p:txBody>
      </p:sp>
      <p:sp>
        <p:nvSpPr>
          <p:cNvPr id="21" name="TextBox 20"/>
          <p:cNvSpPr txBox="1"/>
          <p:nvPr/>
        </p:nvSpPr>
        <p:spPr>
          <a:xfrm>
            <a:off x="4545540" y="5029200"/>
            <a:ext cx="312906" cy="369332"/>
          </a:xfrm>
          <a:prstGeom prst="rect">
            <a:avLst/>
          </a:prstGeom>
          <a:noFill/>
        </p:spPr>
        <p:txBody>
          <a:bodyPr wrap="none" rtlCol="0">
            <a:spAutoFit/>
          </a:bodyPr>
          <a:lstStyle/>
          <a:p>
            <a:r>
              <a:rPr lang="en-US" i="1" dirty="0"/>
              <a:t>2</a:t>
            </a:r>
            <a:endParaRPr lang="en-US" dirty="0"/>
          </a:p>
        </p:txBody>
      </p:sp>
      <p:sp>
        <p:nvSpPr>
          <p:cNvPr id="22" name="TextBox 21"/>
          <p:cNvSpPr txBox="1"/>
          <p:nvPr/>
        </p:nvSpPr>
        <p:spPr>
          <a:xfrm>
            <a:off x="6477000" y="5029200"/>
            <a:ext cx="312906" cy="369332"/>
          </a:xfrm>
          <a:prstGeom prst="rect">
            <a:avLst/>
          </a:prstGeom>
          <a:noFill/>
        </p:spPr>
        <p:txBody>
          <a:bodyPr wrap="none" rtlCol="0">
            <a:spAutoFit/>
          </a:bodyPr>
          <a:lstStyle/>
          <a:p>
            <a:r>
              <a:rPr lang="en-US" i="1" dirty="0"/>
              <a:t>2</a:t>
            </a:r>
            <a:endParaRPr lang="en-US" dirty="0"/>
          </a:p>
        </p:txBody>
      </p:sp>
      <p:sp>
        <p:nvSpPr>
          <p:cNvPr id="23" name="TextBox 22"/>
          <p:cNvSpPr txBox="1"/>
          <p:nvPr/>
        </p:nvSpPr>
        <p:spPr>
          <a:xfrm>
            <a:off x="1613221" y="5421868"/>
            <a:ext cx="1739579" cy="369332"/>
          </a:xfrm>
          <a:prstGeom prst="rect">
            <a:avLst/>
          </a:prstGeom>
          <a:noFill/>
        </p:spPr>
        <p:txBody>
          <a:bodyPr wrap="none" rtlCol="0">
            <a:spAutoFit/>
          </a:bodyPr>
          <a:lstStyle/>
          <a:p>
            <a:r>
              <a:rPr lang="en-US" i="1" dirty="0">
                <a:sym typeface="Wingdings" pitchFamily="2" charset="2"/>
              </a:rPr>
              <a:t>S </a:t>
            </a:r>
            <a:r>
              <a:rPr lang="en-US" i="1" dirty="0" smtClean="0">
                <a:sym typeface="Wingdings" pitchFamily="2" charset="2"/>
              </a:rPr>
              <a:t>B </a:t>
            </a:r>
            <a:r>
              <a:rPr lang="en-US" i="1" dirty="0">
                <a:sym typeface="Wingdings" pitchFamily="2" charset="2"/>
              </a:rPr>
              <a:t> </a:t>
            </a:r>
            <a:r>
              <a:rPr lang="en-US" i="1" dirty="0" smtClean="0">
                <a:sym typeface="Wingdings" pitchFamily="2" charset="2"/>
              </a:rPr>
              <a:t>D </a:t>
            </a:r>
            <a:r>
              <a:rPr lang="en-US" i="1" dirty="0">
                <a:sym typeface="Wingdings" pitchFamily="2" charset="2"/>
              </a:rPr>
              <a:t> </a:t>
            </a:r>
            <a:r>
              <a:rPr lang="en-US" i="1" dirty="0" smtClean="0">
                <a:sym typeface="Wingdings" pitchFamily="2" charset="2"/>
              </a:rPr>
              <a:t>T</a:t>
            </a:r>
            <a:endParaRPr lang="en-US" i="1" dirty="0"/>
          </a:p>
        </p:txBody>
      </p:sp>
      <p:sp>
        <p:nvSpPr>
          <p:cNvPr id="24" name="TextBox 23"/>
          <p:cNvSpPr txBox="1"/>
          <p:nvPr/>
        </p:nvSpPr>
        <p:spPr>
          <a:xfrm>
            <a:off x="4562292" y="5345668"/>
            <a:ext cx="311304" cy="369332"/>
          </a:xfrm>
          <a:prstGeom prst="rect">
            <a:avLst/>
          </a:prstGeom>
          <a:noFill/>
        </p:spPr>
        <p:txBody>
          <a:bodyPr wrap="none" rtlCol="0">
            <a:spAutoFit/>
          </a:bodyPr>
          <a:lstStyle/>
          <a:p>
            <a:r>
              <a:rPr lang="en-US" i="1" dirty="0" smtClean="0"/>
              <a:t>3</a:t>
            </a:r>
            <a:endParaRPr lang="en-US" dirty="0"/>
          </a:p>
        </p:txBody>
      </p:sp>
      <p:sp>
        <p:nvSpPr>
          <p:cNvPr id="25" name="TextBox 24"/>
          <p:cNvSpPr txBox="1"/>
          <p:nvPr/>
        </p:nvSpPr>
        <p:spPr>
          <a:xfrm>
            <a:off x="6477000" y="5345668"/>
            <a:ext cx="306494" cy="369332"/>
          </a:xfrm>
          <a:prstGeom prst="rect">
            <a:avLst/>
          </a:prstGeom>
          <a:noFill/>
        </p:spPr>
        <p:txBody>
          <a:bodyPr wrap="none" rtlCol="0">
            <a:spAutoFit/>
          </a:bodyPr>
          <a:lstStyle/>
          <a:p>
            <a:r>
              <a:rPr lang="en-US" i="1" dirty="0" smtClean="0"/>
              <a:t>5</a:t>
            </a:r>
            <a:endParaRPr lang="en-US" dirty="0"/>
          </a:p>
        </p:txBody>
      </p:sp>
      <p:sp>
        <p:nvSpPr>
          <p:cNvPr id="26" name="Multiply 25"/>
          <p:cNvSpPr/>
          <p:nvPr/>
        </p:nvSpPr>
        <p:spPr>
          <a:xfrm>
            <a:off x="1822341" y="3429000"/>
            <a:ext cx="387459" cy="317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90986" y="5802868"/>
            <a:ext cx="2719014" cy="369332"/>
          </a:xfrm>
          <a:prstGeom prst="rect">
            <a:avLst/>
          </a:prstGeom>
          <a:noFill/>
        </p:spPr>
        <p:txBody>
          <a:bodyPr wrap="none" rtlCol="0">
            <a:spAutoFit/>
          </a:bodyPr>
          <a:lstStyle/>
          <a:p>
            <a:r>
              <a:rPr lang="en-US" i="1" dirty="0">
                <a:sym typeface="Wingdings" pitchFamily="2" charset="2"/>
              </a:rPr>
              <a:t>S A</a:t>
            </a:r>
            <a:r>
              <a:rPr lang="en-US" i="1" dirty="0" smtClean="0">
                <a:sym typeface="Wingdings" pitchFamily="2" charset="2"/>
              </a:rPr>
              <a:t> </a:t>
            </a:r>
            <a:r>
              <a:rPr lang="en-US" i="1" dirty="0">
                <a:sym typeface="Wingdings" pitchFamily="2" charset="2"/>
              </a:rPr>
              <a:t> C</a:t>
            </a:r>
            <a:r>
              <a:rPr lang="en-US" i="1" dirty="0" smtClean="0">
                <a:sym typeface="Wingdings" pitchFamily="2" charset="2"/>
              </a:rPr>
              <a:t> </a:t>
            </a:r>
            <a:r>
              <a:rPr lang="en-US" i="1" dirty="0">
                <a:sym typeface="Wingdings" pitchFamily="2" charset="2"/>
              </a:rPr>
              <a:t> </a:t>
            </a:r>
            <a:r>
              <a:rPr lang="en-US" i="1" dirty="0" smtClean="0">
                <a:sym typeface="Wingdings" pitchFamily="2" charset="2"/>
              </a:rPr>
              <a:t>B  D  T</a:t>
            </a:r>
            <a:endParaRPr lang="en-US" i="1" dirty="0"/>
          </a:p>
        </p:txBody>
      </p:sp>
      <p:sp>
        <p:nvSpPr>
          <p:cNvPr id="28" name="TextBox 27"/>
          <p:cNvSpPr txBox="1"/>
          <p:nvPr/>
        </p:nvSpPr>
        <p:spPr>
          <a:xfrm>
            <a:off x="4563894" y="5715000"/>
            <a:ext cx="312906" cy="369332"/>
          </a:xfrm>
          <a:prstGeom prst="rect">
            <a:avLst/>
          </a:prstGeom>
          <a:noFill/>
        </p:spPr>
        <p:txBody>
          <a:bodyPr wrap="none" rtlCol="0">
            <a:spAutoFit/>
          </a:bodyPr>
          <a:lstStyle/>
          <a:p>
            <a:r>
              <a:rPr lang="en-US" i="1" dirty="0" smtClean="0"/>
              <a:t>2</a:t>
            </a:r>
            <a:endParaRPr lang="en-US" dirty="0"/>
          </a:p>
        </p:txBody>
      </p:sp>
      <p:sp>
        <p:nvSpPr>
          <p:cNvPr id="29" name="TextBox 28"/>
          <p:cNvSpPr txBox="1"/>
          <p:nvPr/>
        </p:nvSpPr>
        <p:spPr>
          <a:xfrm>
            <a:off x="6477000" y="5726668"/>
            <a:ext cx="300082" cy="369332"/>
          </a:xfrm>
          <a:prstGeom prst="rect">
            <a:avLst/>
          </a:prstGeom>
          <a:noFill/>
        </p:spPr>
        <p:txBody>
          <a:bodyPr wrap="none" rtlCol="0">
            <a:spAutoFit/>
          </a:bodyPr>
          <a:lstStyle/>
          <a:p>
            <a:r>
              <a:rPr lang="en-US" i="1" dirty="0" smtClean="0"/>
              <a:t>7</a:t>
            </a:r>
            <a:endParaRPr lang="en-US" dirty="0"/>
          </a:p>
        </p:txBody>
      </p:sp>
      <p:sp>
        <p:nvSpPr>
          <p:cNvPr id="30" name="Multiply 29"/>
          <p:cNvSpPr/>
          <p:nvPr/>
        </p:nvSpPr>
        <p:spPr>
          <a:xfrm>
            <a:off x="1974741" y="2819400"/>
            <a:ext cx="387459" cy="317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3727341" y="2743200"/>
            <a:ext cx="387459" cy="31795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477000" y="3048000"/>
            <a:ext cx="2288360" cy="584775"/>
          </a:xfrm>
          <a:prstGeom prst="rect">
            <a:avLst/>
          </a:prstGeom>
          <a:noFill/>
        </p:spPr>
        <p:txBody>
          <a:bodyPr wrap="square" rtlCol="0">
            <a:spAutoFit/>
          </a:bodyPr>
          <a:lstStyle/>
          <a:p>
            <a:r>
              <a:rPr lang="en-US" sz="1600" dirty="0" smtClean="0"/>
              <a:t>Maximum flow of this flow network is 7 units!</a:t>
            </a:r>
            <a:endParaRPr lang="en-US" dirty="0"/>
          </a:p>
        </p:txBody>
      </p:sp>
    </p:spTree>
    <p:extLst>
      <p:ext uri="{BB962C8B-B14F-4D97-AF65-F5344CB8AC3E}">
        <p14:creationId xmlns:p14="http://schemas.microsoft.com/office/powerpoint/2010/main" val="4167272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anim calcmode="lin" valueType="num">
                                      <p:cBhvr>
                                        <p:cTn id="8" dur="2000" fill="hold"/>
                                        <p:tgtEl>
                                          <p:spTgt spid="30"/>
                                        </p:tgtEl>
                                        <p:attrNameLst>
                                          <p:attrName>ppt_w</p:attrName>
                                        </p:attrNameLst>
                                      </p:cBhvr>
                                      <p:tavLst>
                                        <p:tav tm="0" fmla="#ppt_w*sin(2.5*pi*$)">
                                          <p:val>
                                            <p:fltVal val="0"/>
                                          </p:val>
                                        </p:tav>
                                        <p:tav tm="100000">
                                          <p:val>
                                            <p:fltVal val="1"/>
                                          </p:val>
                                        </p:tav>
                                      </p:tavLst>
                                    </p:anim>
                                    <p:anim calcmode="lin" valueType="num">
                                      <p:cBhvr>
                                        <p:cTn id="9" dur="2000" fill="hold"/>
                                        <p:tgtEl>
                                          <p:spTgt spid="30"/>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2000"/>
                                        <p:tgtEl>
                                          <p:spTgt spid="31"/>
                                        </p:tgtEl>
                                      </p:cBhvr>
                                    </p:animEffect>
                                    <p:anim calcmode="lin" valueType="num">
                                      <p:cBhvr>
                                        <p:cTn id="13" dur="2000" fill="hold"/>
                                        <p:tgtEl>
                                          <p:spTgt spid="31"/>
                                        </p:tgtEl>
                                        <p:attrNameLst>
                                          <p:attrName>ppt_w</p:attrName>
                                        </p:attrNameLst>
                                      </p:cBhvr>
                                      <p:tavLst>
                                        <p:tav tm="0" fmla="#ppt_w*sin(2.5*pi*$)">
                                          <p:val>
                                            <p:fltVal val="0"/>
                                          </p:val>
                                        </p:tav>
                                        <p:tav tm="100000">
                                          <p:val>
                                            <p:fltVal val="1"/>
                                          </p:val>
                                        </p:tav>
                                      </p:tavLst>
                                    </p:anim>
                                    <p:anim calcmode="lin" valueType="num">
                                      <p:cBhvr>
                                        <p:cTn id="14" dur="20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4560</TotalTime>
  <Words>2056</Words>
  <Application>Microsoft Office PowerPoint</Application>
  <PresentationFormat>On-screen Show (4:3)</PresentationFormat>
  <Paragraphs>501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Max Flow Problem</vt:lpstr>
      <vt:lpstr>Max Flow Problem</vt:lpstr>
      <vt:lpstr>Max Flow Problem</vt:lpstr>
      <vt:lpstr>Max Flow Problem</vt:lpstr>
      <vt:lpstr>Max Flow Problem using Naïve Greedy Approach</vt:lpstr>
      <vt:lpstr>Max Flow Problem using Naïve Greedy Approach - Example</vt:lpstr>
      <vt:lpstr>Max Flow Problem using Naïve Greedy Approach - Example</vt:lpstr>
      <vt:lpstr>Max Flow Problem using Naïve Greedy Approach - Example</vt:lpstr>
      <vt:lpstr>Max Flow Problem using Naïve Greedy Approach - Example</vt:lpstr>
      <vt:lpstr>Ford-Fulkerson Algorithm</vt:lpstr>
      <vt:lpstr>Ford-Fulkerson Algorithm</vt:lpstr>
      <vt:lpstr>Ford-Fulkerson Algorithm</vt:lpstr>
      <vt:lpstr>Implementation of Ford-Fulkerson Algorithm – Worked Out Example</vt:lpstr>
      <vt:lpstr>Implementation of Ford-Fulkerson Algorithm – Worked Out Example</vt:lpstr>
      <vt:lpstr>Implementation of Ford-Fulkerson Algorithm – Worked Out Example</vt:lpstr>
      <vt:lpstr>Implementation of Ford-Fulkerson Algorithm – Worked Out Example</vt:lpstr>
      <vt:lpstr>Implementation of Ford-Fulkerson Algorithm – Worked Out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Feasibility</dc:title>
  <dc:creator>Shafi</dc:creator>
  <cp:lastModifiedBy>Shafi</cp:lastModifiedBy>
  <cp:revision>327</cp:revision>
  <dcterms:created xsi:type="dcterms:W3CDTF">2006-08-16T00:00:00Z</dcterms:created>
  <dcterms:modified xsi:type="dcterms:W3CDTF">2021-01-31T14:18:33Z</dcterms:modified>
</cp:coreProperties>
</file>