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64" r:id="rId4"/>
    <p:sldId id="257" r:id="rId5"/>
    <p:sldId id="258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7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700" dirty="0" smtClean="0"/>
              <a:t>The Minimum Cost Path/Minimum Sum Path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dirty="0" smtClean="0"/>
              <a:t>Problem Statement</a:t>
            </a:r>
          </a:p>
          <a:p>
            <a:pPr marL="274320" lvl="1" indent="0" algn="just">
              <a:buNone/>
            </a:pPr>
            <a:r>
              <a:rPr lang="en-US" sz="1400" dirty="0" smtClean="0"/>
              <a:t>Given </a:t>
            </a:r>
            <a:r>
              <a:rPr lang="en-US" sz="1400" dirty="0"/>
              <a:t>a 2-D MATRIX of ANY SIZE (m x n) and some MOVEMENT CONSTRAINTS, we need to find out the TOTAL NUMBER of POSSIBLE PATHS/WAYS to reach the BOTTOM RIGHT CELL starting from the TOP LEFT CELL in the matrix under the MOVEMENT CONSTRAINTS. </a:t>
            </a:r>
            <a:endParaRPr lang="en-US" sz="1400" dirty="0" smtClean="0"/>
          </a:p>
          <a:p>
            <a:pPr marL="274320" lvl="1" indent="0" algn="just">
              <a:buNone/>
            </a:pPr>
            <a:r>
              <a:rPr lang="en-US" sz="1400" dirty="0" smtClean="0"/>
              <a:t>(</a:t>
            </a:r>
            <a:r>
              <a:rPr lang="en-US" sz="1400" dirty="0"/>
              <a:t>That’s the Path Count Problem!). </a:t>
            </a:r>
          </a:p>
          <a:p>
            <a:pPr marL="274320" lvl="1" indent="0" algn="just">
              <a:buNone/>
            </a:pPr>
            <a:r>
              <a:rPr lang="en-US" sz="1400" dirty="0"/>
              <a:t>Now, if any COST ASSOCIATED with EACH MATRIX CELL is given, then we need to find out the PATH/S that will COST the MINIMUM to reach the BOTTOM RIGHT CELL starting from the TOP LEFT CELL in that matrix given the same MOVEMENT CONSTRAINTS.</a:t>
            </a:r>
          </a:p>
          <a:p>
            <a:pPr marL="274320" lvl="1" indent="0" algn="just">
              <a:buNone/>
            </a:pPr>
            <a:endParaRPr lang="en-US" sz="1800" dirty="0" smtClean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48883"/>
            <a:ext cx="3808070" cy="242331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114800" y="3657600"/>
            <a:ext cx="4800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 smtClean="0"/>
              <a:t>Observations: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endParaRPr lang="en-US" sz="1400" dirty="0" smtClean="0"/>
          </a:p>
          <a:p>
            <a:pPr algn="just"/>
            <a:r>
              <a:rPr lang="en-US" sz="1400" dirty="0" smtClean="0"/>
              <a:t>- Amount </a:t>
            </a:r>
            <a:r>
              <a:rPr lang="en-US" sz="1400" dirty="0"/>
              <a:t>of </a:t>
            </a:r>
            <a:r>
              <a:rPr lang="en-US" sz="1400" dirty="0" smtClean="0"/>
              <a:t>cost of each cell is </a:t>
            </a:r>
            <a:r>
              <a:rPr lang="en-US" sz="1400" dirty="0"/>
              <a:t>positive, so we would like to cover </a:t>
            </a:r>
            <a:r>
              <a:rPr lang="en-US" sz="1400" dirty="0" smtClean="0"/>
              <a:t>the</a:t>
            </a:r>
            <a:r>
              <a:rPr lang="en-US" sz="1400" dirty="0" smtClean="0"/>
              <a:t> </a:t>
            </a:r>
            <a:r>
              <a:rPr lang="en-US" sz="1400" dirty="0"/>
              <a:t>cells of </a:t>
            </a:r>
            <a:r>
              <a:rPr lang="en-US" sz="1400" dirty="0" smtClean="0"/>
              <a:t>minimum costs under the </a:t>
            </a:r>
            <a:r>
              <a:rPr lang="en-US" sz="1400" dirty="0"/>
              <a:t>given constraints</a:t>
            </a:r>
            <a:r>
              <a:rPr lang="en-US" sz="1400" dirty="0" smtClean="0"/>
              <a:t>.</a:t>
            </a:r>
          </a:p>
          <a:p>
            <a:pPr algn="just"/>
            <a:endParaRPr lang="en-US" sz="1400" dirty="0"/>
          </a:p>
          <a:p>
            <a:pPr marL="171450" indent="-171450" algn="just">
              <a:buFontTx/>
              <a:buChar char="-"/>
            </a:pPr>
            <a:r>
              <a:rPr lang="en-US" sz="1400" dirty="0" smtClean="0"/>
              <a:t>In </a:t>
            </a:r>
            <a:r>
              <a:rPr lang="en-US" sz="1400" dirty="0"/>
              <a:t>every move, we </a:t>
            </a:r>
            <a:r>
              <a:rPr lang="en-US" sz="1400" dirty="0" smtClean="0"/>
              <a:t>must maintain/satisfy the given constraints.</a:t>
            </a:r>
            <a:endParaRPr lang="en-US" sz="1400" dirty="0" smtClean="0"/>
          </a:p>
          <a:p>
            <a:pPr marL="171450" indent="-171450" algn="just">
              <a:buFontTx/>
              <a:buChar char="-"/>
            </a:pPr>
            <a:endParaRPr lang="en-US" sz="1400" dirty="0" smtClean="0"/>
          </a:p>
          <a:p>
            <a:pPr marL="171450" indent="-171450" algn="just">
              <a:buFontTx/>
              <a:buChar char="-"/>
            </a:pPr>
            <a:r>
              <a:rPr lang="en-US" sz="1400" dirty="0" smtClean="0"/>
              <a:t>The amount </a:t>
            </a:r>
            <a:r>
              <a:rPr lang="en-US" sz="1400" dirty="0" smtClean="0"/>
              <a:t>of </a:t>
            </a:r>
            <a:r>
              <a:rPr lang="en-US" sz="1400" dirty="0" smtClean="0"/>
              <a:t>cost</a:t>
            </a:r>
            <a:r>
              <a:rPr lang="en-US" sz="1400" dirty="0" smtClean="0"/>
              <a:t> associated with a particular path </a:t>
            </a:r>
            <a:r>
              <a:rPr lang="en-US" sz="1400" dirty="0" smtClean="0"/>
              <a:t>will be the sum amount of </a:t>
            </a:r>
            <a:r>
              <a:rPr lang="en-US" sz="1400" dirty="0" smtClean="0"/>
              <a:t>the costs </a:t>
            </a:r>
            <a:r>
              <a:rPr lang="en-US" sz="1400" dirty="0" smtClean="0"/>
              <a:t>of the cells comprising </a:t>
            </a:r>
            <a:r>
              <a:rPr lang="en-US" sz="1400" dirty="0" smtClean="0"/>
              <a:t>that path. </a:t>
            </a:r>
            <a:endParaRPr lang="en-US" sz="1400" dirty="0"/>
          </a:p>
          <a:p>
            <a:endParaRPr lang="en-US" sz="1000" dirty="0"/>
          </a:p>
        </p:txBody>
      </p:sp>
      <p:sp>
        <p:nvSpPr>
          <p:cNvPr id="11" name="Down Arrow 10"/>
          <p:cNvSpPr/>
          <p:nvPr/>
        </p:nvSpPr>
        <p:spPr>
          <a:xfrm>
            <a:off x="381000" y="35814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3886200" y="5943600"/>
            <a:ext cx="228600" cy="4063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1" grpId="0"/>
      <p:bldP spid="11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2700" dirty="0" smtClean="0"/>
              <a:t>The Minimum Cost Path/Minimum Sum Path Problem</a:t>
            </a:r>
            <a:br>
              <a:rPr lang="en-US" sz="2700" dirty="0" smtClean="0"/>
            </a:br>
            <a:r>
              <a:rPr lang="en-US" sz="2700" dirty="0" smtClean="0"/>
              <a:t>Movement Constraints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524000"/>
            <a:ext cx="8686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1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2700" dirty="0" smtClean="0"/>
              <a:t>The Minimum Cost Path/Minimum Sum Path Problem</a:t>
            </a:r>
            <a:br>
              <a:rPr lang="en-US" sz="2700" dirty="0" smtClean="0"/>
            </a:br>
            <a:r>
              <a:rPr lang="en-US" sz="2700" dirty="0" smtClean="0"/>
              <a:t>Movement Constraints (Contd.)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4959529" cy="4724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99" y="1600200"/>
            <a:ext cx="3664501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0899" y="4419600"/>
            <a:ext cx="3664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 is possible to move from a </a:t>
            </a:r>
            <a:r>
              <a:rPr lang="en-US" b="1" i="1" dirty="0" smtClean="0"/>
              <a:t>cell(</a:t>
            </a:r>
            <a:r>
              <a:rPr lang="en-US" b="1" i="1" dirty="0" err="1" smtClean="0"/>
              <a:t>i</a:t>
            </a:r>
            <a:r>
              <a:rPr lang="en-US" b="1" i="1" dirty="0" smtClean="0"/>
              <a:t>, j)</a:t>
            </a:r>
            <a:r>
              <a:rPr lang="en-US" dirty="0" smtClean="0"/>
              <a:t> </a:t>
            </a:r>
            <a:r>
              <a:rPr lang="en-US" dirty="0" smtClean="0"/>
              <a:t>to</a:t>
            </a:r>
            <a:endParaRPr lang="en-US" dirty="0" smtClean="0"/>
          </a:p>
          <a:p>
            <a:pPr algn="ctr"/>
            <a:r>
              <a:rPr lang="en-US" sz="1600" b="1" i="1" dirty="0" smtClean="0"/>
              <a:t>cell(</a:t>
            </a:r>
            <a:r>
              <a:rPr lang="en-US" sz="1600" b="1" i="1" dirty="0" err="1" smtClean="0"/>
              <a:t>i</a:t>
            </a:r>
            <a:r>
              <a:rPr lang="en-US" sz="1600" b="1" i="1" dirty="0" smtClean="0"/>
              <a:t>, j+1)</a:t>
            </a:r>
            <a:r>
              <a:rPr lang="en-US" sz="1600" dirty="0" smtClean="0"/>
              <a:t> that </a:t>
            </a:r>
            <a:r>
              <a:rPr lang="en-US" sz="1600" dirty="0" smtClean="0"/>
              <a:t>is straight towards the </a:t>
            </a:r>
            <a:r>
              <a:rPr lang="en-US" sz="1600" dirty="0" smtClean="0"/>
              <a:t>right cell</a:t>
            </a:r>
          </a:p>
          <a:p>
            <a:pPr algn="ctr"/>
            <a:r>
              <a:rPr lang="en-US" sz="1600" b="1" i="1" dirty="0" smtClean="0"/>
              <a:t>or </a:t>
            </a:r>
          </a:p>
          <a:p>
            <a:pPr algn="ctr"/>
            <a:r>
              <a:rPr lang="en-US" sz="1600" b="1" i="1" dirty="0" smtClean="0"/>
              <a:t>cell(i+1</a:t>
            </a:r>
            <a:r>
              <a:rPr lang="en-US" sz="1600" b="1" i="1" dirty="0" smtClean="0"/>
              <a:t>, </a:t>
            </a:r>
            <a:r>
              <a:rPr lang="en-US" sz="1600" b="1" i="1" dirty="0" smtClean="0"/>
              <a:t>j)</a:t>
            </a:r>
            <a:r>
              <a:rPr lang="en-US" sz="1600" dirty="0" smtClean="0"/>
              <a:t> </a:t>
            </a:r>
            <a:r>
              <a:rPr lang="en-US" sz="1600" dirty="0" smtClean="0"/>
              <a:t>that is </a:t>
            </a:r>
            <a:r>
              <a:rPr lang="en-US" sz="1600" dirty="0" smtClean="0"/>
              <a:t>straight </a:t>
            </a:r>
            <a:r>
              <a:rPr lang="en-US" sz="1600" dirty="0" smtClean="0"/>
              <a:t>towards </a:t>
            </a:r>
            <a:r>
              <a:rPr lang="en-US" sz="1600" dirty="0" smtClean="0"/>
              <a:t>the below cell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555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000" dirty="0" smtClean="0"/>
              <a:t>How to Solve The </a:t>
            </a:r>
            <a:r>
              <a:rPr lang="en-US" sz="2000" dirty="0"/>
              <a:t>Minimum Cost </a:t>
            </a:r>
            <a:r>
              <a:rPr lang="en-US" sz="2000" dirty="0" smtClean="0"/>
              <a:t>Path/Minimum </a:t>
            </a:r>
            <a:r>
              <a:rPr lang="en-US" sz="2000" dirty="0"/>
              <a:t>Sum Path Problem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 smtClean="0"/>
              <a:t>How can we </a:t>
            </a:r>
            <a:r>
              <a:rPr lang="en-US" sz="1800" dirty="0" smtClean="0"/>
              <a:t>calculate </a:t>
            </a:r>
            <a:r>
              <a:rPr lang="en-US" sz="1800" dirty="0"/>
              <a:t>the </a:t>
            </a:r>
            <a:r>
              <a:rPr lang="en-US" sz="1800" dirty="0" smtClean="0"/>
              <a:t>minimum cost to reach the bottom right cell from top left cell and also how can we trace the possible path/s comprising that minimum cost?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941361"/>
              </p:ext>
            </p:extLst>
          </p:nvPr>
        </p:nvGraphicFramePr>
        <p:xfrm>
          <a:off x="609600" y="3429000"/>
          <a:ext cx="3048000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0"/>
                <a:gridCol w="1066800"/>
                <a:gridCol w="99060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371600" y="3657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4800" y="2577405"/>
            <a:ext cx="464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 is possible to move from a </a:t>
            </a:r>
            <a:r>
              <a:rPr lang="en-US" b="1" i="1" dirty="0" smtClean="0"/>
              <a:t>cell(</a:t>
            </a:r>
            <a:r>
              <a:rPr lang="en-US" b="1" i="1" dirty="0" err="1" smtClean="0"/>
              <a:t>i</a:t>
            </a:r>
            <a:r>
              <a:rPr lang="en-US" b="1" i="1" dirty="0" smtClean="0"/>
              <a:t>, j)</a:t>
            </a:r>
            <a:r>
              <a:rPr lang="en-US" dirty="0" smtClean="0"/>
              <a:t> </a:t>
            </a:r>
            <a:r>
              <a:rPr lang="en-US" dirty="0" smtClean="0"/>
              <a:t>to</a:t>
            </a:r>
          </a:p>
          <a:p>
            <a:pPr algn="ctr"/>
            <a:endParaRPr lang="en-US" dirty="0" smtClean="0"/>
          </a:p>
          <a:p>
            <a:pPr algn="ctr"/>
            <a:r>
              <a:rPr lang="en-US" sz="1600" b="1" i="1" dirty="0" smtClean="0"/>
              <a:t>cell(</a:t>
            </a:r>
            <a:r>
              <a:rPr lang="en-US" sz="1600" b="1" i="1" dirty="0" err="1" smtClean="0"/>
              <a:t>i</a:t>
            </a:r>
            <a:r>
              <a:rPr lang="en-US" sz="1600" b="1" i="1" dirty="0" smtClean="0"/>
              <a:t>, j+1)</a:t>
            </a:r>
            <a:r>
              <a:rPr lang="en-US" sz="1600" dirty="0" smtClean="0"/>
              <a:t> that </a:t>
            </a:r>
            <a:r>
              <a:rPr lang="en-US" sz="1600" dirty="0" smtClean="0"/>
              <a:t>is straight towards the </a:t>
            </a:r>
            <a:r>
              <a:rPr lang="en-US" sz="1600" dirty="0" smtClean="0"/>
              <a:t>right cell</a:t>
            </a:r>
          </a:p>
          <a:p>
            <a:pPr algn="ctr"/>
            <a:r>
              <a:rPr lang="en-US" sz="1600" b="1" i="1" dirty="0" smtClean="0"/>
              <a:t>or </a:t>
            </a:r>
          </a:p>
          <a:p>
            <a:pPr algn="ctr"/>
            <a:r>
              <a:rPr lang="en-US" sz="1600" b="1" i="1" dirty="0" smtClean="0"/>
              <a:t>cell(i+1</a:t>
            </a:r>
            <a:r>
              <a:rPr lang="en-US" sz="1600" b="1" i="1" dirty="0" smtClean="0"/>
              <a:t>, </a:t>
            </a:r>
            <a:r>
              <a:rPr lang="en-US" sz="1600" b="1" i="1" dirty="0" smtClean="0"/>
              <a:t>j)</a:t>
            </a:r>
            <a:r>
              <a:rPr lang="en-US" sz="1600" dirty="0" smtClean="0"/>
              <a:t> </a:t>
            </a:r>
            <a:r>
              <a:rPr lang="en-US" sz="1600" dirty="0" smtClean="0"/>
              <a:t>that is </a:t>
            </a:r>
            <a:r>
              <a:rPr lang="en-US" sz="1600" dirty="0" smtClean="0"/>
              <a:t>straight </a:t>
            </a:r>
            <a:r>
              <a:rPr lang="en-US" sz="1600" dirty="0" smtClean="0"/>
              <a:t>towards </a:t>
            </a:r>
            <a:r>
              <a:rPr lang="en-US" sz="1600" dirty="0" smtClean="0"/>
              <a:t>the below cell 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114800" y="4495800"/>
            <a:ext cx="464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 is possible </a:t>
            </a:r>
            <a:r>
              <a:rPr lang="en-US" dirty="0" smtClean="0"/>
              <a:t>to reach a </a:t>
            </a:r>
            <a:r>
              <a:rPr lang="en-US" b="1" i="1" dirty="0" smtClean="0"/>
              <a:t>cell(</a:t>
            </a:r>
            <a:r>
              <a:rPr lang="en-US" b="1" i="1" dirty="0" err="1" smtClean="0"/>
              <a:t>i</a:t>
            </a:r>
            <a:r>
              <a:rPr lang="en-US" b="1" i="1" dirty="0" smtClean="0"/>
              <a:t>, j)</a:t>
            </a:r>
            <a:r>
              <a:rPr lang="en-US" dirty="0" smtClean="0"/>
              <a:t> </a:t>
            </a:r>
            <a:r>
              <a:rPr lang="en-US" dirty="0" smtClean="0"/>
              <a:t>from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1600" b="1" i="1" dirty="0" smtClean="0"/>
              <a:t>cell(</a:t>
            </a:r>
            <a:r>
              <a:rPr lang="en-US" sz="1600" b="1" i="1" dirty="0" err="1" smtClean="0"/>
              <a:t>i</a:t>
            </a:r>
            <a:r>
              <a:rPr lang="en-US" sz="1600" b="1" i="1" dirty="0" smtClean="0"/>
              <a:t>, </a:t>
            </a:r>
            <a:r>
              <a:rPr lang="en-US" sz="1600" b="1" i="1" dirty="0" smtClean="0"/>
              <a:t>j-1</a:t>
            </a:r>
            <a:r>
              <a:rPr lang="en-US" sz="1600" b="1" i="1" dirty="0" smtClean="0"/>
              <a:t>)</a:t>
            </a:r>
            <a:r>
              <a:rPr lang="en-US" sz="1600" dirty="0" smtClean="0"/>
              <a:t> that </a:t>
            </a:r>
            <a:r>
              <a:rPr lang="en-US" sz="1600" dirty="0" smtClean="0"/>
              <a:t>is straight from the left </a:t>
            </a:r>
            <a:r>
              <a:rPr lang="en-US" sz="1600" dirty="0" smtClean="0"/>
              <a:t>cell</a:t>
            </a:r>
          </a:p>
          <a:p>
            <a:pPr algn="ctr"/>
            <a:r>
              <a:rPr lang="en-US" sz="1600" b="1" i="1" dirty="0" smtClean="0"/>
              <a:t>or </a:t>
            </a:r>
          </a:p>
          <a:p>
            <a:pPr algn="ctr"/>
            <a:r>
              <a:rPr lang="en-US" sz="1600" b="1" i="1" dirty="0" smtClean="0"/>
              <a:t>cell(i-1</a:t>
            </a:r>
            <a:r>
              <a:rPr lang="en-US" sz="1600" b="1" i="1" dirty="0" smtClean="0"/>
              <a:t>, </a:t>
            </a:r>
            <a:r>
              <a:rPr lang="en-US" sz="1600" b="1" i="1" dirty="0" smtClean="0"/>
              <a:t>j)</a:t>
            </a:r>
            <a:r>
              <a:rPr lang="en-US" sz="1600" dirty="0" smtClean="0"/>
              <a:t> </a:t>
            </a:r>
            <a:r>
              <a:rPr lang="en-US" sz="1600" dirty="0" smtClean="0"/>
              <a:t>that is </a:t>
            </a:r>
            <a:r>
              <a:rPr lang="en-US" sz="1600" dirty="0" smtClean="0"/>
              <a:t>straight from the above cell 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38200" y="4038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38400" y="3962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95600" y="3581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01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smtClean="0"/>
              <a:t>Minimum Cost Path/Minimum Path Sum </a:t>
            </a:r>
            <a:r>
              <a:rPr lang="en-US" sz="2400" dirty="0" smtClean="0"/>
              <a:t>Problem using Dynamic Programming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67704"/>
              </p:ext>
            </p:extLst>
          </p:nvPr>
        </p:nvGraphicFramePr>
        <p:xfrm>
          <a:off x="762000" y="3352800"/>
          <a:ext cx="3048000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0"/>
                <a:gridCol w="1066800"/>
                <a:gridCol w="99060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7800" y="289560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Grid_Cost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40269"/>
              </p:ext>
            </p:extLst>
          </p:nvPr>
        </p:nvGraphicFramePr>
        <p:xfrm>
          <a:off x="4495801" y="1935480"/>
          <a:ext cx="3962400" cy="3398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/>
                <a:gridCol w="1371600"/>
                <a:gridCol w="1371600"/>
              </a:tblGrid>
              <a:tr h="838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8839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95003" y="1459468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DP_Table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2164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600" y="2819400"/>
            <a:ext cx="5790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 + a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D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97533" y="3680936"/>
            <a:ext cx="6126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g</a:t>
            </a:r>
            <a:r>
              <a:rPr lang="en-US" sz="1400" dirty="0" smtClean="0">
                <a:solidFill>
                  <a:schemeClr val="bg1"/>
                </a:solidFill>
              </a:rPr>
              <a:t> + 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0813" y="4519136"/>
            <a:ext cx="5693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j</a:t>
            </a:r>
            <a:r>
              <a:rPr lang="en-US" sz="1400" dirty="0" smtClean="0">
                <a:solidFill>
                  <a:schemeClr val="bg1"/>
                </a:solidFill>
              </a:rPr>
              <a:t> + G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J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1199" y="2011680"/>
            <a:ext cx="12954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</a:t>
            </a:r>
            <a:r>
              <a:rPr lang="en-US" sz="1400" dirty="0" smtClean="0">
                <a:solidFill>
                  <a:schemeClr val="bg1"/>
                </a:solidFill>
              </a:rPr>
              <a:t> + </a:t>
            </a:r>
            <a:r>
              <a:rPr lang="en-US" sz="1400" dirty="0" smtClean="0">
                <a:solidFill>
                  <a:schemeClr val="bg1"/>
                </a:solidFill>
              </a:rPr>
              <a:t>a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5000" y="2797016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 + </a:t>
            </a:r>
            <a:r>
              <a:rPr lang="en-US" sz="1400" dirty="0" smtClean="0">
                <a:solidFill>
                  <a:schemeClr val="bg1"/>
                </a:solidFill>
              </a:rPr>
              <a:t>min(B, D)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5000" y="3688080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h + </a:t>
            </a:r>
            <a:r>
              <a:rPr lang="en-US" sz="1400" dirty="0" smtClean="0">
                <a:solidFill>
                  <a:schemeClr val="bg1"/>
                </a:solidFill>
              </a:rPr>
              <a:t>min(E, G)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8800" y="4549616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k</a:t>
            </a:r>
            <a:r>
              <a:rPr lang="en-US" sz="1400" dirty="0" smtClean="0">
                <a:solidFill>
                  <a:schemeClr val="bg1"/>
                </a:solidFill>
              </a:rPr>
              <a:t> + </a:t>
            </a:r>
            <a:r>
              <a:rPr lang="en-US" sz="1400" dirty="0" smtClean="0">
                <a:solidFill>
                  <a:schemeClr val="bg1"/>
                </a:solidFill>
              </a:rPr>
              <a:t>min(H, </a:t>
            </a:r>
            <a:r>
              <a:rPr lang="en-US" sz="1400" dirty="0">
                <a:solidFill>
                  <a:schemeClr val="bg1"/>
                </a:solidFill>
              </a:rPr>
              <a:t>J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2799" y="2011680"/>
            <a:ext cx="12954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 + </a:t>
            </a:r>
            <a:r>
              <a:rPr lang="en-US" sz="1400" dirty="0" smtClean="0">
                <a:solidFill>
                  <a:schemeClr val="bg1"/>
                </a:solidFill>
              </a:rPr>
              <a:t>B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2797016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 + </a:t>
            </a:r>
            <a:r>
              <a:rPr lang="en-US" sz="1400" dirty="0" smtClean="0">
                <a:solidFill>
                  <a:schemeClr val="bg1"/>
                </a:solidFill>
              </a:rPr>
              <a:t>min(C, E)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0400" y="3711416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 smtClean="0">
                <a:solidFill>
                  <a:schemeClr val="bg1"/>
                </a:solidFill>
              </a:rPr>
              <a:t> + </a:t>
            </a:r>
            <a:r>
              <a:rPr lang="en-US" sz="1400" dirty="0" smtClean="0">
                <a:solidFill>
                  <a:schemeClr val="bg1"/>
                </a:solidFill>
              </a:rPr>
              <a:t>min(F, H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0400" y="4549616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</a:t>
            </a:r>
            <a:r>
              <a:rPr lang="en-US" sz="1400" dirty="0" smtClean="0">
                <a:solidFill>
                  <a:schemeClr val="bg1"/>
                </a:solidFill>
              </a:rPr>
              <a:t> + </a:t>
            </a:r>
            <a:r>
              <a:rPr lang="en-US" sz="1400" dirty="0" smtClean="0">
                <a:solidFill>
                  <a:schemeClr val="bg1"/>
                </a:solidFill>
              </a:rPr>
              <a:t>min(I, </a:t>
            </a:r>
            <a:r>
              <a:rPr lang="en-US" sz="1400" dirty="0" smtClean="0">
                <a:solidFill>
                  <a:schemeClr val="bg1"/>
                </a:solidFill>
              </a:rPr>
              <a:t>K)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7458" y="5486400"/>
            <a:ext cx="7856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Minimum cost is L </a:t>
            </a:r>
            <a:r>
              <a:rPr lang="en-US" dirty="0" smtClean="0"/>
              <a:t>units</a:t>
            </a:r>
          </a:p>
          <a:p>
            <a:pPr algn="ctr"/>
            <a:r>
              <a:rPr lang="en-US" dirty="0" err="1" smtClean="0"/>
              <a:t>DP_Table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= </a:t>
            </a:r>
            <a:r>
              <a:rPr lang="en-US" dirty="0" err="1" smtClean="0"/>
              <a:t>Grid_Cost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+ </a:t>
            </a:r>
            <a:r>
              <a:rPr lang="en-US" dirty="0" smtClean="0"/>
              <a:t>min(</a:t>
            </a:r>
            <a:r>
              <a:rPr lang="en-US" dirty="0" err="1" smtClean="0"/>
              <a:t>DP_Table</a:t>
            </a:r>
            <a:r>
              <a:rPr lang="en-US" dirty="0" smtClean="0"/>
              <a:t>[i-1</a:t>
            </a:r>
            <a:r>
              <a:rPr lang="en-US" dirty="0" smtClean="0"/>
              <a:t>][</a:t>
            </a:r>
            <a:r>
              <a:rPr lang="en-US" dirty="0" smtClean="0"/>
              <a:t>j], </a:t>
            </a:r>
            <a:r>
              <a:rPr lang="en-US" dirty="0" err="1" smtClean="0"/>
              <a:t>DP_Table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][j-1</a:t>
            </a:r>
            <a:r>
              <a:rPr lang="en-US" dirty="0" smtClean="0"/>
              <a:t>])</a:t>
            </a:r>
            <a:endParaRPr lang="en-US" dirty="0" smtClean="0"/>
          </a:p>
          <a:p>
            <a:pPr algn="ctr"/>
            <a:r>
              <a:rPr lang="en-US" dirty="0"/>
              <a:t>f</a:t>
            </a:r>
            <a:r>
              <a:rPr lang="en-US" dirty="0" smtClean="0"/>
              <a:t>or valid cells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095" y="1896070"/>
            <a:ext cx="4363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create a table (2D Array) having</a:t>
            </a:r>
          </a:p>
          <a:p>
            <a:r>
              <a:rPr lang="en-US" dirty="0"/>
              <a:t>t</a:t>
            </a:r>
            <a:r>
              <a:rPr lang="en-US" dirty="0" smtClean="0"/>
              <a:t>he same dimension as the </a:t>
            </a:r>
            <a:r>
              <a:rPr lang="en-US" dirty="0" smtClean="0"/>
              <a:t>given 2D grid</a:t>
            </a:r>
          </a:p>
          <a:p>
            <a:r>
              <a:rPr lang="en-US" dirty="0"/>
              <a:t>t</a:t>
            </a:r>
            <a:r>
              <a:rPr lang="en-US" dirty="0" smtClean="0"/>
              <a:t>o store the </a:t>
            </a:r>
            <a:r>
              <a:rPr lang="en-US" dirty="0" smtClean="0"/>
              <a:t>results of the sub-problems!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2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19" grpId="1"/>
      <p:bldP spid="20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Minimum Cost Path/Minimum Path Sum Problem using Dynamic </a:t>
            </a:r>
            <a:r>
              <a:rPr lang="en-US" sz="2400" dirty="0" smtClean="0"/>
              <a:t>Programming (Contd.)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364613"/>
              </p:ext>
            </p:extLst>
          </p:nvPr>
        </p:nvGraphicFramePr>
        <p:xfrm>
          <a:off x="609600" y="3246120"/>
          <a:ext cx="21336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3400"/>
                <a:gridCol w="533400"/>
                <a:gridCol w="533400"/>
                <a:gridCol w="53340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00316" y="252626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Grid_Cost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762022"/>
              </p:ext>
            </p:extLst>
          </p:nvPr>
        </p:nvGraphicFramePr>
        <p:xfrm>
          <a:off x="3276600" y="2133601"/>
          <a:ext cx="5638800" cy="25371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4365"/>
                <a:gridCol w="1482635"/>
                <a:gridCol w="1447800"/>
                <a:gridCol w="1524000"/>
              </a:tblGrid>
              <a:tr h="8457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8457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8457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10200" y="1459468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DP_Table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2362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7780" y="3048000"/>
            <a:ext cx="5870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6 + 3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6177" y="3909536"/>
            <a:ext cx="5886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6 + 9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2240280"/>
            <a:ext cx="12954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  <a:r>
              <a:rPr lang="en-US" sz="1400" dirty="0" smtClean="0">
                <a:solidFill>
                  <a:schemeClr val="bg1"/>
                </a:solidFill>
              </a:rPr>
              <a:t> + 3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=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8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9600" y="3025616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+ </a:t>
            </a:r>
            <a:r>
              <a:rPr lang="en-US" sz="1400" dirty="0" smtClean="0">
                <a:solidFill>
                  <a:schemeClr val="bg1"/>
                </a:solidFill>
              </a:rPr>
              <a:t>min(8, 9)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= </a:t>
            </a:r>
            <a:r>
              <a:rPr lang="en-US" sz="1400" dirty="0" smtClean="0">
                <a:solidFill>
                  <a:schemeClr val="bg1"/>
                </a:solidFill>
              </a:rPr>
              <a:t>4 </a:t>
            </a:r>
            <a:r>
              <a:rPr lang="en-US" sz="1400" dirty="0" smtClean="0">
                <a:solidFill>
                  <a:schemeClr val="bg1"/>
                </a:solidFill>
              </a:rPr>
              <a:t>+ </a:t>
            </a:r>
            <a:r>
              <a:rPr lang="en-US" sz="1400" dirty="0" smtClean="0">
                <a:solidFill>
                  <a:schemeClr val="bg1"/>
                </a:solidFill>
              </a:rPr>
              <a:t>8 </a:t>
            </a:r>
            <a:r>
              <a:rPr lang="en-US" sz="140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19600" y="3916680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+ </a:t>
            </a:r>
            <a:r>
              <a:rPr lang="en-US" sz="1400" dirty="0" smtClean="0">
                <a:solidFill>
                  <a:schemeClr val="bg1"/>
                </a:solidFill>
              </a:rPr>
              <a:t>min(12</a:t>
            </a:r>
            <a:r>
              <a:rPr lang="en-US" sz="1400" dirty="0" smtClean="0">
                <a:solidFill>
                  <a:schemeClr val="bg1"/>
                </a:solidFill>
              </a:rPr>
              <a:t>, </a:t>
            </a:r>
            <a:r>
              <a:rPr lang="en-US" sz="1400" dirty="0" smtClean="0">
                <a:solidFill>
                  <a:schemeClr val="bg1"/>
                </a:solidFill>
              </a:rPr>
              <a:t>15)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= </a:t>
            </a:r>
            <a:r>
              <a:rPr lang="en-US" sz="1400" dirty="0" smtClean="0">
                <a:solidFill>
                  <a:schemeClr val="bg1"/>
                </a:solidFill>
              </a:rPr>
              <a:t>5 </a:t>
            </a:r>
            <a:r>
              <a:rPr lang="en-US" sz="1400" dirty="0" smtClean="0">
                <a:solidFill>
                  <a:schemeClr val="bg1"/>
                </a:solidFill>
              </a:rPr>
              <a:t>+ </a:t>
            </a:r>
            <a:r>
              <a:rPr lang="en-US" sz="1400" dirty="0" smtClean="0">
                <a:solidFill>
                  <a:schemeClr val="bg1"/>
                </a:solidFill>
              </a:rPr>
              <a:t>12 </a:t>
            </a:r>
            <a:r>
              <a:rPr lang="en-US" sz="140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3600" y="2240280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  <a:r>
              <a:rPr lang="en-US" sz="1400" dirty="0" smtClean="0">
                <a:solidFill>
                  <a:schemeClr val="bg1"/>
                </a:solidFill>
              </a:rPr>
              <a:t> +8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=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15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7400" y="3025616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+ </a:t>
            </a:r>
            <a:r>
              <a:rPr lang="en-US" sz="1400" dirty="0" smtClean="0">
                <a:solidFill>
                  <a:schemeClr val="bg1"/>
                </a:solidFill>
              </a:rPr>
              <a:t>min(15, 12)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= </a:t>
            </a:r>
            <a:r>
              <a:rPr lang="en-US" sz="1400" dirty="0" smtClean="0">
                <a:solidFill>
                  <a:schemeClr val="bg1"/>
                </a:solidFill>
              </a:rPr>
              <a:t>3 </a:t>
            </a:r>
            <a:r>
              <a:rPr lang="en-US" sz="1400" dirty="0" smtClean="0">
                <a:solidFill>
                  <a:schemeClr val="bg1"/>
                </a:solidFill>
              </a:rPr>
              <a:t>+ </a:t>
            </a:r>
            <a:r>
              <a:rPr lang="en-US" sz="1400" dirty="0" smtClean="0">
                <a:solidFill>
                  <a:schemeClr val="bg1"/>
                </a:solidFill>
              </a:rPr>
              <a:t>12 </a:t>
            </a:r>
            <a:r>
              <a:rPr lang="en-US" sz="140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15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7400" y="3940016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+ </a:t>
            </a:r>
            <a:r>
              <a:rPr lang="en-US" sz="1400" dirty="0" smtClean="0">
                <a:solidFill>
                  <a:schemeClr val="bg1"/>
                </a:solidFill>
              </a:rPr>
              <a:t>min(15,  17)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= </a:t>
            </a:r>
            <a:r>
              <a:rPr lang="en-US" sz="1400" dirty="0" smtClean="0">
                <a:solidFill>
                  <a:schemeClr val="bg1"/>
                </a:solidFill>
              </a:rPr>
              <a:t>4 </a:t>
            </a:r>
            <a:r>
              <a:rPr lang="en-US" sz="1400" dirty="0" smtClean="0">
                <a:solidFill>
                  <a:schemeClr val="bg1"/>
                </a:solidFill>
              </a:rPr>
              <a:t>+ </a:t>
            </a:r>
            <a:r>
              <a:rPr lang="en-US" sz="1400" dirty="0" smtClean="0">
                <a:solidFill>
                  <a:schemeClr val="bg1"/>
                </a:solidFill>
              </a:rPr>
              <a:t>15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19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" y="5105400"/>
            <a:ext cx="868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Minimum </a:t>
            </a:r>
            <a:r>
              <a:rPr lang="en-US" sz="1400" dirty="0" smtClean="0"/>
              <a:t>cost</a:t>
            </a:r>
            <a:r>
              <a:rPr lang="en-US" sz="1400" dirty="0" smtClean="0"/>
              <a:t> to reach the bottom right cell from the top left cell </a:t>
            </a:r>
            <a:r>
              <a:rPr lang="en-US" sz="1400" dirty="0" smtClean="0"/>
              <a:t>is </a:t>
            </a:r>
            <a:r>
              <a:rPr lang="en-US" sz="1400" dirty="0" smtClean="0"/>
              <a:t>24 </a:t>
            </a:r>
            <a:r>
              <a:rPr lang="en-US" sz="1400" dirty="0" smtClean="0"/>
              <a:t>units!</a:t>
            </a:r>
          </a:p>
        </p:txBody>
      </p:sp>
      <p:sp>
        <p:nvSpPr>
          <p:cNvPr id="3" name="TextBox 2"/>
          <p:cNvSpPr txBox="1"/>
          <p:nvPr/>
        </p:nvSpPr>
        <p:spPr>
          <a:xfrm rot="20252818">
            <a:off x="990600" y="1752600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467600" y="2233136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10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+ </a:t>
            </a:r>
            <a:r>
              <a:rPr lang="en-US" sz="1400" dirty="0" smtClean="0">
                <a:solidFill>
                  <a:schemeClr val="bg1"/>
                </a:solidFill>
              </a:rPr>
              <a:t>15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=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25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91400" y="3048000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9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+ </a:t>
            </a:r>
            <a:r>
              <a:rPr lang="en-US" sz="1400" dirty="0" smtClean="0">
                <a:solidFill>
                  <a:schemeClr val="bg1"/>
                </a:solidFill>
              </a:rPr>
              <a:t>min(25,  15)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= </a:t>
            </a:r>
            <a:r>
              <a:rPr lang="en-US" sz="1400" dirty="0" smtClean="0">
                <a:solidFill>
                  <a:schemeClr val="bg1"/>
                </a:solidFill>
              </a:rPr>
              <a:t>9 </a:t>
            </a:r>
            <a:r>
              <a:rPr lang="en-US" sz="1400" dirty="0" smtClean="0">
                <a:solidFill>
                  <a:schemeClr val="bg1"/>
                </a:solidFill>
              </a:rPr>
              <a:t>+ </a:t>
            </a:r>
            <a:r>
              <a:rPr lang="en-US" sz="1400" dirty="0" smtClean="0">
                <a:solidFill>
                  <a:schemeClr val="bg1"/>
                </a:solidFill>
              </a:rPr>
              <a:t>15 </a:t>
            </a:r>
            <a:r>
              <a:rPr lang="en-US" sz="140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24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15200" y="3909536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+ </a:t>
            </a:r>
            <a:r>
              <a:rPr lang="en-US" sz="1400" dirty="0" smtClean="0">
                <a:solidFill>
                  <a:schemeClr val="bg1"/>
                </a:solidFill>
              </a:rPr>
              <a:t>min(24, 19)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= </a:t>
            </a:r>
            <a:r>
              <a:rPr lang="en-US" sz="1400" dirty="0" smtClean="0">
                <a:solidFill>
                  <a:schemeClr val="bg1"/>
                </a:solidFill>
              </a:rPr>
              <a:t>5 </a:t>
            </a:r>
            <a:r>
              <a:rPr lang="en-US" sz="1400" dirty="0" smtClean="0">
                <a:solidFill>
                  <a:schemeClr val="bg1"/>
                </a:solidFill>
              </a:rPr>
              <a:t>+ </a:t>
            </a:r>
            <a:r>
              <a:rPr lang="en-US" sz="1400" dirty="0" smtClean="0">
                <a:solidFill>
                  <a:schemeClr val="bg1"/>
                </a:solidFill>
              </a:rPr>
              <a:t>19 </a:t>
            </a:r>
            <a:r>
              <a:rPr lang="en-US" sz="1400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24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Left Arrow 19"/>
          <p:cNvSpPr/>
          <p:nvPr/>
        </p:nvSpPr>
        <p:spPr>
          <a:xfrm rot="16200000">
            <a:off x="5753100" y="3924300"/>
            <a:ext cx="5334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7162800" y="4495800"/>
            <a:ext cx="5334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32"/>
          <p:cNvSpPr/>
          <p:nvPr/>
        </p:nvSpPr>
        <p:spPr>
          <a:xfrm rot="10800000">
            <a:off x="7315200" y="4495800"/>
            <a:ext cx="5334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/>
          <p:cNvSpPr/>
          <p:nvPr/>
        </p:nvSpPr>
        <p:spPr>
          <a:xfrm rot="5400000">
            <a:off x="5753100" y="3771900"/>
            <a:ext cx="5334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853945" y="23622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(0)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74784" y="32120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60357" y="405026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39745" y="18404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(0)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32184" y="18404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441757" y="184046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932014" y="184046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52400" y="32004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(0)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52400" y="35814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58812" y="397406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09703" y="29072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(0)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143000" y="2895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676400" y="28956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258772" y="290726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28600" y="55626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</a:t>
            </a:r>
            <a:r>
              <a:rPr lang="en-US" sz="1400" dirty="0" smtClean="0"/>
              <a:t>path/s associated with the minimum cost (3 + 5 + 4 + 3 + 4 + 5 = </a:t>
            </a:r>
            <a:r>
              <a:rPr lang="en-US" sz="1400" dirty="0" smtClean="0"/>
              <a:t>24</a:t>
            </a:r>
            <a:r>
              <a:rPr lang="en-US" sz="1400" dirty="0" smtClean="0"/>
              <a:t> </a:t>
            </a:r>
            <a:r>
              <a:rPr lang="en-US" sz="1400" dirty="0" smtClean="0"/>
              <a:t>units) </a:t>
            </a:r>
            <a:r>
              <a:rPr lang="en-US" sz="1400" dirty="0" smtClean="0"/>
              <a:t>is </a:t>
            </a:r>
            <a:endParaRPr lang="en-US" sz="1400" dirty="0" smtClean="0"/>
          </a:p>
          <a:p>
            <a:pPr algn="ctr"/>
            <a:r>
              <a:rPr lang="en-US" sz="1400" b="1" dirty="0" smtClean="0"/>
              <a:t>(</a:t>
            </a:r>
            <a:r>
              <a:rPr lang="en-US" sz="1400" b="1" dirty="0"/>
              <a:t>0</a:t>
            </a:r>
            <a:r>
              <a:rPr lang="en-US" sz="1400" b="1" dirty="0" smtClean="0"/>
              <a:t>, </a:t>
            </a:r>
            <a:r>
              <a:rPr lang="en-US" sz="1400" b="1" dirty="0" smtClean="0"/>
              <a:t>0) -&gt; </a:t>
            </a:r>
            <a:r>
              <a:rPr lang="en-US" sz="1400" b="1" dirty="0" smtClean="0"/>
              <a:t>(0, </a:t>
            </a:r>
            <a:r>
              <a:rPr lang="en-US" sz="1400" b="1" dirty="0" smtClean="0"/>
              <a:t>1) -&gt; (</a:t>
            </a:r>
            <a:r>
              <a:rPr lang="en-US" sz="1400" b="1" dirty="0" smtClean="0"/>
              <a:t>1,1) </a:t>
            </a:r>
            <a:r>
              <a:rPr lang="en-US" sz="1400" b="1" dirty="0" smtClean="0"/>
              <a:t>-&gt; </a:t>
            </a:r>
            <a:r>
              <a:rPr lang="en-US" sz="1400" b="1" dirty="0" smtClean="0"/>
              <a:t>(1, </a:t>
            </a:r>
            <a:r>
              <a:rPr lang="en-US" sz="1400" b="1" dirty="0"/>
              <a:t>2</a:t>
            </a:r>
            <a:r>
              <a:rPr lang="en-US" sz="1400" b="1" dirty="0" smtClean="0"/>
              <a:t>) -&gt; </a:t>
            </a:r>
            <a:r>
              <a:rPr lang="en-US" sz="1400" b="1" dirty="0" smtClean="0"/>
              <a:t>(2, </a:t>
            </a:r>
            <a:r>
              <a:rPr lang="en-US" sz="1400" b="1" dirty="0" smtClean="0"/>
              <a:t>2) </a:t>
            </a:r>
            <a:r>
              <a:rPr lang="en-US" sz="1400" b="1" dirty="0" smtClean="0"/>
              <a:t>-&gt; </a:t>
            </a:r>
            <a:r>
              <a:rPr lang="en-US" sz="1400" b="1" dirty="0" smtClean="0"/>
              <a:t>(2, </a:t>
            </a:r>
            <a:r>
              <a:rPr lang="en-US" sz="1400" b="1" dirty="0"/>
              <a:t>3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60" name="Left Arrow 59"/>
          <p:cNvSpPr/>
          <p:nvPr/>
        </p:nvSpPr>
        <p:spPr>
          <a:xfrm>
            <a:off x="5638800" y="2971800"/>
            <a:ext cx="5334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Arrow 60"/>
          <p:cNvSpPr/>
          <p:nvPr/>
        </p:nvSpPr>
        <p:spPr>
          <a:xfrm rot="5400000">
            <a:off x="4305300" y="2781300"/>
            <a:ext cx="5334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Arrow 61"/>
          <p:cNvSpPr/>
          <p:nvPr/>
        </p:nvSpPr>
        <p:spPr>
          <a:xfrm>
            <a:off x="4191000" y="2209800"/>
            <a:ext cx="5334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Arrow 62"/>
          <p:cNvSpPr/>
          <p:nvPr/>
        </p:nvSpPr>
        <p:spPr>
          <a:xfrm rot="10800000">
            <a:off x="5791200" y="2971800"/>
            <a:ext cx="5334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Arrow 63"/>
          <p:cNvSpPr/>
          <p:nvPr/>
        </p:nvSpPr>
        <p:spPr>
          <a:xfrm rot="16200000">
            <a:off x="4305300" y="2857500"/>
            <a:ext cx="5334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/>
          <p:cNvSpPr/>
          <p:nvPr/>
        </p:nvSpPr>
        <p:spPr>
          <a:xfrm rot="10800000">
            <a:off x="4267200" y="2209800"/>
            <a:ext cx="5334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Arrow 65"/>
          <p:cNvSpPr/>
          <p:nvPr/>
        </p:nvSpPr>
        <p:spPr>
          <a:xfrm rot="10800000">
            <a:off x="914400" y="3298566"/>
            <a:ext cx="381000" cy="981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Arrow 66"/>
          <p:cNvSpPr/>
          <p:nvPr/>
        </p:nvSpPr>
        <p:spPr>
          <a:xfrm rot="16200000">
            <a:off x="1480066" y="3567566"/>
            <a:ext cx="240268" cy="921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 Arrow 67"/>
          <p:cNvSpPr/>
          <p:nvPr/>
        </p:nvSpPr>
        <p:spPr>
          <a:xfrm rot="10800000">
            <a:off x="1554099" y="3862864"/>
            <a:ext cx="320801" cy="7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 Arrow 68"/>
          <p:cNvSpPr/>
          <p:nvPr/>
        </p:nvSpPr>
        <p:spPr>
          <a:xfrm rot="16200000">
            <a:off x="1948756" y="3918644"/>
            <a:ext cx="304800" cy="875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Arrow 69"/>
          <p:cNvSpPr/>
          <p:nvPr/>
        </p:nvSpPr>
        <p:spPr>
          <a:xfrm rot="10800000">
            <a:off x="2095501" y="4191000"/>
            <a:ext cx="266699" cy="1183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9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8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9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5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1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7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6" grpId="0"/>
      <p:bldP spid="17" grpId="0"/>
      <p:bldP spid="18" grpId="0"/>
      <p:bldP spid="21" grpId="0"/>
      <p:bldP spid="3" grpId="0"/>
      <p:bldP spid="22" grpId="0"/>
      <p:bldP spid="23" grpId="0"/>
      <p:bldP spid="24" grpId="0"/>
      <p:bldP spid="24" grpId="1"/>
      <p:bldP spid="20" grpId="0" animBg="1"/>
      <p:bldP spid="26" grpId="0" animBg="1"/>
      <p:bldP spid="26" grpId="1" animBg="1"/>
      <p:bldP spid="33" grpId="0" animBg="1"/>
      <p:bldP spid="35" grpId="0" animBg="1"/>
      <p:bldP spid="35" grpId="1" animBg="1"/>
      <p:bldP spid="43" grpId="0"/>
      <p:bldP spid="44" grpId="0"/>
      <p:bldP spid="45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Minimum Cost Path/Minimum Path Sum Problem </a:t>
            </a:r>
            <a:r>
              <a:rPr lang="en-US" sz="2400" dirty="0" smtClean="0"/>
              <a:t>using </a:t>
            </a:r>
            <a:r>
              <a:rPr lang="en-US" sz="2400" dirty="0" smtClean="0"/>
              <a:t>Greedy Approach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5624"/>
              </p:ext>
            </p:extLst>
          </p:nvPr>
        </p:nvGraphicFramePr>
        <p:xfrm>
          <a:off x="5375655" y="3845560"/>
          <a:ext cx="3048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0"/>
                <a:gridCol w="1066800"/>
                <a:gridCol w="99060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20832" y="309880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Grid_Cost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2615" y="1622048"/>
            <a:ext cx="830547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an greedy approach provide the correct solution for this problem?</a:t>
            </a:r>
          </a:p>
          <a:p>
            <a:pPr algn="ctr"/>
            <a:endParaRPr lang="en-US" dirty="0" smtClean="0"/>
          </a:p>
          <a:p>
            <a:r>
              <a:rPr lang="en-US" sz="1600" dirty="0" smtClean="0"/>
              <a:t>- Not always! That’s why greedy approach shouldn’t be the right way to solve this problem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53000" y="384556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(0)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73839" y="4165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59412" y="455826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38799" y="3464560"/>
            <a:ext cx="49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(0)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91894" y="347622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668067" y="346456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717926"/>
              </p:ext>
            </p:extLst>
          </p:nvPr>
        </p:nvGraphicFramePr>
        <p:xfrm>
          <a:off x="1524000" y="3818652"/>
          <a:ext cx="21336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3400"/>
                <a:gridCol w="533400"/>
                <a:gridCol w="533400"/>
                <a:gridCol w="53340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014716" y="309880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Grid_Cost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66800" y="377293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(0)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66800" y="415393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73212" y="45466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524103" y="34798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(0)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057400" y="346813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590800" y="346813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173172" y="347980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3" name="Left Arrow 52"/>
          <p:cNvSpPr/>
          <p:nvPr/>
        </p:nvSpPr>
        <p:spPr>
          <a:xfrm rot="10800000">
            <a:off x="1828800" y="3871098"/>
            <a:ext cx="381000" cy="981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/>
          <p:cNvSpPr/>
          <p:nvPr/>
        </p:nvSpPr>
        <p:spPr>
          <a:xfrm rot="16200000">
            <a:off x="2394466" y="4140098"/>
            <a:ext cx="240268" cy="921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Arrow 54"/>
          <p:cNvSpPr/>
          <p:nvPr/>
        </p:nvSpPr>
        <p:spPr>
          <a:xfrm rot="10800000">
            <a:off x="2468499" y="4435396"/>
            <a:ext cx="320801" cy="7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Arrow 55"/>
          <p:cNvSpPr/>
          <p:nvPr/>
        </p:nvSpPr>
        <p:spPr>
          <a:xfrm rot="16200000">
            <a:off x="2863156" y="4491176"/>
            <a:ext cx="304800" cy="875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Arrow 56"/>
          <p:cNvSpPr/>
          <p:nvPr/>
        </p:nvSpPr>
        <p:spPr>
          <a:xfrm rot="10800000">
            <a:off x="3048001" y="4763532"/>
            <a:ext cx="266699" cy="1183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28600" y="5257800"/>
            <a:ext cx="4426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minimum cost is </a:t>
            </a:r>
          </a:p>
          <a:p>
            <a:pPr algn="ctr"/>
            <a:r>
              <a:rPr lang="en-US" sz="1400" dirty="0" smtClean="0"/>
              <a:t>3 + 5 + 4 + 3 + 4 + 5 = </a:t>
            </a:r>
            <a:r>
              <a:rPr lang="en-US" sz="1400" dirty="0" smtClean="0"/>
              <a:t>24</a:t>
            </a:r>
            <a:r>
              <a:rPr lang="en-US" sz="1400" dirty="0" smtClean="0"/>
              <a:t> units  </a:t>
            </a:r>
            <a:endParaRPr lang="en-US" sz="1400" dirty="0" smtClean="0"/>
          </a:p>
          <a:p>
            <a:pPr algn="ctr"/>
            <a:r>
              <a:rPr lang="en-US" sz="1400" dirty="0" smtClean="0"/>
              <a:t>and the associated path is </a:t>
            </a:r>
          </a:p>
          <a:p>
            <a:pPr algn="ctr"/>
            <a:r>
              <a:rPr lang="en-US" sz="1400" b="1" dirty="0" smtClean="0"/>
              <a:t>(</a:t>
            </a:r>
            <a:r>
              <a:rPr lang="en-US" sz="1400" b="1" dirty="0" smtClean="0"/>
              <a:t>0</a:t>
            </a:r>
            <a:r>
              <a:rPr lang="en-US" sz="1400" b="1" dirty="0" smtClean="0"/>
              <a:t>, </a:t>
            </a:r>
            <a:r>
              <a:rPr lang="en-US" sz="1400" b="1" dirty="0" smtClean="0"/>
              <a:t>0) -&gt; </a:t>
            </a:r>
            <a:r>
              <a:rPr lang="en-US" sz="1400" b="1" dirty="0" smtClean="0"/>
              <a:t>(0, </a:t>
            </a:r>
            <a:r>
              <a:rPr lang="en-US" sz="1400" b="1" dirty="0" smtClean="0"/>
              <a:t>1) -&gt; (</a:t>
            </a:r>
            <a:r>
              <a:rPr lang="en-US" sz="1400" b="1" dirty="0" smtClean="0"/>
              <a:t>1,1) </a:t>
            </a:r>
            <a:r>
              <a:rPr lang="en-US" sz="1400" b="1" dirty="0" smtClean="0"/>
              <a:t>-&gt; </a:t>
            </a:r>
            <a:r>
              <a:rPr lang="en-US" sz="1400" b="1" dirty="0" smtClean="0"/>
              <a:t>(1, </a:t>
            </a:r>
            <a:r>
              <a:rPr lang="en-US" sz="1400" b="1" dirty="0"/>
              <a:t>2</a:t>
            </a:r>
            <a:r>
              <a:rPr lang="en-US" sz="1400" b="1" dirty="0" smtClean="0"/>
              <a:t>) -&gt; </a:t>
            </a:r>
            <a:r>
              <a:rPr lang="en-US" sz="1400" b="1" dirty="0" smtClean="0"/>
              <a:t>(2, </a:t>
            </a:r>
            <a:r>
              <a:rPr lang="en-US" sz="1400" b="1" dirty="0" smtClean="0"/>
              <a:t>2) </a:t>
            </a:r>
            <a:r>
              <a:rPr lang="en-US" sz="1400" b="1" dirty="0" smtClean="0"/>
              <a:t>-&gt; </a:t>
            </a:r>
            <a:r>
              <a:rPr lang="en-US" sz="1400" b="1" dirty="0" smtClean="0"/>
              <a:t>(2, </a:t>
            </a:r>
            <a:r>
              <a:rPr lang="en-US" sz="1400" b="1" dirty="0"/>
              <a:t>3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59" name="Left Arrow 58"/>
          <p:cNvSpPr/>
          <p:nvPr/>
        </p:nvSpPr>
        <p:spPr>
          <a:xfrm rot="16200000">
            <a:off x="6005966" y="4177166"/>
            <a:ext cx="240268" cy="921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Arrow 59"/>
          <p:cNvSpPr/>
          <p:nvPr/>
        </p:nvSpPr>
        <p:spPr>
          <a:xfrm rot="10800000">
            <a:off x="6232399" y="4418647"/>
            <a:ext cx="320801" cy="7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Arrow 60"/>
          <p:cNvSpPr/>
          <p:nvPr/>
        </p:nvSpPr>
        <p:spPr>
          <a:xfrm rot="10800000">
            <a:off x="7299199" y="4418647"/>
            <a:ext cx="320801" cy="77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Arrow 61"/>
          <p:cNvSpPr/>
          <p:nvPr/>
        </p:nvSpPr>
        <p:spPr>
          <a:xfrm rot="16200000">
            <a:off x="8139566" y="4558166"/>
            <a:ext cx="240268" cy="921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641046" y="5257800"/>
            <a:ext cx="4426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minimum cost is </a:t>
            </a:r>
          </a:p>
          <a:p>
            <a:pPr algn="ctr"/>
            <a:r>
              <a:rPr lang="en-US" sz="1400" dirty="0" smtClean="0"/>
              <a:t>3 + 4 + 5 + 4 + 3 = 19 units  </a:t>
            </a:r>
            <a:endParaRPr lang="en-US" sz="1400" dirty="0" smtClean="0"/>
          </a:p>
          <a:p>
            <a:pPr algn="ctr"/>
            <a:r>
              <a:rPr lang="en-US" sz="1400" dirty="0" smtClean="0"/>
              <a:t>and the associated path is </a:t>
            </a:r>
          </a:p>
          <a:p>
            <a:pPr algn="ctr"/>
            <a:r>
              <a:rPr lang="en-US" sz="1400" b="1" dirty="0" smtClean="0"/>
              <a:t>(</a:t>
            </a:r>
            <a:r>
              <a:rPr lang="en-US" sz="1400" b="1" dirty="0" smtClean="0"/>
              <a:t>0</a:t>
            </a:r>
            <a:r>
              <a:rPr lang="en-US" sz="1400" b="1" dirty="0" smtClean="0"/>
              <a:t>, </a:t>
            </a:r>
            <a:r>
              <a:rPr lang="en-US" sz="1400" b="1" dirty="0" smtClean="0"/>
              <a:t>0) -&gt; </a:t>
            </a:r>
            <a:r>
              <a:rPr lang="en-US" sz="1400" b="1" dirty="0" smtClean="0"/>
              <a:t>(1, </a:t>
            </a:r>
            <a:r>
              <a:rPr lang="en-US" sz="1400" b="1" dirty="0"/>
              <a:t>0</a:t>
            </a:r>
            <a:r>
              <a:rPr lang="en-US" sz="1400" b="1" dirty="0" smtClean="0"/>
              <a:t>) </a:t>
            </a:r>
            <a:r>
              <a:rPr lang="en-US" sz="1400" b="1" dirty="0" smtClean="0"/>
              <a:t>-&gt; (</a:t>
            </a:r>
            <a:r>
              <a:rPr lang="en-US" sz="1400" b="1" dirty="0" smtClean="0"/>
              <a:t>1,1) </a:t>
            </a:r>
            <a:r>
              <a:rPr lang="en-US" sz="1400" b="1" dirty="0" smtClean="0"/>
              <a:t>-&gt; </a:t>
            </a:r>
            <a:r>
              <a:rPr lang="en-US" sz="1400" b="1" dirty="0" smtClean="0"/>
              <a:t>(1, </a:t>
            </a:r>
            <a:r>
              <a:rPr lang="en-US" sz="1400" b="1" dirty="0"/>
              <a:t>2</a:t>
            </a:r>
            <a:r>
              <a:rPr lang="en-US" sz="1400" b="1" dirty="0" smtClean="0"/>
              <a:t>) -&gt; </a:t>
            </a:r>
            <a:r>
              <a:rPr lang="en-US" sz="1400" b="1" dirty="0" smtClean="0"/>
              <a:t>(2, </a:t>
            </a:r>
            <a:r>
              <a:rPr lang="en-US" sz="1400" b="1" dirty="0" smtClean="0"/>
              <a:t>2)</a:t>
            </a:r>
            <a:endParaRPr lang="en-US" sz="1400" b="1" dirty="0"/>
          </a:p>
        </p:txBody>
      </p:sp>
      <p:sp>
        <p:nvSpPr>
          <p:cNvPr id="21" name="Multiply 20"/>
          <p:cNvSpPr/>
          <p:nvPr/>
        </p:nvSpPr>
        <p:spPr>
          <a:xfrm>
            <a:off x="6477000" y="5349102"/>
            <a:ext cx="762000" cy="67069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Arrow 63"/>
          <p:cNvSpPr/>
          <p:nvPr/>
        </p:nvSpPr>
        <p:spPr>
          <a:xfrm rot="10800000">
            <a:off x="6172201" y="3940433"/>
            <a:ext cx="381000" cy="981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/>
          <p:cNvSpPr/>
          <p:nvPr/>
        </p:nvSpPr>
        <p:spPr>
          <a:xfrm rot="10800000">
            <a:off x="7239001" y="3940433"/>
            <a:ext cx="381000" cy="981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Arrow 65"/>
          <p:cNvSpPr/>
          <p:nvPr/>
        </p:nvSpPr>
        <p:spPr>
          <a:xfrm rot="16200000">
            <a:off x="8109644" y="4147244"/>
            <a:ext cx="304800" cy="875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Arrow 66"/>
          <p:cNvSpPr/>
          <p:nvPr/>
        </p:nvSpPr>
        <p:spPr>
          <a:xfrm rot="16200000">
            <a:off x="8120956" y="4604444"/>
            <a:ext cx="304800" cy="875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641046" y="5257800"/>
            <a:ext cx="4426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minimum cost is </a:t>
            </a:r>
          </a:p>
          <a:p>
            <a:pPr algn="ctr"/>
            <a:r>
              <a:rPr lang="en-US" sz="1400" dirty="0" smtClean="0"/>
              <a:t>3 + 5 +  3 + 4 + 3 = 18 units  </a:t>
            </a:r>
            <a:endParaRPr lang="en-US" sz="1400" dirty="0" smtClean="0"/>
          </a:p>
          <a:p>
            <a:pPr algn="ctr"/>
            <a:r>
              <a:rPr lang="en-US" sz="1400" dirty="0" smtClean="0"/>
              <a:t>and the associated path is </a:t>
            </a:r>
          </a:p>
          <a:p>
            <a:pPr algn="ctr"/>
            <a:r>
              <a:rPr lang="en-US" sz="1400" b="1" dirty="0" smtClean="0"/>
              <a:t>(</a:t>
            </a:r>
            <a:r>
              <a:rPr lang="en-US" sz="1400" b="1" dirty="0" smtClean="0"/>
              <a:t>0</a:t>
            </a:r>
            <a:r>
              <a:rPr lang="en-US" sz="1400" b="1" dirty="0" smtClean="0"/>
              <a:t>, </a:t>
            </a:r>
            <a:r>
              <a:rPr lang="en-US" sz="1400" b="1" dirty="0" smtClean="0"/>
              <a:t>0) -&gt; </a:t>
            </a:r>
            <a:r>
              <a:rPr lang="en-US" sz="1400" b="1" dirty="0" smtClean="0"/>
              <a:t>(0, </a:t>
            </a:r>
            <a:r>
              <a:rPr lang="en-US" sz="1400" b="1" dirty="0" smtClean="0"/>
              <a:t>1) -&gt; </a:t>
            </a:r>
            <a:r>
              <a:rPr lang="en-US" sz="1400" b="1" dirty="0" smtClean="0"/>
              <a:t>(</a:t>
            </a:r>
            <a:r>
              <a:rPr lang="en-US" sz="1400" b="1" dirty="0" smtClean="0"/>
              <a:t>0</a:t>
            </a:r>
            <a:r>
              <a:rPr lang="en-US" sz="1400" b="1" dirty="0" smtClean="0"/>
              <a:t>,2) </a:t>
            </a:r>
            <a:r>
              <a:rPr lang="en-US" sz="1400" b="1" dirty="0" smtClean="0"/>
              <a:t>-&gt; </a:t>
            </a:r>
            <a:r>
              <a:rPr lang="en-US" sz="1400" b="1" dirty="0" smtClean="0"/>
              <a:t>(1, </a:t>
            </a:r>
            <a:r>
              <a:rPr lang="en-US" sz="1400" b="1" dirty="0"/>
              <a:t>2</a:t>
            </a:r>
            <a:r>
              <a:rPr lang="en-US" sz="1400" b="1" dirty="0" smtClean="0"/>
              <a:t>) -&gt; </a:t>
            </a:r>
            <a:r>
              <a:rPr lang="en-US" sz="1400" b="1" dirty="0" smtClean="0"/>
              <a:t>(2, </a:t>
            </a:r>
            <a:r>
              <a:rPr lang="en-US" sz="1400" b="1" dirty="0" smtClean="0"/>
              <a:t>2)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8963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4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6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37" grpId="0"/>
      <p:bldP spid="38" grpId="0"/>
      <p:bldP spid="39" grpId="0"/>
      <p:bldP spid="41" grpId="0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/>
      <p:bldP spid="63" grpId="1"/>
      <p:bldP spid="21" grpId="0" animBg="1"/>
      <p:bldP spid="21" grpId="1" animBg="1"/>
      <p:bldP spid="64" grpId="0" animBg="1"/>
      <p:bldP spid="65" grpId="0" animBg="1"/>
      <p:bldP spid="66" grpId="0" animBg="1"/>
      <p:bldP spid="67" grpId="0" animBg="1"/>
      <p:bldP spid="6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2035</TotalTime>
  <Words>990</Words>
  <Application>Microsoft Office PowerPoint</Application>
  <PresentationFormat>On-screen Show (4:3)</PresentationFormat>
  <Paragraphs>218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The Minimum Cost Path/Minimum Sum Path Problem</vt:lpstr>
      <vt:lpstr>The Minimum Cost Path/Minimum Sum Path Problem Movement Constraints</vt:lpstr>
      <vt:lpstr>The Minimum Cost Path/Minimum Sum Path Problem Movement Constraints (Contd.)</vt:lpstr>
      <vt:lpstr>How to Solve The Minimum Cost Path/Minimum Sum Path Problem</vt:lpstr>
      <vt:lpstr>The Minimum Cost Path/Minimum Path Sum Problem using Dynamic Programming</vt:lpstr>
      <vt:lpstr>The Minimum Cost Path/Minimum Path Sum Problem using Dynamic Programming (Contd.)</vt:lpstr>
      <vt:lpstr>The Minimum Cost Path/Minimum Path Sum Problem using Greedy Approach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 Feasibility</dc:title>
  <dc:creator>Shafi</dc:creator>
  <cp:lastModifiedBy>Shafi</cp:lastModifiedBy>
  <cp:revision>180</cp:revision>
  <dcterms:created xsi:type="dcterms:W3CDTF">2006-08-16T00:00:00Z</dcterms:created>
  <dcterms:modified xsi:type="dcterms:W3CDTF">2020-12-01T22:52:44Z</dcterms:modified>
</cp:coreProperties>
</file>