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1" r:id="rId3"/>
    <p:sldId id="259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6" autoAdjust="0"/>
  </p:normalViewPr>
  <p:slideViewPr>
    <p:cSldViewPr>
      <p:cViewPr>
        <p:scale>
          <a:sx n="72" d="100"/>
          <a:sy n="72" d="100"/>
        </p:scale>
        <p:origin x="-111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2B49-77A9-46AD-BC0E-E243C94DECA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9ABB2-5AE8-463E-A000-A373F56E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9ABB2-5AE8-463E-A000-A373F56E5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ide.com/data-structures/types-of-binary-tree.htm" TargetMode="External"/><Relationship Id="rId2" Type="http://schemas.openxmlformats.org/officeDocument/2006/relationships/hyperlink" Target="https://www.geeksforgeeks.org/skewed-binary-t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sdope.com/course/data-structures-red-black-trees/" TargetMode="External"/><Relationship Id="rId5" Type="http://schemas.openxmlformats.org/officeDocument/2006/relationships/hyperlink" Target="https://towardsdatascience.com/5-types-of-binary-tree-with-cool-illustrations-9b335c430254" TargetMode="External"/><Relationship Id="rId4" Type="http://schemas.openxmlformats.org/officeDocument/2006/relationships/hyperlink" Target="https://www.gatevidyalay.com/tag/left-skewed-binary-tre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Degenerate/Pathological</a:t>
            </a:r>
            <a:r>
              <a:rPr lang="en-US" dirty="0" smtClean="0"/>
              <a:t> </a:t>
            </a:r>
            <a:r>
              <a:rPr lang="en-US" u="sng" dirty="0" smtClean="0"/>
              <a:t>Binary</a:t>
            </a:r>
            <a:r>
              <a:rPr lang="en-US" dirty="0" smtClean="0"/>
              <a:t> </a:t>
            </a:r>
            <a:r>
              <a:rPr lang="en-US" u="sng" dirty="0" smtClean="0"/>
              <a:t>Tree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algn="just"/>
            <a:r>
              <a:rPr lang="en-US" sz="1800" b="1" i="1" u="sng" dirty="0" smtClean="0"/>
              <a:t>Definition &amp; Properties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A </a:t>
            </a:r>
            <a:r>
              <a:rPr lang="en-US" sz="1600" b="1" dirty="0" smtClean="0"/>
              <a:t>Degenerate </a:t>
            </a:r>
            <a:r>
              <a:rPr lang="en-US" sz="1600" dirty="0" smtClean="0"/>
              <a:t>or</a:t>
            </a:r>
            <a:r>
              <a:rPr lang="en-US" sz="1600" b="1" dirty="0" smtClean="0"/>
              <a:t> Pathological Binary Tree</a:t>
            </a:r>
            <a:r>
              <a:rPr lang="en-US" sz="1600" dirty="0" smtClean="0"/>
              <a:t> </a:t>
            </a:r>
            <a:r>
              <a:rPr lang="en-US" sz="1600" dirty="0"/>
              <a:t>is a type of binary tree in which all the nodes have only either </a:t>
            </a:r>
            <a:r>
              <a:rPr lang="en-US" sz="1600" dirty="0" smtClean="0"/>
              <a:t>one child or </a:t>
            </a:r>
            <a:r>
              <a:rPr lang="en-US" sz="1600" dirty="0"/>
              <a:t>no child</a:t>
            </a:r>
            <a:r>
              <a:rPr lang="en-US" sz="1600" dirty="0" smtClean="0"/>
              <a:t>.</a:t>
            </a:r>
          </a:p>
          <a:p>
            <a:pPr lvl="1" algn="just"/>
            <a:r>
              <a:rPr lang="en-US" sz="1600" dirty="0" smtClean="0"/>
              <a:t>All the parent nodes will have one and only one child (either left of right).</a:t>
            </a:r>
          </a:p>
          <a:p>
            <a:pPr lvl="1" algn="just"/>
            <a:r>
              <a:rPr lang="en-US" sz="1600" dirty="0"/>
              <a:t>The tree will behave/perform like a </a:t>
            </a:r>
            <a:r>
              <a:rPr lang="en-US" sz="1600" b="1" dirty="0"/>
              <a:t>Linked List</a:t>
            </a:r>
            <a:r>
              <a:rPr lang="en-US" sz="1600" dirty="0"/>
              <a:t> data structure</a:t>
            </a:r>
            <a:r>
              <a:rPr lang="en-US" sz="1600" dirty="0" smtClean="0"/>
              <a:t>.</a:t>
            </a:r>
          </a:p>
          <a:p>
            <a:pPr marL="274320" lvl="1" indent="0" algn="just">
              <a:buNone/>
            </a:pPr>
            <a:endParaRPr lang="en-US" sz="1800" dirty="0" smtClean="0"/>
          </a:p>
          <a:p>
            <a:pPr algn="just"/>
            <a:r>
              <a:rPr lang="en-US" sz="1800" b="1" i="1" u="sng" dirty="0" smtClean="0"/>
              <a:t>Example</a:t>
            </a:r>
            <a:endParaRPr lang="en-US" sz="1800" b="1" i="1" u="sng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810000"/>
            <a:ext cx="2362200" cy="2488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10000"/>
            <a:ext cx="1905000" cy="2488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10000"/>
            <a:ext cx="2286000" cy="24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Properties/Characteristics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5238895" cy="4734205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sz="1600" dirty="0" smtClean="0"/>
              <a:t>A </a:t>
            </a:r>
            <a:r>
              <a:rPr lang="en-US" sz="1600" b="1" dirty="0" smtClean="0">
                <a:solidFill>
                  <a:srgbClr val="FF0000"/>
                </a:solidFill>
              </a:rPr>
              <a:t>Red</a:t>
            </a:r>
            <a:r>
              <a:rPr lang="en-US" sz="1600" b="1" dirty="0" smtClean="0"/>
              <a:t>-Black</a:t>
            </a:r>
            <a:r>
              <a:rPr lang="en-US" sz="1600" dirty="0" smtClean="0"/>
              <a:t> Tree is a self-balancing </a:t>
            </a:r>
            <a:r>
              <a:rPr lang="en-US" sz="1600" b="1" dirty="0" smtClean="0"/>
              <a:t>Binary Search Tree (BST)</a:t>
            </a:r>
            <a:r>
              <a:rPr lang="en-US" sz="1600" dirty="0" smtClean="0"/>
              <a:t>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600" dirty="0" smtClean="0"/>
              <a:t>If a </a:t>
            </a:r>
            <a:r>
              <a:rPr lang="en-US" sz="1600" b="1" dirty="0" smtClean="0"/>
              <a:t>BST</a:t>
            </a:r>
            <a:r>
              <a:rPr lang="en-US" sz="1600" dirty="0" smtClean="0"/>
              <a:t> follows the following properties, then it will be considered as a </a:t>
            </a:r>
            <a:r>
              <a:rPr lang="en-US" sz="1600" b="1" dirty="0" smtClean="0">
                <a:solidFill>
                  <a:srgbClr val="FF0000"/>
                </a:solidFill>
              </a:rPr>
              <a:t>Red</a:t>
            </a:r>
            <a:r>
              <a:rPr lang="en-US" sz="1600" b="1" dirty="0" smtClean="0"/>
              <a:t>-Black</a:t>
            </a:r>
            <a:r>
              <a:rPr lang="en-US" sz="1600" dirty="0" smtClean="0"/>
              <a:t> Tree: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500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500" dirty="0" smtClean="0"/>
              <a:t>Every node is either </a:t>
            </a:r>
            <a:r>
              <a:rPr lang="en-US" sz="1500" b="1" dirty="0" smtClean="0">
                <a:solidFill>
                  <a:srgbClr val="FF0000"/>
                </a:solidFill>
              </a:rPr>
              <a:t>Red</a:t>
            </a:r>
            <a:r>
              <a:rPr lang="en-US" sz="1500" dirty="0" smtClean="0"/>
              <a:t> or </a:t>
            </a:r>
            <a:r>
              <a:rPr lang="en-US" sz="1500" b="1" dirty="0" smtClean="0"/>
              <a:t>Black</a:t>
            </a:r>
            <a:r>
              <a:rPr lang="en-US" sz="1500" dirty="0" smtClean="0"/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500" dirty="0" smtClean="0"/>
              <a:t>The </a:t>
            </a:r>
            <a:r>
              <a:rPr lang="en-US" sz="1500" b="1" dirty="0" smtClean="0"/>
              <a:t>root</a:t>
            </a:r>
            <a:r>
              <a:rPr lang="en-US" sz="1500" dirty="0" smtClean="0"/>
              <a:t> must be </a:t>
            </a:r>
            <a:r>
              <a:rPr lang="en-US" sz="1500" b="1" dirty="0" smtClean="0"/>
              <a:t>Black</a:t>
            </a:r>
            <a:r>
              <a:rPr lang="en-US" sz="1500" dirty="0" smtClean="0"/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500" dirty="0"/>
              <a:t>Every </a:t>
            </a:r>
            <a:r>
              <a:rPr lang="en-US" sz="1500" b="1" dirty="0"/>
              <a:t>leaf </a:t>
            </a:r>
            <a:r>
              <a:rPr lang="en-US" sz="1500" b="1" dirty="0" smtClean="0"/>
              <a:t>(NIL/NULL </a:t>
            </a:r>
            <a:r>
              <a:rPr lang="en-US" sz="1500" b="1" dirty="0"/>
              <a:t>pointers)</a:t>
            </a:r>
            <a:r>
              <a:rPr lang="en-US" sz="1500" dirty="0"/>
              <a:t> will </a:t>
            </a:r>
            <a:r>
              <a:rPr lang="en-US" sz="1500" dirty="0" smtClean="0"/>
              <a:t>be </a:t>
            </a:r>
            <a:r>
              <a:rPr lang="en-US" sz="1500" b="1" dirty="0" smtClean="0"/>
              <a:t>Black</a:t>
            </a:r>
            <a:r>
              <a:rPr lang="en-US" sz="1500" dirty="0" smtClean="0"/>
              <a:t>.</a:t>
            </a:r>
            <a:br>
              <a:rPr lang="en-US" sz="1500" dirty="0" smtClean="0"/>
            </a:br>
            <a:r>
              <a:rPr lang="en-US" sz="1500" dirty="0" smtClean="0"/>
              <a:t>Every internal nodes will have 2 (two) children.</a:t>
            </a:r>
          </a:p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en-US" sz="1500" dirty="0" smtClean="0"/>
              <a:t>If a node is </a:t>
            </a:r>
            <a:r>
              <a:rPr lang="en-US" sz="1500" b="1" dirty="0" smtClean="0">
                <a:solidFill>
                  <a:srgbClr val="FF0000"/>
                </a:solidFill>
              </a:rPr>
              <a:t>Red</a:t>
            </a:r>
            <a:r>
              <a:rPr lang="en-US" sz="1500" dirty="0" smtClean="0"/>
              <a:t>, then both of its children will be </a:t>
            </a:r>
            <a:r>
              <a:rPr lang="en-US" sz="1500" b="1" dirty="0" smtClean="0"/>
              <a:t>Black</a:t>
            </a:r>
            <a:r>
              <a:rPr lang="en-US" sz="1500" dirty="0" smtClean="0"/>
              <a:t>.</a:t>
            </a:r>
            <a:br>
              <a:rPr lang="en-US" sz="1500" dirty="0" smtClean="0"/>
            </a:br>
            <a:r>
              <a:rPr lang="en-US" sz="1500" b="1" dirty="0" smtClean="0"/>
              <a:t>No</a:t>
            </a:r>
            <a:r>
              <a:rPr lang="en-US" sz="1500" dirty="0" smtClean="0"/>
              <a:t> two consecutive </a:t>
            </a:r>
            <a:r>
              <a:rPr lang="en-US" sz="1500" b="1" dirty="0" smtClean="0">
                <a:solidFill>
                  <a:srgbClr val="FF0000"/>
                </a:solidFill>
              </a:rPr>
              <a:t>Red </a:t>
            </a:r>
            <a:r>
              <a:rPr lang="en-US" sz="1500" dirty="0" smtClean="0"/>
              <a:t>nodes on any simple path from the root to any leaf. </a:t>
            </a:r>
            <a:endParaRPr lang="en-US" sz="1500" b="1" dirty="0" smtClean="0">
              <a:solidFill>
                <a:srgbClr val="FF0000"/>
              </a:solidFill>
            </a:endParaRPr>
          </a:p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en-US" sz="1500" dirty="0" smtClean="0"/>
              <a:t>For each node, all paths from that node to descendant leaves </a:t>
            </a:r>
            <a:r>
              <a:rPr lang="en-US" sz="1500" b="1" dirty="0" smtClean="0"/>
              <a:t>(NIL)</a:t>
            </a:r>
            <a:r>
              <a:rPr lang="en-US" sz="1500" dirty="0" smtClean="0"/>
              <a:t> contain the same number of </a:t>
            </a:r>
            <a:r>
              <a:rPr lang="en-US" sz="1500" b="1" dirty="0" smtClean="0"/>
              <a:t>Black</a:t>
            </a:r>
            <a:r>
              <a:rPr lang="en-US" sz="1500" dirty="0" smtClean="0"/>
              <a:t> nodes (this count </a:t>
            </a:r>
            <a:r>
              <a:rPr lang="en-US" sz="1500" b="1" dirty="0" smtClean="0"/>
              <a:t>excludes</a:t>
            </a:r>
            <a:r>
              <a:rPr lang="en-US" sz="1500" dirty="0" smtClean="0"/>
              <a:t> the node itself!).</a:t>
            </a:r>
            <a:br>
              <a:rPr lang="en-US" sz="1500" dirty="0" smtClean="0"/>
            </a:br>
            <a:endParaRPr lang="en-US" sz="1500" dirty="0" smtClean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400" b="1" i="1" u="sng" dirty="0" smtClean="0"/>
              <a:t>Black Height</a:t>
            </a:r>
            <a:r>
              <a:rPr lang="en-US" sz="1400" dirty="0" smtClean="0"/>
              <a:t> – It is </a:t>
            </a:r>
            <a:r>
              <a:rPr lang="en-US" sz="1400" dirty="0"/>
              <a:t>an important term used with </a:t>
            </a:r>
            <a:r>
              <a:rPr lang="en-US" sz="1400" b="1" dirty="0" smtClean="0">
                <a:solidFill>
                  <a:srgbClr val="FF0000"/>
                </a:solidFill>
              </a:rPr>
              <a:t>Red</a:t>
            </a:r>
            <a:r>
              <a:rPr lang="en-US" sz="1400" b="1" dirty="0" smtClean="0"/>
              <a:t>-Black</a:t>
            </a:r>
            <a:r>
              <a:rPr lang="en-US" sz="1400" dirty="0" smtClean="0"/>
              <a:t> </a:t>
            </a:r>
            <a:r>
              <a:rPr lang="en-US" sz="1400" dirty="0"/>
              <a:t>trees. It is the number of </a:t>
            </a:r>
            <a:r>
              <a:rPr lang="en-US" sz="1400" b="1" dirty="0" smtClean="0"/>
              <a:t>Black</a:t>
            </a:r>
            <a:r>
              <a:rPr lang="en-US" sz="1400" dirty="0" smtClean="0"/>
              <a:t> </a:t>
            </a:r>
            <a:r>
              <a:rPr lang="en-US" sz="1400" dirty="0"/>
              <a:t>nodes on any simple path from a node </a:t>
            </a:r>
            <a:r>
              <a:rPr lang="en-US" sz="1400" b="1" i="1" dirty="0"/>
              <a:t>x</a:t>
            </a:r>
            <a:r>
              <a:rPr lang="en-US" sz="1400" dirty="0"/>
              <a:t> (</a:t>
            </a:r>
            <a:r>
              <a:rPr lang="en-US" sz="1400" b="1" dirty="0"/>
              <a:t>not including it</a:t>
            </a:r>
            <a:r>
              <a:rPr lang="en-US" sz="1400" dirty="0"/>
              <a:t>) to a leaf. Black height of any node </a:t>
            </a:r>
            <a:r>
              <a:rPr lang="en-US" sz="1400" b="1" i="1" dirty="0"/>
              <a:t>x</a:t>
            </a:r>
            <a:r>
              <a:rPr lang="en-US" sz="1400" dirty="0"/>
              <a:t> is represented by </a:t>
            </a:r>
            <a:r>
              <a:rPr lang="en-US" sz="1400" b="1" i="1" dirty="0" err="1"/>
              <a:t>bh</a:t>
            </a:r>
            <a:r>
              <a:rPr lang="en-US" sz="1400" b="1" i="1" dirty="0"/>
              <a:t>(x)</a:t>
            </a:r>
            <a:r>
              <a:rPr lang="en-US" sz="1400" dirty="0"/>
              <a:t>.</a:t>
            </a:r>
            <a:endParaRPr lang="en-US" sz="1500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b="1" i="1" dirty="0"/>
          </a:p>
          <a:p>
            <a:pPr marL="0" indent="0" algn="just">
              <a:buNone/>
            </a:pPr>
            <a:endParaRPr lang="en-US" sz="1800" b="1" i="1" u="sng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739494"/>
            <a:ext cx="3657600" cy="24515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4191000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Example of a </a:t>
            </a:r>
            <a:r>
              <a:rPr lang="en-US" sz="1400" b="1" dirty="0" smtClean="0">
                <a:solidFill>
                  <a:srgbClr val="FF0000"/>
                </a:solidFill>
              </a:rPr>
              <a:t>Red</a:t>
            </a:r>
            <a:r>
              <a:rPr lang="en-US" sz="1400" dirty="0" smtClean="0"/>
              <a:t>-</a:t>
            </a:r>
            <a:r>
              <a:rPr lang="en-US" sz="1400" b="1" dirty="0" smtClean="0"/>
              <a:t>Black</a:t>
            </a:r>
            <a:r>
              <a:rPr lang="en-US" sz="1400" dirty="0" smtClean="0"/>
              <a:t> Tree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57800" y="4572000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So, </a:t>
            </a:r>
            <a:r>
              <a:rPr lang="en-US" sz="1200" b="1" dirty="0" err="1" smtClean="0"/>
              <a:t>bh</a:t>
            </a:r>
            <a:r>
              <a:rPr lang="en-US" sz="1200" b="1" dirty="0" smtClean="0"/>
              <a:t> (13) = 2</a:t>
            </a:r>
          </a:p>
          <a:p>
            <a:pPr algn="ctr"/>
            <a:r>
              <a:rPr lang="en-US" sz="1200" b="1" dirty="0" err="1" smtClean="0"/>
              <a:t>bh</a:t>
            </a:r>
            <a:r>
              <a:rPr lang="en-US" sz="1200" b="1" dirty="0" smtClean="0"/>
              <a:t>(8) = 2</a:t>
            </a:r>
          </a:p>
          <a:p>
            <a:pPr algn="ctr"/>
            <a:r>
              <a:rPr lang="en-US" sz="1200" b="1" dirty="0" err="1" smtClean="0"/>
              <a:t>bh</a:t>
            </a:r>
            <a:r>
              <a:rPr lang="en-US" sz="1200" b="1" dirty="0" smtClean="0"/>
              <a:t>(17) </a:t>
            </a:r>
            <a:r>
              <a:rPr lang="en-US" sz="1200" b="1" dirty="0"/>
              <a:t>= </a:t>
            </a:r>
            <a:r>
              <a:rPr lang="en-US" sz="1200" b="1" dirty="0" smtClean="0"/>
              <a:t>2</a:t>
            </a:r>
          </a:p>
          <a:p>
            <a:pPr algn="ctr"/>
            <a:r>
              <a:rPr lang="en-US" sz="1200" b="1" dirty="0" err="1" smtClean="0"/>
              <a:t>bh</a:t>
            </a:r>
            <a:r>
              <a:rPr lang="en-US" sz="1200" b="1" dirty="0" smtClean="0"/>
              <a:t>(1) </a:t>
            </a:r>
            <a:r>
              <a:rPr lang="en-US" sz="1200" b="1" dirty="0"/>
              <a:t>= </a:t>
            </a:r>
            <a:r>
              <a:rPr lang="en-US" sz="1200" b="1" dirty="0" err="1" smtClean="0"/>
              <a:t>bh</a:t>
            </a:r>
            <a:r>
              <a:rPr lang="en-US" sz="1200" b="1" dirty="0" smtClean="0"/>
              <a:t>(11) </a:t>
            </a:r>
            <a:r>
              <a:rPr lang="en-US" sz="1200" b="1" dirty="0"/>
              <a:t>= </a:t>
            </a:r>
            <a:r>
              <a:rPr lang="en-US" sz="1200" b="1" dirty="0" err="1" smtClean="0"/>
              <a:t>bh</a:t>
            </a:r>
            <a:r>
              <a:rPr lang="en-US" sz="1200" b="1" dirty="0" smtClean="0"/>
              <a:t>(15) </a:t>
            </a:r>
            <a:r>
              <a:rPr lang="en-US" sz="1200" b="1" dirty="0"/>
              <a:t>= </a:t>
            </a:r>
            <a:r>
              <a:rPr lang="en-US" sz="1200" b="1" dirty="0" err="1" smtClean="0"/>
              <a:t>bh</a:t>
            </a:r>
            <a:r>
              <a:rPr lang="en-US" sz="1200" b="1" dirty="0" smtClean="0"/>
              <a:t>(25) </a:t>
            </a:r>
            <a:r>
              <a:rPr lang="en-US" sz="1200" b="1" dirty="0"/>
              <a:t>= </a:t>
            </a:r>
            <a:r>
              <a:rPr lang="en-US" sz="1200" b="1" dirty="0" smtClean="0"/>
              <a:t>1</a:t>
            </a:r>
          </a:p>
          <a:p>
            <a:pPr algn="ctr"/>
            <a:r>
              <a:rPr lang="en-US" sz="1200" b="1" dirty="0" err="1" smtClean="0"/>
              <a:t>bh</a:t>
            </a:r>
            <a:r>
              <a:rPr lang="en-US" sz="1200" b="1" dirty="0" smtClean="0"/>
              <a:t>(6) </a:t>
            </a:r>
            <a:r>
              <a:rPr lang="en-US" sz="1200" b="1" dirty="0"/>
              <a:t>= </a:t>
            </a:r>
            <a:r>
              <a:rPr lang="en-US" sz="1200" b="1" dirty="0" err="1" smtClean="0"/>
              <a:t>bh</a:t>
            </a:r>
            <a:r>
              <a:rPr lang="en-US" sz="1200" b="1" dirty="0" smtClean="0"/>
              <a:t>(22) </a:t>
            </a:r>
            <a:r>
              <a:rPr lang="en-US" sz="1200" b="1" dirty="0"/>
              <a:t>= </a:t>
            </a:r>
            <a:r>
              <a:rPr lang="en-US" sz="1200" b="1" dirty="0" err="1" smtClean="0"/>
              <a:t>bh</a:t>
            </a:r>
            <a:r>
              <a:rPr lang="en-US" sz="1200" b="1" dirty="0" smtClean="0"/>
              <a:t>(27) </a:t>
            </a:r>
            <a:r>
              <a:rPr lang="en-US" sz="1200" b="1" dirty="0"/>
              <a:t>= </a:t>
            </a:r>
            <a:r>
              <a:rPr lang="en-US" sz="1200" b="1" dirty="0" smtClean="0"/>
              <a:t>1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Black Height of all the Leaf Nodes is Zero (0).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212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Construction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734205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sz="1800" u="sng" dirty="0" smtClean="0"/>
              <a:t>Steps of constructing </a:t>
            </a:r>
            <a:r>
              <a:rPr lang="en-US" sz="1800" b="1" u="sng" dirty="0" smtClean="0">
                <a:solidFill>
                  <a:srgbClr val="FF0000"/>
                </a:solidFill>
              </a:rPr>
              <a:t>Red</a:t>
            </a:r>
            <a:r>
              <a:rPr lang="en-US" sz="1800" b="1" u="sng" dirty="0" smtClean="0"/>
              <a:t>-Black</a:t>
            </a:r>
            <a:r>
              <a:rPr lang="en-US" sz="1800" u="sng" dirty="0" smtClean="0"/>
              <a:t> Tree: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500" dirty="0" smtClean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500" dirty="0" smtClean="0"/>
              <a:t>As </a:t>
            </a:r>
            <a:r>
              <a:rPr lang="en-US" sz="1400" b="1" dirty="0" smtClean="0">
                <a:solidFill>
                  <a:srgbClr val="FF0000"/>
                </a:solidFill>
              </a:rPr>
              <a:t>Red</a:t>
            </a:r>
            <a:r>
              <a:rPr lang="en-US" sz="1400" b="1" dirty="0" smtClean="0"/>
              <a:t>-Black</a:t>
            </a:r>
            <a:r>
              <a:rPr lang="en-US" sz="1400" dirty="0" smtClean="0"/>
              <a:t> Tree is a self-balancing </a:t>
            </a:r>
            <a:r>
              <a:rPr lang="en-US" sz="1400" b="1" dirty="0" smtClean="0"/>
              <a:t>Binary Search Tree (BST)</a:t>
            </a:r>
            <a:r>
              <a:rPr lang="en-US" sz="1400" dirty="0" smtClean="0"/>
              <a:t>, so elements will be inserted/added into the tree as the same way we constructed  </a:t>
            </a:r>
            <a:r>
              <a:rPr lang="en-US" sz="1400" b="1" dirty="0"/>
              <a:t>Binary Search Tree (BST</a:t>
            </a:r>
            <a:r>
              <a:rPr lang="en-US" sz="1400" b="1" dirty="0" smtClean="0"/>
              <a:t>) </a:t>
            </a:r>
            <a:r>
              <a:rPr lang="en-US" sz="1400" dirty="0" smtClean="0"/>
              <a:t>from a given list of elements!</a:t>
            </a:r>
            <a:r>
              <a:rPr lang="en-US" sz="1600" dirty="0" smtClean="0"/>
              <a:t> 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16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600" dirty="0" smtClean="0"/>
              <a:t>We do the following steps recursively for every element in the given list: </a:t>
            </a:r>
            <a:endParaRPr lang="en-US" sz="1600" i="1" dirty="0" smtClean="0"/>
          </a:p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en-US" sz="1600" i="1" dirty="0" smtClean="0"/>
              <a:t>Pick an element, name it as </a:t>
            </a:r>
            <a:r>
              <a:rPr lang="en-US" sz="1600" b="1" i="1" dirty="0" smtClean="0"/>
              <a:t>‘z’</a:t>
            </a:r>
            <a:r>
              <a:rPr lang="en-US" sz="1600" i="1" dirty="0" smtClean="0"/>
              <a:t>, color it </a:t>
            </a:r>
            <a:r>
              <a:rPr lang="en-US" sz="1600" b="1" i="1" dirty="0" smtClean="0">
                <a:solidFill>
                  <a:srgbClr val="FF0000"/>
                </a:solidFill>
              </a:rPr>
              <a:t>Red</a:t>
            </a:r>
            <a:r>
              <a:rPr lang="en-US" sz="1600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 smtClean="0"/>
              <a:t>and insert it as a node into the tree.</a:t>
            </a:r>
          </a:p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en-US" sz="1600" i="1" dirty="0" smtClean="0"/>
              <a:t>If violation arises, Recolor and Rotate nodes until the violation is fixed/solved. </a:t>
            </a:r>
            <a:endParaRPr lang="en-US" sz="1600" i="1" dirty="0"/>
          </a:p>
          <a:p>
            <a:pPr marL="0" indent="0" algn="just">
              <a:buNone/>
            </a:pPr>
            <a:endParaRPr lang="en-US" sz="1800" b="1" i="1" u="sng" dirty="0"/>
          </a:p>
          <a:p>
            <a:pPr marL="0" indent="0" algn="just">
              <a:buNone/>
            </a:pPr>
            <a:r>
              <a:rPr lang="en-US" sz="1600" dirty="0" smtClean="0"/>
              <a:t>Violations may occur in terms of constructing a</a:t>
            </a:r>
            <a:r>
              <a:rPr lang="en-US" sz="1600" b="1" i="1" dirty="0" smtClean="0"/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Red</a:t>
            </a:r>
            <a:r>
              <a:rPr lang="en-US" sz="1600" b="1" i="1" dirty="0" smtClean="0"/>
              <a:t>-Black </a:t>
            </a:r>
            <a:r>
              <a:rPr lang="en-US" sz="1600" dirty="0" smtClean="0"/>
              <a:t>Tree when</a:t>
            </a:r>
            <a:r>
              <a:rPr lang="en-US" sz="1600" b="1" i="1" dirty="0" smtClean="0"/>
              <a:t>:</a:t>
            </a:r>
            <a:endParaRPr lang="en-US" sz="1600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600" i="1" dirty="0" smtClean="0"/>
              <a:t>The </a:t>
            </a:r>
            <a:r>
              <a:rPr lang="en-US" sz="1600" b="1" i="1" dirty="0" smtClean="0"/>
              <a:t>Root</a:t>
            </a:r>
            <a:r>
              <a:rPr lang="en-US" sz="1600" i="1" dirty="0" smtClean="0"/>
              <a:t> is colored as </a:t>
            </a:r>
            <a:r>
              <a:rPr lang="en-US" sz="1600" b="1" i="1" dirty="0" smtClean="0">
                <a:solidFill>
                  <a:srgbClr val="FF0000"/>
                </a:solidFill>
              </a:rPr>
              <a:t>Red</a:t>
            </a:r>
            <a:r>
              <a:rPr lang="en-US" sz="1600" i="1" dirty="0" smtClean="0">
                <a:solidFill>
                  <a:srgbClr val="FF0000"/>
                </a:solidFill>
              </a:rPr>
              <a:t/>
            </a:r>
            <a:br>
              <a:rPr lang="en-US" sz="1600" i="1" dirty="0" smtClean="0">
                <a:solidFill>
                  <a:srgbClr val="FF0000"/>
                </a:solidFill>
              </a:rPr>
            </a:br>
            <a:r>
              <a:rPr lang="en-US" sz="1200" b="1" i="1" dirty="0" smtClean="0"/>
              <a:t>As the Root of a </a:t>
            </a:r>
            <a:r>
              <a:rPr lang="en-US" sz="1200" b="1" i="1" dirty="0">
                <a:solidFill>
                  <a:srgbClr val="FF0000"/>
                </a:solidFill>
              </a:rPr>
              <a:t>Red</a:t>
            </a:r>
            <a:r>
              <a:rPr lang="en-US" sz="1200" b="1" i="1" dirty="0"/>
              <a:t>-Black</a:t>
            </a:r>
            <a:r>
              <a:rPr lang="en-US" sz="1200" b="1" dirty="0"/>
              <a:t> </a:t>
            </a:r>
            <a:r>
              <a:rPr lang="en-US" sz="1200" b="1" i="1" dirty="0" smtClean="0"/>
              <a:t>Tree must be Black.</a:t>
            </a:r>
            <a:endParaRPr lang="en-US" sz="1200" b="1" i="1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600" i="1" dirty="0" smtClean="0"/>
              <a:t>A </a:t>
            </a:r>
            <a:r>
              <a:rPr lang="en-US" sz="1600" b="1" i="1" dirty="0" smtClean="0"/>
              <a:t>new element</a:t>
            </a:r>
            <a:r>
              <a:rPr lang="en-US" sz="1600" i="1" dirty="0" smtClean="0"/>
              <a:t> is inserted as </a:t>
            </a:r>
            <a:r>
              <a:rPr lang="en-US" sz="1600" b="1" i="1" dirty="0" smtClean="0"/>
              <a:t>a child of an existing </a:t>
            </a:r>
            <a:r>
              <a:rPr lang="en-US" sz="1600" b="1" i="1" dirty="0" smtClean="0">
                <a:solidFill>
                  <a:srgbClr val="FF0000"/>
                </a:solidFill>
              </a:rPr>
              <a:t>Red</a:t>
            </a:r>
            <a:r>
              <a:rPr lang="en-US" sz="1600" b="1" i="1" dirty="0" smtClean="0"/>
              <a:t> parent</a:t>
            </a:r>
            <a:r>
              <a:rPr lang="en-US" sz="1600" i="1" dirty="0" smtClean="0"/>
              <a:t> and then it is colored as </a:t>
            </a:r>
            <a:r>
              <a:rPr lang="en-US" sz="1600" b="1" i="1" dirty="0" smtClean="0">
                <a:solidFill>
                  <a:srgbClr val="FF0000"/>
                </a:solidFill>
              </a:rPr>
              <a:t>Red</a:t>
            </a:r>
            <a:r>
              <a:rPr lang="en-US" sz="1600" i="1" dirty="0" smtClean="0">
                <a:solidFill>
                  <a:srgbClr val="FF0000"/>
                </a:solidFill>
              </a:rPr>
              <a:t>.</a:t>
            </a:r>
            <a:br>
              <a:rPr lang="en-US" sz="1600" i="1" dirty="0" smtClean="0">
                <a:solidFill>
                  <a:srgbClr val="FF0000"/>
                </a:solidFill>
              </a:rPr>
            </a:br>
            <a:r>
              <a:rPr lang="en-US" sz="1200" b="1" i="1" dirty="0" smtClean="0"/>
              <a:t>As two </a:t>
            </a:r>
            <a:r>
              <a:rPr lang="en-US" sz="1200" b="1" i="1" dirty="0"/>
              <a:t>consecutive </a:t>
            </a:r>
            <a:r>
              <a:rPr lang="en-US" sz="1200" b="1" i="1" dirty="0">
                <a:solidFill>
                  <a:srgbClr val="FF0000"/>
                </a:solidFill>
              </a:rPr>
              <a:t>Red </a:t>
            </a:r>
            <a:r>
              <a:rPr lang="en-US" sz="1200" b="1" i="1" dirty="0" smtClean="0"/>
              <a:t>nodes are not allowed.</a:t>
            </a:r>
            <a:endParaRPr lang="en-US" sz="1200" b="1" i="1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Construction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734205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sz="1800" u="sng" dirty="0" smtClean="0"/>
              <a:t>Visual Representation of Violations in a </a:t>
            </a:r>
            <a:r>
              <a:rPr lang="en-US" sz="1800" b="1" u="sng" dirty="0">
                <a:solidFill>
                  <a:srgbClr val="FF0000"/>
                </a:solidFill>
              </a:rPr>
              <a:t>Red</a:t>
            </a:r>
            <a:r>
              <a:rPr lang="en-US" sz="1800" b="1" u="sng" dirty="0"/>
              <a:t>-Black</a:t>
            </a:r>
            <a:r>
              <a:rPr lang="en-US" sz="1800" u="sng" dirty="0"/>
              <a:t> </a:t>
            </a:r>
            <a:r>
              <a:rPr lang="en-US" sz="1800" u="sng" dirty="0" smtClean="0"/>
              <a:t>Tree  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500" dirty="0"/>
              <a:t>(We will be referring any new element as </a:t>
            </a:r>
            <a:r>
              <a:rPr lang="en-US" sz="1500" b="1" i="1" dirty="0"/>
              <a:t>‘z’</a:t>
            </a:r>
            <a:r>
              <a:rPr lang="en-US" sz="1500" dirty="0"/>
              <a:t> at the time of insertion)</a:t>
            </a:r>
            <a:endParaRPr lang="en-US" sz="1500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600" i="1" dirty="0" smtClean="0"/>
              <a:t>The</a:t>
            </a:r>
            <a:r>
              <a:rPr lang="en-US" sz="1600" b="1" i="1" dirty="0" smtClean="0"/>
              <a:t> </a:t>
            </a:r>
            <a:r>
              <a:rPr lang="en-US" sz="1600" b="1" i="1" dirty="0"/>
              <a:t>Root </a:t>
            </a:r>
            <a:r>
              <a:rPr lang="en-US" sz="1600" i="1" dirty="0"/>
              <a:t>is colored as</a:t>
            </a:r>
            <a:r>
              <a:rPr lang="en-US" sz="1600" b="1" i="1" dirty="0"/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Red</a:t>
            </a:r>
            <a:r>
              <a:rPr lang="en-US" sz="1600" b="1" i="1" dirty="0" smtClean="0"/>
              <a:t>, </a:t>
            </a:r>
            <a:r>
              <a:rPr lang="en-US" sz="1600" i="1" dirty="0" smtClean="0"/>
              <a:t>as </a:t>
            </a:r>
            <a:r>
              <a:rPr lang="en-US" sz="1600" i="1" dirty="0"/>
              <a:t>the</a:t>
            </a:r>
            <a:r>
              <a:rPr lang="en-US" sz="1600" b="1" i="1" dirty="0"/>
              <a:t> Root </a:t>
            </a:r>
            <a:r>
              <a:rPr lang="en-US" sz="1600" i="1" dirty="0"/>
              <a:t>of a</a:t>
            </a:r>
            <a:r>
              <a:rPr lang="en-US" sz="1600" b="1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Red</a:t>
            </a:r>
            <a:r>
              <a:rPr lang="en-US" sz="1600" b="1" i="1" dirty="0"/>
              <a:t>-Black </a:t>
            </a:r>
            <a:r>
              <a:rPr lang="en-US" sz="1600" i="1" dirty="0"/>
              <a:t>Tree must be</a:t>
            </a:r>
            <a:r>
              <a:rPr lang="en-US" sz="1600" b="1" i="1" dirty="0"/>
              <a:t> Black</a:t>
            </a:r>
            <a:r>
              <a:rPr lang="en-US" sz="1600" b="1" i="1" dirty="0" smtClean="0"/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/>
          </a:p>
          <a:p>
            <a:pPr marL="342900" indent="-342900" algn="just">
              <a:buClr>
                <a:schemeClr val="tx1"/>
              </a:buClr>
              <a:buFont typeface="Wingdings 2"/>
              <a:buAutoNum type="arabicPeriod"/>
            </a:pPr>
            <a:r>
              <a:rPr lang="en-US" sz="1600" i="1" dirty="0"/>
              <a:t>A </a:t>
            </a:r>
            <a:r>
              <a:rPr lang="en-US" sz="1600" b="1" i="1" dirty="0"/>
              <a:t>new element</a:t>
            </a:r>
            <a:r>
              <a:rPr lang="en-US" sz="1600" i="1" dirty="0"/>
              <a:t> is inserted as </a:t>
            </a:r>
            <a:r>
              <a:rPr lang="en-US" sz="1600" b="1" i="1" dirty="0"/>
              <a:t>a child of </a:t>
            </a:r>
            <a:r>
              <a:rPr lang="en-US" sz="1600" b="1" i="1" dirty="0" smtClean="0"/>
              <a:t>an existing </a:t>
            </a:r>
            <a:r>
              <a:rPr lang="en-US" sz="1600" b="1" i="1" dirty="0">
                <a:solidFill>
                  <a:srgbClr val="FF0000"/>
                </a:solidFill>
              </a:rPr>
              <a:t>Red</a:t>
            </a:r>
            <a:r>
              <a:rPr lang="en-US" sz="1600" b="1" i="1" dirty="0"/>
              <a:t> parent</a:t>
            </a:r>
            <a:r>
              <a:rPr lang="en-US" sz="1600" i="1" dirty="0"/>
              <a:t> and then it is colored as </a:t>
            </a:r>
            <a:r>
              <a:rPr lang="en-US" sz="1600" b="1" i="1" dirty="0" smtClean="0">
                <a:solidFill>
                  <a:srgbClr val="FF0000"/>
                </a:solidFill>
              </a:rPr>
              <a:t>Red, </a:t>
            </a:r>
            <a:r>
              <a:rPr lang="en-US" sz="1600" i="1" dirty="0" smtClean="0"/>
              <a:t>as</a:t>
            </a:r>
            <a:r>
              <a:rPr lang="en-US" sz="1600" b="1" i="1" dirty="0" smtClean="0"/>
              <a:t> </a:t>
            </a:r>
            <a:r>
              <a:rPr lang="en-US" sz="1600" b="1" i="1" dirty="0"/>
              <a:t>two consecutive </a:t>
            </a:r>
            <a:r>
              <a:rPr lang="en-US" sz="1600" b="1" i="1" dirty="0">
                <a:solidFill>
                  <a:srgbClr val="FF0000"/>
                </a:solidFill>
              </a:rPr>
              <a:t>Red </a:t>
            </a:r>
            <a:r>
              <a:rPr lang="en-US" sz="1600" b="1" i="1" dirty="0"/>
              <a:t>nodes </a:t>
            </a:r>
            <a:r>
              <a:rPr lang="en-US" sz="1600" i="1" dirty="0"/>
              <a:t>are not allowed.</a:t>
            </a:r>
            <a:endParaRPr lang="en-US" sz="1200" i="1" dirty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0" indent="0" algn="just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3889865" y="3156465"/>
            <a:ext cx="529735" cy="5334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7830" y="297179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105400" y="3047998"/>
            <a:ext cx="685800" cy="6858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0201" y="4791355"/>
            <a:ext cx="533400" cy="5282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1830" y="4648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5865486" y="5242216"/>
            <a:ext cx="362029" cy="47278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9800" y="5715000"/>
            <a:ext cx="533400" cy="5282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5230" y="5421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51168" y="4791355"/>
            <a:ext cx="533400" cy="5282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2797" y="4648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5" idx="3"/>
            <a:endCxn id="18" idx="0"/>
          </p:cNvCxnSpPr>
          <p:nvPr/>
        </p:nvCxnSpPr>
        <p:spPr>
          <a:xfrm flipH="1">
            <a:off x="2684468" y="5242216"/>
            <a:ext cx="344815" cy="47278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17768" y="5714999"/>
            <a:ext cx="533400" cy="5282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68030" y="5421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4114800" y="5181598"/>
            <a:ext cx="685800" cy="6858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animBg="1"/>
      <p:bldP spid="8" grpId="0" animBg="1"/>
      <p:bldP spid="9" grpId="0"/>
      <p:bldP spid="12" grpId="0" animBg="1"/>
      <p:bldP spid="14" grpId="0"/>
      <p:bldP spid="15" grpId="0" animBg="1"/>
      <p:bldP spid="16" grpId="0"/>
      <p:bldP spid="18" grpId="0" animBg="1"/>
      <p:bldP spid="19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Construction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734205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sz="1800" b="1" u="sng" dirty="0" smtClean="0"/>
              <a:t>4-scenarios</a:t>
            </a:r>
            <a:r>
              <a:rPr lang="en-US" sz="1800" u="sng" dirty="0" smtClean="0"/>
              <a:t> of fixing the Violations in a </a:t>
            </a:r>
            <a:r>
              <a:rPr lang="en-US" sz="1800" b="1" u="sng" dirty="0">
                <a:solidFill>
                  <a:srgbClr val="FF0000"/>
                </a:solidFill>
              </a:rPr>
              <a:t>Red</a:t>
            </a:r>
            <a:r>
              <a:rPr lang="en-US" sz="1800" b="1" u="sng" dirty="0"/>
              <a:t>-Black</a:t>
            </a:r>
            <a:r>
              <a:rPr lang="en-US" sz="1800" u="sng" dirty="0"/>
              <a:t> </a:t>
            </a:r>
            <a:r>
              <a:rPr lang="en-US" sz="1800" u="sng" dirty="0" smtClean="0"/>
              <a:t>Tree 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500" dirty="0" smtClean="0"/>
              <a:t>(We will be referring any new element as </a:t>
            </a:r>
            <a:r>
              <a:rPr lang="en-US" sz="1500" b="1" i="1" dirty="0" smtClean="0"/>
              <a:t>‘z’</a:t>
            </a:r>
            <a:r>
              <a:rPr lang="en-US" sz="1500" dirty="0" smtClean="0"/>
              <a:t> at the time of insertion)</a:t>
            </a:r>
            <a:endParaRPr lang="en-US" sz="1600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600" i="1" dirty="0" smtClean="0"/>
              <a:t>If </a:t>
            </a:r>
            <a:r>
              <a:rPr lang="en-US" sz="1600" b="1" i="1" dirty="0" smtClean="0"/>
              <a:t>z</a:t>
            </a:r>
            <a:r>
              <a:rPr lang="en-US" sz="1600" i="1" dirty="0" smtClean="0"/>
              <a:t> is inserted as the</a:t>
            </a:r>
            <a:r>
              <a:rPr lang="en-US" sz="1600" b="1" i="1" dirty="0" smtClean="0"/>
              <a:t> Root </a:t>
            </a:r>
            <a:r>
              <a:rPr lang="en-US" sz="1600" i="1" dirty="0" smtClean="0"/>
              <a:t>and</a:t>
            </a:r>
            <a:r>
              <a:rPr lang="en-US" sz="1600" b="1" i="1" dirty="0" smtClean="0"/>
              <a:t> </a:t>
            </a:r>
            <a:r>
              <a:rPr lang="en-US" sz="1600" i="1" dirty="0"/>
              <a:t>is colored as</a:t>
            </a:r>
            <a:r>
              <a:rPr lang="en-US" sz="1600" b="1" i="1" dirty="0"/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Red</a:t>
            </a:r>
            <a:r>
              <a:rPr lang="en-US" sz="1600" b="1" i="1" dirty="0" smtClean="0"/>
              <a:t>, </a:t>
            </a:r>
            <a:r>
              <a:rPr lang="en-US" sz="1600" i="1" dirty="0" smtClean="0"/>
              <a:t>just recolor the root as</a:t>
            </a:r>
            <a:r>
              <a:rPr lang="en-US" sz="1600" b="1" i="1" dirty="0" smtClean="0"/>
              <a:t> Black.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 algn="just">
              <a:buClr>
                <a:schemeClr val="tx1"/>
              </a:buClr>
              <a:buAutoNum type="arabicPeriod"/>
            </a:pPr>
            <a:endParaRPr lang="en-US" sz="1600" i="1" dirty="0" smtClean="0"/>
          </a:p>
          <a:p>
            <a:pPr marL="342900" indent="-342900" algn="just">
              <a:buClr>
                <a:schemeClr val="tx1"/>
              </a:buClr>
              <a:buAutoNum type="arabicPeriod"/>
            </a:pPr>
            <a:r>
              <a:rPr lang="en-US" sz="1600" i="1" dirty="0" smtClean="0"/>
              <a:t>If </a:t>
            </a:r>
            <a:r>
              <a:rPr lang="en-US" sz="1600" b="1" i="1" dirty="0" smtClean="0"/>
              <a:t>z</a:t>
            </a:r>
            <a:r>
              <a:rPr lang="en-US" sz="1600" i="1" dirty="0" smtClean="0"/>
              <a:t> is inserted as the child of an existing </a:t>
            </a:r>
            <a:r>
              <a:rPr lang="en-US" sz="1600" b="1" i="1" dirty="0" smtClean="0">
                <a:solidFill>
                  <a:srgbClr val="FF0000"/>
                </a:solidFill>
              </a:rPr>
              <a:t>Red </a:t>
            </a:r>
            <a:r>
              <a:rPr lang="en-US" sz="1600" i="1" dirty="0" smtClean="0"/>
              <a:t>parent node and </a:t>
            </a:r>
            <a:r>
              <a:rPr lang="en-US" sz="1600" i="1" dirty="0"/>
              <a:t>is colored as</a:t>
            </a:r>
            <a:r>
              <a:rPr lang="en-US" sz="1600" b="1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Red</a:t>
            </a:r>
            <a:r>
              <a:rPr lang="en-US" sz="1600" i="1" dirty="0" smtClean="0"/>
              <a:t>, then </a:t>
            </a:r>
            <a:r>
              <a:rPr lang="en-US" sz="1600" b="1" i="1" dirty="0" smtClean="0"/>
              <a:t>the color of z’s uncle</a:t>
            </a:r>
            <a:r>
              <a:rPr lang="en-US" sz="1600" i="1" dirty="0" smtClean="0"/>
              <a:t> is examined!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600" i="1" dirty="0" smtClean="0"/>
              <a:t>      a)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 smtClean="0"/>
              <a:t>If the color of </a:t>
            </a:r>
            <a:r>
              <a:rPr lang="en-US" sz="1600" b="1" i="1" dirty="0" smtClean="0"/>
              <a:t>z’s uncle </a:t>
            </a:r>
            <a:r>
              <a:rPr lang="en-US" sz="1600" i="1" dirty="0" smtClean="0"/>
              <a:t>is </a:t>
            </a:r>
            <a:r>
              <a:rPr lang="en-US" sz="1600" b="1" i="1" dirty="0" smtClean="0">
                <a:solidFill>
                  <a:srgbClr val="FF0000"/>
                </a:solidFill>
              </a:rPr>
              <a:t>Red, </a:t>
            </a:r>
            <a:r>
              <a:rPr lang="en-US" sz="1600" i="1" dirty="0" smtClean="0"/>
              <a:t>just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 smtClean="0"/>
              <a:t>recolor </a:t>
            </a:r>
            <a:r>
              <a:rPr lang="en-US" sz="1600" b="1" i="1" dirty="0" smtClean="0"/>
              <a:t>z’s parent, z’s grandparent and z’s uncle.</a:t>
            </a:r>
            <a:endParaRPr lang="en-US" sz="1200" b="1" i="1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0" indent="0" algn="just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2895600" y="2819400"/>
            <a:ext cx="529735" cy="5334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2602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11939" y="45720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5106484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5" idx="3"/>
            <a:endCxn id="18" idx="0"/>
          </p:cNvCxnSpPr>
          <p:nvPr/>
        </p:nvCxnSpPr>
        <p:spPr>
          <a:xfrm flipH="1">
            <a:off x="2275431" y="4827739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33600" y="52618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5695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14800" y="2907268"/>
            <a:ext cx="1219200" cy="228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43600" y="2819400"/>
            <a:ext cx="529735" cy="5334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2406" y="2590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3145339" y="52618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5" idx="5"/>
            <a:endCxn id="23" idx="0"/>
          </p:cNvCxnSpPr>
          <p:nvPr/>
        </p:nvCxnSpPr>
        <p:spPr>
          <a:xfrm>
            <a:off x="2854059" y="4827739"/>
            <a:ext cx="433111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526339" y="5952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3" idx="5"/>
            <a:endCxn id="25" idx="0"/>
          </p:cNvCxnSpPr>
          <p:nvPr/>
        </p:nvCxnSpPr>
        <p:spPr>
          <a:xfrm>
            <a:off x="3387459" y="5517600"/>
            <a:ext cx="280711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5000" y="5106484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stCxn id="23" idx="3"/>
            <a:endCxn id="30" idx="0"/>
          </p:cNvCxnSpPr>
          <p:nvPr/>
        </p:nvCxnSpPr>
        <p:spPr>
          <a:xfrm flipH="1">
            <a:off x="3058570" y="5517600"/>
            <a:ext cx="128310" cy="4300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16739" y="59476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87495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83339" y="5952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8" idx="5"/>
            <a:endCxn id="33" idx="0"/>
          </p:cNvCxnSpPr>
          <p:nvPr/>
        </p:nvCxnSpPr>
        <p:spPr>
          <a:xfrm>
            <a:off x="2375720" y="5517600"/>
            <a:ext cx="149450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3"/>
            <a:endCxn id="36" idx="0"/>
          </p:cNvCxnSpPr>
          <p:nvPr/>
        </p:nvCxnSpPr>
        <p:spPr>
          <a:xfrm flipH="1">
            <a:off x="1818231" y="5517600"/>
            <a:ext cx="356910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76400" y="5952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82695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038600" y="5257800"/>
            <a:ext cx="1219200" cy="228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19400" y="4419600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sp>
        <p:nvSpPr>
          <p:cNvPr id="43" name="Oval 42"/>
          <p:cNvSpPr/>
          <p:nvPr/>
        </p:nvSpPr>
        <p:spPr>
          <a:xfrm>
            <a:off x="6650539" y="45720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91400" y="5106484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cxnSp>
        <p:nvCxnSpPr>
          <p:cNvPr id="45" name="Straight Connector 44"/>
          <p:cNvCxnSpPr>
            <a:stCxn id="43" idx="3"/>
            <a:endCxn id="46" idx="0"/>
          </p:cNvCxnSpPr>
          <p:nvPr/>
        </p:nvCxnSpPr>
        <p:spPr>
          <a:xfrm flipH="1">
            <a:off x="6314031" y="4827739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172200" y="52618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4295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183939" y="52618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3" idx="5"/>
            <a:endCxn id="48" idx="0"/>
          </p:cNvCxnSpPr>
          <p:nvPr/>
        </p:nvCxnSpPr>
        <p:spPr>
          <a:xfrm>
            <a:off x="6892659" y="4827739"/>
            <a:ext cx="433111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564939" y="5952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48" idx="5"/>
            <a:endCxn id="50" idx="0"/>
          </p:cNvCxnSpPr>
          <p:nvPr/>
        </p:nvCxnSpPr>
        <p:spPr>
          <a:xfrm>
            <a:off x="7426059" y="5517600"/>
            <a:ext cx="280711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3600" y="5106484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cxnSp>
        <p:nvCxnSpPr>
          <p:cNvPr id="53" name="Straight Connector 52"/>
          <p:cNvCxnSpPr>
            <a:stCxn id="48" idx="3"/>
            <a:endCxn id="54" idx="0"/>
          </p:cNvCxnSpPr>
          <p:nvPr/>
        </p:nvCxnSpPr>
        <p:spPr>
          <a:xfrm flipH="1">
            <a:off x="7097170" y="5517600"/>
            <a:ext cx="128310" cy="4300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955339" y="59476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26095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21939" y="5952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46" idx="5"/>
            <a:endCxn id="56" idx="0"/>
          </p:cNvCxnSpPr>
          <p:nvPr/>
        </p:nvCxnSpPr>
        <p:spPr>
          <a:xfrm>
            <a:off x="6414320" y="5517600"/>
            <a:ext cx="149450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9" idx="0"/>
          </p:cNvCxnSpPr>
          <p:nvPr/>
        </p:nvCxnSpPr>
        <p:spPr>
          <a:xfrm flipH="1">
            <a:off x="5856831" y="5517600"/>
            <a:ext cx="356910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15000" y="5952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21295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56428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58000" y="4419600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12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5" grpId="0" animBg="1"/>
      <p:bldP spid="16" grpId="0"/>
      <p:bldP spid="18" grpId="0" animBg="1"/>
      <p:bldP spid="19" grpId="0"/>
      <p:bldP spid="19" grpId="1"/>
      <p:bldP spid="19" grpId="2"/>
      <p:bldP spid="19" grpId="3"/>
      <p:bldP spid="5" grpId="0" animBg="1"/>
      <p:bldP spid="20" grpId="0" animBg="1"/>
      <p:bldP spid="21" grpId="0"/>
      <p:bldP spid="23" grpId="0" animBg="1"/>
      <p:bldP spid="25" grpId="0" animBg="1"/>
      <p:bldP spid="25" grpId="1" animBg="1"/>
      <p:bldP spid="25" grpId="2" animBg="1"/>
      <p:bldP spid="25" grpId="3" animBg="1"/>
      <p:bldP spid="28" grpId="0"/>
      <p:bldP spid="30" grpId="0" animBg="1"/>
      <p:bldP spid="30" grpId="1" animBg="1"/>
      <p:bldP spid="30" grpId="2" animBg="1"/>
      <p:bldP spid="30" grpId="3" animBg="1"/>
      <p:bldP spid="32" grpId="0"/>
      <p:bldP spid="32" grpId="1"/>
      <p:bldP spid="32" grpId="2"/>
      <p:bldP spid="32" grpId="3"/>
      <p:bldP spid="33" grpId="0" animBg="1"/>
      <p:bldP spid="33" grpId="1" animBg="1"/>
      <p:bldP spid="33" grpId="2" animBg="1"/>
      <p:bldP spid="33" grpId="3" animBg="1"/>
      <p:bldP spid="36" grpId="0" animBg="1"/>
      <p:bldP spid="36" grpId="1" animBg="1"/>
      <p:bldP spid="36" grpId="2" animBg="1"/>
      <p:bldP spid="36" grpId="3" animBg="1"/>
      <p:bldP spid="39" grpId="0"/>
      <p:bldP spid="39" grpId="1"/>
      <p:bldP spid="39" grpId="2"/>
      <p:bldP spid="39" grpId="3"/>
      <p:bldP spid="40" grpId="0"/>
      <p:bldP spid="40" grpId="1"/>
      <p:bldP spid="40" grpId="2"/>
      <p:bldP spid="40" grpId="3"/>
      <p:bldP spid="41" grpId="0" animBg="1"/>
      <p:bldP spid="42" grpId="0"/>
      <p:bldP spid="43" grpId="0" animBg="1"/>
      <p:bldP spid="44" grpId="0"/>
      <p:bldP spid="46" grpId="0" animBg="1"/>
      <p:bldP spid="47" grpId="0"/>
      <p:bldP spid="47" grpId="1"/>
      <p:bldP spid="48" grpId="0" animBg="1"/>
      <p:bldP spid="50" grpId="0" animBg="1"/>
      <p:bldP spid="50" grpId="1" animBg="1"/>
      <p:bldP spid="52" grpId="0"/>
      <p:bldP spid="54" grpId="0" animBg="1"/>
      <p:bldP spid="54" grpId="1" animBg="1"/>
      <p:bldP spid="55" grpId="0"/>
      <p:bldP spid="55" grpId="1"/>
      <p:bldP spid="56" grpId="0" animBg="1"/>
      <p:bldP spid="56" grpId="1" animBg="1"/>
      <p:bldP spid="59" grpId="0" animBg="1"/>
      <p:bldP spid="59" grpId="1" animBg="1"/>
      <p:bldP spid="60" grpId="0"/>
      <p:bldP spid="60" grpId="1"/>
      <p:bldP spid="61" grpId="0"/>
      <p:bldP spid="61" grpId="1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Construction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734205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sz="1800" b="1" u="sng" dirty="0" smtClean="0"/>
              <a:t>4-scenarios</a:t>
            </a:r>
            <a:r>
              <a:rPr lang="en-US" sz="1800" u="sng" dirty="0" smtClean="0"/>
              <a:t> of fixing the Violations in a </a:t>
            </a:r>
            <a:r>
              <a:rPr lang="en-US" sz="1800" b="1" u="sng" dirty="0">
                <a:solidFill>
                  <a:srgbClr val="FF0000"/>
                </a:solidFill>
              </a:rPr>
              <a:t>Red</a:t>
            </a:r>
            <a:r>
              <a:rPr lang="en-US" sz="1800" b="1" u="sng" dirty="0"/>
              <a:t>-Black</a:t>
            </a:r>
            <a:r>
              <a:rPr lang="en-US" sz="1800" u="sng" dirty="0"/>
              <a:t> </a:t>
            </a:r>
            <a:r>
              <a:rPr lang="en-US" sz="1800" u="sng" dirty="0" smtClean="0"/>
              <a:t>Tree 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500" dirty="0" smtClean="0"/>
              <a:t>(We will be referring any new element as </a:t>
            </a:r>
            <a:r>
              <a:rPr lang="en-US" sz="1500" b="1" i="1" dirty="0" smtClean="0"/>
              <a:t>‘z’</a:t>
            </a:r>
            <a:r>
              <a:rPr lang="en-US" sz="1500" dirty="0" smtClean="0"/>
              <a:t> at the time of insertion)</a:t>
            </a:r>
            <a:endParaRPr lang="en-US" sz="1600" i="1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sz="1600" i="1" dirty="0" smtClean="0"/>
              <a:t>b)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/>
              <a:t>If the color of </a:t>
            </a:r>
            <a:r>
              <a:rPr lang="en-US" sz="1600" b="1" i="1" dirty="0"/>
              <a:t>z’s uncle </a:t>
            </a:r>
            <a:r>
              <a:rPr lang="en-US" sz="1600" i="1" dirty="0"/>
              <a:t>is </a:t>
            </a:r>
            <a:r>
              <a:rPr lang="en-US" sz="1600" b="1" i="1" dirty="0" smtClean="0"/>
              <a:t>Black, </a:t>
            </a:r>
            <a:r>
              <a:rPr lang="en-US" sz="1600" i="1" dirty="0" smtClean="0"/>
              <a:t>then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600" b="1" i="1" dirty="0" err="1" smtClean="0"/>
              <a:t>i</a:t>
            </a:r>
            <a:r>
              <a:rPr lang="en-US" sz="1600" b="1" i="1" dirty="0" smtClean="0"/>
              <a:t>)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 smtClean="0"/>
              <a:t>If </a:t>
            </a:r>
            <a:r>
              <a:rPr lang="en-US" sz="1600" b="1" i="1" dirty="0" smtClean="0"/>
              <a:t>z, z’s Parent and z’s Grandparent</a:t>
            </a:r>
            <a:r>
              <a:rPr lang="en-US" sz="1600" i="1" dirty="0" smtClean="0"/>
              <a:t> form a </a:t>
            </a:r>
            <a:r>
              <a:rPr lang="en-US" sz="1600" b="1" i="1" dirty="0"/>
              <a:t>T</a:t>
            </a:r>
            <a:r>
              <a:rPr lang="en-US" sz="1600" b="1" i="1" dirty="0" smtClean="0"/>
              <a:t>riangular shape</a:t>
            </a:r>
            <a:r>
              <a:rPr lang="en-US" sz="1600" i="1" dirty="0" smtClean="0"/>
              <a:t> among themselves,</a:t>
            </a:r>
            <a:r>
              <a:rPr lang="en-US" sz="1600" b="1" i="1" dirty="0" smtClean="0"/>
              <a:t> </a:t>
            </a:r>
            <a:r>
              <a:rPr lang="en-US" sz="1600" i="1" dirty="0" smtClean="0"/>
              <a:t>then just</a:t>
            </a:r>
            <a:r>
              <a:rPr lang="en-US" sz="1600" b="1" i="1" dirty="0" smtClean="0"/>
              <a:t> </a:t>
            </a:r>
            <a:r>
              <a:rPr lang="en-US" sz="1600" i="1" dirty="0" smtClean="0"/>
              <a:t>rotate </a:t>
            </a:r>
            <a:r>
              <a:rPr lang="en-US" sz="1600" b="1" i="1" dirty="0"/>
              <a:t>z’s </a:t>
            </a:r>
            <a:r>
              <a:rPr lang="en-US" sz="1600" b="1" i="1" dirty="0" smtClean="0"/>
              <a:t>parent </a:t>
            </a:r>
            <a:r>
              <a:rPr lang="en-US" sz="1600" i="1" dirty="0" smtClean="0"/>
              <a:t>in the opposite direction of</a:t>
            </a:r>
            <a:r>
              <a:rPr lang="en-US" sz="1600" b="1" i="1" dirty="0" smtClean="0"/>
              <a:t> z.</a:t>
            </a:r>
            <a:endParaRPr lang="en-US" sz="1200" b="1" i="1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 algn="just">
              <a:buClr>
                <a:schemeClr val="tx1"/>
              </a:buClr>
              <a:buAutoNum type="arabicPeriod"/>
            </a:pPr>
            <a:endParaRPr lang="en-US" sz="1600" i="1" dirty="0" smtClean="0"/>
          </a:p>
          <a:p>
            <a:pPr marL="0" indent="0" algn="just">
              <a:buClr>
                <a:schemeClr val="tx1"/>
              </a:buClr>
              <a:buNone/>
            </a:pPr>
            <a:endParaRPr lang="en-US" sz="1200" b="1" i="1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/>
          </a:p>
          <a:p>
            <a:pPr marL="0" indent="0" algn="just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1" name="Right Arrow 40"/>
          <p:cNvSpPr/>
          <p:nvPr/>
        </p:nvSpPr>
        <p:spPr>
          <a:xfrm>
            <a:off x="2514600" y="3891383"/>
            <a:ext cx="1219200" cy="228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66459" y="45720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7320" y="5106484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cxnSp>
        <p:nvCxnSpPr>
          <p:cNvPr id="45" name="Straight Connector 44"/>
          <p:cNvCxnSpPr>
            <a:stCxn id="43" idx="3"/>
            <a:endCxn id="46" idx="0"/>
          </p:cNvCxnSpPr>
          <p:nvPr/>
        </p:nvCxnSpPr>
        <p:spPr>
          <a:xfrm flipH="1">
            <a:off x="7329951" y="4827739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88120" y="52618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199859" y="52618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3" idx="5"/>
            <a:endCxn id="48" idx="0"/>
          </p:cNvCxnSpPr>
          <p:nvPr/>
        </p:nvCxnSpPr>
        <p:spPr>
          <a:xfrm>
            <a:off x="7908579" y="4827739"/>
            <a:ext cx="433111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520" y="5106484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58" name="Straight Connector 57"/>
          <p:cNvCxnSpPr>
            <a:stCxn id="46" idx="3"/>
            <a:endCxn id="59" idx="0"/>
          </p:cNvCxnSpPr>
          <p:nvPr/>
        </p:nvCxnSpPr>
        <p:spPr>
          <a:xfrm flipH="1">
            <a:off x="6872751" y="5517600"/>
            <a:ext cx="356910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30920" y="5952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46615" y="5712023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91400" y="4492823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sp>
        <p:nvSpPr>
          <p:cNvPr id="63" name="Oval 62"/>
          <p:cNvSpPr/>
          <p:nvPr/>
        </p:nvSpPr>
        <p:spPr>
          <a:xfrm>
            <a:off x="1087939" y="3201522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50967" y="3733800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>
            <a:stCxn id="63" idx="3"/>
            <a:endCxn id="66" idx="0"/>
          </p:cNvCxnSpPr>
          <p:nvPr/>
        </p:nvCxnSpPr>
        <p:spPr>
          <a:xfrm flipH="1">
            <a:off x="751431" y="3457261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09600" y="38913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621339" y="38913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3" idx="5"/>
            <a:endCxn id="67" idx="0"/>
          </p:cNvCxnSpPr>
          <p:nvPr/>
        </p:nvCxnSpPr>
        <p:spPr>
          <a:xfrm>
            <a:off x="1330059" y="3457261"/>
            <a:ext cx="433111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3736006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95400" y="3049122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cxnSp>
        <p:nvCxnSpPr>
          <p:cNvPr id="71" name="Straight Connector 70"/>
          <p:cNvCxnSpPr>
            <a:stCxn id="67" idx="4"/>
            <a:endCxn id="72" idx="0"/>
          </p:cNvCxnSpPr>
          <p:nvPr/>
        </p:nvCxnSpPr>
        <p:spPr>
          <a:xfrm flipH="1">
            <a:off x="1284831" y="4191000"/>
            <a:ext cx="478339" cy="53858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143000" y="47295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55528" y="4492823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546614" y="3351330"/>
            <a:ext cx="728817" cy="69245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546614" y="4043783"/>
            <a:ext cx="728816" cy="83560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rved Down Arrow 75"/>
          <p:cNvSpPr/>
          <p:nvPr/>
        </p:nvSpPr>
        <p:spPr>
          <a:xfrm rot="777866">
            <a:off x="1543664" y="3790140"/>
            <a:ext cx="528998" cy="2354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516939" y="32004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81600" y="3734884"/>
            <a:ext cx="27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>
            <a:stCxn id="87" idx="3"/>
            <a:endCxn id="90" idx="0"/>
          </p:cNvCxnSpPr>
          <p:nvPr/>
        </p:nvCxnSpPr>
        <p:spPr>
          <a:xfrm flipH="1">
            <a:off x="4180431" y="3456139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038600" y="38902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30695" y="4271261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953000" y="38902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7" idx="5"/>
            <a:endCxn id="92" idx="0"/>
          </p:cNvCxnSpPr>
          <p:nvPr/>
        </p:nvCxnSpPr>
        <p:spPr>
          <a:xfrm>
            <a:off x="4759059" y="3456139"/>
            <a:ext cx="335772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334000" y="44958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2" idx="5"/>
            <a:endCxn id="94" idx="0"/>
          </p:cNvCxnSpPr>
          <p:nvPr/>
        </p:nvCxnSpPr>
        <p:spPr>
          <a:xfrm>
            <a:off x="5195120" y="4146000"/>
            <a:ext cx="280711" cy="3498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810000" y="3734884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724400" y="3048000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012485" y="3193312"/>
            <a:ext cx="22204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z is the left child of it’s parent y</a:t>
            </a:r>
          </a:p>
          <a:p>
            <a:r>
              <a:rPr lang="en-US" sz="1100" dirty="0" smtClean="0"/>
              <a:t>y is the right child of its parent w</a:t>
            </a:r>
          </a:p>
          <a:p>
            <a:pPr algn="ctr"/>
            <a:r>
              <a:rPr lang="en-US" sz="1100" b="1" dirty="0" smtClean="0"/>
              <a:t>Right Rotation on parent y!</a:t>
            </a:r>
            <a:endParaRPr lang="en-US" sz="1100" b="1" dirty="0"/>
          </a:p>
        </p:txBody>
      </p:sp>
      <p:sp>
        <p:nvSpPr>
          <p:cNvPr id="99" name="Oval 98"/>
          <p:cNvSpPr/>
          <p:nvPr/>
        </p:nvSpPr>
        <p:spPr>
          <a:xfrm>
            <a:off x="3627859" y="47244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68720" y="5258884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cxnSp>
        <p:nvCxnSpPr>
          <p:cNvPr id="101" name="Straight Connector 100"/>
          <p:cNvCxnSpPr>
            <a:stCxn id="99" idx="3"/>
            <a:endCxn id="102" idx="0"/>
          </p:cNvCxnSpPr>
          <p:nvPr/>
        </p:nvCxnSpPr>
        <p:spPr>
          <a:xfrm flipH="1">
            <a:off x="3291351" y="4980139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3149520" y="54142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161259" y="5414261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99" idx="5"/>
            <a:endCxn id="103" idx="0"/>
          </p:cNvCxnSpPr>
          <p:nvPr/>
        </p:nvCxnSpPr>
        <p:spPr>
          <a:xfrm>
            <a:off x="3869979" y="4980139"/>
            <a:ext cx="433111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378120" y="5258884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6" name="Oval 105"/>
          <p:cNvSpPr/>
          <p:nvPr/>
        </p:nvSpPr>
        <p:spPr>
          <a:xfrm>
            <a:off x="3627859" y="60198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102" idx="5"/>
            <a:endCxn id="106" idx="0"/>
          </p:cNvCxnSpPr>
          <p:nvPr/>
        </p:nvCxnSpPr>
        <p:spPr>
          <a:xfrm>
            <a:off x="3391640" y="5670000"/>
            <a:ext cx="378050" cy="3498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46215" y="5864423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5320" y="4572000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110" name="Right Arrow 109"/>
          <p:cNvSpPr/>
          <p:nvPr/>
        </p:nvSpPr>
        <p:spPr>
          <a:xfrm>
            <a:off x="5054520" y="5715000"/>
            <a:ext cx="1219200" cy="228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rved Down Arrow 110"/>
          <p:cNvSpPr/>
          <p:nvPr/>
        </p:nvSpPr>
        <p:spPr>
          <a:xfrm rot="19826875" flipH="1">
            <a:off x="2861876" y="5361163"/>
            <a:ext cx="628248" cy="2127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72000" y="5029200"/>
            <a:ext cx="22204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z is the right child of it’s parent x</a:t>
            </a:r>
          </a:p>
          <a:p>
            <a:r>
              <a:rPr lang="en-US" sz="1100" dirty="0"/>
              <a:t>x</a:t>
            </a:r>
            <a:r>
              <a:rPr lang="en-US" sz="1100" dirty="0" smtClean="0"/>
              <a:t> is the left child of its parent w</a:t>
            </a:r>
          </a:p>
          <a:p>
            <a:pPr algn="ctr"/>
            <a:r>
              <a:rPr lang="en-US" sz="1100" b="1" dirty="0" smtClean="0"/>
              <a:t>Left Rotation on parent x!</a:t>
            </a:r>
            <a:endParaRPr lang="en-US" sz="1100" b="1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819400" y="4827739"/>
            <a:ext cx="618967" cy="6950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2819401" y="5522784"/>
            <a:ext cx="711119" cy="64682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/>
      <p:bldP spid="46" grpId="0" animBg="1"/>
      <p:bldP spid="48" grpId="0" animBg="1"/>
      <p:bldP spid="52" grpId="0"/>
      <p:bldP spid="59" grpId="0" animBg="1"/>
      <p:bldP spid="61" grpId="0"/>
      <p:bldP spid="62" grpId="0"/>
      <p:bldP spid="63" grpId="0" animBg="1"/>
      <p:bldP spid="64" grpId="0"/>
      <p:bldP spid="66" grpId="0" animBg="1"/>
      <p:bldP spid="67" grpId="0" animBg="1"/>
      <p:bldP spid="69" grpId="0"/>
      <p:bldP spid="70" grpId="0"/>
      <p:bldP spid="72" grpId="0" animBg="1"/>
      <p:bldP spid="73" grpId="0"/>
      <p:bldP spid="76" grpId="0" animBg="1"/>
      <p:bldP spid="87" grpId="0" animBg="1"/>
      <p:bldP spid="88" grpId="0"/>
      <p:bldP spid="90" grpId="0" animBg="1"/>
      <p:bldP spid="91" grpId="0"/>
      <p:bldP spid="92" grpId="0" animBg="1"/>
      <p:bldP spid="94" grpId="0" animBg="1"/>
      <p:bldP spid="96" grpId="0"/>
      <p:bldP spid="97" grpId="0"/>
      <p:bldP spid="99" grpId="0" animBg="1"/>
      <p:bldP spid="100" grpId="0"/>
      <p:bldP spid="102" grpId="0" animBg="1"/>
      <p:bldP spid="103" grpId="0" animBg="1"/>
      <p:bldP spid="105" grpId="0"/>
      <p:bldP spid="106" grpId="0" animBg="1"/>
      <p:bldP spid="108" grpId="0"/>
      <p:bldP spid="109" grpId="0"/>
      <p:bldP spid="110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Construction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734205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sz="1800" b="1" u="sng" dirty="0" smtClean="0"/>
              <a:t>4-scenarios</a:t>
            </a:r>
            <a:r>
              <a:rPr lang="en-US" sz="1800" u="sng" dirty="0" smtClean="0"/>
              <a:t> of fixing the Violations in a </a:t>
            </a:r>
            <a:r>
              <a:rPr lang="en-US" sz="1800" b="1" u="sng" dirty="0">
                <a:solidFill>
                  <a:srgbClr val="FF0000"/>
                </a:solidFill>
              </a:rPr>
              <a:t>Red</a:t>
            </a:r>
            <a:r>
              <a:rPr lang="en-US" sz="1800" b="1" u="sng" dirty="0"/>
              <a:t>-Black</a:t>
            </a:r>
            <a:r>
              <a:rPr lang="en-US" sz="1800" u="sng" dirty="0"/>
              <a:t> </a:t>
            </a:r>
            <a:r>
              <a:rPr lang="en-US" sz="1800" u="sng" dirty="0" smtClean="0"/>
              <a:t>Tree 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500" dirty="0" smtClean="0"/>
              <a:t>(We will be referring any new element as </a:t>
            </a:r>
            <a:r>
              <a:rPr lang="en-US" sz="1500" b="1" i="1" dirty="0" smtClean="0"/>
              <a:t>‘z’</a:t>
            </a:r>
            <a:r>
              <a:rPr lang="en-US" sz="1500" dirty="0" smtClean="0"/>
              <a:t> at the time of insertion)</a:t>
            </a:r>
            <a:endParaRPr lang="en-US" sz="1600" i="1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sz="1600" i="1" dirty="0" smtClean="0"/>
              <a:t>b)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/>
              <a:t>If the color of </a:t>
            </a:r>
            <a:r>
              <a:rPr lang="en-US" sz="1600" b="1" i="1" dirty="0"/>
              <a:t>z’s uncle </a:t>
            </a:r>
            <a:r>
              <a:rPr lang="en-US" sz="1600" i="1" dirty="0"/>
              <a:t>is </a:t>
            </a:r>
            <a:r>
              <a:rPr lang="en-US" sz="1600" b="1" i="1" dirty="0" smtClean="0"/>
              <a:t>Black, </a:t>
            </a:r>
            <a:r>
              <a:rPr lang="en-US" sz="1600" i="1" dirty="0" smtClean="0"/>
              <a:t>then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600" b="1" i="1" dirty="0" smtClean="0"/>
              <a:t>ii)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i="1" dirty="0" smtClean="0"/>
              <a:t>If </a:t>
            </a:r>
            <a:r>
              <a:rPr lang="en-US" sz="1600" b="1" i="1" dirty="0" smtClean="0"/>
              <a:t>z, z’s Parent and z’s Grandparent</a:t>
            </a:r>
            <a:r>
              <a:rPr lang="en-US" sz="1600" i="1" dirty="0" smtClean="0"/>
              <a:t> form a </a:t>
            </a:r>
            <a:r>
              <a:rPr lang="en-US" sz="1600" b="1" i="1" dirty="0" smtClean="0"/>
              <a:t>Straight Line shape</a:t>
            </a:r>
            <a:r>
              <a:rPr lang="en-US" sz="1600" i="1" dirty="0" smtClean="0"/>
              <a:t> among themselves,</a:t>
            </a:r>
            <a:r>
              <a:rPr lang="en-US" sz="1600" b="1" i="1" dirty="0" smtClean="0"/>
              <a:t> </a:t>
            </a:r>
            <a:r>
              <a:rPr lang="en-US" sz="1600" i="1" dirty="0" smtClean="0"/>
              <a:t>then rotate </a:t>
            </a:r>
            <a:r>
              <a:rPr lang="en-US" sz="1600" b="1" i="1" dirty="0"/>
              <a:t>z’s </a:t>
            </a:r>
            <a:r>
              <a:rPr lang="en-US" sz="1600" b="1" i="1" dirty="0" smtClean="0"/>
              <a:t>Grandparent </a:t>
            </a:r>
            <a:r>
              <a:rPr lang="en-US" sz="1600" i="1" dirty="0" smtClean="0"/>
              <a:t>in the opposite direction of</a:t>
            </a:r>
            <a:r>
              <a:rPr lang="en-US" sz="1600" b="1" i="1" dirty="0" smtClean="0"/>
              <a:t> z </a:t>
            </a:r>
            <a:r>
              <a:rPr lang="en-US" sz="1600" i="1" dirty="0" smtClean="0"/>
              <a:t>and recolor z’s original </a:t>
            </a:r>
            <a:r>
              <a:rPr lang="en-US" sz="1600" b="1" i="1" dirty="0" smtClean="0"/>
              <a:t>Parent</a:t>
            </a:r>
            <a:r>
              <a:rPr lang="en-US" sz="1600" i="1" dirty="0" smtClean="0"/>
              <a:t> and </a:t>
            </a:r>
            <a:r>
              <a:rPr lang="en-US" sz="1600" b="1" i="1" dirty="0" smtClean="0"/>
              <a:t>Grandparent </a:t>
            </a:r>
            <a:r>
              <a:rPr lang="en-US" sz="1600" i="1" dirty="0" smtClean="0"/>
              <a:t>after the rotation.</a:t>
            </a:r>
            <a:endParaRPr lang="en-US" sz="1200" b="1" i="1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 algn="just">
              <a:buClr>
                <a:schemeClr val="tx1"/>
              </a:buClr>
              <a:buAutoNum type="arabicPeriod"/>
            </a:pPr>
            <a:endParaRPr lang="en-US" sz="1600" i="1" dirty="0" smtClean="0"/>
          </a:p>
          <a:p>
            <a:pPr marL="0" indent="0" algn="just">
              <a:buClr>
                <a:schemeClr val="tx1"/>
              </a:buClr>
              <a:buNone/>
            </a:pPr>
            <a:endParaRPr lang="en-US" sz="1200" b="1" i="1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/>
          </a:p>
          <a:p>
            <a:pPr marL="0" indent="0" algn="just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1" name="Right Arrow 40"/>
          <p:cNvSpPr/>
          <p:nvPr/>
        </p:nvSpPr>
        <p:spPr>
          <a:xfrm>
            <a:off x="2758772" y="4267200"/>
            <a:ext cx="1219200" cy="228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906" y="3272539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7767" y="3807023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45" name="Straight Connector 44"/>
          <p:cNvCxnSpPr>
            <a:stCxn id="43" idx="3"/>
            <a:endCxn id="46" idx="0"/>
          </p:cNvCxnSpPr>
          <p:nvPr/>
        </p:nvCxnSpPr>
        <p:spPr>
          <a:xfrm flipH="1">
            <a:off x="5150398" y="3528278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008567" y="39624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20306" y="39624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3" idx="5"/>
            <a:endCxn id="48" idx="0"/>
          </p:cNvCxnSpPr>
          <p:nvPr/>
        </p:nvCxnSpPr>
        <p:spPr>
          <a:xfrm>
            <a:off x="5729026" y="3528278"/>
            <a:ext cx="433111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79967" y="3807023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58" name="Straight Connector 57"/>
          <p:cNvCxnSpPr>
            <a:stCxn id="46" idx="3"/>
            <a:endCxn id="59" idx="0"/>
          </p:cNvCxnSpPr>
          <p:nvPr/>
        </p:nvCxnSpPr>
        <p:spPr>
          <a:xfrm flipH="1">
            <a:off x="4693198" y="4218139"/>
            <a:ext cx="356910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51367" y="46533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67062" y="4412562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37167" y="3124200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sp>
        <p:nvSpPr>
          <p:cNvPr id="76" name="Curved Down Arrow 75"/>
          <p:cNvSpPr/>
          <p:nvPr/>
        </p:nvSpPr>
        <p:spPr>
          <a:xfrm rot="1481843">
            <a:off x="3002351" y="4770248"/>
            <a:ext cx="528998" cy="2354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179711" y="34341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87172" y="3968667"/>
            <a:ext cx="27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>
            <a:stCxn id="87" idx="3"/>
            <a:endCxn id="90" idx="0"/>
          </p:cNvCxnSpPr>
          <p:nvPr/>
        </p:nvCxnSpPr>
        <p:spPr>
          <a:xfrm flipH="1">
            <a:off x="843203" y="3689922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01372" y="41240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68172" y="4505044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615772" y="41240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7" idx="5"/>
            <a:endCxn id="92" idx="0"/>
          </p:cNvCxnSpPr>
          <p:nvPr/>
        </p:nvCxnSpPr>
        <p:spPr>
          <a:xfrm>
            <a:off x="1421831" y="3689922"/>
            <a:ext cx="335772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996772" y="47295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2" idx="5"/>
            <a:endCxn id="94" idx="0"/>
          </p:cNvCxnSpPr>
          <p:nvPr/>
        </p:nvCxnSpPr>
        <p:spPr>
          <a:xfrm>
            <a:off x="1857892" y="4379783"/>
            <a:ext cx="280711" cy="3498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2772" y="3968667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387172" y="3281783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110" name="Right Arrow 109"/>
          <p:cNvSpPr/>
          <p:nvPr/>
        </p:nvSpPr>
        <p:spPr>
          <a:xfrm>
            <a:off x="4729966" y="5872583"/>
            <a:ext cx="1219200" cy="2286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rved Down Arrow 110"/>
          <p:cNvSpPr/>
          <p:nvPr/>
        </p:nvSpPr>
        <p:spPr>
          <a:xfrm rot="19826875" flipH="1">
            <a:off x="884152" y="3341493"/>
            <a:ext cx="628248" cy="2127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058806" y="5081081"/>
            <a:ext cx="2664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z is the left child of it’s parent x</a:t>
            </a:r>
          </a:p>
          <a:p>
            <a:pPr algn="ctr"/>
            <a:r>
              <a:rPr lang="en-US" sz="1100" dirty="0"/>
              <a:t>x</a:t>
            </a:r>
            <a:r>
              <a:rPr lang="en-US" sz="1100" dirty="0" smtClean="0"/>
              <a:t> is the left child of its parent w</a:t>
            </a:r>
          </a:p>
          <a:p>
            <a:pPr algn="ctr"/>
            <a:r>
              <a:rPr lang="en-US" sz="1100" b="1" dirty="0" smtClean="0"/>
              <a:t>Right </a:t>
            </a:r>
            <a:r>
              <a:rPr lang="en-US" sz="1100" b="1" dirty="0"/>
              <a:t>R</a:t>
            </a:r>
            <a:r>
              <a:rPr lang="en-US" sz="1100" b="1" dirty="0" smtClean="0"/>
              <a:t>otation on Grandparent </a:t>
            </a:r>
            <a:r>
              <a:rPr lang="en-US" sz="1100" b="1" dirty="0"/>
              <a:t>w</a:t>
            </a:r>
            <a:r>
              <a:rPr lang="en-US" sz="1100" b="1" dirty="0" smtClean="0"/>
              <a:t>!</a:t>
            </a:r>
          </a:p>
          <a:p>
            <a:pPr algn="ctr"/>
            <a:r>
              <a:rPr lang="en-US" sz="1100" b="1" dirty="0"/>
              <a:t>And Recolor </a:t>
            </a:r>
            <a:r>
              <a:rPr lang="en-US" sz="1100" b="1" dirty="0" smtClean="0"/>
              <a:t>x </a:t>
            </a:r>
            <a:r>
              <a:rPr lang="en-US" sz="1100" b="1" dirty="0"/>
              <a:t>and w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615772" y="3581400"/>
            <a:ext cx="838200" cy="107753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20558" y="3438436"/>
            <a:ext cx="2627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z is the right child of it’s parent y</a:t>
            </a:r>
          </a:p>
          <a:p>
            <a:pPr algn="ctr"/>
            <a:r>
              <a:rPr lang="en-US" sz="1100" dirty="0" smtClean="0"/>
              <a:t>y is the right child of its parent w</a:t>
            </a:r>
          </a:p>
          <a:p>
            <a:pPr algn="ctr"/>
            <a:r>
              <a:rPr lang="en-US" sz="1100" b="1" dirty="0" smtClean="0"/>
              <a:t>Left </a:t>
            </a:r>
            <a:r>
              <a:rPr lang="en-US" sz="1100" b="1" dirty="0"/>
              <a:t>R</a:t>
            </a:r>
            <a:r>
              <a:rPr lang="en-US" sz="1100" b="1" dirty="0" smtClean="0"/>
              <a:t>otation on  Grandparent  w!</a:t>
            </a:r>
          </a:p>
          <a:p>
            <a:pPr algn="ctr"/>
            <a:r>
              <a:rPr lang="en-US" sz="1100" b="1" dirty="0" smtClean="0"/>
              <a:t>And Recolor y and w.</a:t>
            </a:r>
            <a:endParaRPr lang="en-US" sz="1100" b="1" dirty="0"/>
          </a:p>
        </p:txBody>
      </p:sp>
      <p:sp>
        <p:nvSpPr>
          <p:cNvPr id="78" name="Oval 77"/>
          <p:cNvSpPr/>
          <p:nvPr/>
        </p:nvSpPr>
        <p:spPr>
          <a:xfrm>
            <a:off x="3030410" y="4872739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71271" y="5407223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cxnSp>
        <p:nvCxnSpPr>
          <p:cNvPr id="80" name="Straight Connector 79"/>
          <p:cNvCxnSpPr>
            <a:stCxn id="78" idx="3"/>
            <a:endCxn id="84" idx="1"/>
          </p:cNvCxnSpPr>
          <p:nvPr/>
        </p:nvCxnSpPr>
        <p:spPr>
          <a:xfrm flipH="1">
            <a:off x="2748766" y="5128478"/>
            <a:ext cx="323185" cy="43263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52071" y="55626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563810" y="5562600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78" idx="5"/>
            <a:endCxn id="82" idx="0"/>
          </p:cNvCxnSpPr>
          <p:nvPr/>
        </p:nvCxnSpPr>
        <p:spPr>
          <a:xfrm>
            <a:off x="3272530" y="5128478"/>
            <a:ext cx="433111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48766" y="5407223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85" name="Straight Connector 84"/>
          <p:cNvCxnSpPr>
            <a:stCxn id="81" idx="3"/>
            <a:endCxn id="86" idx="0"/>
          </p:cNvCxnSpPr>
          <p:nvPr/>
        </p:nvCxnSpPr>
        <p:spPr>
          <a:xfrm flipH="1">
            <a:off x="2236702" y="5818339"/>
            <a:ext cx="356910" cy="435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094871" y="62535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35861" y="6096000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80671" y="4724400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981200" y="5022547"/>
            <a:ext cx="799471" cy="107345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363044" y="48819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570505" y="5416467"/>
            <a:ext cx="27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0" name="Straight Connector 119"/>
          <p:cNvCxnSpPr>
            <a:stCxn id="118" idx="3"/>
            <a:endCxn id="121" idx="0"/>
          </p:cNvCxnSpPr>
          <p:nvPr/>
        </p:nvCxnSpPr>
        <p:spPr>
          <a:xfrm flipH="1">
            <a:off x="7026536" y="5137722"/>
            <a:ext cx="378049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884705" y="5571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51505" y="6016823"/>
            <a:ext cx="18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sp>
        <p:nvSpPr>
          <p:cNvPr id="123" name="Oval 122"/>
          <p:cNvSpPr/>
          <p:nvPr/>
        </p:nvSpPr>
        <p:spPr>
          <a:xfrm>
            <a:off x="7799105" y="5571844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18" idx="5"/>
            <a:endCxn id="123" idx="0"/>
          </p:cNvCxnSpPr>
          <p:nvPr/>
        </p:nvCxnSpPr>
        <p:spPr>
          <a:xfrm>
            <a:off x="7605164" y="5137722"/>
            <a:ext cx="335772" cy="43412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180105" y="6177383"/>
            <a:ext cx="283661" cy="299617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>
            <a:stCxn id="123" idx="5"/>
            <a:endCxn id="125" idx="0"/>
          </p:cNvCxnSpPr>
          <p:nvPr/>
        </p:nvCxnSpPr>
        <p:spPr>
          <a:xfrm>
            <a:off x="8041225" y="5827583"/>
            <a:ext cx="280711" cy="3498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70505" y="4729583"/>
            <a:ext cx="24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741810" y="5334000"/>
            <a:ext cx="27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5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/>
      <p:bldP spid="46" grpId="0" animBg="1"/>
      <p:bldP spid="48" grpId="0" animBg="1"/>
      <p:bldP spid="52" grpId="0"/>
      <p:bldP spid="59" grpId="0" animBg="1"/>
      <p:bldP spid="61" grpId="0"/>
      <p:bldP spid="62" grpId="0"/>
      <p:bldP spid="76" grpId="0" animBg="1"/>
      <p:bldP spid="87" grpId="0" animBg="1"/>
      <p:bldP spid="88" grpId="0"/>
      <p:bldP spid="90" grpId="0" animBg="1"/>
      <p:bldP spid="91" grpId="0"/>
      <p:bldP spid="92" grpId="0" animBg="1"/>
      <p:bldP spid="94" grpId="0" animBg="1"/>
      <p:bldP spid="96" grpId="0"/>
      <p:bldP spid="97" grpId="0"/>
      <p:bldP spid="110" grpId="0" animBg="1"/>
      <p:bldP spid="111" grpId="0" animBg="1"/>
      <p:bldP spid="78" grpId="0" animBg="1"/>
      <p:bldP spid="79" grpId="0"/>
      <p:bldP spid="81" grpId="0" animBg="1"/>
      <p:bldP spid="82" grpId="0" animBg="1"/>
      <p:bldP spid="84" grpId="0"/>
      <p:bldP spid="86" grpId="0" animBg="1"/>
      <p:bldP spid="114" grpId="0"/>
      <p:bldP spid="116" grpId="0"/>
      <p:bldP spid="118" grpId="0" animBg="1"/>
      <p:bldP spid="119" grpId="0"/>
      <p:bldP spid="121" grpId="0" animBg="1"/>
      <p:bldP spid="122" grpId="0"/>
      <p:bldP spid="123" grpId="0" animBg="1"/>
      <p:bldP spid="125" grpId="0" animBg="1"/>
      <p:bldP spid="127" grpId="0"/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Construction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734205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b="1" u="sng" dirty="0" smtClean="0"/>
              <a:t>Example:</a:t>
            </a:r>
            <a:r>
              <a:rPr lang="en-US" sz="1800" b="1" dirty="0" smtClean="0"/>
              <a:t> </a:t>
            </a:r>
            <a:r>
              <a:rPr lang="en-US" sz="1600" dirty="0" smtClean="0"/>
              <a:t>Construct a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b="1" dirty="0"/>
              <a:t>-Black</a:t>
            </a:r>
            <a:r>
              <a:rPr lang="en-US" sz="1600" dirty="0"/>
              <a:t> </a:t>
            </a:r>
            <a:r>
              <a:rPr lang="en-US" sz="1600" dirty="0" smtClean="0"/>
              <a:t>Tree for the following list of elements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600" b="1" i="1" dirty="0" smtClean="0"/>
              <a:t>10, 18, 7, 15, 16, </a:t>
            </a:r>
            <a:r>
              <a:rPr lang="en-US" sz="1600" b="1" i="1" dirty="0"/>
              <a:t>30 , 14, 8, 2</a:t>
            </a:r>
            <a:r>
              <a:rPr lang="en-US" sz="1800" u="sng" dirty="0" smtClean="0"/>
              <a:t> 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200" dirty="0" smtClean="0"/>
              <a:t>We will refer any new element as </a:t>
            </a:r>
            <a:r>
              <a:rPr lang="en-US" sz="1200" b="1" i="1" dirty="0" smtClean="0"/>
              <a:t>‘z’</a:t>
            </a:r>
            <a:r>
              <a:rPr lang="en-US" sz="1200" dirty="0" smtClean="0"/>
              <a:t> at the time of insertion.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100" dirty="0" smtClean="0"/>
              <a:t>‘</a:t>
            </a:r>
            <a:r>
              <a:rPr lang="en-US" sz="1100" b="1" i="1" dirty="0" smtClean="0"/>
              <a:t>z’</a:t>
            </a:r>
            <a:r>
              <a:rPr lang="en-US" sz="1100" dirty="0" smtClean="0"/>
              <a:t> will be used to refer the </a:t>
            </a:r>
            <a:r>
              <a:rPr lang="en-US" sz="1100" dirty="0" smtClean="0"/>
              <a:t> </a:t>
            </a:r>
            <a:r>
              <a:rPr lang="en-US" sz="1100" b="1" i="1" dirty="0" smtClean="0"/>
              <a:t>Child </a:t>
            </a:r>
            <a:r>
              <a:rPr lang="en-US" sz="1100" b="1" i="1" dirty="0" smtClean="0"/>
              <a:t>Node </a:t>
            </a:r>
            <a:r>
              <a:rPr lang="en-US" sz="1100" dirty="0" smtClean="0"/>
              <a:t>where violation still remains!</a:t>
            </a:r>
            <a:endParaRPr lang="en-US" sz="12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 algn="just">
              <a:buClr>
                <a:schemeClr val="tx1"/>
              </a:buClr>
              <a:buAutoNum type="arabicPeriod"/>
            </a:pPr>
            <a:endParaRPr lang="en-US" sz="1600" i="1" dirty="0" smtClean="0"/>
          </a:p>
          <a:p>
            <a:pPr marL="0" indent="0" algn="just">
              <a:buClr>
                <a:schemeClr val="tx1"/>
              </a:buClr>
              <a:buNone/>
            </a:pPr>
            <a:endParaRPr lang="en-US" sz="1200" b="1" i="1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/>
          </a:p>
          <a:p>
            <a:pPr marL="0" indent="0" algn="just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2" name="Oval 1"/>
          <p:cNvSpPr/>
          <p:nvPr/>
        </p:nvSpPr>
        <p:spPr>
          <a:xfrm>
            <a:off x="2209800" y="30480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10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4" name="Straight Connector 3"/>
          <p:cNvCxnSpPr>
            <a:stCxn id="2" idx="5"/>
            <a:endCxn id="63" idx="0"/>
          </p:cNvCxnSpPr>
          <p:nvPr/>
        </p:nvCxnSpPr>
        <p:spPr>
          <a:xfrm>
            <a:off x="2600045" y="3438245"/>
            <a:ext cx="905155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90800" y="2814935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1200" b="1" dirty="0"/>
              <a:t>B</a:t>
            </a:r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3276600" y="38862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18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54302" y="3653135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1200" b="1" dirty="0"/>
              <a:t>B</a:t>
            </a:r>
            <a:endParaRPr lang="en-US" sz="1200" b="1" dirty="0" smtClean="0"/>
          </a:p>
        </p:txBody>
      </p:sp>
      <p:cxnSp>
        <p:nvCxnSpPr>
          <p:cNvPr id="65" name="Straight Connector 64"/>
          <p:cNvCxnSpPr>
            <a:stCxn id="2" idx="3"/>
            <a:endCxn id="67" idx="0"/>
          </p:cNvCxnSpPr>
          <p:nvPr/>
        </p:nvCxnSpPr>
        <p:spPr>
          <a:xfrm flipH="1">
            <a:off x="1447800" y="3438245"/>
            <a:ext cx="828955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9200" y="38862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7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90600" y="3729335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1200" b="1" dirty="0"/>
              <a:t>B</a:t>
            </a:r>
            <a:endParaRPr lang="en-US" sz="12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30480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21050" y="3276600"/>
            <a:ext cx="385716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67200" y="38862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3887850" y="4114800"/>
            <a:ext cx="385716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93732" y="392864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90516" y="4148554"/>
            <a:ext cx="376284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3" idx="3"/>
            <a:endCxn id="102" idx="0"/>
          </p:cNvCxnSpPr>
          <p:nvPr/>
        </p:nvCxnSpPr>
        <p:spPr>
          <a:xfrm flipH="1">
            <a:off x="2743200" y="4276445"/>
            <a:ext cx="600355" cy="3717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514600" y="46482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15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76400" y="469064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985916" y="4910554"/>
            <a:ext cx="376284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892302" y="452360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793" y="5231249"/>
            <a:ext cx="24304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15</a:t>
            </a:r>
            <a:r>
              <a:rPr lang="en-US" sz="1400" dirty="0" smtClean="0"/>
              <a:t> is </a:t>
            </a:r>
            <a:r>
              <a:rPr lang="en-US" sz="1400" b="1" dirty="0" smtClean="0">
                <a:solidFill>
                  <a:srgbClr val="FF0000"/>
                </a:solidFill>
              </a:rPr>
              <a:t>Red.</a:t>
            </a:r>
          </a:p>
          <a:p>
            <a:pPr algn="ctr"/>
            <a:r>
              <a:rPr lang="en-US" sz="1400" b="1" dirty="0" smtClean="0"/>
              <a:t>15</a:t>
            </a:r>
            <a:r>
              <a:rPr lang="en-US" sz="1400" dirty="0" smtClean="0"/>
              <a:t>’s Parent </a:t>
            </a:r>
            <a:r>
              <a:rPr lang="en-US" sz="1400" b="1" dirty="0" smtClean="0"/>
              <a:t>18</a:t>
            </a:r>
            <a:r>
              <a:rPr lang="en-US" sz="1400" dirty="0" smtClean="0"/>
              <a:t> is also </a:t>
            </a:r>
            <a:r>
              <a:rPr lang="en-US" sz="1400" b="1" dirty="0" smtClean="0">
                <a:solidFill>
                  <a:srgbClr val="FF0000"/>
                </a:solidFill>
              </a:rPr>
              <a:t>Red.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So, violation occurs!</a:t>
            </a:r>
          </a:p>
          <a:p>
            <a:pPr algn="ctr"/>
            <a:r>
              <a:rPr lang="en-US" sz="1400" b="1" dirty="0" smtClean="0"/>
              <a:t>15</a:t>
            </a:r>
            <a:r>
              <a:rPr lang="en-US" sz="1400" dirty="0" smtClean="0"/>
              <a:t>’s Uncle </a:t>
            </a:r>
            <a:r>
              <a:rPr lang="en-US" sz="1400" b="1" dirty="0" smtClean="0"/>
              <a:t>7</a:t>
            </a:r>
            <a:r>
              <a:rPr lang="en-US" sz="1400" dirty="0" smtClean="0"/>
              <a:t> is </a:t>
            </a:r>
            <a:r>
              <a:rPr lang="en-US" sz="1400" b="1" dirty="0" smtClean="0">
                <a:solidFill>
                  <a:srgbClr val="FF0000"/>
                </a:solidFill>
              </a:rPr>
              <a:t>Red.</a:t>
            </a:r>
            <a:endParaRPr lang="en-US" sz="1400" b="1" dirty="0" smtClean="0"/>
          </a:p>
          <a:p>
            <a:pPr algn="ctr"/>
            <a:r>
              <a:rPr lang="en-US" sz="1400" b="1" i="1" dirty="0" smtClean="0"/>
              <a:t>So, Recolor 18, 10 and 7.</a:t>
            </a:r>
            <a:endParaRPr lang="en-US" b="1" i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10665" y="2905036"/>
            <a:ext cx="17187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</a:t>
            </a:r>
            <a:r>
              <a:rPr lang="en-US" sz="1100" dirty="0" smtClean="0"/>
              <a:t>must </a:t>
            </a:r>
            <a:r>
              <a:rPr lang="en-US" sz="1100" dirty="0" smtClean="0"/>
              <a:t>be </a:t>
            </a:r>
            <a:r>
              <a:rPr lang="en-US" sz="1100" b="1" dirty="0" smtClean="0"/>
              <a:t>Black</a:t>
            </a:r>
            <a:r>
              <a:rPr lang="en-US" sz="1100" b="1" dirty="0"/>
              <a:t>!</a:t>
            </a:r>
            <a:endParaRPr lang="en-US" sz="1100" b="1" dirty="0" smtClean="0"/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So, violation occurs!</a:t>
            </a:r>
            <a:endParaRPr lang="en-US" sz="1100" b="1" dirty="0" smtClean="0"/>
          </a:p>
          <a:p>
            <a:pPr algn="ctr"/>
            <a:r>
              <a:rPr lang="en-US" sz="1100" b="1" i="1" dirty="0" smtClean="0"/>
              <a:t>So, Recolor the Root.</a:t>
            </a:r>
            <a:endParaRPr lang="en-US" sz="1400" b="1" i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053865" y="2905036"/>
            <a:ext cx="17187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Root </a:t>
            </a:r>
            <a:r>
              <a:rPr lang="en-US" sz="1100" smtClean="0"/>
              <a:t>must </a:t>
            </a:r>
            <a:r>
              <a:rPr lang="en-US" sz="1100" dirty="0" smtClean="0"/>
              <a:t>be </a:t>
            </a:r>
            <a:r>
              <a:rPr lang="en-US" sz="1100" b="1" dirty="0" smtClean="0"/>
              <a:t>Black</a:t>
            </a:r>
            <a:r>
              <a:rPr lang="en-US" sz="1100" b="1" dirty="0"/>
              <a:t>!</a:t>
            </a:r>
            <a:endParaRPr lang="en-US" sz="1100" b="1" dirty="0" smtClean="0"/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So, violation occurs!</a:t>
            </a:r>
            <a:endParaRPr lang="en-US" sz="1100" b="1" dirty="0" smtClean="0"/>
          </a:p>
          <a:p>
            <a:pPr algn="ctr"/>
            <a:r>
              <a:rPr lang="en-US" sz="1100" b="1" i="1" dirty="0" smtClean="0"/>
              <a:t>So, Recolor the Root.</a:t>
            </a:r>
            <a:endParaRPr lang="en-US" sz="1400" b="1" i="1" dirty="0"/>
          </a:p>
        </p:txBody>
      </p:sp>
      <p:cxnSp>
        <p:nvCxnSpPr>
          <p:cNvPr id="108" name="Straight Connector 107"/>
          <p:cNvCxnSpPr>
            <a:endCxn id="109" idx="2"/>
          </p:cNvCxnSpPr>
          <p:nvPr/>
        </p:nvCxnSpPr>
        <p:spPr>
          <a:xfrm>
            <a:off x="2744849" y="5105400"/>
            <a:ext cx="531751" cy="3810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276600" y="52578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16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845358">
            <a:off x="4104627" y="578277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115" name="Straight Arrow Connector 114"/>
          <p:cNvCxnSpPr/>
          <p:nvPr/>
        </p:nvCxnSpPr>
        <p:spPr>
          <a:xfrm rot="1845358" flipH="1">
            <a:off x="3733800" y="5813625"/>
            <a:ext cx="385716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654302" y="51054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254403" y="5334000"/>
            <a:ext cx="2603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16</a:t>
            </a:r>
            <a:r>
              <a:rPr lang="en-US" sz="1100" dirty="0" smtClean="0"/>
              <a:t> is </a:t>
            </a:r>
            <a:r>
              <a:rPr lang="en-US" sz="1100" b="1" dirty="0" smtClean="0">
                <a:solidFill>
                  <a:srgbClr val="FF0000"/>
                </a:solidFill>
              </a:rPr>
              <a:t>Red.</a:t>
            </a:r>
          </a:p>
          <a:p>
            <a:pPr algn="ctr"/>
            <a:r>
              <a:rPr lang="en-US" sz="1100" b="1" dirty="0" smtClean="0"/>
              <a:t>16</a:t>
            </a:r>
            <a:r>
              <a:rPr lang="en-US" sz="1100" dirty="0" smtClean="0"/>
              <a:t>’s Parent </a:t>
            </a:r>
            <a:r>
              <a:rPr lang="en-US" sz="1100" b="1" dirty="0" smtClean="0"/>
              <a:t>15</a:t>
            </a:r>
            <a:r>
              <a:rPr lang="en-US" sz="1100" dirty="0" smtClean="0"/>
              <a:t> is also </a:t>
            </a:r>
            <a:r>
              <a:rPr lang="en-US" sz="1100" b="1" dirty="0" smtClean="0">
                <a:solidFill>
                  <a:srgbClr val="FF0000"/>
                </a:solidFill>
              </a:rPr>
              <a:t>Red.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So, violation occurs!</a:t>
            </a:r>
          </a:p>
          <a:p>
            <a:pPr algn="ctr"/>
            <a:r>
              <a:rPr lang="en-US" sz="1100" b="1" dirty="0" smtClean="0"/>
              <a:t>16</a:t>
            </a:r>
            <a:r>
              <a:rPr lang="en-US" sz="1100" dirty="0" smtClean="0"/>
              <a:t>’s Uncle </a:t>
            </a:r>
            <a:r>
              <a:rPr lang="en-US" sz="1100" b="1" dirty="0" smtClean="0"/>
              <a:t>Leaf (</a:t>
            </a:r>
            <a:r>
              <a:rPr lang="en-US" sz="1100" b="1" dirty="0"/>
              <a:t>NIL</a:t>
            </a:r>
            <a:r>
              <a:rPr lang="en-US" sz="1100" b="1" dirty="0" smtClean="0"/>
              <a:t>)</a:t>
            </a:r>
            <a:r>
              <a:rPr lang="en-US" sz="1100" dirty="0" smtClean="0"/>
              <a:t> is </a:t>
            </a:r>
            <a:r>
              <a:rPr lang="en-US" sz="1100" b="1" dirty="0" smtClean="0"/>
              <a:t>Black.</a:t>
            </a:r>
          </a:p>
          <a:p>
            <a:pPr algn="ctr"/>
            <a:r>
              <a:rPr lang="en-US" sz="1100" b="1" dirty="0" smtClean="0"/>
              <a:t>16, 15, 18 </a:t>
            </a:r>
            <a:r>
              <a:rPr lang="en-US" sz="1100" dirty="0" smtClean="0"/>
              <a:t>form a</a:t>
            </a:r>
            <a:r>
              <a:rPr lang="en-US" sz="1100" b="1" dirty="0" smtClean="0"/>
              <a:t> Triangular shape!</a:t>
            </a:r>
          </a:p>
          <a:p>
            <a:pPr algn="ctr"/>
            <a:r>
              <a:rPr lang="en-US" sz="1100" b="1" i="1" dirty="0" smtClean="0"/>
              <a:t>So, Left Rotate 15.</a:t>
            </a:r>
            <a:endParaRPr lang="en-US" sz="1400" b="1" i="1" dirty="0"/>
          </a:p>
        </p:txBody>
      </p:sp>
      <p:cxnSp>
        <p:nvCxnSpPr>
          <p:cNvPr id="131" name="Straight Connector 130"/>
          <p:cNvCxnSpPr>
            <a:stCxn id="63" idx="5"/>
            <a:endCxn id="28" idx="0"/>
          </p:cNvCxnSpPr>
          <p:nvPr/>
        </p:nvCxnSpPr>
        <p:spPr>
          <a:xfrm>
            <a:off x="3666845" y="4276445"/>
            <a:ext cx="600355" cy="42939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62400" y="4705844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68702" y="452360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  <a:endParaRPr lang="en-US" sz="1200" b="1" dirty="0" smtClean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057400" y="4038600"/>
            <a:ext cx="1170995" cy="7620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2057400" y="4800599"/>
            <a:ext cx="1247195" cy="91440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rved Down Arrow 133"/>
          <p:cNvSpPr/>
          <p:nvPr/>
        </p:nvSpPr>
        <p:spPr>
          <a:xfrm rot="19826875" flipH="1">
            <a:off x="2255752" y="4560693"/>
            <a:ext cx="628248" cy="212744"/>
          </a:xfrm>
          <a:prstGeom prst="curvedDown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632514" y="32004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10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36" name="Straight Connector 135"/>
          <p:cNvCxnSpPr>
            <a:stCxn id="135" idx="5"/>
            <a:endCxn id="137" idx="0"/>
          </p:cNvCxnSpPr>
          <p:nvPr/>
        </p:nvCxnSpPr>
        <p:spPr>
          <a:xfrm>
            <a:off x="7022759" y="3590645"/>
            <a:ext cx="905155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699314" y="40386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18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38" name="Straight Connector 137"/>
          <p:cNvCxnSpPr>
            <a:stCxn id="135" idx="3"/>
            <a:endCxn id="139" idx="0"/>
          </p:cNvCxnSpPr>
          <p:nvPr/>
        </p:nvCxnSpPr>
        <p:spPr>
          <a:xfrm flipH="1">
            <a:off x="5870514" y="3590645"/>
            <a:ext cx="828955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5641914" y="40386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7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40" name="Straight Connector 139"/>
          <p:cNvCxnSpPr>
            <a:stCxn id="137" idx="3"/>
            <a:endCxn id="141" idx="0"/>
          </p:cNvCxnSpPr>
          <p:nvPr/>
        </p:nvCxnSpPr>
        <p:spPr>
          <a:xfrm flipH="1">
            <a:off x="7546914" y="4428845"/>
            <a:ext cx="219355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7318314" y="48768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16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42" name="Straight Connector 141"/>
          <p:cNvCxnSpPr>
            <a:stCxn id="137" idx="5"/>
            <a:endCxn id="143" idx="0"/>
          </p:cNvCxnSpPr>
          <p:nvPr/>
        </p:nvCxnSpPr>
        <p:spPr>
          <a:xfrm>
            <a:off x="8089559" y="4428845"/>
            <a:ext cx="295555" cy="58179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080314" y="5010644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44" name="Straight Connector 143"/>
          <p:cNvCxnSpPr>
            <a:stCxn id="141" idx="3"/>
            <a:endCxn id="145" idx="0"/>
          </p:cNvCxnSpPr>
          <p:nvPr/>
        </p:nvCxnSpPr>
        <p:spPr>
          <a:xfrm flipH="1">
            <a:off x="7165914" y="5267045"/>
            <a:ext cx="219355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6937314" y="57150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15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0800" y="315200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026028" y="399020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7467600" y="396240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8613714" y="480060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245228" y="46482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861114" y="54864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1" name="Right Arrow 150"/>
          <p:cNvSpPr/>
          <p:nvPr/>
        </p:nvSpPr>
        <p:spPr>
          <a:xfrm>
            <a:off x="4937590" y="4800600"/>
            <a:ext cx="885987" cy="18516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923150" y="57912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7543800" y="6019800"/>
            <a:ext cx="385716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21027" y="3752671"/>
            <a:ext cx="3550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15 is </a:t>
            </a:r>
            <a:r>
              <a:rPr lang="en-US" sz="1200" b="1" dirty="0">
                <a:solidFill>
                  <a:srgbClr val="FF0000"/>
                </a:solidFill>
              </a:rPr>
              <a:t>Red.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15</a:t>
            </a:r>
            <a:r>
              <a:rPr lang="en-US" sz="1200" dirty="0" smtClean="0"/>
              <a:t>’s Parent </a:t>
            </a:r>
            <a:r>
              <a:rPr lang="en-US" sz="1200" b="1" dirty="0" smtClean="0"/>
              <a:t>16</a:t>
            </a:r>
            <a:r>
              <a:rPr lang="en-US" sz="1200" dirty="0" smtClean="0"/>
              <a:t> is also </a:t>
            </a:r>
            <a:r>
              <a:rPr lang="en-US" sz="1200" b="1" dirty="0" smtClean="0">
                <a:solidFill>
                  <a:srgbClr val="FF0000"/>
                </a:solidFill>
              </a:rPr>
              <a:t>Red.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So, violation still exists!</a:t>
            </a:r>
          </a:p>
          <a:p>
            <a:pPr algn="ctr"/>
            <a:r>
              <a:rPr lang="en-US" sz="1200" b="1" dirty="0" smtClean="0"/>
              <a:t>15</a:t>
            </a:r>
            <a:r>
              <a:rPr lang="en-US" sz="1200" dirty="0" smtClean="0"/>
              <a:t>’s Uncle </a:t>
            </a:r>
            <a:r>
              <a:rPr lang="en-US" sz="1200" b="1" dirty="0" smtClean="0"/>
              <a:t>Leaf (NIL)</a:t>
            </a:r>
            <a:r>
              <a:rPr lang="en-US" sz="1200" dirty="0" smtClean="0"/>
              <a:t> is </a:t>
            </a:r>
            <a:r>
              <a:rPr lang="en-US" sz="1200" b="1" dirty="0"/>
              <a:t>Black</a:t>
            </a:r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15, 16, </a:t>
            </a:r>
            <a:r>
              <a:rPr lang="en-US" sz="1200" b="1" dirty="0"/>
              <a:t>18 </a:t>
            </a:r>
            <a:r>
              <a:rPr lang="en-US" sz="1200" dirty="0"/>
              <a:t>form a</a:t>
            </a:r>
            <a:r>
              <a:rPr lang="en-US" sz="1200" b="1" dirty="0"/>
              <a:t> </a:t>
            </a:r>
            <a:r>
              <a:rPr lang="en-US" sz="1200" b="1" dirty="0" smtClean="0"/>
              <a:t>Straight Line!</a:t>
            </a:r>
          </a:p>
          <a:p>
            <a:pPr algn="ctr"/>
            <a:r>
              <a:rPr lang="en-US" sz="1200" b="1" i="1" dirty="0" smtClean="0"/>
              <a:t>So, Right Rotate 18 and Recolor 16 and 18.</a:t>
            </a:r>
            <a:endParaRPr lang="en-US" sz="1600" b="1" i="1" dirty="0"/>
          </a:p>
        </p:txBody>
      </p:sp>
      <p:cxnSp>
        <p:nvCxnSpPr>
          <p:cNvPr id="53" name="Straight Connector 52"/>
          <p:cNvCxnSpPr>
            <a:endCxn id="150" idx="1"/>
          </p:cNvCxnSpPr>
          <p:nvPr/>
        </p:nvCxnSpPr>
        <p:spPr>
          <a:xfrm flipH="1">
            <a:off x="6861114" y="4253300"/>
            <a:ext cx="682687" cy="13716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rved Down Arrow 154"/>
          <p:cNvSpPr/>
          <p:nvPr/>
        </p:nvSpPr>
        <p:spPr>
          <a:xfrm rot="1680691">
            <a:off x="7742692" y="3939670"/>
            <a:ext cx="696382" cy="255147"/>
          </a:xfrm>
          <a:prstGeom prst="curvedDown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59889" y="3733800"/>
            <a:ext cx="119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92D050"/>
                </a:solidFill>
              </a:rPr>
              <a:t>No Violation</a:t>
            </a:r>
            <a:endParaRPr lang="en-US" sz="1400" b="1" i="1" dirty="0">
              <a:solidFill>
                <a:srgbClr val="92D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3400" y="2293203"/>
            <a:ext cx="4721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Elements will be inserted by following the properties of </a:t>
            </a:r>
            <a:r>
              <a:rPr lang="en-US" sz="1200" b="1" dirty="0" smtClean="0"/>
              <a:t>BST</a:t>
            </a:r>
            <a:r>
              <a:rPr lang="en-US" sz="1200" dirty="0" smtClean="0"/>
              <a:t>!</a:t>
            </a:r>
          </a:p>
          <a:p>
            <a:pPr algn="ctr"/>
            <a:r>
              <a:rPr lang="en-US" sz="1200" dirty="0" smtClean="0"/>
              <a:t>Check </a:t>
            </a:r>
            <a:r>
              <a:rPr lang="en-US" sz="1200" dirty="0" smtClean="0"/>
              <a:t>if there is any </a:t>
            </a:r>
            <a:r>
              <a:rPr lang="en-US" sz="1200" dirty="0" smtClean="0"/>
              <a:t>Violation immediately </a:t>
            </a:r>
            <a:r>
              <a:rPr lang="en-US" sz="1200" dirty="0" smtClean="0"/>
              <a:t>after</a:t>
            </a:r>
            <a:r>
              <a:rPr lang="en-US" sz="1200" b="1" i="1" dirty="0" smtClean="0"/>
              <a:t>:</a:t>
            </a:r>
          </a:p>
          <a:p>
            <a:pPr marL="228600" indent="-228600" algn="ctr">
              <a:buAutoNum type="arabicPeriod"/>
            </a:pPr>
            <a:r>
              <a:rPr lang="en-US" sz="1200" b="1" i="1" dirty="0" smtClean="0"/>
              <a:t>Inserting a new element to the tree and coloring it red</a:t>
            </a:r>
          </a:p>
          <a:p>
            <a:pPr marL="342900" indent="-342900" algn="ctr">
              <a:buAutoNum type="arabicPeriod"/>
            </a:pPr>
            <a:r>
              <a:rPr lang="en-US" sz="1200" b="1" i="1" dirty="0" smtClean="0"/>
              <a:t>Solving a violation as it may cause new violation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1384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xit" presetSubtype="2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1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6" presetClass="exit" presetSubtype="2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2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2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2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2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2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20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0" dur="2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5" dur="2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94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0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3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6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9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2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5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8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2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2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2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5" dur="2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2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1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8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8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build="allAtOnce"/>
      <p:bldP spid="63" grpId="0" animBg="1"/>
      <p:bldP spid="63" grpId="1" animBg="1"/>
      <p:bldP spid="64" grpId="0" build="allAtOnce"/>
      <p:bldP spid="67" grpId="0" animBg="1"/>
      <p:bldP spid="67" grpId="1" animBg="1"/>
      <p:bldP spid="69" grpId="0" build="allAtOnce"/>
      <p:bldP spid="13" grpId="0"/>
      <p:bldP spid="13" grpId="1"/>
      <p:bldP spid="75" grpId="0"/>
      <p:bldP spid="75" grpId="1"/>
      <p:bldP spid="99" grpId="0"/>
      <p:bldP spid="99" grpId="1"/>
      <p:bldP spid="102" grpId="0" animBg="1"/>
      <p:bldP spid="102" grpId="1" animBg="1"/>
      <p:bldP spid="103" grpId="0"/>
      <p:bldP spid="103" grpId="1"/>
      <p:bldP spid="105" grpId="0" build="allAtOnce"/>
      <p:bldP spid="21" grpId="0"/>
      <p:bldP spid="21" grpId="1"/>
      <p:bldP spid="106" grpId="0"/>
      <p:bldP spid="106" grpId="1"/>
      <p:bldP spid="107" grpId="0"/>
      <p:bldP spid="107" grpId="1"/>
      <p:bldP spid="109" grpId="0" animBg="1"/>
      <p:bldP spid="109" grpId="1" animBg="1"/>
      <p:bldP spid="113" grpId="0"/>
      <p:bldP spid="113" grpId="1"/>
      <p:bldP spid="129" grpId="0" build="allAtOnce"/>
      <p:bldP spid="130" grpId="0" build="allAtOnce"/>
      <p:bldP spid="28" grpId="0" animBg="1"/>
      <p:bldP spid="28" grpId="1" animBg="1"/>
      <p:bldP spid="132" grpId="0" build="allAtOnce"/>
      <p:bldP spid="134" grpId="0" animBg="1"/>
      <p:bldP spid="134" grpId="1" animBg="1"/>
      <p:bldP spid="135" grpId="0" animBg="1"/>
      <p:bldP spid="137" grpId="0" animBg="1"/>
      <p:bldP spid="139" grpId="0" animBg="1"/>
      <p:bldP spid="141" grpId="0" animBg="1"/>
      <p:bldP spid="143" grpId="0" animBg="1"/>
      <p:bldP spid="145" grpId="0" animBg="1"/>
      <p:bldP spid="50" grpId="0"/>
      <p:bldP spid="146" grpId="0"/>
      <p:bldP spid="147" grpId="0"/>
      <p:bldP spid="148" grpId="0"/>
      <p:bldP spid="149" grpId="0"/>
      <p:bldP spid="150" grpId="0"/>
      <p:bldP spid="151" grpId="0" animBg="1"/>
      <p:bldP spid="151" grpId="1" animBg="1"/>
      <p:bldP spid="152" grpId="0"/>
      <p:bldP spid="155" grpId="0" animBg="1"/>
      <p:bldP spid="61" grpId="0"/>
      <p:bldP spid="61" grpId="1"/>
      <p:bldP spid="61" grpId="2"/>
      <p:bldP spid="61" grpId="3"/>
      <p:bldP spid="61" grpId="4"/>
      <p:bldP spid="61" grpId="5"/>
      <p:bldP spid="61" grpId="6"/>
      <p:bldP spid="61" grpId="7"/>
      <p:bldP spid="62" grpId="0"/>
      <p:bldP spid="6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Construction of a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 smtClean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4734205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b="1" u="sng" dirty="0" smtClean="0"/>
              <a:t>Example:</a:t>
            </a:r>
            <a:r>
              <a:rPr lang="en-US" sz="1800" b="1" dirty="0" smtClean="0"/>
              <a:t> </a:t>
            </a:r>
            <a:r>
              <a:rPr lang="en-US" sz="1600" dirty="0" smtClean="0"/>
              <a:t>Construct a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b="1" dirty="0"/>
              <a:t>-Black</a:t>
            </a:r>
            <a:r>
              <a:rPr lang="en-US" sz="1600" dirty="0"/>
              <a:t> </a:t>
            </a:r>
            <a:r>
              <a:rPr lang="en-US" sz="1600" dirty="0" smtClean="0"/>
              <a:t>Tree for the following list of elements</a:t>
            </a: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1600" b="1" i="1" dirty="0" smtClean="0"/>
              <a:t>10, 18, 7, 15, 16, 30, 14, 8, 2</a:t>
            </a:r>
            <a:endParaRPr lang="en-US" sz="15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/>
          </a:p>
          <a:p>
            <a:pPr marL="342900" indent="-342900" algn="just">
              <a:buClr>
                <a:schemeClr val="tx1"/>
              </a:buClr>
              <a:buAutoNum type="arabicPeriod"/>
            </a:pPr>
            <a:endParaRPr lang="en-US" sz="1600" i="1" dirty="0" smtClean="0"/>
          </a:p>
          <a:p>
            <a:pPr marL="0" indent="0" algn="just">
              <a:buClr>
                <a:schemeClr val="tx1"/>
              </a:buClr>
              <a:buNone/>
            </a:pPr>
            <a:endParaRPr lang="en-US" sz="1200" b="1" i="1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endParaRPr lang="en-US" sz="16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600" b="1" i="1" dirty="0"/>
          </a:p>
          <a:p>
            <a:pPr marL="0" indent="0" algn="just">
              <a:buClr>
                <a:schemeClr val="tx1"/>
              </a:buClr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135" name="Oval 134"/>
          <p:cNvSpPr/>
          <p:nvPr/>
        </p:nvSpPr>
        <p:spPr>
          <a:xfrm>
            <a:off x="3962400" y="2410599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10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36" name="Straight Connector 135"/>
          <p:cNvCxnSpPr>
            <a:stCxn id="135" idx="5"/>
            <a:endCxn id="137" idx="0"/>
          </p:cNvCxnSpPr>
          <p:nvPr/>
        </p:nvCxnSpPr>
        <p:spPr>
          <a:xfrm>
            <a:off x="4352645" y="2800844"/>
            <a:ext cx="964635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088680" y="3248799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16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38" name="Straight Connector 137"/>
          <p:cNvCxnSpPr>
            <a:stCxn id="135" idx="3"/>
            <a:endCxn id="139" idx="0"/>
          </p:cNvCxnSpPr>
          <p:nvPr/>
        </p:nvCxnSpPr>
        <p:spPr>
          <a:xfrm flipH="1">
            <a:off x="3124200" y="2800844"/>
            <a:ext cx="905155" cy="4757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895600" y="32766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7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40" name="Straight Connector 139"/>
          <p:cNvCxnSpPr>
            <a:stCxn id="137" idx="3"/>
            <a:endCxn id="141" idx="0"/>
          </p:cNvCxnSpPr>
          <p:nvPr/>
        </p:nvCxnSpPr>
        <p:spPr>
          <a:xfrm flipH="1">
            <a:off x="4930052" y="3639044"/>
            <a:ext cx="225583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4701452" y="4086999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15</a:t>
            </a:r>
            <a:endParaRPr lang="en-US" sz="1050" dirty="0">
              <a:solidFill>
                <a:srgbClr val="00B050"/>
              </a:solidFill>
            </a:endParaRPr>
          </a:p>
        </p:txBody>
      </p:sp>
      <p:cxnSp>
        <p:nvCxnSpPr>
          <p:cNvPr id="144" name="Straight Connector 143"/>
          <p:cNvCxnSpPr>
            <a:stCxn id="137" idx="5"/>
            <a:endCxn id="145" idx="0"/>
          </p:cNvCxnSpPr>
          <p:nvPr/>
        </p:nvCxnSpPr>
        <p:spPr>
          <a:xfrm>
            <a:off x="5478925" y="3639044"/>
            <a:ext cx="898927" cy="4757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6149252" y="41148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18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36914" y="228600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279714" y="322820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549902" y="3957935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1200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419600" y="396240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1200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404132" y="500139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7024782" y="5229999"/>
            <a:ext cx="385716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6234" y="312420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35596" y="3150781"/>
            <a:ext cx="119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92D050"/>
                </a:solidFill>
              </a:rPr>
              <a:t>No Violation</a:t>
            </a:r>
            <a:endParaRPr lang="en-US" sz="1400" b="1" i="1" dirty="0">
              <a:solidFill>
                <a:srgbClr val="92D050"/>
              </a:solidFill>
            </a:endParaRPr>
          </a:p>
        </p:txBody>
      </p:sp>
      <p:cxnSp>
        <p:nvCxnSpPr>
          <p:cNvPr id="70" name="Straight Connector 69"/>
          <p:cNvCxnSpPr>
            <a:stCxn id="145" idx="5"/>
            <a:endCxn id="71" idx="0"/>
          </p:cNvCxnSpPr>
          <p:nvPr/>
        </p:nvCxnSpPr>
        <p:spPr>
          <a:xfrm>
            <a:off x="6539497" y="4505045"/>
            <a:ext cx="222469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533366" y="4953000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B050"/>
                </a:solidFill>
              </a:rPr>
              <a:t>30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78502" y="47244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4505" y="5410200"/>
            <a:ext cx="201529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30</a:t>
            </a:r>
            <a:r>
              <a:rPr lang="en-US" sz="1100" dirty="0" smtClean="0"/>
              <a:t> is </a:t>
            </a:r>
            <a:r>
              <a:rPr lang="en-US" sz="1100" b="1" dirty="0" smtClean="0">
                <a:solidFill>
                  <a:srgbClr val="FF0000"/>
                </a:solidFill>
              </a:rPr>
              <a:t>Red.</a:t>
            </a:r>
          </a:p>
          <a:p>
            <a:pPr algn="ctr"/>
            <a:r>
              <a:rPr lang="en-US" sz="1100" b="1" dirty="0" smtClean="0"/>
              <a:t>30</a:t>
            </a:r>
            <a:r>
              <a:rPr lang="en-US" sz="1100" dirty="0" smtClean="0"/>
              <a:t>’s Parent </a:t>
            </a:r>
            <a:r>
              <a:rPr lang="en-US" sz="1100" b="1" dirty="0" smtClean="0"/>
              <a:t>18</a:t>
            </a:r>
            <a:r>
              <a:rPr lang="en-US" sz="1100" dirty="0" smtClean="0"/>
              <a:t> is also </a:t>
            </a:r>
            <a:r>
              <a:rPr lang="en-US" sz="1100" b="1" dirty="0" smtClean="0">
                <a:solidFill>
                  <a:srgbClr val="FF0000"/>
                </a:solidFill>
              </a:rPr>
              <a:t>Red.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So, violation occurs!</a:t>
            </a:r>
          </a:p>
          <a:p>
            <a:pPr algn="ctr"/>
            <a:r>
              <a:rPr lang="en-US" sz="1100" b="1" dirty="0" smtClean="0"/>
              <a:t>30</a:t>
            </a:r>
            <a:r>
              <a:rPr lang="en-US" sz="1100" dirty="0" smtClean="0"/>
              <a:t>’s Uncle </a:t>
            </a:r>
            <a:r>
              <a:rPr lang="en-US" sz="1100" b="1" dirty="0" smtClean="0"/>
              <a:t>15</a:t>
            </a:r>
            <a:r>
              <a:rPr lang="en-US" sz="1100" dirty="0" smtClean="0"/>
              <a:t> is </a:t>
            </a:r>
            <a:r>
              <a:rPr lang="en-US" sz="1100" b="1" dirty="0" smtClean="0">
                <a:solidFill>
                  <a:srgbClr val="FF0000"/>
                </a:solidFill>
              </a:rPr>
              <a:t>Red.</a:t>
            </a:r>
            <a:endParaRPr lang="en-US" sz="1100" b="1" dirty="0" smtClean="0"/>
          </a:p>
          <a:p>
            <a:pPr algn="ctr"/>
            <a:r>
              <a:rPr lang="en-US" sz="1100" b="1" i="1" dirty="0" smtClean="0"/>
              <a:t>So, Recolor 18, 16 and 15.</a:t>
            </a:r>
            <a:endParaRPr lang="en-US" sz="1400" b="1" i="1" dirty="0"/>
          </a:p>
        </p:txBody>
      </p:sp>
      <p:cxnSp>
        <p:nvCxnSpPr>
          <p:cNvPr id="74" name="Straight Connector 73"/>
          <p:cNvCxnSpPr>
            <a:endCxn id="76" idx="0"/>
          </p:cNvCxnSpPr>
          <p:nvPr/>
        </p:nvCxnSpPr>
        <p:spPr>
          <a:xfrm flipH="1">
            <a:off x="4572000" y="4495800"/>
            <a:ext cx="225583" cy="4479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343400" y="4943755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14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17932" y="50292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814716" y="5257800"/>
            <a:ext cx="420563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4800" y="475220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>
            <a:endCxn id="81" idx="0"/>
          </p:cNvCxnSpPr>
          <p:nvPr/>
        </p:nvCxnSpPr>
        <p:spPr>
          <a:xfrm>
            <a:off x="3292073" y="3657600"/>
            <a:ext cx="213127" cy="4757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276600" y="4133356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B050"/>
                </a:solidFill>
              </a:rPr>
              <a:t>8</a:t>
            </a:r>
            <a:endParaRPr lang="en-US" sz="105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52800" y="50292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3492468" y="4724400"/>
            <a:ext cx="4716" cy="38562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01902" y="391400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5" name="Straight Connector 84"/>
          <p:cNvCxnSpPr>
            <a:stCxn id="139" idx="3"/>
            <a:endCxn id="86" idx="0"/>
          </p:cNvCxnSpPr>
          <p:nvPr/>
        </p:nvCxnSpPr>
        <p:spPr>
          <a:xfrm flipH="1">
            <a:off x="2289298" y="3666845"/>
            <a:ext cx="673257" cy="43871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060698" y="4105555"/>
            <a:ext cx="457200" cy="457200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 rot="1693624">
            <a:off x="1778835" y="495300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z</a:t>
            </a:r>
            <a:endParaRPr lang="en-US" b="1" dirty="0"/>
          </a:p>
        </p:txBody>
      </p:sp>
      <p:cxnSp>
        <p:nvCxnSpPr>
          <p:cNvPr id="88" name="Straight Arrow Connector 87"/>
          <p:cNvCxnSpPr/>
          <p:nvPr/>
        </p:nvCxnSpPr>
        <p:spPr>
          <a:xfrm rot="1693624" flipH="1" flipV="1">
            <a:off x="2072114" y="4626387"/>
            <a:ext cx="4716" cy="38562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05000" y="38862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0" name="Straight Connector 89"/>
          <p:cNvCxnSpPr>
            <a:endCxn id="91" idx="0"/>
          </p:cNvCxnSpPr>
          <p:nvPr/>
        </p:nvCxnSpPr>
        <p:spPr>
          <a:xfrm>
            <a:off x="3655951" y="4538781"/>
            <a:ext cx="230249" cy="56764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81400" y="5106421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92" name="Straight Connector 91"/>
          <p:cNvCxnSpPr>
            <a:stCxn id="81" idx="3"/>
            <a:endCxn id="94" idx="0"/>
          </p:cNvCxnSpPr>
          <p:nvPr/>
        </p:nvCxnSpPr>
        <p:spPr>
          <a:xfrm flipH="1">
            <a:off x="3200400" y="4523601"/>
            <a:ext cx="143155" cy="58179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895600" y="5105400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97" name="Straight Connector 96"/>
          <p:cNvCxnSpPr>
            <a:stCxn id="86" idx="5"/>
            <a:endCxn id="110" idx="0"/>
          </p:cNvCxnSpPr>
          <p:nvPr/>
        </p:nvCxnSpPr>
        <p:spPr>
          <a:xfrm>
            <a:off x="2450943" y="4495800"/>
            <a:ext cx="63657" cy="6096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209800" y="5105400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11" name="Straight Connector 110"/>
          <p:cNvCxnSpPr>
            <a:stCxn id="86" idx="3"/>
            <a:endCxn id="112" idx="0"/>
          </p:cNvCxnSpPr>
          <p:nvPr/>
        </p:nvCxnSpPr>
        <p:spPr>
          <a:xfrm flipH="1">
            <a:off x="1752600" y="4495800"/>
            <a:ext cx="375053" cy="58179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447800" y="5077599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14" name="Straight Connector 113"/>
          <p:cNvCxnSpPr>
            <a:stCxn id="76" idx="5"/>
            <a:endCxn id="116" idx="0"/>
          </p:cNvCxnSpPr>
          <p:nvPr/>
        </p:nvCxnSpPr>
        <p:spPr>
          <a:xfrm>
            <a:off x="4733645" y="5334000"/>
            <a:ext cx="219355" cy="66724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648200" y="6001244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17" name="Straight Connector 116"/>
          <p:cNvCxnSpPr>
            <a:stCxn id="76" idx="3"/>
            <a:endCxn id="118" idx="0"/>
          </p:cNvCxnSpPr>
          <p:nvPr/>
        </p:nvCxnSpPr>
        <p:spPr>
          <a:xfrm flipH="1">
            <a:off x="4267200" y="5334000"/>
            <a:ext cx="143155" cy="666223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962400" y="6000223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19" name="Straight Connector 118"/>
          <p:cNvCxnSpPr>
            <a:stCxn id="71" idx="5"/>
            <a:endCxn id="120" idx="0"/>
          </p:cNvCxnSpPr>
          <p:nvPr/>
        </p:nvCxnSpPr>
        <p:spPr>
          <a:xfrm>
            <a:off x="6923611" y="5343245"/>
            <a:ext cx="239189" cy="65799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858000" y="6001244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21" name="Straight Connector 120"/>
          <p:cNvCxnSpPr>
            <a:stCxn id="71" idx="3"/>
            <a:endCxn id="122" idx="0"/>
          </p:cNvCxnSpPr>
          <p:nvPr/>
        </p:nvCxnSpPr>
        <p:spPr>
          <a:xfrm flipH="1">
            <a:off x="6477000" y="5343245"/>
            <a:ext cx="123321" cy="65697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172200" y="6000223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23" name="Straight Connector 122"/>
          <p:cNvCxnSpPr>
            <a:stCxn id="141" idx="5"/>
            <a:endCxn id="124" idx="0"/>
          </p:cNvCxnSpPr>
          <p:nvPr/>
        </p:nvCxnSpPr>
        <p:spPr>
          <a:xfrm>
            <a:off x="5091697" y="4477244"/>
            <a:ext cx="166103" cy="6281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953000" y="5105400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cxnSp>
        <p:nvCxnSpPr>
          <p:cNvPr id="125" name="Straight Connector 124"/>
          <p:cNvCxnSpPr>
            <a:stCxn id="145" idx="4"/>
            <a:endCxn id="126" idx="0"/>
          </p:cNvCxnSpPr>
          <p:nvPr/>
        </p:nvCxnSpPr>
        <p:spPr>
          <a:xfrm flipH="1">
            <a:off x="6019800" y="4572000"/>
            <a:ext cx="358052" cy="5334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715000" y="5105400"/>
            <a:ext cx="609600" cy="2471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NIL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970239" y="2480201"/>
            <a:ext cx="2994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err="1"/>
              <a:t>b</a:t>
            </a:r>
            <a:r>
              <a:rPr lang="en-US" sz="1200" b="1" i="1" dirty="0" err="1" smtClean="0"/>
              <a:t>h</a:t>
            </a:r>
            <a:r>
              <a:rPr lang="en-US" sz="1200" b="1" i="1" dirty="0" smtClean="0"/>
              <a:t> (10) = 2</a:t>
            </a:r>
          </a:p>
          <a:p>
            <a:pPr algn="ctr"/>
            <a:r>
              <a:rPr lang="en-US" sz="1200" b="1" i="1" dirty="0" err="1"/>
              <a:t>b</a:t>
            </a:r>
            <a:r>
              <a:rPr lang="en-US" sz="1200" b="1" i="1" dirty="0" err="1" smtClean="0"/>
              <a:t>h</a:t>
            </a:r>
            <a:r>
              <a:rPr lang="en-US" sz="1200" b="1" i="1" dirty="0" smtClean="0"/>
              <a:t> (7) = 1</a:t>
            </a:r>
          </a:p>
          <a:p>
            <a:pPr algn="ctr"/>
            <a:r>
              <a:rPr lang="en-US" sz="1200" b="1" i="1" dirty="0" err="1"/>
              <a:t>b</a:t>
            </a:r>
            <a:r>
              <a:rPr lang="en-US" sz="1200" b="1" i="1" dirty="0" err="1" smtClean="0"/>
              <a:t>h</a:t>
            </a:r>
            <a:r>
              <a:rPr lang="en-US" sz="1200" b="1" i="1" dirty="0" smtClean="0"/>
              <a:t> (16) = 2 </a:t>
            </a:r>
          </a:p>
          <a:p>
            <a:pPr algn="ctr"/>
            <a:r>
              <a:rPr lang="en-US" sz="1200" b="1" i="1" dirty="0"/>
              <a:t> </a:t>
            </a:r>
            <a:r>
              <a:rPr lang="en-US" sz="1200" b="1" i="1" dirty="0" err="1"/>
              <a:t>bh</a:t>
            </a:r>
            <a:r>
              <a:rPr lang="en-US" sz="1200" b="1" i="1" dirty="0"/>
              <a:t> </a:t>
            </a:r>
            <a:r>
              <a:rPr lang="en-US" sz="1200" b="1" i="1" dirty="0" smtClean="0"/>
              <a:t>(2) </a:t>
            </a:r>
            <a:r>
              <a:rPr lang="en-US" sz="1200" b="1" i="1" dirty="0"/>
              <a:t>= </a:t>
            </a:r>
            <a:r>
              <a:rPr lang="en-US" sz="1200" b="1" i="1" dirty="0" err="1" smtClean="0"/>
              <a:t>bh</a:t>
            </a:r>
            <a:r>
              <a:rPr lang="en-US" sz="1200" b="1" i="1" dirty="0" smtClean="0"/>
              <a:t>(8) = </a:t>
            </a:r>
            <a:r>
              <a:rPr lang="en-US" sz="1200" b="1" i="1" dirty="0" err="1" smtClean="0"/>
              <a:t>bh</a:t>
            </a:r>
            <a:r>
              <a:rPr lang="en-US" sz="1200" b="1" i="1" dirty="0" smtClean="0"/>
              <a:t>(15) = </a:t>
            </a:r>
            <a:r>
              <a:rPr lang="en-US" sz="1200" b="1" i="1" dirty="0" err="1" smtClean="0"/>
              <a:t>bh</a:t>
            </a:r>
            <a:r>
              <a:rPr lang="en-US" sz="1200" b="1" i="1" dirty="0" smtClean="0"/>
              <a:t>(18) = 1</a:t>
            </a:r>
          </a:p>
          <a:p>
            <a:pPr algn="ctr"/>
            <a:r>
              <a:rPr lang="en-US" sz="1200" b="1" i="1" dirty="0" err="1" smtClean="0"/>
              <a:t>bh</a:t>
            </a:r>
            <a:r>
              <a:rPr lang="en-US" sz="1200" b="1" i="1" dirty="0" smtClean="0"/>
              <a:t>(14) = </a:t>
            </a:r>
            <a:r>
              <a:rPr lang="en-US" sz="1200" b="1" i="1" dirty="0" err="1" smtClean="0"/>
              <a:t>bh</a:t>
            </a:r>
            <a:r>
              <a:rPr lang="en-US" sz="1200" b="1" i="1" dirty="0" smtClean="0"/>
              <a:t>(30) = 1</a:t>
            </a:r>
            <a:r>
              <a:rPr lang="en-US" sz="1400" b="1" i="1" dirty="0" smtClean="0"/>
              <a:t> 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6298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xit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xit" presetSubtype="2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2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xit" presetSubtype="2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6" presetClass="entr" presetSubtype="21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xit" presetSubtype="21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7" grpId="0" animBg="1"/>
      <p:bldP spid="139" grpId="0" animBg="1"/>
      <p:bldP spid="141" grpId="0" animBg="1"/>
      <p:bldP spid="145" grpId="0" animBg="1"/>
      <p:bldP spid="50" grpId="0"/>
      <p:bldP spid="146" grpId="0"/>
      <p:bldP spid="152" grpId="0"/>
      <p:bldP spid="152" grpId="1"/>
      <p:bldP spid="68" grpId="0"/>
      <p:bldP spid="68" grpId="1"/>
      <p:bldP spid="68" grpId="2"/>
      <p:bldP spid="68" grpId="3"/>
      <p:bldP spid="68" grpId="4"/>
      <p:bldP spid="68" grpId="5"/>
      <p:bldP spid="68" grpId="6"/>
      <p:bldP spid="68" grpId="7"/>
      <p:bldP spid="68" grpId="8"/>
      <p:bldP spid="68" grpId="9"/>
      <p:bldP spid="71" grpId="0" animBg="1"/>
      <p:bldP spid="72" grpId="0"/>
      <p:bldP spid="73" grpId="0"/>
      <p:bldP spid="73" grpId="1"/>
      <p:bldP spid="76" grpId="0" animBg="1"/>
      <p:bldP spid="77" grpId="0"/>
      <p:bldP spid="77" grpId="1"/>
      <p:bldP spid="79" grpId="0"/>
      <p:bldP spid="81" grpId="0" animBg="1"/>
      <p:bldP spid="82" grpId="0"/>
      <p:bldP spid="82" grpId="1"/>
      <p:bldP spid="84" grpId="0"/>
      <p:bldP spid="86" grpId="0" animBg="1"/>
      <p:bldP spid="87" grpId="0"/>
      <p:bldP spid="87" grpId="1"/>
      <p:bldP spid="89" grpId="0"/>
      <p:bldP spid="91" grpId="0" animBg="1"/>
      <p:bldP spid="94" grpId="0" animBg="1"/>
      <p:bldP spid="110" grpId="0" animBg="1"/>
      <p:bldP spid="112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Skewed</a:t>
            </a:r>
            <a:r>
              <a:rPr lang="en-US" dirty="0" smtClean="0"/>
              <a:t> </a:t>
            </a:r>
            <a:r>
              <a:rPr lang="en-US" u="sng" dirty="0" smtClean="0"/>
              <a:t>Binary</a:t>
            </a:r>
            <a:r>
              <a:rPr lang="en-US" dirty="0" smtClean="0"/>
              <a:t> </a:t>
            </a:r>
            <a:r>
              <a:rPr lang="en-US" u="sng" dirty="0" smtClean="0"/>
              <a:t>Tree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algn="just"/>
            <a:r>
              <a:rPr lang="en-US" sz="1800" b="1" i="1" u="sng" dirty="0" smtClean="0"/>
              <a:t>Definition &amp; Properties</a:t>
            </a:r>
            <a:endParaRPr lang="en-US" sz="1600" b="1" i="1" u="sng" dirty="0" smtClean="0"/>
          </a:p>
          <a:p>
            <a:pPr lvl="1" algn="just"/>
            <a:r>
              <a:rPr lang="en-US" sz="1600" b="1" dirty="0" smtClean="0"/>
              <a:t>Skewed Binary</a:t>
            </a:r>
            <a:r>
              <a:rPr lang="en-US" sz="1600" dirty="0" smtClean="0"/>
              <a:t> </a:t>
            </a:r>
            <a:r>
              <a:rPr lang="en-US" sz="1600" b="1" dirty="0" smtClean="0"/>
              <a:t>Tree</a:t>
            </a:r>
            <a:r>
              <a:rPr lang="en-US" sz="1600" dirty="0" smtClean="0"/>
              <a:t> is kind of</a:t>
            </a:r>
            <a:r>
              <a:rPr lang="en-US" sz="1600" b="1" dirty="0" smtClean="0"/>
              <a:t> Degenerate</a:t>
            </a:r>
            <a:r>
              <a:rPr lang="en-US" sz="1600" dirty="0" smtClean="0"/>
              <a:t> or </a:t>
            </a:r>
            <a:r>
              <a:rPr lang="en-US" sz="1600" b="1" dirty="0" smtClean="0"/>
              <a:t>Pathological tree.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If </a:t>
            </a:r>
            <a:r>
              <a:rPr lang="en-US" sz="1600" dirty="0"/>
              <a:t>a tree which is dominated by </a:t>
            </a:r>
            <a:r>
              <a:rPr lang="en-US" sz="1600" b="1" dirty="0"/>
              <a:t>left child node</a:t>
            </a:r>
            <a:r>
              <a:rPr lang="en-US" sz="1600" dirty="0"/>
              <a:t> or </a:t>
            </a:r>
            <a:r>
              <a:rPr lang="en-US" sz="1600" b="1" dirty="0"/>
              <a:t>right child </a:t>
            </a:r>
            <a:r>
              <a:rPr lang="en-US" sz="1600" b="1" dirty="0" smtClean="0"/>
              <a:t>node </a:t>
            </a:r>
            <a:r>
              <a:rPr lang="en-US" sz="1600" dirty="0" smtClean="0"/>
              <a:t>only, </a:t>
            </a:r>
            <a:r>
              <a:rPr lang="en-US" sz="1600" dirty="0"/>
              <a:t>is said to be a </a:t>
            </a:r>
            <a:r>
              <a:rPr lang="en-US" sz="1600" b="1" dirty="0"/>
              <a:t>Skewed Binary Tree</a:t>
            </a:r>
            <a:r>
              <a:rPr lang="en-US" sz="1600" dirty="0"/>
              <a:t>.</a:t>
            </a:r>
            <a:endParaRPr lang="en-US" sz="1600" b="1" dirty="0" smtClean="0"/>
          </a:p>
          <a:p>
            <a:pPr marL="0" indent="0" algn="just">
              <a:buNone/>
            </a:pPr>
            <a:endParaRPr lang="en-US" sz="1800" b="1" i="1" dirty="0" smtClean="0"/>
          </a:p>
          <a:p>
            <a:pPr algn="just"/>
            <a:r>
              <a:rPr lang="en-US" sz="1800" b="1" i="1" u="sng" dirty="0" smtClean="0"/>
              <a:t>Types of Skewed Binary Trees</a:t>
            </a:r>
            <a:r>
              <a:rPr lang="en-US" sz="1800" dirty="0" smtClean="0"/>
              <a:t> - Two Types of Skewed Binary Trees: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Left Skewed Binary Tree</a:t>
            </a:r>
          </a:p>
          <a:p>
            <a:pPr lvl="1" algn="just"/>
            <a:r>
              <a:rPr lang="en-US" sz="1600" dirty="0" smtClean="0"/>
              <a:t>Right Skewed Binary Tree</a:t>
            </a:r>
            <a:r>
              <a:rPr lang="en-US" sz="1600" b="1" i="1" dirty="0" smtClean="0"/>
              <a:t> </a:t>
            </a:r>
          </a:p>
          <a:p>
            <a:pPr marL="274320" lvl="1" indent="0" algn="just">
              <a:buNone/>
            </a:pPr>
            <a:endParaRPr lang="en-US" sz="1800" dirty="0" smtClean="0"/>
          </a:p>
          <a:p>
            <a:pPr algn="just"/>
            <a:r>
              <a:rPr lang="en-US" sz="1800" b="1" i="1" u="sng" dirty="0" smtClean="0"/>
              <a:t>Example</a:t>
            </a:r>
            <a:endParaRPr lang="en-US" sz="1800" b="1" i="1" u="sng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73160" y="4336022"/>
            <a:ext cx="2318240" cy="1951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21165" y="4336022"/>
            <a:ext cx="2327035" cy="1951705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1992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Left</a:t>
            </a:r>
            <a:r>
              <a:rPr lang="en-US" dirty="0" smtClean="0"/>
              <a:t> </a:t>
            </a:r>
            <a:r>
              <a:rPr lang="en-US" u="sng" dirty="0" smtClean="0"/>
              <a:t>Skewed</a:t>
            </a:r>
            <a:r>
              <a:rPr lang="en-US" dirty="0" smtClean="0"/>
              <a:t> </a:t>
            </a:r>
            <a:r>
              <a:rPr lang="en-US" u="sng" dirty="0" smtClean="0"/>
              <a:t>Binary</a:t>
            </a:r>
            <a:r>
              <a:rPr lang="en-US" dirty="0" smtClean="0"/>
              <a:t> </a:t>
            </a:r>
            <a:r>
              <a:rPr lang="en-US" u="sng" dirty="0" smtClean="0"/>
              <a:t>Tree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algn="just"/>
            <a:r>
              <a:rPr lang="en-US" sz="1800" b="1" i="1" u="sng" dirty="0" smtClean="0"/>
              <a:t>Definition &amp; Properties</a:t>
            </a:r>
            <a:endParaRPr lang="en-US" sz="1600" u="sng" dirty="0" smtClean="0"/>
          </a:p>
          <a:p>
            <a:pPr lvl="1" algn="just"/>
            <a:r>
              <a:rPr lang="en-US" sz="1600" dirty="0"/>
              <a:t>These are those skewed binary trees in which all the nodes are having a left child or no child at all</a:t>
            </a:r>
            <a:r>
              <a:rPr lang="en-US" sz="1600" dirty="0" smtClean="0"/>
              <a:t>.</a:t>
            </a:r>
          </a:p>
          <a:p>
            <a:pPr lvl="1" algn="just"/>
            <a:r>
              <a:rPr lang="en-US" sz="1600" dirty="0"/>
              <a:t>In a left skewed tree, </a:t>
            </a:r>
            <a:r>
              <a:rPr lang="en-US" sz="1600" dirty="0" smtClean="0"/>
              <a:t> all </a:t>
            </a:r>
            <a:r>
              <a:rPr lang="en-US" sz="1600" dirty="0"/>
              <a:t>the </a:t>
            </a:r>
            <a:r>
              <a:rPr lang="en-US" sz="1600" dirty="0" smtClean="0"/>
              <a:t>nodes (except the leaf) node </a:t>
            </a:r>
            <a:r>
              <a:rPr lang="en-US" sz="1600" dirty="0"/>
              <a:t>have the left child without corresponding right child.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It </a:t>
            </a:r>
            <a:r>
              <a:rPr lang="en-US" sz="1600" dirty="0"/>
              <a:t>is a left side dominated tree.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All </a:t>
            </a:r>
            <a:r>
              <a:rPr lang="en-US" sz="1600" dirty="0"/>
              <a:t>the right children remain as null.</a:t>
            </a:r>
            <a:endParaRPr lang="en-US" sz="1600" b="1" i="1" dirty="0" smtClean="0"/>
          </a:p>
          <a:p>
            <a:pPr algn="just"/>
            <a:endParaRPr lang="en-US" sz="1800" b="1" i="1" dirty="0" smtClean="0"/>
          </a:p>
          <a:p>
            <a:pPr algn="just"/>
            <a:r>
              <a:rPr lang="en-US" sz="1800" b="1" i="1" u="sng" dirty="0" smtClean="0"/>
              <a:t>Example</a:t>
            </a:r>
            <a:endParaRPr lang="en-US" sz="1800" b="1" i="1" u="sng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80" y="3970185"/>
            <a:ext cx="2913720" cy="2317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962400"/>
            <a:ext cx="2743200" cy="23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Right</a:t>
            </a:r>
            <a:r>
              <a:rPr lang="en-US" dirty="0" smtClean="0"/>
              <a:t> </a:t>
            </a:r>
            <a:r>
              <a:rPr lang="en-US" u="sng" dirty="0" smtClean="0"/>
              <a:t>Skewed</a:t>
            </a:r>
            <a:r>
              <a:rPr lang="en-US" dirty="0" smtClean="0"/>
              <a:t> </a:t>
            </a:r>
            <a:r>
              <a:rPr lang="en-US" u="sng" dirty="0" smtClean="0"/>
              <a:t>Binary</a:t>
            </a:r>
            <a:r>
              <a:rPr lang="en-US" dirty="0" smtClean="0"/>
              <a:t> </a:t>
            </a:r>
            <a:r>
              <a:rPr lang="en-US" u="sng" dirty="0" smtClean="0"/>
              <a:t>Tree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algn="just"/>
            <a:r>
              <a:rPr lang="en-US" sz="1800" b="1" i="1" u="sng" dirty="0" smtClean="0"/>
              <a:t>Definition &amp; Properties</a:t>
            </a:r>
            <a:endParaRPr lang="en-US" sz="1600" u="sng" dirty="0" smtClean="0"/>
          </a:p>
          <a:p>
            <a:pPr lvl="1" algn="just"/>
            <a:r>
              <a:rPr lang="en-US" sz="1600" dirty="0"/>
              <a:t>These are those skewed binary trees in which all the nodes are having a </a:t>
            </a:r>
            <a:r>
              <a:rPr lang="en-US" sz="1600" dirty="0" smtClean="0"/>
              <a:t>right </a:t>
            </a:r>
            <a:r>
              <a:rPr lang="en-US" sz="1600" dirty="0"/>
              <a:t>child or no child at all</a:t>
            </a:r>
            <a:r>
              <a:rPr lang="en-US" sz="1600" dirty="0" smtClean="0"/>
              <a:t>.</a:t>
            </a:r>
          </a:p>
          <a:p>
            <a:pPr lvl="1" algn="just"/>
            <a:r>
              <a:rPr lang="en-US" sz="1600" dirty="0"/>
              <a:t>In a </a:t>
            </a:r>
            <a:r>
              <a:rPr lang="en-US" sz="1600" dirty="0" smtClean="0"/>
              <a:t>right </a:t>
            </a:r>
            <a:r>
              <a:rPr lang="en-US" sz="1600" dirty="0"/>
              <a:t>skewed tree,  all the nodes (except the leaf) node have the </a:t>
            </a:r>
            <a:r>
              <a:rPr lang="en-US" sz="1600" dirty="0" smtClean="0"/>
              <a:t>right </a:t>
            </a:r>
            <a:r>
              <a:rPr lang="en-US" sz="1600" dirty="0"/>
              <a:t>child without corresponding </a:t>
            </a:r>
            <a:r>
              <a:rPr lang="en-US" sz="1600" dirty="0" smtClean="0"/>
              <a:t>left </a:t>
            </a:r>
            <a:r>
              <a:rPr lang="en-US" sz="1600" dirty="0"/>
              <a:t>child.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It </a:t>
            </a:r>
            <a:r>
              <a:rPr lang="en-US" sz="1600" dirty="0"/>
              <a:t>is a </a:t>
            </a:r>
            <a:r>
              <a:rPr lang="en-US" sz="1600" dirty="0" smtClean="0"/>
              <a:t>right </a:t>
            </a:r>
            <a:r>
              <a:rPr lang="en-US" sz="1600" dirty="0"/>
              <a:t>side dominated tree.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All </a:t>
            </a:r>
            <a:r>
              <a:rPr lang="en-US" sz="1600" dirty="0"/>
              <a:t>the </a:t>
            </a:r>
            <a:r>
              <a:rPr lang="en-US" sz="1600" dirty="0" smtClean="0"/>
              <a:t>left </a:t>
            </a:r>
            <a:r>
              <a:rPr lang="en-US" sz="1600" dirty="0"/>
              <a:t>children remain as null.</a:t>
            </a:r>
            <a:endParaRPr lang="en-US" sz="1600" b="1" i="1" dirty="0" smtClean="0"/>
          </a:p>
          <a:p>
            <a:pPr algn="just"/>
            <a:endParaRPr lang="en-US" sz="1800" b="1" i="1" dirty="0" smtClean="0"/>
          </a:p>
          <a:p>
            <a:pPr algn="just"/>
            <a:r>
              <a:rPr lang="en-US" sz="1800" b="1" i="1" u="sng" dirty="0" smtClean="0"/>
              <a:t>Example</a:t>
            </a:r>
            <a:endParaRPr lang="en-US" sz="1800" b="1" i="1" u="sng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10" y="3886200"/>
            <a:ext cx="2955104" cy="2362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97" y="3886200"/>
            <a:ext cx="2823103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Acknowledgements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274320" lvl="1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>
                <a:hlinkClick r:id="rId2"/>
              </a:rPr>
              <a:t>https://www.upgrad.com/blog/5-types-of-binary-tree/</a:t>
            </a:r>
          </a:p>
          <a:p>
            <a:pPr algn="just"/>
            <a:endParaRPr lang="en-US" sz="1800" dirty="0" smtClean="0">
              <a:hlinkClick r:id="rId2"/>
            </a:endParaRPr>
          </a:p>
          <a:p>
            <a:pPr algn="just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://www.geeksforgeeks.org/skewed-binary-tree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www.tutorialride.com/data-structures/types-of-binary-tree.htm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hlinkClick r:id="rId4"/>
              </a:rPr>
              <a:t>https://www.gatevidyalay.com/tag/left-skewed-binary-tree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towardsdatascience.com/5-types-of-binary-tree-with-cool-illustrations-9b335c430254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>
                <a:hlinkClick r:id="rId6"/>
              </a:rPr>
              <a:t>https://www.codesdope.com/course/data-structures-red-black-trees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683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Why do we need </a:t>
            </a: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/>
              <a:t>-</a:t>
            </a:r>
            <a:r>
              <a:rPr lang="en-US" sz="2400" b="1" u="sng" dirty="0" smtClean="0">
                <a:solidFill>
                  <a:schemeClr val="tx1"/>
                </a:solidFill>
              </a:rPr>
              <a:t>Black</a:t>
            </a:r>
            <a:r>
              <a:rPr lang="en-US" sz="2400" u="sng" dirty="0" smtClean="0"/>
              <a:t> Tree?</a:t>
            </a:r>
            <a:br>
              <a:rPr lang="en-US" sz="2400" u="sng" dirty="0" smtClean="0"/>
            </a:br>
            <a:r>
              <a:rPr lang="en-US" sz="2400" u="sng" dirty="0" smtClean="0"/>
              <a:t>(Because of Skewed</a:t>
            </a:r>
            <a:r>
              <a:rPr lang="en-US" sz="2400" dirty="0" smtClean="0"/>
              <a:t> </a:t>
            </a:r>
            <a:r>
              <a:rPr lang="en-US" sz="2400" u="sng" dirty="0" smtClean="0"/>
              <a:t>Binary Search</a:t>
            </a:r>
            <a:r>
              <a:rPr lang="en-US" sz="2400" dirty="0" smtClean="0"/>
              <a:t> </a:t>
            </a:r>
            <a:r>
              <a:rPr lang="en-US" sz="2400" u="sng" dirty="0" smtClean="0"/>
              <a:t>Trees)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3920" cy="377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Binary Search Trees (BTSs) can also be skewed!</a:t>
            </a:r>
            <a:endParaRPr lang="en-US" sz="1800" dirty="0"/>
          </a:p>
          <a:p>
            <a:pPr marL="0" indent="0" algn="just">
              <a:buNone/>
            </a:pPr>
            <a:endParaRPr lang="en-US" sz="1800" b="1" i="1" u="sng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52400" y="1905000"/>
            <a:ext cx="4495800" cy="914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dirty="0"/>
              <a:t>I</a:t>
            </a:r>
            <a:r>
              <a:rPr lang="en-US" sz="1600" dirty="0" smtClean="0"/>
              <a:t>f we construct a BST for the following list:</a:t>
            </a:r>
          </a:p>
          <a:p>
            <a:pPr marL="0" indent="0" algn="ctr">
              <a:buFont typeface="Wingdings 2"/>
              <a:buNone/>
            </a:pPr>
            <a:r>
              <a:rPr lang="en-US" sz="1600" dirty="0" smtClean="0"/>
              <a:t>10, 8 , 6,  4,  2</a:t>
            </a:r>
          </a:p>
          <a:p>
            <a:pPr marL="0" indent="0" algn="ctr">
              <a:buFont typeface="Wingdings 2"/>
              <a:buNone/>
            </a:pPr>
            <a:r>
              <a:rPr lang="en-US" sz="1600" dirty="0" smtClean="0"/>
              <a:t>We get a Left Skewed Binary Search Tree</a:t>
            </a:r>
          </a:p>
          <a:p>
            <a:pPr marL="0" indent="0" algn="just">
              <a:buFont typeface="Wingdings 2"/>
              <a:buNone/>
            </a:pPr>
            <a:endParaRPr lang="en-US" sz="1800" b="1" i="1" u="sng" dirty="0" smtClean="0"/>
          </a:p>
          <a:p>
            <a:pPr marL="274320" lvl="1" indent="0" algn="just">
              <a:buFont typeface="Wingdings"/>
              <a:buNone/>
            </a:pPr>
            <a:endParaRPr lang="en-US" sz="1600" b="1" i="1" dirty="0" smtClean="0"/>
          </a:p>
          <a:p>
            <a:pPr marL="274320" lvl="1" indent="0" algn="just">
              <a:buFont typeface="Wingdings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1905000" y="2895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11" idx="0"/>
          </p:cNvCxnSpPr>
          <p:nvPr/>
        </p:nvCxnSpPr>
        <p:spPr>
          <a:xfrm flipH="1">
            <a:off x="1750768" y="3228695"/>
            <a:ext cx="220651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24000" y="3657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6" name="Straight Connector 15"/>
          <p:cNvCxnSpPr>
            <a:stCxn id="11" idx="3"/>
            <a:endCxn id="17" idx="0"/>
          </p:cNvCxnSpPr>
          <p:nvPr/>
        </p:nvCxnSpPr>
        <p:spPr>
          <a:xfrm flipH="1">
            <a:off x="1369768" y="3990695"/>
            <a:ext cx="220651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43000" y="4419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Straight Connector 18"/>
          <p:cNvCxnSpPr>
            <a:stCxn id="17" idx="3"/>
            <a:endCxn id="20" idx="0"/>
          </p:cNvCxnSpPr>
          <p:nvPr/>
        </p:nvCxnSpPr>
        <p:spPr>
          <a:xfrm flipH="1">
            <a:off x="988768" y="4752695"/>
            <a:ext cx="220651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2000" y="5181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" name="Straight Connector 21"/>
          <p:cNvCxnSpPr>
            <a:stCxn id="20" idx="3"/>
            <a:endCxn id="23" idx="0"/>
          </p:cNvCxnSpPr>
          <p:nvPr/>
        </p:nvCxnSpPr>
        <p:spPr>
          <a:xfrm flipH="1">
            <a:off x="607768" y="5514695"/>
            <a:ext cx="220651" cy="40061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1000" y="591530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4495800" y="1828800"/>
            <a:ext cx="44958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dirty="0"/>
              <a:t>I</a:t>
            </a:r>
            <a:r>
              <a:rPr lang="en-US" sz="1600" dirty="0" smtClean="0"/>
              <a:t>f we construct a BST for the following list:</a:t>
            </a:r>
          </a:p>
          <a:p>
            <a:pPr marL="0" indent="0" algn="ctr">
              <a:buFont typeface="Wingdings 2"/>
              <a:buNone/>
            </a:pPr>
            <a:r>
              <a:rPr lang="en-US" sz="1600" dirty="0" smtClean="0"/>
              <a:t>2, 4 , 6,  </a:t>
            </a:r>
            <a:r>
              <a:rPr lang="en-US" sz="1600" dirty="0"/>
              <a:t>8</a:t>
            </a:r>
            <a:r>
              <a:rPr lang="en-US" sz="1600" dirty="0" smtClean="0"/>
              <a:t>,  10</a:t>
            </a:r>
          </a:p>
          <a:p>
            <a:pPr marL="0" indent="0" algn="ctr">
              <a:buFont typeface="Wingdings 2"/>
              <a:buNone/>
            </a:pPr>
            <a:r>
              <a:rPr lang="en-US" sz="1600" dirty="0" smtClean="0"/>
              <a:t>We get a Right Skewed Binary Search Tree</a:t>
            </a:r>
          </a:p>
          <a:p>
            <a:pPr marL="0" indent="0" algn="just">
              <a:buFont typeface="Wingdings 2"/>
              <a:buNone/>
            </a:pPr>
            <a:endParaRPr lang="en-US" sz="1800" b="1" i="1" u="sng" dirty="0" smtClean="0"/>
          </a:p>
          <a:p>
            <a:pPr marL="274320" lvl="1" indent="0" algn="just">
              <a:buFont typeface="Wingdings"/>
              <a:buNone/>
            </a:pPr>
            <a:endParaRPr lang="en-US" sz="1600" b="1" i="1" dirty="0" smtClean="0"/>
          </a:p>
          <a:p>
            <a:pPr marL="274320" lvl="1" indent="0" algn="just">
              <a:buFont typeface="Wingdings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/>
          </a:p>
        </p:txBody>
      </p:sp>
      <p:sp>
        <p:nvSpPr>
          <p:cNvPr id="26" name="Oval 25"/>
          <p:cNvSpPr/>
          <p:nvPr/>
        </p:nvSpPr>
        <p:spPr>
          <a:xfrm>
            <a:off x="6324600" y="2895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5"/>
            <a:endCxn id="28" idx="0"/>
          </p:cNvCxnSpPr>
          <p:nvPr/>
        </p:nvCxnSpPr>
        <p:spPr>
          <a:xfrm>
            <a:off x="6711716" y="3228695"/>
            <a:ext cx="296852" cy="3527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81800" y="35814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8" idx="5"/>
            <a:endCxn id="30" idx="0"/>
          </p:cNvCxnSpPr>
          <p:nvPr/>
        </p:nvCxnSpPr>
        <p:spPr>
          <a:xfrm>
            <a:off x="7168916" y="3914495"/>
            <a:ext cx="296852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39000" y="43434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1" name="Straight Connector 30"/>
          <p:cNvCxnSpPr>
            <a:stCxn id="30" idx="5"/>
            <a:endCxn id="32" idx="0"/>
          </p:cNvCxnSpPr>
          <p:nvPr/>
        </p:nvCxnSpPr>
        <p:spPr>
          <a:xfrm>
            <a:off x="7626116" y="4676495"/>
            <a:ext cx="376717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776065" y="51054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3" name="Straight Connector 32"/>
          <p:cNvCxnSpPr>
            <a:stCxn id="32" idx="5"/>
            <a:endCxn id="34" idx="0"/>
          </p:cNvCxnSpPr>
          <p:nvPr/>
        </p:nvCxnSpPr>
        <p:spPr>
          <a:xfrm>
            <a:off x="8163181" y="5438495"/>
            <a:ext cx="373052" cy="4381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309465" y="587664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Content Placeholder 6"/>
          <p:cNvSpPr txBox="1">
            <a:spLocks/>
          </p:cNvSpPr>
          <p:nvPr/>
        </p:nvSpPr>
        <p:spPr>
          <a:xfrm>
            <a:off x="1981200" y="3905251"/>
            <a:ext cx="4804265" cy="272414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dirty="0" smtClean="0"/>
              <a:t>In terms of a Balanced BST, the operations supported by this Data Structure would take </a:t>
            </a:r>
            <a:r>
              <a:rPr lang="en-US" sz="1600" b="1" i="1" dirty="0" smtClean="0"/>
              <a:t>O(log n)</a:t>
            </a:r>
            <a:r>
              <a:rPr lang="en-US" sz="1600" dirty="0" smtClean="0"/>
              <a:t> amount of time!</a:t>
            </a:r>
            <a:endParaRPr lang="en-US" sz="1600" dirty="0"/>
          </a:p>
          <a:p>
            <a:pPr marL="0" indent="0" algn="ctr">
              <a:buFont typeface="Wingdings 2"/>
              <a:buNone/>
            </a:pPr>
            <a:endParaRPr lang="en-US" sz="1600" dirty="0" smtClean="0"/>
          </a:p>
          <a:p>
            <a:pPr marL="0" indent="0" algn="ctr">
              <a:buFont typeface="Wingdings 2"/>
              <a:buNone/>
            </a:pPr>
            <a:r>
              <a:rPr lang="en-US" sz="1600" dirty="0" smtClean="0"/>
              <a:t>But in terms of a Skewed Binary Search Tree (either Left or Right), the height increases as we </a:t>
            </a:r>
            <a:r>
              <a:rPr lang="en-US" sz="1600" smtClean="0"/>
              <a:t>insert new </a:t>
            </a:r>
            <a:r>
              <a:rPr lang="en-US" sz="1600" dirty="0" smtClean="0"/>
              <a:t>elements into the tree, thus making it imbalanced. At worst case, operations would take </a:t>
            </a:r>
            <a:r>
              <a:rPr lang="en-US" sz="1600" b="1" i="1" dirty="0" smtClean="0"/>
              <a:t>O(n)</a:t>
            </a:r>
            <a:r>
              <a:rPr lang="en-US" sz="1600" dirty="0" smtClean="0"/>
              <a:t> amount of time!</a:t>
            </a:r>
          </a:p>
          <a:p>
            <a:pPr marL="0" indent="0" algn="ctr">
              <a:buFont typeface="Wingdings 2"/>
              <a:buNone/>
            </a:pPr>
            <a:endParaRPr lang="en-US" sz="1600" dirty="0" smtClean="0"/>
          </a:p>
          <a:p>
            <a:pPr marL="0" indent="0" algn="ctr">
              <a:buFont typeface="Wingdings 2"/>
              <a:buNone/>
            </a:pPr>
            <a:r>
              <a:rPr lang="en-US" sz="1600" dirty="0" smtClean="0"/>
              <a:t>So, we need a mechanism to make this tree balanced. </a:t>
            </a:r>
          </a:p>
          <a:p>
            <a:pPr marL="274320" lvl="1" indent="0" algn="just">
              <a:buFont typeface="Wingdings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/>
          </a:p>
        </p:txBody>
      </p:sp>
      <p:sp>
        <p:nvSpPr>
          <p:cNvPr id="52" name="Content Placeholder 6"/>
          <p:cNvSpPr txBox="1">
            <a:spLocks/>
          </p:cNvSpPr>
          <p:nvPr/>
        </p:nvSpPr>
        <p:spPr>
          <a:xfrm>
            <a:off x="1981200" y="2971801"/>
            <a:ext cx="4804265" cy="68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Red</a:t>
            </a:r>
            <a:r>
              <a:rPr lang="en-US" sz="2400" u="sng" dirty="0"/>
              <a:t>-</a:t>
            </a:r>
            <a:r>
              <a:rPr lang="en-US" sz="2400" b="1" u="sng" dirty="0" smtClean="0"/>
              <a:t>Black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0B050"/>
                </a:solidFill>
              </a:rPr>
              <a:t>Tree</a:t>
            </a:r>
            <a:endParaRPr lang="en-US" sz="1800" u="sng" dirty="0" smtClean="0">
              <a:solidFill>
                <a:srgbClr val="00B050"/>
              </a:solidFill>
            </a:endParaRPr>
          </a:p>
          <a:p>
            <a:pPr marL="0" indent="0" algn="ctr">
              <a:buFont typeface="Wingdings 2"/>
              <a:buNone/>
            </a:pPr>
            <a:r>
              <a:rPr lang="en-US" sz="1600" dirty="0"/>
              <a:t>A</a:t>
            </a:r>
            <a:r>
              <a:rPr lang="en-US" sz="1600" dirty="0" smtClean="0"/>
              <a:t> self-balancing Binary Search Tree (BST)!</a:t>
            </a: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 smtClean="0"/>
          </a:p>
          <a:p>
            <a:pPr marL="0" indent="0" algn="just">
              <a:buFont typeface="Wingdings 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094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4" grpId="0" animBg="1"/>
      <p:bldP spid="11" grpId="0" animBg="1"/>
      <p:bldP spid="17" grpId="0" animBg="1"/>
      <p:bldP spid="20" grpId="0" animBg="1"/>
      <p:bldP spid="23" grpId="0" animBg="1"/>
      <p:bldP spid="25" grpId="0"/>
      <p:bldP spid="26" grpId="0" animBg="1"/>
      <p:bldP spid="28" grpId="0" animBg="1"/>
      <p:bldP spid="30" grpId="0" animBg="1"/>
      <p:bldP spid="32" grpId="0" animBg="1"/>
      <p:bldP spid="34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Relationships Among the Nodes of a BT or a BST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3920" cy="3779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b="1" i="1" dirty="0" smtClean="0"/>
              <a:t>Root, Leaf, Internal Nodes, Parent, Child, Grandparent, Sibling, Uncle</a:t>
            </a:r>
            <a:endParaRPr lang="en-US" sz="1800" b="1" i="1" dirty="0"/>
          </a:p>
          <a:p>
            <a:pPr marL="0" indent="0" algn="just">
              <a:buNone/>
            </a:pPr>
            <a:endParaRPr lang="en-US" sz="1800" b="1" i="1" u="sng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2059233" y="2514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/>
          <p:cNvCxnSpPr>
            <a:stCxn id="4" idx="3"/>
            <a:endCxn id="11" idx="7"/>
          </p:cNvCxnSpPr>
          <p:nvPr/>
        </p:nvCxnSpPr>
        <p:spPr>
          <a:xfrm flipH="1">
            <a:off x="1604484" y="2847695"/>
            <a:ext cx="521168" cy="70541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17368" y="3495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5"/>
            <a:endCxn id="17" idx="0"/>
          </p:cNvCxnSpPr>
          <p:nvPr/>
        </p:nvCxnSpPr>
        <p:spPr>
          <a:xfrm>
            <a:off x="2446349" y="2847695"/>
            <a:ext cx="601652" cy="64826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21233" y="3495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4"/>
          </p:cNvCxnSpPr>
          <p:nvPr/>
        </p:nvCxnSpPr>
        <p:spPr>
          <a:xfrm flipH="1">
            <a:off x="2590801" y="3886200"/>
            <a:ext cx="457200" cy="5334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4033" y="4419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0" idx="5"/>
            <a:endCxn id="23" idx="0"/>
          </p:cNvCxnSpPr>
          <p:nvPr/>
        </p:nvCxnSpPr>
        <p:spPr>
          <a:xfrm>
            <a:off x="2751149" y="4752695"/>
            <a:ext cx="449252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73633" y="5181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Content Placeholder 6"/>
          <p:cNvSpPr txBox="1">
            <a:spLocks/>
          </p:cNvSpPr>
          <p:nvPr/>
        </p:nvSpPr>
        <p:spPr>
          <a:xfrm>
            <a:off x="3657600" y="2057400"/>
            <a:ext cx="5181600" cy="377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 smtClean="0"/>
              <a:t>A</a:t>
            </a:r>
            <a:r>
              <a:rPr lang="en-US" sz="1600" dirty="0" smtClean="0"/>
              <a:t> is the Root node of this BST.</a:t>
            </a:r>
          </a:p>
          <a:p>
            <a:pPr marL="0" indent="0" algn="just">
              <a:buFont typeface="Wingdings 2"/>
              <a:buNone/>
            </a:pPr>
            <a:endParaRPr lang="en-US" sz="1600" b="1" i="1" u="sng" dirty="0" smtClean="0"/>
          </a:p>
          <a:p>
            <a:pPr marL="274320" lvl="1" indent="0" algn="just">
              <a:buFont typeface="Wingdings"/>
              <a:buNone/>
            </a:pPr>
            <a:endParaRPr lang="en-US" sz="1600" b="1" i="1" dirty="0" smtClean="0"/>
          </a:p>
          <a:p>
            <a:pPr marL="274320" lvl="1" indent="0" algn="just">
              <a:buFont typeface="Wingdings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/>
          </a:p>
        </p:txBody>
      </p:sp>
      <p:sp>
        <p:nvSpPr>
          <p:cNvPr id="39" name="Content Placeholder 6"/>
          <p:cNvSpPr txBox="1">
            <a:spLocks/>
          </p:cNvSpPr>
          <p:nvPr/>
        </p:nvSpPr>
        <p:spPr>
          <a:xfrm>
            <a:off x="3657600" y="2438400"/>
            <a:ext cx="5181600" cy="377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/>
              <a:t>F</a:t>
            </a:r>
            <a:r>
              <a:rPr lang="en-US" sz="1600" b="1" dirty="0" smtClean="0"/>
              <a:t> and E</a:t>
            </a:r>
            <a:r>
              <a:rPr lang="en-US" sz="1600" dirty="0" smtClean="0"/>
              <a:t> are the Leaf nodes of this BST.</a:t>
            </a:r>
          </a:p>
          <a:p>
            <a:pPr marL="0" indent="0" algn="just">
              <a:buFont typeface="Wingdings 2"/>
              <a:buNone/>
            </a:pPr>
            <a:endParaRPr lang="en-US" sz="1600" b="1" i="1" u="sng" dirty="0" smtClean="0"/>
          </a:p>
          <a:p>
            <a:pPr marL="274320" lvl="1" indent="0" algn="just">
              <a:buFont typeface="Wingdings"/>
              <a:buNone/>
            </a:pPr>
            <a:endParaRPr lang="en-US" sz="1600" b="1" i="1" dirty="0" smtClean="0"/>
          </a:p>
          <a:p>
            <a:pPr marL="274320" lvl="1" indent="0" algn="just">
              <a:buFont typeface="Wingdings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/>
          </a:p>
        </p:txBody>
      </p:sp>
      <p:cxnSp>
        <p:nvCxnSpPr>
          <p:cNvPr id="40" name="Straight Connector 39"/>
          <p:cNvCxnSpPr>
            <a:stCxn id="11" idx="3"/>
            <a:endCxn id="41" idx="7"/>
          </p:cNvCxnSpPr>
          <p:nvPr/>
        </p:nvCxnSpPr>
        <p:spPr>
          <a:xfrm flipH="1">
            <a:off x="844316" y="3829050"/>
            <a:ext cx="439471" cy="63845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57200" y="44103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" name="Content Placeholder 6"/>
          <p:cNvSpPr txBox="1">
            <a:spLocks/>
          </p:cNvSpPr>
          <p:nvPr/>
        </p:nvSpPr>
        <p:spPr>
          <a:xfrm>
            <a:off x="3657600" y="2819400"/>
            <a:ext cx="5181600" cy="377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 smtClean="0"/>
              <a:t>B</a:t>
            </a:r>
            <a:r>
              <a:rPr lang="en-US" sz="1600" b="1" dirty="0"/>
              <a:t>,</a:t>
            </a:r>
            <a:r>
              <a:rPr lang="en-US" sz="1600" b="1" dirty="0" smtClean="0"/>
              <a:t> C, D</a:t>
            </a:r>
            <a:r>
              <a:rPr lang="en-US" sz="1600" dirty="0" smtClean="0"/>
              <a:t> are the internal nodes of this BST.</a:t>
            </a:r>
          </a:p>
          <a:p>
            <a:pPr marL="0" indent="0" algn="just">
              <a:buFont typeface="Wingdings 2"/>
              <a:buNone/>
            </a:pPr>
            <a:endParaRPr lang="en-US" sz="1600" b="1" i="1" u="sng" dirty="0" smtClean="0"/>
          </a:p>
          <a:p>
            <a:pPr marL="274320" lvl="1" indent="0" algn="just">
              <a:buFont typeface="Wingdings"/>
              <a:buNone/>
            </a:pPr>
            <a:endParaRPr lang="en-US" sz="1600" b="1" i="1" dirty="0" smtClean="0"/>
          </a:p>
          <a:p>
            <a:pPr marL="274320" lvl="1" indent="0" algn="just">
              <a:buFont typeface="Wingdings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 smtClean="0"/>
          </a:p>
          <a:p>
            <a:pPr marL="0" indent="0" algn="just">
              <a:buFont typeface="Wingdings 2"/>
              <a:buNone/>
            </a:pPr>
            <a:endParaRPr lang="en-US" sz="1600" dirty="0"/>
          </a:p>
        </p:txBody>
      </p:sp>
      <p:sp>
        <p:nvSpPr>
          <p:cNvPr id="43" name="Content Placeholder 6"/>
          <p:cNvSpPr txBox="1">
            <a:spLocks/>
          </p:cNvSpPr>
          <p:nvPr/>
        </p:nvSpPr>
        <p:spPr>
          <a:xfrm>
            <a:off x="3810000" y="3124200"/>
            <a:ext cx="2209800" cy="24353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en-US" sz="2200" b="1" dirty="0" smtClean="0"/>
          </a:p>
          <a:p>
            <a:pPr marL="0" indent="0" algn="ctr">
              <a:buFont typeface="Wingdings 2"/>
              <a:buNone/>
            </a:pPr>
            <a:r>
              <a:rPr lang="en-US" sz="2200" b="1" dirty="0" smtClean="0"/>
              <a:t>A </a:t>
            </a:r>
            <a:r>
              <a:rPr lang="en-US" sz="2200" dirty="0" smtClean="0"/>
              <a:t>is the </a:t>
            </a:r>
            <a:r>
              <a:rPr lang="en-US" sz="2200" b="1" dirty="0" smtClean="0"/>
              <a:t>Parent</a:t>
            </a:r>
            <a:r>
              <a:rPr lang="en-US" sz="2200" dirty="0" smtClean="0"/>
              <a:t> of</a:t>
            </a:r>
            <a:r>
              <a:rPr lang="en-US" sz="2200" b="1" dirty="0" smtClean="0"/>
              <a:t> B </a:t>
            </a:r>
            <a:r>
              <a:rPr lang="en-US" sz="2200" dirty="0" smtClean="0"/>
              <a:t>and</a:t>
            </a:r>
            <a:r>
              <a:rPr lang="en-US" sz="2200" b="1" dirty="0" smtClean="0"/>
              <a:t> C</a:t>
            </a:r>
            <a:r>
              <a:rPr lang="en-US" sz="2200" dirty="0" smtClean="0"/>
              <a:t>.</a:t>
            </a:r>
          </a:p>
          <a:p>
            <a:pPr marL="0" indent="0" algn="ctr">
              <a:buFont typeface="Wingdings 2"/>
              <a:buNone/>
            </a:pPr>
            <a:r>
              <a:rPr lang="en-US" sz="2200" b="1" dirty="0" smtClean="0"/>
              <a:t>B</a:t>
            </a:r>
            <a:r>
              <a:rPr lang="en-US" sz="2200" dirty="0" smtClean="0"/>
              <a:t> and </a:t>
            </a:r>
            <a:r>
              <a:rPr lang="en-US" sz="2200" b="1" dirty="0" smtClean="0"/>
              <a:t>C </a:t>
            </a:r>
            <a:r>
              <a:rPr lang="en-US" sz="2200" dirty="0" smtClean="0"/>
              <a:t>are </a:t>
            </a:r>
            <a:r>
              <a:rPr lang="en-US" sz="2200" b="1" dirty="0" smtClean="0"/>
              <a:t>Child</a:t>
            </a:r>
            <a:r>
              <a:rPr lang="en-US" sz="2200" dirty="0" smtClean="0"/>
              <a:t> of </a:t>
            </a:r>
            <a:r>
              <a:rPr lang="en-US" sz="2200" b="1" dirty="0" smtClean="0"/>
              <a:t>A</a:t>
            </a:r>
            <a:r>
              <a:rPr lang="en-US" sz="2200" dirty="0" smtClean="0"/>
              <a:t>.</a:t>
            </a:r>
            <a:r>
              <a:rPr lang="en-US" sz="2200" b="1" dirty="0" smtClean="0"/>
              <a:t> </a:t>
            </a:r>
            <a:r>
              <a:rPr lang="en-US" sz="2200" dirty="0" smtClean="0"/>
              <a:t> </a:t>
            </a:r>
          </a:p>
          <a:p>
            <a:pPr marL="0" indent="0" algn="ctr">
              <a:buNone/>
            </a:pPr>
            <a:endParaRPr lang="en-US" sz="2200" b="1" dirty="0" smtClean="0"/>
          </a:p>
          <a:p>
            <a:pPr marL="0" indent="0" algn="ctr">
              <a:buNone/>
            </a:pPr>
            <a:r>
              <a:rPr lang="en-US" sz="2200" b="1" dirty="0" smtClean="0"/>
              <a:t>B </a:t>
            </a:r>
            <a:r>
              <a:rPr lang="en-US" sz="2200" dirty="0"/>
              <a:t>is the </a:t>
            </a:r>
            <a:r>
              <a:rPr lang="en-US" sz="2200" b="1" dirty="0" smtClean="0"/>
              <a:t>Parent</a:t>
            </a:r>
            <a:r>
              <a:rPr lang="en-US" sz="2200" dirty="0" smtClean="0"/>
              <a:t> </a:t>
            </a:r>
            <a:r>
              <a:rPr lang="en-US" sz="2200" dirty="0"/>
              <a:t>of</a:t>
            </a:r>
            <a:r>
              <a:rPr lang="en-US" sz="2200" b="1" dirty="0"/>
              <a:t> </a:t>
            </a:r>
            <a:r>
              <a:rPr lang="en-US" sz="2200" b="1" dirty="0" smtClean="0"/>
              <a:t>F</a:t>
            </a:r>
            <a:r>
              <a:rPr lang="en-US" sz="2200" dirty="0" smtClean="0"/>
              <a:t>.</a:t>
            </a:r>
          </a:p>
          <a:p>
            <a:pPr marL="0" indent="0" algn="ctr">
              <a:buNone/>
            </a:pPr>
            <a:r>
              <a:rPr lang="en-US" sz="2200" b="1" dirty="0" smtClean="0"/>
              <a:t>F </a:t>
            </a:r>
            <a:r>
              <a:rPr lang="en-US" sz="2200" dirty="0"/>
              <a:t>is the </a:t>
            </a:r>
            <a:r>
              <a:rPr lang="en-US" sz="2200" b="1" dirty="0" smtClean="0"/>
              <a:t>Child</a:t>
            </a:r>
            <a:r>
              <a:rPr lang="en-US" sz="2200" dirty="0" smtClean="0"/>
              <a:t> </a:t>
            </a:r>
            <a:r>
              <a:rPr lang="en-US" sz="2200" dirty="0"/>
              <a:t>of</a:t>
            </a:r>
            <a:r>
              <a:rPr lang="en-US" sz="2200" b="1" dirty="0"/>
              <a:t> </a:t>
            </a:r>
            <a:r>
              <a:rPr lang="en-US" sz="2200" b="1" dirty="0" smtClean="0"/>
              <a:t>B</a:t>
            </a:r>
            <a:r>
              <a:rPr lang="en-US" sz="2200" dirty="0" smtClean="0"/>
              <a:t>.</a:t>
            </a:r>
          </a:p>
          <a:p>
            <a:pPr marL="0" indent="0" algn="ctr">
              <a:buNone/>
            </a:pPr>
            <a:endParaRPr lang="en-US" sz="2200" b="1" dirty="0" smtClean="0"/>
          </a:p>
          <a:p>
            <a:pPr marL="0" indent="0" algn="ctr">
              <a:buNone/>
            </a:pPr>
            <a:r>
              <a:rPr lang="en-US" sz="2200" b="1" dirty="0" smtClean="0"/>
              <a:t>C </a:t>
            </a:r>
            <a:r>
              <a:rPr lang="en-US" sz="2200" dirty="0"/>
              <a:t>is the </a:t>
            </a:r>
            <a:r>
              <a:rPr lang="en-US" sz="2200" b="1" dirty="0" smtClean="0"/>
              <a:t>Parent</a:t>
            </a:r>
            <a:r>
              <a:rPr lang="en-US" sz="2200" dirty="0" smtClean="0"/>
              <a:t> </a:t>
            </a:r>
            <a:r>
              <a:rPr lang="en-US" sz="2200" dirty="0"/>
              <a:t>of</a:t>
            </a:r>
            <a:r>
              <a:rPr lang="en-US" sz="2200" b="1" dirty="0"/>
              <a:t> </a:t>
            </a:r>
            <a:r>
              <a:rPr lang="en-US" sz="2200" b="1" dirty="0" smtClean="0"/>
              <a:t>D</a:t>
            </a:r>
            <a:r>
              <a:rPr lang="en-US" sz="2200" dirty="0" smtClean="0"/>
              <a:t>.</a:t>
            </a:r>
          </a:p>
          <a:p>
            <a:pPr marL="0" indent="0" algn="ctr">
              <a:buNone/>
            </a:pPr>
            <a:r>
              <a:rPr lang="en-US" sz="2200" b="1" dirty="0" smtClean="0"/>
              <a:t>D </a:t>
            </a:r>
            <a:r>
              <a:rPr lang="en-US" sz="2200" dirty="0"/>
              <a:t>is the </a:t>
            </a:r>
            <a:r>
              <a:rPr lang="en-US" sz="2200" b="1" dirty="0" smtClean="0"/>
              <a:t>Child</a:t>
            </a:r>
            <a:r>
              <a:rPr lang="en-US" sz="2200" dirty="0" smtClean="0"/>
              <a:t> </a:t>
            </a:r>
            <a:r>
              <a:rPr lang="en-US" sz="2200" dirty="0"/>
              <a:t>of</a:t>
            </a:r>
            <a:r>
              <a:rPr lang="en-US" sz="2200" b="1" dirty="0"/>
              <a:t> </a:t>
            </a:r>
            <a:r>
              <a:rPr lang="en-US" sz="2200" b="1" dirty="0" smtClean="0"/>
              <a:t>C</a:t>
            </a:r>
            <a:r>
              <a:rPr lang="en-US" sz="2200" dirty="0" smtClean="0"/>
              <a:t>.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b="1" dirty="0" smtClean="0"/>
              <a:t>D </a:t>
            </a:r>
            <a:r>
              <a:rPr lang="en-US" sz="2200" dirty="0"/>
              <a:t>is the </a:t>
            </a:r>
            <a:r>
              <a:rPr lang="en-US" sz="2200" b="1" dirty="0"/>
              <a:t>Parent</a:t>
            </a:r>
            <a:r>
              <a:rPr lang="en-US" sz="2200" dirty="0"/>
              <a:t> of</a:t>
            </a:r>
            <a:r>
              <a:rPr lang="en-US" sz="2200" b="1" dirty="0"/>
              <a:t> </a:t>
            </a:r>
            <a:r>
              <a:rPr lang="en-US" sz="2200" b="1" dirty="0" smtClean="0"/>
              <a:t>E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b="1" dirty="0" smtClean="0"/>
              <a:t>E </a:t>
            </a:r>
            <a:r>
              <a:rPr lang="en-US" sz="2200" dirty="0"/>
              <a:t>is the </a:t>
            </a:r>
            <a:r>
              <a:rPr lang="en-US" sz="2200" b="1" dirty="0"/>
              <a:t>Child</a:t>
            </a:r>
            <a:r>
              <a:rPr lang="en-US" sz="2200" dirty="0"/>
              <a:t> of</a:t>
            </a:r>
            <a:r>
              <a:rPr lang="en-US" sz="2200" b="1" dirty="0"/>
              <a:t> </a:t>
            </a:r>
            <a:r>
              <a:rPr lang="en-US" sz="2200" b="1" dirty="0" smtClean="0"/>
              <a:t>D</a:t>
            </a:r>
            <a:r>
              <a:rPr lang="en-US" sz="2200" dirty="0" smtClean="0"/>
              <a:t>.</a:t>
            </a:r>
            <a:endParaRPr lang="en-US" sz="2200" b="1" i="1" u="sng" dirty="0" smtClean="0"/>
          </a:p>
          <a:p>
            <a:pPr marL="274320" lvl="1" indent="0" algn="ctr">
              <a:buFont typeface="Wingdings"/>
              <a:buNone/>
            </a:pPr>
            <a:endParaRPr lang="en-US" sz="1600" b="1" i="1" dirty="0" smtClean="0"/>
          </a:p>
          <a:p>
            <a:pPr marL="274320" lvl="1" indent="0" algn="ctr">
              <a:buFont typeface="Wingdings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/>
          </a:p>
        </p:txBody>
      </p:sp>
      <p:sp>
        <p:nvSpPr>
          <p:cNvPr id="44" name="Content Placeholder 6"/>
          <p:cNvSpPr txBox="1">
            <a:spLocks/>
          </p:cNvSpPr>
          <p:nvPr/>
        </p:nvSpPr>
        <p:spPr>
          <a:xfrm>
            <a:off x="6096000" y="3048000"/>
            <a:ext cx="2743200" cy="9524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en-US" sz="1200" b="1" dirty="0"/>
          </a:p>
          <a:p>
            <a:pPr marL="0" indent="0" algn="ctr">
              <a:buFont typeface="Wingdings 2"/>
              <a:buNone/>
            </a:pPr>
            <a:r>
              <a:rPr lang="en-US" sz="1200" b="1" dirty="0" smtClean="0"/>
              <a:t>A </a:t>
            </a:r>
            <a:r>
              <a:rPr lang="en-US" sz="1200" dirty="0" smtClean="0"/>
              <a:t>is the </a:t>
            </a:r>
            <a:r>
              <a:rPr lang="en-US" sz="1200" b="1" dirty="0" smtClean="0"/>
              <a:t>Grandparent</a:t>
            </a:r>
            <a:r>
              <a:rPr lang="en-US" sz="1200" dirty="0"/>
              <a:t> </a:t>
            </a:r>
            <a:r>
              <a:rPr lang="en-US" sz="1200" dirty="0" smtClean="0"/>
              <a:t>of</a:t>
            </a:r>
            <a:r>
              <a:rPr lang="en-US" sz="1200" b="1" dirty="0" smtClean="0"/>
              <a:t> F </a:t>
            </a:r>
            <a:r>
              <a:rPr lang="en-US" sz="1200" dirty="0" smtClean="0"/>
              <a:t>and</a:t>
            </a:r>
            <a:r>
              <a:rPr lang="en-US" sz="1200" b="1" dirty="0" smtClean="0"/>
              <a:t> D</a:t>
            </a:r>
            <a:r>
              <a:rPr lang="en-US" sz="1200" dirty="0" smtClean="0"/>
              <a:t>.</a:t>
            </a:r>
            <a:r>
              <a:rPr lang="en-US" sz="1200" b="1" dirty="0" smtClean="0"/>
              <a:t> </a:t>
            </a:r>
            <a:r>
              <a:rPr lang="en-US" sz="1200" dirty="0" smtClean="0"/>
              <a:t> </a:t>
            </a:r>
          </a:p>
          <a:p>
            <a:pPr marL="0" indent="0" algn="ctr">
              <a:buNone/>
            </a:pPr>
            <a:endParaRPr lang="en-US" sz="1200" b="1" dirty="0" smtClean="0"/>
          </a:p>
          <a:p>
            <a:pPr marL="0" indent="0" algn="ctr">
              <a:buNone/>
            </a:pPr>
            <a:r>
              <a:rPr lang="en-US" sz="1200" b="1" dirty="0" smtClean="0"/>
              <a:t>C </a:t>
            </a:r>
            <a:r>
              <a:rPr lang="en-US" sz="1200" dirty="0"/>
              <a:t>is the </a:t>
            </a:r>
            <a:r>
              <a:rPr lang="en-US" sz="1200" b="1" dirty="0"/>
              <a:t>Grandparent</a:t>
            </a:r>
            <a:r>
              <a:rPr lang="en-US" sz="1200" dirty="0"/>
              <a:t> of</a:t>
            </a:r>
            <a:r>
              <a:rPr lang="en-US" sz="1200" b="1" dirty="0"/>
              <a:t> </a:t>
            </a:r>
            <a:r>
              <a:rPr lang="en-US" sz="1200" b="1" dirty="0" smtClean="0"/>
              <a:t>E</a:t>
            </a:r>
            <a:r>
              <a:rPr lang="en-US" sz="1200" dirty="0" smtClean="0"/>
              <a:t>.</a:t>
            </a:r>
            <a:endParaRPr lang="en-US" sz="1200" b="1" dirty="0" smtClean="0"/>
          </a:p>
          <a:p>
            <a:pPr marL="274320" lvl="1" indent="0" algn="ctr">
              <a:buFont typeface="Wingdings"/>
              <a:buNone/>
            </a:pPr>
            <a:endParaRPr lang="en-US" sz="1600" b="1" i="1" dirty="0" smtClean="0"/>
          </a:p>
          <a:p>
            <a:pPr marL="274320" lvl="1" indent="0" algn="ctr">
              <a:buFont typeface="Wingdings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/>
          </a:p>
        </p:txBody>
      </p:sp>
      <p:sp>
        <p:nvSpPr>
          <p:cNvPr id="45" name="Content Placeholder 6"/>
          <p:cNvSpPr txBox="1">
            <a:spLocks/>
          </p:cNvSpPr>
          <p:nvPr/>
        </p:nvSpPr>
        <p:spPr>
          <a:xfrm>
            <a:off x="6096000" y="4041648"/>
            <a:ext cx="2743200" cy="1444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endParaRPr lang="en-US" sz="1200" b="1" dirty="0"/>
          </a:p>
          <a:p>
            <a:pPr marL="0" indent="0" algn="ctr">
              <a:buFont typeface="Wingdings 2"/>
              <a:buNone/>
            </a:pPr>
            <a:r>
              <a:rPr lang="en-US" sz="1200" b="1" dirty="0"/>
              <a:t>B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C</a:t>
            </a:r>
            <a:r>
              <a:rPr lang="en-US" sz="1200" dirty="0" smtClean="0"/>
              <a:t> are </a:t>
            </a:r>
            <a:r>
              <a:rPr lang="en-US" sz="1200" b="1" dirty="0" smtClean="0"/>
              <a:t>Siblings</a:t>
            </a:r>
            <a:r>
              <a:rPr lang="en-US" sz="1200" dirty="0" smtClean="0"/>
              <a:t> to each other.</a:t>
            </a:r>
            <a:r>
              <a:rPr lang="en-US" sz="1200" b="1" dirty="0" smtClean="0"/>
              <a:t> </a:t>
            </a:r>
            <a:r>
              <a:rPr lang="en-US" sz="1200" dirty="0" smtClean="0"/>
              <a:t> </a:t>
            </a:r>
          </a:p>
          <a:p>
            <a:pPr marL="0" indent="0" algn="ctr">
              <a:buNone/>
            </a:pPr>
            <a:endParaRPr lang="en-US" sz="1200" b="1" dirty="0" smtClean="0"/>
          </a:p>
          <a:p>
            <a:pPr marL="0" indent="0" algn="ctr">
              <a:buNone/>
            </a:pPr>
            <a:r>
              <a:rPr lang="en-US" sz="1200" b="1" dirty="0" smtClean="0"/>
              <a:t>F </a:t>
            </a:r>
            <a:r>
              <a:rPr lang="en-US" sz="1200" dirty="0" smtClean="0"/>
              <a:t>has no </a:t>
            </a:r>
            <a:r>
              <a:rPr lang="en-US" sz="1200" b="1" dirty="0" smtClean="0"/>
              <a:t>Sibling</a:t>
            </a:r>
            <a:r>
              <a:rPr lang="en-US" sz="1200" dirty="0" smtClean="0"/>
              <a:t>.</a:t>
            </a:r>
            <a:endParaRPr lang="en-US" sz="1200" b="1" dirty="0" smtClean="0"/>
          </a:p>
          <a:p>
            <a:pPr marL="0" indent="0" algn="ctr">
              <a:buNone/>
            </a:pPr>
            <a:r>
              <a:rPr lang="en-US" sz="1200" b="1" dirty="0" smtClean="0"/>
              <a:t>D </a:t>
            </a:r>
            <a:r>
              <a:rPr lang="en-US" sz="1200" dirty="0"/>
              <a:t>has no </a:t>
            </a:r>
            <a:r>
              <a:rPr lang="en-US" sz="1200" b="1" dirty="0"/>
              <a:t>Sibling</a:t>
            </a:r>
            <a:r>
              <a:rPr lang="en-US" sz="1200" dirty="0" smtClean="0"/>
              <a:t>.</a:t>
            </a:r>
            <a:endParaRPr lang="en-US" sz="1200" b="1" dirty="0"/>
          </a:p>
          <a:p>
            <a:pPr marL="0" indent="0" algn="ctr">
              <a:buNone/>
            </a:pPr>
            <a:r>
              <a:rPr lang="en-US" sz="1200" b="1" dirty="0" smtClean="0"/>
              <a:t>E </a:t>
            </a:r>
            <a:r>
              <a:rPr lang="en-US" sz="1200" dirty="0"/>
              <a:t>has no </a:t>
            </a:r>
            <a:r>
              <a:rPr lang="en-US" sz="1200" b="1" dirty="0"/>
              <a:t>Sibling</a:t>
            </a:r>
            <a:r>
              <a:rPr lang="en-US" sz="1200" dirty="0"/>
              <a:t>.</a:t>
            </a:r>
            <a:endParaRPr lang="en-US" sz="1200" b="1" dirty="0"/>
          </a:p>
          <a:p>
            <a:pPr marL="0" indent="0" algn="ctr">
              <a:buNone/>
            </a:pPr>
            <a:endParaRPr lang="en-US" sz="1200" b="1" dirty="0" smtClean="0"/>
          </a:p>
          <a:p>
            <a:pPr marL="274320" lvl="1" indent="0" algn="ctr">
              <a:buFont typeface="Wingdings"/>
              <a:buNone/>
            </a:pPr>
            <a:endParaRPr lang="en-US" sz="1600" b="1" i="1" dirty="0" smtClean="0"/>
          </a:p>
          <a:p>
            <a:pPr marL="274320" lvl="1" indent="0" algn="ctr">
              <a:buFont typeface="Wingdings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 smtClean="0"/>
          </a:p>
          <a:p>
            <a:pPr marL="0" indent="0" algn="ctr">
              <a:buFont typeface="Wingdings 2"/>
              <a:buNone/>
            </a:pPr>
            <a:endParaRPr lang="en-US" sz="1800" dirty="0"/>
          </a:p>
        </p:txBody>
      </p:sp>
      <p:sp>
        <p:nvSpPr>
          <p:cNvPr id="47" name="Content Placeholder 6"/>
          <p:cNvSpPr txBox="1">
            <a:spLocks/>
          </p:cNvSpPr>
          <p:nvPr/>
        </p:nvSpPr>
        <p:spPr>
          <a:xfrm>
            <a:off x="4724400" y="5486400"/>
            <a:ext cx="2743200" cy="914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200" b="1" dirty="0" smtClean="0"/>
              <a:t>C </a:t>
            </a:r>
            <a:r>
              <a:rPr lang="en-US" sz="1200" dirty="0" smtClean="0"/>
              <a:t>is the </a:t>
            </a:r>
            <a:r>
              <a:rPr lang="en-US" sz="1200" b="1" dirty="0" smtClean="0"/>
              <a:t>Uncle </a:t>
            </a:r>
            <a:r>
              <a:rPr lang="en-US" sz="1200" dirty="0" smtClean="0"/>
              <a:t>of </a:t>
            </a:r>
            <a:r>
              <a:rPr lang="en-US" sz="1200" b="1" dirty="0" smtClean="0"/>
              <a:t>F.</a:t>
            </a:r>
          </a:p>
          <a:p>
            <a:pPr marL="0" indent="0" algn="ctr">
              <a:buNone/>
            </a:pPr>
            <a:r>
              <a:rPr lang="en-US" sz="1200" b="1" dirty="0" smtClean="0"/>
              <a:t>B </a:t>
            </a:r>
            <a:r>
              <a:rPr lang="en-US" sz="1200" dirty="0"/>
              <a:t>is the </a:t>
            </a:r>
            <a:r>
              <a:rPr lang="en-US" sz="1200" b="1" dirty="0"/>
              <a:t>Uncle </a:t>
            </a:r>
            <a:r>
              <a:rPr lang="en-US" sz="1200" dirty="0"/>
              <a:t>of </a:t>
            </a:r>
            <a:r>
              <a:rPr lang="en-US" sz="1200" b="1" dirty="0" smtClean="0"/>
              <a:t>D.</a:t>
            </a:r>
          </a:p>
          <a:p>
            <a:pPr marL="0" indent="0" algn="ctr">
              <a:buNone/>
            </a:pPr>
            <a:endParaRPr lang="en-US" sz="1200" b="1" dirty="0" smtClean="0"/>
          </a:p>
          <a:p>
            <a:pPr marL="0" indent="0" algn="ctr">
              <a:buNone/>
            </a:pPr>
            <a:r>
              <a:rPr lang="en-US" sz="1200" b="1" dirty="0" smtClean="0"/>
              <a:t>E </a:t>
            </a:r>
            <a:r>
              <a:rPr lang="en-US" sz="1200" dirty="0" smtClean="0"/>
              <a:t>has no </a:t>
            </a:r>
            <a:r>
              <a:rPr lang="en-US" sz="1200" b="1" dirty="0" smtClean="0"/>
              <a:t>Uncle </a:t>
            </a:r>
            <a:r>
              <a:rPr lang="en-US" sz="1200" dirty="0" smtClean="0"/>
              <a:t>as </a:t>
            </a:r>
            <a:r>
              <a:rPr lang="en-US" sz="1200" b="1" dirty="0" smtClean="0"/>
              <a:t>D</a:t>
            </a:r>
            <a:r>
              <a:rPr lang="en-US" sz="1200" dirty="0" smtClean="0"/>
              <a:t> has no </a:t>
            </a:r>
            <a:r>
              <a:rPr lang="en-US" sz="1200" b="1" dirty="0" smtClean="0"/>
              <a:t>Sibling</a:t>
            </a:r>
            <a:r>
              <a:rPr lang="en-US" sz="12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45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11" grpId="0" animBg="1"/>
      <p:bldP spid="17" grpId="0" animBg="1"/>
      <p:bldP spid="20" grpId="0" animBg="1"/>
      <p:bldP spid="23" grpId="0" animBg="1"/>
      <p:bldP spid="38" grpId="0" build="p"/>
      <p:bldP spid="39" grpId="0" build="p"/>
      <p:bldP spid="41" grpId="0" animBg="1"/>
      <p:bldP spid="42" grpId="0" build="p"/>
      <p:bldP spid="43" grpId="0" uiExpand="1" build="p"/>
      <p:bldP spid="44" grpId="0" uiExpand="1" build="p"/>
      <p:bldP spid="4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Left Rotation on Binary Search Tree (BST)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7505" y="1666595"/>
            <a:ext cx="3943495" cy="47342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400" b="1" i="1" dirty="0" smtClean="0"/>
              <a:t>Suppose, we are performing Left Rotation on the node ‘x’ </a:t>
            </a:r>
          </a:p>
          <a:p>
            <a:pPr marL="0" indent="0" algn="ctr">
              <a:buNone/>
            </a:pPr>
            <a:r>
              <a:rPr lang="en-US" sz="1400" b="1" i="1" dirty="0" smtClean="0"/>
              <a:t>and the root of x’s right sub-tree is ‘y’.</a:t>
            </a:r>
          </a:p>
          <a:p>
            <a:pPr marL="0" indent="0" algn="ctr">
              <a:buNone/>
            </a:pPr>
            <a:r>
              <a:rPr lang="en-US" sz="1400" b="1" i="1" dirty="0"/>
              <a:t>C</a:t>
            </a:r>
            <a:r>
              <a:rPr lang="en-US" sz="1400" b="1" i="1" dirty="0" smtClean="0"/>
              <a:t>urrently, </a:t>
            </a:r>
          </a:p>
          <a:p>
            <a:pPr marL="0" indent="0" algn="ctr">
              <a:buNone/>
            </a:pPr>
            <a:r>
              <a:rPr lang="en-US" sz="1400" b="1" i="1" dirty="0" smtClean="0"/>
              <a:t>y is the right child of parent x.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 smtClean="0"/>
              <a:t>Now, the steps of Left Rotation are as follows:</a:t>
            </a:r>
          </a:p>
          <a:p>
            <a:pPr marL="0" indent="0">
              <a:buNone/>
            </a:pPr>
            <a:endParaRPr lang="en-US" sz="1400" b="1" i="1" dirty="0" smtClean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1" i="1" dirty="0" smtClean="0"/>
              <a:t>y becomes the new parent as y takes the place of x.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1" i="1" dirty="0" smtClean="0"/>
              <a:t>x becomes the root of y’s left sub-tree.</a:t>
            </a:r>
            <a:br>
              <a:rPr lang="en-US" sz="1400" b="1" i="1" dirty="0" smtClean="0"/>
            </a:br>
            <a:r>
              <a:rPr lang="en-US" sz="1400" b="1" i="1" dirty="0" smtClean="0"/>
              <a:t>At this moment, y is the new parent and x becomes y’s left child.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1" i="1" dirty="0" smtClean="0"/>
              <a:t>Before rotation, if there were some elements residing on the left sub-tree of y in the previous tree structure, then after rotation, shift them as the elements of the right sub-tree of x in the new tree structure.</a:t>
            </a:r>
            <a:endParaRPr lang="en-US" sz="1800" b="1" i="1" dirty="0" smtClean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300" b="1" i="1" dirty="0" smtClean="0"/>
              <a:t>Keep the rest of elements as it is.</a:t>
            </a:r>
            <a:endParaRPr lang="en-US" sz="18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800" b="1" i="1" dirty="0" smtClean="0"/>
          </a:p>
          <a:p>
            <a:pPr marL="0" indent="0" algn="ctr">
              <a:buNone/>
            </a:pPr>
            <a:endParaRPr lang="en-US" sz="1800" b="1" i="1" dirty="0"/>
          </a:p>
          <a:p>
            <a:pPr marL="0" indent="0" algn="just">
              <a:buNone/>
            </a:pPr>
            <a:endParaRPr lang="en-US" sz="1800" b="1" i="1" u="sng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4969137" y="164866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" name="Straight Connector 9"/>
          <p:cNvCxnSpPr>
            <a:stCxn id="4" idx="3"/>
            <a:endCxn id="11" idx="7"/>
          </p:cNvCxnSpPr>
          <p:nvPr/>
        </p:nvCxnSpPr>
        <p:spPr>
          <a:xfrm flipH="1">
            <a:off x="4746653" y="1981760"/>
            <a:ext cx="288903" cy="4191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59537" y="234371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Straight Connector 15"/>
          <p:cNvCxnSpPr>
            <a:stCxn id="4" idx="5"/>
            <a:endCxn id="17" idx="0"/>
          </p:cNvCxnSpPr>
          <p:nvPr/>
        </p:nvCxnSpPr>
        <p:spPr>
          <a:xfrm>
            <a:off x="5356253" y="1981760"/>
            <a:ext cx="296852" cy="3711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6337" y="2352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20" idx="0"/>
          </p:cNvCxnSpPr>
          <p:nvPr/>
        </p:nvCxnSpPr>
        <p:spPr>
          <a:xfrm flipH="1">
            <a:off x="5192240" y="2686050"/>
            <a:ext cx="300516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65472" y="3114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2" name="Straight Connector 21"/>
          <p:cNvCxnSpPr>
            <a:stCxn id="20" idx="5"/>
            <a:endCxn id="23" idx="0"/>
          </p:cNvCxnSpPr>
          <p:nvPr/>
        </p:nvCxnSpPr>
        <p:spPr>
          <a:xfrm>
            <a:off x="5352588" y="3448050"/>
            <a:ext cx="224317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50137" y="3876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/>
          <p:cNvCxnSpPr>
            <a:stCxn id="20" idx="3"/>
            <a:endCxn id="41" idx="0"/>
          </p:cNvCxnSpPr>
          <p:nvPr/>
        </p:nvCxnSpPr>
        <p:spPr>
          <a:xfrm flipH="1">
            <a:off x="4811240" y="3448050"/>
            <a:ext cx="220651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584472" y="3876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2" name="Straight Connector 31"/>
          <p:cNvCxnSpPr>
            <a:stCxn id="17" idx="5"/>
            <a:endCxn id="34" idx="0"/>
          </p:cNvCxnSpPr>
          <p:nvPr/>
        </p:nvCxnSpPr>
        <p:spPr>
          <a:xfrm>
            <a:off x="5813453" y="2686050"/>
            <a:ext cx="373052" cy="42890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59737" y="3114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Curved Down Arrow 48"/>
          <p:cNvSpPr/>
          <p:nvPr/>
        </p:nvSpPr>
        <p:spPr>
          <a:xfrm rot="20639109" flipH="1">
            <a:off x="4603283" y="1486219"/>
            <a:ext cx="880231" cy="3506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2541265">
            <a:off x="5900180" y="3913873"/>
            <a:ext cx="836368" cy="19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34200" y="39624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3"/>
            <a:endCxn id="53" idx="7"/>
          </p:cNvCxnSpPr>
          <p:nvPr/>
        </p:nvCxnSpPr>
        <p:spPr>
          <a:xfrm flipH="1">
            <a:off x="6711716" y="4295495"/>
            <a:ext cx="288903" cy="4191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324600" y="465744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5"/>
            <a:endCxn id="56" idx="0"/>
          </p:cNvCxnSpPr>
          <p:nvPr/>
        </p:nvCxnSpPr>
        <p:spPr>
          <a:xfrm>
            <a:off x="6711716" y="4990540"/>
            <a:ext cx="220652" cy="25801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705600" y="52485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7" name="Straight Connector 56"/>
          <p:cNvCxnSpPr>
            <a:stCxn id="56" idx="5"/>
            <a:endCxn id="58" idx="0"/>
          </p:cNvCxnSpPr>
          <p:nvPr/>
        </p:nvCxnSpPr>
        <p:spPr>
          <a:xfrm>
            <a:off x="7092716" y="5581650"/>
            <a:ext cx="220652" cy="3619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86600" y="5943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9" name="Straight Connector 58"/>
          <p:cNvCxnSpPr>
            <a:stCxn id="56" idx="3"/>
            <a:endCxn id="60" idx="0"/>
          </p:cNvCxnSpPr>
          <p:nvPr/>
        </p:nvCxnSpPr>
        <p:spPr>
          <a:xfrm flipH="1">
            <a:off x="6555033" y="5581650"/>
            <a:ext cx="216986" cy="3619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28265" y="5943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2" name="Straight Connector 61"/>
          <p:cNvCxnSpPr>
            <a:stCxn id="53" idx="3"/>
            <a:endCxn id="63" idx="7"/>
          </p:cNvCxnSpPr>
          <p:nvPr/>
        </p:nvCxnSpPr>
        <p:spPr>
          <a:xfrm flipH="1">
            <a:off x="6181981" y="4990540"/>
            <a:ext cx="209038" cy="32441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794865" y="52578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Straight Connector 64"/>
          <p:cNvCxnSpPr>
            <a:stCxn id="51" idx="5"/>
            <a:endCxn id="66" idx="0"/>
          </p:cNvCxnSpPr>
          <p:nvPr/>
        </p:nvCxnSpPr>
        <p:spPr>
          <a:xfrm>
            <a:off x="7321316" y="4295495"/>
            <a:ext cx="296852" cy="34346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391400" y="46389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34200" y="2233136"/>
            <a:ext cx="134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So, x is 5 </a:t>
            </a:r>
          </a:p>
          <a:p>
            <a:pPr algn="ctr"/>
            <a:r>
              <a:rPr lang="en-US" sz="1400" dirty="0" smtClean="0"/>
              <a:t>and </a:t>
            </a:r>
          </a:p>
          <a:p>
            <a:pPr algn="ctr"/>
            <a:r>
              <a:rPr lang="en-US" sz="1400" dirty="0" smtClean="0"/>
              <a:t>y is 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26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11" grpId="0" animBg="1"/>
      <p:bldP spid="17" grpId="0" animBg="1"/>
      <p:bldP spid="20" grpId="0" animBg="1"/>
      <p:bldP spid="23" grpId="0" animBg="1"/>
      <p:bldP spid="41" grpId="0" animBg="1"/>
      <p:bldP spid="34" grpId="0" animBg="1"/>
      <p:bldP spid="49" grpId="0" animBg="1"/>
      <p:bldP spid="50" grpId="0" animBg="1"/>
      <p:bldP spid="51" grpId="0" animBg="1"/>
      <p:bldP spid="53" grpId="0" animBg="1"/>
      <p:bldP spid="56" grpId="0" animBg="1"/>
      <p:bldP spid="58" grpId="0" animBg="1"/>
      <p:bldP spid="60" grpId="0" animBg="1"/>
      <p:bldP spid="63" grpId="0" animBg="1"/>
      <p:bldP spid="66" grpId="0" animBg="1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u="sng" dirty="0" smtClean="0"/>
              <a:t>Right Rotation on Binary Search Tree (BST)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7505" y="1666595"/>
            <a:ext cx="3943495" cy="47342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400" b="1" i="1" dirty="0" smtClean="0"/>
              <a:t>Suppose, we are performing Right Rotation on the node ‘x’ </a:t>
            </a:r>
          </a:p>
          <a:p>
            <a:pPr marL="0" indent="0" algn="ctr">
              <a:buNone/>
            </a:pPr>
            <a:r>
              <a:rPr lang="en-US" sz="1400" b="1" i="1" dirty="0" smtClean="0"/>
              <a:t>and the root of x’s left sub-tree is ‘y’.</a:t>
            </a:r>
          </a:p>
          <a:p>
            <a:pPr marL="0" indent="0" algn="ctr">
              <a:buNone/>
            </a:pPr>
            <a:r>
              <a:rPr lang="en-US" sz="1400" b="1" i="1" dirty="0"/>
              <a:t>C</a:t>
            </a:r>
            <a:r>
              <a:rPr lang="en-US" sz="1400" b="1" i="1" dirty="0" smtClean="0"/>
              <a:t>urrently, </a:t>
            </a:r>
          </a:p>
          <a:p>
            <a:pPr marL="0" indent="0" algn="ctr">
              <a:buNone/>
            </a:pPr>
            <a:r>
              <a:rPr lang="en-US" sz="1400" b="1" i="1" dirty="0" smtClean="0"/>
              <a:t>y is the left child of parent x.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en-US" sz="1400" b="1" i="1" dirty="0" smtClean="0"/>
              <a:t>Now, the steps of Right Rotation are as follows:</a:t>
            </a:r>
          </a:p>
          <a:p>
            <a:pPr marL="0" indent="0">
              <a:buNone/>
            </a:pPr>
            <a:endParaRPr lang="en-US" sz="1400" b="1" i="1" dirty="0" smtClean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1" i="1" dirty="0" smtClean="0"/>
              <a:t>y becomes the new parent as y takes the place of x.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1" i="1" dirty="0" smtClean="0"/>
              <a:t>x becomes the root of y’s right sub-tree.</a:t>
            </a:r>
            <a:br>
              <a:rPr lang="en-US" sz="1400" b="1" i="1" dirty="0" smtClean="0"/>
            </a:br>
            <a:r>
              <a:rPr lang="en-US" sz="1400" b="1" i="1" dirty="0" smtClean="0"/>
              <a:t>At this moment, y is the new parent and x becomes y’s right child.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400" b="1" i="1" dirty="0" smtClean="0"/>
              <a:t>Before rotation, if there were some elements residing on the right sub-tree of y in the previous tree structure, then after rotation, shift them as the elements of the left sub-tree of x in the new tree structure.</a:t>
            </a:r>
            <a:endParaRPr lang="en-US" sz="1800" b="1" i="1" dirty="0" smtClean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300" b="1" i="1" dirty="0" smtClean="0"/>
              <a:t>Keep the rest of elements as it is.</a:t>
            </a:r>
            <a:endParaRPr lang="en-US" sz="1800" b="1" i="1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1800" b="1" i="1" dirty="0" smtClean="0"/>
          </a:p>
          <a:p>
            <a:pPr marL="0" indent="0" algn="ctr">
              <a:buNone/>
            </a:pPr>
            <a:endParaRPr lang="en-US" sz="1800" b="1" i="1" dirty="0"/>
          </a:p>
          <a:p>
            <a:pPr marL="0" indent="0" algn="just">
              <a:buNone/>
            </a:pPr>
            <a:endParaRPr lang="en-US" sz="1800" b="1" i="1" u="sng" dirty="0"/>
          </a:p>
          <a:p>
            <a:pPr marL="274320" lvl="1" indent="0" algn="just">
              <a:buNone/>
            </a:pPr>
            <a:endParaRPr lang="en-US" sz="1600" b="1" i="1" dirty="0" smtClean="0"/>
          </a:p>
          <a:p>
            <a:pPr marL="274320" lvl="1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9" name="Curved Down Arrow 48"/>
          <p:cNvSpPr/>
          <p:nvPr/>
        </p:nvSpPr>
        <p:spPr>
          <a:xfrm rot="777866">
            <a:off x="5369540" y="1706823"/>
            <a:ext cx="997544" cy="4139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2367291">
            <a:off x="5998625" y="3586603"/>
            <a:ext cx="903081" cy="1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95207" y="1922557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3"/>
            <a:endCxn id="53" idx="7"/>
          </p:cNvCxnSpPr>
          <p:nvPr/>
        </p:nvCxnSpPr>
        <p:spPr>
          <a:xfrm flipH="1">
            <a:off x="5272723" y="2255652"/>
            <a:ext cx="288903" cy="4191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885607" y="2617602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5"/>
            <a:endCxn id="56" idx="0"/>
          </p:cNvCxnSpPr>
          <p:nvPr/>
        </p:nvCxnSpPr>
        <p:spPr>
          <a:xfrm>
            <a:off x="5272723" y="2950697"/>
            <a:ext cx="220652" cy="25801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266607" y="3208712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7" name="Straight Connector 56"/>
          <p:cNvCxnSpPr>
            <a:stCxn id="56" idx="5"/>
            <a:endCxn id="58" idx="0"/>
          </p:cNvCxnSpPr>
          <p:nvPr/>
        </p:nvCxnSpPr>
        <p:spPr>
          <a:xfrm>
            <a:off x="5653723" y="3541807"/>
            <a:ext cx="220652" cy="3619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647607" y="3903757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9" name="Straight Connector 58"/>
          <p:cNvCxnSpPr>
            <a:stCxn id="56" idx="3"/>
            <a:endCxn id="60" idx="0"/>
          </p:cNvCxnSpPr>
          <p:nvPr/>
        </p:nvCxnSpPr>
        <p:spPr>
          <a:xfrm flipH="1">
            <a:off x="5116040" y="3541807"/>
            <a:ext cx="216986" cy="3619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889272" y="3903757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2" name="Straight Connector 61"/>
          <p:cNvCxnSpPr>
            <a:stCxn id="53" idx="3"/>
            <a:endCxn id="63" idx="7"/>
          </p:cNvCxnSpPr>
          <p:nvPr/>
        </p:nvCxnSpPr>
        <p:spPr>
          <a:xfrm flipH="1">
            <a:off x="4742988" y="2950697"/>
            <a:ext cx="209038" cy="32441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55872" y="3217957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Straight Connector 64"/>
          <p:cNvCxnSpPr>
            <a:stCxn id="51" idx="5"/>
            <a:endCxn id="66" idx="0"/>
          </p:cNvCxnSpPr>
          <p:nvPr/>
        </p:nvCxnSpPr>
        <p:spPr>
          <a:xfrm>
            <a:off x="5882323" y="2255652"/>
            <a:ext cx="296852" cy="34346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952407" y="2599112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34200" y="2233136"/>
            <a:ext cx="134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So, x is 10 </a:t>
            </a:r>
          </a:p>
          <a:p>
            <a:pPr algn="ctr"/>
            <a:r>
              <a:rPr lang="en-US" sz="1400" dirty="0" smtClean="0"/>
              <a:t>and </a:t>
            </a:r>
          </a:p>
          <a:p>
            <a:pPr algn="ctr"/>
            <a:r>
              <a:rPr lang="en-US" sz="1400" dirty="0" smtClean="0"/>
              <a:t>y is 5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7151264" y="383780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9" idx="5"/>
            <a:endCxn id="43" idx="1"/>
          </p:cNvCxnSpPr>
          <p:nvPr/>
        </p:nvCxnSpPr>
        <p:spPr>
          <a:xfrm>
            <a:off x="7538380" y="4170900"/>
            <a:ext cx="300439" cy="3058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72400" y="441960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3"/>
            <a:endCxn id="55" idx="0"/>
          </p:cNvCxnSpPr>
          <p:nvPr/>
        </p:nvCxnSpPr>
        <p:spPr>
          <a:xfrm flipH="1">
            <a:off x="7618168" y="4752695"/>
            <a:ext cx="220651" cy="41041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391400" y="516311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1" name="Straight Connector 60"/>
          <p:cNvCxnSpPr>
            <a:stCxn id="55" idx="5"/>
            <a:endCxn id="64" idx="0"/>
          </p:cNvCxnSpPr>
          <p:nvPr/>
        </p:nvCxnSpPr>
        <p:spPr>
          <a:xfrm>
            <a:off x="7778516" y="5496205"/>
            <a:ext cx="220652" cy="3619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772400" y="58581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7" name="Straight Connector 66"/>
          <p:cNvCxnSpPr>
            <a:stCxn id="55" idx="3"/>
            <a:endCxn id="68" idx="0"/>
          </p:cNvCxnSpPr>
          <p:nvPr/>
        </p:nvCxnSpPr>
        <p:spPr>
          <a:xfrm flipH="1">
            <a:off x="7237168" y="5496205"/>
            <a:ext cx="220651" cy="36195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010400" y="58581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9" name="Straight Connector 68"/>
          <p:cNvCxnSpPr>
            <a:endCxn id="71" idx="7"/>
          </p:cNvCxnSpPr>
          <p:nvPr/>
        </p:nvCxnSpPr>
        <p:spPr>
          <a:xfrm flipH="1">
            <a:off x="7016516" y="4191000"/>
            <a:ext cx="209038" cy="32441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629400" y="4458260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2" name="Straight Connector 71"/>
          <p:cNvCxnSpPr>
            <a:stCxn id="43" idx="5"/>
            <a:endCxn id="73" idx="0"/>
          </p:cNvCxnSpPr>
          <p:nvPr/>
        </p:nvCxnSpPr>
        <p:spPr>
          <a:xfrm>
            <a:off x="8159516" y="4752695"/>
            <a:ext cx="300517" cy="41966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233265" y="5172355"/>
            <a:ext cx="453535" cy="390245"/>
          </a:xfrm>
          <a:prstGeom prst="ellipse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12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3" grpId="0" animBg="1"/>
      <p:bldP spid="56" grpId="0" animBg="1"/>
      <p:bldP spid="58" grpId="0" animBg="1"/>
      <p:bldP spid="60" grpId="0" animBg="1"/>
      <p:bldP spid="63" grpId="0" animBg="1"/>
      <p:bldP spid="66" grpId="0" animBg="1"/>
      <p:bldP spid="70" grpId="0"/>
      <p:bldP spid="39" grpId="0" animBg="1"/>
      <p:bldP spid="43" grpId="0" animBg="1"/>
      <p:bldP spid="55" grpId="0" animBg="1"/>
      <p:bldP spid="64" grpId="0" animBg="1"/>
      <p:bldP spid="68" grpId="0" animBg="1"/>
      <p:bldP spid="71" grpId="0" animBg="1"/>
      <p:bldP spid="7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3146</TotalTime>
  <Words>2080</Words>
  <Application>Microsoft Office PowerPoint</Application>
  <PresentationFormat>On-screen Show (4:3)</PresentationFormat>
  <Paragraphs>596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Degenerate/Pathological Binary Tree</vt:lpstr>
      <vt:lpstr>Skewed Binary Tree</vt:lpstr>
      <vt:lpstr>Left Skewed Binary Tree</vt:lpstr>
      <vt:lpstr>Right Skewed Binary Tree</vt:lpstr>
      <vt:lpstr>Acknowledgements</vt:lpstr>
      <vt:lpstr>Why do we need Red-Black Tree? (Because of Skewed Binary Search Trees)</vt:lpstr>
      <vt:lpstr>Relationships Among the Nodes of a BT or a BST</vt:lpstr>
      <vt:lpstr>Left Rotation on Binary Search Tree (BST)</vt:lpstr>
      <vt:lpstr>Right Rotation on Binary Search Tree (BST)</vt:lpstr>
      <vt:lpstr>Properties/Characteristics of a Red-Black Tree</vt:lpstr>
      <vt:lpstr>Construction of a Red-Black Tree</vt:lpstr>
      <vt:lpstr>Construction of a Red-Black Tree</vt:lpstr>
      <vt:lpstr>Construction of a Red-Black Tree</vt:lpstr>
      <vt:lpstr>Construction of a Red-Black Tree</vt:lpstr>
      <vt:lpstr>Construction of a Red-Black Tree</vt:lpstr>
      <vt:lpstr>Construction of a Red-Black Tree</vt:lpstr>
      <vt:lpstr>Construction of a Red-Black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Feasibility</dc:title>
  <dc:creator>Shafi</dc:creator>
  <cp:lastModifiedBy>Shafi</cp:lastModifiedBy>
  <cp:revision>300</cp:revision>
  <dcterms:created xsi:type="dcterms:W3CDTF">2006-08-16T00:00:00Z</dcterms:created>
  <dcterms:modified xsi:type="dcterms:W3CDTF">2021-01-06T09:18:19Z</dcterms:modified>
</cp:coreProperties>
</file>