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Construction of Binary Search Tree (BST)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29201" y="1524000"/>
            <a:ext cx="6385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Suppose, the following list of elements is given:</a:t>
            </a:r>
          </a:p>
          <a:p>
            <a:pPr algn="ctr"/>
            <a:r>
              <a:rPr lang="en-US" dirty="0"/>
              <a:t>7</a:t>
            </a:r>
            <a:r>
              <a:rPr lang="en-US" dirty="0" smtClean="0"/>
              <a:t>, 2, 5, 10, 1, </a:t>
            </a:r>
            <a:r>
              <a:rPr lang="en-US" dirty="0"/>
              <a:t>8</a:t>
            </a:r>
            <a:r>
              <a:rPr lang="en-US" dirty="0" smtClean="0"/>
              <a:t>, </a:t>
            </a:r>
            <a:r>
              <a:rPr lang="en-US" dirty="0"/>
              <a:t>9</a:t>
            </a:r>
            <a:r>
              <a:rPr lang="en-US" dirty="0" smtClean="0"/>
              <a:t>, 12, 3, 15, 6</a:t>
            </a:r>
          </a:p>
          <a:p>
            <a:pPr algn="ctr"/>
            <a:r>
              <a:rPr lang="en-US" dirty="0" smtClean="0"/>
              <a:t>Now, construct a Binary Search Tree (BST) for the given list.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32868" y="2438400"/>
            <a:ext cx="4312399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Steps:</a:t>
            </a:r>
          </a:p>
          <a:p>
            <a:endParaRPr lang="en-US" u="sng" dirty="0"/>
          </a:p>
          <a:p>
            <a:r>
              <a:rPr lang="en-US" sz="1600" dirty="0" smtClean="0"/>
              <a:t>At first insert the </a:t>
            </a:r>
            <a:r>
              <a:rPr lang="en-US" sz="1600" b="1" i="1" dirty="0" smtClean="0"/>
              <a:t>1</a:t>
            </a:r>
            <a:r>
              <a:rPr lang="en-US" sz="1600" b="1" i="1" baseline="30000" dirty="0" smtClean="0"/>
              <a:t>st</a:t>
            </a:r>
            <a:r>
              <a:rPr lang="en-US" sz="1600" b="1" i="1" dirty="0" smtClean="0"/>
              <a:t> element in the list </a:t>
            </a:r>
          </a:p>
          <a:p>
            <a:r>
              <a:rPr lang="en-US" sz="1600" b="1" i="1" dirty="0" smtClean="0"/>
              <a:t>(leftmost element)</a:t>
            </a:r>
            <a:r>
              <a:rPr lang="en-US" sz="1600" dirty="0" smtClean="0"/>
              <a:t> as the </a:t>
            </a:r>
            <a:r>
              <a:rPr lang="en-US" sz="1600" b="1" i="1" dirty="0" smtClean="0"/>
              <a:t>root</a:t>
            </a:r>
            <a:r>
              <a:rPr lang="en-US" sz="1600" dirty="0" smtClean="0"/>
              <a:t> of the BST.</a:t>
            </a:r>
          </a:p>
          <a:p>
            <a:endParaRPr lang="en-US" sz="1600" dirty="0"/>
          </a:p>
          <a:p>
            <a:r>
              <a:rPr lang="en-US" sz="1600" dirty="0" smtClean="0"/>
              <a:t>For the rest of the elements of the list, do</a:t>
            </a:r>
          </a:p>
          <a:p>
            <a:r>
              <a:rPr lang="en-US" sz="1600" dirty="0"/>
              <a:t>t</a:t>
            </a:r>
            <a:r>
              <a:rPr lang="en-US" sz="1600" dirty="0" smtClean="0"/>
              <a:t>he following steps recursively:</a:t>
            </a:r>
          </a:p>
          <a:p>
            <a:endParaRPr lang="en-US" sz="1600" dirty="0"/>
          </a:p>
          <a:p>
            <a:r>
              <a:rPr lang="en-US" sz="1600" dirty="0" smtClean="0"/>
              <a:t>If the value of the element at hand is </a:t>
            </a:r>
            <a:r>
              <a:rPr lang="en-US" sz="1600" b="1" i="1" dirty="0" smtClean="0"/>
              <a:t>less</a:t>
            </a:r>
          </a:p>
          <a:p>
            <a:r>
              <a:rPr lang="en-US" sz="1600" b="1" i="1" dirty="0" smtClean="0"/>
              <a:t>than</a:t>
            </a:r>
            <a:r>
              <a:rPr lang="en-US" sz="1600" dirty="0" smtClean="0"/>
              <a:t> the value of the element at the </a:t>
            </a:r>
            <a:r>
              <a:rPr lang="en-US" sz="1600" b="1" i="1" dirty="0" smtClean="0"/>
              <a:t>root</a:t>
            </a:r>
            <a:r>
              <a:rPr lang="en-US" sz="1600" dirty="0" smtClean="0"/>
              <a:t>, </a:t>
            </a:r>
          </a:p>
          <a:p>
            <a:r>
              <a:rPr lang="en-US" sz="1600" dirty="0"/>
              <a:t>i</a:t>
            </a:r>
            <a:r>
              <a:rPr lang="en-US" sz="1600" dirty="0" smtClean="0"/>
              <a:t>nsert it to the </a:t>
            </a:r>
            <a:r>
              <a:rPr lang="en-US" sz="1600" b="1" i="1" dirty="0" smtClean="0"/>
              <a:t>Left-</a:t>
            </a:r>
            <a:r>
              <a:rPr lang="en-US" sz="1600" b="1" i="1" dirty="0" err="1" smtClean="0"/>
              <a:t>subtree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/>
              <a:t>If the value of the element at hand is </a:t>
            </a:r>
            <a:r>
              <a:rPr lang="en-US" sz="1600" b="1" i="1" dirty="0" smtClean="0"/>
              <a:t>greater</a:t>
            </a:r>
            <a:endParaRPr lang="en-US" sz="1600" b="1" i="1" dirty="0"/>
          </a:p>
          <a:p>
            <a:r>
              <a:rPr lang="en-US" sz="1600" b="1" i="1" dirty="0"/>
              <a:t>than</a:t>
            </a:r>
            <a:r>
              <a:rPr lang="en-US" sz="1600" dirty="0"/>
              <a:t> the value </a:t>
            </a:r>
            <a:r>
              <a:rPr lang="en-US" sz="1600" dirty="0" smtClean="0"/>
              <a:t>of the </a:t>
            </a:r>
            <a:r>
              <a:rPr lang="en-US" sz="1600" dirty="0"/>
              <a:t>element at the </a:t>
            </a:r>
            <a:r>
              <a:rPr lang="en-US" sz="1600" b="1" i="1" dirty="0"/>
              <a:t>root</a:t>
            </a:r>
            <a:r>
              <a:rPr lang="en-US" sz="1600" dirty="0"/>
              <a:t>, </a:t>
            </a:r>
            <a:endParaRPr lang="en-US" sz="1600" dirty="0" smtClean="0"/>
          </a:p>
          <a:p>
            <a:r>
              <a:rPr lang="en-US" sz="1600" dirty="0"/>
              <a:t>i</a:t>
            </a:r>
            <a:r>
              <a:rPr lang="en-US" sz="1600" dirty="0" smtClean="0"/>
              <a:t>nsert it </a:t>
            </a:r>
            <a:r>
              <a:rPr lang="en-US" sz="1600" dirty="0"/>
              <a:t>to the </a:t>
            </a:r>
            <a:r>
              <a:rPr lang="en-US" sz="1600" b="1" i="1" dirty="0" smtClean="0"/>
              <a:t>Right-</a:t>
            </a:r>
            <a:r>
              <a:rPr lang="en-US" sz="1600" b="1" i="1" dirty="0" err="1" smtClean="0"/>
              <a:t>subtree</a:t>
            </a:r>
            <a:r>
              <a:rPr lang="en-US" sz="1600" dirty="0"/>
              <a:t>.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3" name="Oval 2"/>
          <p:cNvSpPr/>
          <p:nvPr/>
        </p:nvSpPr>
        <p:spPr>
          <a:xfrm>
            <a:off x="6248400" y="27432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3" idx="3"/>
            <a:endCxn id="43" idx="7"/>
          </p:cNvCxnSpPr>
          <p:nvPr/>
        </p:nvCxnSpPr>
        <p:spPr>
          <a:xfrm flipH="1">
            <a:off x="5571845" y="3133445"/>
            <a:ext cx="743510" cy="591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181600" y="36576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4" name="Straight Connector 43"/>
          <p:cNvCxnSpPr>
            <a:stCxn id="3" idx="5"/>
            <a:endCxn id="45" idx="1"/>
          </p:cNvCxnSpPr>
          <p:nvPr/>
        </p:nvCxnSpPr>
        <p:spPr>
          <a:xfrm>
            <a:off x="6638645" y="3133445"/>
            <a:ext cx="819710" cy="591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391400" y="36576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10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6" name="Content Placeholder 6"/>
          <p:cNvSpPr txBox="1">
            <a:spLocks/>
          </p:cNvSpPr>
          <p:nvPr/>
        </p:nvSpPr>
        <p:spPr>
          <a:xfrm>
            <a:off x="377952" y="1679447"/>
            <a:ext cx="8503920" cy="4797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endParaRPr lang="en-US" sz="1800" smtClean="0"/>
          </a:p>
          <a:p>
            <a:pPr marL="0" indent="0" algn="just">
              <a:buFont typeface="Wingdings 2"/>
              <a:buNone/>
            </a:pPr>
            <a:endParaRPr lang="en-US" sz="1800" b="1" dirty="0"/>
          </a:p>
        </p:txBody>
      </p:sp>
      <p:cxnSp>
        <p:nvCxnSpPr>
          <p:cNvPr id="47" name="Straight Connector 46"/>
          <p:cNvCxnSpPr>
            <a:stCxn id="43" idx="3"/>
            <a:endCxn id="48" idx="7"/>
          </p:cNvCxnSpPr>
          <p:nvPr/>
        </p:nvCxnSpPr>
        <p:spPr>
          <a:xfrm flipH="1">
            <a:off x="4886045" y="4047845"/>
            <a:ext cx="362510" cy="743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495800" y="47244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stCxn id="43" idx="5"/>
            <a:endCxn id="51" idx="0"/>
          </p:cNvCxnSpPr>
          <p:nvPr/>
        </p:nvCxnSpPr>
        <p:spPr>
          <a:xfrm>
            <a:off x="5571845" y="4047845"/>
            <a:ext cx="295555" cy="6765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638800" y="47244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/>
          <p:cNvCxnSpPr>
            <a:stCxn id="45" idx="3"/>
            <a:endCxn id="59" idx="0"/>
          </p:cNvCxnSpPr>
          <p:nvPr/>
        </p:nvCxnSpPr>
        <p:spPr>
          <a:xfrm flipH="1">
            <a:off x="7162800" y="4047845"/>
            <a:ext cx="295555" cy="5241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934200" y="45720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64" name="Straight Connector 63"/>
          <p:cNvCxnSpPr>
            <a:stCxn id="45" idx="5"/>
            <a:endCxn id="65" idx="1"/>
          </p:cNvCxnSpPr>
          <p:nvPr/>
        </p:nvCxnSpPr>
        <p:spPr>
          <a:xfrm>
            <a:off x="7781645" y="4047845"/>
            <a:ext cx="362510" cy="591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8077200" y="45720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12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>
            <a:stCxn id="51" idx="5"/>
            <a:endCxn id="68" idx="0"/>
          </p:cNvCxnSpPr>
          <p:nvPr/>
        </p:nvCxnSpPr>
        <p:spPr>
          <a:xfrm>
            <a:off x="6029045" y="5114645"/>
            <a:ext cx="371755" cy="600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6172200" y="57150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70" name="Straight Connector 69"/>
          <p:cNvCxnSpPr>
            <a:stCxn id="51" idx="3"/>
            <a:endCxn id="71" idx="0"/>
          </p:cNvCxnSpPr>
          <p:nvPr/>
        </p:nvCxnSpPr>
        <p:spPr>
          <a:xfrm flipH="1">
            <a:off x="5410200" y="5114645"/>
            <a:ext cx="295555" cy="600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5181600" y="57150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3" name="Straight Connector 72"/>
          <p:cNvCxnSpPr>
            <a:stCxn id="65" idx="5"/>
            <a:endCxn id="74" idx="0"/>
          </p:cNvCxnSpPr>
          <p:nvPr/>
        </p:nvCxnSpPr>
        <p:spPr>
          <a:xfrm>
            <a:off x="8467445" y="4962245"/>
            <a:ext cx="143155" cy="7527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8382000" y="57150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15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/>
          <p:cNvCxnSpPr>
            <a:stCxn id="59" idx="5"/>
            <a:endCxn id="81" idx="0"/>
          </p:cNvCxnSpPr>
          <p:nvPr/>
        </p:nvCxnSpPr>
        <p:spPr>
          <a:xfrm>
            <a:off x="7324445" y="4962245"/>
            <a:ext cx="219355" cy="7527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7315200" y="57150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1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2" grpId="0"/>
      <p:bldP spid="3" grpId="0" animBg="1"/>
      <p:bldP spid="3" grpId="1" animBg="1"/>
      <p:bldP spid="43" grpId="0" animBg="1"/>
      <p:bldP spid="43" grpId="1" animBg="1"/>
      <p:bldP spid="45" grpId="0" animBg="1"/>
      <p:bldP spid="45" grpId="1" animBg="1"/>
      <p:bldP spid="48" grpId="0" animBg="1"/>
      <p:bldP spid="48" grpId="1" animBg="1"/>
      <p:bldP spid="51" grpId="0" animBg="1"/>
      <p:bldP spid="51" grpId="1" animBg="1"/>
      <p:bldP spid="59" grpId="0" animBg="1"/>
      <p:bldP spid="59" grpId="1" animBg="1"/>
      <p:bldP spid="65" grpId="0" animBg="1"/>
      <p:bldP spid="65" grpId="1" animBg="1"/>
      <p:bldP spid="68" grpId="0" animBg="1"/>
      <p:bldP spid="68" grpId="1" animBg="1"/>
      <p:bldP spid="71" grpId="0" animBg="1"/>
      <p:bldP spid="71" grpId="1" animBg="1"/>
      <p:bldP spid="74" grpId="0" animBg="1"/>
      <p:bldP spid="74" grpId="1" animBg="1"/>
      <p:bldP spid="81" grpId="0" animBg="1"/>
      <p:bldP spid="8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u="sng" dirty="0" smtClean="0"/>
              <a:t>Tree Traversals</a:t>
            </a:r>
            <a:br>
              <a:rPr lang="en-US" u="sng" dirty="0" smtClean="0"/>
            </a:br>
            <a:r>
              <a:rPr lang="en-US" u="sng" dirty="0" smtClean="0"/>
              <a:t>Preorder, </a:t>
            </a:r>
            <a:r>
              <a:rPr lang="en-US" u="sng" dirty="0" err="1" smtClean="0"/>
              <a:t>Inorder</a:t>
            </a:r>
            <a:r>
              <a:rPr lang="en-US" u="sng" dirty="0" smtClean="0"/>
              <a:t> and </a:t>
            </a:r>
            <a:r>
              <a:rPr lang="en-US" u="sng" dirty="0" err="1" smtClean="0"/>
              <a:t>Postorder</a:t>
            </a:r>
            <a:r>
              <a:rPr lang="en-US" u="sng" dirty="0" smtClean="0"/>
              <a:t> Traversals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273719" y="1524000"/>
            <a:ext cx="6696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Figure out the </a:t>
            </a:r>
            <a:r>
              <a:rPr lang="en-US" sz="1400" b="1" i="1" dirty="0" smtClean="0"/>
              <a:t>Preorder Traversal</a:t>
            </a:r>
            <a:r>
              <a:rPr lang="en-US" sz="1400" dirty="0" smtClean="0"/>
              <a:t> for the following Binary Search Tree (BST). 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232867" y="2209800"/>
            <a:ext cx="47293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Preorder Traversal:</a:t>
            </a:r>
            <a:r>
              <a:rPr lang="en-US" dirty="0" smtClean="0"/>
              <a:t> </a:t>
            </a:r>
            <a:r>
              <a:rPr lang="en-US" sz="1600" b="1" i="1" dirty="0" smtClean="0"/>
              <a:t>(Root </a:t>
            </a:r>
            <a:r>
              <a:rPr lang="en-US" sz="1600" b="1" i="1" dirty="0" smtClean="0">
                <a:sym typeface="Wingdings" pitchFamily="2" charset="2"/>
              </a:rPr>
              <a:t> </a:t>
            </a:r>
            <a:r>
              <a:rPr lang="en-US" sz="1600" b="1" i="1" dirty="0" smtClean="0"/>
              <a:t>Left </a:t>
            </a:r>
            <a:r>
              <a:rPr lang="en-US" sz="1600" b="1" i="1" dirty="0" smtClean="0">
                <a:sym typeface="Wingdings" pitchFamily="2" charset="2"/>
              </a:rPr>
              <a:t></a:t>
            </a:r>
            <a:r>
              <a:rPr lang="en-US" sz="1600" b="1" i="1" dirty="0" smtClean="0"/>
              <a:t> Right)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Visit the root node.</a:t>
            </a:r>
          </a:p>
          <a:p>
            <a:pPr marL="342900" indent="-342900">
              <a:buAutoNum type="arabicPeriod"/>
            </a:pPr>
            <a:r>
              <a:rPr lang="en-US" dirty="0" smtClean="0"/>
              <a:t>Traverse the Left Sub-tree recursively in Preorder.</a:t>
            </a:r>
          </a:p>
          <a:p>
            <a:pPr marL="342900" indent="-342900">
              <a:buAutoNum type="arabicPeriod"/>
            </a:pPr>
            <a:r>
              <a:rPr lang="en-US" dirty="0" smtClean="0"/>
              <a:t>Traverse the Right Sub-tree recursively in Preorder.</a:t>
            </a:r>
          </a:p>
        </p:txBody>
      </p:sp>
      <p:sp>
        <p:nvSpPr>
          <p:cNvPr id="3" name="Oval 2"/>
          <p:cNvSpPr/>
          <p:nvPr/>
        </p:nvSpPr>
        <p:spPr>
          <a:xfrm>
            <a:off x="6324600" y="22098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3" idx="3"/>
            <a:endCxn id="43" idx="7"/>
          </p:cNvCxnSpPr>
          <p:nvPr/>
        </p:nvCxnSpPr>
        <p:spPr>
          <a:xfrm flipH="1">
            <a:off x="5648045" y="2600045"/>
            <a:ext cx="743510" cy="591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257800" y="31242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4" name="Straight Connector 43"/>
          <p:cNvCxnSpPr>
            <a:stCxn id="3" idx="5"/>
            <a:endCxn id="45" idx="1"/>
          </p:cNvCxnSpPr>
          <p:nvPr/>
        </p:nvCxnSpPr>
        <p:spPr>
          <a:xfrm>
            <a:off x="6714845" y="2600045"/>
            <a:ext cx="819710" cy="591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467600" y="31242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10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6" name="Content Placeholder 6"/>
          <p:cNvSpPr txBox="1">
            <a:spLocks/>
          </p:cNvSpPr>
          <p:nvPr/>
        </p:nvSpPr>
        <p:spPr>
          <a:xfrm>
            <a:off x="381000" y="1679447"/>
            <a:ext cx="8503920" cy="4797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endParaRPr lang="en-US" sz="1800" smtClean="0"/>
          </a:p>
          <a:p>
            <a:pPr marL="0" indent="0" algn="just">
              <a:buFont typeface="Wingdings 2"/>
              <a:buNone/>
            </a:pPr>
            <a:endParaRPr lang="en-US" sz="1800" b="1" dirty="0"/>
          </a:p>
        </p:txBody>
      </p:sp>
      <p:cxnSp>
        <p:nvCxnSpPr>
          <p:cNvPr id="47" name="Straight Connector 46"/>
          <p:cNvCxnSpPr>
            <a:stCxn id="43" idx="3"/>
            <a:endCxn id="48" idx="7"/>
          </p:cNvCxnSpPr>
          <p:nvPr/>
        </p:nvCxnSpPr>
        <p:spPr>
          <a:xfrm flipH="1">
            <a:off x="4962245" y="3514445"/>
            <a:ext cx="362510" cy="743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572000" y="41910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stCxn id="43" idx="5"/>
            <a:endCxn id="51" idx="0"/>
          </p:cNvCxnSpPr>
          <p:nvPr/>
        </p:nvCxnSpPr>
        <p:spPr>
          <a:xfrm>
            <a:off x="5648045" y="3514445"/>
            <a:ext cx="295555" cy="6765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715000" y="41910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/>
          <p:cNvCxnSpPr>
            <a:stCxn id="45" idx="3"/>
            <a:endCxn id="59" idx="0"/>
          </p:cNvCxnSpPr>
          <p:nvPr/>
        </p:nvCxnSpPr>
        <p:spPr>
          <a:xfrm flipH="1">
            <a:off x="7239000" y="3514445"/>
            <a:ext cx="295555" cy="5241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7010400" y="40386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64" name="Straight Connector 63"/>
          <p:cNvCxnSpPr>
            <a:stCxn id="45" idx="5"/>
            <a:endCxn id="65" idx="1"/>
          </p:cNvCxnSpPr>
          <p:nvPr/>
        </p:nvCxnSpPr>
        <p:spPr>
          <a:xfrm>
            <a:off x="7857845" y="3514445"/>
            <a:ext cx="362510" cy="591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8153400" y="40386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12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>
            <a:stCxn id="51" idx="5"/>
            <a:endCxn id="68" idx="0"/>
          </p:cNvCxnSpPr>
          <p:nvPr/>
        </p:nvCxnSpPr>
        <p:spPr>
          <a:xfrm>
            <a:off x="6105245" y="4581245"/>
            <a:ext cx="371755" cy="600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6248400" y="51816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70" name="Straight Connector 69"/>
          <p:cNvCxnSpPr>
            <a:stCxn id="51" idx="3"/>
            <a:endCxn id="71" idx="0"/>
          </p:cNvCxnSpPr>
          <p:nvPr/>
        </p:nvCxnSpPr>
        <p:spPr>
          <a:xfrm flipH="1">
            <a:off x="5486400" y="4581245"/>
            <a:ext cx="295555" cy="600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5257800" y="51816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3" name="Straight Connector 72"/>
          <p:cNvCxnSpPr>
            <a:stCxn id="65" idx="5"/>
            <a:endCxn id="74" idx="0"/>
          </p:cNvCxnSpPr>
          <p:nvPr/>
        </p:nvCxnSpPr>
        <p:spPr>
          <a:xfrm>
            <a:off x="8543645" y="4428845"/>
            <a:ext cx="143155" cy="7527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8458200" y="51816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15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/>
          <p:cNvCxnSpPr>
            <a:stCxn id="59" idx="5"/>
            <a:endCxn id="81" idx="0"/>
          </p:cNvCxnSpPr>
          <p:nvPr/>
        </p:nvCxnSpPr>
        <p:spPr>
          <a:xfrm>
            <a:off x="7400645" y="4428845"/>
            <a:ext cx="219355" cy="7527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7391400" y="51816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6187" y="5269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70520" y="5257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89410" y="52578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718010" y="5257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956320" y="5257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184920" y="5257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8600" y="4736068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So, the Preorder Traversal of the given BST is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18238" y="525780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76796" y="52578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023120" y="52694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251720" y="52578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556520" y="52578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3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2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4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6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8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9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0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1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2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3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4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5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6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7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7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8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9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9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0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1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2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3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33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35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37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39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3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5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51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5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2" grpId="0"/>
      <p:bldP spid="3" grpId="0" animBg="1"/>
      <p:bldP spid="3" grpId="1" animBg="1"/>
      <p:bldP spid="43" grpId="0" animBg="1"/>
      <p:bldP spid="43" grpId="1" animBg="1"/>
      <p:bldP spid="45" grpId="0" animBg="1"/>
      <p:bldP spid="45" grpId="1" animBg="1"/>
      <p:bldP spid="48" grpId="0" animBg="1"/>
      <p:bldP spid="48" grpId="1" animBg="1"/>
      <p:bldP spid="51" grpId="0" animBg="1"/>
      <p:bldP spid="51" grpId="1" animBg="1"/>
      <p:bldP spid="59" grpId="0" animBg="1"/>
      <p:bldP spid="59" grpId="1" animBg="1"/>
      <p:bldP spid="65" grpId="0" animBg="1"/>
      <p:bldP spid="65" grpId="1" animBg="1"/>
      <p:bldP spid="68" grpId="0" animBg="1"/>
      <p:bldP spid="68" grpId="1" animBg="1"/>
      <p:bldP spid="71" grpId="0" animBg="1"/>
      <p:bldP spid="71" grpId="1" animBg="1"/>
      <p:bldP spid="74" grpId="0" animBg="1"/>
      <p:bldP spid="74" grpId="1" animBg="1"/>
      <p:bldP spid="81" grpId="0" animBg="1"/>
      <p:bldP spid="81" grpId="1" animBg="1"/>
      <p:bldP spid="4" grpId="0"/>
      <p:bldP spid="4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u="sng" dirty="0" smtClean="0"/>
              <a:t>Tree Traversals</a:t>
            </a:r>
            <a:br>
              <a:rPr lang="en-US" u="sng" dirty="0" smtClean="0"/>
            </a:br>
            <a:r>
              <a:rPr lang="en-US" u="sng" dirty="0" smtClean="0"/>
              <a:t>Preorder, </a:t>
            </a:r>
            <a:r>
              <a:rPr lang="en-US" u="sng" dirty="0" err="1" smtClean="0"/>
              <a:t>Inorder</a:t>
            </a:r>
            <a:r>
              <a:rPr lang="en-US" u="sng" dirty="0" smtClean="0"/>
              <a:t> and </a:t>
            </a:r>
            <a:r>
              <a:rPr lang="en-US" u="sng" dirty="0" err="1" smtClean="0"/>
              <a:t>Postorder</a:t>
            </a:r>
            <a:r>
              <a:rPr lang="en-US" u="sng" dirty="0" smtClean="0"/>
              <a:t> Traversals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379517" y="1524000"/>
            <a:ext cx="6484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Figure out the </a:t>
            </a:r>
            <a:r>
              <a:rPr lang="en-US" sz="1400" b="1" i="1" dirty="0" err="1" smtClean="0"/>
              <a:t>Inorder</a:t>
            </a:r>
            <a:r>
              <a:rPr lang="en-US" sz="1400" b="1" i="1" dirty="0" smtClean="0"/>
              <a:t> Traversal</a:t>
            </a:r>
            <a:r>
              <a:rPr lang="en-US" sz="1400" dirty="0" smtClean="0"/>
              <a:t> for the following Binary Search Tree (BST). 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232867" y="2209800"/>
            <a:ext cx="47293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Inorder</a:t>
            </a:r>
            <a:r>
              <a:rPr lang="en-US" u="sng" dirty="0" smtClean="0"/>
              <a:t> Traversal:</a:t>
            </a:r>
            <a:r>
              <a:rPr lang="en-US" dirty="0" smtClean="0"/>
              <a:t> </a:t>
            </a:r>
            <a:r>
              <a:rPr lang="en-US" sz="1600" b="1" i="1" dirty="0" smtClean="0"/>
              <a:t>(Left </a:t>
            </a:r>
            <a:r>
              <a:rPr lang="en-US" sz="1600" b="1" i="1" dirty="0" smtClean="0">
                <a:sym typeface="Wingdings" pitchFamily="2" charset="2"/>
              </a:rPr>
              <a:t> </a:t>
            </a:r>
            <a:r>
              <a:rPr lang="en-US" sz="1600" b="1" i="1" dirty="0" smtClean="0"/>
              <a:t>Root </a:t>
            </a:r>
            <a:r>
              <a:rPr lang="en-US" sz="1600" b="1" i="1" dirty="0" smtClean="0">
                <a:sym typeface="Wingdings" pitchFamily="2" charset="2"/>
              </a:rPr>
              <a:t></a:t>
            </a:r>
            <a:r>
              <a:rPr lang="en-US" sz="1600" b="1" i="1" dirty="0" smtClean="0"/>
              <a:t> Right)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FontTx/>
              <a:buAutoNum type="arabicPeriod"/>
            </a:pPr>
            <a:r>
              <a:rPr lang="en-US" dirty="0"/>
              <a:t>Traverse the Left Sub-tree recursively in </a:t>
            </a:r>
            <a:r>
              <a:rPr lang="en-US" dirty="0" err="1" smtClean="0"/>
              <a:t>Inorder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Visit the root node.</a:t>
            </a:r>
          </a:p>
          <a:p>
            <a:pPr marL="342900" indent="-342900">
              <a:buAutoNum type="arabicPeriod"/>
            </a:pPr>
            <a:r>
              <a:rPr lang="en-US" dirty="0" smtClean="0"/>
              <a:t>Traverse the Right Sub-tree recursively in </a:t>
            </a:r>
            <a:r>
              <a:rPr lang="en-US" dirty="0" err="1" smtClean="0"/>
              <a:t>Inorder</a:t>
            </a:r>
            <a:r>
              <a:rPr lang="en-US" dirty="0" smtClean="0"/>
              <a:t>.</a:t>
            </a:r>
          </a:p>
        </p:txBody>
      </p:sp>
      <p:sp>
        <p:nvSpPr>
          <p:cNvPr id="3" name="Oval 2"/>
          <p:cNvSpPr/>
          <p:nvPr/>
        </p:nvSpPr>
        <p:spPr>
          <a:xfrm>
            <a:off x="6324600" y="22098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3" idx="3"/>
            <a:endCxn id="43" idx="7"/>
          </p:cNvCxnSpPr>
          <p:nvPr/>
        </p:nvCxnSpPr>
        <p:spPr>
          <a:xfrm flipH="1">
            <a:off x="5648045" y="2600045"/>
            <a:ext cx="743510" cy="591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257800" y="31242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4" name="Straight Connector 43"/>
          <p:cNvCxnSpPr>
            <a:stCxn id="3" idx="5"/>
            <a:endCxn id="45" idx="1"/>
          </p:cNvCxnSpPr>
          <p:nvPr/>
        </p:nvCxnSpPr>
        <p:spPr>
          <a:xfrm>
            <a:off x="6714845" y="2600045"/>
            <a:ext cx="819710" cy="591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467600" y="31242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10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6" name="Content Placeholder 6"/>
          <p:cNvSpPr txBox="1">
            <a:spLocks/>
          </p:cNvSpPr>
          <p:nvPr/>
        </p:nvSpPr>
        <p:spPr>
          <a:xfrm>
            <a:off x="377952" y="1679447"/>
            <a:ext cx="8503920" cy="4797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endParaRPr lang="en-US" sz="1800" smtClean="0"/>
          </a:p>
          <a:p>
            <a:pPr marL="0" indent="0" algn="just">
              <a:buFont typeface="Wingdings 2"/>
              <a:buNone/>
            </a:pPr>
            <a:endParaRPr lang="en-US" sz="1800" b="1" dirty="0"/>
          </a:p>
        </p:txBody>
      </p:sp>
      <p:cxnSp>
        <p:nvCxnSpPr>
          <p:cNvPr id="47" name="Straight Connector 46"/>
          <p:cNvCxnSpPr>
            <a:stCxn id="43" idx="3"/>
            <a:endCxn id="48" idx="7"/>
          </p:cNvCxnSpPr>
          <p:nvPr/>
        </p:nvCxnSpPr>
        <p:spPr>
          <a:xfrm flipH="1">
            <a:off x="4962245" y="3514445"/>
            <a:ext cx="362510" cy="743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572000" y="41910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stCxn id="43" idx="5"/>
            <a:endCxn id="51" idx="0"/>
          </p:cNvCxnSpPr>
          <p:nvPr/>
        </p:nvCxnSpPr>
        <p:spPr>
          <a:xfrm>
            <a:off x="5648045" y="3514445"/>
            <a:ext cx="295555" cy="6765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715000" y="41910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/>
          <p:cNvCxnSpPr>
            <a:stCxn id="45" idx="3"/>
            <a:endCxn id="59" idx="0"/>
          </p:cNvCxnSpPr>
          <p:nvPr/>
        </p:nvCxnSpPr>
        <p:spPr>
          <a:xfrm flipH="1">
            <a:off x="7239000" y="3514445"/>
            <a:ext cx="295555" cy="5241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7010400" y="40386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64" name="Straight Connector 63"/>
          <p:cNvCxnSpPr>
            <a:stCxn id="45" idx="5"/>
            <a:endCxn id="65" idx="1"/>
          </p:cNvCxnSpPr>
          <p:nvPr/>
        </p:nvCxnSpPr>
        <p:spPr>
          <a:xfrm>
            <a:off x="7857845" y="3514445"/>
            <a:ext cx="362510" cy="591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8153400" y="40386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12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>
            <a:stCxn id="51" idx="5"/>
            <a:endCxn id="68" idx="0"/>
          </p:cNvCxnSpPr>
          <p:nvPr/>
        </p:nvCxnSpPr>
        <p:spPr>
          <a:xfrm>
            <a:off x="6105245" y="4581245"/>
            <a:ext cx="371755" cy="600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6248400" y="51816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70" name="Straight Connector 69"/>
          <p:cNvCxnSpPr>
            <a:stCxn id="51" idx="3"/>
            <a:endCxn id="71" idx="0"/>
          </p:cNvCxnSpPr>
          <p:nvPr/>
        </p:nvCxnSpPr>
        <p:spPr>
          <a:xfrm flipH="1">
            <a:off x="5486400" y="4581245"/>
            <a:ext cx="295555" cy="600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5257800" y="51816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3" name="Straight Connector 72"/>
          <p:cNvCxnSpPr>
            <a:stCxn id="65" idx="5"/>
            <a:endCxn id="74" idx="0"/>
          </p:cNvCxnSpPr>
          <p:nvPr/>
        </p:nvCxnSpPr>
        <p:spPr>
          <a:xfrm>
            <a:off x="8543645" y="4428845"/>
            <a:ext cx="143155" cy="7527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8458200" y="51816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15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/>
          <p:cNvCxnSpPr>
            <a:stCxn id="59" idx="5"/>
            <a:endCxn id="81" idx="0"/>
          </p:cNvCxnSpPr>
          <p:nvPr/>
        </p:nvCxnSpPr>
        <p:spPr>
          <a:xfrm>
            <a:off x="7400645" y="4428845"/>
            <a:ext cx="219355" cy="7527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7391400" y="51816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6187" y="52694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70520" y="5257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89410" y="5257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8010" y="5257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956320" y="5257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184920" y="5257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8600" y="4736068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So, the </a:t>
            </a:r>
            <a:r>
              <a:rPr lang="en-US" dirty="0" err="1" smtClean="0"/>
              <a:t>Inorder</a:t>
            </a:r>
            <a:r>
              <a:rPr lang="en-US" dirty="0" smtClean="0"/>
              <a:t> Traversal of the given BST is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18238" y="52578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667000" y="5257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95600" y="526946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251720" y="52578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556520" y="52578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8600" y="6016823"/>
            <a:ext cx="868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</a:t>
            </a:r>
            <a:r>
              <a:rPr lang="en-US" sz="1400" b="1" dirty="0" smtClean="0"/>
              <a:t>he </a:t>
            </a:r>
            <a:r>
              <a:rPr lang="en-US" sz="1400" b="1" dirty="0" err="1" smtClean="0"/>
              <a:t>Inorder</a:t>
            </a:r>
            <a:r>
              <a:rPr lang="en-US" sz="1400" b="1" dirty="0" smtClean="0"/>
              <a:t> Traversal makes the elements of the given list sorted in ascending order. </a:t>
            </a:r>
          </a:p>
        </p:txBody>
      </p:sp>
    </p:spTree>
    <p:extLst>
      <p:ext uri="{BB962C8B-B14F-4D97-AF65-F5344CB8AC3E}">
        <p14:creationId xmlns:p14="http://schemas.microsoft.com/office/powerpoint/2010/main" val="280540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2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4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6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8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9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0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1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2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3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4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5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6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7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7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8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9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9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0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1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2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3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33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35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37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39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3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5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51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5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2" grpId="0"/>
      <p:bldP spid="3" grpId="0" animBg="1"/>
      <p:bldP spid="3" grpId="1" animBg="1"/>
      <p:bldP spid="43" grpId="0" animBg="1"/>
      <p:bldP spid="43" grpId="1" animBg="1"/>
      <p:bldP spid="45" grpId="0" animBg="1"/>
      <p:bldP spid="45" grpId="1" animBg="1"/>
      <p:bldP spid="48" grpId="0" animBg="1"/>
      <p:bldP spid="48" grpId="1" animBg="1"/>
      <p:bldP spid="51" grpId="0" animBg="1"/>
      <p:bldP spid="51" grpId="1" animBg="1"/>
      <p:bldP spid="59" grpId="0" animBg="1"/>
      <p:bldP spid="59" grpId="1" animBg="1"/>
      <p:bldP spid="65" grpId="0" animBg="1"/>
      <p:bldP spid="65" grpId="1" animBg="1"/>
      <p:bldP spid="68" grpId="0" animBg="1"/>
      <p:bldP spid="68" grpId="1" animBg="1"/>
      <p:bldP spid="71" grpId="0" animBg="1"/>
      <p:bldP spid="71" grpId="1" animBg="1"/>
      <p:bldP spid="74" grpId="0" animBg="1"/>
      <p:bldP spid="74" grpId="1" animBg="1"/>
      <p:bldP spid="81" grpId="0" animBg="1"/>
      <p:bldP spid="81" grpId="1" animBg="1"/>
      <p:bldP spid="4" grpId="0"/>
      <p:bldP spid="4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u="sng" dirty="0" smtClean="0"/>
              <a:t>Tree Traversals</a:t>
            </a:r>
            <a:br>
              <a:rPr lang="en-US" u="sng" dirty="0" smtClean="0"/>
            </a:br>
            <a:r>
              <a:rPr lang="en-US" u="sng" dirty="0" smtClean="0"/>
              <a:t>Preorder, </a:t>
            </a:r>
            <a:r>
              <a:rPr lang="en-US" u="sng" dirty="0" err="1" smtClean="0"/>
              <a:t>Inorder</a:t>
            </a:r>
            <a:r>
              <a:rPr lang="en-US" u="sng" dirty="0" smtClean="0"/>
              <a:t> and </a:t>
            </a:r>
            <a:r>
              <a:rPr lang="en-US" u="sng" dirty="0" err="1" smtClean="0"/>
              <a:t>Postorder</a:t>
            </a:r>
            <a:r>
              <a:rPr lang="en-US" u="sng" dirty="0" smtClean="0"/>
              <a:t> Traversals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276924" y="1524000"/>
            <a:ext cx="6689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Figure out the </a:t>
            </a:r>
            <a:r>
              <a:rPr lang="en-US" sz="1400" b="1" i="1" dirty="0" err="1" smtClean="0"/>
              <a:t>Postorder</a:t>
            </a:r>
            <a:r>
              <a:rPr lang="en-US" sz="1400" b="1" i="1" dirty="0" smtClean="0"/>
              <a:t> Traversal</a:t>
            </a:r>
            <a:r>
              <a:rPr lang="en-US" sz="1400" dirty="0" smtClean="0"/>
              <a:t> for the following Binary Search Tree (BST). 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232867" y="2209800"/>
            <a:ext cx="47293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Postorder</a:t>
            </a:r>
            <a:r>
              <a:rPr lang="en-US" u="sng" dirty="0" smtClean="0"/>
              <a:t> Traversal:</a:t>
            </a:r>
            <a:r>
              <a:rPr lang="en-US" dirty="0" smtClean="0"/>
              <a:t> </a:t>
            </a:r>
            <a:r>
              <a:rPr lang="en-US" sz="1600" b="1" i="1" dirty="0" smtClean="0"/>
              <a:t>(Left </a:t>
            </a:r>
            <a:r>
              <a:rPr lang="en-US" sz="1600" b="1" i="1" dirty="0" smtClean="0">
                <a:sym typeface="Wingdings" pitchFamily="2" charset="2"/>
              </a:rPr>
              <a:t></a:t>
            </a:r>
            <a:r>
              <a:rPr lang="en-US" sz="1600" b="1" i="1" dirty="0" smtClean="0"/>
              <a:t> Right </a:t>
            </a:r>
            <a:r>
              <a:rPr lang="en-US" sz="1600" b="1" i="1" dirty="0" smtClean="0">
                <a:sym typeface="Wingdings" pitchFamily="2" charset="2"/>
              </a:rPr>
              <a:t> </a:t>
            </a:r>
            <a:r>
              <a:rPr lang="en-US" sz="1600" b="1" i="1" dirty="0"/>
              <a:t>Root</a:t>
            </a:r>
            <a:r>
              <a:rPr lang="en-US" sz="1600" b="1" i="1" dirty="0" smtClean="0"/>
              <a:t>)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FontTx/>
              <a:buAutoNum type="arabicPeriod"/>
            </a:pPr>
            <a:r>
              <a:rPr lang="en-US" dirty="0"/>
              <a:t>Traverse the Left Sub-tree recursively in </a:t>
            </a:r>
            <a:r>
              <a:rPr lang="en-US" dirty="0" err="1" smtClean="0"/>
              <a:t>Postorder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Traverse the Right Sub-tree recursively in </a:t>
            </a:r>
            <a:r>
              <a:rPr lang="en-US" dirty="0" err="1" smtClean="0"/>
              <a:t>Postorder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Visit the root node.</a:t>
            </a:r>
          </a:p>
        </p:txBody>
      </p:sp>
      <p:sp>
        <p:nvSpPr>
          <p:cNvPr id="3" name="Oval 2"/>
          <p:cNvSpPr/>
          <p:nvPr/>
        </p:nvSpPr>
        <p:spPr>
          <a:xfrm>
            <a:off x="6324600" y="22098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3" idx="3"/>
            <a:endCxn id="43" idx="7"/>
          </p:cNvCxnSpPr>
          <p:nvPr/>
        </p:nvCxnSpPr>
        <p:spPr>
          <a:xfrm flipH="1">
            <a:off x="5648045" y="2600045"/>
            <a:ext cx="743510" cy="591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257800" y="31242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4" name="Straight Connector 43"/>
          <p:cNvCxnSpPr>
            <a:stCxn id="3" idx="5"/>
            <a:endCxn id="45" idx="1"/>
          </p:cNvCxnSpPr>
          <p:nvPr/>
        </p:nvCxnSpPr>
        <p:spPr>
          <a:xfrm>
            <a:off x="6714845" y="2600045"/>
            <a:ext cx="819710" cy="591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467600" y="31242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10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6" name="Content Placeholder 6"/>
          <p:cNvSpPr txBox="1">
            <a:spLocks/>
          </p:cNvSpPr>
          <p:nvPr/>
        </p:nvSpPr>
        <p:spPr>
          <a:xfrm>
            <a:off x="377952" y="1679447"/>
            <a:ext cx="8503920" cy="4797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endParaRPr lang="en-US" sz="1800" smtClean="0"/>
          </a:p>
          <a:p>
            <a:pPr marL="0" indent="0" algn="just">
              <a:buFont typeface="Wingdings 2"/>
              <a:buNone/>
            </a:pPr>
            <a:endParaRPr lang="en-US" sz="1800" b="1" dirty="0"/>
          </a:p>
        </p:txBody>
      </p:sp>
      <p:cxnSp>
        <p:nvCxnSpPr>
          <p:cNvPr id="47" name="Straight Connector 46"/>
          <p:cNvCxnSpPr>
            <a:stCxn id="43" idx="3"/>
            <a:endCxn id="48" idx="7"/>
          </p:cNvCxnSpPr>
          <p:nvPr/>
        </p:nvCxnSpPr>
        <p:spPr>
          <a:xfrm flipH="1">
            <a:off x="4962245" y="3514445"/>
            <a:ext cx="362510" cy="743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572000" y="41910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stCxn id="43" idx="5"/>
            <a:endCxn id="51" idx="0"/>
          </p:cNvCxnSpPr>
          <p:nvPr/>
        </p:nvCxnSpPr>
        <p:spPr>
          <a:xfrm>
            <a:off x="5648045" y="3514445"/>
            <a:ext cx="295555" cy="6765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715000" y="41910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/>
          <p:cNvCxnSpPr>
            <a:stCxn id="45" idx="3"/>
            <a:endCxn id="59" idx="0"/>
          </p:cNvCxnSpPr>
          <p:nvPr/>
        </p:nvCxnSpPr>
        <p:spPr>
          <a:xfrm flipH="1">
            <a:off x="7239000" y="3514445"/>
            <a:ext cx="295555" cy="5241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7010400" y="40386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64" name="Straight Connector 63"/>
          <p:cNvCxnSpPr>
            <a:stCxn id="45" idx="5"/>
            <a:endCxn id="65" idx="1"/>
          </p:cNvCxnSpPr>
          <p:nvPr/>
        </p:nvCxnSpPr>
        <p:spPr>
          <a:xfrm>
            <a:off x="7857845" y="3514445"/>
            <a:ext cx="362510" cy="591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8153400" y="40386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12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>
            <a:stCxn id="51" idx="5"/>
            <a:endCxn id="68" idx="0"/>
          </p:cNvCxnSpPr>
          <p:nvPr/>
        </p:nvCxnSpPr>
        <p:spPr>
          <a:xfrm>
            <a:off x="6105245" y="4581245"/>
            <a:ext cx="371755" cy="600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6248400" y="51816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70" name="Straight Connector 69"/>
          <p:cNvCxnSpPr>
            <a:stCxn id="51" idx="3"/>
            <a:endCxn id="71" idx="0"/>
          </p:cNvCxnSpPr>
          <p:nvPr/>
        </p:nvCxnSpPr>
        <p:spPr>
          <a:xfrm flipH="1">
            <a:off x="5486400" y="4581245"/>
            <a:ext cx="295555" cy="600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5257800" y="51816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3" name="Straight Connector 72"/>
          <p:cNvCxnSpPr>
            <a:stCxn id="65" idx="5"/>
            <a:endCxn id="74" idx="0"/>
          </p:cNvCxnSpPr>
          <p:nvPr/>
        </p:nvCxnSpPr>
        <p:spPr>
          <a:xfrm>
            <a:off x="8543645" y="4428845"/>
            <a:ext cx="143155" cy="7527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8458200" y="51816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15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/>
          <p:cNvCxnSpPr>
            <a:stCxn id="59" idx="5"/>
            <a:endCxn id="81" idx="0"/>
          </p:cNvCxnSpPr>
          <p:nvPr/>
        </p:nvCxnSpPr>
        <p:spPr>
          <a:xfrm>
            <a:off x="7400645" y="4428845"/>
            <a:ext cx="219355" cy="7527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7391400" y="51816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6187" y="52694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70520" y="5257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89410" y="5257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718010" y="5257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956320" y="5257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84920" y="5257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8600" y="4736068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So, the </a:t>
            </a:r>
            <a:r>
              <a:rPr lang="en-US" dirty="0" err="1" smtClean="0"/>
              <a:t>Postorder</a:t>
            </a:r>
            <a:r>
              <a:rPr lang="en-US" dirty="0" smtClean="0"/>
              <a:t> Traversal of the given BST is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18238" y="52578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667000" y="52578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016708" y="526946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352800" y="525780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662318" y="5257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611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2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4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6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8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9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0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1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2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3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4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5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25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6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7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7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8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9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9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0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1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2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3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33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35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37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39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3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5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51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5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2" grpId="0"/>
      <p:bldP spid="3" grpId="0" animBg="1"/>
      <p:bldP spid="3" grpId="1" animBg="1"/>
      <p:bldP spid="43" grpId="0" animBg="1"/>
      <p:bldP spid="43" grpId="1" animBg="1"/>
      <p:bldP spid="45" grpId="0" animBg="1"/>
      <p:bldP spid="45" grpId="1" animBg="1"/>
      <p:bldP spid="48" grpId="0" animBg="1"/>
      <p:bldP spid="48" grpId="1" animBg="1"/>
      <p:bldP spid="51" grpId="0" animBg="1"/>
      <p:bldP spid="51" grpId="1" animBg="1"/>
      <p:bldP spid="59" grpId="0" animBg="1"/>
      <p:bldP spid="59" grpId="1" animBg="1"/>
      <p:bldP spid="65" grpId="0" animBg="1"/>
      <p:bldP spid="65" grpId="1" animBg="1"/>
      <p:bldP spid="68" grpId="0" animBg="1"/>
      <p:bldP spid="68" grpId="1" animBg="1"/>
      <p:bldP spid="71" grpId="0" animBg="1"/>
      <p:bldP spid="71" grpId="1" animBg="1"/>
      <p:bldP spid="74" grpId="0" animBg="1"/>
      <p:bldP spid="74" grpId="1" animBg="1"/>
      <p:bldP spid="81" grpId="0" animBg="1"/>
      <p:bldP spid="81" grpId="1" animBg="1"/>
      <p:bldP spid="4" grpId="0"/>
      <p:bldP spid="4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u="sng" dirty="0" smtClean="0"/>
              <a:t>Construction of BST from </a:t>
            </a:r>
            <a:r>
              <a:rPr lang="en-US" u="sng" dirty="0" smtClean="0"/>
              <a:t>Preorder </a:t>
            </a:r>
            <a:r>
              <a:rPr lang="en-US" u="sng" dirty="0" smtClean="0"/>
              <a:t>Traversal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315934" y="1524000"/>
            <a:ext cx="861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Construct the Binary Search Tree (BST) from the following </a:t>
            </a:r>
            <a:r>
              <a:rPr lang="en-US" b="1" i="1" dirty="0" smtClean="0"/>
              <a:t>Preorder Traversal</a:t>
            </a:r>
            <a:r>
              <a:rPr lang="en-US" dirty="0"/>
              <a:t>:</a:t>
            </a:r>
            <a:endParaRPr lang="en-US" b="1" i="1" dirty="0"/>
          </a:p>
        </p:txBody>
      </p:sp>
      <p:sp>
        <p:nvSpPr>
          <p:cNvPr id="3" name="Oval 2"/>
          <p:cNvSpPr/>
          <p:nvPr/>
        </p:nvSpPr>
        <p:spPr>
          <a:xfrm>
            <a:off x="6172200" y="28194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3" idx="3"/>
            <a:endCxn id="43" idx="7"/>
          </p:cNvCxnSpPr>
          <p:nvPr/>
        </p:nvCxnSpPr>
        <p:spPr>
          <a:xfrm flipH="1">
            <a:off x="5495645" y="3209645"/>
            <a:ext cx="743510" cy="591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105400" y="37338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4" name="Straight Connector 43"/>
          <p:cNvCxnSpPr>
            <a:stCxn id="3" idx="5"/>
            <a:endCxn id="45" idx="1"/>
          </p:cNvCxnSpPr>
          <p:nvPr/>
        </p:nvCxnSpPr>
        <p:spPr>
          <a:xfrm>
            <a:off x="6562445" y="3209645"/>
            <a:ext cx="819710" cy="591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315200" y="37338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10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6" name="Content Placeholder 6"/>
          <p:cNvSpPr txBox="1">
            <a:spLocks/>
          </p:cNvSpPr>
          <p:nvPr/>
        </p:nvSpPr>
        <p:spPr>
          <a:xfrm>
            <a:off x="377952" y="1679447"/>
            <a:ext cx="8503920" cy="4797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endParaRPr lang="en-US" sz="1800" smtClean="0"/>
          </a:p>
          <a:p>
            <a:pPr marL="0" indent="0" algn="just">
              <a:buFont typeface="Wingdings 2"/>
              <a:buNone/>
            </a:pPr>
            <a:endParaRPr lang="en-US" sz="1800" b="1" dirty="0"/>
          </a:p>
        </p:txBody>
      </p:sp>
      <p:cxnSp>
        <p:nvCxnSpPr>
          <p:cNvPr id="47" name="Straight Connector 46"/>
          <p:cNvCxnSpPr>
            <a:stCxn id="43" idx="3"/>
            <a:endCxn id="48" idx="7"/>
          </p:cNvCxnSpPr>
          <p:nvPr/>
        </p:nvCxnSpPr>
        <p:spPr>
          <a:xfrm flipH="1">
            <a:off x="4809845" y="4124045"/>
            <a:ext cx="362510" cy="743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419600" y="48006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stCxn id="43" idx="5"/>
            <a:endCxn id="51" idx="0"/>
          </p:cNvCxnSpPr>
          <p:nvPr/>
        </p:nvCxnSpPr>
        <p:spPr>
          <a:xfrm>
            <a:off x="5495645" y="4124045"/>
            <a:ext cx="295555" cy="6765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562600" y="48006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/>
          <p:cNvCxnSpPr>
            <a:stCxn id="45" idx="3"/>
            <a:endCxn id="59" idx="0"/>
          </p:cNvCxnSpPr>
          <p:nvPr/>
        </p:nvCxnSpPr>
        <p:spPr>
          <a:xfrm flipH="1">
            <a:off x="7086600" y="4124045"/>
            <a:ext cx="295555" cy="5241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858000" y="46482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64" name="Straight Connector 63"/>
          <p:cNvCxnSpPr>
            <a:stCxn id="45" idx="5"/>
            <a:endCxn id="65" idx="1"/>
          </p:cNvCxnSpPr>
          <p:nvPr/>
        </p:nvCxnSpPr>
        <p:spPr>
          <a:xfrm>
            <a:off x="7705445" y="4124045"/>
            <a:ext cx="362510" cy="591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8001000" y="46482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12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>
            <a:stCxn id="51" idx="5"/>
            <a:endCxn id="68" idx="0"/>
          </p:cNvCxnSpPr>
          <p:nvPr/>
        </p:nvCxnSpPr>
        <p:spPr>
          <a:xfrm>
            <a:off x="5952845" y="5190845"/>
            <a:ext cx="371755" cy="600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6096000" y="57912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70" name="Straight Connector 69"/>
          <p:cNvCxnSpPr>
            <a:stCxn id="51" idx="3"/>
            <a:endCxn id="71" idx="0"/>
          </p:cNvCxnSpPr>
          <p:nvPr/>
        </p:nvCxnSpPr>
        <p:spPr>
          <a:xfrm flipH="1">
            <a:off x="5334000" y="5190845"/>
            <a:ext cx="295555" cy="600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5105400" y="57912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3" name="Straight Connector 72"/>
          <p:cNvCxnSpPr>
            <a:stCxn id="65" idx="5"/>
            <a:endCxn id="74" idx="0"/>
          </p:cNvCxnSpPr>
          <p:nvPr/>
        </p:nvCxnSpPr>
        <p:spPr>
          <a:xfrm>
            <a:off x="8391245" y="5038445"/>
            <a:ext cx="143155" cy="7527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8305800" y="57912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15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/>
          <p:cNvCxnSpPr>
            <a:stCxn id="59" idx="5"/>
            <a:endCxn id="81" idx="0"/>
          </p:cNvCxnSpPr>
          <p:nvPr/>
        </p:nvCxnSpPr>
        <p:spPr>
          <a:xfrm>
            <a:off x="7248245" y="5038445"/>
            <a:ext cx="219355" cy="7527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7239000" y="57912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14600" y="1992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895600" y="1981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276600" y="19812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655906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038600" y="1981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394720" y="19812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756484" y="198120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240076" y="19812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629090" y="19928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988508" y="19812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452120" y="19812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32867" y="2616875"/>
            <a:ext cx="47293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Preorder Traversal:</a:t>
            </a:r>
            <a:r>
              <a:rPr lang="en-US" dirty="0" smtClean="0"/>
              <a:t> </a:t>
            </a:r>
            <a:r>
              <a:rPr lang="en-US" sz="1600" b="1" i="1" dirty="0" smtClean="0"/>
              <a:t>(Root </a:t>
            </a:r>
            <a:r>
              <a:rPr lang="en-US" sz="1600" b="1" i="1" dirty="0" smtClean="0">
                <a:sym typeface="Wingdings" pitchFamily="2" charset="2"/>
              </a:rPr>
              <a:t> </a:t>
            </a:r>
            <a:r>
              <a:rPr lang="en-US" sz="1600" b="1" i="1" dirty="0" smtClean="0"/>
              <a:t>Left </a:t>
            </a:r>
            <a:r>
              <a:rPr lang="en-US" sz="1600" b="1" i="1" dirty="0" smtClean="0">
                <a:sym typeface="Wingdings" pitchFamily="2" charset="2"/>
              </a:rPr>
              <a:t></a:t>
            </a:r>
            <a:r>
              <a:rPr lang="en-US" sz="1600" b="1" i="1" dirty="0" smtClean="0"/>
              <a:t> Right)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Visit the root node.</a:t>
            </a:r>
          </a:p>
          <a:p>
            <a:pPr marL="342900" indent="-342900">
              <a:buAutoNum type="arabicPeriod"/>
            </a:pPr>
            <a:r>
              <a:rPr lang="en-US" dirty="0" smtClean="0"/>
              <a:t>Traverse the Left Sub-tree recursively in Preorder.</a:t>
            </a:r>
          </a:p>
          <a:p>
            <a:pPr marL="342900" indent="-342900">
              <a:buAutoNum type="arabicPeriod"/>
            </a:pPr>
            <a:r>
              <a:rPr lang="en-US" dirty="0" smtClean="0"/>
              <a:t>Traverse the Right Sub-tree recursively in Preorder.</a:t>
            </a:r>
          </a:p>
        </p:txBody>
      </p:sp>
    </p:spTree>
    <p:extLst>
      <p:ext uri="{BB962C8B-B14F-4D97-AF65-F5344CB8AC3E}">
        <p14:creationId xmlns:p14="http://schemas.microsoft.com/office/powerpoint/2010/main" val="325415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73" dur="2000" fill="hold"/>
                                        <p:tgtEl>
                                          <p:spTgt spid="6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6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7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1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2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6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7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8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1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2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6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7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8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3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4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8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9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0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3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4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8" dur="25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9" dur="25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0" dur="25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25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33" dur="25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4" dur="25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5" dur="25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25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5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9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62" dur="2000" fill="hold"/>
                                        <p:tgtEl>
                                          <p:spTgt spid="6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8" presetClass="emph" presetSubtype="0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78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9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0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85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6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7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90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1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2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95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6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7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202" dur="2000" fill="hold"/>
                                        <p:tgtEl>
                                          <p:spTgt spid="7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8" presetClass="emph" presetSubtype="0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218" dur="2000" fill="hold"/>
                                        <p:tgtEl>
                                          <p:spTgt spid="7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8" presetClass="emph" presetSubtype="0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4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5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6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7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1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2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3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248" dur="2000" fill="hold"/>
                                        <p:tgtEl>
                                          <p:spTgt spid="7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3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6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8" presetClass="emph" presetSubtype="0" fill="hold" grpId="6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264" dur="2000" fill="hold"/>
                                        <p:tgtEl>
                                          <p:spTgt spid="7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9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2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8" presetClass="emph" presetSubtype="0" fill="hold" grpId="6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7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80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1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2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3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27" presetClass="emph" presetSubtype="0" fill="remove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85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6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7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8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27" presetClass="emph" presetSubtype="0" fill="remove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90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1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2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3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27" presetClass="emph" presetSubtype="0" fill="remove" grpId="5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95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6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7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8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27" presetClass="emph" presetSubtype="0" fill="remove" grpId="5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00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1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2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3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07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8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9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0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12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3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4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5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17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8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9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0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2" dur="25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3" dur="25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4" dur="25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5" dur="25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7" dur="25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8" dur="25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9" dur="25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0" dur="25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5" presetClass="emph" presetSubtype="0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34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36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38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0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2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3" presetClass="emph" presetSubtype="2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4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7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4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9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50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1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5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3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54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6" presetClass="emph" presetSubtype="0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358" dur="2000" fill="hold"/>
                                        <p:tgtEl>
                                          <p:spTgt spid="7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8" presetClass="emph" presetSubtype="0" fill="hold" grpId="6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7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7" presetClass="emph" presetSubtype="0" fill="remove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74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5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6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7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27" presetClass="emph" presetSubtype="0" fill="remove" grpId="5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79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80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1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2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7" presetClass="emph" presetSubtype="0" fill="remove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86" dur="25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87" dur="25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8" dur="25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9" dur="25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27" presetClass="emph" presetSubtype="0" fill="remove" grpId="5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91" dur="25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2" dur="25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3" dur="25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4" dur="25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6" presetClass="emph" presetSubtype="0" fill="hold" grpId="6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398" dur="2000" fill="hold"/>
                                        <p:tgtEl>
                                          <p:spTgt spid="7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6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8" presetClass="emph" presetSubtype="0" fill="hold" grpId="7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1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6" presetClass="emph" presetSubtype="0" fill="hold" grpId="6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414" dur="2000" fill="hold"/>
                                        <p:tgtEl>
                                          <p:spTgt spid="8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9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2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8" presetClass="emph" presetSubtype="0" fill="hold" grpId="7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7" presetClass="emph" presetSubtype="0" fill="remove" grpId="6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30" dur="25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1" dur="25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2" dur="25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3" dur="25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27" presetClass="emph" presetSubtype="0" fill="remove" grpId="6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35" dur="25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6" dur="25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7" dur="25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8" dur="25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6" presetClass="emph" presetSubtype="0" fill="hold" grpId="7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442" dur="2000" fill="hold"/>
                                        <p:tgtEl>
                                          <p:spTgt spid="8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0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18" presetClass="emph" presetSubtype="0" fill="hold" grpId="8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5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6" presetClass="emph" presetSubtype="0" fill="hold" grpId="7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458" dur="2000" fill="hold"/>
                                        <p:tgtEl>
                                          <p:spTgt spid="8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3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6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18" presetClass="emph" presetSubtype="0" fill="hold" grpId="8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7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7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9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9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7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7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8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8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9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9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9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30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0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0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0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0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30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30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6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30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4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30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4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6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30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5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5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6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30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30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7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7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7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6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7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7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7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30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8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8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8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8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6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8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8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8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9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30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9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9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9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9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9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0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presetID="30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0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0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0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6" fill="hold">
                      <p:stCondLst>
                        <p:cond delay="indefinite"/>
                      </p:stCondLst>
                      <p:childTnLst>
                        <p:par>
                          <p:cTn id="707" fill="hold">
                            <p:stCondLst>
                              <p:cond delay="0"/>
                            </p:stCondLst>
                            <p:childTnLst>
                              <p:par>
                                <p:cTn id="708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9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0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14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5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6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8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9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0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1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2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4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5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6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7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8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0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1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2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3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4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6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7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8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9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0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2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3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4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5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6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8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9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0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1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2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4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5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6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7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8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0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1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2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3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4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6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7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8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9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0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3" grpId="1" animBg="1"/>
      <p:bldP spid="3" grpId="2" animBg="1"/>
      <p:bldP spid="3" grpId="3" animBg="1"/>
      <p:bldP spid="43" grpId="0" animBg="1"/>
      <p:bldP spid="43" grpId="1" animBg="1"/>
      <p:bldP spid="43" grpId="2" animBg="1"/>
      <p:bldP spid="43" grpId="3" animBg="1"/>
      <p:bldP spid="45" grpId="0" animBg="1"/>
      <p:bldP spid="45" grpId="1" animBg="1"/>
      <p:bldP spid="45" grpId="2" animBg="1"/>
      <p:bldP spid="45" grpId="3" animBg="1"/>
      <p:bldP spid="48" grpId="0" animBg="1"/>
      <p:bldP spid="48" grpId="1" animBg="1"/>
      <p:bldP spid="48" grpId="2" animBg="1"/>
      <p:bldP spid="48" grpId="3" animBg="1"/>
      <p:bldP spid="51" grpId="0" animBg="1"/>
      <p:bldP spid="51" grpId="1" animBg="1"/>
      <p:bldP spid="51" grpId="2" animBg="1"/>
      <p:bldP spid="51" grpId="3" animBg="1"/>
      <p:bldP spid="59" grpId="0" animBg="1"/>
      <p:bldP spid="59" grpId="1" animBg="1"/>
      <p:bldP spid="59" grpId="2" animBg="1"/>
      <p:bldP spid="59" grpId="3" animBg="1"/>
      <p:bldP spid="65" grpId="0" animBg="1"/>
      <p:bldP spid="65" grpId="1" animBg="1"/>
      <p:bldP spid="65" grpId="2" animBg="1"/>
      <p:bldP spid="65" grpId="3" animBg="1"/>
      <p:bldP spid="68" grpId="0" animBg="1"/>
      <p:bldP spid="68" grpId="1" animBg="1"/>
      <p:bldP spid="68" grpId="2" animBg="1"/>
      <p:bldP spid="68" grpId="3" animBg="1"/>
      <p:bldP spid="71" grpId="0" animBg="1"/>
      <p:bldP spid="71" grpId="1" animBg="1"/>
      <p:bldP spid="71" grpId="2" animBg="1"/>
      <p:bldP spid="71" grpId="3" animBg="1"/>
      <p:bldP spid="74" grpId="0" animBg="1"/>
      <p:bldP spid="74" grpId="1" animBg="1"/>
      <p:bldP spid="74" grpId="2" animBg="1"/>
      <p:bldP spid="74" grpId="3" animBg="1"/>
      <p:bldP spid="81" grpId="0" animBg="1"/>
      <p:bldP spid="81" grpId="1" animBg="1"/>
      <p:bldP spid="81" grpId="2" animBg="1"/>
      <p:bldP spid="81" grpId="3" animBg="1"/>
      <p:bldP spid="66" grpId="0"/>
      <p:bldP spid="66" grpId="1"/>
      <p:bldP spid="66" grpId="2"/>
      <p:bldP spid="69" grpId="0"/>
      <p:bldP spid="69" grpId="1"/>
      <p:bldP spid="69" grpId="2"/>
      <p:bldP spid="69" grpId="3"/>
      <p:bldP spid="69" grpId="4"/>
      <p:bldP spid="72" grpId="0"/>
      <p:bldP spid="72" grpId="1"/>
      <p:bldP spid="72" grpId="2"/>
      <p:bldP spid="72" grpId="3"/>
      <p:bldP spid="72" grpId="4"/>
      <p:bldP spid="72" grpId="5"/>
      <p:bldP spid="75" grpId="0"/>
      <p:bldP spid="75" grpId="1"/>
      <p:bldP spid="75" grpId="2"/>
      <p:bldP spid="75" grpId="3"/>
      <p:bldP spid="75" grpId="4"/>
      <p:bldP spid="75" grpId="5"/>
      <p:bldP spid="76" grpId="0"/>
      <p:bldP spid="76" grpId="1"/>
      <p:bldP spid="76" grpId="2"/>
      <p:bldP spid="76" grpId="3"/>
      <p:bldP spid="76" grpId="4"/>
      <p:bldP spid="76" grpId="5"/>
      <p:bldP spid="76" grpId="6"/>
      <p:bldP spid="77" grpId="0"/>
      <p:bldP spid="77" grpId="1"/>
      <p:bldP spid="77" grpId="2"/>
      <p:bldP spid="77" grpId="3"/>
      <p:bldP spid="77" grpId="4"/>
      <p:bldP spid="77" grpId="5"/>
      <p:bldP spid="77" grpId="6"/>
      <p:bldP spid="78" grpId="0"/>
      <p:bldP spid="78" grpId="1"/>
      <p:bldP spid="78" grpId="2"/>
      <p:bldP spid="78" grpId="3"/>
      <p:bldP spid="78" grpId="4"/>
      <p:bldP spid="78" grpId="5"/>
      <p:bldP spid="78" grpId="6"/>
      <p:bldP spid="79" grpId="0"/>
      <p:bldP spid="79" grpId="1"/>
      <p:bldP spid="79" grpId="2"/>
      <p:bldP spid="79" grpId="3"/>
      <p:bldP spid="79" grpId="4"/>
      <p:bldP spid="79" grpId="5"/>
      <p:bldP spid="79" grpId="6"/>
      <p:bldP spid="79" grpId="7"/>
      <p:bldP spid="82" grpId="0"/>
      <p:bldP spid="82" grpId="1"/>
      <p:bldP spid="82" grpId="2"/>
      <p:bldP spid="82" grpId="3"/>
      <p:bldP spid="82" grpId="4"/>
      <p:bldP spid="82" grpId="5"/>
      <p:bldP spid="82" grpId="6"/>
      <p:bldP spid="82" grpId="7"/>
      <p:bldP spid="83" grpId="0"/>
      <p:bldP spid="83" grpId="1"/>
      <p:bldP spid="83" grpId="2"/>
      <p:bldP spid="83" grpId="3"/>
      <p:bldP spid="83" grpId="4"/>
      <p:bldP spid="83" grpId="5"/>
      <p:bldP spid="83" grpId="6"/>
      <p:bldP spid="83" grpId="7"/>
      <p:bldP spid="83" grpId="8"/>
      <p:bldP spid="84" grpId="0"/>
      <p:bldP spid="84" grpId="1"/>
      <p:bldP spid="84" grpId="2"/>
      <p:bldP spid="84" grpId="3"/>
      <p:bldP spid="84" grpId="4"/>
      <p:bldP spid="84" grpId="5"/>
      <p:bldP spid="84" grpId="6"/>
      <p:bldP spid="84" grpId="7"/>
      <p:bldP spid="84" grpId="8"/>
      <p:bldP spid="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u="sng" dirty="0" smtClean="0"/>
              <a:t>Construction of BST from </a:t>
            </a:r>
            <a:r>
              <a:rPr lang="en-US" u="sng" dirty="0" err="1" smtClean="0"/>
              <a:t>Postorder</a:t>
            </a:r>
            <a:r>
              <a:rPr lang="en-US" u="sng" dirty="0" smtClean="0"/>
              <a:t> </a:t>
            </a:r>
            <a:r>
              <a:rPr lang="en-US" u="sng" dirty="0" smtClean="0"/>
              <a:t>Traversal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55821" y="1524000"/>
            <a:ext cx="8731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Construct the Binary Search Tree (BST) from the following </a:t>
            </a:r>
            <a:r>
              <a:rPr lang="en-US" b="1" i="1" dirty="0" err="1" smtClean="0"/>
              <a:t>Postorder</a:t>
            </a:r>
            <a:r>
              <a:rPr lang="en-US" b="1" i="1" dirty="0" smtClean="0"/>
              <a:t> Traversal</a:t>
            </a:r>
            <a:r>
              <a:rPr lang="en-US" dirty="0"/>
              <a:t>:</a:t>
            </a:r>
            <a:endParaRPr lang="en-US" b="1" i="1" dirty="0"/>
          </a:p>
        </p:txBody>
      </p:sp>
      <p:sp>
        <p:nvSpPr>
          <p:cNvPr id="3" name="Oval 2"/>
          <p:cNvSpPr/>
          <p:nvPr/>
        </p:nvSpPr>
        <p:spPr>
          <a:xfrm>
            <a:off x="6172200" y="28194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3" idx="3"/>
            <a:endCxn id="43" idx="7"/>
          </p:cNvCxnSpPr>
          <p:nvPr/>
        </p:nvCxnSpPr>
        <p:spPr>
          <a:xfrm flipH="1">
            <a:off x="5495645" y="3209645"/>
            <a:ext cx="743510" cy="591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105400" y="37338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4" name="Straight Connector 43"/>
          <p:cNvCxnSpPr>
            <a:stCxn id="3" idx="5"/>
            <a:endCxn id="45" idx="1"/>
          </p:cNvCxnSpPr>
          <p:nvPr/>
        </p:nvCxnSpPr>
        <p:spPr>
          <a:xfrm>
            <a:off x="6562445" y="3209645"/>
            <a:ext cx="819710" cy="591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315200" y="37338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10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6" name="Content Placeholder 6"/>
          <p:cNvSpPr txBox="1">
            <a:spLocks/>
          </p:cNvSpPr>
          <p:nvPr/>
        </p:nvSpPr>
        <p:spPr>
          <a:xfrm>
            <a:off x="377952" y="1679447"/>
            <a:ext cx="8503920" cy="4797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endParaRPr lang="en-US" sz="1800" smtClean="0"/>
          </a:p>
          <a:p>
            <a:pPr marL="0" indent="0" algn="just">
              <a:buFont typeface="Wingdings 2"/>
              <a:buNone/>
            </a:pPr>
            <a:endParaRPr lang="en-US" sz="1800" b="1" dirty="0"/>
          </a:p>
        </p:txBody>
      </p:sp>
      <p:cxnSp>
        <p:nvCxnSpPr>
          <p:cNvPr id="47" name="Straight Connector 46"/>
          <p:cNvCxnSpPr>
            <a:stCxn id="43" idx="3"/>
            <a:endCxn id="48" idx="7"/>
          </p:cNvCxnSpPr>
          <p:nvPr/>
        </p:nvCxnSpPr>
        <p:spPr>
          <a:xfrm flipH="1">
            <a:off x="4809845" y="4124045"/>
            <a:ext cx="362510" cy="743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419600" y="48006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stCxn id="43" idx="5"/>
            <a:endCxn id="51" idx="0"/>
          </p:cNvCxnSpPr>
          <p:nvPr/>
        </p:nvCxnSpPr>
        <p:spPr>
          <a:xfrm>
            <a:off x="5495645" y="4124045"/>
            <a:ext cx="295555" cy="6765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562600" y="48006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/>
          <p:cNvCxnSpPr>
            <a:stCxn id="45" idx="3"/>
            <a:endCxn id="59" idx="0"/>
          </p:cNvCxnSpPr>
          <p:nvPr/>
        </p:nvCxnSpPr>
        <p:spPr>
          <a:xfrm flipH="1">
            <a:off x="7086600" y="4124045"/>
            <a:ext cx="295555" cy="5241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858000" y="46482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64" name="Straight Connector 63"/>
          <p:cNvCxnSpPr>
            <a:stCxn id="45" idx="5"/>
            <a:endCxn id="65" idx="1"/>
          </p:cNvCxnSpPr>
          <p:nvPr/>
        </p:nvCxnSpPr>
        <p:spPr>
          <a:xfrm>
            <a:off x="7705445" y="4124045"/>
            <a:ext cx="362510" cy="591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8001000" y="46482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12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>
            <a:stCxn id="51" idx="5"/>
            <a:endCxn id="68" idx="0"/>
          </p:cNvCxnSpPr>
          <p:nvPr/>
        </p:nvCxnSpPr>
        <p:spPr>
          <a:xfrm>
            <a:off x="5952845" y="5190845"/>
            <a:ext cx="371755" cy="600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6096000" y="57912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70" name="Straight Connector 69"/>
          <p:cNvCxnSpPr>
            <a:stCxn id="51" idx="3"/>
            <a:endCxn id="71" idx="0"/>
          </p:cNvCxnSpPr>
          <p:nvPr/>
        </p:nvCxnSpPr>
        <p:spPr>
          <a:xfrm flipH="1">
            <a:off x="5334000" y="5190845"/>
            <a:ext cx="295555" cy="600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5105400" y="57912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3" name="Straight Connector 72"/>
          <p:cNvCxnSpPr>
            <a:stCxn id="65" idx="5"/>
            <a:endCxn id="74" idx="0"/>
          </p:cNvCxnSpPr>
          <p:nvPr/>
        </p:nvCxnSpPr>
        <p:spPr>
          <a:xfrm>
            <a:off x="8391245" y="5038445"/>
            <a:ext cx="143155" cy="7527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8305800" y="57912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15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/>
          <p:cNvCxnSpPr>
            <a:stCxn id="59" idx="5"/>
            <a:endCxn id="81" idx="0"/>
          </p:cNvCxnSpPr>
          <p:nvPr/>
        </p:nvCxnSpPr>
        <p:spPr>
          <a:xfrm>
            <a:off x="7248245" y="5038445"/>
            <a:ext cx="219355" cy="7527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7239000" y="5791200"/>
            <a:ext cx="457200" cy="457200"/>
          </a:xfrm>
          <a:prstGeom prst="ellipse">
            <a:avLst/>
          </a:prstGeom>
          <a:solidFill>
            <a:srgbClr val="92D050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14600" y="19928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895600" y="1981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276600" y="19812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655906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038600" y="1981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394720" y="19928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756484" y="19812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56720" y="19812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629090" y="199286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064708" y="198120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557918" y="1981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32867" y="2616875"/>
            <a:ext cx="47293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Postorder</a:t>
            </a:r>
            <a:r>
              <a:rPr lang="en-US" u="sng" dirty="0" smtClean="0"/>
              <a:t> Traversal:</a:t>
            </a:r>
            <a:r>
              <a:rPr lang="en-US" dirty="0" smtClean="0"/>
              <a:t> </a:t>
            </a:r>
            <a:r>
              <a:rPr lang="en-US" sz="1600" b="1" i="1" dirty="0" smtClean="0"/>
              <a:t>(Left </a:t>
            </a:r>
            <a:r>
              <a:rPr lang="en-US" sz="1600" b="1" i="1" dirty="0" smtClean="0">
                <a:sym typeface="Wingdings" pitchFamily="2" charset="2"/>
              </a:rPr>
              <a:t></a:t>
            </a:r>
            <a:r>
              <a:rPr lang="en-US" sz="1600" b="1" i="1" dirty="0" smtClean="0"/>
              <a:t> Right </a:t>
            </a:r>
            <a:r>
              <a:rPr lang="en-US" sz="1600" b="1" i="1" dirty="0" smtClean="0">
                <a:sym typeface="Wingdings" pitchFamily="2" charset="2"/>
              </a:rPr>
              <a:t> </a:t>
            </a:r>
            <a:r>
              <a:rPr lang="en-US" sz="1600" b="1" i="1" dirty="0" smtClean="0"/>
              <a:t>Root)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Traverse the Left Sub-tree recursively in </a:t>
            </a:r>
            <a:r>
              <a:rPr lang="en-US" dirty="0" err="1" smtClean="0"/>
              <a:t>Postorder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Traverse the Right Sub-tree recursively in </a:t>
            </a:r>
            <a:r>
              <a:rPr lang="en-US" dirty="0" err="1" smtClean="0"/>
              <a:t>Postorder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Visit the root node.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754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75" dur="2000" fill="hold"/>
                                        <p:tgtEl>
                                          <p:spTgt spid="8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8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9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0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3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4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5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8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9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3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4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8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9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0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5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6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7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0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1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2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5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6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30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1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2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35" dur="25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6" dur="25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7" dur="25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5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3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64" dur="2000" fill="hold"/>
                                        <p:tgtEl>
                                          <p:spTgt spid="7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8" presetClass="emph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80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1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2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87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8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9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92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3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4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5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97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8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9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204" dur="2000" fill="hold"/>
                                        <p:tgtEl>
                                          <p:spTgt spid="6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2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8" presetClass="emph" presetSubtype="0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0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1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2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27" presetClass="emph" presetSubtype="0" fill="remove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5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6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7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27" presetClass="emph" presetSubtype="0" fill="remove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0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1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2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3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237" dur="2000" fill="hold"/>
                                        <p:tgtEl>
                                          <p:spTgt spid="7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8" presetClass="emph" presetSubtype="0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253" dur="2000" fill="hold"/>
                                        <p:tgtEl>
                                          <p:spTgt spid="6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8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1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8" presetClass="emph" presetSubtype="0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269" dur="2000" fill="hold"/>
                                        <p:tgtEl>
                                          <p:spTgt spid="7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4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8" presetClass="emph" presetSubtype="0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7" presetClass="emph" presetSubtype="0" fill="remove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85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6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7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8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27" presetClass="emph" presetSubtype="0" fill="remove" grpId="6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90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1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2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3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27" presetClass="emph" presetSubtype="0" fill="remove" grpId="6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95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6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7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8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27" presetClass="emph" presetSubtype="0" fill="remove" grpId="6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00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1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2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3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27" presetClass="emph" presetSubtype="0" fill="remove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05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6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7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8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12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3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4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5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17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8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9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0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2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3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4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5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7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8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9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0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32" dur="25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3" dur="25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4" dur="25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5" dur="250" autoRev="1" fill="remov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5" presetClass="emph" presetSubtype="0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39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1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3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5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7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3" presetClass="emph" presetSubtype="2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5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2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5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4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55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6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57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8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59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6" presetClass="emph" presetSubtype="0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363" dur="2000" fill="hold"/>
                                        <p:tgtEl>
                                          <p:spTgt spid="8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8" presetClass="emph" presetSubtype="0" fill="hold" grpId="6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7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7" presetClass="emph" presetSubtype="0" fill="remove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79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80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1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2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27" presetClass="emph" presetSubtype="0" fill="remove" grpId="5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84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85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6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7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7" presetClass="emph" presetSubtype="0" fill="remove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91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2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3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4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27" presetClass="emph" presetSubtype="0" fill="remove" grpId="5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96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7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8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9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6" presetClass="emph" presetSubtype="0" fill="hold" grpId="6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403" dur="2000" fill="hold"/>
                                        <p:tgtEl>
                                          <p:spTgt spid="7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8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1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8" presetClass="emph" presetSubtype="0" fill="hold" grpId="7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6" presetClass="emph" presetSubtype="0" fill="hold" grpId="6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419" dur="2000" fill="hold"/>
                                        <p:tgtEl>
                                          <p:spTgt spid="7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4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7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18" presetClass="emph" presetSubtype="0" fill="hold" grpId="7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3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7" presetClass="emph" presetSubtype="0" fill="remove" grpId="6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35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6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7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8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27" presetClass="emph" presetSubtype="0" fill="remove" grpId="6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40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41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2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3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6" presetClass="emph" presetSubtype="0" fill="hold" grpId="7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447" dur="2000" fill="hold"/>
                                        <p:tgtEl>
                                          <p:spTgt spid="8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2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5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18" presetClass="emph" presetSubtype="0" fill="hold" grpId="8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5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6" presetClass="emph" presetSubtype="0" fill="hold" grpId="7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463" dur="2000" fill="hold"/>
                                        <p:tgtEl>
                                          <p:spTgt spid="7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8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1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18" presetClass="emph" presetSubtype="0" fill="hold" grpId="8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7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7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9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9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5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6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7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8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8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9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9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9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7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8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2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3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4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6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7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8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9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0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2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3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4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5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6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8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9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0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1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2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4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5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6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7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8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0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1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2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3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4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6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7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8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9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0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2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3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4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5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6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8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9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0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1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2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4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5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6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7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8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3" grpId="1" animBg="1"/>
      <p:bldP spid="3" grpId="2" animBg="1"/>
      <p:bldP spid="43" grpId="0" animBg="1"/>
      <p:bldP spid="43" grpId="1" animBg="1"/>
      <p:bldP spid="43" grpId="2" animBg="1"/>
      <p:bldP spid="45" grpId="0" animBg="1"/>
      <p:bldP spid="45" grpId="1" animBg="1"/>
      <p:bldP spid="45" grpId="2" animBg="1"/>
      <p:bldP spid="48" grpId="0" animBg="1"/>
      <p:bldP spid="48" grpId="1" animBg="1"/>
      <p:bldP spid="48" grpId="2" animBg="1"/>
      <p:bldP spid="51" grpId="0" animBg="1"/>
      <p:bldP spid="51" grpId="1" animBg="1"/>
      <p:bldP spid="51" grpId="2" animBg="1"/>
      <p:bldP spid="59" grpId="0" animBg="1"/>
      <p:bldP spid="59" grpId="1" animBg="1"/>
      <p:bldP spid="59" grpId="2" animBg="1"/>
      <p:bldP spid="65" grpId="0" animBg="1"/>
      <p:bldP spid="65" grpId="1" animBg="1"/>
      <p:bldP spid="65" grpId="2" animBg="1"/>
      <p:bldP spid="68" grpId="0" animBg="1"/>
      <p:bldP spid="68" grpId="1" animBg="1"/>
      <p:bldP spid="68" grpId="2" animBg="1"/>
      <p:bldP spid="71" grpId="0" animBg="1"/>
      <p:bldP spid="71" grpId="1" animBg="1"/>
      <p:bldP spid="71" grpId="2" animBg="1"/>
      <p:bldP spid="74" grpId="0" animBg="1"/>
      <p:bldP spid="74" grpId="1" animBg="1"/>
      <p:bldP spid="74" grpId="2" animBg="1"/>
      <p:bldP spid="81" grpId="0" animBg="1"/>
      <p:bldP spid="81" grpId="1" animBg="1"/>
      <p:bldP spid="81" grpId="2" animBg="1"/>
      <p:bldP spid="66" grpId="0"/>
      <p:bldP spid="66" grpId="1"/>
      <p:bldP spid="66" grpId="2"/>
      <p:bldP spid="66" grpId="3"/>
      <p:bldP spid="66" grpId="4"/>
      <p:bldP spid="66" grpId="5"/>
      <p:bldP spid="69" grpId="0"/>
      <p:bldP spid="69" grpId="1"/>
      <p:bldP spid="69" grpId="2"/>
      <p:bldP spid="69" grpId="3"/>
      <p:bldP spid="69" grpId="4"/>
      <p:bldP spid="69" grpId="5"/>
      <p:bldP spid="69" grpId="6"/>
      <p:bldP spid="72" grpId="0"/>
      <p:bldP spid="72" grpId="1"/>
      <p:bldP spid="72" grpId="2"/>
      <p:bldP spid="72" grpId="3"/>
      <p:bldP spid="72" grpId="4"/>
      <p:bldP spid="72" grpId="5"/>
      <p:bldP spid="72" grpId="6"/>
      <p:bldP spid="75" grpId="0"/>
      <p:bldP spid="75" grpId="1"/>
      <p:bldP spid="75" grpId="2"/>
      <p:bldP spid="75" grpId="3"/>
      <p:bldP spid="75" grpId="4"/>
      <p:bldP spid="75" grpId="5"/>
      <p:bldP spid="75" grpId="6"/>
      <p:bldP spid="76" grpId="0"/>
      <p:bldP spid="76" grpId="1"/>
      <p:bldP spid="76" grpId="2"/>
      <p:bldP spid="76" grpId="3"/>
      <p:bldP spid="76" grpId="4"/>
      <p:bldP spid="77" grpId="0"/>
      <p:bldP spid="77" grpId="1"/>
      <p:bldP spid="77" grpId="2"/>
      <p:bldP spid="77" grpId="3"/>
      <p:bldP spid="77" grpId="4"/>
      <p:bldP spid="77" grpId="5"/>
      <p:bldP spid="77" grpId="6"/>
      <p:bldP spid="77" grpId="7"/>
      <p:bldP spid="78" grpId="0"/>
      <p:bldP spid="78" grpId="1"/>
      <p:bldP spid="78" grpId="2"/>
      <p:bldP spid="78" grpId="3"/>
      <p:bldP spid="78" grpId="4"/>
      <p:bldP spid="78" grpId="5"/>
      <p:bldP spid="78" grpId="6"/>
      <p:bldP spid="78" grpId="7"/>
      <p:bldP spid="79" grpId="0"/>
      <p:bldP spid="79" grpId="1"/>
      <p:bldP spid="79" grpId="2"/>
      <p:bldP spid="79" grpId="3"/>
      <p:bldP spid="79" grpId="4"/>
      <p:bldP spid="79" grpId="5"/>
      <p:bldP spid="79" grpId="6"/>
      <p:bldP spid="79" grpId="7"/>
      <p:bldP spid="79" grpId="8"/>
      <p:bldP spid="82" grpId="0"/>
      <p:bldP spid="82" grpId="1"/>
      <p:bldP spid="82" grpId="2"/>
      <p:bldP spid="82" grpId="3"/>
      <p:bldP spid="82" grpId="4"/>
      <p:bldP spid="82" grpId="5"/>
      <p:bldP spid="82" grpId="6"/>
      <p:bldP spid="82" grpId="7"/>
      <p:bldP spid="82" grpId="8"/>
      <p:bldP spid="83" grpId="0"/>
      <p:bldP spid="83" grpId="1"/>
      <p:bldP spid="83" grpId="2"/>
      <p:bldP spid="83" grpId="3"/>
      <p:bldP spid="83" grpId="4"/>
      <p:bldP spid="83" grpId="5"/>
      <p:bldP spid="83" grpId="6"/>
      <p:bldP spid="84" grpId="0"/>
      <p:bldP spid="84" grpId="1"/>
      <p:bldP spid="84" grpId="2"/>
      <p:bldP spid="85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2374</TotalTime>
  <Words>553</Words>
  <Application>Microsoft Office PowerPoint</Application>
  <PresentationFormat>On-screen Show (4:3)</PresentationFormat>
  <Paragraphs>179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Construction of Binary Search Tree (BST)</vt:lpstr>
      <vt:lpstr>Tree Traversals Preorder, Inorder and Postorder Traversals</vt:lpstr>
      <vt:lpstr>Tree Traversals Preorder, Inorder and Postorder Traversals</vt:lpstr>
      <vt:lpstr>Tree Traversals Preorder, Inorder and Postorder Traversals</vt:lpstr>
      <vt:lpstr>Construction of BST from Preorder Traversal</vt:lpstr>
      <vt:lpstr>Construction of BST from Postorder Traversal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Operational Feasibility</dc:title>
  <dc:creator>Shafi</dc:creator>
  <cp:lastModifiedBy>Shafi</cp:lastModifiedBy>
  <cp:revision>204</cp:revision>
  <dcterms:created xsi:type="dcterms:W3CDTF">2006-08-16T00:00:00Z</dcterms:created>
  <dcterms:modified xsi:type="dcterms:W3CDTF">2020-12-28T21:33:59Z</dcterms:modified>
</cp:coreProperties>
</file>