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3" r:id="rId16"/>
    <p:sldId id="275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Ve+WjTjuTx4W8+36x6AeqZAcn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2242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6683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 idx="4294967295"/>
          </p:nvPr>
        </p:nvSpPr>
        <p:spPr>
          <a:xfrm>
            <a:off x="685800" y="1066801"/>
            <a:ext cx="7772400" cy="251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rebuchet MS"/>
              <a:buNone/>
            </a:pPr>
            <a:r>
              <a:rPr lang="en-US" sz="4800" b="1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Multiprocessor System</a:t>
            </a:r>
            <a:endParaRPr sz="4800" b="1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4294967295"/>
          </p:nvPr>
        </p:nvSpPr>
        <p:spPr>
          <a:xfrm>
            <a:off x="685800" y="3730625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endParaRPr sz="23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-146050" algn="r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⮚"/>
            </a:pPr>
            <a:r>
              <a:rPr lang="en-US" sz="2300" b="0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Advantages &amp; Disadvantages</a:t>
            </a:r>
            <a:endParaRPr dirty="0"/>
          </a:p>
          <a:p>
            <a:pPr marL="0" marR="0" lvl="0" indent="-146050" algn="r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⮚"/>
            </a:pPr>
            <a:r>
              <a:rPr lang="en-US" sz="2300" b="0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Basic configurations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604682" y="5446059"/>
            <a:ext cx="64008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Microcomputer Systems; The 8086/8088 family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-Gibson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 Chapter 11)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>
            <a:spLocks noGrp="1"/>
          </p:cNvSpPr>
          <p:nvPr>
            <p:ph type="title" idx="4294967295"/>
          </p:nvPr>
        </p:nvSpPr>
        <p:spPr>
          <a:xfrm>
            <a:off x="414337" y="-298450"/>
            <a:ext cx="82296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Trebuchet MS"/>
              <a:buNone/>
            </a:pPr>
            <a:r>
              <a:rPr lang="en-US" sz="4100" b="1" i="0" u="sng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Closely Coupled Configuration</a:t>
            </a:r>
            <a:endParaRPr sz="4100" b="1" i="0" u="sng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3" name="Google Shape;153;p11"/>
          <p:cNvCxnSpPr/>
          <p:nvPr/>
        </p:nvCxnSpPr>
        <p:spPr>
          <a:xfrm>
            <a:off x="2514600" y="5029200"/>
            <a:ext cx="381000" cy="1587"/>
          </a:xfrm>
          <a:prstGeom prst="straightConnector1">
            <a:avLst/>
          </a:prstGeom>
          <a:noFill/>
          <a:ln w="9525" cap="flat" cmpd="sng">
            <a:solidFill>
              <a:srgbClr val="B6DCD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4" name="Google Shape;154;p11" descr="Closely Coupled Configur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5" y="1295400"/>
            <a:ext cx="904557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body" idx="4294967295"/>
          </p:nvPr>
        </p:nvSpPr>
        <p:spPr>
          <a:xfrm>
            <a:off x="287550" y="7388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u="sng" dirty="0">
                <a:latin typeface="Trebuchet MS"/>
                <a:ea typeface="Trebuchet MS"/>
                <a:cs typeface="Trebuchet MS"/>
                <a:sym typeface="Trebuchet MS"/>
              </a:rPr>
              <a:t>Loosely Coupled Configuration</a:t>
            </a:r>
            <a:endParaRPr sz="2800" u="sng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sng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More than one main processor is used in this configuration.</a:t>
            </a:r>
            <a:endParaRPr sz="2800" dirty="0"/>
          </a:p>
          <a:p>
            <a:pPr marL="365125" marR="0" lvl="0" indent="-2555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Several modules  may share the system resources and system bus control logic resolve the bus contention problem.</a:t>
            </a:r>
            <a:endParaRPr sz="2800" dirty="0"/>
          </a:p>
          <a:p>
            <a:pPr marL="365125" marR="0" lvl="0" indent="-2555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Coprocessor and Independent processor are connected with the main processor.</a:t>
            </a:r>
            <a:endParaRPr sz="2800" dirty="0"/>
          </a:p>
          <a:p>
            <a:pPr marL="365125" marR="0" lvl="0" indent="-2555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lang="en-US" sz="2400" b="0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Several bus control logic, clock generator are used.</a:t>
            </a:r>
            <a:endParaRPr sz="2800" u="sng" dirty="0"/>
          </a:p>
          <a:p>
            <a:pPr marL="365125" marR="0" lvl="0" indent="-2555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lang="en-US" sz="2400" b="0" i="0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Several system bus is used in this system .</a:t>
            </a:r>
            <a:endParaRPr sz="2800" u="sng" dirty="0"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Trebuchet MS"/>
              <a:buNone/>
            </a:pPr>
            <a:r>
              <a:rPr lang="en-US" sz="4100" b="1" i="0" u="sng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Loosely Coupled Configuration</a:t>
            </a:r>
            <a:endParaRPr sz="4100" b="1" i="0" u="sng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3" descr="Image result for coprocessor configur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304800"/>
            <a:ext cx="7924800" cy="6357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ctrTitle" idx="4294967295"/>
          </p:nvPr>
        </p:nvSpPr>
        <p:spPr>
          <a:xfrm>
            <a:off x="-453615" y="613170"/>
            <a:ext cx="8777027" cy="205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Coprocessor Configuration</a:t>
            </a:r>
            <a:endParaRPr sz="4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 txBox="1">
            <a:spLocks noGrp="1"/>
          </p:cNvSpPr>
          <p:nvPr>
            <p:ph type="subTitle" idx="4294967295"/>
          </p:nvPr>
        </p:nvSpPr>
        <p:spPr>
          <a:xfrm>
            <a:off x="685800" y="3730625"/>
            <a:ext cx="7924800" cy="14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-1524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marL="0" marR="0" lvl="0" indent="-152400" algn="r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Characteristics</a:t>
            </a:r>
            <a:endParaRPr/>
          </a:p>
          <a:p>
            <a:pPr marL="0" marR="0" lvl="0" indent="-152400" algn="r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Interaction between CPU &amp; Coprocessor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>
            <a:spLocks noGrp="1"/>
          </p:cNvSpPr>
          <p:nvPr>
            <p:ph type="body" idx="4294967295"/>
          </p:nvPr>
        </p:nvSpPr>
        <p:spPr>
          <a:xfrm>
            <a:off x="411480" y="449580"/>
            <a:ext cx="8229600" cy="4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600" b="0" i="0" u="sng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8086 and 8088 are powerful single-chip microprocessors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 smtClean="0"/>
          </a:p>
          <a:p>
            <a:pPr marL="365125" marR="0" lvl="0" indent="-255587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600" b="0" i="0" u="sng" dirty="0" smtClean="0">
                <a:solidFill>
                  <a:schemeClr val="dk1"/>
                </a:solidFill>
                <a:sym typeface="Arial"/>
              </a:rPr>
              <a:t>But</a:t>
            </a:r>
            <a:r>
              <a:rPr lang="en-US" sz="1600" b="0" i="0" u="sng" dirty="0">
                <a:solidFill>
                  <a:schemeClr val="dk1"/>
                </a:solidFill>
                <a:sym typeface="Arial"/>
              </a:rPr>
              <a:t>, their instruction is not sufficient for some complex applications.</a:t>
            </a:r>
            <a:endParaRPr sz="1800" u="sng" dirty="0"/>
          </a:p>
          <a:p>
            <a:pPr marL="365125" marR="0" lvl="0" indent="-255587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600" b="0" i="0" u="sng" dirty="0">
                <a:solidFill>
                  <a:schemeClr val="dk1"/>
                </a:solidFill>
                <a:sym typeface="Arial"/>
              </a:rPr>
              <a:t>For example, the 8086/8088 has no instructions for performing floating point arithmetic</a:t>
            </a:r>
            <a:r>
              <a:rPr lang="en-US" sz="1600" b="0" i="0" u="sng" dirty="0" smtClean="0">
                <a:solidFill>
                  <a:schemeClr val="dk1"/>
                </a:solidFill>
                <a:sym typeface="Arial"/>
              </a:rPr>
              <a:t>.</a:t>
            </a:r>
          </a:p>
          <a:p>
            <a:pPr marL="365125" marR="0" lvl="0" indent="-255587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sz="1800" u="sng" dirty="0"/>
          </a:p>
          <a:p>
            <a:pPr marL="365125" marR="0" lvl="0" indent="-255587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600" b="0" i="0" u="sng" dirty="0">
                <a:solidFill>
                  <a:schemeClr val="dk1"/>
                </a:solidFill>
                <a:sym typeface="Arial"/>
              </a:rPr>
              <a:t>Coprocessor 8087 can help as a numeric data processor here</a:t>
            </a:r>
            <a:r>
              <a:rPr lang="en-US" sz="1600" b="0" i="0" u="sng" dirty="0" smtClean="0">
                <a:solidFill>
                  <a:schemeClr val="dk1"/>
                </a:solidFill>
                <a:sym typeface="Arial"/>
              </a:rPr>
              <a:t>.</a:t>
            </a:r>
          </a:p>
          <a:p>
            <a:pPr marL="365125" marR="0" lvl="0" indent="-255587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sz="1800" u="sng" dirty="0"/>
          </a:p>
          <a:p>
            <a:pPr marL="365125" marR="0" lvl="0" indent="-255587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600" b="0" i="0" u="sng" dirty="0" smtClean="0">
                <a:solidFill>
                  <a:schemeClr val="dk1"/>
                </a:solidFill>
                <a:sym typeface="Arial"/>
              </a:rPr>
              <a:t>Hence, 8086/8088 are used as the dominant processors in multiprocessing systems.</a:t>
            </a:r>
          </a:p>
          <a:p>
            <a:pPr marL="365125" lvl="0" indent="-255587">
              <a:lnSpc>
                <a:spcPct val="90000"/>
              </a:lnSpc>
              <a:spcBef>
                <a:spcPts val="0"/>
              </a:spcBef>
              <a:buSzPts val="2800"/>
            </a:pPr>
            <a:r>
              <a:rPr lang="en-US" sz="1600" u="sng" dirty="0"/>
              <a:t>Both the dominant processor and coprocessor uses same clock generator</a:t>
            </a:r>
            <a:r>
              <a:rPr lang="en-US" sz="1600" u="sng" dirty="0" smtClean="0"/>
              <a:t>.</a:t>
            </a:r>
          </a:p>
          <a:p>
            <a:pPr marL="365125" indent="-255587">
              <a:lnSpc>
                <a:spcPct val="90000"/>
              </a:lnSpc>
              <a:spcBef>
                <a:spcPts val="0"/>
              </a:spcBef>
              <a:buSzPts val="2800"/>
            </a:pPr>
            <a:r>
              <a:rPr lang="en-US" sz="1600" u="sng" dirty="0"/>
              <a:t>Dominant processor and coprocessor communicates with some specific instructions.</a:t>
            </a:r>
          </a:p>
          <a:p>
            <a:pPr marL="109538" lvl="0" indent="0">
              <a:lnSpc>
                <a:spcPct val="90000"/>
              </a:lnSpc>
              <a:spcBef>
                <a:spcPts val="0"/>
              </a:spcBef>
              <a:buSzPts val="2800"/>
              <a:buNone/>
            </a:pPr>
            <a:endParaRPr lang="en-US" sz="1600" dirty="0"/>
          </a:p>
          <a:p>
            <a:pPr marL="365125" lvl="0" indent="-255587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 sz="1600" u="sng" dirty="0"/>
              <a:t>Main processor and the coprocessor shares the bus control logic</a:t>
            </a:r>
            <a:r>
              <a:rPr lang="en-US" sz="1600" u="sng" dirty="0" smtClean="0"/>
              <a:t>.</a:t>
            </a:r>
            <a:endParaRPr lang="en-US" sz="1600" u="sng" dirty="0"/>
          </a:p>
          <a:p>
            <a:pPr marL="365125" lvl="0" indent="-255587">
              <a:lnSpc>
                <a:spcPct val="90000"/>
              </a:lnSpc>
              <a:spcBef>
                <a:spcPts val="560"/>
              </a:spcBef>
              <a:buSzPts val="2800"/>
            </a:pPr>
            <a:endParaRPr lang="en-US" sz="1600" dirty="0" smtClean="0"/>
          </a:p>
          <a:p>
            <a:pPr marL="365125" lvl="0" indent="-255587">
              <a:spcBef>
                <a:spcPts val="0"/>
              </a:spcBef>
              <a:buSzPts val="2800"/>
            </a:pPr>
            <a:r>
              <a:rPr lang="en-US" sz="1600" u="sng" dirty="0"/>
              <a:t>The host CPU fetch instructions, but coprocessor also receives all instructions and monitor them</a:t>
            </a:r>
            <a:r>
              <a:rPr lang="en-US" sz="1600" u="sng" dirty="0" smtClean="0"/>
              <a:t>.</a:t>
            </a:r>
          </a:p>
          <a:p>
            <a:pPr marL="365125" lvl="0" indent="-255587">
              <a:spcBef>
                <a:spcPts val="0"/>
              </a:spcBef>
              <a:buSzPts val="2800"/>
            </a:pPr>
            <a:endParaRPr lang="en-US" sz="1600" dirty="0"/>
          </a:p>
          <a:p>
            <a:pPr marL="365125" lvl="0" indent="-255587">
              <a:spcBef>
                <a:spcPts val="0"/>
              </a:spcBef>
              <a:buSzPts val="2800"/>
            </a:pPr>
            <a:endParaRPr lang="en-US" sz="1800" dirty="0"/>
          </a:p>
          <a:p>
            <a:pPr marL="365125" lvl="0" indent="-255587">
              <a:spcBef>
                <a:spcPts val="560"/>
              </a:spcBef>
              <a:buSzPts val="2800"/>
            </a:pPr>
            <a:r>
              <a:rPr lang="en-US" sz="1600" dirty="0"/>
              <a:t>An instruction to be executed by the coprocessor is indicated when an escape (ESC) instruction appears</a:t>
            </a:r>
            <a:r>
              <a:rPr lang="en-US" sz="1600" dirty="0" smtClean="0"/>
              <a:t>.</a:t>
            </a:r>
          </a:p>
          <a:p>
            <a:pPr marL="365125" lvl="0" indent="-255587">
              <a:spcBef>
                <a:spcPts val="560"/>
              </a:spcBef>
              <a:buSzPts val="2800"/>
            </a:pPr>
            <a:endParaRPr lang="en-US" sz="1800" dirty="0"/>
          </a:p>
          <a:p>
            <a:pPr marL="365125" lvl="0" indent="-255587">
              <a:spcBef>
                <a:spcPts val="560"/>
              </a:spcBef>
              <a:buSzPts val="2800"/>
            </a:pPr>
            <a:r>
              <a:rPr lang="en-US" sz="1600" dirty="0"/>
              <a:t>This ESC instruction contains an external operation code.</a:t>
            </a:r>
            <a:endParaRPr lang="en-US" sz="1800" dirty="0"/>
          </a:p>
          <a:p>
            <a:pPr marL="365125" lvl="0" indent="-255587">
              <a:spcBef>
                <a:spcPts val="560"/>
              </a:spcBef>
              <a:buSzPts val="2800"/>
            </a:pPr>
            <a:r>
              <a:rPr lang="en-US" sz="1600" dirty="0"/>
              <a:t>Both processor and coprocessor decodes it but coprocessor executes the instruction.</a:t>
            </a:r>
            <a:endParaRPr lang="en-US" sz="1800" dirty="0"/>
          </a:p>
          <a:p>
            <a:pPr marL="365125" lvl="0" indent="-255587">
              <a:lnSpc>
                <a:spcPct val="90000"/>
              </a:lnSpc>
              <a:spcBef>
                <a:spcPts val="560"/>
              </a:spcBef>
              <a:buSzPts val="2800"/>
            </a:pPr>
            <a:endParaRPr lang="en-US" sz="1600" dirty="0"/>
          </a:p>
          <a:p>
            <a:pPr marL="109538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b="0" i="0" u="none" dirty="0" smtClean="0">
                <a:solidFill>
                  <a:schemeClr val="dk1"/>
                </a:solidFill>
                <a:sym typeface="Arial"/>
              </a:rPr>
              <a:t> </a:t>
            </a:r>
            <a:endParaRPr sz="1800" dirty="0"/>
          </a:p>
        </p:txBody>
      </p:sp>
      <p:sp>
        <p:nvSpPr>
          <p:cNvPr id="177" name="Google Shape;177;p1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</a:pPr>
            <a:r>
              <a:rPr lang="en-US" sz="4100" b="1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100" b="1" i="0" u="sng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600" i="0" u="none" dirty="0">
                <a:solidFill>
                  <a:schemeClr val="dk1"/>
                </a:solidFill>
                <a:latin typeface="Arial" pitchFamily="34" charset="0"/>
                <a:cs typeface="Arial" pitchFamily="34" charset="0"/>
                <a:sym typeface="Arial"/>
              </a:rPr>
              <a:t>At this point, the host may simply go on the next instruction or it may fetch the first word.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 marL="365125" marR="0" lvl="0" indent="-255587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600" i="0" u="none" dirty="0">
                <a:solidFill>
                  <a:schemeClr val="dk1"/>
                </a:solidFill>
                <a:latin typeface="Arial" pitchFamily="34" charset="0"/>
                <a:cs typeface="Arial" pitchFamily="34" charset="0"/>
                <a:sym typeface="Arial"/>
              </a:rPr>
              <a:t>While coprocessor executes an instruction, it sends a busy high) signal to host’s TEST pin.   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 marL="365125" marR="0" lvl="0" indent="-255587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600" i="0" u="none" dirty="0">
                <a:solidFill>
                  <a:schemeClr val="dk1"/>
                </a:solidFill>
                <a:latin typeface="Arial" pitchFamily="34" charset="0"/>
                <a:cs typeface="Arial" pitchFamily="34" charset="0"/>
                <a:sym typeface="Arial"/>
              </a:rPr>
              <a:t>As the host continues processing instruction stream, the coprocessor will perform operation indicated by the code in ESC instruction.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 marL="365125" marR="0" lvl="0" indent="-255587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600" i="0" u="none" dirty="0">
                <a:solidFill>
                  <a:schemeClr val="dk1"/>
                </a:solidFill>
                <a:latin typeface="Arial" pitchFamily="34" charset="0"/>
                <a:cs typeface="Arial" pitchFamily="34" charset="0"/>
                <a:sym typeface="Arial"/>
              </a:rPr>
              <a:t>If the host needs result of coprocessor it executes WAIT instruction and stop parallel operation</a:t>
            </a:r>
            <a:r>
              <a:rPr lang="en-US" sz="1600" i="0" u="none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</a:p>
          <a:p>
            <a:pPr marL="365125" lvl="0" indent="-255587">
              <a:spcBef>
                <a:spcPts val="0"/>
              </a:spcBef>
              <a:buSzPts val="28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 host has to wait until the coprocessor deactivates the TEST pin of host.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65125" lvl="0" indent="-255587">
              <a:spcBef>
                <a:spcPts val="560"/>
              </a:spcBef>
              <a:buSzPts val="28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 WAIT instruction repeatedly checks the test pin to check activation status of host.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65125" lvl="0" indent="-255587">
              <a:spcBef>
                <a:spcPts val="560"/>
              </a:spcBef>
              <a:buSzPts val="28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When coprocessor completes its operation, it activates the TEST pin.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65125" lvl="0" indent="-255587">
              <a:spcBef>
                <a:spcPts val="560"/>
              </a:spcBef>
              <a:buSzPts val="28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When the TEST pin is activated. The host executes the next instruction in sequence.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65125" marR="0" lvl="0" indent="-255587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Google Shape;195;p18"/>
          <p:cNvSpPr txBox="1">
            <a:spLocks noGrp="1"/>
          </p:cNvSpPr>
          <p:nvPr>
            <p:ph type="title" idx="4294967295"/>
          </p:nvPr>
        </p:nvSpPr>
        <p:spPr>
          <a:xfrm>
            <a:off x="457200" y="38068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 sz="41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Interaction between CPU &amp; Coprocessor (Contd.)</a:t>
            </a:r>
            <a:endParaRPr sz="4100" b="1" i="0" u="sng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>
            <a:spLocks noGrp="1"/>
          </p:cNvSpPr>
          <p:nvPr>
            <p:ph type="body" idx="4294967295"/>
          </p:nvPr>
        </p:nvSpPr>
        <p:spPr>
          <a:xfrm>
            <a:off x="601980" y="809625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8086                                    Coprocessor  </a:t>
            </a:r>
            <a:endParaRPr dirty="0"/>
          </a:p>
          <a:p>
            <a:pPr marL="365125" marR="0" lvl="0" indent="-2555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Wake up the</a:t>
            </a:r>
            <a:endParaRPr dirty="0"/>
          </a:p>
          <a:p>
            <a:pPr marL="365125" marR="0" lvl="0" indent="-2555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Coprocessor</a:t>
            </a:r>
            <a:endParaRPr dirty="0"/>
          </a:p>
          <a:p>
            <a:pPr marL="365125" marR="0" lvl="0" indent="-2555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555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555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555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555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</a:t>
            </a:r>
            <a:endParaRPr dirty="0"/>
          </a:p>
          <a:p>
            <a:pPr marL="365125" marR="0" lvl="0" indent="-2555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Wake up the</a:t>
            </a:r>
            <a:endParaRPr dirty="0"/>
          </a:p>
          <a:p>
            <a:pPr marL="365125" marR="0" lvl="0" indent="-2555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8086 or</a:t>
            </a:r>
            <a:endParaRPr dirty="0"/>
          </a:p>
          <a:p>
            <a:pPr marL="365125" marR="0" lvl="0" indent="-2555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8088</a:t>
            </a:r>
            <a:endParaRPr dirty="0"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 sz="41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Synchronization between 8086 and its coprocessor</a:t>
            </a:r>
            <a:endParaRPr sz="4100" b="1" i="0" u="sng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20"/>
          <p:cNvCxnSpPr/>
          <p:nvPr/>
        </p:nvCxnSpPr>
        <p:spPr>
          <a:xfrm rot="5400000">
            <a:off x="1715293" y="2094706"/>
            <a:ext cx="381000" cy="1587"/>
          </a:xfrm>
          <a:prstGeom prst="straightConnector1">
            <a:avLst/>
          </a:prstGeom>
          <a:noFill/>
          <a:ln w="9525" cap="flat" cmpd="sng">
            <a:solidFill>
              <a:srgbClr val="B6DCD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3" name="Google Shape;213;p20"/>
          <p:cNvSpPr/>
          <p:nvPr/>
        </p:nvSpPr>
        <p:spPr>
          <a:xfrm>
            <a:off x="1447800" y="2286000"/>
            <a:ext cx="9906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lang="en-US" sz="18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ESC</a:t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838200" y="3352800"/>
            <a:ext cx="2286000" cy="914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lang="en-US" sz="18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Execute the 8086 instructions</a:t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1447800" y="4800600"/>
            <a:ext cx="12192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lang="en-US" sz="18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WAIT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5943600" y="2514600"/>
            <a:ext cx="1981200" cy="914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lang="en-US" sz="18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Monitor the 8086 or 8088</a:t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562600" y="3810000"/>
            <a:ext cx="2590800" cy="1524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lang="en-US" sz="18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Deactivate the host’s TEST pin &amp; execute the specified operation.</a:t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5943600" y="5715000"/>
            <a:ext cx="1905000" cy="838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lang="en-US" sz="18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Activate the TEST pin</a:t>
            </a:r>
            <a:endParaRPr/>
          </a:p>
        </p:txBody>
      </p:sp>
      <p:cxnSp>
        <p:nvCxnSpPr>
          <p:cNvPr id="219" name="Google Shape;219;p20"/>
          <p:cNvCxnSpPr/>
          <p:nvPr/>
        </p:nvCxnSpPr>
        <p:spPr>
          <a:xfrm rot="5400000">
            <a:off x="1600200" y="3009900"/>
            <a:ext cx="685800" cy="3175"/>
          </a:xfrm>
          <a:prstGeom prst="straightConnector1">
            <a:avLst/>
          </a:prstGeom>
          <a:noFill/>
          <a:ln w="9525" cap="flat" cmpd="sng">
            <a:solidFill>
              <a:srgbClr val="B6DCD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0" name="Google Shape;220;p20"/>
          <p:cNvCxnSpPr/>
          <p:nvPr/>
        </p:nvCxnSpPr>
        <p:spPr>
          <a:xfrm rot="5400000">
            <a:off x="1714500" y="4533900"/>
            <a:ext cx="533400" cy="3175"/>
          </a:xfrm>
          <a:prstGeom prst="straightConnector1">
            <a:avLst/>
          </a:prstGeom>
          <a:noFill/>
          <a:ln w="9525" cap="flat" cmpd="sng">
            <a:solidFill>
              <a:srgbClr val="B6DCD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1" name="Google Shape;221;p20"/>
          <p:cNvCxnSpPr/>
          <p:nvPr/>
        </p:nvCxnSpPr>
        <p:spPr>
          <a:xfrm rot="5400000">
            <a:off x="1790700" y="5600700"/>
            <a:ext cx="533400" cy="3175"/>
          </a:xfrm>
          <a:prstGeom prst="straightConnector1">
            <a:avLst/>
          </a:prstGeom>
          <a:noFill/>
          <a:ln w="9525" cap="flat" cmpd="sng">
            <a:solidFill>
              <a:srgbClr val="B6DCD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2" name="Google Shape;222;p20"/>
          <p:cNvCxnSpPr/>
          <p:nvPr/>
        </p:nvCxnSpPr>
        <p:spPr>
          <a:xfrm rot="5400000">
            <a:off x="6781800" y="3581400"/>
            <a:ext cx="304800" cy="3175"/>
          </a:xfrm>
          <a:prstGeom prst="straightConnector1">
            <a:avLst/>
          </a:prstGeom>
          <a:noFill/>
          <a:ln w="9525" cap="flat" cmpd="sng">
            <a:solidFill>
              <a:srgbClr val="B6DCD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3" name="Google Shape;223;p20"/>
          <p:cNvCxnSpPr/>
          <p:nvPr/>
        </p:nvCxnSpPr>
        <p:spPr>
          <a:xfrm rot="5400000">
            <a:off x="6667500" y="5524500"/>
            <a:ext cx="381000" cy="3175"/>
          </a:xfrm>
          <a:prstGeom prst="straightConnector1">
            <a:avLst/>
          </a:prstGeom>
          <a:noFill/>
          <a:ln w="9525" cap="flat" cmpd="sng">
            <a:solidFill>
              <a:srgbClr val="B6DCD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4" name="Google Shape;224;p20"/>
          <p:cNvCxnSpPr/>
          <p:nvPr/>
        </p:nvCxnSpPr>
        <p:spPr>
          <a:xfrm rot="-5400000">
            <a:off x="6076950" y="3905250"/>
            <a:ext cx="4000500" cy="457200"/>
          </a:xfrm>
          <a:prstGeom prst="bentConnector2">
            <a:avLst/>
          </a:prstGeom>
          <a:noFill/>
          <a:ln w="9525" cap="flat" cmpd="sng">
            <a:solidFill>
              <a:srgbClr val="B6DCD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0"/>
          <p:cNvCxnSpPr/>
          <p:nvPr/>
        </p:nvCxnSpPr>
        <p:spPr>
          <a:xfrm rot="10800000">
            <a:off x="6934200" y="2133600"/>
            <a:ext cx="1295400" cy="1587"/>
          </a:xfrm>
          <a:prstGeom prst="straightConnector1">
            <a:avLst/>
          </a:prstGeom>
          <a:noFill/>
          <a:ln w="9525" cap="flat" cmpd="sng">
            <a:solidFill>
              <a:srgbClr val="B6DCD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0"/>
          <p:cNvCxnSpPr/>
          <p:nvPr/>
        </p:nvCxnSpPr>
        <p:spPr>
          <a:xfrm rot="5400000">
            <a:off x="6743700" y="2324100"/>
            <a:ext cx="228600" cy="31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7" name="Google Shape;227;p20"/>
          <p:cNvCxnSpPr/>
          <p:nvPr/>
        </p:nvCxnSpPr>
        <p:spPr>
          <a:xfrm rot="-5400000">
            <a:off x="6819900" y="2171700"/>
            <a:ext cx="76200" cy="3175"/>
          </a:xfrm>
          <a:prstGeom prst="straightConnector1">
            <a:avLst/>
          </a:prstGeom>
          <a:noFill/>
          <a:ln w="9525" cap="flat" cmpd="sng">
            <a:solidFill>
              <a:srgbClr val="B6DCD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0"/>
          <p:cNvCxnSpPr/>
          <p:nvPr/>
        </p:nvCxnSpPr>
        <p:spPr>
          <a:xfrm>
            <a:off x="6858000" y="2133600"/>
            <a:ext cx="152400" cy="1587"/>
          </a:xfrm>
          <a:prstGeom prst="straightConnector1">
            <a:avLst/>
          </a:prstGeom>
          <a:noFill/>
          <a:ln w="9525" cap="flat" cmpd="sng">
            <a:solidFill>
              <a:srgbClr val="B6DCD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0"/>
          <p:cNvCxnSpPr/>
          <p:nvPr/>
        </p:nvCxnSpPr>
        <p:spPr>
          <a:xfrm>
            <a:off x="8229600" y="2133600"/>
            <a:ext cx="76200" cy="1587"/>
          </a:xfrm>
          <a:prstGeom prst="straightConnector1">
            <a:avLst/>
          </a:prstGeom>
          <a:noFill/>
          <a:ln w="9525" cap="flat" cmpd="sng">
            <a:solidFill>
              <a:srgbClr val="B6DCD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0"/>
          <p:cNvCxnSpPr/>
          <p:nvPr/>
        </p:nvCxnSpPr>
        <p:spPr>
          <a:xfrm>
            <a:off x="2438400" y="2476500"/>
            <a:ext cx="3505200" cy="495300"/>
          </a:xfrm>
          <a:prstGeom prst="curvedConnector3">
            <a:avLst>
              <a:gd name="adj1" fmla="val 10800"/>
            </a:avLst>
          </a:prstGeom>
          <a:noFill/>
          <a:ln w="9525" cap="flat" cmpd="sng">
            <a:solidFill>
              <a:srgbClr val="B6DCD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1" name="Google Shape;231;p20"/>
          <p:cNvCxnSpPr/>
          <p:nvPr/>
        </p:nvCxnSpPr>
        <p:spPr>
          <a:xfrm>
            <a:off x="6934200" y="4114800"/>
            <a:ext cx="5334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0"/>
          <p:cNvCxnSpPr/>
          <p:nvPr/>
        </p:nvCxnSpPr>
        <p:spPr>
          <a:xfrm>
            <a:off x="6858000" y="5943600"/>
            <a:ext cx="5334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0"/>
          <p:cNvCxnSpPr/>
          <p:nvPr/>
        </p:nvCxnSpPr>
        <p:spPr>
          <a:xfrm rot="5400000">
            <a:off x="1713706" y="2093118"/>
            <a:ext cx="38100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4" name="Google Shape;234;p20"/>
          <p:cNvCxnSpPr/>
          <p:nvPr/>
        </p:nvCxnSpPr>
        <p:spPr>
          <a:xfrm rot="5400000">
            <a:off x="1600200" y="3009900"/>
            <a:ext cx="685800" cy="31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5" name="Google Shape;235;p20"/>
          <p:cNvCxnSpPr/>
          <p:nvPr/>
        </p:nvCxnSpPr>
        <p:spPr>
          <a:xfrm rot="5400000">
            <a:off x="1714500" y="4533900"/>
            <a:ext cx="533400" cy="31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6" name="Google Shape;236;p20"/>
          <p:cNvCxnSpPr/>
          <p:nvPr/>
        </p:nvCxnSpPr>
        <p:spPr>
          <a:xfrm rot="5400000">
            <a:off x="1790700" y="5600700"/>
            <a:ext cx="533400" cy="31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7" name="Google Shape;237;p20"/>
          <p:cNvCxnSpPr/>
          <p:nvPr/>
        </p:nvCxnSpPr>
        <p:spPr>
          <a:xfrm rot="-5400000">
            <a:off x="6076950" y="3905250"/>
            <a:ext cx="4000500" cy="4572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8" name="Google Shape;238;p20"/>
          <p:cNvCxnSpPr/>
          <p:nvPr/>
        </p:nvCxnSpPr>
        <p:spPr>
          <a:xfrm rot="10800000">
            <a:off x="6934200" y="2133600"/>
            <a:ext cx="1295400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20"/>
          <p:cNvCxnSpPr/>
          <p:nvPr/>
        </p:nvCxnSpPr>
        <p:spPr>
          <a:xfrm>
            <a:off x="2438400" y="2476500"/>
            <a:ext cx="3505200" cy="495300"/>
          </a:xfrm>
          <a:prstGeom prst="curvedConnector3">
            <a:avLst>
              <a:gd name="adj1" fmla="val 108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0" name="Google Shape;240;p20"/>
          <p:cNvCxnSpPr/>
          <p:nvPr/>
        </p:nvCxnSpPr>
        <p:spPr>
          <a:xfrm rot="10800000">
            <a:off x="2489100" y="5256299"/>
            <a:ext cx="3454500" cy="8778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609600" y="1143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Multiprocessor system is a type of </a:t>
            </a:r>
            <a:r>
              <a:rPr lang="en-US" sz="2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system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which </a:t>
            </a:r>
            <a:r>
              <a:rPr lang="en-US" sz="2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or more processors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together to process </a:t>
            </a:r>
            <a:r>
              <a:rPr lang="en-US" sz="2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one program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simultaneously. </a:t>
            </a:r>
            <a:endParaRPr dirty="0"/>
          </a:p>
        </p:txBody>
      </p:sp>
      <p:sp>
        <p:nvSpPr>
          <p:cNvPr id="96" name="Google Shape;96;p2"/>
          <p:cNvSpPr txBox="1"/>
          <p:nvPr/>
        </p:nvSpPr>
        <p:spPr>
          <a:xfrm>
            <a:off x="511791" y="0"/>
            <a:ext cx="82296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Multiprocessor System</a:t>
            </a:r>
            <a:endParaRPr sz="4000" b="1" i="0" u="sng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7" name="Google Shape;97;p2" descr="Image result for multiprocessor sys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7059" y="2438399"/>
            <a:ext cx="476250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body" idx="4294967295"/>
          </p:nvPr>
        </p:nvSpPr>
        <p:spPr>
          <a:xfrm>
            <a:off x="457200" y="1481137"/>
            <a:ext cx="8229600" cy="499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Cost: Multiple processors share the same resources. Separate power supply or mother board for each chip is not required. This reduces the cost.</a:t>
            </a:r>
            <a:endParaRPr dirty="0"/>
          </a:p>
          <a:p>
            <a:pPr marL="365125" marR="0" lvl="0" indent="-2555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Increased Reliability: The reliability of system is also increased. The failure of one processor does not affect the other processors though it will slow down the machine.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 idx="4294967295"/>
          </p:nvPr>
        </p:nvSpPr>
        <p:spPr>
          <a:xfrm>
            <a:off x="490537" y="311150"/>
            <a:ext cx="82296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Trebuchet MS"/>
              <a:buNone/>
            </a:pPr>
            <a:r>
              <a:rPr lang="en-US" sz="4100" b="1" i="0" u="sng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Advantages</a:t>
            </a:r>
            <a:endParaRPr sz="4100" b="1" i="0" u="sng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Increased Throughput: An increase in the number of processes completes the work in less time. </a:t>
            </a:r>
            <a:endParaRPr sz="3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5125" marR="0" lvl="0" indent="-2555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Easy to add more processor as need arises.</a:t>
            </a:r>
            <a:endParaRPr/>
          </a:p>
          <a:p>
            <a:pPr marL="365125" marR="0" lvl="0" indent="-2555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Task are divided among modules, so if any failure occurs, so it is easier and cheaper to find and replace. 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Trebuchet MS"/>
              <a:buNone/>
            </a:pPr>
            <a:r>
              <a:rPr lang="en-US" sz="4100" b="1" i="0" u="sng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Advantages(Contd.)</a:t>
            </a:r>
            <a:endParaRPr sz="4100" b="1" i="0" u="sng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Bus contention</a:t>
            </a:r>
            <a:endParaRPr dirty="0"/>
          </a:p>
          <a:p>
            <a:pPr marL="765175" marR="0" lvl="1" indent="-255587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contention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undesirable state of the 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in which more than one device on the 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attempts to place values on the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at the same time. Most 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architectures require their devices to follow an arbitration protocol carefully designed to make the likelihood of 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contention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negligible.</a:t>
            </a:r>
            <a:endParaRPr sz="2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5125" marR="0" lvl="0" indent="-2555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 processor Communication</a:t>
            </a:r>
            <a:endParaRPr dirty="0"/>
          </a:p>
          <a:p>
            <a:pPr marL="765175" marR="0" lvl="1" indent="-255587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 process communication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(IPC) is a mechanism which allows processes to communicate each other and synchronize their actions. The communication between these processes can be seen as a method of co-operation between them.</a:t>
            </a:r>
            <a:endParaRPr dirty="0"/>
          </a:p>
          <a:p>
            <a:pPr marL="365125" marR="0" lvl="0" indent="-2555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5125" marR="0" lvl="0" indent="-2555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 dirty="0"/>
          </a:p>
          <a:p>
            <a:pPr marL="365125" marR="0" lvl="0" indent="-2555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 idx="4294967295"/>
          </p:nvPr>
        </p:nvSpPr>
        <p:spPr>
          <a:xfrm>
            <a:off x="0" y="-1"/>
            <a:ext cx="121024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Trebuchet MS"/>
              <a:buNone/>
            </a:pPr>
            <a:endParaRPr sz="1200" b="1" i="0" u="sng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7671" y="835214"/>
            <a:ext cx="3166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4100"/>
            </a:pPr>
            <a:r>
              <a:rPr lang="en-US" sz="2800" b="1" u="sng" dirty="0">
                <a:latin typeface="Trebuchet MS"/>
                <a:ea typeface="Trebuchet MS"/>
                <a:cs typeface="Trebuchet MS"/>
                <a:sym typeface="Trebuchet MS"/>
              </a:rPr>
              <a:t>Disadvantages</a:t>
            </a:r>
            <a:endParaRPr lang="en-US" sz="1200" b="1" u="sng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Three basic configurations -</a:t>
            </a:r>
            <a:endParaRPr/>
          </a:p>
          <a:p>
            <a:pPr marL="365125" marR="0" lvl="0" indent="-2555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5125" marR="0" lvl="0" indent="-2555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Coprocessor Configuration</a:t>
            </a:r>
            <a:endParaRPr/>
          </a:p>
          <a:p>
            <a:pPr marL="365125" marR="0" lvl="0" indent="-2555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Closely Coupled Configuration</a:t>
            </a:r>
            <a:endParaRPr/>
          </a:p>
          <a:p>
            <a:pPr marL="365125" marR="0" lvl="0" indent="-2555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Loosely Coupled Configuration</a:t>
            </a:r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Trebuchet MS"/>
              <a:buNone/>
            </a:pPr>
            <a:endParaRPr sz="4100" b="1" i="0" u="sng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body" idx="4294967295"/>
          </p:nvPr>
        </p:nvSpPr>
        <p:spPr>
          <a:xfrm>
            <a:off x="381000" y="7620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configuration in which coprocessor  is connected with the main processor is called coprocessor configuration.</a:t>
            </a:r>
            <a:endParaRPr dirty="0"/>
          </a:p>
          <a:p>
            <a:pPr marL="365125" marR="0" lvl="0" indent="-2555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Main processor and coprocessor work </a:t>
            </a:r>
            <a:r>
              <a:rPr lang="en-US" sz="2400" b="0" i="0" u="sng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parallel </a:t>
            </a:r>
            <a:r>
              <a:rPr lang="en-US" sz="2400" b="0" i="0" u="sng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system.</a:t>
            </a:r>
            <a:endParaRPr u="sng" dirty="0"/>
          </a:p>
          <a:p>
            <a:pPr marL="365125" marR="0" lvl="0" indent="-2555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8087 is a coprocessor for the 8086 processor </a:t>
            </a:r>
            <a:endParaRPr dirty="0"/>
          </a:p>
          <a:p>
            <a:pPr marL="365125" marR="0" lvl="0" indent="-2555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Coprocessor mainly used for </a:t>
            </a:r>
            <a:r>
              <a:rPr lang="en-US" sz="2400" b="0" i="0" u="sng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 calculation.</a:t>
            </a:r>
            <a:endParaRPr u="sng" dirty="0"/>
          </a:p>
          <a:p>
            <a:pPr marL="365125" marR="0" lvl="0" indent="-2555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After calculation it supplies its result to the main processor .</a:t>
            </a:r>
            <a:endParaRPr dirty="0"/>
          </a:p>
          <a:p>
            <a:pPr marL="365125" marR="0" lvl="0" indent="-2555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Then main processor work with the result </a:t>
            </a:r>
            <a:r>
              <a:rPr lang="en-US" sz="2400" b="0" i="0" u="sng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supplied by the coprocessor.</a:t>
            </a:r>
            <a:endParaRPr u="sng" dirty="0"/>
          </a:p>
          <a:p>
            <a:pPr marL="365125" marR="0" lvl="0" indent="-777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5125" marR="0" lvl="0" indent="-777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 idx="4294967295"/>
          </p:nvPr>
        </p:nvSpPr>
        <p:spPr>
          <a:xfrm>
            <a:off x="566737" y="-222250"/>
            <a:ext cx="82296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Trebuchet MS"/>
              <a:buNone/>
            </a:pPr>
            <a:r>
              <a:rPr lang="en-US" sz="4100" b="1" i="0" u="sng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Coprocessor configuration</a:t>
            </a:r>
            <a:endParaRPr sz="4100" b="1" i="0" u="sng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 idx="4294967295"/>
          </p:nvPr>
        </p:nvSpPr>
        <p:spPr>
          <a:xfrm>
            <a:off x="566737" y="-222250"/>
            <a:ext cx="82296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Trebuchet MS"/>
              <a:buNone/>
            </a:pPr>
            <a:r>
              <a:rPr lang="en-US" sz="4100" b="1" i="0" u="sng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Coprocessor configuration</a:t>
            </a:r>
            <a:endParaRPr sz="4100" b="1" i="0" u="sng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8" descr="Image result for coprocessor configuration"/>
          <p:cNvSpPr txBox="1"/>
          <p:nvPr/>
        </p:nvSpPr>
        <p:spPr>
          <a:xfrm>
            <a:off x="2286000" y="2362200"/>
            <a:ext cx="4572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8" descr="Coprocessor Configur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95400"/>
            <a:ext cx="8139112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body" idx="4294967295"/>
          </p:nvPr>
        </p:nvSpPr>
        <p:spPr>
          <a:xfrm>
            <a:off x="381000" y="1066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Main processor connected with the independent processor.</a:t>
            </a:r>
            <a:endParaRPr sz="2400" dirty="0"/>
          </a:p>
          <a:p>
            <a:pPr marL="365125" marR="0" lvl="0" indent="-2555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Independent  processor execute its own instruction set.</a:t>
            </a:r>
            <a:endParaRPr sz="2400" dirty="0"/>
          </a:p>
          <a:p>
            <a:pPr marL="365125" marR="0" lvl="0" indent="-2555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lang="en-US" sz="2400" b="0" i="0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This configuration  minimize cost.</a:t>
            </a:r>
            <a:endParaRPr sz="2400" u="sng" dirty="0"/>
          </a:p>
          <a:p>
            <a:pPr marL="365125" marR="0" lvl="0" indent="-2555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lang="en-US" sz="2400" b="0" i="0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Share same clock and bus control logic</a:t>
            </a:r>
            <a:r>
              <a:rPr lang="en-US" sz="24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400" dirty="0"/>
          </a:p>
          <a:p>
            <a:pPr marL="365125" lvl="0" indent="-255587">
              <a:spcBef>
                <a:spcPts val="0"/>
              </a:spcBef>
              <a:buSzPts val="2800"/>
              <a:buFont typeface="Trebuchet MS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instruction fetching and data references, independent processor accesses the bus  through the CPU’s RQ/GT lines. </a:t>
            </a:r>
            <a:endParaRPr lang="en-US" sz="2400" b="0" i="0" u="none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5125" lvl="0" indent="-255587">
              <a:spcBef>
                <a:spcPts val="0"/>
              </a:spcBef>
              <a:buSzPts val="2800"/>
              <a:buFont typeface="Trebuchet MS"/>
              <a:buChar char="•"/>
            </a:pPr>
            <a:r>
              <a:rPr lang="en-US" sz="2400" dirty="0" smtClean="0">
                <a:latin typeface="Trebuchet MS"/>
                <a:ea typeface="Trebuchet MS"/>
                <a:cs typeface="Trebuchet MS"/>
                <a:sym typeface="Trebuchet MS"/>
              </a:rPr>
              <a:t>Coprocessor 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cannot take control of the bus, it does everything through the CPU</a:t>
            </a:r>
            <a:endParaRPr lang="en-US" sz="2400" dirty="0"/>
          </a:p>
          <a:p>
            <a:pPr marL="365125" lvl="0" indent="-255587">
              <a:spcBef>
                <a:spcPts val="560"/>
              </a:spcBef>
              <a:buSzPts val="2800"/>
              <a:buFont typeface="Trebuchet MS"/>
              <a:buChar char="•"/>
            </a:pP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Closely Coupled processor may take control of the bus independently </a:t>
            </a:r>
            <a:endParaRPr lang="en-US" sz="2400" dirty="0"/>
          </a:p>
          <a:p>
            <a:pPr marL="365125" lvl="0" indent="-255587">
              <a:spcBef>
                <a:spcPts val="560"/>
              </a:spcBef>
              <a:buSzPts val="2800"/>
              <a:buNone/>
            </a:pP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65125" lvl="0" indent="-77787">
              <a:spcBef>
                <a:spcPts val="560"/>
              </a:spcBef>
              <a:buSzPts val="2800"/>
              <a:buNone/>
            </a:pP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65125" marR="0" lvl="0" indent="-2555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endParaRPr sz="2400" dirty="0"/>
          </a:p>
        </p:txBody>
      </p:sp>
      <p:sp>
        <p:nvSpPr>
          <p:cNvPr id="140" name="Google Shape;140;p9"/>
          <p:cNvSpPr txBox="1">
            <a:spLocks noGrp="1"/>
          </p:cNvSpPr>
          <p:nvPr>
            <p:ph type="title" idx="4294967295"/>
          </p:nvPr>
        </p:nvSpPr>
        <p:spPr>
          <a:xfrm>
            <a:off x="414337" y="-298450"/>
            <a:ext cx="82296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Trebuchet MS"/>
              <a:buNone/>
            </a:pPr>
            <a:r>
              <a:rPr lang="en-US" sz="4100" b="1" i="0" u="sng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Closely Coupled Configuration</a:t>
            </a:r>
            <a:endParaRPr sz="4100" b="1" i="0" u="sng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1" name="Google Shape;141;p9"/>
          <p:cNvCxnSpPr/>
          <p:nvPr/>
        </p:nvCxnSpPr>
        <p:spPr>
          <a:xfrm>
            <a:off x="2514600" y="5029200"/>
            <a:ext cx="381000" cy="1587"/>
          </a:xfrm>
          <a:prstGeom prst="straightConnector1">
            <a:avLst/>
          </a:prstGeom>
          <a:noFill/>
          <a:ln w="9525" cap="flat" cmpd="sng">
            <a:solidFill>
              <a:srgbClr val="B6DCD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737</Words>
  <Application>Microsoft Office PowerPoint</Application>
  <PresentationFormat>On-screen Show (4:3)</PresentationFormat>
  <Paragraphs>111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Multiprocessor System</vt:lpstr>
      <vt:lpstr>PowerPoint Presentation</vt:lpstr>
      <vt:lpstr>Advantages</vt:lpstr>
      <vt:lpstr>Advantages(Contd.)</vt:lpstr>
      <vt:lpstr>PowerPoint Presentation</vt:lpstr>
      <vt:lpstr>PowerPoint Presentation</vt:lpstr>
      <vt:lpstr>Coprocessor configuration</vt:lpstr>
      <vt:lpstr>Coprocessor configuration</vt:lpstr>
      <vt:lpstr>Closely Coupled Configuration</vt:lpstr>
      <vt:lpstr>Closely Coupled Configuration</vt:lpstr>
      <vt:lpstr>Loosely Coupled Configuration</vt:lpstr>
      <vt:lpstr>PowerPoint Presentation</vt:lpstr>
      <vt:lpstr>Coprocessor Configuration</vt:lpstr>
      <vt:lpstr>Introduction</vt:lpstr>
      <vt:lpstr>Interaction between CPU &amp; Coprocessor (Contd.)</vt:lpstr>
      <vt:lpstr>Synchronization between 8086 and its coprocessor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Multiprocessor System</dc:title>
  <dc:creator>cse</dc:creator>
  <cp:lastModifiedBy>Fahim faisal Sifat</cp:lastModifiedBy>
  <cp:revision>42</cp:revision>
  <dcterms:created xsi:type="dcterms:W3CDTF">2010-11-29T02:59:12Z</dcterms:created>
  <dcterms:modified xsi:type="dcterms:W3CDTF">2023-09-03T14:28:45Z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34A98D534B404AABBEF0BF88B1B4CF2D</vt:lpwstr>
  </property>
  <property fmtid="{D5CDD505-2E9C-101B-9397-08002B2CF9AE}" pid="3" name="KSOProductBuildVer">
    <vt:lpwstr>1033-11.2.0.11486</vt:lpwstr>
  </property>
</Properties>
</file>