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/4GZ52UU1204RUQOnyWkJv1a9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54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429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b508499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b508499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2b5084998d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b5084998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b5084998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2b5084998d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body" idx="4294967295"/>
          </p:nvPr>
        </p:nvSpPr>
        <p:spPr>
          <a:xfrm>
            <a:off x="460375" y="1828800"/>
            <a:ext cx="844232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Arial"/>
              <a:buNone/>
            </a:pPr>
            <a:r>
              <a:rPr lang="en-US" sz="33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Definition :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An instrument or </a:t>
            </a:r>
            <a:r>
              <a:rPr lang="en-US" sz="3200" b="0" i="0" u="sng" strike="noStrike" cap="none" dirty="0">
                <a:solidFill>
                  <a:schemeClr val="dk1"/>
                </a:solidFill>
                <a:sym typeface="Arial"/>
              </a:rPr>
              <a:t>a process control system comprises a number of components which together perform measurement </a:t>
            </a:r>
            <a:r>
              <a:rPr lang="en-US" sz="3200" b="0" i="0" u="sng" strike="noStrike" cap="none" dirty="0" smtClean="0">
                <a:solidFill>
                  <a:schemeClr val="dk1"/>
                </a:solidFill>
                <a:sym typeface="Arial"/>
              </a:rPr>
              <a:t>or </a:t>
            </a:r>
            <a:r>
              <a:rPr lang="en-US" sz="3200" b="0" i="0" u="sng" strike="noStrike" cap="none" dirty="0">
                <a:solidFill>
                  <a:schemeClr val="dk1"/>
                </a:solidFill>
                <a:sym typeface="Arial"/>
              </a:rPr>
              <a:t>control one or more physical parameters.</a:t>
            </a:r>
            <a:endParaRPr u="sng"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Examples of physical parameters are temperature, pressure etc.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title" idx="4294967295"/>
          </p:nvPr>
        </p:nvSpPr>
        <p:spPr>
          <a:xfrm>
            <a:off x="673100" y="84772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None/>
            </a:pPr>
            <a:r>
              <a:rPr lang="en-US" sz="3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DEVICES FOR PROCESS CONTROL AND INSTRUMENTATION</a:t>
            </a:r>
            <a:r>
              <a:rPr lang="en-US" sz="38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8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</a:br>
            <a:endParaRPr sz="3800" b="1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title" idx="4294967295"/>
          </p:nvPr>
        </p:nvSpPr>
        <p:spPr>
          <a:xfrm>
            <a:off x="5334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Resistance thermometers:</a:t>
            </a:r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marR="0" lvl="0" indent="-2555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 (0.05 mm diameter) wire of temperature sensitive metal is wound on a suitable supported inside a tiny Pyrex tube.</a:t>
            </a:r>
            <a:endParaRPr dirty="0"/>
          </a:p>
          <a:p>
            <a:pPr marL="365125" marR="0" lvl="0" indent="-255587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then placed in the environment for which the temperature has to be measured.</a:t>
            </a:r>
            <a:endParaRPr dirty="0"/>
          </a:p>
          <a:p>
            <a:pPr marL="365125" marR="0" lvl="0" indent="-255587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are measured in this way-</a:t>
            </a:r>
            <a:endParaRPr dirty="0"/>
          </a:p>
          <a:p>
            <a:pPr marL="365125" marR="0" lvl="0" indent="-255587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6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6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(1+α(T</a:t>
            </a:r>
            <a:r>
              <a:rPr lang="en-US" sz="24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</a:t>
            </a:r>
            <a:r>
              <a:rPr lang="en-US" sz="26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dirty="0"/>
          </a:p>
          <a:p>
            <a:pPr marL="365125" marR="0" lvl="0" indent="-255587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R</a:t>
            </a:r>
            <a:r>
              <a:rPr lang="en-US" sz="26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=is the resistance at temperature T</a:t>
            </a:r>
            <a:r>
              <a:rPr lang="en-US" sz="26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dirty="0"/>
          </a:p>
          <a:p>
            <a:pPr marL="365125" marR="0" lvl="0" indent="-255587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6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=is the resistance at temperature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6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dirty="0"/>
          </a:p>
          <a:p>
            <a:pPr marL="365125" marR="0" lvl="0" indent="-255587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α=is the temperature coefficient used for making the wire </a:t>
            </a:r>
            <a:endParaRPr dirty="0"/>
          </a:p>
          <a:p>
            <a: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b5084998d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2" name="Google Shape;192;g22b5084998d_0_0"/>
          <p:cNvSpPr txBox="1"/>
          <p:nvPr/>
        </p:nvSpPr>
        <p:spPr>
          <a:xfrm>
            <a:off x="285750" y="369775"/>
            <a:ext cx="8572500" cy="56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Example: A platinum resistance thermometer uses the change in R to measure temperature. Suppose R</a:t>
            </a:r>
            <a:r>
              <a:rPr lang="en-US" sz="3200" baseline="-25000" dirty="0"/>
              <a:t>0</a:t>
            </a:r>
            <a:r>
              <a:rPr lang="en-US" sz="3200" dirty="0"/>
              <a:t> = 50 Ω at T</a:t>
            </a:r>
            <a:r>
              <a:rPr lang="en-US" sz="3200" baseline="-25000" dirty="0"/>
              <a:t>0</a:t>
            </a:r>
            <a:r>
              <a:rPr lang="en-US" sz="3200" dirty="0"/>
              <a:t>=20 ºC. </a:t>
            </a:r>
            <a:endParaRPr sz="3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α for </a:t>
            </a:r>
            <a:r>
              <a:rPr lang="en-US" sz="3200" dirty="0" err="1"/>
              <a:t>Pt</a:t>
            </a:r>
            <a:r>
              <a:rPr lang="en-US" sz="3200" dirty="0"/>
              <a:t> is 3.92×10-3 (ºC)</a:t>
            </a:r>
            <a:r>
              <a:rPr lang="en-US" sz="3200" baseline="30000" dirty="0"/>
              <a:t>-1</a:t>
            </a:r>
            <a:r>
              <a:rPr lang="en-US" sz="3200" dirty="0"/>
              <a:t> in this temperature range. What is R when T = 50.0 ºC? </a:t>
            </a:r>
            <a:endParaRPr sz="3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Answer:</a:t>
            </a:r>
            <a:endParaRPr sz="3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 = 50Ω [1 + 3.92 ×10-3 (ºC)-1 (30.0 ºC)] = 55.9 Ω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5722621" y="5622072"/>
            <a:ext cx="2377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Rt</a:t>
            </a:r>
            <a:r>
              <a:rPr lang="en-US" sz="1800" dirty="0">
                <a:solidFill>
                  <a:srgbClr val="FF0000"/>
                </a:solidFill>
              </a:rPr>
              <a:t> = R0(1+</a:t>
            </a:r>
            <a:r>
              <a:rPr lang="el-GR" sz="1800" dirty="0">
                <a:solidFill>
                  <a:srgbClr val="FF0000"/>
                </a:solidFill>
              </a:rPr>
              <a:t>α(</a:t>
            </a:r>
            <a:r>
              <a:rPr lang="en-US" sz="1800" dirty="0">
                <a:solidFill>
                  <a:srgbClr val="FF0000"/>
                </a:solidFill>
              </a:rPr>
              <a:t>Tt-T0))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b5084998d_0_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9" name="Google Shape;199;g22b5084998d_0_24"/>
          <p:cNvSpPr txBox="1"/>
          <p:nvPr/>
        </p:nvSpPr>
        <p:spPr>
          <a:xfrm>
            <a:off x="0" y="0"/>
            <a:ext cx="9144000" cy="6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Example: A platinum resistance thermometer has a resistance R</a:t>
            </a:r>
            <a:r>
              <a:rPr lang="en-US" sz="2800" baseline="-25000" dirty="0"/>
              <a:t>0</a:t>
            </a:r>
            <a:r>
              <a:rPr lang="en-US" sz="2800" dirty="0"/>
              <a:t> = 50.0 Ω at T</a:t>
            </a:r>
            <a:r>
              <a:rPr lang="en-US" sz="2800" baseline="-25000" dirty="0"/>
              <a:t>0</a:t>
            </a:r>
            <a:r>
              <a:rPr lang="en-US" sz="2800" dirty="0"/>
              <a:t>=20 ºC. α for </a:t>
            </a:r>
            <a:r>
              <a:rPr lang="en-US" sz="2800" dirty="0" err="1"/>
              <a:t>Pt</a:t>
            </a:r>
            <a:r>
              <a:rPr lang="en-US" sz="2800" dirty="0"/>
              <a:t> is 3.92×10-3 (ºC)-1. The thermometer is immersed in a vessel containing melting tin, at which point R increases to 91.6Ω. What is the melting point of tin? </a:t>
            </a:r>
            <a:endParaRPr sz="2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Answer:</a:t>
            </a:r>
            <a:endParaRPr sz="2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R=R</a:t>
            </a:r>
            <a:r>
              <a:rPr lang="en-US" sz="2800" baseline="-25000" dirty="0"/>
              <a:t>0</a:t>
            </a:r>
            <a:r>
              <a:rPr lang="en-US" sz="2800" dirty="0"/>
              <a:t> [1+ </a:t>
            </a:r>
            <a:r>
              <a:rPr lang="en-US" sz="2800" dirty="0">
                <a:solidFill>
                  <a:schemeClr val="dk1"/>
                </a:solidFill>
              </a:rPr>
              <a:t>α</a:t>
            </a:r>
            <a:r>
              <a:rPr lang="en-US" sz="2800" dirty="0"/>
              <a:t>(T - T</a:t>
            </a:r>
            <a:r>
              <a:rPr lang="en-US" sz="2800" baseline="-25000" dirty="0"/>
              <a:t>0</a:t>
            </a:r>
            <a:r>
              <a:rPr lang="en-US" sz="2800" dirty="0"/>
              <a:t> )] </a:t>
            </a:r>
            <a:endParaRPr sz="2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91.6Ω = 50Ω [1 + 3.92 ×10-3 (T–20ºC)] </a:t>
            </a:r>
            <a:endParaRPr sz="2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1.83 = [1 + 3.92 ×10-3 (T–20ºC)] </a:t>
            </a:r>
            <a:endParaRPr sz="2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0.83 = 3.92 ×10-3 (T–20ºC) </a:t>
            </a:r>
            <a:endParaRPr sz="2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212ºC = T–20ºC </a:t>
            </a:r>
            <a:endParaRPr sz="2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 = 232 ºC</a:t>
            </a:r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Thermistors:</a:t>
            </a:r>
            <a:endParaRPr dirty="0"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4294967295"/>
          </p:nvPr>
        </p:nvSpPr>
        <p:spPr>
          <a:xfrm>
            <a:off x="419100" y="1398587"/>
            <a:ext cx="8267700" cy="5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125" marR="0" lvl="0" indent="-25558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Thermistor is a semiconductor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lang="en-US" sz="2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5558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n-US" sz="2800" dirty="0"/>
          </a:p>
          <a:p>
            <a:pPr marL="109538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fabricated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sintered mixture of metal alloys 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</a:p>
          <a:p>
            <a:pPr marL="109538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538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widely used because- </a:t>
            </a:r>
            <a:endParaRPr dirty="0"/>
          </a:p>
          <a:p>
            <a:pPr marL="1165225" marR="0" lvl="2" indent="-255587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Compactness.</a:t>
            </a:r>
            <a:endParaRPr dirty="0"/>
          </a:p>
          <a:p>
            <a:pPr marL="1165225" marR="0" lvl="2" indent="-255587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sensitivity.</a:t>
            </a:r>
            <a:endParaRPr dirty="0"/>
          </a:p>
          <a:p>
            <a:pPr marL="1165225" marR="0" lvl="2" indent="-255587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resistivity.</a:t>
            </a:r>
            <a:endParaRPr dirty="0"/>
          </a:p>
          <a:p>
            <a:pPr marL="365125" marR="0" lvl="0" indent="-255587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55587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relation between the resistance and temperature is-</a:t>
            </a:r>
            <a:endParaRPr dirty="0"/>
          </a:p>
          <a:p>
            <a:pPr marL="365125" marR="0" lvl="0" indent="-255587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800" b="0" i="0" u="none" dirty="0" err="1">
                <a:solidFill>
                  <a:srgbClr val="6B6BC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baseline="-25000" dirty="0" err="1">
                <a:solidFill>
                  <a:srgbClr val="6B6BC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rgbClr val="6B6BCF"/>
                </a:solidFill>
                <a:latin typeface="Arial"/>
                <a:ea typeface="Arial"/>
                <a:cs typeface="Arial"/>
                <a:sym typeface="Arial"/>
              </a:rPr>
              <a:t>=R</a:t>
            </a:r>
            <a:r>
              <a:rPr lang="en-US" sz="2800" b="0" i="0" u="none" baseline="-25000" dirty="0">
                <a:solidFill>
                  <a:srgbClr val="6B6B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0" i="0" u="none" dirty="0">
                <a:solidFill>
                  <a:srgbClr val="6B6BC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rgbClr val="6B6BCF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800" b="0" i="0" u="none" dirty="0">
                <a:solidFill>
                  <a:srgbClr val="6B6BCF"/>
                </a:solidFill>
                <a:latin typeface="Arial"/>
                <a:ea typeface="Arial"/>
                <a:cs typeface="Arial"/>
                <a:sym typeface="Arial"/>
              </a:rPr>
              <a:t> [β (1/T</a:t>
            </a:r>
            <a:r>
              <a:rPr lang="en-US" sz="2800" b="0" i="0" u="none" baseline="-25000" dirty="0">
                <a:solidFill>
                  <a:srgbClr val="6B6BC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rgbClr val="6B6BCF"/>
                </a:solidFill>
                <a:latin typeface="Arial"/>
                <a:ea typeface="Arial"/>
                <a:cs typeface="Arial"/>
                <a:sym typeface="Arial"/>
              </a:rPr>
              <a:t>-1/T</a:t>
            </a:r>
            <a:r>
              <a:rPr lang="en-US" sz="2800" b="0" i="0" u="none" baseline="-25000" dirty="0">
                <a:solidFill>
                  <a:srgbClr val="6B6B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0" i="0" u="none" dirty="0">
                <a:solidFill>
                  <a:srgbClr val="6B6BCF"/>
                </a:solidFill>
                <a:latin typeface="Arial"/>
                <a:ea typeface="Arial"/>
                <a:cs typeface="Arial"/>
                <a:sym typeface="Arial"/>
              </a:rPr>
              <a:t>)]</a:t>
            </a:r>
            <a:endParaRPr dirty="0"/>
          </a:p>
          <a:p>
            <a:pPr marL="365125" marR="0" lvl="0" indent="-255587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R</a:t>
            </a:r>
            <a:r>
              <a:rPr lang="en-US" sz="28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=is the resistance at temperature T</a:t>
            </a:r>
            <a:r>
              <a:rPr lang="en-US" sz="28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65125" marR="0" lvl="0" indent="-255587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=is the resistance at temperature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dirty="0"/>
          </a:p>
          <a:p>
            <a:pPr marL="365125" marR="0" lvl="0" indent="-255587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β=is the characteristics coefficient of the  thermistor material. It is negative and nonlinear.</a:t>
            </a:r>
            <a:endParaRPr dirty="0"/>
          </a:p>
          <a:p>
            <a:pPr marL="365125" marR="0" lvl="0" indent="-255587" algn="l" rtl="0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55587" algn="l" rtl="0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55587" algn="l" rtl="0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06" name="Google Shape;206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 idx="4294967295"/>
          </p:nvPr>
        </p:nvSpPr>
        <p:spPr>
          <a:xfrm>
            <a:off x="457200" y="914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Thermocouple:</a:t>
            </a:r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body" idx="4294967295"/>
          </p:nvPr>
        </p:nvSpPr>
        <p:spPr>
          <a:xfrm>
            <a:off x="304800" y="16764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b="0" i="0" u="sng" dirty="0">
                <a:solidFill>
                  <a:schemeClr val="dk1"/>
                </a:solidFill>
                <a:sym typeface="Arial"/>
              </a:rPr>
              <a:t>A thermocouple is an active temperature transducer for wide range (0-2500^c).</a:t>
            </a:r>
            <a:endParaRPr u="sng" dirty="0"/>
          </a:p>
          <a:p>
            <a:pPr marL="365125" marR="0" lvl="0" indent="-2555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consists of 2 junction (j1 &amp; j2) of 2 different metal(A &amp; B) in the figure.</a:t>
            </a:r>
            <a:endParaRPr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4"/>
          <p:cNvCxnSpPr/>
          <p:nvPr/>
        </p:nvCxnSpPr>
        <p:spPr>
          <a:xfrm rot="-5400000">
            <a:off x="1829593" y="5333206"/>
            <a:ext cx="457200" cy="158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4" name="Google Shape;214;p14"/>
          <p:cNvCxnSpPr/>
          <p:nvPr/>
        </p:nvCxnSpPr>
        <p:spPr>
          <a:xfrm rot="10800000" flipH="1">
            <a:off x="2057400" y="4876800"/>
            <a:ext cx="304800" cy="228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15" name="Google Shape;215;p14"/>
          <p:cNvSpPr/>
          <p:nvPr/>
        </p:nvSpPr>
        <p:spPr>
          <a:xfrm rot="10800000">
            <a:off x="2362200" y="4800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850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4"/>
          <p:cNvCxnSpPr/>
          <p:nvPr/>
        </p:nvCxnSpPr>
        <p:spPr>
          <a:xfrm rot="-5400000" flipH="1">
            <a:off x="2463800" y="4838700"/>
            <a:ext cx="163512" cy="2397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2667000" y="5029200"/>
            <a:ext cx="381000" cy="158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8" name="Google Shape;218;p14"/>
          <p:cNvCxnSpPr/>
          <p:nvPr/>
        </p:nvCxnSpPr>
        <p:spPr>
          <a:xfrm rot="-5400000">
            <a:off x="3009900" y="4838700"/>
            <a:ext cx="228600" cy="152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19" name="Google Shape;219;p14"/>
          <p:cNvSpPr/>
          <p:nvPr/>
        </p:nvSpPr>
        <p:spPr>
          <a:xfrm rot="10800000">
            <a:off x="3200400" y="4724400"/>
            <a:ext cx="1524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850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4"/>
          <p:cNvCxnSpPr/>
          <p:nvPr/>
        </p:nvCxnSpPr>
        <p:spPr>
          <a:xfrm rot="-5400000" flipH="1">
            <a:off x="3334543" y="4795043"/>
            <a:ext cx="239712" cy="2508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1" name="Google Shape;221;p14"/>
          <p:cNvCxnSpPr/>
          <p:nvPr/>
        </p:nvCxnSpPr>
        <p:spPr>
          <a:xfrm rot="5400000">
            <a:off x="3314700" y="5295900"/>
            <a:ext cx="533400" cy="31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2" name="Google Shape;222;p14"/>
          <p:cNvSpPr/>
          <p:nvPr/>
        </p:nvSpPr>
        <p:spPr>
          <a:xfrm>
            <a:off x="2667000" y="5410200"/>
            <a:ext cx="228600" cy="228600"/>
          </a:xfrm>
          <a:prstGeom prst="flowChartConnector">
            <a:avLst/>
          </a:prstGeom>
          <a:solidFill>
            <a:schemeClr val="accent1"/>
          </a:solidFill>
          <a:ln w="25400" cap="flat" cmpd="sng">
            <a:solidFill>
              <a:srgbClr val="0850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4"/>
          <p:cNvCxnSpPr/>
          <p:nvPr/>
        </p:nvCxnSpPr>
        <p:spPr>
          <a:xfrm rot="-5400000">
            <a:off x="2686050" y="5467350"/>
            <a:ext cx="195262" cy="8096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9550" y="5364162"/>
            <a:ext cx="188912" cy="29368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/>
          <p:nvPr/>
        </p:nvSpPr>
        <p:spPr>
          <a:xfrm>
            <a:off x="3124200" y="5562600"/>
            <a:ext cx="152400" cy="76200"/>
          </a:xfrm>
          <a:prstGeom prst="flowChartConnector">
            <a:avLst/>
          </a:prstGeom>
          <a:solidFill>
            <a:schemeClr val="accent1"/>
          </a:solidFill>
          <a:ln w="25400" cap="flat" cmpd="sng">
            <a:solidFill>
              <a:srgbClr val="0850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2438400" y="5562600"/>
            <a:ext cx="152400" cy="76200"/>
          </a:xfrm>
          <a:prstGeom prst="flowChartConnector">
            <a:avLst/>
          </a:prstGeom>
          <a:solidFill>
            <a:schemeClr val="accent1"/>
          </a:solidFill>
          <a:ln w="25400" cap="flat" cmpd="sng">
            <a:solidFill>
              <a:srgbClr val="0850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14"/>
          <p:cNvCxnSpPr/>
          <p:nvPr/>
        </p:nvCxnSpPr>
        <p:spPr>
          <a:xfrm>
            <a:off x="2044700" y="5562600"/>
            <a:ext cx="381000" cy="38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8" name="Google Shape;228;p14"/>
          <p:cNvCxnSpPr/>
          <p:nvPr/>
        </p:nvCxnSpPr>
        <p:spPr>
          <a:xfrm rot="10800000" flipH="1">
            <a:off x="2568575" y="5618162"/>
            <a:ext cx="131762" cy="222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9" name="Google Shape;229;p14"/>
          <p:cNvCxnSpPr/>
          <p:nvPr/>
        </p:nvCxnSpPr>
        <p:spPr>
          <a:xfrm>
            <a:off x="2862262" y="5618162"/>
            <a:ext cx="284162" cy="222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0" name="Google Shape;230;p14"/>
          <p:cNvCxnSpPr/>
          <p:nvPr/>
        </p:nvCxnSpPr>
        <p:spPr>
          <a:xfrm rot="-5400000">
            <a:off x="3412331" y="5391943"/>
            <a:ext cx="11112" cy="3270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31" name="Google Shape;231;p14"/>
          <p:cNvSpPr txBox="1"/>
          <p:nvPr/>
        </p:nvSpPr>
        <p:spPr>
          <a:xfrm>
            <a:off x="1676400" y="5105400"/>
            <a:ext cx="3397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en-US" sz="1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2133600" y="5181600"/>
            <a:ext cx="5683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en-US" sz="1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T1</a:t>
            </a: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2895600" y="5181600"/>
            <a:ext cx="5683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en-US" sz="1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T2</a:t>
            </a:r>
            <a:endParaRPr/>
          </a:p>
        </p:txBody>
      </p:sp>
      <p:sp>
        <p:nvSpPr>
          <p:cNvPr id="234" name="Google Shape;234;p14"/>
          <p:cNvSpPr txBox="1"/>
          <p:nvPr/>
        </p:nvSpPr>
        <p:spPr>
          <a:xfrm>
            <a:off x="3657600" y="5105400"/>
            <a:ext cx="3397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en-US" sz="1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235" name="Google Shape;235;p14"/>
          <p:cNvSpPr txBox="1"/>
          <p:nvPr/>
        </p:nvSpPr>
        <p:spPr>
          <a:xfrm>
            <a:off x="2133600" y="4343400"/>
            <a:ext cx="5683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en-US" sz="1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j1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2971800" y="4343400"/>
            <a:ext cx="5683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en-US" sz="1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j2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990600" y="5791200"/>
            <a:ext cx="6705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en-US" sz="1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Fig: schematic diagram of a thermocouple   </a:t>
            </a:r>
            <a:endParaRPr/>
          </a:p>
        </p:txBody>
      </p:sp>
      <p:sp>
        <p:nvSpPr>
          <p:cNvPr id="238" name="Google Shape;238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>
            <a:spLocks noGrp="1"/>
          </p:cNvSpPr>
          <p:nvPr>
            <p:ph type="title" idx="4294967295"/>
          </p:nvPr>
        </p:nvSpPr>
        <p:spPr>
          <a:xfrm>
            <a:off x="3810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Thermocouple</a:t>
            </a:r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body" idx="4294967295"/>
          </p:nvPr>
        </p:nvSpPr>
        <p:spPr>
          <a:xfrm>
            <a:off x="457200" y="2057400"/>
            <a:ext cx="8229600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emf is developed between the terminals T1 and T2 if there is a temperature difference between the junctions J1 and J2.</a:t>
            </a:r>
            <a:endParaRPr/>
          </a:p>
          <a:p>
            <a:pPr marL="365125" marR="0" lvl="0" indent="-255587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magnitude of the emf depends on the two metals and the temperature difference between the two junctions.</a:t>
            </a:r>
            <a:endParaRPr/>
          </a:p>
          <a:p>
            <a:pPr marL="365125" marR="0" lvl="0" indent="-255587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5" name="Google Shape;245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Temperature Transducer</a:t>
            </a:r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Resistance Temperature Detectors (RTDs)</a:t>
            </a:r>
            <a:endParaRPr/>
          </a:p>
          <a:p>
            <a:pPr marL="639762" marR="0" lvl="1" indent="-2460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Platinum, Nickel, Copper metals are typically used</a:t>
            </a:r>
            <a:endParaRPr/>
          </a:p>
          <a:p>
            <a:pPr marL="639762" marR="0" lvl="1" indent="-2460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temperature coefficients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Thermistors (“thermally sensitive resistor”)</a:t>
            </a:r>
            <a:endParaRPr/>
          </a:p>
          <a:p>
            <a:pPr marL="639762" marR="0" lvl="1" indent="-2460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formed from semiconductor materials, not metals</a:t>
            </a:r>
            <a:endParaRPr/>
          </a:p>
          <a:p>
            <a:pPr marL="914400" marR="0" lvl="2" indent="-246062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composite of a ceramic and a metallic oxide (Mn, Co, Cu or Fe)</a:t>
            </a:r>
            <a:endParaRPr/>
          </a:p>
          <a:p>
            <a:pPr marL="639762" marR="0" lvl="1" indent="-2460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have negative temperature coefficients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Thermocouples</a:t>
            </a:r>
            <a:endParaRPr/>
          </a:p>
          <a:p>
            <a:pPr marL="639762" marR="0" lvl="1" indent="-2460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Seebeck effect: dissimilar metals at diff. temps. 🡪 signal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Microprocessor :Principles and Applications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-By Ajit Pal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4267200" y="4495800"/>
            <a:ext cx="2667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7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marR="0" lvl="0" indent="-273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Functionally, the three operations are performed:</a:t>
            </a:r>
            <a:endParaRPr sz="2400" dirty="0"/>
          </a:p>
          <a:p>
            <a:pPr marL="273050" marR="0" lvl="0" indent="-27305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273050" marR="0" lvl="0" indent="-27305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AutoNum type="romanLcParenR"/>
            </a:pPr>
            <a:r>
              <a:rPr lang="en-US" sz="2400" b="0" i="0" u="sng" strike="noStrike" cap="none" dirty="0">
                <a:solidFill>
                  <a:schemeClr val="dk1"/>
                </a:solidFill>
                <a:sym typeface="Arial"/>
              </a:rPr>
              <a:t>Monitoring of one or more physical parameters 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or process control variables and acquisition of relevant data.</a:t>
            </a:r>
            <a:endParaRPr sz="2400" dirty="0"/>
          </a:p>
          <a:p>
            <a:pPr marL="273050" marR="0" lvl="0" indent="-27305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AutoNum type="romanLcParenR"/>
            </a:pPr>
            <a:r>
              <a:rPr lang="en-US" sz="2400" b="0" i="0" u="sng" strike="noStrike" cap="none" dirty="0">
                <a:solidFill>
                  <a:schemeClr val="dk1"/>
                </a:solidFill>
                <a:sym typeface="Arial"/>
              </a:rPr>
              <a:t>Processing of the acquired data.</a:t>
            </a:r>
            <a:endParaRPr sz="2400" u="sng" dirty="0"/>
          </a:p>
          <a:p>
            <a:pPr marL="273050" marR="0" lvl="0" indent="-27305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AutoNum type="romanLcParenR"/>
            </a:pPr>
            <a:r>
              <a:rPr lang="en-US" sz="2400" b="0" i="0" u="sng" strike="noStrike" cap="none" dirty="0">
                <a:solidFill>
                  <a:schemeClr val="dk1"/>
                </a:solidFill>
                <a:sym typeface="Arial"/>
              </a:rPr>
              <a:t>Controlling of physical parameters 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by generating suitable control signals.</a:t>
            </a:r>
            <a:endParaRPr sz="2400" dirty="0"/>
          </a:p>
        </p:txBody>
      </p:sp>
      <p:sp>
        <p:nvSpPr>
          <p:cNvPr id="96" name="Google Shape;96;p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major elements of process control system are :</a:t>
            </a:r>
            <a:endParaRPr/>
          </a:p>
          <a:p>
            <a:pPr marL="1004887" marR="0" lvl="3" indent="-228599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Input devices  </a:t>
            </a:r>
            <a:endParaRPr/>
          </a:p>
          <a:p>
            <a:pPr marL="1004887" marR="0" lvl="3" indent="-228599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device</a:t>
            </a:r>
            <a:endParaRPr/>
          </a:p>
          <a:p>
            <a:pPr marL="1004887" marR="0" lvl="3" indent="-228599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devices</a:t>
            </a:r>
            <a:endParaRPr/>
          </a:p>
          <a:p>
            <a:pPr marL="1004887" marR="0" lvl="3" indent="-107949" algn="l" rtl="0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❖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of the processing device is to be performed by an MPU and necessary input and output devices are to be interfaced to it.</a:t>
            </a:r>
            <a:endParaRPr/>
          </a:p>
          <a:p>
            <a:pPr marL="1004887" marR="0" lvl="3" indent="-228599" algn="l" rtl="0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9525" marR="0" lvl="4" indent="-228600" algn="l" rtl="0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457200" y="1752600"/>
            <a:ext cx="7162800" cy="609600"/>
          </a:xfrm>
          <a:prstGeom prst="leftRightArrow">
            <a:avLst>
              <a:gd name="adj1" fmla="val 919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DAED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Bus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2057400" y="990600"/>
            <a:ext cx="2590800" cy="38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MICROCOMPUTER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3200400" y="1371600"/>
            <a:ext cx="228600" cy="533400"/>
          </a:xfrm>
          <a:prstGeom prst="upDownArrow">
            <a:avLst>
              <a:gd name="adj1" fmla="val 50000"/>
              <a:gd name="adj2" fmla="val 4629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143000" y="2743200"/>
            <a:ext cx="1238250" cy="38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1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IO PORTS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2743200" y="2743200"/>
            <a:ext cx="1238250" cy="38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1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IO PORTS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4495800" y="2743200"/>
            <a:ext cx="1238250" cy="38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1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IO PORTS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6019800" y="2743200"/>
            <a:ext cx="1238250" cy="38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1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IO PORTS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1143000" y="3581400"/>
            <a:ext cx="990600" cy="38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ADC</a:t>
            </a:r>
            <a:r>
              <a:rPr lang="en-US" sz="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2743200" y="3581400"/>
            <a:ext cx="1428750" cy="38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1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Opto couplers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4648200" y="3581400"/>
            <a:ext cx="914400" cy="38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6172200" y="3581400"/>
            <a:ext cx="914400" cy="38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Relays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1219200" y="4343400"/>
            <a:ext cx="1143000" cy="38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1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transducers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143000" y="5029200"/>
            <a:ext cx="6248400" cy="38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INDUSTRIAL PROCESS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1447800" y="2209800"/>
            <a:ext cx="228600" cy="533400"/>
          </a:xfrm>
          <a:prstGeom prst="upDownArrow">
            <a:avLst>
              <a:gd name="adj1" fmla="val 50000"/>
              <a:gd name="adj2" fmla="val 4629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3124200" y="2209800"/>
            <a:ext cx="152400" cy="533400"/>
          </a:xfrm>
          <a:prstGeom prst="upDownArrow">
            <a:avLst>
              <a:gd name="adj1" fmla="val 50000"/>
              <a:gd name="adj2" fmla="val 3086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953000" y="2209800"/>
            <a:ext cx="152400" cy="533400"/>
          </a:xfrm>
          <a:prstGeom prst="upDownArrow">
            <a:avLst>
              <a:gd name="adj1" fmla="val 50000"/>
              <a:gd name="adj2" fmla="val 3086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477000" y="2209800"/>
            <a:ext cx="152400" cy="533400"/>
          </a:xfrm>
          <a:prstGeom prst="upDownArrow">
            <a:avLst>
              <a:gd name="adj1" fmla="val 50000"/>
              <a:gd name="adj2" fmla="val 3086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524000" y="3124200"/>
            <a:ext cx="152400" cy="457200"/>
          </a:xfrm>
          <a:prstGeom prst="upArrow">
            <a:avLst>
              <a:gd name="adj1" fmla="val 36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124200" y="3124200"/>
            <a:ext cx="152400" cy="457200"/>
          </a:xfrm>
          <a:prstGeom prst="upArrow">
            <a:avLst>
              <a:gd name="adj1" fmla="val 36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524000" y="3962400"/>
            <a:ext cx="152400" cy="381000"/>
          </a:xfrm>
          <a:prstGeom prst="upArrow">
            <a:avLst>
              <a:gd name="adj1" fmla="val 432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600200" y="4724400"/>
            <a:ext cx="76200" cy="304800"/>
          </a:xfrm>
          <a:prstGeom prst="upArrow">
            <a:avLst>
              <a:gd name="adj1" fmla="val 27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124200" y="3962400"/>
            <a:ext cx="152400" cy="1066800"/>
          </a:xfrm>
          <a:prstGeom prst="upArrow">
            <a:avLst>
              <a:gd name="adj1" fmla="val 1543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5029200" y="3962400"/>
            <a:ext cx="152400" cy="1066800"/>
          </a:xfrm>
          <a:prstGeom prst="downArrow">
            <a:avLst>
              <a:gd name="adj1" fmla="val 20057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553200" y="3962400"/>
            <a:ext cx="152400" cy="1066800"/>
          </a:xfrm>
          <a:prstGeom prst="downArrow">
            <a:avLst>
              <a:gd name="adj1" fmla="val 20057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029200" y="3124200"/>
            <a:ext cx="76200" cy="457200"/>
          </a:xfrm>
          <a:prstGeom prst="downArrow">
            <a:avLst>
              <a:gd name="adj1" fmla="val 198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553200" y="3124200"/>
            <a:ext cx="76200" cy="381000"/>
          </a:xfrm>
          <a:prstGeom prst="downArrow">
            <a:avLst>
              <a:gd name="adj1" fmla="val 1944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143000" y="5943600"/>
            <a:ext cx="6096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US"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Figure : Basic block diagram of process control system.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 dirty="0"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Transducer is a special device which converts </a:t>
            </a:r>
            <a:r>
              <a:rPr lang="en-US" sz="3200" b="0" i="0" u="sng" strike="noStrike" cap="none" dirty="0">
                <a:solidFill>
                  <a:schemeClr val="dk1"/>
                </a:solidFill>
                <a:sym typeface="Arial"/>
              </a:rPr>
              <a:t>non-electrical entities to electrical signals.</a:t>
            </a:r>
            <a:endParaRPr u="sng" dirty="0"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Classification:</a:t>
            </a:r>
            <a:endParaRPr dirty="0"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i) Active</a:t>
            </a:r>
            <a:endParaRPr dirty="0"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ii) Passive</a:t>
            </a:r>
            <a:endParaRPr dirty="0"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 idx="4294967295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800"/>
              <a:buFont typeface="Arial"/>
              <a:buNone/>
            </a:pPr>
            <a:r>
              <a:rPr lang="en-US" sz="3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TRANSDUCER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body" idx="4294967295"/>
          </p:nvPr>
        </p:nvSpPr>
        <p:spPr>
          <a:xfrm>
            <a:off x="533400" y="457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Noto Sans Symbols"/>
              <a:buChar char="⮚"/>
            </a:pPr>
            <a:r>
              <a:rPr lang="en-US" sz="2000" b="1" i="0" u="none" strike="noStrike" cap="none" dirty="0">
                <a:solidFill>
                  <a:srgbClr val="004E6D"/>
                </a:solidFill>
                <a:latin typeface="Trebuchet MS"/>
                <a:ea typeface="Trebuchet MS"/>
                <a:cs typeface="Trebuchet MS"/>
                <a:sym typeface="Trebuchet MS"/>
              </a:rPr>
              <a:t>Active Transducer</a:t>
            </a:r>
            <a:endParaRPr sz="2000" dirty="0"/>
          </a:p>
          <a:p>
            <a:pPr marL="365125" marR="0" lvl="0" indent="-46037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Noto Sans Symbols"/>
              <a:buNone/>
            </a:pPr>
            <a:endParaRPr sz="2000" b="1" i="0" u="none" strike="noStrike" cap="none" dirty="0">
              <a:solidFill>
                <a:srgbClr val="004E6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marR="0" lvl="0" indent="-255587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Generates electrical signal in response to the physical parameters and does not require any electrical energy.</a:t>
            </a:r>
            <a:endParaRPr sz="2000" dirty="0"/>
          </a:p>
          <a:p>
            <a:pPr marL="365125" marR="0" lvl="0" indent="-90487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None/>
            </a:pPr>
            <a:endParaRPr sz="16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marR="0" lvl="0" indent="-255587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 sz="2000" dirty="0"/>
          </a:p>
          <a:p>
            <a:pPr marL="1165225" marR="0" lvl="2" indent="-255587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Trebuchet MS"/>
              <a:buAutoNum type="arabicPeriod"/>
            </a:pPr>
            <a:r>
              <a:rPr lang="en-US" sz="1600" b="0" i="0" u="none" strike="noStrike" cap="none" dirty="0" err="1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Piezo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electric 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sensor</a:t>
            </a:r>
            <a:endParaRPr sz="1400" dirty="0"/>
          </a:p>
          <a:p>
            <a:pPr marL="1165225" lvl="2" indent="-255587">
              <a:lnSpc>
                <a:spcPct val="90000"/>
              </a:lnSpc>
              <a:spcBef>
                <a:spcPts val="520"/>
              </a:spcBef>
              <a:buClr>
                <a:srgbClr val="002060"/>
              </a:buClr>
              <a:buSzPts val="2600"/>
              <a:buFont typeface="Trebuchet MS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Thermo electric devices</a:t>
            </a:r>
          </a:p>
          <a:p>
            <a:pPr marL="1165225" marR="0" lvl="2" indent="-255587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Trebuchet MS"/>
              <a:buAutoNum type="arabicPeriod"/>
            </a:pPr>
            <a:r>
              <a:rPr lang="en-US" sz="1600" b="0" i="0" u="none" strike="noStrike" cap="none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Photo 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Voltaic Cell</a:t>
            </a:r>
            <a:endParaRPr sz="1400" dirty="0"/>
          </a:p>
          <a:p>
            <a:pPr marL="1165225" marR="0" lvl="2" indent="-255587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Trebuchet MS"/>
              <a:buAutoNum type="arabicPeriod"/>
            </a:pPr>
            <a:endParaRPr lang="en-US" sz="1600" b="0" i="0" u="none" strike="noStrike" cap="none" dirty="0" smtClean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lvl="0" indent="-255587">
              <a:spcBef>
                <a:spcPts val="0"/>
              </a:spcBef>
              <a:buClr>
                <a:srgbClr val="002060"/>
              </a:buClr>
              <a:buSzPts val="3600"/>
              <a:buFont typeface="Noto Sans Symbols"/>
              <a:buChar char="⮚"/>
            </a:pPr>
            <a:r>
              <a:rPr lang="en-US" sz="2400" b="1" dirty="0">
                <a:solidFill>
                  <a:srgbClr val="004E6D"/>
                </a:solidFill>
                <a:latin typeface="Trebuchet MS"/>
                <a:ea typeface="Trebuchet MS"/>
                <a:cs typeface="Trebuchet MS"/>
                <a:sym typeface="Trebuchet MS"/>
              </a:rPr>
              <a:t>Passive Transducer</a:t>
            </a:r>
            <a:endParaRPr lang="en-US" sz="2000" dirty="0"/>
          </a:p>
          <a:p>
            <a:pPr marL="365125" lvl="0" indent="-26987">
              <a:spcBef>
                <a:spcPts val="720"/>
              </a:spcBef>
              <a:buClr>
                <a:srgbClr val="002060"/>
              </a:buClr>
              <a:buSzPts val="3600"/>
              <a:buNone/>
            </a:pPr>
            <a:endParaRPr lang="en-US" sz="2400" b="1" dirty="0">
              <a:solidFill>
                <a:srgbClr val="004E6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lvl="0" indent="-255587">
              <a:spcBef>
                <a:spcPts val="560"/>
              </a:spcBef>
              <a:buClr>
                <a:srgbClr val="002060"/>
              </a:buClr>
              <a:buSzPts val="2800"/>
              <a:buFont typeface="Noto Sans Symbols"/>
              <a:buChar char="▪"/>
            </a:pPr>
            <a:r>
              <a:rPr lang="en-US" sz="1600" dirty="0">
                <a:solidFill>
                  <a:srgbClr val="004E6D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Requires  external energy for its operation.</a:t>
            </a:r>
            <a:endParaRPr lang="en-US" sz="2000" dirty="0"/>
          </a:p>
          <a:p>
            <a:pPr marL="365125" lvl="0" indent="-77787">
              <a:spcBef>
                <a:spcPts val="560"/>
              </a:spcBef>
              <a:buClr>
                <a:srgbClr val="002060"/>
              </a:buClr>
              <a:buSzPts val="2800"/>
              <a:buNone/>
            </a:pPr>
            <a:endParaRPr lang="en-US" sz="1600" dirty="0">
              <a:solidFill>
                <a:srgbClr val="004E6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65175" lvl="1" indent="-255587">
              <a:spcBef>
                <a:spcPts val="400"/>
              </a:spcBef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200" dirty="0">
                <a:solidFill>
                  <a:srgbClr val="004E6D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 lang="en-US" sz="1600" dirty="0"/>
          </a:p>
          <a:p>
            <a:pPr marL="1165225" lvl="2" indent="-255587">
              <a:buClr>
                <a:srgbClr val="002060"/>
              </a:buClr>
              <a:buFont typeface="Trebuchet MS"/>
              <a:buAutoNum type="arabicPeriod"/>
            </a:pPr>
            <a:r>
              <a:rPr lang="en-US" sz="1400" dirty="0" err="1" smtClean="0">
                <a:solidFill>
                  <a:srgbClr val="004E6D"/>
                </a:solidFill>
                <a:latin typeface="Trebuchet MS"/>
                <a:ea typeface="Trebuchet MS"/>
                <a:cs typeface="Trebuchet MS"/>
                <a:sym typeface="Trebuchet MS"/>
              </a:rPr>
              <a:t>Piezo</a:t>
            </a:r>
            <a:r>
              <a:rPr lang="en-US" sz="1400" dirty="0" smtClean="0">
                <a:solidFill>
                  <a:srgbClr val="004E6D"/>
                </a:solidFill>
                <a:latin typeface="Trebuchet MS"/>
                <a:ea typeface="Trebuchet MS"/>
                <a:cs typeface="Trebuchet MS"/>
                <a:sym typeface="Trebuchet MS"/>
              </a:rPr>
              <a:t>-resistive </a:t>
            </a:r>
            <a:r>
              <a:rPr lang="en-US" sz="1400" dirty="0">
                <a:solidFill>
                  <a:srgbClr val="004E6D"/>
                </a:solidFill>
                <a:latin typeface="Trebuchet MS"/>
                <a:ea typeface="Trebuchet MS"/>
                <a:cs typeface="Trebuchet MS"/>
                <a:sym typeface="Trebuchet MS"/>
              </a:rPr>
              <a:t>sensors</a:t>
            </a:r>
            <a:endParaRPr lang="en-US" sz="1400" dirty="0"/>
          </a:p>
          <a:p>
            <a:pPr marL="1165225" lvl="2" indent="-255587">
              <a:buClr>
                <a:srgbClr val="002060"/>
              </a:buClr>
              <a:buFont typeface="Trebuchet MS"/>
              <a:buAutoNum type="arabicPeriod"/>
            </a:pPr>
            <a:r>
              <a:rPr lang="en-US" sz="1400" dirty="0">
                <a:solidFill>
                  <a:srgbClr val="004E6D"/>
                </a:solidFill>
                <a:latin typeface="Trebuchet MS"/>
                <a:ea typeface="Trebuchet MS"/>
                <a:cs typeface="Trebuchet MS"/>
                <a:sym typeface="Trebuchet MS"/>
              </a:rPr>
              <a:t>Thermo-resistive sensor</a:t>
            </a:r>
            <a:endParaRPr lang="en-US" sz="1400" dirty="0"/>
          </a:p>
          <a:p>
            <a:pPr marL="1165225" lvl="2" indent="-255587">
              <a:buClr>
                <a:srgbClr val="002060"/>
              </a:buClr>
              <a:buFont typeface="Trebuchet MS"/>
              <a:buAutoNum type="arabicPeriod"/>
            </a:pPr>
            <a:r>
              <a:rPr lang="en-US" sz="1400" dirty="0">
                <a:solidFill>
                  <a:srgbClr val="004E6D"/>
                </a:solidFill>
                <a:latin typeface="Trebuchet MS"/>
                <a:ea typeface="Trebuchet MS"/>
                <a:cs typeface="Trebuchet MS"/>
                <a:sym typeface="Trebuchet MS"/>
              </a:rPr>
              <a:t>Photo Conductive devices</a:t>
            </a:r>
            <a:endParaRPr lang="en-US" sz="1400" dirty="0"/>
          </a:p>
          <a:p>
            <a:pPr marL="342900" lvl="0" indent="-190500">
              <a:spcBef>
                <a:spcPts val="480"/>
              </a:spcBef>
              <a:buSzPts val="2400"/>
              <a:buNone/>
            </a:pPr>
            <a:endParaRPr lang="en-US" sz="1400" dirty="0">
              <a:solidFill>
                <a:srgbClr val="004E6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65225" marR="0" lvl="2" indent="-255587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Trebuchet MS"/>
              <a:buAutoNum type="arabicPeriod"/>
            </a:pPr>
            <a:endParaRPr sz="1400" dirty="0"/>
          </a:p>
        </p:txBody>
      </p:sp>
      <p:sp>
        <p:nvSpPr>
          <p:cNvPr id="147" name="Google Shape;147;p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Properties of Transducer: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a) Linearity 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b) Sensitivity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c) Dynamic range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d) Repeatability 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e) Physical size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body" idx="4294967295"/>
          </p:nvPr>
        </p:nvSpPr>
        <p:spPr>
          <a:xfrm>
            <a:off x="457200" y="609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1600" b="0" i="0" u="none" dirty="0">
                <a:solidFill>
                  <a:srgbClr val="0070C0"/>
                </a:solidFill>
                <a:sym typeface="Arial"/>
              </a:rPr>
              <a:t>Linearity</a:t>
            </a:r>
            <a:endParaRPr sz="1600"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1600" b="0" i="0" u="none" dirty="0">
                <a:solidFill>
                  <a:srgbClr val="0070C0"/>
                </a:solidFill>
                <a:sym typeface="Arial"/>
              </a:rPr>
              <a:t>      </a:t>
            </a: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A linear relationship between the physical parameter value and the value of the equivalent electrical quantity is preferable.</a:t>
            </a:r>
            <a:endParaRPr sz="1600" dirty="0"/>
          </a:p>
          <a:p>
            <a:pPr marL="273050" marR="0" lvl="0" indent="-698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600" b="0" i="0" u="none" dirty="0">
              <a:solidFill>
                <a:schemeClr val="dk1"/>
              </a:solidFill>
              <a:sym typeface="Arial"/>
            </a:endParaRPr>
          </a:p>
          <a:p>
            <a:pPr marL="273050" marR="0" lvl="0" indent="-2730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1600" b="0" i="0" u="none" dirty="0">
                <a:solidFill>
                  <a:srgbClr val="0070C0"/>
                </a:solidFill>
                <a:sym typeface="Arial"/>
              </a:rPr>
              <a:t>Sensitivity</a:t>
            </a:r>
            <a:endParaRPr sz="1600"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       A higher change in the value of the electrical quantity per unit change of the physical parameter will provide </a:t>
            </a: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better </a:t>
            </a:r>
            <a:r>
              <a:rPr lang="en-US" sz="1600" b="0" i="0" u="none" dirty="0">
                <a:solidFill>
                  <a:schemeClr val="dk1"/>
                </a:solidFill>
                <a:sym typeface="Arial"/>
              </a:rPr>
              <a:t>accuracy for </a:t>
            </a:r>
            <a:r>
              <a:rPr lang="en-US" sz="1600" b="0" i="0" u="sng" dirty="0">
                <a:solidFill>
                  <a:schemeClr val="dk1"/>
                </a:solidFill>
                <a:sym typeface="Arial"/>
              </a:rPr>
              <a:t>measurement</a:t>
            </a:r>
            <a:r>
              <a:rPr lang="en-US" sz="1600" b="0" i="0" u="sng" dirty="0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273050" lvl="0" indent="-273050" algn="just">
              <a:spcBef>
                <a:spcPts val="0"/>
              </a:spcBef>
              <a:buClr>
                <a:srgbClr val="0070C0"/>
              </a:buClr>
              <a:buSzPts val="2800"/>
              <a:buNone/>
            </a:pPr>
            <a:r>
              <a:rPr lang="en-US" sz="1600" dirty="0">
                <a:solidFill>
                  <a:srgbClr val="0070C0"/>
                </a:solidFill>
              </a:rPr>
              <a:t>Dynamic range</a:t>
            </a:r>
            <a:endParaRPr lang="en-US" sz="1800" dirty="0"/>
          </a:p>
          <a:p>
            <a:pPr marL="273050" lvl="0" indent="-273050" algn="just">
              <a:spcBef>
                <a:spcPts val="560"/>
              </a:spcBef>
              <a:buSzPts val="2800"/>
              <a:buNone/>
            </a:pPr>
            <a:r>
              <a:rPr lang="en-US" sz="1600" dirty="0"/>
              <a:t>        The range of physical parameter over which the </a:t>
            </a:r>
            <a:r>
              <a:rPr lang="en-US" sz="1600" u="sng" dirty="0"/>
              <a:t>transducer operates.</a:t>
            </a:r>
            <a:endParaRPr lang="en-US" sz="1800" u="sng" dirty="0"/>
          </a:p>
          <a:p>
            <a:pPr marL="273050" lvl="0" indent="-273050" algn="just">
              <a:spcBef>
                <a:spcPts val="560"/>
              </a:spcBef>
              <a:buSzPts val="2800"/>
              <a:buNone/>
            </a:pPr>
            <a:endParaRPr lang="en-US" sz="1600" dirty="0"/>
          </a:p>
          <a:p>
            <a:pPr marL="273050" lvl="0" indent="-273050" algn="just">
              <a:spcBef>
                <a:spcPts val="560"/>
              </a:spcBef>
              <a:buClr>
                <a:srgbClr val="0070C0"/>
              </a:buClr>
              <a:buSzPts val="2800"/>
              <a:buNone/>
            </a:pPr>
            <a:r>
              <a:rPr lang="en-US" sz="1600" dirty="0">
                <a:solidFill>
                  <a:srgbClr val="0070C0"/>
                </a:solidFill>
              </a:rPr>
              <a:t>Repeatability</a:t>
            </a:r>
            <a:endParaRPr lang="en-US" sz="1800" dirty="0"/>
          </a:p>
          <a:p>
            <a:pPr marL="273050" lvl="0" indent="-273050" algn="just">
              <a:spcBef>
                <a:spcPts val="560"/>
              </a:spcBef>
              <a:buSzPts val="2800"/>
              <a:buNone/>
            </a:pPr>
            <a:r>
              <a:rPr lang="en-US" sz="1600" dirty="0"/>
              <a:t>           The behavior of the transducer </a:t>
            </a:r>
            <a:r>
              <a:rPr lang="en-US" sz="1600" u="sng" dirty="0"/>
              <a:t>should not change </a:t>
            </a:r>
            <a:r>
              <a:rPr lang="en-US" sz="1600" dirty="0"/>
              <a:t>with ageing.</a:t>
            </a:r>
            <a:endParaRPr lang="en-US" sz="1800" dirty="0"/>
          </a:p>
          <a:p>
            <a:pPr marL="273050" lvl="0" indent="-273050" algn="just">
              <a:spcBef>
                <a:spcPts val="560"/>
              </a:spcBef>
              <a:buClr>
                <a:srgbClr val="0070C0"/>
              </a:buClr>
              <a:buSzPts val="2800"/>
              <a:buNone/>
            </a:pPr>
            <a:r>
              <a:rPr lang="en-US" sz="1600" dirty="0">
                <a:solidFill>
                  <a:srgbClr val="0070C0"/>
                </a:solidFill>
              </a:rPr>
              <a:t>Physical size</a:t>
            </a:r>
            <a:endParaRPr lang="en-US" sz="1800" dirty="0"/>
          </a:p>
          <a:p>
            <a:pPr marL="273050" lvl="0" indent="-273050" algn="just">
              <a:spcBef>
                <a:spcPts val="560"/>
              </a:spcBef>
              <a:buSzPts val="2800"/>
              <a:buNone/>
            </a:pPr>
            <a:r>
              <a:rPr lang="en-US" sz="1600" dirty="0"/>
              <a:t>            </a:t>
            </a:r>
            <a:r>
              <a:rPr lang="en-US" sz="1600" u="sng" dirty="0"/>
              <a:t>The size should be small</a:t>
            </a:r>
            <a:r>
              <a:rPr lang="en-US" sz="1600" dirty="0"/>
              <a:t>, so that the presence of the transducers does not disturb the prevalent environment of the system. </a:t>
            </a:r>
            <a:endParaRPr lang="en-US" sz="1800"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600" dirty="0"/>
          </a:p>
        </p:txBody>
      </p:sp>
      <p:sp>
        <p:nvSpPr>
          <p:cNvPr id="165" name="Google Shape;165;p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 idx="4294967295"/>
          </p:nvPr>
        </p:nvSpPr>
        <p:spPr>
          <a:xfrm>
            <a:off x="3048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classes of transducer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body" idx="4294967295"/>
          </p:nvPr>
        </p:nvSpPr>
        <p:spPr>
          <a:xfrm>
            <a:off x="533400" y="1981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 transducer</a:t>
            </a:r>
            <a:endParaRPr/>
          </a:p>
          <a:p>
            <a:pPr marL="914400" marR="0" lvl="2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Resistive thermometers</a:t>
            </a:r>
            <a:endParaRPr/>
          </a:p>
          <a:p>
            <a:pPr marL="914400" marR="0" lvl="2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Thermistor</a:t>
            </a:r>
            <a:endParaRPr/>
          </a:p>
          <a:p>
            <a:pPr marL="914400" marR="0" lvl="2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Thermocouple</a:t>
            </a:r>
            <a:endParaRPr/>
          </a:p>
          <a:p>
            <a:pPr marL="914400" marR="0" lvl="2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 Temperature Sensors (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Home Work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914400" marR="0" lvl="2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69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882</Words>
  <Application>Microsoft Office PowerPoint</Application>
  <PresentationFormat>On-screen Show (4:3)</PresentationFormat>
  <Paragraphs>170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I/O DEVICES FOR PROCESS CONTROL AND INSTRUMENTATION </vt:lpstr>
      <vt:lpstr>PowerPoint Presentation</vt:lpstr>
      <vt:lpstr>PowerPoint Presentation</vt:lpstr>
      <vt:lpstr>PowerPoint Presentation</vt:lpstr>
      <vt:lpstr>TRANSDUCER</vt:lpstr>
      <vt:lpstr>PowerPoint Presentation</vt:lpstr>
      <vt:lpstr>PowerPoint Presentation</vt:lpstr>
      <vt:lpstr>PowerPoint Presentation</vt:lpstr>
      <vt:lpstr>Different classes of transducer</vt:lpstr>
      <vt:lpstr>Resistance thermometers:</vt:lpstr>
      <vt:lpstr>PowerPoint Presentation</vt:lpstr>
      <vt:lpstr>PowerPoint Presentation</vt:lpstr>
      <vt:lpstr>Thermistors:</vt:lpstr>
      <vt:lpstr>Thermocouple:</vt:lpstr>
      <vt:lpstr>Thermocouple</vt:lpstr>
      <vt:lpstr>Temperature Transducer</vt:lpstr>
      <vt:lpstr>Reference: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DEVICES FOR PROCESS CONTROL AND INSTRUMENTATION </dc:title>
  <dc:creator>cse</dc:creator>
  <cp:lastModifiedBy>Fahim faisal Sifat</cp:lastModifiedBy>
  <cp:revision>21</cp:revision>
  <dcterms:created xsi:type="dcterms:W3CDTF">2011-01-03T04:09:10Z</dcterms:created>
  <dcterms:modified xsi:type="dcterms:W3CDTF">2023-09-03T16:24:48Z</dcterms:modified>
</cp:coreProperties>
</file>