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hDcrOCaTdmwBjHhVRFQzUyOMld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2" name="Google Shape;23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4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1" name="Google Shape;81;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3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4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40"/>
          <p:cNvSpPr/>
          <p:nvPr>
            <p:ph idx="2" type="pic"/>
          </p:nvPr>
        </p:nvSpPr>
        <p:spPr>
          <a:xfrm>
            <a:off x="3887788" y="987425"/>
            <a:ext cx="4629150" cy="4873625"/>
          </a:xfrm>
          <a:prstGeom prst="rect">
            <a:avLst/>
          </a:prstGeom>
          <a:noFill/>
          <a:ln>
            <a:noFill/>
          </a:ln>
        </p:spPr>
      </p:sp>
      <p:sp>
        <p:nvSpPr>
          <p:cNvPr id="34" name="Google Shape;34;p4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 name="Google Shape;35;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4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41"/>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1" name="Google Shape;41;p41"/>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2" name="Google Shape;42;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43"/>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43"/>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43"/>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3"/>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43"/>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45"/>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45"/>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69" name="Google Shape;69;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2.png"/><Relationship Id="rId6"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G2R-1A-E%20PWR%20RELAY" id="88" name="Google Shape;88;p1"/>
          <p:cNvPicPr preferRelativeResize="0"/>
          <p:nvPr/>
        </p:nvPicPr>
        <p:blipFill rotWithShape="1">
          <a:blip r:embed="rId3">
            <a:alphaModFix/>
          </a:blip>
          <a:srcRect b="0" l="0" r="0" t="0"/>
          <a:stretch/>
        </p:blipFill>
        <p:spPr>
          <a:xfrm>
            <a:off x="5661025" y="4140200"/>
            <a:ext cx="2540000" cy="2540000"/>
          </a:xfrm>
          <a:prstGeom prst="rect">
            <a:avLst/>
          </a:prstGeom>
          <a:noFill/>
          <a:ln>
            <a:noFill/>
          </a:ln>
        </p:spPr>
      </p:pic>
      <p:pic>
        <p:nvPicPr>
          <p:cNvPr descr="G6B%20LOW%20SIGNAL%20RELAY" id="89" name="Google Shape;89;p1"/>
          <p:cNvPicPr preferRelativeResize="0"/>
          <p:nvPr/>
        </p:nvPicPr>
        <p:blipFill rotWithShape="1">
          <a:blip r:embed="rId4">
            <a:alphaModFix/>
          </a:blip>
          <a:srcRect b="0" l="0" r="0" t="0"/>
          <a:stretch/>
        </p:blipFill>
        <p:spPr>
          <a:xfrm>
            <a:off x="2830512" y="4125912"/>
            <a:ext cx="2554287" cy="2554287"/>
          </a:xfrm>
          <a:prstGeom prst="rect">
            <a:avLst/>
          </a:prstGeom>
          <a:noFill/>
          <a:ln>
            <a:noFill/>
          </a:ln>
        </p:spPr>
      </p:pic>
      <p:sp>
        <p:nvSpPr>
          <p:cNvPr id="90" name="Google Shape;90;p1"/>
          <p:cNvSpPr txBox="1"/>
          <p:nvPr/>
        </p:nvSpPr>
        <p:spPr>
          <a:xfrm>
            <a:off x="0" y="4673600"/>
            <a:ext cx="2525712" cy="145097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relay" id="91" name="Google Shape;91;p1"/>
          <p:cNvPicPr preferRelativeResize="0"/>
          <p:nvPr/>
        </p:nvPicPr>
        <p:blipFill rotWithShape="1">
          <a:blip r:embed="rId5">
            <a:alphaModFix/>
          </a:blip>
          <a:srcRect b="0" l="0" r="0" t="0"/>
          <a:stretch/>
        </p:blipFill>
        <p:spPr>
          <a:xfrm>
            <a:off x="249237" y="4941887"/>
            <a:ext cx="1943100" cy="866775"/>
          </a:xfrm>
          <a:prstGeom prst="rect">
            <a:avLst/>
          </a:prstGeom>
          <a:noFill/>
          <a:ln>
            <a:noFill/>
          </a:ln>
        </p:spPr>
      </p:pic>
      <p:grpSp>
        <p:nvGrpSpPr>
          <p:cNvPr id="92" name="Google Shape;92;p1"/>
          <p:cNvGrpSpPr/>
          <p:nvPr/>
        </p:nvGrpSpPr>
        <p:grpSpPr>
          <a:xfrm>
            <a:off x="0" y="4673600"/>
            <a:ext cx="2525712" cy="1450975"/>
            <a:chOff x="0" y="2944"/>
            <a:chExt cx="1591" cy="914"/>
          </a:xfrm>
        </p:grpSpPr>
        <p:sp>
          <p:nvSpPr>
            <p:cNvPr id="93" name="Google Shape;93;p1"/>
            <p:cNvSpPr txBox="1"/>
            <p:nvPr/>
          </p:nvSpPr>
          <p:spPr>
            <a:xfrm>
              <a:off x="0" y="2944"/>
              <a:ext cx="1591" cy="9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relay" id="94" name="Google Shape;94;p1"/>
            <p:cNvPicPr preferRelativeResize="0"/>
            <p:nvPr/>
          </p:nvPicPr>
          <p:blipFill rotWithShape="1">
            <a:blip r:embed="rId5">
              <a:alphaModFix/>
            </a:blip>
            <a:srcRect b="0" l="0" r="0" t="0"/>
            <a:stretch/>
          </p:blipFill>
          <p:spPr>
            <a:xfrm>
              <a:off x="157" y="3113"/>
              <a:ext cx="1224" cy="546"/>
            </a:xfrm>
            <a:prstGeom prst="rect">
              <a:avLst/>
            </a:prstGeom>
            <a:noFill/>
            <a:ln>
              <a:noFill/>
            </a:ln>
          </p:spPr>
        </p:pic>
      </p:grpSp>
      <p:pic>
        <p:nvPicPr>
          <p:cNvPr descr="Push-Button-Switch" id="95" name="Google Shape;95;p1"/>
          <p:cNvPicPr preferRelativeResize="0"/>
          <p:nvPr/>
        </p:nvPicPr>
        <p:blipFill rotWithShape="1">
          <a:blip r:embed="rId6">
            <a:alphaModFix/>
          </a:blip>
          <a:srcRect b="0" l="0" r="0" t="0"/>
          <a:stretch/>
        </p:blipFill>
        <p:spPr>
          <a:xfrm>
            <a:off x="838200" y="500062"/>
            <a:ext cx="7772400" cy="34623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Circuit</a:t>
            </a:r>
            <a:endParaRPr/>
          </a:p>
        </p:txBody>
      </p:sp>
      <p:pic>
        <p:nvPicPr>
          <p:cNvPr id="169" name="Google Shape;169;p10"/>
          <p:cNvPicPr preferRelativeResize="0"/>
          <p:nvPr/>
        </p:nvPicPr>
        <p:blipFill rotWithShape="1">
          <a:blip r:embed="rId3">
            <a:alphaModFix/>
          </a:blip>
          <a:srcRect b="0" l="0" r="0" t="0"/>
          <a:stretch/>
        </p:blipFill>
        <p:spPr>
          <a:xfrm>
            <a:off x="814387" y="1430337"/>
            <a:ext cx="7856537" cy="4132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Construction</a:t>
            </a:r>
            <a:endParaRPr/>
          </a:p>
        </p:txBody>
      </p:sp>
      <p:sp>
        <p:nvSpPr>
          <p:cNvPr id="175" name="Google Shape;175;p11"/>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The flow of current through an electrical conductor causes a magnetic field at right angles to the current flow direction.</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 If this conductor is wrapped to form a coil, then the magnetic field produced gets oriented along the length of the coil.</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 If the current flowing through the conductor increases, then the magnetic field strength also increase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4294967295" type="body"/>
          </p:nvPr>
        </p:nvSpPr>
        <p:spPr>
          <a:xfrm>
            <a:off x="868362" y="436562"/>
            <a:ext cx="7499350" cy="48768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     </a:t>
            </a:r>
            <a:endParaRPr/>
          </a:p>
          <a:p>
            <a:pPr indent="-282575" lvl="0" marL="365125"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82575" lvl="0" marL="365125"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82575" lvl="0" marL="365125" marR="0" rtl="0" algn="ctr">
              <a:lnSpc>
                <a:spcPct val="100000"/>
              </a:lnSpc>
              <a:spcBef>
                <a:spcPts val="64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Fig 2: Relay construction</a:t>
            </a:r>
            <a:r>
              <a:rPr b="0" i="0" lang="en-US" sz="3200" u="none" cap="none" strike="noStrike">
                <a:solidFill>
                  <a:schemeClr val="dk1"/>
                </a:solidFill>
                <a:latin typeface="Arial"/>
                <a:ea typeface="Arial"/>
                <a:cs typeface="Arial"/>
                <a:sym typeface="Arial"/>
              </a:rPr>
              <a:t>            </a:t>
            </a:r>
            <a:endParaRPr/>
          </a:p>
        </p:txBody>
      </p:sp>
      <p:cxnSp>
        <p:nvCxnSpPr>
          <p:cNvPr id="181" name="Google Shape;181;p12"/>
          <p:cNvCxnSpPr/>
          <p:nvPr/>
        </p:nvCxnSpPr>
        <p:spPr>
          <a:xfrm>
            <a:off x="3733800" y="990600"/>
            <a:ext cx="1066800" cy="1587"/>
          </a:xfrm>
          <a:prstGeom prst="straightConnector1">
            <a:avLst/>
          </a:prstGeom>
          <a:noFill/>
          <a:ln cap="flat" cmpd="sng" w="28575">
            <a:solidFill>
              <a:schemeClr val="accent1"/>
            </a:solidFill>
            <a:prstDash val="solid"/>
            <a:miter lim="800000"/>
            <a:headEnd len="med" w="med" type="none"/>
            <a:tailEnd len="med" w="med" type="none"/>
          </a:ln>
        </p:spPr>
      </p:cxnSp>
      <p:sp>
        <p:nvSpPr>
          <p:cNvPr id="182" name="Google Shape;182;p12"/>
          <p:cNvSpPr/>
          <p:nvPr/>
        </p:nvSpPr>
        <p:spPr>
          <a:xfrm>
            <a:off x="4343400" y="990600"/>
            <a:ext cx="46037" cy="152400"/>
          </a:xfrm>
          <a:prstGeom prst="flowChartTerminator">
            <a:avLst/>
          </a:prstGeom>
          <a:solidFill>
            <a:schemeClr val="accent1"/>
          </a:solidFill>
          <a:ln cap="flat" cmpd="sng" w="127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3" name="Google Shape;183;p12"/>
          <p:cNvCxnSpPr/>
          <p:nvPr/>
        </p:nvCxnSpPr>
        <p:spPr>
          <a:xfrm flipH="1" rot="10800000">
            <a:off x="4343400" y="990600"/>
            <a:ext cx="1143000" cy="1587"/>
          </a:xfrm>
          <a:prstGeom prst="straightConnector1">
            <a:avLst/>
          </a:prstGeom>
          <a:noFill/>
          <a:ln cap="flat" cmpd="sng" w="28575">
            <a:solidFill>
              <a:schemeClr val="accent1"/>
            </a:solidFill>
            <a:prstDash val="solid"/>
            <a:miter lim="800000"/>
            <a:headEnd len="med" w="med" type="none"/>
            <a:tailEnd len="med" w="med" type="none"/>
          </a:ln>
        </p:spPr>
      </p:cxnSp>
      <p:sp>
        <p:nvSpPr>
          <p:cNvPr id="184" name="Google Shape;184;p12"/>
          <p:cNvSpPr/>
          <p:nvPr/>
        </p:nvSpPr>
        <p:spPr>
          <a:xfrm>
            <a:off x="4572000" y="990600"/>
            <a:ext cx="46037" cy="152400"/>
          </a:xfrm>
          <a:prstGeom prst="flowChartTerminator">
            <a:avLst/>
          </a:prstGeom>
          <a:solidFill>
            <a:schemeClr val="accent1"/>
          </a:solidFill>
          <a:ln cap="flat" cmpd="sng" w="127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12"/>
          <p:cNvSpPr/>
          <p:nvPr/>
        </p:nvSpPr>
        <p:spPr>
          <a:xfrm>
            <a:off x="4800600" y="990600"/>
            <a:ext cx="46037" cy="152400"/>
          </a:xfrm>
          <a:prstGeom prst="flowChartTerminator">
            <a:avLst/>
          </a:prstGeom>
          <a:solidFill>
            <a:schemeClr val="accent1"/>
          </a:solidFill>
          <a:ln cap="flat" cmpd="sng" w="127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6" name="Google Shape;186;p12"/>
          <p:cNvCxnSpPr/>
          <p:nvPr/>
        </p:nvCxnSpPr>
        <p:spPr>
          <a:xfrm rot="5400000">
            <a:off x="3314700" y="1409700"/>
            <a:ext cx="838200" cy="3175"/>
          </a:xfrm>
          <a:prstGeom prst="straightConnector1">
            <a:avLst/>
          </a:prstGeom>
          <a:noFill/>
          <a:ln cap="flat" cmpd="sng" w="28575">
            <a:solidFill>
              <a:schemeClr val="accent1"/>
            </a:solidFill>
            <a:prstDash val="solid"/>
            <a:miter lim="800000"/>
            <a:headEnd len="med" w="med" type="none"/>
            <a:tailEnd len="med" w="med" type="none"/>
          </a:ln>
        </p:spPr>
      </p:cxnSp>
      <p:cxnSp>
        <p:nvCxnSpPr>
          <p:cNvPr id="187" name="Google Shape;187;p12"/>
          <p:cNvCxnSpPr/>
          <p:nvPr/>
        </p:nvCxnSpPr>
        <p:spPr>
          <a:xfrm rot="5400000">
            <a:off x="5066506" y="1410493"/>
            <a:ext cx="839787" cy="0"/>
          </a:xfrm>
          <a:prstGeom prst="straightConnector1">
            <a:avLst/>
          </a:prstGeom>
          <a:noFill/>
          <a:ln cap="flat" cmpd="sng" w="28575">
            <a:solidFill>
              <a:schemeClr val="accent1"/>
            </a:solidFill>
            <a:prstDash val="solid"/>
            <a:miter lim="800000"/>
            <a:headEnd len="med" w="med" type="none"/>
            <a:tailEnd len="med" w="med" type="none"/>
          </a:ln>
        </p:spPr>
      </p:cxnSp>
      <p:cxnSp>
        <p:nvCxnSpPr>
          <p:cNvPr id="188" name="Google Shape;188;p12"/>
          <p:cNvCxnSpPr/>
          <p:nvPr/>
        </p:nvCxnSpPr>
        <p:spPr>
          <a:xfrm>
            <a:off x="3733800" y="1828800"/>
            <a:ext cx="609600" cy="1587"/>
          </a:xfrm>
          <a:prstGeom prst="straightConnector1">
            <a:avLst/>
          </a:prstGeom>
          <a:noFill/>
          <a:ln cap="flat" cmpd="sng" w="28575">
            <a:solidFill>
              <a:schemeClr val="accent1"/>
            </a:solidFill>
            <a:prstDash val="solid"/>
            <a:miter lim="800000"/>
            <a:headEnd len="med" w="med" type="none"/>
            <a:tailEnd len="med" w="med" type="none"/>
          </a:ln>
        </p:spPr>
      </p:cxnSp>
      <p:cxnSp>
        <p:nvCxnSpPr>
          <p:cNvPr id="189" name="Google Shape;189;p12"/>
          <p:cNvCxnSpPr/>
          <p:nvPr/>
        </p:nvCxnSpPr>
        <p:spPr>
          <a:xfrm rot="5400000">
            <a:off x="4229100" y="1866900"/>
            <a:ext cx="228600" cy="3175"/>
          </a:xfrm>
          <a:prstGeom prst="straightConnector1">
            <a:avLst/>
          </a:prstGeom>
          <a:noFill/>
          <a:ln cap="flat" cmpd="sng" w="9525">
            <a:solidFill>
              <a:schemeClr val="accent1"/>
            </a:solidFill>
            <a:prstDash val="solid"/>
            <a:miter lim="800000"/>
            <a:headEnd len="med" w="med" type="none"/>
            <a:tailEnd len="med" w="med" type="none"/>
          </a:ln>
        </p:spPr>
      </p:cxnSp>
      <p:cxnSp>
        <p:nvCxnSpPr>
          <p:cNvPr id="190" name="Google Shape;190;p12"/>
          <p:cNvCxnSpPr/>
          <p:nvPr/>
        </p:nvCxnSpPr>
        <p:spPr>
          <a:xfrm rot="5400000">
            <a:off x="4229893" y="1866106"/>
            <a:ext cx="381000" cy="1587"/>
          </a:xfrm>
          <a:prstGeom prst="straightConnector1">
            <a:avLst/>
          </a:prstGeom>
          <a:noFill/>
          <a:ln cap="flat" cmpd="sng" w="9525">
            <a:solidFill>
              <a:schemeClr val="accent1"/>
            </a:solidFill>
            <a:prstDash val="solid"/>
            <a:miter lim="800000"/>
            <a:headEnd len="med" w="med" type="none"/>
            <a:tailEnd len="med" w="med" type="none"/>
          </a:ln>
        </p:spPr>
      </p:cxnSp>
      <p:cxnSp>
        <p:nvCxnSpPr>
          <p:cNvPr id="191" name="Google Shape;191;p12"/>
          <p:cNvCxnSpPr/>
          <p:nvPr/>
        </p:nvCxnSpPr>
        <p:spPr>
          <a:xfrm rot="5400000">
            <a:off x="4381500" y="1866900"/>
            <a:ext cx="228600" cy="3175"/>
          </a:xfrm>
          <a:prstGeom prst="straightConnector1">
            <a:avLst/>
          </a:prstGeom>
          <a:noFill/>
          <a:ln cap="flat" cmpd="sng" w="9525">
            <a:solidFill>
              <a:schemeClr val="accent1"/>
            </a:solidFill>
            <a:prstDash val="solid"/>
            <a:miter lim="800000"/>
            <a:headEnd len="med" w="med" type="none"/>
            <a:tailEnd len="med" w="med" type="none"/>
          </a:ln>
        </p:spPr>
      </p:cxnSp>
      <p:cxnSp>
        <p:nvCxnSpPr>
          <p:cNvPr id="192" name="Google Shape;192;p12"/>
          <p:cNvCxnSpPr/>
          <p:nvPr/>
        </p:nvCxnSpPr>
        <p:spPr>
          <a:xfrm rot="5400000">
            <a:off x="4381500" y="1866900"/>
            <a:ext cx="381000" cy="3175"/>
          </a:xfrm>
          <a:prstGeom prst="straightConnector1">
            <a:avLst/>
          </a:prstGeom>
          <a:noFill/>
          <a:ln cap="flat" cmpd="sng" w="9525">
            <a:solidFill>
              <a:schemeClr val="accent1"/>
            </a:solidFill>
            <a:prstDash val="solid"/>
            <a:miter lim="800000"/>
            <a:headEnd len="med" w="med" type="none"/>
            <a:tailEnd len="med" w="med" type="none"/>
          </a:ln>
        </p:spPr>
      </p:cxnSp>
      <p:cxnSp>
        <p:nvCxnSpPr>
          <p:cNvPr id="193" name="Google Shape;193;p12"/>
          <p:cNvCxnSpPr/>
          <p:nvPr/>
        </p:nvCxnSpPr>
        <p:spPr>
          <a:xfrm>
            <a:off x="4572000" y="1828800"/>
            <a:ext cx="914400" cy="1587"/>
          </a:xfrm>
          <a:prstGeom prst="straightConnector1">
            <a:avLst/>
          </a:prstGeom>
          <a:noFill/>
          <a:ln cap="flat" cmpd="sng" w="28575">
            <a:solidFill>
              <a:schemeClr val="accent1"/>
            </a:solidFill>
            <a:prstDash val="solid"/>
            <a:miter lim="800000"/>
            <a:headEnd len="med" w="med" type="none"/>
            <a:tailEnd len="med" w="med" type="none"/>
          </a:ln>
        </p:spPr>
      </p:cxnSp>
      <p:cxnSp>
        <p:nvCxnSpPr>
          <p:cNvPr id="194" name="Google Shape;194;p12"/>
          <p:cNvCxnSpPr/>
          <p:nvPr/>
        </p:nvCxnSpPr>
        <p:spPr>
          <a:xfrm rot="-5400000">
            <a:off x="3352800" y="1447800"/>
            <a:ext cx="457200" cy="3175"/>
          </a:xfrm>
          <a:prstGeom prst="straightConnector1">
            <a:avLst/>
          </a:prstGeom>
          <a:noFill/>
          <a:ln cap="flat" cmpd="sng" w="28575">
            <a:solidFill>
              <a:schemeClr val="accent1"/>
            </a:solidFill>
            <a:prstDash val="solid"/>
            <a:miter lim="800000"/>
            <a:headEnd len="med" w="med" type="none"/>
            <a:tailEnd len="med" w="med" type="stealth"/>
          </a:ln>
        </p:spPr>
      </p:cxnSp>
      <p:cxnSp>
        <p:nvCxnSpPr>
          <p:cNvPr id="195" name="Google Shape;195;p12"/>
          <p:cNvCxnSpPr/>
          <p:nvPr/>
        </p:nvCxnSpPr>
        <p:spPr>
          <a:xfrm rot="5400000">
            <a:off x="5334000" y="1447800"/>
            <a:ext cx="609600" cy="3175"/>
          </a:xfrm>
          <a:prstGeom prst="straightConnector1">
            <a:avLst/>
          </a:prstGeom>
          <a:noFill/>
          <a:ln cap="flat" cmpd="sng" w="28575">
            <a:solidFill>
              <a:schemeClr val="accent1"/>
            </a:solidFill>
            <a:prstDash val="solid"/>
            <a:miter lim="800000"/>
            <a:headEnd len="med" w="med" type="none"/>
            <a:tailEnd len="med" w="med" type="stealth"/>
          </a:ln>
        </p:spPr>
      </p:cxnSp>
      <p:sp>
        <p:nvSpPr>
          <p:cNvPr id="196" name="Google Shape;196;p12"/>
          <p:cNvSpPr txBox="1"/>
          <p:nvPr/>
        </p:nvSpPr>
        <p:spPr>
          <a:xfrm>
            <a:off x="3733800" y="457200"/>
            <a:ext cx="2057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Magnetic field</a:t>
            </a:r>
            <a:endParaRPr/>
          </a:p>
        </p:txBody>
      </p:sp>
      <p:sp>
        <p:nvSpPr>
          <p:cNvPr id="197" name="Google Shape;197;p12"/>
          <p:cNvSpPr txBox="1"/>
          <p:nvPr/>
        </p:nvSpPr>
        <p:spPr>
          <a:xfrm>
            <a:off x="5943600" y="1447800"/>
            <a:ext cx="1066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current</a:t>
            </a:r>
            <a:endParaRPr/>
          </a:p>
        </p:txBody>
      </p:sp>
      <p:sp>
        <p:nvSpPr>
          <p:cNvPr id="198" name="Google Shape;198;p12"/>
          <p:cNvSpPr txBox="1"/>
          <p:nvPr/>
        </p:nvSpPr>
        <p:spPr>
          <a:xfrm>
            <a:off x="2286000" y="1143000"/>
            <a:ext cx="1066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current</a:t>
            </a:r>
            <a:endParaRPr/>
          </a:p>
        </p:txBody>
      </p:sp>
      <p:pic>
        <p:nvPicPr>
          <p:cNvPr id="199" name="Google Shape;199;p12"/>
          <p:cNvPicPr preferRelativeResize="0"/>
          <p:nvPr/>
        </p:nvPicPr>
        <p:blipFill rotWithShape="1">
          <a:blip r:embed="rId3">
            <a:alphaModFix/>
          </a:blip>
          <a:srcRect b="0" l="0" r="0" t="0"/>
          <a:stretch/>
        </p:blipFill>
        <p:spPr>
          <a:xfrm>
            <a:off x="3176587" y="3130550"/>
            <a:ext cx="3294062" cy="180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Construction</a:t>
            </a:r>
            <a:endParaRPr/>
          </a:p>
        </p:txBody>
      </p:sp>
      <p:sp>
        <p:nvSpPr>
          <p:cNvPr id="205" name="Google Shape;205;p13"/>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Electric current through a conductor will produce a magnetic field</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The greater the current, the greater the magnetic field</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Inductor reacts against changes in current</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Most armature moved either dc or ac current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Function</a:t>
            </a:r>
            <a:endParaRPr/>
          </a:p>
        </p:txBody>
      </p:sp>
      <p:sp>
        <p:nvSpPr>
          <p:cNvPr id="211" name="Google Shape;211;p14"/>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When power is applied </a:t>
            </a:r>
            <a:endParaRPr/>
          </a:p>
          <a:p>
            <a:pPr indent="-282575" lvl="0" marL="365125" marR="0" rtl="0" algn="l">
              <a:lnSpc>
                <a:spcPct val="100000"/>
              </a:lnSpc>
              <a:spcBef>
                <a:spcPts val="560"/>
              </a:spcBef>
              <a:spcAft>
                <a:spcPts val="0"/>
              </a:spcAft>
              <a:buClr>
                <a:srgbClr val="595959"/>
              </a:buClr>
              <a:buSzPts val="2800"/>
              <a:buFont typeface="Arial"/>
              <a:buNone/>
            </a:pPr>
            <a:r>
              <a:rPr b="0" i="0" lang="en-US" sz="2800" u="none" cap="none" strike="noStrike">
                <a:solidFill>
                  <a:srgbClr val="595959"/>
                </a:solidFill>
                <a:latin typeface="Arial"/>
                <a:ea typeface="Arial"/>
                <a:cs typeface="Arial"/>
                <a:sym typeface="Arial"/>
              </a:rPr>
              <a:t>                 - the electromagnetic coil energized</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The electromagnetic field pulls the armature </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Contacts toward the electromagnet</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Closing the contacts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Function</a:t>
            </a:r>
            <a:endParaRPr/>
          </a:p>
        </p:txBody>
      </p:sp>
      <p:sp>
        <p:nvSpPr>
          <p:cNvPr id="217" name="Google Shape;217;p15"/>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Allows current flow through the contacts</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When power removed</a:t>
            </a:r>
            <a:endParaRPr/>
          </a:p>
          <a:p>
            <a:pPr indent="-282575" lvl="0" marL="365125" marR="0" rtl="0" algn="l">
              <a:lnSpc>
                <a:spcPct val="100000"/>
              </a:lnSpc>
              <a:spcBef>
                <a:spcPts val="560"/>
              </a:spcBef>
              <a:spcAft>
                <a:spcPts val="0"/>
              </a:spcAft>
              <a:buClr>
                <a:srgbClr val="595959"/>
              </a:buClr>
              <a:buSzPts val="2800"/>
              <a:buFont typeface="Arial"/>
              <a:buNone/>
            </a:pPr>
            <a:r>
              <a:rPr b="0" i="0" lang="en-US" sz="2800" u="none" cap="none" strike="noStrike">
                <a:solidFill>
                  <a:srgbClr val="595959"/>
                </a:solidFill>
                <a:latin typeface="Arial"/>
                <a:ea typeface="Arial"/>
                <a:cs typeface="Arial"/>
                <a:sym typeface="Arial"/>
              </a:rPr>
              <a:t>              - spring tension pushes the armature away</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Opening contacts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idx="4294967295" type="title"/>
          </p:nvPr>
        </p:nvSpPr>
        <p:spPr>
          <a:xfrm>
            <a:off x="685800" y="228600"/>
            <a:ext cx="7467600" cy="80803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CC00CC"/>
              </a:buClr>
              <a:buSzPts val="3600"/>
              <a:buFont typeface="Arial"/>
              <a:buNone/>
            </a:pPr>
            <a:r>
              <a:rPr b="0" i="0" lang="en-US" sz="3600" u="none" cap="none" strike="noStrike">
                <a:solidFill>
                  <a:srgbClr val="CC00CC"/>
                </a:solidFill>
                <a:latin typeface="Arial"/>
                <a:ea typeface="Arial"/>
                <a:cs typeface="Arial"/>
                <a:sym typeface="Arial"/>
              </a:rPr>
              <a:t>USEFULNESS OF RELAY</a:t>
            </a:r>
            <a:endParaRPr/>
          </a:p>
        </p:txBody>
      </p:sp>
      <p:sp>
        <p:nvSpPr>
          <p:cNvPr id="223" name="Google Shape;223;p16"/>
          <p:cNvSpPr txBox="1"/>
          <p:nvPr>
            <p:ph idx="4294967295" type="body"/>
          </p:nvPr>
        </p:nvSpPr>
        <p:spPr>
          <a:xfrm>
            <a:off x="762000" y="14478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Extremely useful when we have a need to control a large amount of current and/or voltage with a small electrical signal.</a:t>
            </a:r>
            <a:endParaRPr/>
          </a:p>
          <a:p>
            <a:pPr indent="-273050" lvl="0" marL="2730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relay acts as binary (ON or OFF) amplifier.</a:t>
            </a:r>
            <a:endParaRPr/>
          </a:p>
          <a:p>
            <a:pPr indent="-273050" lvl="0" marL="2730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is quite likely that the current required to energize the relay coil will be hundreds of times less than the current rating of the contact.</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idx="4294967295" type="ctrTitle"/>
          </p:nvPr>
        </p:nvSpPr>
        <p:spPr>
          <a:xfrm>
            <a:off x="533400" y="304800"/>
            <a:ext cx="7851775" cy="990600"/>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C22E92"/>
              </a:buClr>
              <a:buSzPts val="4100"/>
              <a:buFont typeface="Arial"/>
              <a:buNone/>
            </a:pPr>
            <a:r>
              <a:rPr b="0" i="0" lang="en-US" sz="4100" u="none" cap="none" strike="noStrike">
                <a:solidFill>
                  <a:srgbClr val="C22E92"/>
                </a:solidFill>
                <a:latin typeface="Arial"/>
                <a:ea typeface="Arial"/>
                <a:cs typeface="Arial"/>
                <a:sym typeface="Arial"/>
              </a:rPr>
              <a:t>Disadvantages of relay </a:t>
            </a:r>
            <a:endParaRPr/>
          </a:p>
        </p:txBody>
      </p:sp>
      <p:sp>
        <p:nvSpPr>
          <p:cNvPr id="229" name="Google Shape;229;p17"/>
          <p:cNvSpPr txBox="1"/>
          <p:nvPr>
            <p:ph idx="4294967295" type="subTitle"/>
          </p:nvPr>
        </p:nvSpPr>
        <p:spPr>
          <a:xfrm>
            <a:off x="1066800" y="1524000"/>
            <a:ext cx="7854950" cy="4648200"/>
          </a:xfrm>
          <a:prstGeom prst="rect">
            <a:avLst/>
          </a:prstGeom>
          <a:noFill/>
          <a:ln>
            <a:noFill/>
          </a:ln>
        </p:spPr>
        <p:txBody>
          <a:bodyPr anchorCtr="0" anchor="t" bIns="45700" lIns="91425" spcFirstLastPara="1" rIns="91425" wrap="square" tIns="0">
            <a:noAutofit/>
          </a:bodyPr>
          <a:lstStyle/>
          <a:p>
            <a:pPr indent="-165100" lvl="0" marL="26987" marR="0" rtl="0" algn="l">
              <a:lnSpc>
                <a:spcPct val="100000"/>
              </a:lnSpc>
              <a:spcBef>
                <a:spcPts val="0"/>
              </a:spcBef>
              <a:spcAft>
                <a:spcPts val="0"/>
              </a:spcAft>
              <a:buClr>
                <a:schemeClr val="accent2"/>
              </a:buClr>
              <a:buSzPts val="2600"/>
              <a:buFont typeface="Noto Sans Symbols"/>
              <a:buChar char="⮚"/>
            </a:pPr>
            <a:r>
              <a:rPr b="0" i="0" lang="en-US" sz="2600" u="none">
                <a:solidFill>
                  <a:srgbClr val="595959"/>
                </a:solidFill>
                <a:latin typeface="Arial"/>
                <a:ea typeface="Arial"/>
                <a:cs typeface="Arial"/>
                <a:sym typeface="Arial"/>
              </a:rPr>
              <a:t> </a:t>
            </a:r>
            <a:r>
              <a:rPr b="0" i="0" lang="en-US" sz="2400" u="none">
                <a:solidFill>
                  <a:srgbClr val="595959"/>
                </a:solidFill>
                <a:latin typeface="Arial"/>
                <a:ea typeface="Arial"/>
                <a:cs typeface="Arial"/>
                <a:sym typeface="Arial"/>
              </a:rPr>
              <a:t>Limited life time.</a:t>
            </a:r>
            <a:endParaRPr/>
          </a:p>
          <a:p>
            <a:pPr indent="-152400" lvl="0" marL="26987" marR="0" rtl="0" algn="l">
              <a:lnSpc>
                <a:spcPct val="100000"/>
              </a:lnSpc>
              <a:spcBef>
                <a:spcPts val="48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contact bounce</a:t>
            </a:r>
            <a:endParaRPr/>
          </a:p>
          <a:p>
            <a:pPr indent="-152400" lvl="0" marL="26987" marR="0" rtl="0" algn="l">
              <a:lnSpc>
                <a:spcPct val="100000"/>
              </a:lnSpc>
              <a:spcBef>
                <a:spcPts val="48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 Slow speed of operation</a:t>
            </a:r>
            <a:endParaRPr/>
          </a:p>
          <a:p>
            <a:pPr indent="-152400" lvl="0" marL="26987" marR="0" rtl="0" algn="l">
              <a:lnSpc>
                <a:spcPct val="100000"/>
              </a:lnSpc>
              <a:spcBef>
                <a:spcPts val="48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 Corrosion of contacts</a:t>
            </a:r>
            <a:endParaRPr/>
          </a:p>
          <a:p>
            <a:pPr indent="-152400" lvl="0" marL="26987" marR="0" rtl="0" algn="l">
              <a:lnSpc>
                <a:spcPct val="100000"/>
              </a:lnSpc>
              <a:spcBef>
                <a:spcPts val="48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 Most of this problem can be overcome by using solid state relay (SSRs).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idx="4294967295" type="ctrTitle"/>
          </p:nvPr>
        </p:nvSpPr>
        <p:spPr>
          <a:xfrm>
            <a:off x="3367087" y="533400"/>
            <a:ext cx="5091112" cy="1219200"/>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Solid state Relay (SSR)</a:t>
            </a:r>
            <a:endParaRPr/>
          </a:p>
        </p:txBody>
      </p:sp>
      <p:sp>
        <p:nvSpPr>
          <p:cNvPr id="237" name="Google Shape;237;p18"/>
          <p:cNvSpPr txBox="1"/>
          <p:nvPr>
            <p:ph idx="4294967295" type="subTitle"/>
          </p:nvPr>
        </p:nvSpPr>
        <p:spPr>
          <a:xfrm>
            <a:off x="2644775" y="2319337"/>
            <a:ext cx="5853112" cy="2800350"/>
          </a:xfrm>
          <a:prstGeom prst="rect">
            <a:avLst/>
          </a:prstGeom>
          <a:noFill/>
          <a:ln>
            <a:noFill/>
          </a:ln>
        </p:spPr>
        <p:txBody>
          <a:bodyPr anchorCtr="0" anchor="t" bIns="45700" lIns="91425" spcFirstLastPara="1" rIns="91425" wrap="square" tIns="0">
            <a:noAutofit/>
          </a:bodyPr>
          <a:lstStyle/>
          <a:p>
            <a:pPr indent="0" lvl="0" marL="26987" marR="0" rtl="0" algn="l">
              <a:lnSpc>
                <a:spcPct val="100000"/>
              </a:lnSpc>
              <a:spcBef>
                <a:spcPts val="0"/>
              </a:spcBef>
              <a:spcAft>
                <a:spcPts val="0"/>
              </a:spcAft>
              <a:buClr>
                <a:srgbClr val="770F62"/>
              </a:buClr>
              <a:buSzPts val="2400"/>
              <a:buFont typeface="Arial"/>
              <a:buNone/>
            </a:pPr>
            <a:r>
              <a:rPr b="0" i="0" lang="en-US" sz="2400" u="none">
                <a:solidFill>
                  <a:srgbClr val="770F62"/>
                </a:solidFill>
                <a:latin typeface="Arial"/>
                <a:ea typeface="Arial"/>
                <a:cs typeface="Arial"/>
                <a:sym typeface="Arial"/>
              </a:rPr>
              <a:t>Introduction</a:t>
            </a:r>
            <a:endParaRPr/>
          </a:p>
          <a:p>
            <a:pPr indent="0" lvl="0" marL="26987" marR="0" rtl="0" algn="l">
              <a:lnSpc>
                <a:spcPct val="100000"/>
              </a:lnSpc>
              <a:spcBef>
                <a:spcPts val="480"/>
              </a:spcBef>
              <a:spcAft>
                <a:spcPts val="0"/>
              </a:spcAft>
              <a:buClr>
                <a:srgbClr val="770F62"/>
              </a:buClr>
              <a:buSzPts val="2400"/>
              <a:buFont typeface="Arial"/>
              <a:buNone/>
            </a:pPr>
            <a:r>
              <a:rPr b="0" i="0" lang="en-US" sz="2400" u="none">
                <a:solidFill>
                  <a:srgbClr val="770F62"/>
                </a:solidFill>
                <a:latin typeface="Arial"/>
                <a:ea typeface="Arial"/>
                <a:cs typeface="Arial"/>
                <a:sym typeface="Arial"/>
              </a:rPr>
              <a:t>Types</a:t>
            </a:r>
            <a:endParaRPr/>
          </a:p>
          <a:p>
            <a:pPr indent="0" lvl="0" marL="26987" marR="0" rtl="0" algn="l">
              <a:lnSpc>
                <a:spcPct val="100000"/>
              </a:lnSpc>
              <a:spcBef>
                <a:spcPts val="480"/>
              </a:spcBef>
              <a:spcAft>
                <a:spcPts val="0"/>
              </a:spcAft>
              <a:buClr>
                <a:srgbClr val="770F62"/>
              </a:buClr>
              <a:buSzPts val="2400"/>
              <a:buFont typeface="Arial"/>
              <a:buNone/>
            </a:pPr>
            <a:r>
              <a:rPr b="0" i="0" lang="en-US" sz="2400" u="none">
                <a:solidFill>
                  <a:srgbClr val="770F62"/>
                </a:solidFill>
                <a:latin typeface="Arial"/>
                <a:ea typeface="Arial"/>
                <a:cs typeface="Arial"/>
                <a:sym typeface="Arial"/>
              </a:rPr>
              <a:t>Zero-cross Switching</a:t>
            </a:r>
            <a:endParaRPr/>
          </a:p>
          <a:p>
            <a:pPr indent="0" lvl="0" marL="26987" marR="0" rtl="0" algn="l">
              <a:lnSpc>
                <a:spcPct val="100000"/>
              </a:lnSpc>
              <a:spcBef>
                <a:spcPts val="480"/>
              </a:spcBef>
              <a:spcAft>
                <a:spcPts val="0"/>
              </a:spcAft>
              <a:buClr>
                <a:srgbClr val="770F62"/>
              </a:buClr>
              <a:buSzPts val="2400"/>
              <a:buFont typeface="Arial"/>
              <a:buNone/>
            </a:pPr>
            <a:r>
              <a:rPr b="0" i="0" lang="en-US" sz="2400" u="none">
                <a:solidFill>
                  <a:srgbClr val="770F62"/>
                </a:solidFill>
                <a:latin typeface="Arial"/>
                <a:ea typeface="Arial"/>
                <a:cs typeface="Arial"/>
                <a:sym typeface="Arial"/>
              </a:rPr>
              <a:t>Random Switching</a:t>
            </a:r>
            <a:endParaRPr/>
          </a:p>
          <a:p>
            <a:pPr indent="0" lvl="0" marL="26987" marR="0" rtl="0" algn="l">
              <a:lnSpc>
                <a:spcPct val="100000"/>
              </a:lnSpc>
              <a:spcBef>
                <a:spcPts val="480"/>
              </a:spcBef>
              <a:spcAft>
                <a:spcPts val="0"/>
              </a:spcAft>
              <a:buClr>
                <a:srgbClr val="770F62"/>
              </a:buClr>
              <a:buSzPts val="2400"/>
              <a:buFont typeface="Arial"/>
              <a:buNone/>
            </a:pPr>
            <a:r>
              <a:rPr b="0" i="0" lang="en-US" sz="2400" u="none">
                <a:solidFill>
                  <a:srgbClr val="770F62"/>
                </a:solidFill>
                <a:latin typeface="Arial"/>
                <a:ea typeface="Arial"/>
                <a:cs typeface="Arial"/>
                <a:sym typeface="Arial"/>
              </a:rPr>
              <a:t>Disadvantages of SSR</a:t>
            </a:r>
            <a:endParaRPr/>
          </a:p>
          <a:p>
            <a:pPr indent="0" lvl="0" marL="26987" marR="0" rtl="0" algn="l">
              <a:lnSpc>
                <a:spcPct val="100000"/>
              </a:lnSpc>
              <a:spcBef>
                <a:spcPts val="480"/>
              </a:spcBef>
              <a:spcAft>
                <a:spcPts val="0"/>
              </a:spcAft>
              <a:buClr>
                <a:srgbClr val="770F62"/>
              </a:buClr>
              <a:buSzPts val="2400"/>
              <a:buFont typeface="Arial"/>
              <a:buNone/>
            </a:pPr>
            <a:r>
              <a:rPr b="0" i="0" lang="en-US" sz="2400" u="none">
                <a:solidFill>
                  <a:srgbClr val="770F62"/>
                </a:solidFill>
                <a:latin typeface="Arial"/>
                <a:ea typeface="Arial"/>
                <a:cs typeface="Arial"/>
                <a:sym typeface="Arial"/>
              </a:rPr>
              <a:t>An Example</a:t>
            </a:r>
            <a:endParaRPr/>
          </a:p>
          <a:p>
            <a:pPr indent="0" lvl="0" marL="26987" marR="0" rtl="0" algn="l">
              <a:lnSpc>
                <a:spcPct val="100000"/>
              </a:lnSpc>
              <a:spcBef>
                <a:spcPts val="480"/>
              </a:spcBef>
              <a:spcAft>
                <a:spcPts val="0"/>
              </a:spcAft>
              <a:buClr>
                <a:srgbClr val="770F62"/>
              </a:buClr>
              <a:buSzPts val="2400"/>
              <a:buFont typeface="Arial"/>
              <a:buNone/>
            </a:pPr>
            <a:r>
              <a:rPr b="0" i="0" lang="en-US" sz="2400" u="none">
                <a:solidFill>
                  <a:srgbClr val="770F62"/>
                </a:solidFill>
                <a:latin typeface="Arial"/>
                <a:ea typeface="Arial"/>
                <a:cs typeface="Arial"/>
                <a:sym typeface="Arial"/>
              </a:rPr>
              <a:t>A typical Circuit of Heater Control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Introduction</a:t>
            </a:r>
            <a:endParaRPr/>
          </a:p>
        </p:txBody>
      </p:sp>
      <p:sp>
        <p:nvSpPr>
          <p:cNvPr id="243" name="Google Shape;243;p19"/>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8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Solid State Relays overcomes problems like limited lifetime, corrosion of contacts, contact bounce, slow speed etc.</a:t>
            </a:r>
            <a:endParaRPr/>
          </a:p>
          <a:p>
            <a:pPr indent="-282575" lvl="0" marL="365125" marR="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282575" lvl="0" marL="365125" marR="0" rtl="0" algn="l">
              <a:lnSpc>
                <a:spcPct val="8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Relays of this type are only capable of controlling ac operated devices.</a:t>
            </a:r>
            <a:endParaRPr/>
          </a:p>
          <a:p>
            <a:pPr indent="-282575" lvl="0" marL="365125" marR="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282575" lvl="0" marL="365125" marR="0" rtl="0" algn="l">
              <a:lnSpc>
                <a:spcPct val="8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Solid state relays are commercially available in the industry for its merits and popularity.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What is a Switch? </a:t>
            </a:r>
            <a:endParaRPr/>
          </a:p>
        </p:txBody>
      </p:sp>
      <p:sp>
        <p:nvSpPr>
          <p:cNvPr id="101" name="Google Shape;101;p2"/>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A switch is a device that allows you to stop the flow of current entirely. These are usually mechanical devices that separates two bits of metal (contacts). When the metal doesn't touch, current doesn't flow. When the metal touches, is called a closed circuit. When the metal doesn't touch, is called an open circuit. (closed = ON, open = OFF)</a:t>
            </a:r>
            <a:endParaRPr/>
          </a:p>
        </p:txBody>
      </p:sp>
      <p:pic>
        <p:nvPicPr>
          <p:cNvPr descr="Push-Button-Switch" id="102" name="Google Shape;102;p2"/>
          <p:cNvPicPr preferRelativeResize="0"/>
          <p:nvPr/>
        </p:nvPicPr>
        <p:blipFill rotWithShape="1">
          <a:blip r:embed="rId3">
            <a:alphaModFix/>
          </a:blip>
          <a:srcRect b="0" l="0" r="0" t="0"/>
          <a:stretch/>
        </p:blipFill>
        <p:spPr>
          <a:xfrm>
            <a:off x="5153025" y="4038600"/>
            <a:ext cx="3625850" cy="2819400"/>
          </a:xfrm>
          <a:prstGeom prst="rect">
            <a:avLst/>
          </a:prstGeom>
          <a:noFill/>
          <a:ln>
            <a:noFill/>
          </a:ln>
        </p:spPr>
      </p:pic>
      <p:grpSp>
        <p:nvGrpSpPr>
          <p:cNvPr id="103" name="Google Shape;103;p2"/>
          <p:cNvGrpSpPr/>
          <p:nvPr/>
        </p:nvGrpSpPr>
        <p:grpSpPr>
          <a:xfrm>
            <a:off x="814387" y="5370512"/>
            <a:ext cx="3584575" cy="1292225"/>
            <a:chOff x="513" y="3383"/>
            <a:chExt cx="2258" cy="814"/>
          </a:xfrm>
        </p:grpSpPr>
        <p:sp>
          <p:nvSpPr>
            <p:cNvPr id="104" name="Google Shape;104;p2"/>
            <p:cNvSpPr txBox="1"/>
            <p:nvPr/>
          </p:nvSpPr>
          <p:spPr>
            <a:xfrm>
              <a:off x="513" y="3383"/>
              <a:ext cx="2258" cy="8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5" name="Google Shape;105;p2"/>
            <p:cNvCxnSpPr/>
            <p:nvPr/>
          </p:nvCxnSpPr>
          <p:spPr>
            <a:xfrm>
              <a:off x="659" y="3895"/>
              <a:ext cx="484" cy="0"/>
            </a:xfrm>
            <a:prstGeom prst="straightConnector1">
              <a:avLst/>
            </a:prstGeom>
            <a:noFill/>
            <a:ln cap="flat" cmpd="sng" w="34925">
              <a:solidFill>
                <a:schemeClr val="dk1"/>
              </a:solidFill>
              <a:prstDash val="solid"/>
              <a:miter lim="800000"/>
              <a:headEnd len="med" w="med" type="none"/>
              <a:tailEnd len="med" w="med" type="none"/>
            </a:ln>
          </p:spPr>
        </p:cxnSp>
        <p:sp>
          <p:nvSpPr>
            <p:cNvPr id="106" name="Google Shape;106;p2"/>
            <p:cNvSpPr/>
            <p:nvPr/>
          </p:nvSpPr>
          <p:spPr>
            <a:xfrm>
              <a:off x="1134" y="3849"/>
              <a:ext cx="73" cy="82"/>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7" name="Google Shape;107;p2"/>
            <p:cNvCxnSpPr/>
            <p:nvPr/>
          </p:nvCxnSpPr>
          <p:spPr>
            <a:xfrm flipH="1" rot="10800000">
              <a:off x="1207" y="3584"/>
              <a:ext cx="595" cy="292"/>
            </a:xfrm>
            <a:prstGeom prst="straightConnector1">
              <a:avLst/>
            </a:prstGeom>
            <a:noFill/>
            <a:ln cap="flat" cmpd="sng" w="34925">
              <a:solidFill>
                <a:schemeClr val="dk1"/>
              </a:solidFill>
              <a:prstDash val="solid"/>
              <a:miter lim="800000"/>
              <a:headEnd len="med" w="med" type="none"/>
              <a:tailEnd len="med" w="med" type="none"/>
            </a:ln>
          </p:spPr>
        </p:cxnSp>
        <p:cxnSp>
          <p:nvCxnSpPr>
            <p:cNvPr id="108" name="Google Shape;108;p2"/>
            <p:cNvCxnSpPr/>
            <p:nvPr/>
          </p:nvCxnSpPr>
          <p:spPr>
            <a:xfrm>
              <a:off x="659" y="3895"/>
              <a:ext cx="484" cy="0"/>
            </a:xfrm>
            <a:prstGeom prst="straightConnector1">
              <a:avLst/>
            </a:prstGeom>
            <a:noFill/>
            <a:ln cap="flat" cmpd="sng" w="34925">
              <a:solidFill>
                <a:schemeClr val="dk1"/>
              </a:solidFill>
              <a:prstDash val="solid"/>
              <a:miter lim="800000"/>
              <a:headEnd len="med" w="med" type="none"/>
              <a:tailEnd len="med" w="med" type="none"/>
            </a:ln>
          </p:spPr>
        </p:cxnSp>
        <p:sp>
          <p:nvSpPr>
            <p:cNvPr id="109" name="Google Shape;109;p2"/>
            <p:cNvSpPr/>
            <p:nvPr/>
          </p:nvSpPr>
          <p:spPr>
            <a:xfrm>
              <a:off x="1134" y="3849"/>
              <a:ext cx="73" cy="82"/>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0" name="Google Shape;110;p2"/>
            <p:cNvCxnSpPr/>
            <p:nvPr/>
          </p:nvCxnSpPr>
          <p:spPr>
            <a:xfrm>
              <a:off x="1909" y="3891"/>
              <a:ext cx="484" cy="0"/>
            </a:xfrm>
            <a:prstGeom prst="straightConnector1">
              <a:avLst/>
            </a:prstGeom>
            <a:noFill/>
            <a:ln cap="flat" cmpd="sng" w="34925">
              <a:solidFill>
                <a:schemeClr val="dk1"/>
              </a:solidFill>
              <a:prstDash val="solid"/>
              <a:miter lim="800000"/>
              <a:headEnd len="med" w="med" type="none"/>
              <a:tailEnd len="med" w="med" type="none"/>
            </a:ln>
          </p:spPr>
        </p:cxnSp>
        <p:sp>
          <p:nvSpPr>
            <p:cNvPr id="111" name="Google Shape;111;p2"/>
            <p:cNvSpPr/>
            <p:nvPr/>
          </p:nvSpPr>
          <p:spPr>
            <a:xfrm>
              <a:off x="1836" y="3845"/>
              <a:ext cx="73" cy="82"/>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2"/>
            <p:cNvSpPr txBox="1"/>
            <p:nvPr/>
          </p:nvSpPr>
          <p:spPr>
            <a:xfrm>
              <a:off x="678" y="3594"/>
              <a:ext cx="55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S1</a:t>
              </a:r>
              <a:endParaRPr/>
            </a:p>
          </p:txBody>
        </p:sp>
        <p:cxnSp>
          <p:nvCxnSpPr>
            <p:cNvPr id="113" name="Google Shape;113;p2"/>
            <p:cNvCxnSpPr/>
            <p:nvPr/>
          </p:nvCxnSpPr>
          <p:spPr>
            <a:xfrm>
              <a:off x="1954" y="3891"/>
              <a:ext cx="484" cy="0"/>
            </a:xfrm>
            <a:prstGeom prst="straightConnector1">
              <a:avLst/>
            </a:prstGeom>
            <a:noFill/>
            <a:ln cap="flat" cmpd="sng" w="34925">
              <a:solidFill>
                <a:schemeClr val="dk1"/>
              </a:solidFill>
              <a:prstDash val="solid"/>
              <a:miter lim="800000"/>
              <a:headEnd len="med" w="med" type="none"/>
              <a:tailEnd len="med" w="med" type="none"/>
            </a:ln>
          </p:spPr>
        </p:cxnSp>
      </p:grpSp>
      <p:sp>
        <p:nvSpPr>
          <p:cNvPr id="114" name="Google Shape;114;p2"/>
          <p:cNvSpPr txBox="1"/>
          <p:nvPr/>
        </p:nvSpPr>
        <p:spPr>
          <a:xfrm>
            <a:off x="757237" y="4991100"/>
            <a:ext cx="3702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Basic Switch Schematic Symbol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idx="4294967295" type="ctrTitle"/>
          </p:nvPr>
        </p:nvSpPr>
        <p:spPr>
          <a:xfrm>
            <a:off x="533400" y="304800"/>
            <a:ext cx="7851775" cy="990600"/>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C22E92"/>
              </a:buClr>
              <a:buSzPts val="4100"/>
              <a:buFont typeface="Arial"/>
              <a:buNone/>
            </a:pPr>
            <a:r>
              <a:rPr b="0" i="0" lang="en-US" sz="4100" u="none" cap="none" strike="noStrike">
                <a:solidFill>
                  <a:srgbClr val="C22E92"/>
                </a:solidFill>
                <a:latin typeface="Arial"/>
                <a:ea typeface="Arial"/>
                <a:cs typeface="Arial"/>
                <a:sym typeface="Arial"/>
              </a:rPr>
              <a:t>Solid state relay (SSR) </a:t>
            </a:r>
            <a:endParaRPr/>
          </a:p>
        </p:txBody>
      </p:sp>
      <p:sp>
        <p:nvSpPr>
          <p:cNvPr id="249" name="Google Shape;249;p20"/>
          <p:cNvSpPr txBox="1"/>
          <p:nvPr>
            <p:ph idx="4294967295" type="subTitle"/>
          </p:nvPr>
        </p:nvSpPr>
        <p:spPr>
          <a:xfrm>
            <a:off x="1066800" y="1676400"/>
            <a:ext cx="7854950" cy="4267200"/>
          </a:xfrm>
          <a:prstGeom prst="rect">
            <a:avLst/>
          </a:prstGeom>
          <a:noFill/>
          <a:ln>
            <a:noFill/>
          </a:ln>
        </p:spPr>
        <p:txBody>
          <a:bodyPr anchorCtr="0" anchor="t" bIns="45700" lIns="91425" spcFirstLastPara="1" rIns="91425" wrap="square" tIns="0">
            <a:noAutofit/>
          </a:bodyPr>
          <a:lstStyle/>
          <a:p>
            <a:pPr indent="-152400" lvl="0" marL="26987" marR="0" rtl="0" algn="l">
              <a:lnSpc>
                <a:spcPct val="100000"/>
              </a:lnSpc>
              <a:spcBef>
                <a:spcPts val="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 A SSR basically comprises a TRIAC or silicon control rectifier triggered by an infrared light source.</a:t>
            </a:r>
            <a:endParaRPr/>
          </a:p>
          <a:p>
            <a:pPr indent="-152400" lvl="0" marL="26987" marR="0" rtl="0" algn="l">
              <a:lnSpc>
                <a:spcPct val="100000"/>
              </a:lnSpc>
              <a:spcBef>
                <a:spcPts val="48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 SSRs are capable of controlling only AC operate devices like as motor or heater.</a:t>
            </a:r>
            <a:endParaRPr/>
          </a:p>
          <a:p>
            <a:pPr indent="-152400" lvl="0" marL="26987" marR="0" rtl="0" algn="l">
              <a:lnSpc>
                <a:spcPct val="100000"/>
              </a:lnSpc>
              <a:spcBef>
                <a:spcPts val="48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 Here Infrared Emitting Diode is used to isolate the control circuit.</a:t>
            </a:r>
            <a:endParaRPr/>
          </a:p>
          <a:p>
            <a:pPr indent="-152400" lvl="0" marL="26987" marR="0" rtl="0" algn="l">
              <a:lnSpc>
                <a:spcPct val="100000"/>
              </a:lnSpc>
              <a:spcBef>
                <a:spcPts val="480"/>
              </a:spcBef>
              <a:spcAft>
                <a:spcPts val="0"/>
              </a:spcAft>
              <a:buClr>
                <a:schemeClr val="accent2"/>
              </a:buClr>
              <a:buSzPts val="2400"/>
              <a:buFont typeface="Noto Sans Symbols"/>
              <a:buChar char="⮚"/>
            </a:pPr>
            <a:r>
              <a:rPr b="0" i="0" lang="en-US" sz="2400" u="none">
                <a:solidFill>
                  <a:srgbClr val="595959"/>
                </a:solidFill>
                <a:latin typeface="Arial"/>
                <a:ea typeface="Arial"/>
                <a:cs typeface="Arial"/>
                <a:sym typeface="Arial"/>
              </a:rPr>
              <a:t> It also trigger silicon bilateral switch (SBS)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p:nvPr/>
        </p:nvSpPr>
        <p:spPr>
          <a:xfrm>
            <a:off x="3276600" y="1447800"/>
            <a:ext cx="3505200" cy="3505200"/>
          </a:xfrm>
          <a:prstGeom prst="rect">
            <a:avLst/>
          </a:prstGeom>
          <a:solidFill>
            <a:schemeClr val="lt1"/>
          </a:solidFill>
          <a:ln cap="flat" cmpd="sng" w="12700">
            <a:solidFill>
              <a:srgbClr val="88A3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595959"/>
              </a:solidFill>
              <a:latin typeface="Arial"/>
              <a:ea typeface="Arial"/>
              <a:cs typeface="Arial"/>
              <a:sym typeface="Arial"/>
            </a:endParaRPr>
          </a:p>
        </p:txBody>
      </p:sp>
      <p:sp>
        <p:nvSpPr>
          <p:cNvPr id="255" name="Google Shape;255;p21"/>
          <p:cNvSpPr/>
          <p:nvPr/>
        </p:nvSpPr>
        <p:spPr>
          <a:xfrm rot="10800000">
            <a:off x="3800475" y="2819400"/>
            <a:ext cx="381000" cy="381000"/>
          </a:xfrm>
          <a:prstGeom prst="triangle">
            <a:avLst>
              <a:gd fmla="val 50000" name="adj"/>
            </a:avLst>
          </a:prstGeom>
          <a:solidFill>
            <a:schemeClr val="dk2"/>
          </a:solidFill>
          <a:ln cap="flat" cmpd="sng" w="127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6" name="Google Shape;256;p21"/>
          <p:cNvCxnSpPr/>
          <p:nvPr/>
        </p:nvCxnSpPr>
        <p:spPr>
          <a:xfrm>
            <a:off x="3009900" y="1981200"/>
            <a:ext cx="952500" cy="838200"/>
          </a:xfrm>
          <a:prstGeom prst="bentConnector2">
            <a:avLst/>
          </a:prstGeom>
          <a:noFill/>
          <a:ln cap="flat" cmpd="sng" w="32250">
            <a:solidFill>
              <a:schemeClr val="accent1"/>
            </a:solidFill>
            <a:prstDash val="solid"/>
            <a:miter lim="800000"/>
            <a:headEnd len="med" w="med" type="none"/>
            <a:tailEnd len="med" w="med" type="none"/>
          </a:ln>
        </p:spPr>
      </p:cxnSp>
      <p:cxnSp>
        <p:nvCxnSpPr>
          <p:cNvPr id="257" name="Google Shape;257;p21"/>
          <p:cNvCxnSpPr/>
          <p:nvPr/>
        </p:nvCxnSpPr>
        <p:spPr>
          <a:xfrm flipH="1" rot="10800000">
            <a:off x="3009900" y="3200400"/>
            <a:ext cx="952500" cy="838200"/>
          </a:xfrm>
          <a:prstGeom prst="bentConnector2">
            <a:avLst/>
          </a:prstGeom>
          <a:noFill/>
          <a:ln cap="flat" cmpd="sng" w="32250">
            <a:solidFill>
              <a:schemeClr val="accent1"/>
            </a:solidFill>
            <a:prstDash val="solid"/>
            <a:miter lim="800000"/>
            <a:headEnd len="med" w="med" type="none"/>
            <a:tailEnd len="med" w="med" type="none"/>
          </a:ln>
        </p:spPr>
      </p:cxnSp>
      <p:cxnSp>
        <p:nvCxnSpPr>
          <p:cNvPr id="258" name="Google Shape;258;p21"/>
          <p:cNvCxnSpPr/>
          <p:nvPr/>
        </p:nvCxnSpPr>
        <p:spPr>
          <a:xfrm>
            <a:off x="3848100" y="3200400"/>
            <a:ext cx="228600" cy="1587"/>
          </a:xfrm>
          <a:prstGeom prst="straightConnector1">
            <a:avLst/>
          </a:prstGeom>
          <a:noFill/>
          <a:ln cap="flat" cmpd="sng" w="32250">
            <a:solidFill>
              <a:schemeClr val="accent1"/>
            </a:solidFill>
            <a:prstDash val="solid"/>
            <a:miter lim="800000"/>
            <a:headEnd len="med" w="med" type="none"/>
            <a:tailEnd len="med" w="med" type="none"/>
          </a:ln>
        </p:spPr>
      </p:cxnSp>
      <p:sp>
        <p:nvSpPr>
          <p:cNvPr id="259" name="Google Shape;259;p21"/>
          <p:cNvSpPr/>
          <p:nvPr/>
        </p:nvSpPr>
        <p:spPr>
          <a:xfrm>
            <a:off x="5857875" y="2895600"/>
            <a:ext cx="381000" cy="381000"/>
          </a:xfrm>
          <a:prstGeom prst="triangle">
            <a:avLst>
              <a:gd fmla="val 50000" name="adj"/>
            </a:avLst>
          </a:prstGeom>
          <a:solidFill>
            <a:schemeClr val="dk2"/>
          </a:solidFill>
          <a:ln cap="flat" cmpd="sng" w="127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21"/>
          <p:cNvSpPr/>
          <p:nvPr/>
        </p:nvSpPr>
        <p:spPr>
          <a:xfrm rot="10800000">
            <a:off x="5629275" y="2895600"/>
            <a:ext cx="381000" cy="381000"/>
          </a:xfrm>
          <a:prstGeom prst="triangle">
            <a:avLst>
              <a:gd fmla="val 50000" name="adj"/>
            </a:avLst>
          </a:prstGeom>
          <a:solidFill>
            <a:schemeClr val="dk2"/>
          </a:solidFill>
          <a:ln cap="flat" cmpd="sng" w="127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61" name="Google Shape;261;p21"/>
          <p:cNvCxnSpPr/>
          <p:nvPr/>
        </p:nvCxnSpPr>
        <p:spPr>
          <a:xfrm flipH="1">
            <a:off x="5791200" y="2057400"/>
            <a:ext cx="1104900" cy="838200"/>
          </a:xfrm>
          <a:prstGeom prst="bentConnector2">
            <a:avLst/>
          </a:prstGeom>
          <a:noFill/>
          <a:ln cap="flat" cmpd="sng" w="32250">
            <a:solidFill>
              <a:schemeClr val="accent1"/>
            </a:solidFill>
            <a:prstDash val="solid"/>
            <a:miter lim="800000"/>
            <a:headEnd len="med" w="med" type="none"/>
            <a:tailEnd len="med" w="med" type="none"/>
          </a:ln>
        </p:spPr>
      </p:cxnSp>
      <p:cxnSp>
        <p:nvCxnSpPr>
          <p:cNvPr id="262" name="Google Shape;262;p21"/>
          <p:cNvCxnSpPr/>
          <p:nvPr/>
        </p:nvCxnSpPr>
        <p:spPr>
          <a:xfrm rot="10800000">
            <a:off x="5791200" y="3276600"/>
            <a:ext cx="1104900" cy="762000"/>
          </a:xfrm>
          <a:prstGeom prst="bentConnector2">
            <a:avLst/>
          </a:prstGeom>
          <a:noFill/>
          <a:ln cap="flat" cmpd="sng" w="32250">
            <a:solidFill>
              <a:schemeClr val="accent1"/>
            </a:solidFill>
            <a:prstDash val="solid"/>
            <a:miter lim="800000"/>
            <a:headEnd len="med" w="med" type="none"/>
            <a:tailEnd len="med" w="med" type="none"/>
          </a:ln>
        </p:spPr>
      </p:cxnSp>
      <p:cxnSp>
        <p:nvCxnSpPr>
          <p:cNvPr id="263" name="Google Shape;263;p21"/>
          <p:cNvCxnSpPr/>
          <p:nvPr/>
        </p:nvCxnSpPr>
        <p:spPr>
          <a:xfrm flipH="1" rot="-5400000">
            <a:off x="4295775" y="3314700"/>
            <a:ext cx="381000" cy="152400"/>
          </a:xfrm>
          <a:prstGeom prst="straightConnector1">
            <a:avLst/>
          </a:prstGeom>
          <a:noFill/>
          <a:ln cap="flat" cmpd="sng" w="9525">
            <a:solidFill>
              <a:schemeClr val="accent1"/>
            </a:solidFill>
            <a:prstDash val="solid"/>
            <a:miter lim="800000"/>
            <a:headEnd len="med" w="med" type="none"/>
            <a:tailEnd len="med" w="med" type="stealth"/>
          </a:ln>
        </p:spPr>
      </p:cxnSp>
      <p:sp>
        <p:nvSpPr>
          <p:cNvPr id="264" name="Google Shape;264;p21"/>
          <p:cNvSpPr/>
          <p:nvPr/>
        </p:nvSpPr>
        <p:spPr>
          <a:xfrm>
            <a:off x="4159250" y="3048000"/>
            <a:ext cx="249237" cy="390525"/>
          </a:xfrm>
          <a:custGeom>
            <a:rect b="b" l="l" r="r" t="t"/>
            <a:pathLst>
              <a:path extrusionOk="0" h="390236" w="249382">
                <a:moveTo>
                  <a:pt x="0" y="0"/>
                </a:moveTo>
                <a:cubicBezTo>
                  <a:pt x="55418" y="137391"/>
                  <a:pt x="110837" y="274782"/>
                  <a:pt x="138546" y="332509"/>
                </a:cubicBezTo>
                <a:cubicBezTo>
                  <a:pt x="166255" y="390236"/>
                  <a:pt x="150091" y="371764"/>
                  <a:pt x="166255" y="346364"/>
                </a:cubicBezTo>
                <a:cubicBezTo>
                  <a:pt x="182419" y="320964"/>
                  <a:pt x="221674" y="210127"/>
                  <a:pt x="235528" y="180109"/>
                </a:cubicBezTo>
                <a:cubicBezTo>
                  <a:pt x="249382" y="150091"/>
                  <a:pt x="249382" y="166255"/>
                  <a:pt x="249382" y="166255"/>
                </a:cubicBezTo>
              </a:path>
            </a:pathLst>
          </a:custGeom>
          <a:noFill/>
          <a:ln cap="flat" cmpd="sng" w="32250">
            <a:solidFill>
              <a:schemeClr val="accent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 name="Google Shape;265;p21"/>
          <p:cNvSpPr txBox="1"/>
          <p:nvPr/>
        </p:nvSpPr>
        <p:spPr>
          <a:xfrm>
            <a:off x="5857875" y="4191000"/>
            <a:ext cx="5254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SBS</a:t>
            </a:r>
            <a:endParaRPr/>
          </a:p>
        </p:txBody>
      </p:sp>
      <p:sp>
        <p:nvSpPr>
          <p:cNvPr id="266" name="Google Shape;266;p21"/>
          <p:cNvSpPr txBox="1"/>
          <p:nvPr/>
        </p:nvSpPr>
        <p:spPr>
          <a:xfrm>
            <a:off x="3343275" y="4191000"/>
            <a:ext cx="6699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rebuchet MS"/>
              <a:buNone/>
            </a:pPr>
            <a:r>
              <a:rPr b="0" i="0" lang="en-US" sz="1800" u="none">
                <a:solidFill>
                  <a:schemeClr val="dk1"/>
                </a:solidFill>
                <a:latin typeface="Trebuchet MS"/>
                <a:ea typeface="Trebuchet MS"/>
                <a:cs typeface="Trebuchet MS"/>
                <a:sym typeface="Trebuchet MS"/>
              </a:rPr>
              <a:t>IRED</a:t>
            </a:r>
            <a:endParaRPr/>
          </a:p>
        </p:txBody>
      </p:sp>
      <p:sp>
        <p:nvSpPr>
          <p:cNvPr id="267" name="Google Shape;267;p21"/>
          <p:cNvSpPr txBox="1"/>
          <p:nvPr/>
        </p:nvSpPr>
        <p:spPr>
          <a:xfrm>
            <a:off x="1295400" y="2590800"/>
            <a:ext cx="19177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rebuchet MS"/>
              <a:buNone/>
            </a:pPr>
            <a:r>
              <a:rPr b="0" i="0" lang="en-US" sz="3200" u="none">
                <a:solidFill>
                  <a:schemeClr val="dk1"/>
                </a:solidFill>
                <a:latin typeface="Trebuchet MS"/>
                <a:ea typeface="Trebuchet MS"/>
                <a:cs typeface="Trebuchet MS"/>
                <a:sym typeface="Trebuchet MS"/>
              </a:rPr>
              <a:t>1</a:t>
            </a:r>
            <a:r>
              <a:rPr b="0" i="0" lang="en-US" sz="1800" u="none">
                <a:solidFill>
                  <a:schemeClr val="dk1"/>
                </a:solidFill>
                <a:latin typeface="Trebuchet MS"/>
                <a:ea typeface="Trebuchet MS"/>
                <a:cs typeface="Trebuchet MS"/>
                <a:sym typeface="Trebuchet MS"/>
              </a:rPr>
              <a:t> to </a:t>
            </a:r>
            <a:r>
              <a:rPr b="0" i="0" lang="en-US" sz="2800" u="none">
                <a:solidFill>
                  <a:schemeClr val="dk1"/>
                </a:solidFill>
                <a:latin typeface="Trebuchet MS"/>
                <a:ea typeface="Trebuchet MS"/>
                <a:cs typeface="Trebuchet MS"/>
                <a:sym typeface="Trebuchet MS"/>
              </a:rPr>
              <a:t>10</a:t>
            </a:r>
            <a:r>
              <a:rPr b="0" i="0" lang="en-US" sz="1800" u="none">
                <a:solidFill>
                  <a:schemeClr val="dk1"/>
                </a:solidFill>
                <a:latin typeface="Trebuchet MS"/>
                <a:ea typeface="Trebuchet MS"/>
                <a:cs typeface="Trebuchet MS"/>
                <a:sym typeface="Trebuchet MS"/>
              </a:rPr>
              <a:t> mA DC</a:t>
            </a:r>
            <a:endParaRPr/>
          </a:p>
        </p:txBody>
      </p:sp>
      <p:sp>
        <p:nvSpPr>
          <p:cNvPr id="268" name="Google Shape;268;p21"/>
          <p:cNvSpPr txBox="1"/>
          <p:nvPr/>
        </p:nvSpPr>
        <p:spPr>
          <a:xfrm>
            <a:off x="7010400" y="2743200"/>
            <a:ext cx="140335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rebuchet MS"/>
              <a:buNone/>
            </a:pPr>
            <a:r>
              <a:rPr b="0" i="0" lang="en-US" sz="2800" u="none">
                <a:solidFill>
                  <a:schemeClr val="dk1"/>
                </a:solidFill>
                <a:latin typeface="Trebuchet MS"/>
                <a:ea typeface="Trebuchet MS"/>
                <a:cs typeface="Trebuchet MS"/>
                <a:sym typeface="Trebuchet MS"/>
              </a:rPr>
              <a:t>40</a:t>
            </a:r>
            <a:r>
              <a:rPr b="0" i="0" lang="en-US" sz="1800" u="none">
                <a:solidFill>
                  <a:schemeClr val="dk1"/>
                </a:solidFill>
                <a:latin typeface="Trebuchet MS"/>
                <a:ea typeface="Trebuchet MS"/>
                <a:cs typeface="Trebuchet MS"/>
                <a:sym typeface="Trebuchet MS"/>
              </a:rPr>
              <a:t> Amp AC</a:t>
            </a:r>
            <a:endParaRPr/>
          </a:p>
        </p:txBody>
      </p:sp>
      <p:sp>
        <p:nvSpPr>
          <p:cNvPr id="269" name="Google Shape;269;p21"/>
          <p:cNvSpPr txBox="1"/>
          <p:nvPr/>
        </p:nvSpPr>
        <p:spPr>
          <a:xfrm>
            <a:off x="1066800" y="5638800"/>
            <a:ext cx="7391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rebuchet MS"/>
              <a:buNone/>
            </a:pPr>
            <a:r>
              <a:rPr b="0" i="0" lang="en-US" sz="2000" u="none">
                <a:solidFill>
                  <a:schemeClr val="dk1"/>
                </a:solidFill>
                <a:latin typeface="Trebuchet MS"/>
                <a:ea typeface="Trebuchet MS"/>
                <a:cs typeface="Trebuchet MS"/>
                <a:sym typeface="Trebuchet MS"/>
              </a:rPr>
              <a:t>Figure : Functional block diagram of a solid state relay</a:t>
            </a:r>
            <a:r>
              <a:rPr b="0" i="0" lang="en-US" sz="2000" u="none">
                <a:solidFill>
                  <a:srgbClr val="595959"/>
                </a:solidFill>
                <a:latin typeface="Trebuchet MS"/>
                <a:ea typeface="Trebuchet MS"/>
                <a:cs typeface="Trebuchet MS"/>
                <a:sym typeface="Trebuchet M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Types</a:t>
            </a:r>
            <a:endParaRPr/>
          </a:p>
        </p:txBody>
      </p:sp>
      <p:sp>
        <p:nvSpPr>
          <p:cNvPr id="275" name="Google Shape;275;p22"/>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Basically, two types of SSRs are available.</a:t>
            </a:r>
            <a:endParaRPr/>
          </a:p>
          <a:p>
            <a:pPr indent="-79375" lvl="0" marL="365125"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282575" lvl="0" marL="365125"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classification of SSR is dependent on the switching used in the circuitry.</a:t>
            </a:r>
            <a:endParaRPr/>
          </a:p>
          <a:p>
            <a:pPr indent="-79375" lvl="0" marL="365125"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282575" lvl="0" marL="365125"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They are :-</a:t>
            </a:r>
            <a:endParaRPr/>
          </a:p>
          <a:p>
            <a:pPr indent="-282575" lvl="0" marL="365125"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(1) Zero-cross Switching.</a:t>
            </a:r>
            <a:endParaRPr/>
          </a:p>
          <a:p>
            <a:pPr indent="-282575" lvl="0" marL="365125"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and  (2) Random Switching.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Zero-Cross switching</a:t>
            </a:r>
            <a:endParaRPr/>
          </a:p>
        </p:txBody>
      </p:sp>
      <p:sp>
        <p:nvSpPr>
          <p:cNvPr id="281" name="Google Shape;281;p23"/>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Zero-cross switching relays do not switch-on initially.</a:t>
            </a:r>
            <a:endParaRPr/>
          </a:p>
          <a:p>
            <a:pPr indent="-282575" lvl="0" marL="365125"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When the first zero-crossing of the line voltage after the control signal is applied, the relay is switched 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Random switching</a:t>
            </a:r>
            <a:endParaRPr/>
          </a:p>
        </p:txBody>
      </p:sp>
      <p:sp>
        <p:nvSpPr>
          <p:cNvPr id="287" name="Google Shape;287;p24"/>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Random switching relays switch on immediately after the receipt of the control signal.</a:t>
            </a:r>
            <a:endParaRPr/>
          </a:p>
          <a:p>
            <a:pPr indent="-79375" lvl="0" marL="365125"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282575" lvl="0" marL="365125"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proper type of device should  be selected, depending on the nature of the application.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Disadvantages OF SSR</a:t>
            </a:r>
            <a:endParaRPr/>
          </a:p>
        </p:txBody>
      </p:sp>
      <p:sp>
        <p:nvSpPr>
          <p:cNvPr id="293" name="Google Shape;293;p25"/>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SSR are prone to failure to high voltage transients.</a:t>
            </a:r>
            <a:endParaRPr/>
          </a:p>
          <a:p>
            <a:pPr indent="-79375" lvl="0" marL="365125"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282575" lvl="0" marL="365125"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If proper protection is not taken, then the circuit may fail due to the reason.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An Example</a:t>
            </a:r>
            <a:endParaRPr/>
          </a:p>
        </p:txBody>
      </p:sp>
      <p:sp>
        <p:nvSpPr>
          <p:cNvPr id="299" name="Google Shape;299;p26"/>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To overcome the demerits of the SSR, special protection circuit is used.</a:t>
            </a:r>
            <a:endParaRPr/>
          </a:p>
          <a:p>
            <a:pPr indent="-104775" lvl="0" marL="365125" marR="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2575" lvl="0" marL="365125"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An widely used example of such protection circuit is called the “</a:t>
            </a:r>
            <a:r>
              <a:rPr b="0" i="0" lang="en-US" sz="2800" u="none">
                <a:solidFill>
                  <a:srgbClr val="B23B7E"/>
                </a:solidFill>
                <a:latin typeface="Arial"/>
                <a:ea typeface="Arial"/>
                <a:cs typeface="Arial"/>
                <a:sym typeface="Arial"/>
              </a:rPr>
              <a:t>Snubber Circuit</a:t>
            </a:r>
            <a:r>
              <a:rPr b="0" i="0" lang="en-US" sz="2800" u="none">
                <a:solidFill>
                  <a:schemeClr val="dk1"/>
                </a:solidFill>
                <a:latin typeface="Arial"/>
                <a:ea typeface="Arial"/>
                <a:cs typeface="Arial"/>
                <a:sym typeface="Arial"/>
              </a:rPr>
              <a:t>”.</a:t>
            </a:r>
            <a:endParaRPr/>
          </a:p>
          <a:p>
            <a:pPr indent="-104775" lvl="0" marL="365125" marR="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2575" lvl="0" marL="365125"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This protection circuit suppress the line transients.</a:t>
            </a:r>
            <a:endParaRPr/>
          </a:p>
          <a:p>
            <a:pPr indent="-104775" lvl="0" marL="365125" marR="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2575" lvl="0" marL="365125"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E.G. The 100 Ω resistor and 0.1 </a:t>
            </a:r>
            <a:r>
              <a:rPr b="0" i="0" lang="en-US" sz="2800" u="none">
                <a:solidFill>
                  <a:schemeClr val="dk1"/>
                </a:solidFill>
                <a:latin typeface="Lucida Sans"/>
                <a:ea typeface="Lucida Sans"/>
                <a:cs typeface="Lucida Sans"/>
                <a:sym typeface="Lucida Sans"/>
              </a:rPr>
              <a:t>ɥF capacitor constitute the </a:t>
            </a:r>
            <a:r>
              <a:rPr b="0" i="1" lang="en-US" sz="2800" u="none">
                <a:solidFill>
                  <a:srgbClr val="B23B7E"/>
                </a:solidFill>
                <a:latin typeface="Lucida Sans"/>
                <a:ea typeface="Lucida Sans"/>
                <a:cs typeface="Lucida Sans"/>
                <a:sym typeface="Lucida Sans"/>
              </a:rPr>
              <a:t>snubber circuit</a:t>
            </a:r>
            <a:r>
              <a:rPr b="0" i="1" lang="en-US" sz="2800" u="none">
                <a:solidFill>
                  <a:schemeClr val="dk1"/>
                </a:solidFill>
                <a:latin typeface="Lucida Sans"/>
                <a:ea typeface="Lucida Sans"/>
                <a:cs typeface="Lucida Sans"/>
                <a:sym typeface="Lucida Sans"/>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idx="4294967295" type="title"/>
          </p:nvPr>
        </p:nvSpPr>
        <p:spPr>
          <a:xfrm>
            <a:off x="457200" y="274637"/>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Reference:</a:t>
            </a:r>
            <a:endParaRPr/>
          </a:p>
        </p:txBody>
      </p:sp>
      <p:sp>
        <p:nvSpPr>
          <p:cNvPr id="305" name="Google Shape;305;p35"/>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a:p>
            <a:pPr indent="-273050" lvl="0" marL="273050" marR="0" rtl="0" algn="l">
              <a:lnSpc>
                <a:spcPct val="100000"/>
              </a:lnSpc>
              <a:spcBef>
                <a:spcPts val="64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Microprocessor :Principles and Applications</a:t>
            </a:r>
            <a:endParaRPr/>
          </a:p>
          <a:p>
            <a:pPr indent="-273050" lvl="0" marL="27305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-By Ajit Pal</a:t>
            </a:r>
            <a:endParaRPr/>
          </a:p>
          <a:p>
            <a:pPr indent="-273050" lvl="0" marL="27305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p:txBody>
      </p:sp>
      <p:sp>
        <p:nvSpPr>
          <p:cNvPr id="306" name="Google Shape;306;p35"/>
          <p:cNvSpPr txBox="1"/>
          <p:nvPr/>
        </p:nvSpPr>
        <p:spPr>
          <a:xfrm>
            <a:off x="4267200" y="4495800"/>
            <a:ext cx="26670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Chapter 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What is a Relay?</a:t>
            </a:r>
            <a:endParaRPr/>
          </a:p>
        </p:txBody>
      </p:sp>
      <p:sp>
        <p:nvSpPr>
          <p:cNvPr id="120" name="Google Shape;120;p3"/>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 Relay is an electromechanical switch, operated by passing current through a coil of wire wound around a steel core, which acts as an electromagnet, pulling the switch contact down to make or break a circuit. </a:t>
            </a:r>
            <a:endParaRPr/>
          </a:p>
        </p:txBody>
      </p:sp>
      <p:pic>
        <p:nvPicPr>
          <p:cNvPr descr="G2R-1A-E%20PWR%20RELAY" id="121" name="Google Shape;121;p3"/>
          <p:cNvPicPr preferRelativeResize="0"/>
          <p:nvPr/>
        </p:nvPicPr>
        <p:blipFill rotWithShape="1">
          <a:blip r:embed="rId3">
            <a:alphaModFix/>
          </a:blip>
          <a:srcRect b="0" l="0" r="0" t="0"/>
          <a:stretch/>
        </p:blipFill>
        <p:spPr>
          <a:xfrm>
            <a:off x="5661025" y="4140200"/>
            <a:ext cx="2540000" cy="2540000"/>
          </a:xfrm>
          <a:prstGeom prst="rect">
            <a:avLst/>
          </a:prstGeom>
          <a:noFill/>
          <a:ln>
            <a:noFill/>
          </a:ln>
        </p:spPr>
      </p:pic>
      <p:pic>
        <p:nvPicPr>
          <p:cNvPr descr="G6B%20LOW%20SIGNAL%20RELAY" id="122" name="Google Shape;122;p3"/>
          <p:cNvPicPr preferRelativeResize="0"/>
          <p:nvPr/>
        </p:nvPicPr>
        <p:blipFill rotWithShape="1">
          <a:blip r:embed="rId4">
            <a:alphaModFix/>
          </a:blip>
          <a:srcRect b="0" l="0" r="0" t="0"/>
          <a:stretch/>
        </p:blipFill>
        <p:spPr>
          <a:xfrm>
            <a:off x="2830512" y="4125912"/>
            <a:ext cx="2554287" cy="2554287"/>
          </a:xfrm>
          <a:prstGeom prst="rect">
            <a:avLst/>
          </a:prstGeom>
          <a:noFill/>
          <a:ln>
            <a:noFill/>
          </a:ln>
        </p:spPr>
      </p:pic>
      <p:sp>
        <p:nvSpPr>
          <p:cNvPr id="123" name="Google Shape;123;p3"/>
          <p:cNvSpPr txBox="1"/>
          <p:nvPr/>
        </p:nvSpPr>
        <p:spPr>
          <a:xfrm>
            <a:off x="0" y="4673600"/>
            <a:ext cx="2525712" cy="145097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relay" id="124" name="Google Shape;124;p3"/>
          <p:cNvPicPr preferRelativeResize="0"/>
          <p:nvPr/>
        </p:nvPicPr>
        <p:blipFill rotWithShape="1">
          <a:blip r:embed="rId5">
            <a:alphaModFix/>
          </a:blip>
          <a:srcRect b="0" l="0" r="0" t="0"/>
          <a:stretch/>
        </p:blipFill>
        <p:spPr>
          <a:xfrm>
            <a:off x="249237" y="4941887"/>
            <a:ext cx="1943100" cy="866775"/>
          </a:xfrm>
          <a:prstGeom prst="rect">
            <a:avLst/>
          </a:prstGeom>
          <a:noFill/>
          <a:ln>
            <a:noFill/>
          </a:ln>
        </p:spPr>
      </p:pic>
      <p:grpSp>
        <p:nvGrpSpPr>
          <p:cNvPr id="125" name="Google Shape;125;p3"/>
          <p:cNvGrpSpPr/>
          <p:nvPr/>
        </p:nvGrpSpPr>
        <p:grpSpPr>
          <a:xfrm>
            <a:off x="0" y="4673600"/>
            <a:ext cx="2525712" cy="1450975"/>
            <a:chOff x="0" y="2944"/>
            <a:chExt cx="1591" cy="914"/>
          </a:xfrm>
        </p:grpSpPr>
        <p:sp>
          <p:nvSpPr>
            <p:cNvPr id="126" name="Google Shape;126;p3"/>
            <p:cNvSpPr txBox="1"/>
            <p:nvPr/>
          </p:nvSpPr>
          <p:spPr>
            <a:xfrm>
              <a:off x="0" y="2944"/>
              <a:ext cx="1591" cy="9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relay" id="127" name="Google Shape;127;p3"/>
            <p:cNvPicPr preferRelativeResize="0"/>
            <p:nvPr/>
          </p:nvPicPr>
          <p:blipFill rotWithShape="1">
            <a:blip r:embed="rId5">
              <a:alphaModFix/>
            </a:blip>
            <a:srcRect b="0" l="0" r="0" t="0"/>
            <a:stretch/>
          </p:blipFill>
          <p:spPr>
            <a:xfrm>
              <a:off x="157" y="3113"/>
              <a:ext cx="1224" cy="546"/>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a:t>
            </a:r>
            <a:endParaRPr/>
          </a:p>
        </p:txBody>
      </p:sp>
      <p:sp>
        <p:nvSpPr>
          <p:cNvPr id="133" name="Google Shape;133;p4"/>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Simple electromechanical switch</a:t>
            </a:r>
            <a:endParaRPr/>
          </a:p>
          <a:p>
            <a:pPr indent="-282575" lvl="0" marL="365125" marR="0" rtl="0" algn="l">
              <a:lnSpc>
                <a:spcPct val="100000"/>
              </a:lnSpc>
              <a:spcBef>
                <a:spcPts val="560"/>
              </a:spcBef>
              <a:spcAft>
                <a:spcPts val="0"/>
              </a:spcAft>
              <a:buClr>
                <a:srgbClr val="595959"/>
              </a:buClr>
              <a:buSzPts val="2800"/>
              <a:buFont typeface="Arial"/>
              <a:buNone/>
            </a:pPr>
            <a:r>
              <a:rPr b="0" i="0" lang="en-US" sz="2800" u="none" cap="none" strike="noStrike">
                <a:solidFill>
                  <a:srgbClr val="595959"/>
                </a:solidFill>
                <a:latin typeface="Arial"/>
                <a:ea typeface="Arial"/>
                <a:cs typeface="Arial"/>
                <a:sym typeface="Arial"/>
              </a:rPr>
              <a:t>                      - made up of electromagnet and set of contacts</a:t>
            </a:r>
            <a:endParaRPr/>
          </a:p>
          <a:p>
            <a:pPr indent="-282575" lvl="0" marL="365125" marR="0" rtl="0" algn="l">
              <a:lnSpc>
                <a:spcPct val="100000"/>
              </a:lnSpc>
              <a:spcBef>
                <a:spcPts val="560"/>
              </a:spcBef>
              <a:spcAft>
                <a:spcPts val="0"/>
              </a:spcAft>
              <a:buClr>
                <a:schemeClr val="dk1"/>
              </a:buClr>
              <a:buSzPts val="2800"/>
              <a:buFont typeface="Arial"/>
              <a:buNone/>
            </a:pPr>
            <a:r>
              <a:t/>
            </a:r>
            <a:endParaRPr b="0" i="0" sz="2800" u="none" cap="none" strike="noStrike">
              <a:solidFill>
                <a:srgbClr val="595959"/>
              </a:solidFill>
              <a:latin typeface="Arial"/>
              <a:ea typeface="Arial"/>
              <a:cs typeface="Arial"/>
              <a:sym typeface="Arial"/>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Two states : open &amp; close</a:t>
            </a:r>
            <a:endParaRPr/>
          </a:p>
          <a:p>
            <a:pPr indent="-282575" lvl="0" marL="365125" marR="0" rtl="0" algn="l">
              <a:lnSpc>
                <a:spcPct val="100000"/>
              </a:lnSpc>
              <a:spcBef>
                <a:spcPts val="560"/>
              </a:spcBef>
              <a:spcAft>
                <a:spcPts val="0"/>
              </a:spcAft>
              <a:buClr>
                <a:srgbClr val="595959"/>
              </a:buClr>
              <a:buSzPts val="2800"/>
              <a:buFont typeface="Arial"/>
              <a:buNone/>
            </a:pPr>
            <a:r>
              <a:rPr b="0" i="0" lang="en-US" sz="2800" u="none" cap="none" strike="noStrike">
                <a:solidFill>
                  <a:srgbClr val="595959"/>
                </a:solidFill>
                <a:latin typeface="Arial"/>
                <a:ea typeface="Arial"/>
                <a:cs typeface="Arial"/>
                <a:sym typeface="Arial"/>
              </a:rPr>
              <a:t>                    A contact either normally open or normally close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a:t>
            </a:r>
            <a:endParaRPr/>
          </a:p>
        </p:txBody>
      </p:sp>
      <p:sp>
        <p:nvSpPr>
          <p:cNvPr id="139" name="Google Shape;139;p5"/>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Relays are amazingly simple devices. There are four parts in every relay:</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Electromagnet</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Armature that can be attracted by the electromagnet</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Spring</a:t>
            </a:r>
            <a:endParaRPr/>
          </a:p>
          <a:p>
            <a:pPr indent="-282575" lvl="0" marL="365125"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rgbClr val="595959"/>
                </a:solidFill>
                <a:latin typeface="Arial"/>
                <a:ea typeface="Arial"/>
                <a:cs typeface="Arial"/>
                <a:sym typeface="Arial"/>
              </a:rPr>
              <a:t>Set of electrical contacts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0" i="0" lang="en-US" sz="4400" u="none" cap="none" strike="noStrike">
                <a:solidFill>
                  <a:schemeClr val="dk2"/>
                </a:solidFill>
                <a:latin typeface="Arial"/>
                <a:ea typeface="Arial"/>
                <a:cs typeface="Arial"/>
                <a:sym typeface="Arial"/>
              </a:rPr>
              <a:t>How to they work?</a:t>
            </a:r>
            <a:endParaRPr/>
          </a:p>
        </p:txBody>
      </p:sp>
      <p:sp>
        <p:nvSpPr>
          <p:cNvPr id="145" name="Google Shape;145;p6"/>
          <p:cNvSpPr txBox="1"/>
          <p:nvPr>
            <p:ph idx="4294967295"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small current is passed though the coil which generates a magnetic field.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This magnetic field pulls the armature down towards the coil. At the end of the armature is a contact.</a:t>
            </a:r>
            <a:endParaRPr/>
          </a:p>
          <a:p>
            <a:pPr indent="-342900" lvl="0" marL="342900" marR="0" rtl="0" algn="l">
              <a:lnSpc>
                <a:spcPct val="100000"/>
              </a:lnSpc>
              <a:spcBef>
                <a:spcPts val="64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When the armature moves its contact touches the contact of the controlled circuit. This creates a closed circuit. </a:t>
            </a:r>
            <a:br>
              <a:rPr b="0" i="0" lang="en-US" sz="3200" u="none" cap="none" strike="noStrike">
                <a:solidFill>
                  <a:schemeClr val="dk1"/>
                </a:solidFill>
                <a:latin typeface="Arial"/>
                <a:ea typeface="Arial"/>
                <a:cs typeface="Arial"/>
                <a:sym typeface="Arial"/>
              </a:rPr>
            </a:br>
            <a:r>
              <a:rPr b="0" i="0" lang="en-US" sz="1700" u="none" cap="none" strike="noStrike">
                <a:solidFill>
                  <a:schemeClr val="dk1"/>
                </a:solidFill>
                <a:latin typeface="Arial"/>
                <a:ea typeface="Arial"/>
                <a:cs typeface="Arial"/>
                <a:sym typeface="Arial"/>
              </a:rPr>
              <a:t>(this is not always the case as some relays are normally closed)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Circuit</a:t>
            </a:r>
            <a:endParaRPr/>
          </a:p>
        </p:txBody>
      </p:sp>
      <p:pic>
        <p:nvPicPr>
          <p:cNvPr id="151" name="Google Shape;151;p7"/>
          <p:cNvPicPr preferRelativeResize="0"/>
          <p:nvPr/>
        </p:nvPicPr>
        <p:blipFill rotWithShape="1">
          <a:blip r:embed="rId3">
            <a:alphaModFix/>
          </a:blip>
          <a:srcRect b="0" l="0" r="0" t="0"/>
          <a:stretch/>
        </p:blipFill>
        <p:spPr>
          <a:xfrm>
            <a:off x="835025" y="1524000"/>
            <a:ext cx="7473950" cy="408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Circuit</a:t>
            </a:r>
            <a:endParaRPr/>
          </a:p>
        </p:txBody>
      </p:sp>
      <p:pic>
        <p:nvPicPr>
          <p:cNvPr descr="Image result for Relay" id="157" name="Google Shape;157;p8"/>
          <p:cNvPicPr preferRelativeResize="0"/>
          <p:nvPr/>
        </p:nvPicPr>
        <p:blipFill rotWithShape="1">
          <a:blip r:embed="rId3">
            <a:alphaModFix/>
          </a:blip>
          <a:srcRect b="0" l="0" r="0" t="0"/>
          <a:stretch/>
        </p:blipFill>
        <p:spPr>
          <a:xfrm>
            <a:off x="1447800" y="1828800"/>
            <a:ext cx="6538912" cy="335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idx="4294967295"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Arial"/>
              <a:buNone/>
            </a:pPr>
            <a:r>
              <a:rPr b="1" i="0" lang="en-US" sz="4300" u="none" cap="none" strike="noStrike">
                <a:solidFill>
                  <a:schemeClr val="dk2"/>
                </a:solidFill>
                <a:latin typeface="Arial"/>
                <a:ea typeface="Arial"/>
                <a:cs typeface="Arial"/>
                <a:sym typeface="Arial"/>
              </a:rPr>
              <a:t>Relay Circuit</a:t>
            </a:r>
            <a:endParaRPr/>
          </a:p>
        </p:txBody>
      </p:sp>
      <p:pic>
        <p:nvPicPr>
          <p:cNvPr id="163" name="Google Shape;163;p9"/>
          <p:cNvPicPr preferRelativeResize="0"/>
          <p:nvPr/>
        </p:nvPicPr>
        <p:blipFill rotWithShape="1">
          <a:blip r:embed="rId3">
            <a:alphaModFix/>
          </a:blip>
          <a:srcRect b="0" l="0" r="0" t="0"/>
          <a:stretch/>
        </p:blipFill>
        <p:spPr>
          <a:xfrm>
            <a:off x="231775" y="1417637"/>
            <a:ext cx="8455025" cy="436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2011-01-17T05:43:21Z</dcterms:created>
  <dc:creator>cse</dc:creator>
</cp:coreProperties>
</file>