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1"/>
  </p:notesMasterIdLst>
  <p:sldIdLst>
    <p:sldId id="256" r:id="rId2"/>
    <p:sldId id="257" r:id="rId3"/>
    <p:sldId id="258" r:id="rId4"/>
    <p:sldId id="260" r:id="rId5"/>
    <p:sldId id="262"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160">
          <p15:clr>
            <a:srgbClr val="A4A3A4"/>
          </p15:clr>
        </p15:guide>
        <p15:guide id="2" pos="288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9" roundtripDataSignature="AMtx7mhqK+kOwgmOxUnYjLERfSlJb70pQ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3" d="100"/>
          <a:sy n="113" d="100"/>
        </p:scale>
        <p:origin x="-1570"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51021351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 name="Google Shape;212;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8" name="Google Shape;218;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4" name="Google Shape;224;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0" name="Google Shape;230;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7" name="Google Shape;237;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5" name="Google Shape;245;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1" name="Google Shape;251;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7" name="Google Shape;257;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 name="Google Shape;87;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3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34"/>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3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3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35"/>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35"/>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3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6"/>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6"/>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28"/>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8"/>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2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2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9"/>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29"/>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2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3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30"/>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30"/>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30"/>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30"/>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3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3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3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32"/>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32"/>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32"/>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3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3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3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33"/>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33"/>
          <p:cNvSpPr>
            <a:spLocks noGrp="1"/>
          </p:cNvSpPr>
          <p:nvPr>
            <p:ph type="pic" idx="2"/>
          </p:nvPr>
        </p:nvSpPr>
        <p:spPr>
          <a:xfrm>
            <a:off x="1792288" y="612775"/>
            <a:ext cx="5486400" cy="4114800"/>
          </a:xfrm>
          <a:prstGeom prst="rect">
            <a:avLst/>
          </a:prstGeom>
          <a:noFill/>
          <a:ln>
            <a:noFill/>
          </a:ln>
        </p:spPr>
      </p:sp>
      <p:sp>
        <p:nvSpPr>
          <p:cNvPr id="64" name="Google Shape;64;p33"/>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3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3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idx="4294967295"/>
          </p:nvPr>
        </p:nvSpPr>
        <p:spPr>
          <a:xfrm>
            <a:off x="2819400" y="533400"/>
            <a:ext cx="6324600" cy="2868168"/>
          </a:xfrm>
          <a:prstGeom prst="rect">
            <a:avLst/>
          </a:prstGeom>
          <a:noFill/>
          <a:ln>
            <a:noFill/>
          </a:ln>
        </p:spPr>
        <p:txBody>
          <a:bodyPr spcFirstLastPara="1" wrap="square" lIns="45700" tIns="0" rIns="45700" bIns="0" anchor="b" anchorCtr="0">
            <a:noAutofit/>
          </a:bodyPr>
          <a:lstStyle/>
          <a:p>
            <a:pPr marL="0" marR="0" lvl="0" indent="0" algn="ctr" rtl="0">
              <a:spcBef>
                <a:spcPts val="0"/>
              </a:spcBef>
              <a:spcAft>
                <a:spcPts val="0"/>
              </a:spcAft>
              <a:buClr>
                <a:schemeClr val="dk1"/>
              </a:buClr>
              <a:buSzPts val="4200"/>
              <a:buFont typeface="Calibri"/>
              <a:buNone/>
            </a:pPr>
            <a:r>
              <a:rPr lang="en-US" sz="4200" b="1" i="0" u="none" strike="noStrike" cap="none">
                <a:solidFill>
                  <a:schemeClr val="dk1"/>
                </a:solidFill>
                <a:latin typeface="Calibri"/>
                <a:ea typeface="Calibri"/>
                <a:cs typeface="Calibri"/>
                <a:sym typeface="Calibri"/>
              </a:rPr>
              <a:t>Digital to analog Converter (DAC)</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4"/>
          <p:cNvSpPr txBox="1">
            <a:spLocks noGrp="1"/>
          </p:cNvSpPr>
          <p:nvPr>
            <p:ph type="body" idx="4294967295"/>
          </p:nvPr>
        </p:nvSpPr>
        <p:spPr>
          <a:xfrm>
            <a:off x="-685800" y="457200"/>
            <a:ext cx="12344400" cy="5867400"/>
          </a:xfrm>
          <a:prstGeom prst="rect">
            <a:avLst/>
          </a:prstGeom>
          <a:noFill/>
          <a:ln>
            <a:noFill/>
          </a:ln>
        </p:spPr>
        <p:txBody>
          <a:bodyPr spcFirstLastPara="1" wrap="square" lIns="91425" tIns="45700" rIns="91425" bIns="45700" anchor="t" anchorCtr="0">
            <a:normAutofit lnSpcReduction="10000"/>
          </a:bodyPr>
          <a:lstStyle/>
          <a:p>
            <a:pPr marL="273050" lvl="0" indent="-273050" algn="l" rtl="0">
              <a:spcBef>
                <a:spcPts val="0"/>
              </a:spcBef>
              <a:spcAft>
                <a:spcPts val="0"/>
              </a:spcAft>
              <a:buClr>
                <a:schemeClr val="dk1"/>
              </a:buClr>
              <a:buSzPts val="3200"/>
              <a:buFont typeface="Calibri"/>
              <a:buNone/>
            </a:pPr>
            <a:r>
              <a:rPr lang="en-US"/>
              <a:t>                                                    </a:t>
            </a:r>
            <a:endParaRPr/>
          </a:p>
          <a:p>
            <a:pPr marL="273050" lvl="0" indent="-273050" algn="l" rtl="0">
              <a:spcBef>
                <a:spcPts val="640"/>
              </a:spcBef>
              <a:spcAft>
                <a:spcPts val="0"/>
              </a:spcAft>
              <a:buClr>
                <a:schemeClr val="dk1"/>
              </a:buClr>
              <a:buSzPts val="3200"/>
              <a:buFont typeface="Calibri"/>
              <a:buNone/>
            </a:pPr>
            <a:r>
              <a:rPr lang="en-US"/>
              <a:t>                                                        </a:t>
            </a:r>
            <a:endParaRPr/>
          </a:p>
          <a:p>
            <a:pPr marL="273050" lvl="0" indent="-273050" algn="l" rtl="0">
              <a:spcBef>
                <a:spcPts val="640"/>
              </a:spcBef>
              <a:spcAft>
                <a:spcPts val="0"/>
              </a:spcAft>
              <a:buClr>
                <a:schemeClr val="dk1"/>
              </a:buClr>
              <a:buSzPts val="3200"/>
              <a:buFont typeface="Calibri"/>
              <a:buNone/>
            </a:pPr>
            <a:r>
              <a:rPr lang="en-US"/>
              <a:t>                                                                            </a:t>
            </a:r>
            <a:endParaRPr sz="2200"/>
          </a:p>
          <a:p>
            <a:pPr marL="273050" lvl="0" indent="-273050" algn="l" rtl="0">
              <a:spcBef>
                <a:spcPts val="440"/>
              </a:spcBef>
              <a:spcAft>
                <a:spcPts val="0"/>
              </a:spcAft>
              <a:buClr>
                <a:schemeClr val="dk1"/>
              </a:buClr>
              <a:buSzPts val="2200"/>
              <a:buFont typeface="Calibri"/>
              <a:buNone/>
            </a:pPr>
            <a:endParaRPr sz="2200"/>
          </a:p>
          <a:p>
            <a:pPr marL="273050" lvl="0" indent="-273050" algn="l" rtl="0">
              <a:spcBef>
                <a:spcPts val="440"/>
              </a:spcBef>
              <a:spcAft>
                <a:spcPts val="0"/>
              </a:spcAft>
              <a:buClr>
                <a:schemeClr val="dk1"/>
              </a:buClr>
              <a:buSzPts val="2200"/>
              <a:buFont typeface="Calibri"/>
              <a:buNone/>
            </a:pPr>
            <a:endParaRPr sz="2200"/>
          </a:p>
          <a:p>
            <a:pPr marL="273050" lvl="0" indent="-273050" algn="l" rtl="0">
              <a:spcBef>
                <a:spcPts val="440"/>
              </a:spcBef>
              <a:spcAft>
                <a:spcPts val="0"/>
              </a:spcAft>
              <a:buClr>
                <a:schemeClr val="dk1"/>
              </a:buClr>
              <a:buSzPts val="2200"/>
              <a:buFont typeface="Calibri"/>
              <a:buNone/>
            </a:pPr>
            <a:endParaRPr sz="2200"/>
          </a:p>
          <a:p>
            <a:pPr marL="273050" lvl="0" indent="-273050" algn="l" rtl="0">
              <a:spcBef>
                <a:spcPts val="440"/>
              </a:spcBef>
              <a:spcAft>
                <a:spcPts val="0"/>
              </a:spcAft>
              <a:buClr>
                <a:schemeClr val="dk1"/>
              </a:buClr>
              <a:buSzPts val="2200"/>
              <a:buFont typeface="Calibri"/>
              <a:buNone/>
            </a:pPr>
            <a:r>
              <a:rPr lang="en-US" sz="2200"/>
              <a:t>             V</a:t>
            </a:r>
            <a:r>
              <a:rPr lang="en-US" sz="2200" baseline="-25000"/>
              <a:t>ref </a:t>
            </a:r>
            <a:r>
              <a:rPr lang="en-US" sz="2200"/>
              <a:t>                                                                                                                            </a:t>
            </a:r>
            <a:endParaRPr sz="2200"/>
          </a:p>
          <a:p>
            <a:pPr marL="273050" lvl="0" indent="-273050" algn="l" rtl="0">
              <a:spcBef>
                <a:spcPts val="440"/>
              </a:spcBef>
              <a:spcAft>
                <a:spcPts val="0"/>
              </a:spcAft>
              <a:buClr>
                <a:schemeClr val="dk1"/>
              </a:buClr>
              <a:buSzPts val="2200"/>
              <a:buFont typeface="Calibri"/>
              <a:buNone/>
            </a:pPr>
            <a:r>
              <a:rPr lang="en-US" sz="2200"/>
              <a:t> </a:t>
            </a:r>
            <a:endParaRPr/>
          </a:p>
          <a:p>
            <a:pPr marL="273050" lvl="0" indent="-273050" algn="l" rtl="0">
              <a:spcBef>
                <a:spcPts val="440"/>
              </a:spcBef>
              <a:spcAft>
                <a:spcPts val="0"/>
              </a:spcAft>
              <a:buClr>
                <a:schemeClr val="dk1"/>
              </a:buClr>
              <a:buSzPts val="2200"/>
              <a:buFont typeface="Calibri"/>
              <a:buNone/>
            </a:pPr>
            <a:r>
              <a:rPr lang="en-US" sz="2200"/>
              <a:t>                                                                                                   </a:t>
            </a:r>
            <a:r>
              <a:rPr lang="en-US" sz="1700"/>
              <a:t>am </a:t>
            </a:r>
            <a:endParaRPr sz="1700"/>
          </a:p>
          <a:p>
            <a:pPr marL="273050" lvl="0" indent="-273050" algn="l" rtl="0">
              <a:spcBef>
                <a:spcPts val="440"/>
              </a:spcBef>
              <a:spcAft>
                <a:spcPts val="0"/>
              </a:spcAft>
              <a:buClr>
                <a:schemeClr val="dk1"/>
              </a:buClr>
              <a:buSzPts val="2200"/>
              <a:buFont typeface="Calibri"/>
              <a:buNone/>
            </a:pPr>
            <a:endParaRPr sz="2200"/>
          </a:p>
          <a:p>
            <a:pPr marL="273050" lvl="0" indent="-273050" algn="l" rtl="0">
              <a:spcBef>
                <a:spcPts val="440"/>
              </a:spcBef>
              <a:spcAft>
                <a:spcPts val="0"/>
              </a:spcAft>
              <a:buClr>
                <a:schemeClr val="dk1"/>
              </a:buClr>
              <a:buSzPts val="2200"/>
              <a:buFont typeface="Calibri"/>
              <a:buNone/>
            </a:pPr>
            <a:endParaRPr sz="2200"/>
          </a:p>
          <a:p>
            <a:pPr marL="273050" lvl="0" indent="-273050" algn="l" rtl="0">
              <a:spcBef>
                <a:spcPts val="440"/>
              </a:spcBef>
              <a:spcAft>
                <a:spcPts val="0"/>
              </a:spcAft>
              <a:buClr>
                <a:schemeClr val="dk1"/>
              </a:buClr>
              <a:buSzPts val="2200"/>
              <a:buFont typeface="Calibri"/>
              <a:buNone/>
            </a:pPr>
            <a:endParaRPr sz="2200"/>
          </a:p>
          <a:p>
            <a:pPr marL="273050" lvl="0" indent="-273050" algn="l" rtl="0">
              <a:spcBef>
                <a:spcPts val="440"/>
              </a:spcBef>
              <a:spcAft>
                <a:spcPts val="0"/>
              </a:spcAft>
              <a:buClr>
                <a:schemeClr val="dk1"/>
              </a:buClr>
              <a:buSzPts val="2200"/>
              <a:buFont typeface="Calibri"/>
              <a:buNone/>
            </a:pPr>
            <a:endParaRPr sz="2200"/>
          </a:p>
          <a:p>
            <a:pPr marL="273050" lvl="0" indent="-273050" algn="l" rtl="0">
              <a:spcBef>
                <a:spcPts val="600"/>
              </a:spcBef>
              <a:spcAft>
                <a:spcPts val="0"/>
              </a:spcAft>
              <a:buClr>
                <a:schemeClr val="dk2"/>
              </a:buClr>
              <a:buSzPts val="3000"/>
              <a:buFont typeface="Calibri"/>
              <a:buNone/>
            </a:pPr>
            <a:r>
              <a:rPr lang="en-US" sz="3000" b="1">
                <a:solidFill>
                  <a:schemeClr val="dk2"/>
                </a:solidFill>
              </a:rPr>
              <a:t>			Function block diagram of DAC </a:t>
            </a:r>
            <a:r>
              <a:rPr lang="en-US" sz="2200"/>
              <a:t> </a:t>
            </a:r>
            <a:endParaRPr sz="3000" b="1">
              <a:solidFill>
                <a:schemeClr val="dk2"/>
              </a:solidFill>
            </a:endParaRPr>
          </a:p>
        </p:txBody>
      </p:sp>
      <p:sp>
        <p:nvSpPr>
          <p:cNvPr id="171" name="Google Shape;171;p14"/>
          <p:cNvSpPr/>
          <p:nvPr/>
        </p:nvSpPr>
        <p:spPr>
          <a:xfrm>
            <a:off x="990600" y="3124200"/>
            <a:ext cx="1828800" cy="137160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dk1"/>
                </a:solidFill>
                <a:latin typeface="Trebuchet MS"/>
                <a:ea typeface="Trebuchet MS"/>
                <a:cs typeface="Trebuchet MS"/>
                <a:sym typeface="Trebuchet MS"/>
              </a:rPr>
              <a:t>Resistor network</a:t>
            </a:r>
            <a:endParaRPr/>
          </a:p>
        </p:txBody>
      </p:sp>
      <p:cxnSp>
        <p:nvCxnSpPr>
          <p:cNvPr id="172" name="Google Shape;172;p14"/>
          <p:cNvCxnSpPr/>
          <p:nvPr/>
        </p:nvCxnSpPr>
        <p:spPr>
          <a:xfrm>
            <a:off x="2819400" y="3429000"/>
            <a:ext cx="1752600" cy="1588"/>
          </a:xfrm>
          <a:prstGeom prst="straightConnector1">
            <a:avLst/>
          </a:prstGeom>
          <a:noFill/>
          <a:ln w="28575" cap="flat" cmpd="sng">
            <a:solidFill>
              <a:srgbClr val="17365D"/>
            </a:solidFill>
            <a:prstDash val="solid"/>
            <a:round/>
            <a:headEnd type="none" w="sm" len="sm"/>
            <a:tailEnd type="stealth" w="med" len="med"/>
          </a:ln>
        </p:spPr>
      </p:cxnSp>
      <p:cxnSp>
        <p:nvCxnSpPr>
          <p:cNvPr id="173" name="Google Shape;173;p14"/>
          <p:cNvCxnSpPr/>
          <p:nvPr/>
        </p:nvCxnSpPr>
        <p:spPr>
          <a:xfrm>
            <a:off x="2819400" y="3657600"/>
            <a:ext cx="1752600" cy="1588"/>
          </a:xfrm>
          <a:prstGeom prst="straightConnector1">
            <a:avLst/>
          </a:prstGeom>
          <a:noFill/>
          <a:ln w="28575" cap="flat" cmpd="sng">
            <a:solidFill>
              <a:srgbClr val="17365D"/>
            </a:solidFill>
            <a:prstDash val="solid"/>
            <a:round/>
            <a:headEnd type="none" w="sm" len="sm"/>
            <a:tailEnd type="stealth" w="med" len="med"/>
          </a:ln>
        </p:spPr>
      </p:cxnSp>
      <p:sp>
        <p:nvSpPr>
          <p:cNvPr id="174" name="Google Shape;174;p14"/>
          <p:cNvSpPr/>
          <p:nvPr/>
        </p:nvSpPr>
        <p:spPr>
          <a:xfrm>
            <a:off x="3733800" y="3810000"/>
            <a:ext cx="76200" cy="46038"/>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5" name="Google Shape;175;p14"/>
          <p:cNvSpPr/>
          <p:nvPr/>
        </p:nvSpPr>
        <p:spPr>
          <a:xfrm>
            <a:off x="3733800" y="4038600"/>
            <a:ext cx="76200" cy="46038"/>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6" name="Google Shape;176;p14"/>
          <p:cNvSpPr/>
          <p:nvPr/>
        </p:nvSpPr>
        <p:spPr>
          <a:xfrm>
            <a:off x="3733800" y="4267200"/>
            <a:ext cx="76200" cy="46038"/>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cxnSp>
        <p:nvCxnSpPr>
          <p:cNvPr id="177" name="Google Shape;177;p14"/>
          <p:cNvCxnSpPr/>
          <p:nvPr/>
        </p:nvCxnSpPr>
        <p:spPr>
          <a:xfrm>
            <a:off x="2819400" y="4419600"/>
            <a:ext cx="1752600" cy="1588"/>
          </a:xfrm>
          <a:prstGeom prst="straightConnector1">
            <a:avLst/>
          </a:prstGeom>
          <a:noFill/>
          <a:ln w="28575" cap="flat" cmpd="sng">
            <a:solidFill>
              <a:srgbClr val="17365D"/>
            </a:solidFill>
            <a:prstDash val="solid"/>
            <a:round/>
            <a:headEnd type="none" w="sm" len="sm"/>
            <a:tailEnd type="stealth" w="med" len="med"/>
          </a:ln>
        </p:spPr>
      </p:cxnSp>
      <p:sp>
        <p:nvSpPr>
          <p:cNvPr id="178" name="Google Shape;178;p14"/>
          <p:cNvSpPr/>
          <p:nvPr/>
        </p:nvSpPr>
        <p:spPr>
          <a:xfrm>
            <a:off x="4572000" y="3200400"/>
            <a:ext cx="1600200" cy="144780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dk1"/>
                </a:solidFill>
                <a:latin typeface="Trebuchet MS"/>
                <a:ea typeface="Trebuchet MS"/>
                <a:cs typeface="Trebuchet MS"/>
                <a:sym typeface="Trebuchet MS"/>
              </a:rPr>
              <a:t>Analog switches</a:t>
            </a:r>
            <a:endParaRPr/>
          </a:p>
        </p:txBody>
      </p:sp>
      <p:cxnSp>
        <p:nvCxnSpPr>
          <p:cNvPr id="179" name="Google Shape;179;p14"/>
          <p:cNvCxnSpPr/>
          <p:nvPr/>
        </p:nvCxnSpPr>
        <p:spPr>
          <a:xfrm>
            <a:off x="6172200" y="3733800"/>
            <a:ext cx="1066800" cy="1588"/>
          </a:xfrm>
          <a:prstGeom prst="straightConnector1">
            <a:avLst/>
          </a:prstGeom>
          <a:noFill/>
          <a:ln w="28575" cap="flat" cmpd="sng">
            <a:solidFill>
              <a:srgbClr val="17365D"/>
            </a:solidFill>
            <a:prstDash val="solid"/>
            <a:round/>
            <a:headEnd type="none" w="sm" len="sm"/>
            <a:tailEnd type="none" w="sm" len="sm"/>
          </a:ln>
        </p:spPr>
      </p:cxnSp>
      <p:sp>
        <p:nvSpPr>
          <p:cNvPr id="180" name="Google Shape;180;p14"/>
          <p:cNvSpPr/>
          <p:nvPr/>
        </p:nvSpPr>
        <p:spPr>
          <a:xfrm rot="5400000">
            <a:off x="7010400" y="3505200"/>
            <a:ext cx="1371600" cy="914400"/>
          </a:xfrm>
          <a:prstGeom prst="triangle">
            <a:avLst>
              <a:gd name="adj" fmla="val 50000"/>
            </a:avLst>
          </a:prstGeom>
          <a:solidFill>
            <a:schemeClr val="accent1"/>
          </a:solidFill>
          <a:ln w="28575" cap="flat" cmpd="sng">
            <a:solidFill>
              <a:srgbClr val="17365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cxnSp>
        <p:nvCxnSpPr>
          <p:cNvPr id="181" name="Google Shape;181;p14"/>
          <p:cNvCxnSpPr/>
          <p:nvPr/>
        </p:nvCxnSpPr>
        <p:spPr>
          <a:xfrm>
            <a:off x="6781800" y="4038600"/>
            <a:ext cx="457200" cy="1588"/>
          </a:xfrm>
          <a:prstGeom prst="straightConnector1">
            <a:avLst/>
          </a:prstGeom>
          <a:noFill/>
          <a:ln w="28575" cap="flat" cmpd="sng">
            <a:solidFill>
              <a:srgbClr val="17365D"/>
            </a:solidFill>
            <a:prstDash val="solid"/>
            <a:round/>
            <a:headEnd type="none" w="sm" len="sm"/>
            <a:tailEnd type="none" w="sm" len="sm"/>
          </a:ln>
        </p:spPr>
      </p:cxnSp>
      <p:cxnSp>
        <p:nvCxnSpPr>
          <p:cNvPr id="182" name="Google Shape;182;p14"/>
          <p:cNvCxnSpPr/>
          <p:nvPr/>
        </p:nvCxnSpPr>
        <p:spPr>
          <a:xfrm rot="5400000">
            <a:off x="6172994" y="4647406"/>
            <a:ext cx="1219200" cy="1588"/>
          </a:xfrm>
          <a:prstGeom prst="straightConnector1">
            <a:avLst/>
          </a:prstGeom>
          <a:noFill/>
          <a:ln w="28575" cap="flat" cmpd="sng">
            <a:solidFill>
              <a:srgbClr val="17365D"/>
            </a:solidFill>
            <a:prstDash val="solid"/>
            <a:round/>
            <a:headEnd type="none" w="sm" len="sm"/>
            <a:tailEnd type="none" w="sm" len="sm"/>
          </a:ln>
        </p:spPr>
      </p:cxnSp>
      <p:cxnSp>
        <p:nvCxnSpPr>
          <p:cNvPr id="183" name="Google Shape;183;p14"/>
          <p:cNvCxnSpPr/>
          <p:nvPr/>
        </p:nvCxnSpPr>
        <p:spPr>
          <a:xfrm>
            <a:off x="6553200" y="5257800"/>
            <a:ext cx="533400" cy="1588"/>
          </a:xfrm>
          <a:prstGeom prst="straightConnector1">
            <a:avLst/>
          </a:prstGeom>
          <a:noFill/>
          <a:ln w="28575" cap="flat" cmpd="sng">
            <a:solidFill>
              <a:srgbClr val="17365D"/>
            </a:solidFill>
            <a:prstDash val="solid"/>
            <a:round/>
            <a:headEnd type="none" w="sm" len="sm"/>
            <a:tailEnd type="none" w="sm" len="sm"/>
          </a:ln>
        </p:spPr>
      </p:cxnSp>
      <p:cxnSp>
        <p:nvCxnSpPr>
          <p:cNvPr id="184" name="Google Shape;184;p14"/>
          <p:cNvCxnSpPr/>
          <p:nvPr/>
        </p:nvCxnSpPr>
        <p:spPr>
          <a:xfrm>
            <a:off x="6629400" y="5410200"/>
            <a:ext cx="304800" cy="1588"/>
          </a:xfrm>
          <a:prstGeom prst="straightConnector1">
            <a:avLst/>
          </a:prstGeom>
          <a:noFill/>
          <a:ln w="28575" cap="flat" cmpd="sng">
            <a:solidFill>
              <a:srgbClr val="17365D"/>
            </a:solidFill>
            <a:prstDash val="solid"/>
            <a:round/>
            <a:headEnd type="none" w="sm" len="sm"/>
            <a:tailEnd type="none" w="sm" len="sm"/>
          </a:ln>
        </p:spPr>
      </p:cxnSp>
      <p:cxnSp>
        <p:nvCxnSpPr>
          <p:cNvPr id="185" name="Google Shape;185;p14"/>
          <p:cNvCxnSpPr/>
          <p:nvPr/>
        </p:nvCxnSpPr>
        <p:spPr>
          <a:xfrm rot="10800000">
            <a:off x="6705600" y="5486400"/>
            <a:ext cx="152400" cy="1588"/>
          </a:xfrm>
          <a:prstGeom prst="straightConnector1">
            <a:avLst/>
          </a:prstGeom>
          <a:noFill/>
          <a:ln w="28575" cap="flat" cmpd="sng">
            <a:solidFill>
              <a:srgbClr val="17365D"/>
            </a:solidFill>
            <a:prstDash val="solid"/>
            <a:round/>
            <a:headEnd type="none" w="sm" len="sm"/>
            <a:tailEnd type="none" w="sm" len="sm"/>
          </a:ln>
        </p:spPr>
      </p:cxnSp>
      <p:cxnSp>
        <p:nvCxnSpPr>
          <p:cNvPr id="186" name="Google Shape;186;p14"/>
          <p:cNvCxnSpPr/>
          <p:nvPr/>
        </p:nvCxnSpPr>
        <p:spPr>
          <a:xfrm rot="5400000">
            <a:off x="6553994" y="3352006"/>
            <a:ext cx="762000" cy="1588"/>
          </a:xfrm>
          <a:prstGeom prst="straightConnector1">
            <a:avLst/>
          </a:prstGeom>
          <a:noFill/>
          <a:ln w="28575" cap="flat" cmpd="sng">
            <a:solidFill>
              <a:srgbClr val="17365D"/>
            </a:solidFill>
            <a:prstDash val="solid"/>
            <a:round/>
            <a:headEnd type="none" w="sm" len="sm"/>
            <a:tailEnd type="none" w="sm" len="sm"/>
          </a:ln>
        </p:spPr>
      </p:cxnSp>
      <p:cxnSp>
        <p:nvCxnSpPr>
          <p:cNvPr id="187" name="Google Shape;187;p14"/>
          <p:cNvCxnSpPr/>
          <p:nvPr/>
        </p:nvCxnSpPr>
        <p:spPr>
          <a:xfrm>
            <a:off x="6934200" y="2971800"/>
            <a:ext cx="609600" cy="1588"/>
          </a:xfrm>
          <a:prstGeom prst="straightConnector1">
            <a:avLst/>
          </a:prstGeom>
          <a:noFill/>
          <a:ln w="28575" cap="flat" cmpd="sng">
            <a:solidFill>
              <a:srgbClr val="17365D"/>
            </a:solidFill>
            <a:prstDash val="solid"/>
            <a:round/>
            <a:headEnd type="none" w="sm" len="sm"/>
            <a:tailEnd type="none" w="sm" len="sm"/>
          </a:ln>
        </p:spPr>
      </p:cxnSp>
      <p:cxnSp>
        <p:nvCxnSpPr>
          <p:cNvPr id="188" name="Google Shape;188;p14"/>
          <p:cNvCxnSpPr/>
          <p:nvPr/>
        </p:nvCxnSpPr>
        <p:spPr>
          <a:xfrm rot="-5400000">
            <a:off x="7505700" y="2857500"/>
            <a:ext cx="152400" cy="76200"/>
          </a:xfrm>
          <a:prstGeom prst="straightConnector1">
            <a:avLst/>
          </a:prstGeom>
          <a:noFill/>
          <a:ln w="28575" cap="flat" cmpd="sng">
            <a:solidFill>
              <a:srgbClr val="17365D"/>
            </a:solidFill>
            <a:prstDash val="solid"/>
            <a:round/>
            <a:headEnd type="none" w="sm" len="sm"/>
            <a:tailEnd type="none" w="sm" len="sm"/>
          </a:ln>
        </p:spPr>
      </p:cxnSp>
      <p:cxnSp>
        <p:nvCxnSpPr>
          <p:cNvPr id="189" name="Google Shape;189;p14"/>
          <p:cNvCxnSpPr/>
          <p:nvPr/>
        </p:nvCxnSpPr>
        <p:spPr>
          <a:xfrm rot="-5400000" flipH="1">
            <a:off x="7620000" y="2819400"/>
            <a:ext cx="152400" cy="152400"/>
          </a:xfrm>
          <a:prstGeom prst="straightConnector1">
            <a:avLst/>
          </a:prstGeom>
          <a:noFill/>
          <a:ln w="28575" cap="flat" cmpd="sng">
            <a:solidFill>
              <a:srgbClr val="17365D"/>
            </a:solidFill>
            <a:prstDash val="solid"/>
            <a:round/>
            <a:headEnd type="none" w="sm" len="sm"/>
            <a:tailEnd type="none" w="sm" len="sm"/>
          </a:ln>
        </p:spPr>
      </p:cxnSp>
      <p:cxnSp>
        <p:nvCxnSpPr>
          <p:cNvPr id="190" name="Google Shape;190;p14"/>
          <p:cNvCxnSpPr/>
          <p:nvPr/>
        </p:nvCxnSpPr>
        <p:spPr>
          <a:xfrm rot="-5400000">
            <a:off x="7734300" y="2857500"/>
            <a:ext cx="152400" cy="76200"/>
          </a:xfrm>
          <a:prstGeom prst="straightConnector1">
            <a:avLst/>
          </a:prstGeom>
          <a:noFill/>
          <a:ln w="28575" cap="flat" cmpd="sng">
            <a:solidFill>
              <a:srgbClr val="17365D"/>
            </a:solidFill>
            <a:prstDash val="solid"/>
            <a:round/>
            <a:headEnd type="none" w="sm" len="sm"/>
            <a:tailEnd type="none" w="sm" len="sm"/>
          </a:ln>
        </p:spPr>
      </p:cxnSp>
      <p:cxnSp>
        <p:nvCxnSpPr>
          <p:cNvPr id="191" name="Google Shape;191;p14"/>
          <p:cNvCxnSpPr/>
          <p:nvPr/>
        </p:nvCxnSpPr>
        <p:spPr>
          <a:xfrm rot="-5400000" flipH="1">
            <a:off x="7810500" y="2857500"/>
            <a:ext cx="150813" cy="74613"/>
          </a:xfrm>
          <a:prstGeom prst="straightConnector1">
            <a:avLst/>
          </a:prstGeom>
          <a:noFill/>
          <a:ln w="28575" cap="flat" cmpd="sng">
            <a:solidFill>
              <a:srgbClr val="17365D"/>
            </a:solidFill>
            <a:prstDash val="solid"/>
            <a:round/>
            <a:headEnd type="none" w="sm" len="sm"/>
            <a:tailEnd type="none" w="sm" len="sm"/>
          </a:ln>
        </p:spPr>
      </p:cxnSp>
      <p:cxnSp>
        <p:nvCxnSpPr>
          <p:cNvPr id="192" name="Google Shape;192;p14"/>
          <p:cNvCxnSpPr/>
          <p:nvPr/>
        </p:nvCxnSpPr>
        <p:spPr>
          <a:xfrm rot="-5400000">
            <a:off x="7924800" y="2819400"/>
            <a:ext cx="152400" cy="152400"/>
          </a:xfrm>
          <a:prstGeom prst="straightConnector1">
            <a:avLst/>
          </a:prstGeom>
          <a:noFill/>
          <a:ln w="28575" cap="flat" cmpd="sng">
            <a:solidFill>
              <a:srgbClr val="17365D"/>
            </a:solidFill>
            <a:prstDash val="solid"/>
            <a:round/>
            <a:headEnd type="none" w="sm" len="sm"/>
            <a:tailEnd type="none" w="sm" len="sm"/>
          </a:ln>
        </p:spPr>
      </p:cxnSp>
      <p:cxnSp>
        <p:nvCxnSpPr>
          <p:cNvPr id="193" name="Google Shape;193;p14"/>
          <p:cNvCxnSpPr/>
          <p:nvPr/>
        </p:nvCxnSpPr>
        <p:spPr>
          <a:xfrm rot="-5400000" flipH="1">
            <a:off x="8077200" y="2819400"/>
            <a:ext cx="152400" cy="152400"/>
          </a:xfrm>
          <a:prstGeom prst="straightConnector1">
            <a:avLst/>
          </a:prstGeom>
          <a:noFill/>
          <a:ln w="28575" cap="flat" cmpd="sng">
            <a:solidFill>
              <a:srgbClr val="17365D"/>
            </a:solidFill>
            <a:prstDash val="solid"/>
            <a:round/>
            <a:headEnd type="none" w="sm" len="sm"/>
            <a:tailEnd type="none" w="sm" len="sm"/>
          </a:ln>
        </p:spPr>
      </p:cxnSp>
      <p:cxnSp>
        <p:nvCxnSpPr>
          <p:cNvPr id="194" name="Google Shape;194;p14"/>
          <p:cNvCxnSpPr/>
          <p:nvPr/>
        </p:nvCxnSpPr>
        <p:spPr>
          <a:xfrm>
            <a:off x="8153400" y="2971800"/>
            <a:ext cx="457200" cy="1588"/>
          </a:xfrm>
          <a:prstGeom prst="straightConnector1">
            <a:avLst/>
          </a:prstGeom>
          <a:noFill/>
          <a:ln w="28575" cap="flat" cmpd="sng">
            <a:solidFill>
              <a:srgbClr val="17365D"/>
            </a:solidFill>
            <a:prstDash val="solid"/>
            <a:round/>
            <a:headEnd type="none" w="sm" len="sm"/>
            <a:tailEnd type="none" w="sm" len="sm"/>
          </a:ln>
        </p:spPr>
      </p:cxnSp>
      <p:cxnSp>
        <p:nvCxnSpPr>
          <p:cNvPr id="195" name="Google Shape;195;p14"/>
          <p:cNvCxnSpPr/>
          <p:nvPr/>
        </p:nvCxnSpPr>
        <p:spPr>
          <a:xfrm rot="5400000">
            <a:off x="8116094" y="3466306"/>
            <a:ext cx="990600" cy="1588"/>
          </a:xfrm>
          <a:prstGeom prst="straightConnector1">
            <a:avLst/>
          </a:prstGeom>
          <a:noFill/>
          <a:ln w="28575" cap="flat" cmpd="sng">
            <a:solidFill>
              <a:srgbClr val="17365D"/>
            </a:solidFill>
            <a:prstDash val="solid"/>
            <a:round/>
            <a:headEnd type="none" w="sm" len="sm"/>
            <a:tailEnd type="none" w="sm" len="sm"/>
          </a:ln>
        </p:spPr>
      </p:cxnSp>
      <p:cxnSp>
        <p:nvCxnSpPr>
          <p:cNvPr id="196" name="Google Shape;196;p14"/>
          <p:cNvCxnSpPr>
            <a:stCxn id="180" idx="0"/>
          </p:cNvCxnSpPr>
          <p:nvPr/>
        </p:nvCxnSpPr>
        <p:spPr>
          <a:xfrm>
            <a:off x="8153400" y="3962400"/>
            <a:ext cx="990600" cy="1500"/>
          </a:xfrm>
          <a:prstGeom prst="straightConnector1">
            <a:avLst/>
          </a:prstGeom>
          <a:noFill/>
          <a:ln w="28575" cap="flat" cmpd="sng">
            <a:solidFill>
              <a:srgbClr val="17365D"/>
            </a:solidFill>
            <a:prstDash val="solid"/>
            <a:round/>
            <a:headEnd type="none" w="sm" len="sm"/>
            <a:tailEnd type="stealth" w="med" len="med"/>
          </a:ln>
        </p:spPr>
      </p:cxnSp>
      <p:cxnSp>
        <p:nvCxnSpPr>
          <p:cNvPr id="197" name="Google Shape;197;p14"/>
          <p:cNvCxnSpPr/>
          <p:nvPr/>
        </p:nvCxnSpPr>
        <p:spPr>
          <a:xfrm>
            <a:off x="7315200" y="3657600"/>
            <a:ext cx="152400" cy="1588"/>
          </a:xfrm>
          <a:prstGeom prst="straightConnector1">
            <a:avLst/>
          </a:prstGeom>
          <a:noFill/>
          <a:ln w="28575" cap="flat" cmpd="sng">
            <a:solidFill>
              <a:srgbClr val="FBFAF8"/>
            </a:solidFill>
            <a:prstDash val="solid"/>
            <a:round/>
            <a:headEnd type="none" w="sm" len="sm"/>
            <a:tailEnd type="none" w="sm" len="sm"/>
          </a:ln>
        </p:spPr>
      </p:cxnSp>
      <p:cxnSp>
        <p:nvCxnSpPr>
          <p:cNvPr id="198" name="Google Shape;198;p14"/>
          <p:cNvCxnSpPr/>
          <p:nvPr/>
        </p:nvCxnSpPr>
        <p:spPr>
          <a:xfrm rot="-5400000">
            <a:off x="8382000" y="4114800"/>
            <a:ext cx="1588" cy="1588"/>
          </a:xfrm>
          <a:prstGeom prst="straightConnector1">
            <a:avLst/>
          </a:prstGeom>
          <a:noFill/>
          <a:ln w="28575" cap="flat" cmpd="sng">
            <a:solidFill>
              <a:srgbClr val="FBFAF8"/>
            </a:solidFill>
            <a:prstDash val="solid"/>
            <a:round/>
            <a:headEnd type="none" w="sm" len="sm"/>
            <a:tailEnd type="none" w="sm" len="sm"/>
          </a:ln>
        </p:spPr>
      </p:cxnSp>
      <p:cxnSp>
        <p:nvCxnSpPr>
          <p:cNvPr id="199" name="Google Shape;199;p14"/>
          <p:cNvCxnSpPr/>
          <p:nvPr/>
        </p:nvCxnSpPr>
        <p:spPr>
          <a:xfrm rot="5400000">
            <a:off x="7315994" y="4114006"/>
            <a:ext cx="152400" cy="1588"/>
          </a:xfrm>
          <a:prstGeom prst="straightConnector1">
            <a:avLst/>
          </a:prstGeom>
          <a:noFill/>
          <a:ln w="28575" cap="flat" cmpd="sng">
            <a:solidFill>
              <a:srgbClr val="FBFAF8"/>
            </a:solidFill>
            <a:prstDash val="solid"/>
            <a:round/>
            <a:headEnd type="none" w="sm" len="sm"/>
            <a:tailEnd type="none" w="sm" len="sm"/>
          </a:ln>
        </p:spPr>
      </p:cxnSp>
      <p:sp>
        <p:nvSpPr>
          <p:cNvPr id="200" name="Google Shape;200;p14"/>
          <p:cNvSpPr/>
          <p:nvPr/>
        </p:nvSpPr>
        <p:spPr>
          <a:xfrm>
            <a:off x="5029200" y="2438400"/>
            <a:ext cx="533400" cy="685800"/>
          </a:xfrm>
          <a:prstGeom prst="downArrow">
            <a:avLst>
              <a:gd name="adj1" fmla="val 50000"/>
              <a:gd name="adj2" fmla="val 50000"/>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cxnSp>
        <p:nvCxnSpPr>
          <p:cNvPr id="201" name="Google Shape;201;p14"/>
          <p:cNvCxnSpPr/>
          <p:nvPr/>
        </p:nvCxnSpPr>
        <p:spPr>
          <a:xfrm>
            <a:off x="0" y="3886200"/>
            <a:ext cx="990600" cy="1588"/>
          </a:xfrm>
          <a:prstGeom prst="straightConnector1">
            <a:avLst/>
          </a:prstGeom>
          <a:noFill/>
          <a:ln w="28575" cap="flat" cmpd="sng">
            <a:solidFill>
              <a:srgbClr val="17365D"/>
            </a:solidFill>
            <a:prstDash val="solid"/>
            <a:round/>
            <a:headEnd type="none" w="sm" len="sm"/>
            <a:tailEnd type="stealth" w="med" len="med"/>
          </a:ln>
        </p:spPr>
      </p:cxnSp>
      <p:cxnSp>
        <p:nvCxnSpPr>
          <p:cNvPr id="202" name="Google Shape;202;p14"/>
          <p:cNvCxnSpPr/>
          <p:nvPr/>
        </p:nvCxnSpPr>
        <p:spPr>
          <a:xfrm>
            <a:off x="7315200" y="4114800"/>
            <a:ext cx="152400" cy="1588"/>
          </a:xfrm>
          <a:prstGeom prst="straightConnector1">
            <a:avLst/>
          </a:prstGeom>
          <a:noFill/>
          <a:ln w="28575" cap="flat" cmpd="sng">
            <a:solidFill>
              <a:srgbClr val="FBFAF8"/>
            </a:solidFill>
            <a:prstDash val="solid"/>
            <a:round/>
            <a:headEnd type="none" w="sm" len="sm"/>
            <a:tailEnd type="none" w="sm" len="sm"/>
          </a:ln>
        </p:spPr>
      </p:cxnSp>
      <p:sp>
        <p:nvSpPr>
          <p:cNvPr id="203" name="Google Shape;203;p14"/>
          <p:cNvSpPr/>
          <p:nvPr/>
        </p:nvSpPr>
        <p:spPr>
          <a:xfrm>
            <a:off x="381000" y="381000"/>
            <a:ext cx="8229600" cy="7620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4400" b="0" i="0" u="none" strike="noStrike" cap="none">
                <a:solidFill>
                  <a:schemeClr val="hlink"/>
                </a:solidFill>
                <a:latin typeface="Calibri"/>
                <a:ea typeface="Calibri"/>
                <a:cs typeface="Calibri"/>
                <a:sym typeface="Calibri"/>
              </a:rPr>
              <a:t>FUNCTIONAL  PARTS OF DAC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5"/>
          <p:cNvSpPr txBox="1">
            <a:spLocks noGrp="1"/>
          </p:cNvSpPr>
          <p:nvPr>
            <p:ph type="title" idx="4294967295"/>
          </p:nvPr>
        </p:nvSpPr>
        <p:spPr>
          <a:xfrm>
            <a:off x="2514600" y="1219200"/>
            <a:ext cx="5118100" cy="1143000"/>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dk1"/>
              </a:buClr>
              <a:buSzPts val="4400"/>
              <a:buFont typeface="Calibri"/>
              <a:buNone/>
            </a:pPr>
            <a:r>
              <a:rPr lang="en-US"/>
              <a:t>RESISTOR NETWORK</a:t>
            </a:r>
            <a:endParaRPr/>
          </a:p>
        </p:txBody>
      </p:sp>
      <p:sp>
        <p:nvSpPr>
          <p:cNvPr id="209" name="Google Shape;209;p15"/>
          <p:cNvSpPr txBox="1">
            <a:spLocks noGrp="1"/>
          </p:cNvSpPr>
          <p:nvPr>
            <p:ph type="body" idx="4294967295"/>
          </p:nvPr>
        </p:nvSpPr>
        <p:spPr>
          <a:xfrm>
            <a:off x="1295400" y="3505200"/>
            <a:ext cx="7497763" cy="2514600"/>
          </a:xfrm>
          <a:prstGeom prst="rect">
            <a:avLst/>
          </a:prstGeom>
          <a:noFill/>
          <a:ln>
            <a:noFill/>
          </a:ln>
        </p:spPr>
        <p:txBody>
          <a:bodyPr spcFirstLastPara="1" wrap="square" lIns="91425" tIns="45700" rIns="91425" bIns="45700" anchor="t" anchorCtr="0">
            <a:normAutofit/>
          </a:bodyPr>
          <a:lstStyle/>
          <a:p>
            <a:pPr marL="273050" lvl="0" indent="-273050" algn="l" rtl="0">
              <a:spcBef>
                <a:spcPts val="0"/>
              </a:spcBef>
              <a:spcAft>
                <a:spcPts val="0"/>
              </a:spcAft>
              <a:buClr>
                <a:schemeClr val="dk1"/>
              </a:buClr>
              <a:buSzPts val="3200"/>
              <a:buChar char="•"/>
            </a:pPr>
            <a:r>
              <a:rPr lang="en-US" dirty="0"/>
              <a:t>A resistor network can be one of the following:</a:t>
            </a:r>
            <a:endParaRPr dirty="0"/>
          </a:p>
          <a:p>
            <a:pPr marL="914400" lvl="1" indent="-514350" algn="l" rtl="0">
              <a:spcBef>
                <a:spcPts val="600"/>
              </a:spcBef>
              <a:spcAft>
                <a:spcPts val="0"/>
              </a:spcAft>
              <a:buClr>
                <a:schemeClr val="dk1"/>
              </a:buClr>
              <a:buSzPts val="3000"/>
              <a:buFont typeface="Century Schoolbook"/>
              <a:buAutoNum type="arabicPeriod"/>
            </a:pPr>
            <a:r>
              <a:rPr lang="en-US" sz="3000" dirty="0"/>
              <a:t>Weighted –resistor network</a:t>
            </a:r>
            <a:endParaRPr dirty="0"/>
          </a:p>
          <a:p>
            <a:pPr marL="914400" lvl="1" indent="-514350" algn="l" rtl="0">
              <a:spcBef>
                <a:spcPts val="600"/>
              </a:spcBef>
              <a:spcAft>
                <a:spcPts val="0"/>
              </a:spcAft>
              <a:buClr>
                <a:schemeClr val="dk1"/>
              </a:buClr>
              <a:buSzPts val="3000"/>
              <a:buFont typeface="Century Schoolbook"/>
              <a:buAutoNum type="arabicPeriod"/>
            </a:pPr>
            <a:r>
              <a:rPr lang="en-US" sz="3000" dirty="0"/>
              <a:t>Ladder network</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09">
                                            <p:txEl>
                                              <p:pRg st="0" end="0"/>
                                            </p:txEl>
                                          </p:spTgt>
                                        </p:tgtEl>
                                        <p:attrNameLst>
                                          <p:attrName>style.visibility</p:attrName>
                                        </p:attrNameLst>
                                      </p:cBhvr>
                                      <p:to>
                                        <p:strVal val="visible"/>
                                      </p:to>
                                    </p:set>
                                    <p:anim calcmode="lin" valueType="num">
                                      <p:cBhvr additive="base">
                                        <p:cTn id="7" dur="500"/>
                                        <p:tgtEl>
                                          <p:spTgt spid="209">
                                            <p:txEl>
                                              <p:pRg st="0" end="0"/>
                                            </p:txEl>
                                          </p:spTgt>
                                        </p:tgtEl>
                                        <p:attrNameLst>
                                          <p:attrName>ppt_w</p:attrName>
                                        </p:attrNameLst>
                                      </p:cBhvr>
                                      <p:tavLst>
                                        <p:tav tm="0">
                                          <p:val>
                                            <p:strVal val="0"/>
                                          </p:val>
                                        </p:tav>
                                        <p:tav tm="100000">
                                          <p:val>
                                            <p:strVal val="#ppt_w"/>
                                          </p:val>
                                        </p:tav>
                                      </p:tavLst>
                                    </p:anim>
                                    <p:anim calcmode="lin" valueType="num">
                                      <p:cBhvr additive="base">
                                        <p:cTn id="8" dur="500"/>
                                        <p:tgtEl>
                                          <p:spTgt spid="209">
                                            <p:txEl>
                                              <p:pRg st="0" end="0"/>
                                            </p:txEl>
                                          </p:spTgt>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209">
                                            <p:txEl>
                                              <p:pRg st="1" end="1"/>
                                            </p:txEl>
                                          </p:spTgt>
                                        </p:tgtEl>
                                        <p:attrNameLst>
                                          <p:attrName>style.visibility</p:attrName>
                                        </p:attrNameLst>
                                      </p:cBhvr>
                                      <p:to>
                                        <p:strVal val="visible"/>
                                      </p:to>
                                    </p:set>
                                    <p:anim calcmode="lin" valueType="num">
                                      <p:cBhvr additive="base">
                                        <p:cTn id="13" dur="500"/>
                                        <p:tgtEl>
                                          <p:spTgt spid="209">
                                            <p:txEl>
                                              <p:pRg st="1" end="1"/>
                                            </p:txEl>
                                          </p:spTgt>
                                        </p:tgtEl>
                                        <p:attrNameLst>
                                          <p:attrName>ppt_w</p:attrName>
                                        </p:attrNameLst>
                                      </p:cBhvr>
                                      <p:tavLst>
                                        <p:tav tm="0">
                                          <p:val>
                                            <p:strVal val="0"/>
                                          </p:val>
                                        </p:tav>
                                        <p:tav tm="100000">
                                          <p:val>
                                            <p:strVal val="#ppt_w"/>
                                          </p:val>
                                        </p:tav>
                                      </p:tavLst>
                                    </p:anim>
                                    <p:anim calcmode="lin" valueType="num">
                                      <p:cBhvr additive="base">
                                        <p:cTn id="14" dur="500"/>
                                        <p:tgtEl>
                                          <p:spTgt spid="209">
                                            <p:txEl>
                                              <p:pRg st="1" end="1"/>
                                            </p:txEl>
                                          </p:spTgt>
                                        </p:tgtEl>
                                        <p:attrNameLst>
                                          <p:attrName>ppt_h</p:attrName>
                                        </p:attrNameLst>
                                      </p:cBhvr>
                                      <p:tavLst>
                                        <p:tav tm="0">
                                          <p:val>
                                            <p:str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209">
                                            <p:txEl>
                                              <p:pRg st="2" end="2"/>
                                            </p:txEl>
                                          </p:spTgt>
                                        </p:tgtEl>
                                        <p:attrNameLst>
                                          <p:attrName>style.visibility</p:attrName>
                                        </p:attrNameLst>
                                      </p:cBhvr>
                                      <p:to>
                                        <p:strVal val="visible"/>
                                      </p:to>
                                    </p:set>
                                    <p:anim calcmode="lin" valueType="num">
                                      <p:cBhvr additive="base">
                                        <p:cTn id="19" dur="500"/>
                                        <p:tgtEl>
                                          <p:spTgt spid="209">
                                            <p:txEl>
                                              <p:pRg st="2" end="2"/>
                                            </p:txEl>
                                          </p:spTgt>
                                        </p:tgtEl>
                                        <p:attrNameLst>
                                          <p:attrName>ppt_w</p:attrName>
                                        </p:attrNameLst>
                                      </p:cBhvr>
                                      <p:tavLst>
                                        <p:tav tm="0">
                                          <p:val>
                                            <p:strVal val="0"/>
                                          </p:val>
                                        </p:tav>
                                        <p:tav tm="100000">
                                          <p:val>
                                            <p:strVal val="#ppt_w"/>
                                          </p:val>
                                        </p:tav>
                                      </p:tavLst>
                                    </p:anim>
                                    <p:anim calcmode="lin" valueType="num">
                                      <p:cBhvr additive="base">
                                        <p:cTn id="20" dur="500"/>
                                        <p:tgtEl>
                                          <p:spTgt spid="209">
                                            <p:txEl>
                                              <p:pRg st="2" end="2"/>
                                            </p:txEl>
                                          </p:spTgt>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6"/>
          <p:cNvSpPr txBox="1">
            <a:spLocks noGrp="1"/>
          </p:cNvSpPr>
          <p:nvPr>
            <p:ph type="title" idx="4294967295"/>
          </p:nvPr>
        </p:nvSpPr>
        <p:spPr>
          <a:xfrm>
            <a:off x="387350" y="-378460"/>
            <a:ext cx="7239000" cy="1143000"/>
          </a:xfrm>
          <a:prstGeom prst="rect">
            <a:avLst/>
          </a:prstGeom>
          <a:noFill/>
          <a:ln>
            <a:noFill/>
          </a:ln>
        </p:spPr>
        <p:txBody>
          <a:bodyPr spcFirstLastPara="1" wrap="square" lIns="45700" tIns="0" rIns="45700" bIns="0" anchor="b" anchorCtr="0">
            <a:normAutofit/>
          </a:bodyPr>
          <a:lstStyle/>
          <a:p>
            <a:pPr marL="0" lvl="0" indent="0" algn="ctr" rtl="0">
              <a:spcBef>
                <a:spcPts val="0"/>
              </a:spcBef>
              <a:spcAft>
                <a:spcPts val="0"/>
              </a:spcAft>
              <a:buClr>
                <a:srgbClr val="F3F1F5"/>
              </a:buClr>
              <a:buSzPts val="3600"/>
              <a:buFont typeface="Calibri"/>
              <a:buNone/>
            </a:pPr>
            <a:r>
              <a:rPr lang="en-US" sz="3600" b="1" cap="none">
                <a:solidFill>
                  <a:srgbClr val="F3F1F5"/>
                </a:solidFill>
                <a:latin typeface="Calibri"/>
                <a:ea typeface="Calibri"/>
                <a:cs typeface="Calibri"/>
                <a:sym typeface="Calibri"/>
              </a:rPr>
              <a:t>FOUR-BIT</a:t>
            </a:r>
            <a:r>
              <a:rPr lang="en-US" sz="3800" b="1" cap="none">
                <a:solidFill>
                  <a:srgbClr val="F3F1F5"/>
                </a:solidFill>
                <a:latin typeface="Calibri"/>
                <a:ea typeface="Calibri"/>
                <a:cs typeface="Calibri"/>
                <a:sym typeface="Calibri"/>
              </a:rPr>
              <a:t> </a:t>
            </a:r>
            <a:r>
              <a:rPr lang="en-US" sz="3600" b="1" cap="none">
                <a:solidFill>
                  <a:srgbClr val="F3F1F5"/>
                </a:solidFill>
                <a:latin typeface="Calibri"/>
                <a:ea typeface="Calibri"/>
                <a:cs typeface="Calibri"/>
                <a:sym typeface="Calibri"/>
              </a:rPr>
              <a:t>D/A CONVERTER</a:t>
            </a:r>
            <a:endParaRPr sz="3800" b="1" cap="none">
              <a:solidFill>
                <a:srgbClr val="F3F1F5"/>
              </a:solidFill>
              <a:latin typeface="Calibri"/>
              <a:ea typeface="Calibri"/>
              <a:cs typeface="Calibri"/>
              <a:sym typeface="Calibri"/>
            </a:endParaRPr>
          </a:p>
        </p:txBody>
      </p:sp>
      <p:pic>
        <p:nvPicPr>
          <p:cNvPr id="215" name="Google Shape;215;p16" descr="s 003.jpg"/>
          <p:cNvPicPr preferRelativeResize="0"/>
          <p:nvPr/>
        </p:nvPicPr>
        <p:blipFill rotWithShape="1">
          <a:blip r:embed="rId3">
            <a:alphaModFix/>
          </a:blip>
          <a:srcRect/>
          <a:stretch/>
        </p:blipFill>
        <p:spPr>
          <a:xfrm>
            <a:off x="304800" y="1219200"/>
            <a:ext cx="8839200" cy="5334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17"/>
          <p:cNvSpPr txBox="1">
            <a:spLocks noGrp="1"/>
          </p:cNvSpPr>
          <p:nvPr>
            <p:ph type="title" idx="4294967295"/>
          </p:nvPr>
        </p:nvSpPr>
        <p:spPr>
          <a:xfrm>
            <a:off x="228600" y="457200"/>
            <a:ext cx="8915400" cy="764540"/>
          </a:xfrm>
          <a:prstGeom prst="rect">
            <a:avLst/>
          </a:prstGeom>
          <a:noFill/>
          <a:ln>
            <a:noFill/>
          </a:ln>
        </p:spPr>
        <p:txBody>
          <a:bodyPr spcFirstLastPara="1" wrap="square" lIns="45700" tIns="0" rIns="45700" bIns="0" anchor="b" anchorCtr="0">
            <a:noAutofit/>
          </a:bodyPr>
          <a:lstStyle/>
          <a:p>
            <a:pPr marL="0" lvl="0" indent="0" algn="ctr" rtl="0">
              <a:spcBef>
                <a:spcPts val="0"/>
              </a:spcBef>
              <a:spcAft>
                <a:spcPts val="0"/>
              </a:spcAft>
              <a:buClr>
                <a:schemeClr val="dk1"/>
              </a:buClr>
              <a:buSzPts val="2800"/>
              <a:buFont typeface="Calibri"/>
              <a:buNone/>
            </a:pPr>
            <a:r>
              <a:rPr lang="en-US" sz="2800" b="1" cap="none">
                <a:latin typeface="Calibri"/>
                <a:ea typeface="Calibri"/>
                <a:cs typeface="Calibri"/>
                <a:sym typeface="Calibri"/>
              </a:rPr>
              <a:t>FOUR-BIT D/A CONVERTER USING </a:t>
            </a:r>
            <a:r>
              <a:rPr lang="en-US" sz="2800" b="1" cap="none">
                <a:latin typeface="Times New Roman"/>
                <a:ea typeface="Times New Roman"/>
                <a:cs typeface="Times New Roman"/>
                <a:sym typeface="Times New Roman"/>
              </a:rPr>
              <a:t>R-2R LADER NETWORK</a:t>
            </a:r>
            <a:endParaRPr sz="2800" b="1" cap="none">
              <a:latin typeface="Calibri"/>
              <a:ea typeface="Calibri"/>
              <a:cs typeface="Calibri"/>
              <a:sym typeface="Calibri"/>
            </a:endParaRPr>
          </a:p>
        </p:txBody>
      </p:sp>
      <p:pic>
        <p:nvPicPr>
          <p:cNvPr id="221" name="Google Shape;221;p17" descr="C:\Users\Saifuddin Mahmud\Desktop\DA.jpg"/>
          <p:cNvPicPr preferRelativeResize="0"/>
          <p:nvPr/>
        </p:nvPicPr>
        <p:blipFill rotWithShape="1">
          <a:blip r:embed="rId3">
            <a:alphaModFix/>
          </a:blip>
          <a:srcRect/>
          <a:stretch/>
        </p:blipFill>
        <p:spPr>
          <a:xfrm>
            <a:off x="609600" y="1981200"/>
            <a:ext cx="7924800" cy="4114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18"/>
          <p:cNvSpPr txBox="1">
            <a:spLocks noGrp="1"/>
          </p:cNvSpPr>
          <p:nvPr>
            <p:ph type="title" idx="4294967295"/>
          </p:nvPr>
        </p:nvSpPr>
        <p:spPr>
          <a:xfrm>
            <a:off x="228600" y="457200"/>
            <a:ext cx="8915400" cy="764540"/>
          </a:xfrm>
          <a:prstGeom prst="rect">
            <a:avLst/>
          </a:prstGeom>
          <a:noFill/>
          <a:ln>
            <a:noFill/>
          </a:ln>
        </p:spPr>
        <p:txBody>
          <a:bodyPr spcFirstLastPara="1" wrap="square" lIns="45700" tIns="0" rIns="45700" bIns="0" anchor="b" anchorCtr="0">
            <a:noAutofit/>
          </a:bodyPr>
          <a:lstStyle/>
          <a:p>
            <a:pPr marL="0" lvl="0" indent="0" algn="ctr" rtl="0">
              <a:spcBef>
                <a:spcPts val="0"/>
              </a:spcBef>
              <a:spcAft>
                <a:spcPts val="0"/>
              </a:spcAft>
              <a:buClr>
                <a:schemeClr val="dk1"/>
              </a:buClr>
              <a:buSzPts val="2800"/>
              <a:buFont typeface="Calibri"/>
              <a:buNone/>
            </a:pPr>
            <a:r>
              <a:rPr lang="en-US" sz="2800" b="1" cap="none">
                <a:latin typeface="Calibri"/>
                <a:ea typeface="Calibri"/>
                <a:cs typeface="Calibri"/>
                <a:sym typeface="Calibri"/>
              </a:rPr>
              <a:t>FOUR-BIT D/A CONVERTER USING </a:t>
            </a:r>
            <a:r>
              <a:rPr lang="en-US" sz="2800" b="1" cap="none">
                <a:latin typeface="Times New Roman"/>
                <a:ea typeface="Times New Roman"/>
                <a:cs typeface="Times New Roman"/>
                <a:sym typeface="Times New Roman"/>
              </a:rPr>
              <a:t>R-2R LADER NETWORK</a:t>
            </a:r>
            <a:endParaRPr sz="2800" b="1" cap="none">
              <a:latin typeface="Calibri"/>
              <a:ea typeface="Calibri"/>
              <a:cs typeface="Calibri"/>
              <a:sym typeface="Calibri"/>
            </a:endParaRPr>
          </a:p>
        </p:txBody>
      </p:sp>
      <p:pic>
        <p:nvPicPr>
          <p:cNvPr id="227" name="Google Shape;227;p18"/>
          <p:cNvPicPr preferRelativeResize="0"/>
          <p:nvPr/>
        </p:nvPicPr>
        <p:blipFill rotWithShape="1">
          <a:blip r:embed="rId3">
            <a:alphaModFix/>
          </a:blip>
          <a:srcRect/>
          <a:stretch/>
        </p:blipFill>
        <p:spPr>
          <a:xfrm>
            <a:off x="201449" y="1905000"/>
            <a:ext cx="8485352" cy="3657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9"/>
          <p:cNvSpPr txBox="1">
            <a:spLocks noGrp="1"/>
          </p:cNvSpPr>
          <p:nvPr>
            <p:ph type="title" idx="4294967295"/>
          </p:nvPr>
        </p:nvSpPr>
        <p:spPr>
          <a:xfrm>
            <a:off x="228600" y="457200"/>
            <a:ext cx="8915400" cy="764540"/>
          </a:xfrm>
          <a:prstGeom prst="rect">
            <a:avLst/>
          </a:prstGeom>
          <a:noFill/>
          <a:ln>
            <a:noFill/>
          </a:ln>
        </p:spPr>
        <p:txBody>
          <a:bodyPr spcFirstLastPara="1" wrap="square" lIns="45700" tIns="0" rIns="45700" bIns="0" anchor="b" anchorCtr="0">
            <a:noAutofit/>
          </a:bodyPr>
          <a:lstStyle/>
          <a:p>
            <a:pPr marL="0" lvl="0" indent="0" algn="ctr" rtl="0">
              <a:spcBef>
                <a:spcPts val="0"/>
              </a:spcBef>
              <a:spcAft>
                <a:spcPts val="0"/>
              </a:spcAft>
              <a:buClr>
                <a:schemeClr val="dk1"/>
              </a:buClr>
              <a:buSzPts val="2800"/>
              <a:buFont typeface="Calibri"/>
              <a:buNone/>
            </a:pPr>
            <a:r>
              <a:rPr lang="en-US" sz="2800" b="1" cap="none">
                <a:latin typeface="Calibri"/>
                <a:ea typeface="Calibri"/>
                <a:cs typeface="Calibri"/>
                <a:sym typeface="Calibri"/>
              </a:rPr>
              <a:t>FOUR-BIT D/A CONVERTER USING </a:t>
            </a:r>
            <a:r>
              <a:rPr lang="en-US" sz="2800" b="1" cap="none">
                <a:latin typeface="Times New Roman"/>
                <a:ea typeface="Times New Roman"/>
                <a:cs typeface="Times New Roman"/>
                <a:sym typeface="Times New Roman"/>
              </a:rPr>
              <a:t>R-2R LADER NETWORK</a:t>
            </a:r>
            <a:endParaRPr sz="2800" b="1" cap="none">
              <a:latin typeface="Calibri"/>
              <a:ea typeface="Calibri"/>
              <a:cs typeface="Calibri"/>
              <a:sym typeface="Calibri"/>
            </a:endParaRPr>
          </a:p>
        </p:txBody>
      </p:sp>
      <p:pic>
        <p:nvPicPr>
          <p:cNvPr id="233" name="Google Shape;233;p19"/>
          <p:cNvPicPr preferRelativeResize="0"/>
          <p:nvPr/>
        </p:nvPicPr>
        <p:blipFill rotWithShape="1">
          <a:blip r:embed="rId3">
            <a:alphaModFix/>
          </a:blip>
          <a:srcRect/>
          <a:stretch/>
        </p:blipFill>
        <p:spPr>
          <a:xfrm>
            <a:off x="194481" y="1905000"/>
            <a:ext cx="5672919" cy="3124200"/>
          </a:xfrm>
          <a:prstGeom prst="rect">
            <a:avLst/>
          </a:prstGeom>
          <a:noFill/>
          <a:ln>
            <a:noFill/>
          </a:ln>
        </p:spPr>
      </p:pic>
      <p:pic>
        <p:nvPicPr>
          <p:cNvPr id="234" name="Google Shape;234;p19"/>
          <p:cNvPicPr preferRelativeResize="0"/>
          <p:nvPr/>
        </p:nvPicPr>
        <p:blipFill rotWithShape="1">
          <a:blip r:embed="rId4">
            <a:alphaModFix/>
          </a:blip>
          <a:srcRect/>
          <a:stretch/>
        </p:blipFill>
        <p:spPr>
          <a:xfrm>
            <a:off x="6324600" y="2209800"/>
            <a:ext cx="2333625" cy="264425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20"/>
          <p:cNvSpPr txBox="1">
            <a:spLocks noGrp="1"/>
          </p:cNvSpPr>
          <p:nvPr>
            <p:ph type="title" idx="4294967295"/>
          </p:nvPr>
        </p:nvSpPr>
        <p:spPr>
          <a:xfrm>
            <a:off x="228600" y="457200"/>
            <a:ext cx="8915400" cy="764540"/>
          </a:xfrm>
          <a:prstGeom prst="rect">
            <a:avLst/>
          </a:prstGeom>
          <a:noFill/>
          <a:ln>
            <a:noFill/>
          </a:ln>
        </p:spPr>
        <p:txBody>
          <a:bodyPr spcFirstLastPara="1" wrap="square" lIns="45700" tIns="0" rIns="45700" bIns="0" anchor="b" anchorCtr="0">
            <a:noAutofit/>
          </a:bodyPr>
          <a:lstStyle/>
          <a:p>
            <a:pPr marL="0" lvl="0" indent="0" algn="ctr" rtl="0">
              <a:spcBef>
                <a:spcPts val="0"/>
              </a:spcBef>
              <a:spcAft>
                <a:spcPts val="0"/>
              </a:spcAft>
              <a:buClr>
                <a:schemeClr val="dk1"/>
              </a:buClr>
              <a:buSzPts val="2800"/>
              <a:buFont typeface="Calibri"/>
              <a:buNone/>
            </a:pPr>
            <a:r>
              <a:rPr lang="en-US" sz="2800" b="1" cap="none">
                <a:latin typeface="Calibri"/>
                <a:ea typeface="Calibri"/>
                <a:cs typeface="Calibri"/>
                <a:sym typeface="Calibri"/>
              </a:rPr>
              <a:t>FOUR-BIT D/A CONVERTER USING </a:t>
            </a:r>
            <a:r>
              <a:rPr lang="en-US" sz="2800" b="1" cap="none">
                <a:latin typeface="Times New Roman"/>
                <a:ea typeface="Times New Roman"/>
                <a:cs typeface="Times New Roman"/>
                <a:sym typeface="Times New Roman"/>
              </a:rPr>
              <a:t>R-2R LADER NETWORK</a:t>
            </a:r>
            <a:endParaRPr sz="2800" b="1" cap="none">
              <a:latin typeface="Calibri"/>
              <a:ea typeface="Calibri"/>
              <a:cs typeface="Calibri"/>
              <a:sym typeface="Calibri"/>
            </a:endParaRPr>
          </a:p>
        </p:txBody>
      </p:sp>
      <p:pic>
        <p:nvPicPr>
          <p:cNvPr id="240" name="Google Shape;240;p20"/>
          <p:cNvPicPr preferRelativeResize="0"/>
          <p:nvPr/>
        </p:nvPicPr>
        <p:blipFill rotWithShape="1">
          <a:blip r:embed="rId3">
            <a:alphaModFix/>
          </a:blip>
          <a:srcRect/>
          <a:stretch/>
        </p:blipFill>
        <p:spPr>
          <a:xfrm>
            <a:off x="257034" y="1447800"/>
            <a:ext cx="5815709" cy="2362200"/>
          </a:xfrm>
          <a:prstGeom prst="rect">
            <a:avLst/>
          </a:prstGeom>
          <a:noFill/>
          <a:ln>
            <a:noFill/>
          </a:ln>
        </p:spPr>
      </p:pic>
      <p:pic>
        <p:nvPicPr>
          <p:cNvPr id="241" name="Google Shape;241;p20"/>
          <p:cNvPicPr preferRelativeResize="0"/>
          <p:nvPr/>
        </p:nvPicPr>
        <p:blipFill rotWithShape="1">
          <a:blip r:embed="rId4">
            <a:alphaModFix/>
          </a:blip>
          <a:srcRect/>
          <a:stretch/>
        </p:blipFill>
        <p:spPr>
          <a:xfrm>
            <a:off x="6187611" y="1497806"/>
            <a:ext cx="2918858" cy="2262187"/>
          </a:xfrm>
          <a:prstGeom prst="rect">
            <a:avLst/>
          </a:prstGeom>
          <a:noFill/>
          <a:ln>
            <a:noFill/>
          </a:ln>
        </p:spPr>
      </p:pic>
      <p:pic>
        <p:nvPicPr>
          <p:cNvPr id="242" name="Google Shape;242;p20"/>
          <p:cNvPicPr preferRelativeResize="0"/>
          <p:nvPr/>
        </p:nvPicPr>
        <p:blipFill rotWithShape="1">
          <a:blip r:embed="rId5">
            <a:alphaModFix/>
          </a:blip>
          <a:srcRect/>
          <a:stretch/>
        </p:blipFill>
        <p:spPr>
          <a:xfrm>
            <a:off x="2667000" y="4191000"/>
            <a:ext cx="4126448" cy="1981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1"/>
          <p:cNvSpPr txBox="1">
            <a:spLocks noGrp="1"/>
          </p:cNvSpPr>
          <p:nvPr>
            <p:ph type="title" idx="4294967295"/>
          </p:nvPr>
        </p:nvSpPr>
        <p:spPr>
          <a:xfrm>
            <a:off x="228600" y="457200"/>
            <a:ext cx="8915400" cy="764540"/>
          </a:xfrm>
          <a:prstGeom prst="rect">
            <a:avLst/>
          </a:prstGeom>
          <a:noFill/>
          <a:ln>
            <a:noFill/>
          </a:ln>
        </p:spPr>
        <p:txBody>
          <a:bodyPr spcFirstLastPara="1" wrap="square" lIns="45700" tIns="0" rIns="45700" bIns="0" anchor="b" anchorCtr="0">
            <a:noAutofit/>
          </a:bodyPr>
          <a:lstStyle/>
          <a:p>
            <a:pPr marL="0" lvl="0" indent="0" algn="ctr" rtl="0">
              <a:spcBef>
                <a:spcPts val="0"/>
              </a:spcBef>
              <a:spcAft>
                <a:spcPts val="0"/>
              </a:spcAft>
              <a:buClr>
                <a:schemeClr val="dk1"/>
              </a:buClr>
              <a:buSzPts val="2800"/>
              <a:buFont typeface="Calibri"/>
              <a:buNone/>
            </a:pPr>
            <a:r>
              <a:rPr lang="en-US" sz="2800" b="1" cap="none">
                <a:latin typeface="Calibri"/>
                <a:ea typeface="Calibri"/>
                <a:cs typeface="Calibri"/>
                <a:sym typeface="Calibri"/>
              </a:rPr>
              <a:t>FOUR-BIT D/A CONVERTER USING </a:t>
            </a:r>
            <a:r>
              <a:rPr lang="en-US" sz="2800" b="1" cap="none">
                <a:latin typeface="Times New Roman"/>
                <a:ea typeface="Times New Roman"/>
                <a:cs typeface="Times New Roman"/>
                <a:sym typeface="Times New Roman"/>
              </a:rPr>
              <a:t>R-2R LADER NETWORK</a:t>
            </a:r>
            <a:endParaRPr sz="2800" b="1" cap="none">
              <a:latin typeface="Calibri"/>
              <a:ea typeface="Calibri"/>
              <a:cs typeface="Calibri"/>
              <a:sym typeface="Calibri"/>
            </a:endParaRPr>
          </a:p>
        </p:txBody>
      </p:sp>
      <p:pic>
        <p:nvPicPr>
          <p:cNvPr id="248" name="Google Shape;248;p21"/>
          <p:cNvPicPr preferRelativeResize="0"/>
          <p:nvPr/>
        </p:nvPicPr>
        <p:blipFill rotWithShape="1">
          <a:blip r:embed="rId3">
            <a:alphaModFix/>
          </a:blip>
          <a:srcRect/>
          <a:stretch/>
        </p:blipFill>
        <p:spPr>
          <a:xfrm>
            <a:off x="914400" y="1676400"/>
            <a:ext cx="7391400" cy="255746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2"/>
          <p:cNvSpPr txBox="1">
            <a:spLocks noGrp="1"/>
          </p:cNvSpPr>
          <p:nvPr>
            <p:ph type="title" idx="4294967295"/>
          </p:nvPr>
        </p:nvSpPr>
        <p:spPr>
          <a:xfrm>
            <a:off x="228600" y="457200"/>
            <a:ext cx="8915400" cy="764540"/>
          </a:xfrm>
          <a:prstGeom prst="rect">
            <a:avLst/>
          </a:prstGeom>
          <a:noFill/>
          <a:ln>
            <a:noFill/>
          </a:ln>
        </p:spPr>
        <p:txBody>
          <a:bodyPr spcFirstLastPara="1" wrap="square" lIns="45700" tIns="0" rIns="45700" bIns="0" anchor="b" anchorCtr="0">
            <a:noAutofit/>
          </a:bodyPr>
          <a:lstStyle/>
          <a:p>
            <a:pPr marL="0" lvl="0" indent="0" algn="ctr" rtl="0">
              <a:spcBef>
                <a:spcPts val="0"/>
              </a:spcBef>
              <a:spcAft>
                <a:spcPts val="0"/>
              </a:spcAft>
              <a:buClr>
                <a:schemeClr val="dk1"/>
              </a:buClr>
              <a:buSzPts val="2800"/>
              <a:buFont typeface="Calibri"/>
              <a:buNone/>
            </a:pPr>
            <a:r>
              <a:rPr lang="en-US" sz="2800" b="1" cap="none">
                <a:latin typeface="Calibri"/>
                <a:ea typeface="Calibri"/>
                <a:cs typeface="Calibri"/>
                <a:sym typeface="Calibri"/>
              </a:rPr>
              <a:t>FOUR-BIT D/A CONVERTER USING </a:t>
            </a:r>
            <a:r>
              <a:rPr lang="en-US" sz="2800" b="1" cap="none">
                <a:latin typeface="Times New Roman"/>
                <a:ea typeface="Times New Roman"/>
                <a:cs typeface="Times New Roman"/>
                <a:sym typeface="Times New Roman"/>
              </a:rPr>
              <a:t>R-2R LADER NETWORK</a:t>
            </a:r>
            <a:endParaRPr sz="2800" b="1" cap="none">
              <a:latin typeface="Calibri"/>
              <a:ea typeface="Calibri"/>
              <a:cs typeface="Calibri"/>
              <a:sym typeface="Calibri"/>
            </a:endParaRPr>
          </a:p>
        </p:txBody>
      </p:sp>
      <p:pic>
        <p:nvPicPr>
          <p:cNvPr id="254" name="Google Shape;254;p22"/>
          <p:cNvPicPr preferRelativeResize="0"/>
          <p:nvPr/>
        </p:nvPicPr>
        <p:blipFill rotWithShape="1">
          <a:blip r:embed="rId3">
            <a:alphaModFix/>
          </a:blip>
          <a:srcRect/>
          <a:stretch/>
        </p:blipFill>
        <p:spPr>
          <a:xfrm>
            <a:off x="609600" y="2057400"/>
            <a:ext cx="7915275" cy="289083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23"/>
          <p:cNvSpPr txBox="1">
            <a:spLocks noGrp="1"/>
          </p:cNvSpPr>
          <p:nvPr>
            <p:ph type="title" idx="4294967295"/>
          </p:nvPr>
        </p:nvSpPr>
        <p:spPr>
          <a:xfrm>
            <a:off x="457200" y="274638"/>
            <a:ext cx="8229600" cy="1143000"/>
          </a:xfrm>
          <a:prstGeom prst="rect">
            <a:avLst/>
          </a:prstGeom>
          <a:noFill/>
          <a:ln>
            <a:noFill/>
          </a:ln>
        </p:spPr>
        <p:txBody>
          <a:bodyPr spcFirstLastPara="1" wrap="square" lIns="0" tIns="45700" rIns="0" bIns="0" anchor="b" anchorCtr="0">
            <a:normAutofit/>
          </a:bodyPr>
          <a:lstStyle/>
          <a:p>
            <a:pPr marL="0" lvl="0" indent="0" algn="ctr" rtl="0">
              <a:spcBef>
                <a:spcPts val="0"/>
              </a:spcBef>
              <a:spcAft>
                <a:spcPts val="0"/>
              </a:spcAft>
              <a:buClr>
                <a:schemeClr val="dk1"/>
              </a:buClr>
              <a:buSzPts val="4400"/>
              <a:buFont typeface="Calibri"/>
              <a:buNone/>
            </a:pPr>
            <a:r>
              <a:rPr lang="en-US"/>
              <a:t>Reference:</a:t>
            </a:r>
            <a:endParaRPr/>
          </a:p>
        </p:txBody>
      </p:sp>
      <p:sp>
        <p:nvSpPr>
          <p:cNvPr id="260" name="Google Shape;260;p23"/>
          <p:cNvSpPr txBox="1">
            <a:spLocks noGrp="1"/>
          </p:cNvSpPr>
          <p:nvPr>
            <p:ph type="body" idx="4294967295"/>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273050" lvl="0" indent="-273050" algn="l" rtl="0">
              <a:spcBef>
                <a:spcPts val="0"/>
              </a:spcBef>
              <a:spcAft>
                <a:spcPts val="0"/>
              </a:spcAft>
              <a:buClr>
                <a:schemeClr val="dk1"/>
              </a:buClr>
              <a:buSzPts val="3200"/>
              <a:buFont typeface="Calibri"/>
              <a:buNone/>
            </a:pPr>
            <a:r>
              <a:rPr lang="en-US"/>
              <a:t>			</a:t>
            </a:r>
            <a:endParaRPr/>
          </a:p>
          <a:p>
            <a:pPr marL="273050" lvl="0" indent="-273050" algn="l" rtl="0">
              <a:spcBef>
                <a:spcPts val="640"/>
              </a:spcBef>
              <a:spcAft>
                <a:spcPts val="0"/>
              </a:spcAft>
              <a:buClr>
                <a:schemeClr val="dk1"/>
              </a:buClr>
              <a:buSzPts val="3200"/>
              <a:buFont typeface="Noto Sans Symbols"/>
              <a:buChar char="❖"/>
            </a:pPr>
            <a:r>
              <a:rPr lang="en-US"/>
              <a:t>Microprocessor :Principles and Applications</a:t>
            </a:r>
            <a:endParaRPr/>
          </a:p>
          <a:p>
            <a:pPr marL="273050" lvl="0" indent="-273050" algn="l" rtl="0">
              <a:spcBef>
                <a:spcPts val="640"/>
              </a:spcBef>
              <a:spcAft>
                <a:spcPts val="0"/>
              </a:spcAft>
              <a:buClr>
                <a:schemeClr val="dk1"/>
              </a:buClr>
              <a:buSzPts val="3200"/>
              <a:buFont typeface="Calibri"/>
              <a:buNone/>
            </a:pPr>
            <a:r>
              <a:rPr lang="en-US"/>
              <a:t>			-By Ajit Pal</a:t>
            </a:r>
            <a:endParaRPr/>
          </a:p>
          <a:p>
            <a:pPr marL="273050" lvl="0" indent="-273050" algn="l" rtl="0">
              <a:spcBef>
                <a:spcPts val="640"/>
              </a:spcBef>
              <a:spcAft>
                <a:spcPts val="0"/>
              </a:spcAft>
              <a:buClr>
                <a:schemeClr val="dk1"/>
              </a:buClr>
              <a:buSzPts val="3200"/>
              <a:buFont typeface="Calibri"/>
              <a:buNone/>
            </a:pPr>
            <a:r>
              <a:rPr lang="en-US"/>
              <a:t>			</a:t>
            </a:r>
            <a:endParaRPr/>
          </a:p>
        </p:txBody>
      </p:sp>
      <p:sp>
        <p:nvSpPr>
          <p:cNvPr id="261" name="Google Shape;261;p23"/>
          <p:cNvSpPr txBox="1"/>
          <p:nvPr/>
        </p:nvSpPr>
        <p:spPr>
          <a:xfrm>
            <a:off x="4267200" y="4495800"/>
            <a:ext cx="2667000" cy="5191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0" i="0" u="none" strike="noStrike" cap="none">
                <a:solidFill>
                  <a:schemeClr val="dk1"/>
                </a:solidFill>
                <a:latin typeface="Calibri"/>
                <a:ea typeface="Calibri"/>
                <a:cs typeface="Calibri"/>
                <a:sym typeface="Calibri"/>
              </a:rPr>
              <a:t>Chapter 7</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2"/>
          <p:cNvSpPr txBox="1">
            <a:spLocks noGrp="1"/>
          </p:cNvSpPr>
          <p:nvPr>
            <p:ph type="title" idx="4294967295"/>
          </p:nvPr>
        </p:nvSpPr>
        <p:spPr>
          <a:xfrm>
            <a:off x="539750" y="-149860"/>
            <a:ext cx="7239000" cy="899160"/>
          </a:xfrm>
          <a:prstGeom prst="rect">
            <a:avLst/>
          </a:prstGeom>
          <a:noFill/>
          <a:ln>
            <a:noFill/>
          </a:ln>
        </p:spPr>
        <p:txBody>
          <a:bodyPr spcFirstLastPara="1" wrap="square" lIns="45700" tIns="0" rIns="45700" bIns="0" anchor="b" anchorCtr="0">
            <a:normAutofit/>
          </a:bodyPr>
          <a:lstStyle/>
          <a:p>
            <a:pPr marL="0" lvl="0" indent="0" algn="ctr" rtl="0">
              <a:spcBef>
                <a:spcPts val="0"/>
              </a:spcBef>
              <a:spcAft>
                <a:spcPts val="0"/>
              </a:spcAft>
              <a:buClr>
                <a:schemeClr val="dk1"/>
              </a:buClr>
              <a:buSzPts val="3800"/>
              <a:buFont typeface="Calibri"/>
              <a:buNone/>
            </a:pPr>
            <a:r>
              <a:rPr lang="en-US" sz="3800" b="1"/>
              <a:t>DAC performance</a:t>
            </a:r>
            <a:endParaRPr/>
          </a:p>
        </p:txBody>
      </p:sp>
      <p:sp>
        <p:nvSpPr>
          <p:cNvPr id="90" name="Google Shape;90;p2"/>
          <p:cNvSpPr txBox="1">
            <a:spLocks noGrp="1"/>
          </p:cNvSpPr>
          <p:nvPr>
            <p:ph type="body" idx="4294967295"/>
          </p:nvPr>
        </p:nvSpPr>
        <p:spPr>
          <a:xfrm>
            <a:off x="533400" y="1066800"/>
            <a:ext cx="8142288" cy="4525963"/>
          </a:xfrm>
          <a:prstGeom prst="rect">
            <a:avLst/>
          </a:prstGeom>
          <a:noFill/>
          <a:ln>
            <a:noFill/>
          </a:ln>
        </p:spPr>
        <p:txBody>
          <a:bodyPr spcFirstLastPara="1" wrap="square" lIns="91425" tIns="45700" rIns="91425" bIns="45700" anchor="t" anchorCtr="0">
            <a:normAutofit fontScale="92500" lnSpcReduction="10000"/>
          </a:bodyPr>
          <a:lstStyle/>
          <a:p>
            <a:pPr marL="273050" lvl="0" indent="-273050" algn="l" rtl="0">
              <a:spcBef>
                <a:spcPts val="0"/>
              </a:spcBef>
              <a:spcAft>
                <a:spcPts val="0"/>
              </a:spcAft>
              <a:buClr>
                <a:schemeClr val="dk1"/>
              </a:buClr>
              <a:buSzPct val="100000"/>
              <a:buFont typeface="Calibri"/>
              <a:buNone/>
            </a:pPr>
            <a:r>
              <a:rPr lang="en-US" sz="2800" b="1" dirty="0"/>
              <a:t>   DAC are at the beginning of the analog </a:t>
            </a:r>
            <a:r>
              <a:rPr lang="en-US" sz="2800" b="1" dirty="0">
                <a:solidFill>
                  <a:srgbClr val="FF0000"/>
                </a:solidFill>
              </a:rPr>
              <a:t>signal chain </a:t>
            </a:r>
            <a:r>
              <a:rPr lang="en-US" sz="2800" b="1" dirty="0"/>
              <a:t>, which makes them very important in system performance. </a:t>
            </a:r>
            <a:endParaRPr dirty="0"/>
          </a:p>
          <a:p>
            <a:pPr marL="273050" lvl="0" indent="-273050" algn="l" rtl="0">
              <a:spcBef>
                <a:spcPts val="518"/>
              </a:spcBef>
              <a:spcAft>
                <a:spcPts val="0"/>
              </a:spcAft>
              <a:buClr>
                <a:schemeClr val="dk1"/>
              </a:buClr>
              <a:buSzPct val="100000"/>
              <a:buFont typeface="Calibri"/>
              <a:buNone/>
            </a:pPr>
            <a:endParaRPr sz="2800" b="1" dirty="0"/>
          </a:p>
          <a:p>
            <a:pPr marL="273050" lvl="0" indent="-273050" algn="l" rtl="0">
              <a:spcBef>
                <a:spcPts val="518"/>
              </a:spcBef>
              <a:spcAft>
                <a:spcPts val="0"/>
              </a:spcAft>
              <a:buClr>
                <a:schemeClr val="dk1"/>
              </a:buClr>
              <a:buSzPct val="100000"/>
              <a:buFont typeface="Calibri"/>
              <a:buNone/>
            </a:pPr>
            <a:r>
              <a:rPr lang="en-US" sz="2800" b="1" dirty="0"/>
              <a:t>   Most important Characteristics of DAC are:</a:t>
            </a:r>
            <a:endParaRPr dirty="0"/>
          </a:p>
          <a:p>
            <a:pPr marL="273050" lvl="0" indent="-273050" algn="l" rtl="0">
              <a:spcBef>
                <a:spcPts val="518"/>
              </a:spcBef>
              <a:spcAft>
                <a:spcPts val="0"/>
              </a:spcAft>
              <a:buClr>
                <a:schemeClr val="dk1"/>
              </a:buClr>
              <a:buSzPct val="100000"/>
              <a:buFont typeface="Calibri"/>
              <a:buNone/>
            </a:pPr>
            <a:endParaRPr sz="2800" b="1" dirty="0"/>
          </a:p>
          <a:p>
            <a:pPr marL="273050" lvl="0" indent="-273050" algn="l" rtl="0">
              <a:spcBef>
                <a:spcPts val="518"/>
              </a:spcBef>
              <a:spcAft>
                <a:spcPts val="0"/>
              </a:spcAft>
              <a:buClr>
                <a:schemeClr val="dk1"/>
              </a:buClr>
              <a:buSzPct val="100000"/>
              <a:buFont typeface="Trebuchet MS"/>
              <a:buAutoNum type="arabicPeriod"/>
            </a:pPr>
            <a:r>
              <a:rPr lang="en-US" sz="2800" b="1" dirty="0"/>
              <a:t>Resolution</a:t>
            </a:r>
            <a:endParaRPr dirty="0"/>
          </a:p>
          <a:p>
            <a:pPr marL="273050" lvl="0" indent="-273050" algn="l" rtl="0">
              <a:spcBef>
                <a:spcPts val="518"/>
              </a:spcBef>
              <a:spcAft>
                <a:spcPts val="0"/>
              </a:spcAft>
              <a:buClr>
                <a:schemeClr val="dk1"/>
              </a:buClr>
              <a:buSzPct val="100000"/>
              <a:buFont typeface="Trebuchet MS"/>
              <a:buAutoNum type="arabicPeriod"/>
            </a:pPr>
            <a:r>
              <a:rPr lang="en-US" sz="2800" b="1" dirty="0"/>
              <a:t>Maximum sampling Frequencies</a:t>
            </a:r>
            <a:endParaRPr dirty="0"/>
          </a:p>
          <a:p>
            <a:pPr marL="273050" lvl="0" indent="-273050" algn="l" rtl="0">
              <a:spcBef>
                <a:spcPts val="518"/>
              </a:spcBef>
              <a:spcAft>
                <a:spcPts val="0"/>
              </a:spcAft>
              <a:buClr>
                <a:schemeClr val="dk1"/>
              </a:buClr>
              <a:buSzPct val="100000"/>
              <a:buFont typeface="Trebuchet MS"/>
              <a:buAutoNum type="arabicPeriod"/>
            </a:pPr>
            <a:r>
              <a:rPr lang="en-US" sz="2800" b="1" dirty="0"/>
              <a:t>Monotonicity</a:t>
            </a:r>
            <a:endParaRPr sz="2800" b="1" dirty="0"/>
          </a:p>
          <a:p>
            <a:pPr marL="273050" lvl="0" indent="-273050" algn="l" rtl="0">
              <a:spcBef>
                <a:spcPts val="518"/>
              </a:spcBef>
              <a:spcAft>
                <a:spcPts val="0"/>
              </a:spcAft>
              <a:buClr>
                <a:schemeClr val="dk1"/>
              </a:buClr>
              <a:buSzPct val="100000"/>
              <a:buFont typeface="Trebuchet MS"/>
              <a:buAutoNum type="arabicPeriod"/>
            </a:pPr>
            <a:r>
              <a:rPr lang="en-US" sz="2800" b="1" dirty="0"/>
              <a:t>THD + N</a:t>
            </a:r>
            <a:endParaRPr dirty="0"/>
          </a:p>
          <a:p>
            <a:pPr marL="273050" lvl="0" indent="-273050" algn="l" rtl="0">
              <a:spcBef>
                <a:spcPts val="518"/>
              </a:spcBef>
              <a:spcAft>
                <a:spcPts val="0"/>
              </a:spcAft>
              <a:buClr>
                <a:schemeClr val="dk1"/>
              </a:buClr>
              <a:buSzPct val="100000"/>
              <a:buFont typeface="Trebuchet MS"/>
              <a:buAutoNum type="arabicPeriod"/>
            </a:pPr>
            <a:r>
              <a:rPr lang="en-US" sz="2800" b="1" dirty="0"/>
              <a:t>Dynamic Range</a:t>
            </a:r>
            <a:endParaRPr dirty="0"/>
          </a:p>
        </p:txBody>
      </p:sp>
      <p:sp>
        <p:nvSpPr>
          <p:cNvPr id="91" name="Google Shape;91;p2"/>
          <p:cNvSpPr txBox="1"/>
          <p:nvPr/>
        </p:nvSpPr>
        <p:spPr>
          <a:xfrm>
            <a:off x="6251575" y="6556375"/>
            <a:ext cx="588963" cy="228600"/>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en-US" sz="1100" b="0" i="0" u="none" strike="noStrike" cap="none">
                <a:solidFill>
                  <a:schemeClr val="dk2"/>
                </a:solidFill>
                <a:latin typeface="Trebuchet MS"/>
                <a:ea typeface="Trebuchet MS"/>
                <a:cs typeface="Trebuchet MS"/>
                <a:sym typeface="Trebuchet MS"/>
              </a:rPr>
              <a:t>2</a:t>
            </a:fld>
            <a:endParaRPr sz="1100" b="0" i="0" u="none" strike="noStrike" cap="none">
              <a:solidFill>
                <a:schemeClr val="dk2"/>
              </a:solidFill>
              <a:latin typeface="Trebuchet MS"/>
              <a:ea typeface="Trebuchet MS"/>
              <a:cs typeface="Trebuchet MS"/>
              <a:sym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3"/>
          <p:cNvSpPr txBox="1">
            <a:spLocks noGrp="1"/>
          </p:cNvSpPr>
          <p:nvPr>
            <p:ph type="title" idx="4294967295"/>
          </p:nvPr>
        </p:nvSpPr>
        <p:spPr>
          <a:xfrm>
            <a:off x="615950" y="-226060"/>
            <a:ext cx="7239000" cy="1143000"/>
          </a:xfrm>
          <a:prstGeom prst="rect">
            <a:avLst/>
          </a:prstGeom>
          <a:noFill/>
          <a:ln>
            <a:noFill/>
          </a:ln>
        </p:spPr>
        <p:txBody>
          <a:bodyPr spcFirstLastPara="1" wrap="square" lIns="45700" tIns="0" rIns="45700" bIns="0" anchor="b" anchorCtr="0">
            <a:normAutofit/>
          </a:bodyPr>
          <a:lstStyle/>
          <a:p>
            <a:pPr marL="0" lvl="0" indent="0" algn="ctr" rtl="0">
              <a:spcBef>
                <a:spcPts val="0"/>
              </a:spcBef>
              <a:spcAft>
                <a:spcPts val="0"/>
              </a:spcAft>
              <a:buClr>
                <a:schemeClr val="dk1"/>
              </a:buClr>
              <a:buSzPts val="4000"/>
              <a:buFont typeface="Calibri"/>
              <a:buNone/>
            </a:pPr>
            <a:r>
              <a:rPr lang="en-US" sz="4000" b="1" dirty="0"/>
              <a:t>DAC Performance(cont.)</a:t>
            </a:r>
            <a:endParaRPr dirty="0"/>
          </a:p>
        </p:txBody>
      </p:sp>
      <p:sp>
        <p:nvSpPr>
          <p:cNvPr id="97" name="Google Shape;97;p3"/>
          <p:cNvSpPr txBox="1">
            <a:spLocks noGrp="1"/>
          </p:cNvSpPr>
          <p:nvPr>
            <p:ph type="body" idx="4294967295"/>
          </p:nvPr>
        </p:nvSpPr>
        <p:spPr>
          <a:xfrm>
            <a:off x="914400" y="1295400"/>
            <a:ext cx="7239000" cy="4876800"/>
          </a:xfrm>
          <a:prstGeom prst="rect">
            <a:avLst/>
          </a:prstGeom>
          <a:noFill/>
          <a:ln>
            <a:noFill/>
          </a:ln>
        </p:spPr>
        <p:txBody>
          <a:bodyPr spcFirstLastPara="1" wrap="square" lIns="91425" tIns="45700" rIns="91425" bIns="45700" anchor="t" anchorCtr="0">
            <a:normAutofit/>
          </a:bodyPr>
          <a:lstStyle/>
          <a:p>
            <a:pPr marL="514350" lvl="0" indent="-514350" algn="l" rtl="0">
              <a:lnSpc>
                <a:spcPct val="80000"/>
              </a:lnSpc>
              <a:spcBef>
                <a:spcPts val="0"/>
              </a:spcBef>
              <a:spcAft>
                <a:spcPts val="0"/>
              </a:spcAft>
              <a:buClr>
                <a:schemeClr val="dk1"/>
              </a:buClr>
              <a:buSzPts val="2400"/>
              <a:buFont typeface="Noto Sans Symbols"/>
              <a:buChar char="▪"/>
            </a:pPr>
            <a:r>
              <a:rPr lang="en-US" sz="1800" b="1" u="sng" dirty="0"/>
              <a:t>Resolution:</a:t>
            </a:r>
            <a:endParaRPr sz="1800" dirty="0"/>
          </a:p>
          <a:p>
            <a:pPr marL="514350" lvl="0" indent="-361950" algn="l" rtl="0">
              <a:lnSpc>
                <a:spcPct val="80000"/>
              </a:lnSpc>
              <a:spcBef>
                <a:spcPts val="480"/>
              </a:spcBef>
              <a:spcAft>
                <a:spcPts val="0"/>
              </a:spcAft>
              <a:buClr>
                <a:schemeClr val="dk1"/>
              </a:buClr>
              <a:buSzPts val="2400"/>
              <a:buNone/>
            </a:pPr>
            <a:endParaRPr sz="1800" b="1" dirty="0"/>
          </a:p>
          <a:p>
            <a:pPr marL="514350" lvl="0" indent="-514350" algn="l" rtl="0">
              <a:lnSpc>
                <a:spcPct val="80000"/>
              </a:lnSpc>
              <a:spcBef>
                <a:spcPts val="480"/>
              </a:spcBef>
              <a:spcAft>
                <a:spcPts val="0"/>
              </a:spcAft>
              <a:buClr>
                <a:schemeClr val="dk1"/>
              </a:buClr>
              <a:buSzPts val="2400"/>
              <a:buFont typeface="Noto Sans Symbols"/>
              <a:buChar char="⮚"/>
            </a:pPr>
            <a:r>
              <a:rPr lang="en-US" sz="1800" b="1" dirty="0"/>
              <a:t>Number of the possible </a:t>
            </a:r>
            <a:r>
              <a:rPr lang="en-US" sz="1800" b="1" dirty="0">
                <a:solidFill>
                  <a:srgbClr val="FF0000"/>
                </a:solidFill>
              </a:rPr>
              <a:t>output levels </a:t>
            </a:r>
            <a:r>
              <a:rPr lang="en-US" sz="1800" b="1" dirty="0"/>
              <a:t>the DAC is designed to </a:t>
            </a:r>
            <a:r>
              <a:rPr lang="en-US" sz="1800" b="1" dirty="0">
                <a:solidFill>
                  <a:srgbClr val="FF0000"/>
                </a:solidFill>
              </a:rPr>
              <a:t>reproduce.</a:t>
            </a:r>
            <a:endParaRPr sz="1800" dirty="0">
              <a:solidFill>
                <a:srgbClr val="FF0000"/>
              </a:solidFill>
            </a:endParaRPr>
          </a:p>
          <a:p>
            <a:pPr marL="514350" lvl="0" indent="-361950" algn="l" rtl="0">
              <a:lnSpc>
                <a:spcPct val="80000"/>
              </a:lnSpc>
              <a:spcBef>
                <a:spcPts val="480"/>
              </a:spcBef>
              <a:spcAft>
                <a:spcPts val="0"/>
              </a:spcAft>
              <a:buClr>
                <a:schemeClr val="dk1"/>
              </a:buClr>
              <a:buSzPts val="2400"/>
              <a:buFont typeface="Noto Sans Symbols"/>
              <a:buNone/>
            </a:pPr>
            <a:endParaRPr sz="1800" b="1" dirty="0"/>
          </a:p>
          <a:p>
            <a:pPr marL="514350" lvl="0" indent="-514350" algn="l" rtl="0">
              <a:lnSpc>
                <a:spcPct val="80000"/>
              </a:lnSpc>
              <a:spcBef>
                <a:spcPts val="480"/>
              </a:spcBef>
              <a:spcAft>
                <a:spcPts val="0"/>
              </a:spcAft>
              <a:buClr>
                <a:schemeClr val="dk1"/>
              </a:buClr>
              <a:buSzPts val="2400"/>
              <a:buFont typeface="Noto Sans Symbols"/>
              <a:buChar char="⮚"/>
            </a:pPr>
            <a:r>
              <a:rPr lang="en-US" sz="1800" b="1" dirty="0"/>
              <a:t>Usually stated as the </a:t>
            </a:r>
            <a:r>
              <a:rPr lang="en-US" sz="1800" b="1" dirty="0">
                <a:solidFill>
                  <a:srgbClr val="FF0000"/>
                </a:solidFill>
              </a:rPr>
              <a:t>number of bits it uses</a:t>
            </a:r>
            <a:r>
              <a:rPr lang="en-US" sz="1800" b="1" dirty="0"/>
              <a:t>.</a:t>
            </a:r>
            <a:endParaRPr sz="1800" dirty="0"/>
          </a:p>
          <a:p>
            <a:pPr marL="514350" lvl="0" indent="-361950" algn="l" rtl="0">
              <a:lnSpc>
                <a:spcPct val="80000"/>
              </a:lnSpc>
              <a:spcBef>
                <a:spcPts val="480"/>
              </a:spcBef>
              <a:spcAft>
                <a:spcPts val="0"/>
              </a:spcAft>
              <a:buClr>
                <a:schemeClr val="dk1"/>
              </a:buClr>
              <a:buSzPts val="2400"/>
              <a:buFont typeface="Noto Sans Symbols"/>
              <a:buNone/>
            </a:pPr>
            <a:endParaRPr sz="1800" b="1" dirty="0"/>
          </a:p>
          <a:p>
            <a:pPr marL="514350" lvl="0" indent="-514350" algn="l" rtl="0">
              <a:lnSpc>
                <a:spcPct val="80000"/>
              </a:lnSpc>
              <a:spcBef>
                <a:spcPts val="480"/>
              </a:spcBef>
              <a:spcAft>
                <a:spcPts val="0"/>
              </a:spcAft>
              <a:buClr>
                <a:schemeClr val="dk1"/>
              </a:buClr>
              <a:buSzPts val="2400"/>
              <a:buFont typeface="Noto Sans Symbols"/>
              <a:buChar char="⮚"/>
            </a:pPr>
            <a:r>
              <a:rPr lang="en-US" sz="1800" b="1" dirty="0"/>
              <a:t>Number of bits is the </a:t>
            </a:r>
            <a:r>
              <a:rPr lang="en-US" sz="1800" b="1" dirty="0">
                <a:solidFill>
                  <a:srgbClr val="FF0000"/>
                </a:solidFill>
              </a:rPr>
              <a:t>base</a:t>
            </a:r>
            <a:r>
              <a:rPr lang="en-US" sz="1800" b="1" dirty="0"/>
              <a:t> </a:t>
            </a:r>
            <a:r>
              <a:rPr lang="en-US" sz="1800" b="1" dirty="0">
                <a:solidFill>
                  <a:srgbClr val="FF0000"/>
                </a:solidFill>
              </a:rPr>
              <a:t>two logarithm </a:t>
            </a:r>
            <a:r>
              <a:rPr lang="en-US" sz="1800" b="1" dirty="0"/>
              <a:t>of the number of levels.</a:t>
            </a:r>
            <a:endParaRPr sz="1800" dirty="0"/>
          </a:p>
          <a:p>
            <a:pPr marL="514350" lvl="0" indent="-361950" algn="l" rtl="0">
              <a:lnSpc>
                <a:spcPct val="80000"/>
              </a:lnSpc>
              <a:spcBef>
                <a:spcPts val="480"/>
              </a:spcBef>
              <a:spcAft>
                <a:spcPts val="0"/>
              </a:spcAft>
              <a:buClr>
                <a:schemeClr val="dk1"/>
              </a:buClr>
              <a:buSzPts val="2400"/>
              <a:buFont typeface="Noto Sans Symbols"/>
              <a:buNone/>
            </a:pPr>
            <a:endParaRPr sz="1800" b="1" dirty="0"/>
          </a:p>
          <a:p>
            <a:pPr marL="514350" lvl="0" indent="-514350" algn="l" rtl="0">
              <a:lnSpc>
                <a:spcPct val="80000"/>
              </a:lnSpc>
              <a:spcBef>
                <a:spcPts val="480"/>
              </a:spcBef>
              <a:spcAft>
                <a:spcPts val="0"/>
              </a:spcAft>
              <a:buClr>
                <a:schemeClr val="dk1"/>
              </a:buClr>
              <a:buSzPts val="2400"/>
              <a:buFont typeface="Noto Sans Symbols"/>
              <a:buChar char="⮚"/>
            </a:pPr>
            <a:r>
              <a:rPr lang="en-US" sz="1800" b="1" dirty="0"/>
              <a:t>Resolution is related to the </a:t>
            </a:r>
            <a:r>
              <a:rPr lang="en-US" sz="1800" b="1" dirty="0">
                <a:solidFill>
                  <a:srgbClr val="FF0000"/>
                </a:solidFill>
              </a:rPr>
              <a:t>effective number </a:t>
            </a:r>
            <a:r>
              <a:rPr lang="en-US" sz="1800" b="1" dirty="0"/>
              <a:t>of bits (ENOB</a:t>
            </a:r>
            <a:r>
              <a:rPr lang="en-US" sz="1800" b="1" dirty="0" smtClean="0"/>
              <a:t>).</a:t>
            </a:r>
          </a:p>
          <a:p>
            <a:pPr marL="514350" lvl="0" indent="-514350" algn="l" rtl="0">
              <a:lnSpc>
                <a:spcPct val="80000"/>
              </a:lnSpc>
              <a:spcBef>
                <a:spcPts val="480"/>
              </a:spcBef>
              <a:spcAft>
                <a:spcPts val="0"/>
              </a:spcAft>
              <a:buClr>
                <a:schemeClr val="dk1"/>
              </a:buClr>
              <a:buSzPts val="2400"/>
              <a:buFont typeface="Noto Sans Symbols"/>
              <a:buChar char="⮚"/>
            </a:pPr>
            <a:endParaRPr lang="en-US" sz="1800" b="1" dirty="0" smtClean="0"/>
          </a:p>
          <a:p>
            <a:pPr marL="273050" lvl="0" indent="-273050">
              <a:spcBef>
                <a:spcPts val="0"/>
              </a:spcBef>
              <a:buSzPts val="3700"/>
              <a:buFont typeface="Noto Sans Symbols"/>
              <a:buChar char="▪"/>
            </a:pPr>
            <a:r>
              <a:rPr lang="en-US" sz="1800" b="1" u="sng" dirty="0"/>
              <a:t>Example:</a:t>
            </a:r>
            <a:endParaRPr lang="en-US" sz="1800" dirty="0"/>
          </a:p>
          <a:p>
            <a:pPr marL="273050" lvl="0" indent="-69850">
              <a:buNone/>
            </a:pPr>
            <a:endParaRPr lang="en-US" sz="1800" b="1" u="sng" dirty="0"/>
          </a:p>
          <a:p>
            <a:pPr marL="273050" lvl="0" indent="-273050">
              <a:spcBef>
                <a:spcPts val="600"/>
              </a:spcBef>
              <a:buSzPts val="3000"/>
              <a:buFont typeface="Noto Sans Symbols"/>
              <a:buChar char="⮚"/>
            </a:pPr>
            <a:r>
              <a:rPr lang="en-US" sz="1800" b="1" dirty="0"/>
              <a:t>1 bit DAC is designed to </a:t>
            </a:r>
            <a:r>
              <a:rPr lang="en-US" sz="1800" b="1" dirty="0">
                <a:solidFill>
                  <a:srgbClr val="FF0000"/>
                </a:solidFill>
              </a:rPr>
              <a:t>produce 2 (2</a:t>
            </a:r>
            <a:r>
              <a:rPr lang="en-US" sz="1800" b="1" baseline="30000" dirty="0">
                <a:solidFill>
                  <a:srgbClr val="FF0000"/>
                </a:solidFill>
              </a:rPr>
              <a:t>1</a:t>
            </a:r>
            <a:r>
              <a:rPr lang="en-US" sz="1800" b="1" dirty="0">
                <a:solidFill>
                  <a:srgbClr val="FF0000"/>
                </a:solidFill>
              </a:rPr>
              <a:t>) </a:t>
            </a:r>
            <a:r>
              <a:rPr lang="en-US" sz="1800" b="1" dirty="0"/>
              <a:t>levels.</a:t>
            </a:r>
            <a:endParaRPr lang="en-US" sz="1800" dirty="0"/>
          </a:p>
          <a:p>
            <a:pPr marL="273050" lvl="0" indent="-273050">
              <a:spcBef>
                <a:spcPts val="600"/>
              </a:spcBef>
              <a:buSzPts val="3000"/>
              <a:buFont typeface="Noto Sans Symbols"/>
              <a:buChar char="⮚"/>
            </a:pPr>
            <a:r>
              <a:rPr lang="en-US" sz="1800" b="1" dirty="0"/>
              <a:t>8 bit DAC is designed for 256 (2</a:t>
            </a:r>
            <a:r>
              <a:rPr lang="en-US" sz="1800" b="1" baseline="30000" dirty="0"/>
              <a:t>8</a:t>
            </a:r>
            <a:r>
              <a:rPr lang="en-US" sz="1800" b="1" dirty="0"/>
              <a:t>) levels.</a:t>
            </a:r>
            <a:endParaRPr lang="en-US" sz="1800" dirty="0"/>
          </a:p>
          <a:p>
            <a:pPr marL="514350" lvl="0" indent="-514350" algn="l" rtl="0">
              <a:lnSpc>
                <a:spcPct val="80000"/>
              </a:lnSpc>
              <a:spcBef>
                <a:spcPts val="480"/>
              </a:spcBef>
              <a:spcAft>
                <a:spcPts val="0"/>
              </a:spcAft>
              <a:buClr>
                <a:schemeClr val="dk1"/>
              </a:buClr>
              <a:buSzPts val="2400"/>
              <a:buFont typeface="Noto Sans Symbols"/>
              <a:buChar char="⮚"/>
            </a:pPr>
            <a:endParaRPr sz="1800" dirty="0"/>
          </a:p>
          <a:p>
            <a:pPr marL="514350" lvl="0" indent="-361950" algn="l" rtl="0">
              <a:lnSpc>
                <a:spcPct val="80000"/>
              </a:lnSpc>
              <a:spcBef>
                <a:spcPts val="480"/>
              </a:spcBef>
              <a:spcAft>
                <a:spcPts val="0"/>
              </a:spcAft>
              <a:buClr>
                <a:schemeClr val="dk1"/>
              </a:buClr>
              <a:buSzPts val="2400"/>
              <a:buFont typeface="Noto Sans Symbols"/>
              <a:buNone/>
            </a:pPr>
            <a:endParaRPr sz="1800" b="1" dirty="0">
              <a:solidFill>
                <a:srgbClr val="006699"/>
              </a:solidFill>
            </a:endParaRPr>
          </a:p>
          <a:p>
            <a:pPr marL="514350" lvl="0" indent="-514350" algn="l" rtl="0">
              <a:lnSpc>
                <a:spcPct val="80000"/>
              </a:lnSpc>
              <a:spcBef>
                <a:spcPts val="480"/>
              </a:spcBef>
              <a:spcAft>
                <a:spcPts val="0"/>
              </a:spcAft>
              <a:buClr>
                <a:schemeClr val="dk1"/>
              </a:buClr>
              <a:buSzPts val="2400"/>
              <a:buNone/>
            </a:pPr>
            <a:endParaRPr sz="1800" b="1" dirty="0">
              <a:solidFill>
                <a:srgbClr val="006699"/>
              </a:solidFill>
            </a:endParaRPr>
          </a:p>
        </p:txBody>
      </p:sp>
      <p:sp>
        <p:nvSpPr>
          <p:cNvPr id="98" name="Google Shape;98;p3"/>
          <p:cNvSpPr txBox="1"/>
          <p:nvPr/>
        </p:nvSpPr>
        <p:spPr>
          <a:xfrm>
            <a:off x="6251575" y="6556375"/>
            <a:ext cx="588963" cy="228600"/>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en-US" sz="1100" b="0" i="0" u="none" strike="noStrike" cap="none">
                <a:solidFill>
                  <a:schemeClr val="dk2"/>
                </a:solidFill>
                <a:latin typeface="Trebuchet MS"/>
                <a:ea typeface="Trebuchet MS"/>
                <a:cs typeface="Trebuchet MS"/>
                <a:sym typeface="Trebuchet MS"/>
              </a:rPr>
              <a:t>3</a:t>
            </a:fld>
            <a:endParaRPr sz="1100" b="0" i="0" u="none" strike="noStrike" cap="none">
              <a:solidFill>
                <a:schemeClr val="dk2"/>
              </a:solidFill>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5"/>
          <p:cNvSpPr txBox="1">
            <a:spLocks noGrp="1"/>
          </p:cNvSpPr>
          <p:nvPr>
            <p:ph type="title" idx="4294967295"/>
          </p:nvPr>
        </p:nvSpPr>
        <p:spPr>
          <a:xfrm>
            <a:off x="387350" y="2540"/>
            <a:ext cx="7239000" cy="1143000"/>
          </a:xfrm>
          <a:prstGeom prst="rect">
            <a:avLst/>
          </a:prstGeom>
          <a:noFill/>
          <a:ln>
            <a:noFill/>
          </a:ln>
        </p:spPr>
        <p:txBody>
          <a:bodyPr spcFirstLastPara="1" wrap="square" lIns="45700" tIns="0" rIns="45700" bIns="0" anchor="b" anchorCtr="0">
            <a:normAutofit/>
          </a:bodyPr>
          <a:lstStyle/>
          <a:p>
            <a:pPr marL="0" lvl="0" indent="0" algn="ctr" rtl="0">
              <a:spcBef>
                <a:spcPts val="0"/>
              </a:spcBef>
              <a:spcAft>
                <a:spcPts val="0"/>
              </a:spcAft>
              <a:buClr>
                <a:schemeClr val="dk1"/>
              </a:buClr>
              <a:buSzPts val="4000"/>
              <a:buFont typeface="Calibri"/>
              <a:buNone/>
            </a:pPr>
            <a:r>
              <a:rPr lang="en-US" sz="4000" b="1"/>
              <a:t>DAC Performance(cont.)</a:t>
            </a:r>
            <a:endParaRPr sz="3800" b="1"/>
          </a:p>
        </p:txBody>
      </p:sp>
      <p:sp>
        <p:nvSpPr>
          <p:cNvPr id="111" name="Google Shape;111;p5"/>
          <p:cNvSpPr txBox="1">
            <a:spLocks noGrp="1"/>
          </p:cNvSpPr>
          <p:nvPr>
            <p:ph type="body" idx="4294967295"/>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273050" lvl="0" indent="-273050" algn="l" rtl="0">
              <a:spcBef>
                <a:spcPts val="0"/>
              </a:spcBef>
              <a:spcAft>
                <a:spcPts val="0"/>
              </a:spcAft>
              <a:buClr>
                <a:schemeClr val="dk1"/>
              </a:buClr>
              <a:buSzPts val="2800"/>
              <a:buFont typeface="Noto Sans Symbols"/>
              <a:buChar char="▪"/>
            </a:pPr>
            <a:r>
              <a:rPr lang="en-US" sz="2000" b="1" u="sng" dirty="0"/>
              <a:t>Maximum  Sampling Frequency :</a:t>
            </a:r>
            <a:endParaRPr sz="2000" dirty="0"/>
          </a:p>
          <a:p>
            <a:pPr marL="273050" lvl="0" indent="-95250" algn="l" rtl="0">
              <a:spcBef>
                <a:spcPts val="560"/>
              </a:spcBef>
              <a:spcAft>
                <a:spcPts val="0"/>
              </a:spcAft>
              <a:buClr>
                <a:schemeClr val="dk1"/>
              </a:buClr>
              <a:buSzPts val="2800"/>
              <a:buFont typeface="Noto Sans Symbols"/>
              <a:buNone/>
            </a:pPr>
            <a:endParaRPr sz="2000" b="1" u="sng" dirty="0"/>
          </a:p>
          <a:p>
            <a:pPr marL="273050" lvl="0" indent="-273050" algn="l" rtl="0">
              <a:spcBef>
                <a:spcPts val="560"/>
              </a:spcBef>
              <a:spcAft>
                <a:spcPts val="0"/>
              </a:spcAft>
              <a:buClr>
                <a:schemeClr val="dk1"/>
              </a:buClr>
              <a:buSzPts val="2800"/>
              <a:buFont typeface="Noto Sans Symbols"/>
              <a:buChar char="⮚"/>
            </a:pPr>
            <a:r>
              <a:rPr lang="en-US" sz="2000" b="1" dirty="0"/>
              <a:t>Measurement of the maximum speed at which the DAC circuits </a:t>
            </a:r>
            <a:r>
              <a:rPr lang="en-US" sz="2000" b="1" dirty="0">
                <a:solidFill>
                  <a:srgbClr val="FF0000"/>
                </a:solidFill>
              </a:rPr>
              <a:t>operate and produce </a:t>
            </a:r>
            <a:r>
              <a:rPr lang="en-US" sz="2000" b="1" dirty="0"/>
              <a:t>correct output.</a:t>
            </a:r>
            <a:endParaRPr sz="2000" dirty="0"/>
          </a:p>
          <a:p>
            <a:pPr marL="273050" lvl="0" indent="-95250" algn="l" rtl="0">
              <a:spcBef>
                <a:spcPts val="560"/>
              </a:spcBef>
              <a:spcAft>
                <a:spcPts val="0"/>
              </a:spcAft>
              <a:buClr>
                <a:schemeClr val="dk1"/>
              </a:buClr>
              <a:buSzPts val="2800"/>
              <a:buFont typeface="Noto Sans Symbols"/>
              <a:buNone/>
            </a:pPr>
            <a:endParaRPr sz="2000" b="1" dirty="0"/>
          </a:p>
          <a:p>
            <a:pPr marL="273050" lvl="0" indent="-273050" algn="l" rtl="0">
              <a:spcBef>
                <a:spcPts val="560"/>
              </a:spcBef>
              <a:spcAft>
                <a:spcPts val="0"/>
              </a:spcAft>
              <a:buClr>
                <a:schemeClr val="dk1"/>
              </a:buClr>
              <a:buSzPts val="2800"/>
              <a:buFont typeface="Noto Sans Symbols"/>
              <a:buChar char="⮚"/>
            </a:pPr>
            <a:r>
              <a:rPr lang="en-US" sz="2000" b="1" dirty="0"/>
              <a:t>As the Nyquist Shannon sampling theorem , a signal must be sampled at over </a:t>
            </a:r>
            <a:r>
              <a:rPr lang="en-US" sz="2000" b="1" dirty="0">
                <a:solidFill>
                  <a:srgbClr val="FF0000"/>
                </a:solidFill>
              </a:rPr>
              <a:t>twice the frequency </a:t>
            </a:r>
            <a:r>
              <a:rPr lang="en-US" sz="2000" b="1" dirty="0"/>
              <a:t>of the desired signal</a:t>
            </a:r>
            <a:r>
              <a:rPr lang="en-US" sz="2000" b="1" dirty="0" smtClean="0"/>
              <a:t>.</a:t>
            </a:r>
          </a:p>
          <a:p>
            <a:pPr marL="273050" lvl="0" indent="-273050" algn="l" rtl="0">
              <a:spcBef>
                <a:spcPts val="560"/>
              </a:spcBef>
              <a:spcAft>
                <a:spcPts val="0"/>
              </a:spcAft>
              <a:buClr>
                <a:schemeClr val="dk1"/>
              </a:buClr>
              <a:buSzPts val="2800"/>
              <a:buFont typeface="Noto Sans Symbols"/>
              <a:buChar char="⮚"/>
            </a:pPr>
            <a:endParaRPr lang="en-US" sz="2000" b="1" dirty="0" smtClean="0"/>
          </a:p>
          <a:p>
            <a:pPr marL="273050" lvl="0" indent="-273050">
              <a:spcBef>
                <a:spcPts val="0"/>
              </a:spcBef>
              <a:buSzPts val="2800"/>
              <a:buFont typeface="Noto Sans Symbols"/>
              <a:buChar char="▪"/>
            </a:pPr>
            <a:r>
              <a:rPr lang="en-US" sz="2000" b="1" u="sng" dirty="0"/>
              <a:t>Example:</a:t>
            </a:r>
            <a:endParaRPr lang="en-US" sz="2000" dirty="0"/>
          </a:p>
          <a:p>
            <a:pPr marL="273050" lvl="0" indent="-95250">
              <a:spcBef>
                <a:spcPts val="560"/>
              </a:spcBef>
              <a:buSzPts val="2800"/>
              <a:buNone/>
            </a:pPr>
            <a:endParaRPr lang="en-US" sz="2000" u="sng" dirty="0"/>
          </a:p>
          <a:p>
            <a:pPr marL="273050" lvl="0" indent="-273050">
              <a:spcBef>
                <a:spcPts val="560"/>
              </a:spcBef>
              <a:buSzPts val="2800"/>
              <a:buFont typeface="Noto Sans Symbols"/>
              <a:buChar char="⮚"/>
            </a:pPr>
            <a:r>
              <a:rPr lang="en-US" sz="2000" b="1" dirty="0"/>
              <a:t>To reproduce signals in all the audible spectrum , which includes frequencies of up to </a:t>
            </a:r>
            <a:r>
              <a:rPr lang="en-US" sz="2000" b="1" dirty="0">
                <a:solidFill>
                  <a:srgbClr val="FF0000"/>
                </a:solidFill>
              </a:rPr>
              <a:t>20 KHz</a:t>
            </a:r>
            <a:r>
              <a:rPr lang="en-US" sz="2000" b="1" dirty="0"/>
              <a:t>, it is necessary to use DACs that operate at over </a:t>
            </a:r>
            <a:r>
              <a:rPr lang="en-US" sz="2000" b="1" dirty="0">
                <a:solidFill>
                  <a:srgbClr val="FF0000"/>
                </a:solidFill>
              </a:rPr>
              <a:t>40 KHz</a:t>
            </a:r>
            <a:r>
              <a:rPr lang="en-US" sz="2000" b="1" dirty="0"/>
              <a:t>.</a:t>
            </a:r>
            <a:endParaRPr lang="en-US" sz="2000" dirty="0"/>
          </a:p>
          <a:p>
            <a:pPr marL="273050" lvl="0" indent="-273050">
              <a:spcBef>
                <a:spcPts val="560"/>
              </a:spcBef>
              <a:buSzPts val="2800"/>
              <a:buNone/>
            </a:pPr>
            <a:endParaRPr lang="en-US" sz="2000" b="1" dirty="0">
              <a:solidFill>
                <a:srgbClr val="006699"/>
              </a:solidFill>
            </a:endParaRPr>
          </a:p>
          <a:p>
            <a:pPr marL="273050" lvl="0" indent="-273050" algn="l" rtl="0">
              <a:spcBef>
                <a:spcPts val="560"/>
              </a:spcBef>
              <a:spcAft>
                <a:spcPts val="0"/>
              </a:spcAft>
              <a:buClr>
                <a:schemeClr val="dk1"/>
              </a:buClr>
              <a:buSzPts val="2800"/>
              <a:buFont typeface="Noto Sans Symbols"/>
              <a:buChar char="⮚"/>
            </a:pPr>
            <a:endParaRPr sz="2000" dirty="0"/>
          </a:p>
        </p:txBody>
      </p:sp>
      <p:sp>
        <p:nvSpPr>
          <p:cNvPr id="112" name="Google Shape;112;p5"/>
          <p:cNvSpPr txBox="1"/>
          <p:nvPr/>
        </p:nvSpPr>
        <p:spPr>
          <a:xfrm>
            <a:off x="6251575" y="6556375"/>
            <a:ext cx="588963" cy="228600"/>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en-US" sz="1100" b="0" i="0" u="none" strike="noStrike" cap="none">
                <a:solidFill>
                  <a:schemeClr val="dk2"/>
                </a:solidFill>
                <a:latin typeface="Trebuchet MS"/>
                <a:ea typeface="Trebuchet MS"/>
                <a:cs typeface="Trebuchet MS"/>
                <a:sym typeface="Trebuchet MS"/>
              </a:rPr>
              <a:t>4</a:t>
            </a:fld>
            <a:endParaRPr sz="1100" b="0" i="0" u="none" strike="noStrike" cap="none">
              <a:solidFill>
                <a:schemeClr val="dk2"/>
              </a:solidFill>
              <a:latin typeface="Trebuchet MS"/>
              <a:ea typeface="Trebuchet MS"/>
              <a:cs typeface="Trebuchet MS"/>
              <a:sym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7"/>
          <p:cNvSpPr txBox="1">
            <a:spLocks noGrp="1"/>
          </p:cNvSpPr>
          <p:nvPr>
            <p:ph type="title" idx="4294967295"/>
          </p:nvPr>
        </p:nvSpPr>
        <p:spPr>
          <a:xfrm>
            <a:off x="463550" y="-149860"/>
            <a:ext cx="7239000" cy="975360"/>
          </a:xfrm>
          <a:prstGeom prst="rect">
            <a:avLst/>
          </a:prstGeom>
          <a:noFill/>
          <a:ln>
            <a:noFill/>
          </a:ln>
        </p:spPr>
        <p:txBody>
          <a:bodyPr spcFirstLastPara="1" wrap="square" lIns="45700" tIns="0" rIns="45700" bIns="0" anchor="b" anchorCtr="0">
            <a:normAutofit/>
          </a:bodyPr>
          <a:lstStyle/>
          <a:p>
            <a:pPr marL="0" lvl="0" indent="0" algn="ctr" rtl="0">
              <a:spcBef>
                <a:spcPts val="0"/>
              </a:spcBef>
              <a:spcAft>
                <a:spcPts val="0"/>
              </a:spcAft>
              <a:buClr>
                <a:schemeClr val="dk1"/>
              </a:buClr>
              <a:buSzPts val="3800"/>
              <a:buFont typeface="Calibri"/>
              <a:buNone/>
            </a:pPr>
            <a:r>
              <a:rPr lang="en-US" sz="3800" b="1"/>
              <a:t>DAC Performance(Cont.)</a:t>
            </a:r>
            <a:endParaRPr/>
          </a:p>
        </p:txBody>
      </p:sp>
      <p:sp>
        <p:nvSpPr>
          <p:cNvPr id="125" name="Google Shape;125;p7"/>
          <p:cNvSpPr txBox="1">
            <a:spLocks noGrp="1"/>
          </p:cNvSpPr>
          <p:nvPr>
            <p:ph type="body" idx="4294967295"/>
          </p:nvPr>
        </p:nvSpPr>
        <p:spPr>
          <a:xfrm>
            <a:off x="914400" y="1066800"/>
            <a:ext cx="7239000" cy="5181600"/>
          </a:xfrm>
          <a:prstGeom prst="rect">
            <a:avLst/>
          </a:prstGeom>
          <a:noFill/>
          <a:ln>
            <a:noFill/>
          </a:ln>
        </p:spPr>
        <p:txBody>
          <a:bodyPr spcFirstLastPara="1" wrap="square" lIns="91425" tIns="45700" rIns="91425" bIns="45700" anchor="t" anchorCtr="0">
            <a:normAutofit fontScale="92500" lnSpcReduction="10000"/>
          </a:bodyPr>
          <a:lstStyle/>
          <a:p>
            <a:pPr marL="273050" lvl="0" indent="-273050" algn="l" rtl="0">
              <a:lnSpc>
                <a:spcPct val="80000"/>
              </a:lnSpc>
              <a:spcBef>
                <a:spcPts val="0"/>
              </a:spcBef>
              <a:spcAft>
                <a:spcPts val="0"/>
              </a:spcAft>
              <a:buClr>
                <a:schemeClr val="dk1"/>
              </a:buClr>
              <a:buSzPts val="2800"/>
              <a:buFont typeface="Noto Sans Symbols"/>
              <a:buChar char="▪"/>
            </a:pPr>
            <a:r>
              <a:rPr lang="en-US" sz="2800" b="1" u="sng" dirty="0" smtClean="0"/>
              <a:t>Monotonicity:</a:t>
            </a:r>
            <a:endParaRPr sz="2800" dirty="0"/>
          </a:p>
          <a:p>
            <a:pPr marL="273050" lvl="0" indent="-95250" algn="l" rtl="0">
              <a:lnSpc>
                <a:spcPct val="80000"/>
              </a:lnSpc>
              <a:spcBef>
                <a:spcPts val="560"/>
              </a:spcBef>
              <a:spcAft>
                <a:spcPts val="0"/>
              </a:spcAft>
              <a:buClr>
                <a:schemeClr val="dk1"/>
              </a:buClr>
              <a:buSzPts val="2800"/>
              <a:buFont typeface="Noto Sans Symbols"/>
              <a:buNone/>
            </a:pPr>
            <a:endParaRPr sz="2200" b="1" u="sng" dirty="0"/>
          </a:p>
          <a:p>
            <a:pPr marL="273050" lvl="0" indent="-273050" algn="l" rtl="0">
              <a:lnSpc>
                <a:spcPct val="80000"/>
              </a:lnSpc>
              <a:spcBef>
                <a:spcPts val="560"/>
              </a:spcBef>
              <a:spcAft>
                <a:spcPts val="0"/>
              </a:spcAft>
              <a:buClr>
                <a:schemeClr val="dk1"/>
              </a:buClr>
              <a:buSzPts val="2800"/>
              <a:buFont typeface="Noto Sans Symbols"/>
              <a:buChar char="⮚"/>
            </a:pPr>
            <a:r>
              <a:rPr lang="en-US" sz="1900" b="1" dirty="0"/>
              <a:t>Refers to the ability of a DAC’s analog output to </a:t>
            </a:r>
            <a:r>
              <a:rPr lang="en-US" sz="1900" b="1" dirty="0">
                <a:solidFill>
                  <a:srgbClr val="FF0000"/>
                </a:solidFill>
              </a:rPr>
              <a:t>move only in the direction </a:t>
            </a:r>
            <a:r>
              <a:rPr lang="en-US" sz="1900" b="1" dirty="0"/>
              <a:t>of digital input </a:t>
            </a:r>
            <a:r>
              <a:rPr lang="en-US" sz="1900" b="1" dirty="0">
                <a:solidFill>
                  <a:srgbClr val="FF0000"/>
                </a:solidFill>
              </a:rPr>
              <a:t>moves</a:t>
            </a:r>
            <a:r>
              <a:rPr lang="en-US" sz="1900" b="1" dirty="0" smtClean="0">
                <a:solidFill>
                  <a:srgbClr val="FF0000"/>
                </a:solidFill>
              </a:rPr>
              <a:t>.</a:t>
            </a:r>
          </a:p>
          <a:p>
            <a:pPr marL="273050" lvl="0" indent="-273050" algn="l" rtl="0">
              <a:lnSpc>
                <a:spcPct val="80000"/>
              </a:lnSpc>
              <a:spcBef>
                <a:spcPts val="560"/>
              </a:spcBef>
              <a:spcAft>
                <a:spcPts val="0"/>
              </a:spcAft>
              <a:buClr>
                <a:schemeClr val="dk1"/>
              </a:buClr>
              <a:buSzPts val="2800"/>
              <a:buFont typeface="Noto Sans Symbols"/>
              <a:buChar char="⮚"/>
            </a:pPr>
            <a:endParaRPr lang="en-US" sz="2400" b="1" dirty="0" smtClean="0">
              <a:solidFill>
                <a:srgbClr val="FF0000"/>
              </a:solidFill>
            </a:endParaRPr>
          </a:p>
          <a:p>
            <a:pPr marL="273050" lvl="0" indent="-273050">
              <a:lnSpc>
                <a:spcPct val="90000"/>
              </a:lnSpc>
              <a:spcBef>
                <a:spcPts val="0"/>
              </a:spcBef>
              <a:buSzPts val="2800"/>
              <a:buFont typeface="Noto Sans Symbols"/>
              <a:buChar char="▪"/>
            </a:pPr>
            <a:r>
              <a:rPr lang="en-US" b="1" u="sng" dirty="0"/>
              <a:t>THD +N:</a:t>
            </a:r>
            <a:endParaRPr lang="en-US" dirty="0"/>
          </a:p>
          <a:p>
            <a:pPr marL="273050" lvl="0" indent="-95250">
              <a:lnSpc>
                <a:spcPct val="90000"/>
              </a:lnSpc>
              <a:spcBef>
                <a:spcPts val="560"/>
              </a:spcBef>
              <a:buSzPts val="2800"/>
              <a:buNone/>
            </a:pPr>
            <a:endParaRPr lang="en-US" sz="2200" b="1" u="sng" dirty="0">
              <a:solidFill>
                <a:srgbClr val="006699"/>
              </a:solidFill>
            </a:endParaRPr>
          </a:p>
          <a:p>
            <a:pPr marL="273050" lvl="0" indent="-273050">
              <a:lnSpc>
                <a:spcPct val="90000"/>
              </a:lnSpc>
              <a:spcBef>
                <a:spcPts val="560"/>
              </a:spcBef>
              <a:buSzPts val="2800"/>
              <a:buFont typeface="Noto Sans Symbols"/>
              <a:buChar char="⮚"/>
            </a:pPr>
            <a:r>
              <a:rPr lang="en-US" sz="1900" b="1" dirty="0"/>
              <a:t>This is the </a:t>
            </a:r>
            <a:r>
              <a:rPr lang="en-US" sz="1900" b="1" dirty="0">
                <a:solidFill>
                  <a:srgbClr val="FF0000"/>
                </a:solidFill>
              </a:rPr>
              <a:t>measurement of distortion </a:t>
            </a:r>
            <a:r>
              <a:rPr lang="en-US" sz="1900" b="1" dirty="0"/>
              <a:t>and </a:t>
            </a:r>
            <a:r>
              <a:rPr lang="en-US" sz="1900" b="1" dirty="0">
                <a:solidFill>
                  <a:srgbClr val="FF0000"/>
                </a:solidFill>
              </a:rPr>
              <a:t>noise </a:t>
            </a:r>
            <a:r>
              <a:rPr lang="en-US" sz="1900" b="1" dirty="0"/>
              <a:t>introduced to the signal by the DAC.</a:t>
            </a:r>
            <a:endParaRPr lang="en-US" sz="1900" dirty="0"/>
          </a:p>
          <a:p>
            <a:pPr marL="273050" lvl="0" indent="-273050">
              <a:lnSpc>
                <a:spcPct val="90000"/>
              </a:lnSpc>
              <a:spcBef>
                <a:spcPts val="560"/>
              </a:spcBef>
              <a:buSzPts val="2800"/>
              <a:buNone/>
            </a:pPr>
            <a:endParaRPr lang="en-US" sz="1900" b="1" dirty="0"/>
          </a:p>
          <a:p>
            <a:pPr marL="273050" lvl="0" indent="-273050">
              <a:lnSpc>
                <a:spcPct val="90000"/>
              </a:lnSpc>
              <a:spcBef>
                <a:spcPts val="560"/>
              </a:spcBef>
              <a:buSzPts val="2800"/>
              <a:buFont typeface="Noto Sans Symbols"/>
              <a:buChar char="⮚"/>
            </a:pPr>
            <a:r>
              <a:rPr lang="en-US" sz="1900" b="1" dirty="0" smtClean="0">
                <a:solidFill>
                  <a:srgbClr val="FF0000"/>
                </a:solidFill>
              </a:rPr>
              <a:t>*****Important </a:t>
            </a:r>
            <a:r>
              <a:rPr lang="en-US" sz="1900" b="1" dirty="0">
                <a:solidFill>
                  <a:srgbClr val="FF0000"/>
                </a:solidFill>
              </a:rPr>
              <a:t>for dynamic and small signal DAC applications</a:t>
            </a:r>
            <a:r>
              <a:rPr lang="en-US" sz="1900" b="1" dirty="0" smtClean="0">
                <a:solidFill>
                  <a:srgbClr val="FF0000"/>
                </a:solidFill>
              </a:rPr>
              <a:t>.*****</a:t>
            </a:r>
          </a:p>
          <a:p>
            <a:pPr marL="273050" lvl="0" indent="-273050">
              <a:lnSpc>
                <a:spcPct val="90000"/>
              </a:lnSpc>
              <a:spcBef>
                <a:spcPts val="560"/>
              </a:spcBef>
              <a:buSzPts val="2800"/>
              <a:buFont typeface="Noto Sans Symbols"/>
              <a:buChar char="⮚"/>
            </a:pPr>
            <a:endParaRPr lang="en-US" sz="2000" b="1" dirty="0" smtClean="0">
              <a:solidFill>
                <a:schemeClr val="tx1"/>
              </a:solidFill>
            </a:endParaRPr>
          </a:p>
          <a:p>
            <a:pPr marL="273050" lvl="0" indent="-273050">
              <a:spcBef>
                <a:spcPts val="0"/>
              </a:spcBef>
              <a:buSzPts val="2800"/>
              <a:buFont typeface="Noto Sans Symbols"/>
              <a:buChar char="▪"/>
            </a:pPr>
            <a:r>
              <a:rPr lang="en-US" sz="2800" b="1" u="sng" dirty="0"/>
              <a:t>Dynamic Range :</a:t>
            </a:r>
            <a:endParaRPr lang="en-US" sz="2800" dirty="0"/>
          </a:p>
          <a:p>
            <a:pPr marL="273050" lvl="0" indent="-95250">
              <a:spcBef>
                <a:spcPts val="560"/>
              </a:spcBef>
              <a:buSzPts val="2800"/>
              <a:buNone/>
            </a:pPr>
            <a:endParaRPr lang="en-US" sz="2000" b="1" u="sng" dirty="0"/>
          </a:p>
          <a:p>
            <a:pPr marL="273050" lvl="0" indent="-273050">
              <a:spcBef>
                <a:spcPts val="560"/>
              </a:spcBef>
              <a:buSzPts val="2800"/>
              <a:buFont typeface="Noto Sans Symbols"/>
              <a:buChar char="⮚"/>
            </a:pPr>
            <a:r>
              <a:rPr lang="en-US" sz="1900" b="1" dirty="0">
                <a:solidFill>
                  <a:srgbClr val="FF0000"/>
                </a:solidFill>
              </a:rPr>
              <a:t>Measurement</a:t>
            </a:r>
            <a:r>
              <a:rPr lang="en-US" sz="1900" b="1" dirty="0"/>
              <a:t> </a:t>
            </a:r>
            <a:r>
              <a:rPr lang="en-US" sz="1900" b="1" dirty="0">
                <a:solidFill>
                  <a:srgbClr val="FF0000"/>
                </a:solidFill>
              </a:rPr>
              <a:t>of difference between the largest and smallest signals </a:t>
            </a:r>
            <a:r>
              <a:rPr lang="en-US" sz="1900" b="1" dirty="0"/>
              <a:t>DAC can reproduce.</a:t>
            </a:r>
            <a:endParaRPr lang="en-US" sz="1900" dirty="0"/>
          </a:p>
          <a:p>
            <a:pPr marL="273050" lvl="0" indent="-273050">
              <a:lnSpc>
                <a:spcPct val="90000"/>
              </a:lnSpc>
              <a:spcBef>
                <a:spcPts val="560"/>
              </a:spcBef>
              <a:buSzPts val="2800"/>
              <a:buFont typeface="Noto Sans Symbols"/>
              <a:buChar char="⮚"/>
            </a:pPr>
            <a:endParaRPr lang="en-US" sz="2000" dirty="0">
              <a:solidFill>
                <a:schemeClr val="tx1"/>
              </a:solidFill>
            </a:endParaRPr>
          </a:p>
          <a:p>
            <a:pPr marL="273050" lvl="0" indent="-273050" algn="l" rtl="0">
              <a:lnSpc>
                <a:spcPct val="80000"/>
              </a:lnSpc>
              <a:spcBef>
                <a:spcPts val="560"/>
              </a:spcBef>
              <a:spcAft>
                <a:spcPts val="0"/>
              </a:spcAft>
              <a:buClr>
                <a:schemeClr val="dk1"/>
              </a:buClr>
              <a:buSzPts val="2800"/>
              <a:buFont typeface="Noto Sans Symbols"/>
              <a:buChar char="⮚"/>
            </a:pPr>
            <a:endParaRPr sz="2400" dirty="0">
              <a:solidFill>
                <a:srgbClr val="FF0000"/>
              </a:solidFill>
            </a:endParaRPr>
          </a:p>
          <a:p>
            <a:pPr marL="273050" lvl="0" indent="-95250" algn="l" rtl="0">
              <a:lnSpc>
                <a:spcPct val="80000"/>
              </a:lnSpc>
              <a:spcBef>
                <a:spcPts val="560"/>
              </a:spcBef>
              <a:spcAft>
                <a:spcPts val="0"/>
              </a:spcAft>
              <a:buClr>
                <a:schemeClr val="dk1"/>
              </a:buClr>
              <a:buSzPts val="2800"/>
              <a:buFont typeface="Noto Sans Symbols"/>
              <a:buNone/>
            </a:pPr>
            <a:endParaRPr sz="2400" dirty="0">
              <a:solidFill>
                <a:srgbClr val="006699"/>
              </a:solidFill>
            </a:endParaRPr>
          </a:p>
          <a:p>
            <a:pPr marL="273050" lvl="0" indent="-273050" algn="l" rtl="0">
              <a:lnSpc>
                <a:spcPct val="80000"/>
              </a:lnSpc>
              <a:spcBef>
                <a:spcPts val="560"/>
              </a:spcBef>
              <a:spcAft>
                <a:spcPts val="0"/>
              </a:spcAft>
              <a:buClr>
                <a:schemeClr val="dk1"/>
              </a:buClr>
              <a:buSzPts val="2800"/>
              <a:buNone/>
            </a:pPr>
            <a:endParaRPr sz="2400" dirty="0"/>
          </a:p>
        </p:txBody>
      </p:sp>
      <p:sp>
        <p:nvSpPr>
          <p:cNvPr id="126" name="Google Shape;126;p7"/>
          <p:cNvSpPr txBox="1"/>
          <p:nvPr/>
        </p:nvSpPr>
        <p:spPr>
          <a:xfrm>
            <a:off x="6251575" y="6556375"/>
            <a:ext cx="588963" cy="228600"/>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en-US" sz="1100" b="0" i="0" u="none" strike="noStrike" cap="none">
                <a:solidFill>
                  <a:schemeClr val="dk2"/>
                </a:solidFill>
                <a:latin typeface="Trebuchet MS"/>
                <a:ea typeface="Trebuchet MS"/>
                <a:cs typeface="Trebuchet MS"/>
                <a:sym typeface="Trebuchet MS"/>
              </a:rPr>
              <a:t>5</a:t>
            </a:fld>
            <a:endParaRPr sz="1100" b="0" i="0" u="none" strike="noStrike" cap="none">
              <a:solidFill>
                <a:schemeClr val="dk2"/>
              </a:solidFill>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0"/>
          <p:cNvSpPr txBox="1">
            <a:spLocks noGrp="1"/>
          </p:cNvSpPr>
          <p:nvPr>
            <p:ph type="title" idx="4294967295"/>
          </p:nvPr>
        </p:nvSpPr>
        <p:spPr>
          <a:xfrm>
            <a:off x="952500" y="0"/>
            <a:ext cx="7239000" cy="1143000"/>
          </a:xfrm>
          <a:prstGeom prst="rect">
            <a:avLst/>
          </a:prstGeom>
          <a:noFill/>
          <a:ln>
            <a:noFill/>
          </a:ln>
        </p:spPr>
        <p:txBody>
          <a:bodyPr spcFirstLastPara="1" wrap="square" lIns="45700" tIns="0" rIns="45700" bIns="0" anchor="b" anchorCtr="0">
            <a:normAutofit/>
          </a:bodyPr>
          <a:lstStyle/>
          <a:p>
            <a:pPr marL="0" lvl="0" indent="0" algn="l" rtl="0">
              <a:spcBef>
                <a:spcPts val="0"/>
              </a:spcBef>
              <a:spcAft>
                <a:spcPts val="0"/>
              </a:spcAft>
              <a:buClr>
                <a:srgbClr val="07121F"/>
              </a:buClr>
              <a:buSzPts val="3800"/>
              <a:buFont typeface="Calibri"/>
              <a:buNone/>
            </a:pPr>
            <a:r>
              <a:rPr lang="en-US" sz="3800" b="1" cap="none">
                <a:solidFill>
                  <a:srgbClr val="07121F"/>
                </a:solidFill>
              </a:rPr>
              <a:t>		APPLICATIONS </a:t>
            </a:r>
            <a:endParaRPr sz="3800" b="1" cap="none">
              <a:solidFill>
                <a:srgbClr val="F3F1F5"/>
              </a:solidFill>
            </a:endParaRPr>
          </a:p>
        </p:txBody>
      </p:sp>
      <p:sp>
        <p:nvSpPr>
          <p:cNvPr id="146" name="Google Shape;146;p10"/>
          <p:cNvSpPr txBox="1">
            <a:spLocks noGrp="1"/>
          </p:cNvSpPr>
          <p:nvPr>
            <p:ph type="body" idx="4294967295"/>
          </p:nvPr>
        </p:nvSpPr>
        <p:spPr>
          <a:xfrm>
            <a:off x="457200" y="990600"/>
            <a:ext cx="8077200" cy="5181600"/>
          </a:xfrm>
          <a:prstGeom prst="rect">
            <a:avLst/>
          </a:prstGeom>
          <a:noFill/>
          <a:ln>
            <a:noFill/>
          </a:ln>
        </p:spPr>
        <p:txBody>
          <a:bodyPr spcFirstLastPara="1" wrap="square" lIns="91425" tIns="45700" rIns="91425" bIns="45700" anchor="t" anchorCtr="0">
            <a:normAutofit fontScale="77500" lnSpcReduction="20000"/>
          </a:bodyPr>
          <a:lstStyle/>
          <a:p>
            <a:pPr marL="273050" lvl="0" indent="-273050" algn="l" rtl="0">
              <a:spcBef>
                <a:spcPts val="0"/>
              </a:spcBef>
              <a:spcAft>
                <a:spcPts val="0"/>
              </a:spcAft>
              <a:buClr>
                <a:schemeClr val="dk1"/>
              </a:buClr>
              <a:buSzPct val="100000"/>
              <a:buFont typeface="Calibri"/>
              <a:buNone/>
            </a:pPr>
            <a:endParaRPr sz="2800" dirty="0"/>
          </a:p>
          <a:p>
            <a:pPr marL="342900" lvl="0" indent="-342900" algn="just">
              <a:lnSpc>
                <a:spcPct val="120000"/>
              </a:lnSpc>
              <a:spcBef>
                <a:spcPts val="434"/>
              </a:spcBef>
              <a:buSzPct val="100000"/>
              <a:buFont typeface="Noto Sans Symbols"/>
              <a:buChar char="✔"/>
            </a:pPr>
            <a:r>
              <a:rPr lang="en-US" sz="2800" dirty="0">
                <a:latin typeface="Times New Roman"/>
                <a:ea typeface="Times New Roman"/>
                <a:cs typeface="Times New Roman"/>
                <a:sym typeface="Times New Roman"/>
              </a:rPr>
              <a:t>Consider a typical </a:t>
            </a:r>
            <a:r>
              <a:rPr lang="en-US" sz="2800" dirty="0">
                <a:solidFill>
                  <a:srgbClr val="FF0000"/>
                </a:solidFill>
                <a:latin typeface="Times New Roman"/>
                <a:ea typeface="Times New Roman"/>
                <a:cs typeface="Times New Roman"/>
                <a:sym typeface="Times New Roman"/>
              </a:rPr>
              <a:t>long-distance </a:t>
            </a:r>
            <a:r>
              <a:rPr lang="en-US" sz="2800" dirty="0" smtClean="0">
                <a:solidFill>
                  <a:srgbClr val="FF0000"/>
                </a:solidFill>
                <a:latin typeface="Times New Roman"/>
                <a:ea typeface="Times New Roman"/>
                <a:cs typeface="Times New Roman"/>
                <a:sym typeface="Times New Roman"/>
              </a:rPr>
              <a:t>telephone </a:t>
            </a:r>
            <a:r>
              <a:rPr lang="en-US" sz="2800" dirty="0">
                <a:solidFill>
                  <a:srgbClr val="FF0000"/>
                </a:solidFill>
                <a:latin typeface="Times New Roman"/>
                <a:ea typeface="Times New Roman"/>
                <a:cs typeface="Times New Roman"/>
                <a:sym typeface="Times New Roman"/>
              </a:rPr>
              <a:t>call</a:t>
            </a:r>
            <a:r>
              <a:rPr lang="en-US" sz="2800" dirty="0">
                <a:latin typeface="Times New Roman"/>
                <a:ea typeface="Times New Roman"/>
                <a:cs typeface="Times New Roman"/>
                <a:sym typeface="Times New Roman"/>
              </a:rPr>
              <a:t>. The caller's voice is converted into an analog electrical signal by a microphone, then </a:t>
            </a:r>
            <a:r>
              <a:rPr lang="en-US" sz="2800" dirty="0">
                <a:solidFill>
                  <a:srgbClr val="FF0000"/>
                </a:solidFill>
                <a:latin typeface="Times New Roman"/>
                <a:ea typeface="Times New Roman"/>
                <a:cs typeface="Times New Roman"/>
                <a:sym typeface="Times New Roman"/>
              </a:rPr>
              <a:t>the analog signal is converted to a digital stream by an ADC.</a:t>
            </a:r>
            <a:endParaRPr dirty="0">
              <a:solidFill>
                <a:srgbClr val="FF0000"/>
              </a:solidFill>
            </a:endParaRPr>
          </a:p>
          <a:p>
            <a:pPr marL="342900" lvl="0" indent="-342900" algn="just" rtl="0">
              <a:lnSpc>
                <a:spcPct val="120000"/>
              </a:lnSpc>
              <a:spcBef>
                <a:spcPts val="434"/>
              </a:spcBef>
              <a:spcAft>
                <a:spcPts val="0"/>
              </a:spcAft>
              <a:buClr>
                <a:schemeClr val="dk1"/>
              </a:buClr>
              <a:buSzPct val="100000"/>
              <a:buFont typeface="Noto Sans Symbols"/>
              <a:buChar char="✔"/>
            </a:pPr>
            <a:r>
              <a:rPr lang="en-US" sz="2800" dirty="0">
                <a:latin typeface="Times New Roman"/>
                <a:ea typeface="Times New Roman"/>
                <a:cs typeface="Times New Roman"/>
                <a:sym typeface="Times New Roman"/>
              </a:rPr>
              <a:t>The digital stream is then divided into network packets where it may be sent along with other digital data, not necessarily audio. The packets are then received at the destination, but each packet may take a completely different route and may not even arrive at the destination in the correct time order.</a:t>
            </a:r>
            <a:endParaRPr dirty="0"/>
          </a:p>
          <a:p>
            <a:pPr marL="342900" lvl="0" indent="-342900" algn="just" rtl="0">
              <a:lnSpc>
                <a:spcPct val="120000"/>
              </a:lnSpc>
              <a:spcBef>
                <a:spcPts val="434"/>
              </a:spcBef>
              <a:spcAft>
                <a:spcPts val="0"/>
              </a:spcAft>
              <a:buClr>
                <a:schemeClr val="dk1"/>
              </a:buClr>
              <a:buSzPct val="100000"/>
              <a:buFont typeface="Noto Sans Symbols"/>
              <a:buChar char="✔"/>
            </a:pPr>
            <a:r>
              <a:rPr lang="en-US" sz="2800" dirty="0">
                <a:latin typeface="Times New Roman"/>
                <a:ea typeface="Times New Roman"/>
                <a:cs typeface="Times New Roman"/>
                <a:sym typeface="Times New Roman"/>
              </a:rPr>
              <a:t> The digital voice data is then extracted from the packets and assembled into a digital data stream. A </a:t>
            </a:r>
            <a:r>
              <a:rPr lang="en-US" sz="2800" dirty="0">
                <a:solidFill>
                  <a:schemeClr val="accent2"/>
                </a:solidFill>
                <a:latin typeface="Times New Roman"/>
                <a:ea typeface="Times New Roman"/>
                <a:cs typeface="Times New Roman"/>
                <a:sym typeface="Times New Roman"/>
              </a:rPr>
              <a:t>DAC</a:t>
            </a:r>
            <a:r>
              <a:rPr lang="en-US" sz="2800" dirty="0">
                <a:latin typeface="Times New Roman"/>
                <a:ea typeface="Times New Roman"/>
                <a:cs typeface="Times New Roman"/>
                <a:sym typeface="Times New Roman"/>
              </a:rPr>
              <a:t> converts this back into </a:t>
            </a:r>
            <a:r>
              <a:rPr lang="en-US" sz="2800" dirty="0">
                <a:solidFill>
                  <a:schemeClr val="accent2"/>
                </a:solidFill>
                <a:latin typeface="Times New Roman"/>
                <a:ea typeface="Times New Roman"/>
                <a:cs typeface="Times New Roman"/>
                <a:sym typeface="Times New Roman"/>
              </a:rPr>
              <a:t>an analog electrical signal</a:t>
            </a:r>
            <a:r>
              <a:rPr lang="en-US" sz="2800" dirty="0">
                <a:latin typeface="Times New Roman"/>
                <a:ea typeface="Times New Roman"/>
                <a:cs typeface="Times New Roman"/>
                <a:sym typeface="Times New Roman"/>
              </a:rPr>
              <a:t>, which drives an </a:t>
            </a:r>
            <a:r>
              <a:rPr lang="en-US" sz="2800" dirty="0">
                <a:solidFill>
                  <a:schemeClr val="accent2"/>
                </a:solidFill>
                <a:latin typeface="Times New Roman"/>
                <a:ea typeface="Times New Roman"/>
                <a:cs typeface="Times New Roman"/>
                <a:sym typeface="Times New Roman"/>
              </a:rPr>
              <a:t>audio amplifier</a:t>
            </a:r>
            <a:r>
              <a:rPr lang="en-US" sz="2800" dirty="0">
                <a:latin typeface="Times New Roman"/>
                <a:ea typeface="Times New Roman"/>
                <a:cs typeface="Times New Roman"/>
                <a:sym typeface="Times New Roman"/>
              </a:rPr>
              <a:t>, which in turn drives a </a:t>
            </a:r>
            <a:r>
              <a:rPr lang="en-US" sz="2800" dirty="0">
                <a:solidFill>
                  <a:schemeClr val="accent2"/>
                </a:solidFill>
                <a:latin typeface="Times New Roman"/>
                <a:ea typeface="Times New Roman"/>
                <a:cs typeface="Times New Roman"/>
                <a:sym typeface="Times New Roman"/>
              </a:rPr>
              <a:t>loudspeaker</a:t>
            </a:r>
            <a:r>
              <a:rPr lang="en-US" sz="2800" dirty="0">
                <a:latin typeface="Times New Roman"/>
                <a:ea typeface="Times New Roman"/>
                <a:cs typeface="Times New Roman"/>
                <a:sym typeface="Times New Roman"/>
              </a:rPr>
              <a:t>, which finally produces </a:t>
            </a:r>
            <a:r>
              <a:rPr lang="en-US" sz="2800" dirty="0">
                <a:solidFill>
                  <a:schemeClr val="accent2"/>
                </a:solidFill>
                <a:latin typeface="Times New Roman"/>
                <a:ea typeface="Times New Roman"/>
                <a:cs typeface="Times New Roman"/>
                <a:sym typeface="Times New Roman"/>
              </a:rPr>
              <a:t>sound</a:t>
            </a:r>
            <a:r>
              <a:rPr lang="en-US" sz="2800" dirty="0">
                <a:latin typeface="Times New Roman"/>
                <a:ea typeface="Times New Roman"/>
                <a:cs typeface="Times New Roman"/>
                <a:sym typeface="Times New Roman"/>
              </a:rPr>
              <a:t>.</a:t>
            </a:r>
            <a:endParaRPr sz="2800" dirty="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1"/>
          <p:cNvSpPr txBox="1">
            <a:spLocks noGrp="1"/>
          </p:cNvSpPr>
          <p:nvPr>
            <p:ph type="title" idx="4294967295"/>
          </p:nvPr>
        </p:nvSpPr>
        <p:spPr>
          <a:xfrm>
            <a:off x="401637" y="-454660"/>
            <a:ext cx="7239001" cy="1143000"/>
          </a:xfrm>
          <a:prstGeom prst="rect">
            <a:avLst/>
          </a:prstGeom>
          <a:noFill/>
          <a:ln>
            <a:noFill/>
          </a:ln>
        </p:spPr>
        <p:txBody>
          <a:bodyPr spcFirstLastPara="1" wrap="square" lIns="45700" tIns="0" rIns="45700" bIns="0" anchor="b" anchorCtr="0">
            <a:noAutofit/>
          </a:bodyPr>
          <a:lstStyle/>
          <a:p>
            <a:pPr marL="0" lvl="0" indent="0" algn="ctr" rtl="0">
              <a:spcBef>
                <a:spcPts val="0"/>
              </a:spcBef>
              <a:spcAft>
                <a:spcPts val="0"/>
              </a:spcAft>
              <a:buClr>
                <a:schemeClr val="dk1"/>
              </a:buClr>
              <a:buSzPts val="3600"/>
              <a:buFont typeface="Calibri"/>
              <a:buNone/>
            </a:pPr>
            <a:r>
              <a:rPr lang="en-US" sz="3600" b="1" cap="none">
                <a:latin typeface="Calibri"/>
                <a:ea typeface="Calibri"/>
                <a:cs typeface="Calibri"/>
                <a:sym typeface="Calibri"/>
              </a:rPr>
              <a:t>DIGITAL TO ANALOG CONVERTER</a:t>
            </a:r>
            <a:endParaRPr/>
          </a:p>
        </p:txBody>
      </p:sp>
      <p:sp>
        <p:nvSpPr>
          <p:cNvPr id="152" name="Google Shape;152;p11"/>
          <p:cNvSpPr txBox="1">
            <a:spLocks noGrp="1"/>
          </p:cNvSpPr>
          <p:nvPr>
            <p:ph type="body" idx="4294967295"/>
          </p:nvPr>
        </p:nvSpPr>
        <p:spPr>
          <a:xfrm>
            <a:off x="457200" y="1066800"/>
            <a:ext cx="7467600" cy="2286000"/>
          </a:xfrm>
          <a:prstGeom prst="rect">
            <a:avLst/>
          </a:prstGeom>
          <a:noFill/>
          <a:ln>
            <a:noFill/>
          </a:ln>
        </p:spPr>
        <p:txBody>
          <a:bodyPr spcFirstLastPara="1" wrap="square" lIns="91425" tIns="45700" rIns="91425" bIns="45700" anchor="t" anchorCtr="0">
            <a:normAutofit/>
          </a:bodyPr>
          <a:lstStyle/>
          <a:p>
            <a:pPr marL="273050" lvl="0" indent="-273050" algn="l" rtl="0">
              <a:spcBef>
                <a:spcPts val="0"/>
              </a:spcBef>
              <a:spcAft>
                <a:spcPts val="0"/>
              </a:spcAft>
              <a:buClr>
                <a:schemeClr val="dk2"/>
              </a:buClr>
              <a:buSzPts val="3000"/>
              <a:buChar char="•"/>
            </a:pPr>
            <a:r>
              <a:rPr lang="en-US" sz="3000" b="1" dirty="0">
                <a:solidFill>
                  <a:schemeClr val="dk2"/>
                </a:solidFill>
              </a:rPr>
              <a:t>Converting digital code to analog signal</a:t>
            </a:r>
            <a:endParaRPr dirty="0"/>
          </a:p>
          <a:p>
            <a:pPr marL="273050" lvl="0" indent="-273050" algn="l" rtl="0">
              <a:spcBef>
                <a:spcPts val="600"/>
              </a:spcBef>
              <a:spcAft>
                <a:spcPts val="0"/>
              </a:spcAft>
              <a:buClr>
                <a:schemeClr val="dk2"/>
              </a:buClr>
              <a:buSzPts val="3000"/>
              <a:buFont typeface="Calibri"/>
              <a:buNone/>
            </a:pPr>
            <a:r>
              <a:rPr lang="en-US" sz="3000" b="1" dirty="0">
                <a:solidFill>
                  <a:schemeClr val="dk2"/>
                </a:solidFill>
              </a:rPr>
              <a:t>      - </a:t>
            </a:r>
            <a:r>
              <a:rPr lang="en-US" sz="3000" b="1" dirty="0">
                <a:solidFill>
                  <a:srgbClr val="FF0000"/>
                </a:solidFill>
              </a:rPr>
              <a:t>binary to current</a:t>
            </a:r>
            <a:r>
              <a:rPr lang="en-US" sz="3000" b="1" dirty="0">
                <a:solidFill>
                  <a:schemeClr val="dk2"/>
                </a:solidFill>
              </a:rPr>
              <a:t>, voltage or electric charges.</a:t>
            </a:r>
            <a:endParaRPr dirty="0"/>
          </a:p>
          <a:p>
            <a:pPr marL="273050" lvl="0" indent="-273050" algn="l" rtl="0">
              <a:spcBef>
                <a:spcPts val="640"/>
              </a:spcBef>
              <a:spcAft>
                <a:spcPts val="0"/>
              </a:spcAft>
              <a:buClr>
                <a:schemeClr val="dk1"/>
              </a:buClr>
              <a:buSzPts val="3200"/>
              <a:buFont typeface="Calibri"/>
              <a:buNone/>
            </a:pPr>
            <a:endParaRPr dirty="0"/>
          </a:p>
        </p:txBody>
      </p:sp>
      <p:sp>
        <p:nvSpPr>
          <p:cNvPr id="153" name="Google Shape;153;p11"/>
          <p:cNvSpPr/>
          <p:nvPr/>
        </p:nvSpPr>
        <p:spPr>
          <a:xfrm>
            <a:off x="609600" y="2895600"/>
            <a:ext cx="8229600" cy="2590800"/>
          </a:xfrm>
          <a:prstGeom prst="rect">
            <a:avLst/>
          </a:prstGeom>
          <a:noFill/>
          <a:ln>
            <a:noFill/>
          </a:ln>
        </p:spPr>
        <p:txBody>
          <a:bodyPr spcFirstLastPara="1" wrap="square" lIns="91425" tIns="45700" rIns="91425" bIns="45700" anchor="t" anchorCtr="0">
            <a:noAutofit/>
          </a:bodyPr>
          <a:lstStyle/>
          <a:p>
            <a:pPr marL="273050" marR="0" lvl="0" indent="-273050" algn="l" rtl="0">
              <a:spcBef>
                <a:spcPts val="0"/>
              </a:spcBef>
              <a:spcAft>
                <a:spcPts val="0"/>
              </a:spcAft>
              <a:buClr>
                <a:schemeClr val="dk1"/>
              </a:buClr>
              <a:buSzPts val="2800"/>
              <a:buFont typeface="Noto Sans Symbols"/>
              <a:buChar char="⮚"/>
            </a:pPr>
            <a:r>
              <a:rPr lang="en-US" sz="2800" b="0" i="0" u="none" strike="noStrike" cap="none">
                <a:solidFill>
                  <a:schemeClr val="dk1"/>
                </a:solidFill>
                <a:latin typeface="Calibri"/>
                <a:ea typeface="Calibri"/>
                <a:cs typeface="Calibri"/>
                <a:sym typeface="Calibri"/>
              </a:rPr>
              <a:t>Generates analog signal A corresponding to a digital data D</a:t>
            </a:r>
            <a:endParaRPr/>
          </a:p>
          <a:p>
            <a:pPr marL="273050" marR="0" lvl="0" indent="-273050" algn="l" rtl="0">
              <a:spcBef>
                <a:spcPts val="560"/>
              </a:spcBef>
              <a:spcAft>
                <a:spcPts val="0"/>
              </a:spcAft>
              <a:buClr>
                <a:schemeClr val="dk1"/>
              </a:buClr>
              <a:buSzPts val="2800"/>
              <a:buFont typeface="Noto Sans Symbols"/>
              <a:buChar char="⮚"/>
            </a:pPr>
            <a:r>
              <a:rPr lang="en-US" sz="2800" b="0" i="0" u="none" strike="noStrike" cap="none">
                <a:solidFill>
                  <a:schemeClr val="dk1"/>
                </a:solidFill>
                <a:latin typeface="Calibri"/>
                <a:ea typeface="Calibri"/>
                <a:cs typeface="Calibri"/>
                <a:sym typeface="Calibri"/>
              </a:rPr>
              <a:t>A=KD and D=a</a:t>
            </a:r>
            <a:r>
              <a:rPr lang="en-US" sz="2800" b="0" i="0" u="none" strike="noStrike" cap="none" baseline="-25000">
                <a:solidFill>
                  <a:schemeClr val="dk1"/>
                </a:solidFill>
                <a:latin typeface="Calibri"/>
                <a:ea typeface="Calibri"/>
                <a:cs typeface="Calibri"/>
                <a:sym typeface="Calibri"/>
              </a:rPr>
              <a:t>1</a:t>
            </a:r>
            <a:r>
              <a:rPr lang="en-US" sz="2800" b="0" i="0" u="none" strike="noStrike" cap="none">
                <a:solidFill>
                  <a:schemeClr val="dk1"/>
                </a:solidFill>
                <a:latin typeface="Calibri"/>
                <a:ea typeface="Calibri"/>
                <a:cs typeface="Calibri"/>
                <a:sym typeface="Calibri"/>
              </a:rPr>
              <a:t>.2</a:t>
            </a:r>
            <a:r>
              <a:rPr lang="en-US" sz="2800" b="0" i="0" u="none" strike="noStrike" cap="none" baseline="30000">
                <a:solidFill>
                  <a:schemeClr val="dk1"/>
                </a:solidFill>
                <a:latin typeface="Calibri"/>
                <a:ea typeface="Calibri"/>
                <a:cs typeface="Calibri"/>
                <a:sym typeface="Calibri"/>
              </a:rPr>
              <a:t>-1</a:t>
            </a:r>
            <a:r>
              <a:rPr lang="en-US" sz="2800" b="0" i="0" u="none" strike="noStrike" cap="none">
                <a:solidFill>
                  <a:schemeClr val="dk1"/>
                </a:solidFill>
                <a:latin typeface="Calibri"/>
                <a:ea typeface="Calibri"/>
                <a:cs typeface="Calibri"/>
                <a:sym typeface="Calibri"/>
              </a:rPr>
              <a:t>+a</a:t>
            </a:r>
            <a:r>
              <a:rPr lang="en-US" sz="2800" b="0" i="0" u="none" strike="noStrike" cap="none" baseline="-25000">
                <a:solidFill>
                  <a:schemeClr val="dk1"/>
                </a:solidFill>
                <a:latin typeface="Calibri"/>
                <a:ea typeface="Calibri"/>
                <a:cs typeface="Calibri"/>
                <a:sym typeface="Calibri"/>
              </a:rPr>
              <a:t>2</a:t>
            </a:r>
            <a:r>
              <a:rPr lang="en-US" sz="2800" b="0" i="0" u="none" strike="noStrike" cap="none">
                <a:solidFill>
                  <a:schemeClr val="dk1"/>
                </a:solidFill>
                <a:latin typeface="Calibri"/>
                <a:ea typeface="Calibri"/>
                <a:cs typeface="Calibri"/>
                <a:sym typeface="Calibri"/>
              </a:rPr>
              <a:t>.2</a:t>
            </a:r>
            <a:r>
              <a:rPr lang="en-US" sz="2800" b="0" i="0" u="none" strike="noStrike" cap="none" baseline="30000">
                <a:solidFill>
                  <a:schemeClr val="dk1"/>
                </a:solidFill>
                <a:latin typeface="Calibri"/>
                <a:ea typeface="Calibri"/>
                <a:cs typeface="Calibri"/>
                <a:sym typeface="Calibri"/>
              </a:rPr>
              <a:t>-2</a:t>
            </a:r>
            <a:r>
              <a:rPr lang="en-US" sz="2800" b="0" i="0" u="none" strike="noStrike" cap="none">
                <a:solidFill>
                  <a:schemeClr val="dk1"/>
                </a:solidFill>
                <a:latin typeface="Calibri"/>
                <a:ea typeface="Calibri"/>
                <a:cs typeface="Calibri"/>
                <a:sym typeface="Calibri"/>
              </a:rPr>
              <a:t>+….+a</a:t>
            </a:r>
            <a:r>
              <a:rPr lang="en-US" sz="2800" b="0" i="0" u="none" strike="noStrike" cap="none" baseline="-25000">
                <a:solidFill>
                  <a:schemeClr val="dk1"/>
                </a:solidFill>
                <a:latin typeface="Calibri"/>
                <a:ea typeface="Calibri"/>
                <a:cs typeface="Calibri"/>
                <a:sym typeface="Calibri"/>
              </a:rPr>
              <a:t>N</a:t>
            </a:r>
            <a:r>
              <a:rPr lang="en-US" sz="2800" b="0" i="0" u="none" strike="noStrike" cap="none">
                <a:solidFill>
                  <a:schemeClr val="dk1"/>
                </a:solidFill>
                <a:latin typeface="Calibri"/>
                <a:ea typeface="Calibri"/>
                <a:cs typeface="Calibri"/>
                <a:sym typeface="Calibri"/>
              </a:rPr>
              <a:t>.2</a:t>
            </a:r>
            <a:r>
              <a:rPr lang="en-US" sz="2800" b="0" i="0" u="none" strike="noStrike" cap="none" baseline="30000">
                <a:solidFill>
                  <a:schemeClr val="dk1"/>
                </a:solidFill>
                <a:latin typeface="Calibri"/>
                <a:ea typeface="Calibri"/>
                <a:cs typeface="Calibri"/>
                <a:sym typeface="Calibri"/>
              </a:rPr>
              <a:t>-N</a:t>
            </a:r>
            <a:endParaRPr sz="2800" b="0" i="0" u="none" strike="noStrike" cap="none">
              <a:solidFill>
                <a:schemeClr val="dk1"/>
              </a:solidFill>
              <a:latin typeface="Calibri"/>
              <a:ea typeface="Calibri"/>
              <a:cs typeface="Calibri"/>
              <a:sym typeface="Calibri"/>
            </a:endParaRPr>
          </a:p>
          <a:p>
            <a:pPr marL="273050" marR="0" lvl="0" indent="-273050" algn="l" rtl="0">
              <a:spcBef>
                <a:spcPts val="560"/>
              </a:spcBef>
              <a:spcAft>
                <a:spcPts val="0"/>
              </a:spcAft>
              <a:buClr>
                <a:schemeClr val="dk1"/>
              </a:buClr>
              <a:buSzPts val="2800"/>
              <a:buFont typeface="Noto Sans Symbols"/>
              <a:buChar char="⮚"/>
            </a:pPr>
            <a:r>
              <a:rPr lang="en-US" sz="2800" b="0" i="0" u="none" strike="noStrike" cap="none">
                <a:solidFill>
                  <a:schemeClr val="dk1"/>
                </a:solidFill>
                <a:latin typeface="Calibri"/>
                <a:ea typeface="Calibri"/>
                <a:cs typeface="Calibri"/>
                <a:sym typeface="Calibri"/>
              </a:rPr>
              <a:t>Here K = constant</a:t>
            </a:r>
            <a:endParaRPr/>
          </a:p>
          <a:p>
            <a:pPr marL="639763" marR="0" lvl="1" indent="-273050" algn="l" rtl="0">
              <a:spcBef>
                <a:spcPts val="560"/>
              </a:spcBef>
              <a:spcAft>
                <a:spcPts val="0"/>
              </a:spcAft>
              <a:buClr>
                <a:schemeClr val="dk1"/>
              </a:buClr>
              <a:buSzPts val="2800"/>
              <a:buFont typeface="Noto Sans Symbols"/>
              <a:buChar char="▪"/>
            </a:pPr>
            <a:r>
              <a:rPr lang="en-US" sz="2800" b="0" i="0" u="none" strike="noStrike" cap="none">
                <a:solidFill>
                  <a:schemeClr val="dk1"/>
                </a:solidFill>
                <a:latin typeface="Calibri"/>
                <a:ea typeface="Calibri"/>
                <a:cs typeface="Calibri"/>
                <a:sym typeface="Calibri"/>
              </a:rPr>
              <a:t>a</a:t>
            </a:r>
            <a:r>
              <a:rPr lang="en-US" sz="2800" b="0" i="0" u="none" strike="noStrike" cap="none" baseline="-25000">
                <a:solidFill>
                  <a:schemeClr val="dk1"/>
                </a:solidFill>
                <a:latin typeface="Calibri"/>
                <a:ea typeface="Calibri"/>
                <a:cs typeface="Calibri"/>
                <a:sym typeface="Calibri"/>
              </a:rPr>
              <a:t>1</a:t>
            </a:r>
            <a:r>
              <a:rPr lang="en-US" sz="2800" b="0" i="0" u="none" strike="noStrike" cap="none">
                <a:solidFill>
                  <a:schemeClr val="dk1"/>
                </a:solidFill>
                <a:latin typeface="Calibri"/>
                <a:ea typeface="Calibri"/>
                <a:cs typeface="Calibri"/>
                <a:sym typeface="Calibri"/>
              </a:rPr>
              <a:t>,a</a:t>
            </a:r>
            <a:r>
              <a:rPr lang="en-US" sz="2800" b="0" i="0" u="none" strike="noStrike" cap="none" baseline="-25000">
                <a:solidFill>
                  <a:schemeClr val="dk1"/>
                </a:solidFill>
                <a:latin typeface="Calibri"/>
                <a:ea typeface="Calibri"/>
                <a:cs typeface="Calibri"/>
                <a:sym typeface="Calibri"/>
              </a:rPr>
              <a:t>2</a:t>
            </a:r>
            <a:r>
              <a:rPr lang="en-US" sz="2800" b="0" i="0" u="none" strike="noStrike" cap="none">
                <a:solidFill>
                  <a:schemeClr val="dk1"/>
                </a:solidFill>
                <a:latin typeface="Calibri"/>
                <a:ea typeface="Calibri"/>
                <a:cs typeface="Calibri"/>
                <a:sym typeface="Calibri"/>
              </a:rPr>
              <a:t>,a</a:t>
            </a:r>
            <a:r>
              <a:rPr lang="en-US" sz="2800" b="0" i="0" u="none" strike="noStrike" cap="none" baseline="-25000">
                <a:solidFill>
                  <a:schemeClr val="dk1"/>
                </a:solidFill>
                <a:latin typeface="Calibri"/>
                <a:ea typeface="Calibri"/>
                <a:cs typeface="Calibri"/>
                <a:sym typeface="Calibri"/>
              </a:rPr>
              <a:t>3</a:t>
            </a:r>
            <a:r>
              <a:rPr lang="en-US" sz="2800" b="0" i="0" u="none" strike="noStrike" cap="none">
                <a:solidFill>
                  <a:schemeClr val="dk1"/>
                </a:solidFill>
                <a:latin typeface="Calibri"/>
                <a:ea typeface="Calibri"/>
                <a:cs typeface="Calibri"/>
                <a:sym typeface="Calibri"/>
              </a:rPr>
              <a:t>,…,a</a:t>
            </a:r>
            <a:r>
              <a:rPr lang="en-US" sz="2800" b="0" i="0" u="none" strike="noStrike" cap="none" baseline="-25000">
                <a:solidFill>
                  <a:schemeClr val="dk1"/>
                </a:solidFill>
                <a:latin typeface="Calibri"/>
                <a:ea typeface="Calibri"/>
                <a:cs typeface="Calibri"/>
                <a:sym typeface="Calibri"/>
              </a:rPr>
              <a:t>n</a:t>
            </a:r>
            <a:r>
              <a:rPr lang="en-US" sz="2800" b="0" i="0" u="none" strike="noStrike" cap="none">
                <a:solidFill>
                  <a:schemeClr val="dk1"/>
                </a:solidFill>
                <a:latin typeface="Calibri"/>
                <a:ea typeface="Calibri"/>
                <a:cs typeface="Calibri"/>
                <a:sym typeface="Calibri"/>
              </a:rPr>
              <a:t> are binary bits of D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2"/>
          <p:cNvSpPr txBox="1">
            <a:spLocks noGrp="1"/>
          </p:cNvSpPr>
          <p:nvPr>
            <p:ph type="title" idx="4294967295"/>
          </p:nvPr>
        </p:nvSpPr>
        <p:spPr>
          <a:xfrm>
            <a:off x="457200" y="320040"/>
            <a:ext cx="7239000" cy="1143000"/>
          </a:xfrm>
          <a:prstGeom prst="rect">
            <a:avLst/>
          </a:prstGeom>
          <a:noFill/>
          <a:ln>
            <a:noFill/>
          </a:ln>
        </p:spPr>
        <p:txBody>
          <a:bodyPr spcFirstLastPara="1" wrap="square" lIns="45700" tIns="0" rIns="45700" bIns="0" anchor="b" anchorCtr="0">
            <a:normAutofit/>
          </a:bodyPr>
          <a:lstStyle/>
          <a:p>
            <a:pPr marL="0" lvl="0" indent="0" algn="ctr" rtl="0">
              <a:spcBef>
                <a:spcPts val="0"/>
              </a:spcBef>
              <a:spcAft>
                <a:spcPts val="0"/>
              </a:spcAft>
              <a:buClr>
                <a:srgbClr val="F3F1F5"/>
              </a:buClr>
              <a:buSzPts val="3600"/>
              <a:buFont typeface="Calibri"/>
              <a:buNone/>
            </a:pPr>
            <a:r>
              <a:rPr lang="en-US" sz="3600" b="1" cap="none">
                <a:latin typeface="Calibri"/>
                <a:ea typeface="Calibri"/>
                <a:cs typeface="Calibri"/>
                <a:sym typeface="Calibri"/>
              </a:rPr>
              <a:t>OPERATING</a:t>
            </a:r>
            <a:r>
              <a:rPr lang="en-US" sz="3800" b="1" cap="none">
                <a:latin typeface="Calibri"/>
                <a:ea typeface="Calibri"/>
                <a:cs typeface="Calibri"/>
                <a:sym typeface="Calibri"/>
              </a:rPr>
              <a:t> PRINCIPLE</a:t>
            </a:r>
            <a:endParaRPr/>
          </a:p>
        </p:txBody>
      </p:sp>
      <p:sp>
        <p:nvSpPr>
          <p:cNvPr id="159" name="Google Shape;159;p12"/>
          <p:cNvSpPr txBox="1">
            <a:spLocks noGrp="1"/>
          </p:cNvSpPr>
          <p:nvPr>
            <p:ph type="body" idx="4294967295"/>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273050" lvl="0" indent="-273050" algn="l" rtl="0">
              <a:spcBef>
                <a:spcPts val="0"/>
              </a:spcBef>
              <a:spcAft>
                <a:spcPts val="0"/>
              </a:spcAft>
              <a:buClr>
                <a:schemeClr val="dk2"/>
              </a:buClr>
              <a:buSzPts val="3000"/>
              <a:buChar char="•"/>
            </a:pPr>
            <a:r>
              <a:rPr lang="en-US" sz="3000" b="1" dirty="0">
                <a:solidFill>
                  <a:schemeClr val="dk2"/>
                </a:solidFill>
              </a:rPr>
              <a:t>When data is in binary form</a:t>
            </a:r>
            <a:endParaRPr dirty="0"/>
          </a:p>
          <a:p>
            <a:pPr marL="273050" lvl="0" indent="-273050" algn="l" rtl="0">
              <a:spcBef>
                <a:spcPts val="600"/>
              </a:spcBef>
              <a:spcAft>
                <a:spcPts val="0"/>
              </a:spcAft>
              <a:buClr>
                <a:schemeClr val="dk2"/>
              </a:buClr>
              <a:buSzPts val="3000"/>
              <a:buFont typeface="Calibri"/>
              <a:buNone/>
            </a:pPr>
            <a:r>
              <a:rPr lang="en-US" sz="3000" b="1" dirty="0" smtClean="0">
                <a:solidFill>
                  <a:schemeClr val="dk2"/>
                </a:solidFill>
              </a:rPr>
              <a:t>                   - </a:t>
            </a:r>
            <a:r>
              <a:rPr lang="en-US" sz="3000" b="1" dirty="0" smtClean="0">
                <a:solidFill>
                  <a:srgbClr val="FF0000"/>
                </a:solidFill>
              </a:rPr>
              <a:t>0 valued to &lt;2 volts</a:t>
            </a:r>
            <a:endParaRPr dirty="0" smtClean="0">
              <a:solidFill>
                <a:srgbClr val="FF0000"/>
              </a:solidFill>
            </a:endParaRPr>
          </a:p>
          <a:p>
            <a:pPr marL="273050" lvl="0" indent="-273050" algn="l" rtl="0">
              <a:spcBef>
                <a:spcPts val="600"/>
              </a:spcBef>
              <a:spcAft>
                <a:spcPts val="0"/>
              </a:spcAft>
              <a:buClr>
                <a:schemeClr val="dk2"/>
              </a:buClr>
              <a:buSzPts val="3000"/>
              <a:buFont typeface="Calibri"/>
              <a:buNone/>
            </a:pPr>
            <a:r>
              <a:rPr lang="en-US" sz="3000" b="1" dirty="0" smtClean="0">
                <a:solidFill>
                  <a:schemeClr val="dk2"/>
                </a:solidFill>
              </a:rPr>
              <a:t>                   </a:t>
            </a:r>
            <a:r>
              <a:rPr lang="en-US" sz="3000" b="1" dirty="0" smtClean="0">
                <a:solidFill>
                  <a:srgbClr val="FF0000"/>
                </a:solidFill>
              </a:rPr>
              <a:t>- 1 valued to 2 to 5 volts</a:t>
            </a:r>
            <a:endParaRPr dirty="0" smtClean="0">
              <a:solidFill>
                <a:srgbClr val="FF0000"/>
              </a:solidFill>
            </a:endParaRPr>
          </a:p>
          <a:p>
            <a:pPr marL="273050" lvl="0" indent="-273050" algn="l" rtl="0">
              <a:spcBef>
                <a:spcPts val="600"/>
              </a:spcBef>
              <a:spcAft>
                <a:spcPts val="0"/>
              </a:spcAft>
              <a:buClr>
                <a:schemeClr val="dk2"/>
              </a:buClr>
              <a:buSzPts val="3000"/>
              <a:buChar char="•"/>
            </a:pPr>
            <a:r>
              <a:rPr lang="en-US" sz="3000" b="1" dirty="0" smtClean="0">
                <a:solidFill>
                  <a:schemeClr val="dk2"/>
                </a:solidFill>
              </a:rPr>
              <a:t>This </a:t>
            </a:r>
            <a:r>
              <a:rPr lang="en-US" sz="3000" b="1" dirty="0">
                <a:solidFill>
                  <a:schemeClr val="dk2"/>
                </a:solidFill>
              </a:rPr>
              <a:t>form can be converted to analog form </a:t>
            </a:r>
            <a:endParaRPr dirty="0"/>
          </a:p>
          <a:p>
            <a:pPr marL="273050" lvl="0" indent="-273050" algn="l" rtl="0">
              <a:spcBef>
                <a:spcPts val="600"/>
              </a:spcBef>
              <a:spcAft>
                <a:spcPts val="0"/>
              </a:spcAft>
              <a:buClr>
                <a:schemeClr val="dk2"/>
              </a:buClr>
              <a:buSzPts val="3000"/>
              <a:buFont typeface="Calibri"/>
              <a:buNone/>
            </a:pPr>
            <a:r>
              <a:rPr lang="en-US" sz="3000" b="1" dirty="0">
                <a:solidFill>
                  <a:schemeClr val="dk2"/>
                </a:solidFill>
              </a:rPr>
              <a:t>                   - using summing amplifier</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3"/>
          <p:cNvSpPr txBox="1">
            <a:spLocks noGrp="1"/>
          </p:cNvSpPr>
          <p:nvPr>
            <p:ph type="title" idx="4294967295"/>
          </p:nvPr>
        </p:nvSpPr>
        <p:spPr>
          <a:xfrm>
            <a:off x="381000" y="381000"/>
            <a:ext cx="8229600" cy="762000"/>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hlink"/>
              </a:buClr>
              <a:buSzPts val="4400"/>
              <a:buFont typeface="Calibri"/>
              <a:buNone/>
            </a:pPr>
            <a:r>
              <a:rPr lang="en-US">
                <a:solidFill>
                  <a:schemeClr val="hlink"/>
                </a:solidFill>
              </a:rPr>
              <a:t>FUNCTIONAL  PARTS OF DAC </a:t>
            </a:r>
            <a:endParaRPr/>
          </a:p>
        </p:txBody>
      </p:sp>
      <p:sp>
        <p:nvSpPr>
          <p:cNvPr id="165" name="Google Shape;165;p13"/>
          <p:cNvSpPr txBox="1">
            <a:spLocks noGrp="1"/>
          </p:cNvSpPr>
          <p:nvPr>
            <p:ph type="body" idx="4294967295"/>
          </p:nvPr>
        </p:nvSpPr>
        <p:spPr>
          <a:xfrm>
            <a:off x="1549400" y="2166938"/>
            <a:ext cx="6718300" cy="2687637"/>
          </a:xfrm>
          <a:prstGeom prst="rect">
            <a:avLst/>
          </a:prstGeom>
          <a:noFill/>
          <a:ln>
            <a:noFill/>
          </a:ln>
        </p:spPr>
        <p:txBody>
          <a:bodyPr spcFirstLastPara="1" wrap="square" lIns="91425" tIns="45700" rIns="91425" bIns="45700" anchor="t" anchorCtr="0">
            <a:normAutofit/>
          </a:bodyPr>
          <a:lstStyle/>
          <a:p>
            <a:pPr marL="273050" lvl="0" indent="-273050" algn="l" rtl="0">
              <a:spcBef>
                <a:spcPts val="0"/>
              </a:spcBef>
              <a:spcAft>
                <a:spcPts val="0"/>
              </a:spcAft>
              <a:buClr>
                <a:schemeClr val="dk1"/>
              </a:buClr>
              <a:buSzPts val="3200"/>
              <a:buFont typeface="Calibri"/>
              <a:buNone/>
            </a:pPr>
            <a:endParaRPr dirty="0"/>
          </a:p>
          <a:p>
            <a:pPr marL="273050" lvl="0" indent="-273050" algn="l" rtl="0">
              <a:spcBef>
                <a:spcPts val="640"/>
              </a:spcBef>
              <a:spcAft>
                <a:spcPts val="0"/>
              </a:spcAft>
              <a:buClr>
                <a:schemeClr val="dk1"/>
              </a:buClr>
              <a:buSzPts val="3200"/>
              <a:buFont typeface="Noto Sans Symbols"/>
              <a:buChar char="⮚"/>
            </a:pPr>
            <a:r>
              <a:rPr lang="en-US" dirty="0"/>
              <a:t>Consists </a:t>
            </a:r>
            <a:r>
              <a:rPr lang="en-US" dirty="0">
                <a:solidFill>
                  <a:srgbClr val="FF0000"/>
                </a:solidFill>
              </a:rPr>
              <a:t>three parts</a:t>
            </a:r>
            <a:r>
              <a:rPr lang="en-US" dirty="0"/>
              <a:t>:</a:t>
            </a:r>
            <a:endParaRPr dirty="0"/>
          </a:p>
          <a:p>
            <a:pPr marL="914400" lvl="1" indent="-514350" algn="l" rtl="0">
              <a:spcBef>
                <a:spcPts val="560"/>
              </a:spcBef>
              <a:spcAft>
                <a:spcPts val="0"/>
              </a:spcAft>
              <a:buClr>
                <a:schemeClr val="dk1"/>
              </a:buClr>
              <a:buSzPts val="2800"/>
              <a:buFont typeface="Century Schoolbook"/>
              <a:buAutoNum type="arabicPeriod"/>
            </a:pPr>
            <a:r>
              <a:rPr lang="en-US" dirty="0"/>
              <a:t>A resistor network</a:t>
            </a:r>
            <a:endParaRPr dirty="0"/>
          </a:p>
          <a:p>
            <a:pPr marL="914400" lvl="1" indent="-514350" algn="l" rtl="0">
              <a:spcBef>
                <a:spcPts val="560"/>
              </a:spcBef>
              <a:spcAft>
                <a:spcPts val="0"/>
              </a:spcAft>
              <a:buClr>
                <a:schemeClr val="dk1"/>
              </a:buClr>
              <a:buSzPts val="2800"/>
              <a:buFont typeface="Century Schoolbook"/>
              <a:buAutoNum type="arabicPeriod"/>
            </a:pPr>
            <a:r>
              <a:rPr lang="en-US" dirty="0"/>
              <a:t>A set of analog switches</a:t>
            </a:r>
            <a:endParaRPr dirty="0"/>
          </a:p>
          <a:p>
            <a:pPr marL="914400" lvl="1" indent="-514350" algn="l" rtl="0">
              <a:spcBef>
                <a:spcPts val="560"/>
              </a:spcBef>
              <a:spcAft>
                <a:spcPts val="0"/>
              </a:spcAft>
              <a:buClr>
                <a:schemeClr val="dk1"/>
              </a:buClr>
              <a:buSzPts val="2800"/>
              <a:buFont typeface="Century Schoolbook"/>
              <a:buAutoNum type="arabicPeriod"/>
            </a:pPr>
            <a:r>
              <a:rPr lang="en-US" dirty="0"/>
              <a:t>A summing amplifier</a:t>
            </a:r>
            <a:endParaRPr dirty="0"/>
          </a:p>
        </p:txBody>
      </p:sp>
    </p:spTree>
  </p:cSld>
  <p:clrMapOvr>
    <a:masterClrMapping/>
  </p:clrMapOvr>
  <p:transition>
    <p:split orient="vert" dir="in"/>
  </p:transition>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692</TotalTime>
  <Words>609</Words>
  <Application>Microsoft Office PowerPoint</Application>
  <PresentationFormat>On-screen Show (4:3)</PresentationFormat>
  <Paragraphs>115</Paragraphs>
  <Slides>19</Slides>
  <Notes>19</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Digital to analog Converter (DAC)</vt:lpstr>
      <vt:lpstr>DAC performance</vt:lpstr>
      <vt:lpstr>DAC Performance(cont.)</vt:lpstr>
      <vt:lpstr>DAC Performance(cont.)</vt:lpstr>
      <vt:lpstr>DAC Performance(Cont.)</vt:lpstr>
      <vt:lpstr>  APPLICATIONS </vt:lpstr>
      <vt:lpstr>DIGITAL TO ANALOG CONVERTER</vt:lpstr>
      <vt:lpstr>OPERATING PRINCIPLE</vt:lpstr>
      <vt:lpstr>FUNCTIONAL  PARTS OF DAC </vt:lpstr>
      <vt:lpstr>PowerPoint Presentation</vt:lpstr>
      <vt:lpstr>RESISTOR NETWORK</vt:lpstr>
      <vt:lpstr>FOUR-BIT D/A CONVERTER</vt:lpstr>
      <vt:lpstr>FOUR-BIT D/A CONVERTER USING R-2R LADER NETWORK</vt:lpstr>
      <vt:lpstr>FOUR-BIT D/A CONVERTER USING R-2R LADER NETWORK</vt:lpstr>
      <vt:lpstr>FOUR-BIT D/A CONVERTER USING R-2R LADER NETWORK</vt:lpstr>
      <vt:lpstr>FOUR-BIT D/A CONVERTER USING R-2R LADER NETWORK</vt:lpstr>
      <vt:lpstr>FOUR-BIT D/A CONVERTER USING R-2R LADER NETWORK</vt:lpstr>
      <vt:lpstr>FOUR-BIT D/A CONVERTER USING R-2R LADER NETWORK</vt:lpstr>
      <vt:lpstr>Reference: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to analog Converter (DAC)</dc:title>
  <dc:creator>Saifuddin Mahmud</dc:creator>
  <cp:lastModifiedBy>Fahim faisal Sifat</cp:lastModifiedBy>
  <cp:revision>30</cp:revision>
  <dcterms:created xsi:type="dcterms:W3CDTF">2006-08-16T00:00:00Z</dcterms:created>
  <dcterms:modified xsi:type="dcterms:W3CDTF">2023-09-30T17:43:34Z</dcterms:modified>
</cp:coreProperties>
</file>