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gMNpFAxy0/+PNhk3ceVxkvLuC0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86" name="Google Shape;2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1370013" y="1827213"/>
            <a:ext cx="3579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2" type="body"/>
          </p:nvPr>
        </p:nvSpPr>
        <p:spPr>
          <a:xfrm>
            <a:off x="5102225" y="1827213"/>
            <a:ext cx="35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3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 rot="5400000">
            <a:off x="4949825" y="2208213"/>
            <a:ext cx="5640388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 rot="5400000">
            <a:off x="1216819" y="454819"/>
            <a:ext cx="5640388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 rot="5400000">
            <a:off x="2969418" y="227806"/>
            <a:ext cx="4114800" cy="731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⚪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⚪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2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2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cxnSp>
          <p:nvCxnSpPr>
            <p:cNvPr id="11" name="Google Shape;11;p18"/>
            <p:cNvCxnSpPr/>
            <p:nvPr/>
          </p:nvCxnSpPr>
          <p:spPr>
            <a:xfrm>
              <a:off x="912" y="1584"/>
              <a:ext cx="456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" name="Google Shape;12;p18"/>
            <p:cNvSpPr/>
            <p:nvPr/>
          </p:nvSpPr>
          <p:spPr>
            <a:xfrm>
              <a:off x="-1584" y="864"/>
              <a:ext cx="2304" cy="2304"/>
            </a:xfrm>
            <a:custGeom>
              <a:rect b="b" l="l" r="r" t="t"/>
              <a:pathLst>
                <a:path extrusionOk="0" h="64000" w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-2030" y="192"/>
              <a:ext cx="2544" cy="2544"/>
            </a:xfrm>
            <a:custGeom>
              <a:rect b="b" l="l" r="r" t="t"/>
              <a:pathLst>
                <a:path extrusionOk="0" h="64000" w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8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⚪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0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7" name="Google Shape;27;p20"/>
            <p:cNvSpPr/>
            <p:nvPr/>
          </p:nvSpPr>
          <p:spPr>
            <a:xfrm>
              <a:off x="-2040" y="432"/>
              <a:ext cx="2592" cy="1968"/>
            </a:xfrm>
            <a:custGeom>
              <a:rect b="b" l="l" r="r" t="t"/>
              <a:pathLst>
                <a:path extrusionOk="0" h="64000" w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-1528" y="0"/>
              <a:ext cx="1949" cy="1987"/>
            </a:xfrm>
            <a:custGeom>
              <a:rect b="b" l="l" r="r" t="t"/>
              <a:pathLst>
                <a:path extrusionOk="0" h="64000" w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9" name="Google Shape;29;p20"/>
            <p:cNvCxnSpPr/>
            <p:nvPr/>
          </p:nvCxnSpPr>
          <p:spPr>
            <a:xfrm>
              <a:off x="864" y="960"/>
              <a:ext cx="46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0" name="Google Shape;30;p20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750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  <a:defRPr b="0" i="0" sz="2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972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⚪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3055" lvl="3" marL="1828800" marR="0" rtl="0" algn="l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989" lvl="4" marL="2286000" marR="0" rtl="0" algn="l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2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2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443037" y="985837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Gale-Shapley Stable Matching Algorithm</a:t>
            </a: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295400" y="51816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3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Stable Marriage Problem</a:t>
            </a:r>
            <a:endParaRPr/>
          </a:p>
        </p:txBody>
      </p:sp>
      <p:sp>
        <p:nvSpPr>
          <p:cNvPr id="332" name="Google Shape;332;p10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N men and N women, each person list in order of preference all the people of the opposite sex who would like to marry.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Engage all the women to all the men in such a way as to respect all their preferences as much as possible.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title"/>
          </p:nvPr>
        </p:nvSpPr>
        <p:spPr>
          <a:xfrm>
            <a:off x="1370012" y="301625"/>
            <a:ext cx="7313612" cy="68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Stable?</a:t>
            </a:r>
            <a:endParaRPr/>
          </a:p>
        </p:txBody>
      </p:sp>
      <p:sp>
        <p:nvSpPr>
          <p:cNvPr id="338" name="Google Shape;338;p11"/>
          <p:cNvSpPr txBox="1"/>
          <p:nvPr>
            <p:ph idx="1" type="body"/>
          </p:nvPr>
        </p:nvSpPr>
        <p:spPr>
          <a:xfrm>
            <a:off x="1181100" y="1138237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⚪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set of marriages is unstable if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people who are not married both prefer each other than their spouses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⚪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Suppose we have A1 B3 C2 D4 E5. This is unstable since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prefer 2 more than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prefer A more than C</a:t>
            </a:r>
            <a:endParaRPr/>
          </a:p>
        </p:txBody>
      </p:sp>
      <p:grpSp>
        <p:nvGrpSpPr>
          <p:cNvPr id="339" name="Google Shape;339;p11"/>
          <p:cNvGrpSpPr/>
          <p:nvPr/>
        </p:nvGrpSpPr>
        <p:grpSpPr>
          <a:xfrm>
            <a:off x="4114800" y="3810000"/>
            <a:ext cx="4953000" cy="2895600"/>
            <a:chOff x="432" y="1536"/>
            <a:chExt cx="4560" cy="2352"/>
          </a:xfrm>
        </p:grpSpPr>
        <p:sp>
          <p:nvSpPr>
            <p:cNvPr id="340" name="Google Shape;340;p11"/>
            <p:cNvSpPr txBox="1"/>
            <p:nvPr/>
          </p:nvSpPr>
          <p:spPr>
            <a:xfrm>
              <a:off x="432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864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342" name="Google Shape;342;p11"/>
            <p:cNvSpPr txBox="1"/>
            <p:nvPr/>
          </p:nvSpPr>
          <p:spPr>
            <a:xfrm>
              <a:off x="1296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343" name="Google Shape;343;p11"/>
            <p:cNvSpPr txBox="1"/>
            <p:nvPr/>
          </p:nvSpPr>
          <p:spPr>
            <a:xfrm>
              <a:off x="1728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344" name="Google Shape;344;p11"/>
            <p:cNvSpPr txBox="1"/>
            <p:nvPr/>
          </p:nvSpPr>
          <p:spPr>
            <a:xfrm>
              <a:off x="2112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32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432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32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432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432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864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864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864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864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864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1296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1296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1296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1296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1296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728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1728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1728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728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728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112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2112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112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2112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112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168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71" name="Google Shape;371;p11"/>
            <p:cNvSpPr txBox="1"/>
            <p:nvPr/>
          </p:nvSpPr>
          <p:spPr>
            <a:xfrm>
              <a:off x="3168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3168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373" name="Google Shape;373;p11"/>
            <p:cNvSpPr txBox="1"/>
            <p:nvPr/>
          </p:nvSpPr>
          <p:spPr>
            <a:xfrm>
              <a:off x="3168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374" name="Google Shape;374;p11"/>
            <p:cNvSpPr txBox="1"/>
            <p:nvPr/>
          </p:nvSpPr>
          <p:spPr>
            <a:xfrm>
              <a:off x="3168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3168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552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377" name="Google Shape;377;p11"/>
            <p:cNvSpPr txBox="1"/>
            <p:nvPr/>
          </p:nvSpPr>
          <p:spPr>
            <a:xfrm>
              <a:off x="3552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3552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379" name="Google Shape;379;p11"/>
            <p:cNvSpPr txBox="1"/>
            <p:nvPr/>
          </p:nvSpPr>
          <p:spPr>
            <a:xfrm>
              <a:off x="3552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380" name="Google Shape;380;p11"/>
            <p:cNvSpPr txBox="1"/>
            <p:nvPr/>
          </p:nvSpPr>
          <p:spPr>
            <a:xfrm>
              <a:off x="3552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3552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936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383" name="Google Shape;383;p11"/>
            <p:cNvSpPr txBox="1"/>
            <p:nvPr/>
          </p:nvSpPr>
          <p:spPr>
            <a:xfrm>
              <a:off x="3936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3936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385" name="Google Shape;385;p11"/>
            <p:cNvSpPr txBox="1"/>
            <p:nvPr/>
          </p:nvSpPr>
          <p:spPr>
            <a:xfrm>
              <a:off x="3936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386" name="Google Shape;386;p11"/>
            <p:cNvSpPr txBox="1"/>
            <p:nvPr/>
          </p:nvSpPr>
          <p:spPr>
            <a:xfrm>
              <a:off x="3936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387" name="Google Shape;387;p11"/>
            <p:cNvSpPr txBox="1"/>
            <p:nvPr/>
          </p:nvSpPr>
          <p:spPr>
            <a:xfrm>
              <a:off x="3936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320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389" name="Google Shape;389;p11"/>
            <p:cNvSpPr txBox="1"/>
            <p:nvPr/>
          </p:nvSpPr>
          <p:spPr>
            <a:xfrm>
              <a:off x="4320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390" name="Google Shape;390;p11"/>
            <p:cNvSpPr txBox="1"/>
            <p:nvPr/>
          </p:nvSpPr>
          <p:spPr>
            <a:xfrm>
              <a:off x="4320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391" name="Google Shape;391;p11"/>
            <p:cNvSpPr txBox="1"/>
            <p:nvPr/>
          </p:nvSpPr>
          <p:spPr>
            <a:xfrm>
              <a:off x="4320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392" name="Google Shape;392;p11"/>
            <p:cNvSpPr txBox="1"/>
            <p:nvPr/>
          </p:nvSpPr>
          <p:spPr>
            <a:xfrm>
              <a:off x="4320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393" name="Google Shape;393;p11"/>
            <p:cNvSpPr txBox="1"/>
            <p:nvPr/>
          </p:nvSpPr>
          <p:spPr>
            <a:xfrm>
              <a:off x="4320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704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395" name="Google Shape;395;p11"/>
            <p:cNvSpPr txBox="1"/>
            <p:nvPr/>
          </p:nvSpPr>
          <p:spPr>
            <a:xfrm>
              <a:off x="4704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396" name="Google Shape;396;p11"/>
            <p:cNvSpPr txBox="1"/>
            <p:nvPr/>
          </p:nvSpPr>
          <p:spPr>
            <a:xfrm>
              <a:off x="4704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397" name="Google Shape;397;p11"/>
            <p:cNvSpPr txBox="1"/>
            <p:nvPr/>
          </p:nvSpPr>
          <p:spPr>
            <a:xfrm>
              <a:off x="4704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398" name="Google Shape;398;p11"/>
            <p:cNvSpPr txBox="1"/>
            <p:nvPr/>
          </p:nvSpPr>
          <p:spPr>
            <a:xfrm>
              <a:off x="4704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399" name="Google Shape;399;p11"/>
            <p:cNvSpPr txBox="1"/>
            <p:nvPr/>
          </p:nvSpPr>
          <p:spPr>
            <a:xfrm>
              <a:off x="4704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Naïve solution</a:t>
            </a:r>
            <a:endParaRPr/>
          </a:p>
        </p:txBody>
      </p:sp>
      <p:sp>
        <p:nvSpPr>
          <p:cNvPr id="405" name="Google Shape;405;p12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Starting from a feasible solution.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if it is stable.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yes, done!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not, remove an unstable couple.</a:t>
            </a:r>
            <a:endParaRPr/>
          </a:p>
          <a:p>
            <a:pPr indent="-213995" lvl="0" marL="3429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this work?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Naïve solution (2)</a:t>
            </a:r>
            <a:endParaRPr/>
          </a:p>
        </p:txBody>
      </p:sp>
      <p:sp>
        <p:nvSpPr>
          <p:cNvPr id="411" name="Google Shape;411;p13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⚪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 not work!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⚪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B3 C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D4 E5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C1 D4 E5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A3 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C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D4 E5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B</a:t>
            </a:r>
            <a:r>
              <a:rPr b="0" i="0" lang="en-US" sz="24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C2 D4 E5</a:t>
            </a:r>
            <a:endParaRPr/>
          </a:p>
        </p:txBody>
      </p:sp>
      <p:grpSp>
        <p:nvGrpSpPr>
          <p:cNvPr id="412" name="Google Shape;412;p13"/>
          <p:cNvGrpSpPr/>
          <p:nvPr/>
        </p:nvGrpSpPr>
        <p:grpSpPr>
          <a:xfrm>
            <a:off x="4038600" y="3429000"/>
            <a:ext cx="4953000" cy="2895600"/>
            <a:chOff x="432" y="1536"/>
            <a:chExt cx="4560" cy="2352"/>
          </a:xfrm>
        </p:grpSpPr>
        <p:sp>
          <p:nvSpPr>
            <p:cNvPr id="413" name="Google Shape;413;p13"/>
            <p:cNvSpPr txBox="1"/>
            <p:nvPr/>
          </p:nvSpPr>
          <p:spPr>
            <a:xfrm>
              <a:off x="432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414" name="Google Shape;414;p13"/>
            <p:cNvSpPr txBox="1"/>
            <p:nvPr/>
          </p:nvSpPr>
          <p:spPr>
            <a:xfrm>
              <a:off x="864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415" name="Google Shape;415;p13"/>
            <p:cNvSpPr txBox="1"/>
            <p:nvPr/>
          </p:nvSpPr>
          <p:spPr>
            <a:xfrm>
              <a:off x="1296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416" name="Google Shape;416;p13"/>
            <p:cNvSpPr txBox="1"/>
            <p:nvPr/>
          </p:nvSpPr>
          <p:spPr>
            <a:xfrm>
              <a:off x="1728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417" name="Google Shape;417;p13"/>
            <p:cNvSpPr txBox="1"/>
            <p:nvPr/>
          </p:nvSpPr>
          <p:spPr>
            <a:xfrm>
              <a:off x="2112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32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432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432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32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32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864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864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864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864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864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1296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296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1296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296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296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728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1728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1728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1728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1728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2112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2112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2112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2112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2112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3168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44" name="Google Shape;444;p13"/>
            <p:cNvSpPr txBox="1"/>
            <p:nvPr/>
          </p:nvSpPr>
          <p:spPr>
            <a:xfrm>
              <a:off x="3168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445" name="Google Shape;445;p13"/>
            <p:cNvSpPr txBox="1"/>
            <p:nvPr/>
          </p:nvSpPr>
          <p:spPr>
            <a:xfrm>
              <a:off x="3168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446" name="Google Shape;446;p13"/>
            <p:cNvSpPr txBox="1"/>
            <p:nvPr/>
          </p:nvSpPr>
          <p:spPr>
            <a:xfrm>
              <a:off x="3168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447" name="Google Shape;447;p13"/>
            <p:cNvSpPr txBox="1"/>
            <p:nvPr/>
          </p:nvSpPr>
          <p:spPr>
            <a:xfrm>
              <a:off x="3168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448" name="Google Shape;448;p13"/>
            <p:cNvSpPr txBox="1"/>
            <p:nvPr/>
          </p:nvSpPr>
          <p:spPr>
            <a:xfrm>
              <a:off x="3168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3552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50" name="Google Shape;450;p13"/>
            <p:cNvSpPr txBox="1"/>
            <p:nvPr/>
          </p:nvSpPr>
          <p:spPr>
            <a:xfrm>
              <a:off x="3552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451" name="Google Shape;451;p13"/>
            <p:cNvSpPr txBox="1"/>
            <p:nvPr/>
          </p:nvSpPr>
          <p:spPr>
            <a:xfrm>
              <a:off x="3552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452" name="Google Shape;452;p13"/>
            <p:cNvSpPr txBox="1"/>
            <p:nvPr/>
          </p:nvSpPr>
          <p:spPr>
            <a:xfrm>
              <a:off x="3552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453" name="Google Shape;453;p13"/>
            <p:cNvSpPr txBox="1"/>
            <p:nvPr/>
          </p:nvSpPr>
          <p:spPr>
            <a:xfrm>
              <a:off x="3552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454" name="Google Shape;454;p13"/>
            <p:cNvSpPr txBox="1"/>
            <p:nvPr/>
          </p:nvSpPr>
          <p:spPr>
            <a:xfrm>
              <a:off x="3552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3936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56" name="Google Shape;456;p13"/>
            <p:cNvSpPr txBox="1"/>
            <p:nvPr/>
          </p:nvSpPr>
          <p:spPr>
            <a:xfrm>
              <a:off x="3936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457" name="Google Shape;457;p13"/>
            <p:cNvSpPr txBox="1"/>
            <p:nvPr/>
          </p:nvSpPr>
          <p:spPr>
            <a:xfrm>
              <a:off x="3936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458" name="Google Shape;458;p13"/>
            <p:cNvSpPr txBox="1"/>
            <p:nvPr/>
          </p:nvSpPr>
          <p:spPr>
            <a:xfrm>
              <a:off x="3936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459" name="Google Shape;459;p13"/>
            <p:cNvSpPr txBox="1"/>
            <p:nvPr/>
          </p:nvSpPr>
          <p:spPr>
            <a:xfrm>
              <a:off x="3936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460" name="Google Shape;460;p13"/>
            <p:cNvSpPr txBox="1"/>
            <p:nvPr/>
          </p:nvSpPr>
          <p:spPr>
            <a:xfrm>
              <a:off x="3936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4320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62" name="Google Shape;462;p13"/>
            <p:cNvSpPr txBox="1"/>
            <p:nvPr/>
          </p:nvSpPr>
          <p:spPr>
            <a:xfrm>
              <a:off x="4320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463" name="Google Shape;463;p13"/>
            <p:cNvSpPr txBox="1"/>
            <p:nvPr/>
          </p:nvSpPr>
          <p:spPr>
            <a:xfrm>
              <a:off x="4320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464" name="Google Shape;464;p13"/>
            <p:cNvSpPr txBox="1"/>
            <p:nvPr/>
          </p:nvSpPr>
          <p:spPr>
            <a:xfrm>
              <a:off x="4320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465" name="Google Shape;465;p13"/>
            <p:cNvSpPr txBox="1"/>
            <p:nvPr/>
          </p:nvSpPr>
          <p:spPr>
            <a:xfrm>
              <a:off x="4320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466" name="Google Shape;466;p13"/>
            <p:cNvSpPr txBox="1"/>
            <p:nvPr/>
          </p:nvSpPr>
          <p:spPr>
            <a:xfrm>
              <a:off x="4320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704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468" name="Google Shape;468;p13"/>
            <p:cNvSpPr txBox="1"/>
            <p:nvPr/>
          </p:nvSpPr>
          <p:spPr>
            <a:xfrm>
              <a:off x="4704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469" name="Google Shape;469;p13"/>
            <p:cNvSpPr txBox="1"/>
            <p:nvPr/>
          </p:nvSpPr>
          <p:spPr>
            <a:xfrm>
              <a:off x="4704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470" name="Google Shape;470;p13"/>
            <p:cNvSpPr txBox="1"/>
            <p:nvPr/>
          </p:nvSpPr>
          <p:spPr>
            <a:xfrm>
              <a:off x="4704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471" name="Google Shape;471;p13"/>
            <p:cNvSpPr txBox="1"/>
            <p:nvPr/>
          </p:nvSpPr>
          <p:spPr>
            <a:xfrm>
              <a:off x="4704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472" name="Google Shape;472;p13"/>
            <p:cNvSpPr txBox="1"/>
            <p:nvPr/>
          </p:nvSpPr>
          <p:spPr>
            <a:xfrm>
              <a:off x="4704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478" name="Google Shape;478;p14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X be the first man.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proposes to the best woman in the remaining on his list. (Initially, the first woman on his list!)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α is not engaged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Pair up (X, α). Then, set X=next man and goto 1.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α prefers X more than her fiancee Y,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Pair up (X, α). Then, set X=Y and goto 1.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Goto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5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84" name="Google Shape;484;p15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995" lvl="0" marL="342900" rtl="0" algn="l">
              <a:spcBef>
                <a:spcPts val="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sz="2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85" name="Google Shape;485;p15"/>
          <p:cNvGrpSpPr/>
          <p:nvPr/>
        </p:nvGrpSpPr>
        <p:grpSpPr>
          <a:xfrm>
            <a:off x="152400" y="3733800"/>
            <a:ext cx="4953000" cy="2895600"/>
            <a:chOff x="432" y="1536"/>
            <a:chExt cx="4560" cy="2352"/>
          </a:xfrm>
        </p:grpSpPr>
        <p:sp>
          <p:nvSpPr>
            <p:cNvPr id="486" name="Google Shape;486;p15"/>
            <p:cNvSpPr txBox="1"/>
            <p:nvPr/>
          </p:nvSpPr>
          <p:spPr>
            <a:xfrm>
              <a:off x="432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487" name="Google Shape;487;p15"/>
            <p:cNvSpPr txBox="1"/>
            <p:nvPr/>
          </p:nvSpPr>
          <p:spPr>
            <a:xfrm>
              <a:off x="864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488" name="Google Shape;488;p15"/>
            <p:cNvSpPr txBox="1"/>
            <p:nvPr/>
          </p:nvSpPr>
          <p:spPr>
            <a:xfrm>
              <a:off x="1296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489" name="Google Shape;489;p15"/>
            <p:cNvSpPr txBox="1"/>
            <p:nvPr/>
          </p:nvSpPr>
          <p:spPr>
            <a:xfrm>
              <a:off x="1728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490" name="Google Shape;490;p15"/>
            <p:cNvSpPr txBox="1"/>
            <p:nvPr/>
          </p:nvSpPr>
          <p:spPr>
            <a:xfrm>
              <a:off x="2112" y="153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32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32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32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432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32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864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864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864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864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864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1296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1296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1296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1296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1296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1728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1728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1728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1728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1728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112" y="201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112" y="2400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112" y="2784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112" y="3168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112" y="3552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168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517" name="Google Shape;517;p15"/>
            <p:cNvSpPr txBox="1"/>
            <p:nvPr/>
          </p:nvSpPr>
          <p:spPr>
            <a:xfrm>
              <a:off x="3168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518" name="Google Shape;518;p15"/>
            <p:cNvSpPr txBox="1"/>
            <p:nvPr/>
          </p:nvSpPr>
          <p:spPr>
            <a:xfrm>
              <a:off x="3168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519" name="Google Shape;519;p15"/>
            <p:cNvSpPr txBox="1"/>
            <p:nvPr/>
          </p:nvSpPr>
          <p:spPr>
            <a:xfrm>
              <a:off x="3168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520" name="Google Shape;520;p15"/>
            <p:cNvSpPr txBox="1"/>
            <p:nvPr/>
          </p:nvSpPr>
          <p:spPr>
            <a:xfrm>
              <a:off x="3168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521" name="Google Shape;521;p15"/>
            <p:cNvSpPr txBox="1"/>
            <p:nvPr/>
          </p:nvSpPr>
          <p:spPr>
            <a:xfrm>
              <a:off x="3168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3552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523" name="Google Shape;523;p15"/>
            <p:cNvSpPr txBox="1"/>
            <p:nvPr/>
          </p:nvSpPr>
          <p:spPr>
            <a:xfrm>
              <a:off x="3552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524" name="Google Shape;524;p15"/>
            <p:cNvSpPr txBox="1"/>
            <p:nvPr/>
          </p:nvSpPr>
          <p:spPr>
            <a:xfrm>
              <a:off x="3552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525" name="Google Shape;525;p15"/>
            <p:cNvSpPr txBox="1"/>
            <p:nvPr/>
          </p:nvSpPr>
          <p:spPr>
            <a:xfrm>
              <a:off x="3552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526" name="Google Shape;526;p15"/>
            <p:cNvSpPr txBox="1"/>
            <p:nvPr/>
          </p:nvSpPr>
          <p:spPr>
            <a:xfrm>
              <a:off x="3552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527" name="Google Shape;527;p15"/>
            <p:cNvSpPr txBox="1"/>
            <p:nvPr/>
          </p:nvSpPr>
          <p:spPr>
            <a:xfrm>
              <a:off x="3552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936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529" name="Google Shape;529;p15"/>
            <p:cNvSpPr txBox="1"/>
            <p:nvPr/>
          </p:nvSpPr>
          <p:spPr>
            <a:xfrm>
              <a:off x="3936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530" name="Google Shape;530;p15"/>
            <p:cNvSpPr txBox="1"/>
            <p:nvPr/>
          </p:nvSpPr>
          <p:spPr>
            <a:xfrm>
              <a:off x="3936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531" name="Google Shape;531;p15"/>
            <p:cNvSpPr txBox="1"/>
            <p:nvPr/>
          </p:nvSpPr>
          <p:spPr>
            <a:xfrm>
              <a:off x="3936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532" name="Google Shape;532;p15"/>
            <p:cNvSpPr txBox="1"/>
            <p:nvPr/>
          </p:nvSpPr>
          <p:spPr>
            <a:xfrm>
              <a:off x="3936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533" name="Google Shape;533;p15"/>
            <p:cNvSpPr txBox="1"/>
            <p:nvPr/>
          </p:nvSpPr>
          <p:spPr>
            <a:xfrm>
              <a:off x="3936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4320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535" name="Google Shape;535;p15"/>
            <p:cNvSpPr txBox="1"/>
            <p:nvPr/>
          </p:nvSpPr>
          <p:spPr>
            <a:xfrm>
              <a:off x="4320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536" name="Google Shape;536;p15"/>
            <p:cNvSpPr txBox="1"/>
            <p:nvPr/>
          </p:nvSpPr>
          <p:spPr>
            <a:xfrm>
              <a:off x="4320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537" name="Google Shape;537;p15"/>
            <p:cNvSpPr txBox="1"/>
            <p:nvPr/>
          </p:nvSpPr>
          <p:spPr>
            <a:xfrm>
              <a:off x="4320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538" name="Google Shape;538;p15"/>
            <p:cNvSpPr txBox="1"/>
            <p:nvPr/>
          </p:nvSpPr>
          <p:spPr>
            <a:xfrm>
              <a:off x="4320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539" name="Google Shape;539;p15"/>
            <p:cNvSpPr txBox="1"/>
            <p:nvPr/>
          </p:nvSpPr>
          <p:spPr>
            <a:xfrm>
              <a:off x="4320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704" y="1536"/>
              <a:ext cx="288" cy="336"/>
            </a:xfrm>
            <a:prstGeom prst="ellipse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541" name="Google Shape;541;p15"/>
            <p:cNvSpPr txBox="1"/>
            <p:nvPr/>
          </p:nvSpPr>
          <p:spPr>
            <a:xfrm>
              <a:off x="4704" y="2016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542" name="Google Shape;542;p15"/>
            <p:cNvSpPr txBox="1"/>
            <p:nvPr/>
          </p:nvSpPr>
          <p:spPr>
            <a:xfrm>
              <a:off x="4704" y="2400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543" name="Google Shape;543;p15"/>
            <p:cNvSpPr txBox="1"/>
            <p:nvPr/>
          </p:nvSpPr>
          <p:spPr>
            <a:xfrm>
              <a:off x="4704" y="2784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544" name="Google Shape;544;p15"/>
            <p:cNvSpPr txBox="1"/>
            <p:nvPr/>
          </p:nvSpPr>
          <p:spPr>
            <a:xfrm>
              <a:off x="4704" y="3168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545" name="Google Shape;545;p15"/>
            <p:cNvSpPr txBox="1"/>
            <p:nvPr/>
          </p:nvSpPr>
          <p:spPr>
            <a:xfrm>
              <a:off x="4704" y="3552"/>
              <a:ext cx="288" cy="3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</p:grpSp>
      <p:sp>
        <p:nvSpPr>
          <p:cNvPr id="546" name="Google Shape;546;p15"/>
          <p:cNvSpPr txBox="1"/>
          <p:nvPr/>
        </p:nvSpPr>
        <p:spPr>
          <a:xfrm>
            <a:off x="5786437" y="1997075"/>
            <a:ext cx="312737" cy="414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547" name="Google Shape;547;p15"/>
          <p:cNvSpPr txBox="1"/>
          <p:nvPr/>
        </p:nvSpPr>
        <p:spPr>
          <a:xfrm>
            <a:off x="6256337" y="1997075"/>
            <a:ext cx="312737" cy="414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548" name="Google Shape;548;p15"/>
          <p:cNvSpPr txBox="1"/>
          <p:nvPr/>
        </p:nvSpPr>
        <p:spPr>
          <a:xfrm>
            <a:off x="6724650" y="1997075"/>
            <a:ext cx="312737" cy="414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</p:txBody>
      </p:sp>
      <p:sp>
        <p:nvSpPr>
          <p:cNvPr id="549" name="Google Shape;549;p15"/>
          <p:cNvSpPr txBox="1"/>
          <p:nvPr/>
        </p:nvSpPr>
        <p:spPr>
          <a:xfrm>
            <a:off x="7194550" y="1997075"/>
            <a:ext cx="312737" cy="414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/>
          </a:p>
        </p:txBody>
      </p:sp>
      <p:sp>
        <p:nvSpPr>
          <p:cNvPr id="550" name="Google Shape;550;p15"/>
          <p:cNvSpPr txBox="1"/>
          <p:nvPr/>
        </p:nvSpPr>
        <p:spPr>
          <a:xfrm>
            <a:off x="7610475" y="1997075"/>
            <a:ext cx="314325" cy="414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5786437" y="2587625"/>
            <a:ext cx="312737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52" name="Google Shape;552;p15"/>
          <p:cNvSpPr/>
          <p:nvPr/>
        </p:nvSpPr>
        <p:spPr>
          <a:xfrm>
            <a:off x="5786437" y="3060700"/>
            <a:ext cx="312737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5786437" y="3533775"/>
            <a:ext cx="312737" cy="412750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54" name="Google Shape;554;p15"/>
          <p:cNvSpPr/>
          <p:nvPr/>
        </p:nvSpPr>
        <p:spPr>
          <a:xfrm>
            <a:off x="6256337" y="2587625"/>
            <a:ext cx="312737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6256337" y="3060700"/>
            <a:ext cx="312737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56" name="Google Shape;556;p15"/>
          <p:cNvSpPr/>
          <p:nvPr/>
        </p:nvSpPr>
        <p:spPr>
          <a:xfrm>
            <a:off x="6256337" y="3533775"/>
            <a:ext cx="312737" cy="412750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57" name="Google Shape;557;p15"/>
          <p:cNvSpPr/>
          <p:nvPr/>
        </p:nvSpPr>
        <p:spPr>
          <a:xfrm>
            <a:off x="6256337" y="4006850"/>
            <a:ext cx="312737" cy="412750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58" name="Google Shape;558;p15"/>
          <p:cNvSpPr/>
          <p:nvPr/>
        </p:nvSpPr>
        <p:spPr>
          <a:xfrm>
            <a:off x="6724650" y="2587625"/>
            <a:ext cx="312737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59" name="Google Shape;559;p15"/>
          <p:cNvSpPr/>
          <p:nvPr/>
        </p:nvSpPr>
        <p:spPr>
          <a:xfrm>
            <a:off x="6724650" y="3060700"/>
            <a:ext cx="312737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6724650" y="3533775"/>
            <a:ext cx="312737" cy="412750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61" name="Google Shape;561;p15"/>
          <p:cNvSpPr/>
          <p:nvPr/>
        </p:nvSpPr>
        <p:spPr>
          <a:xfrm>
            <a:off x="7194550" y="2587625"/>
            <a:ext cx="312737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7194550" y="3060700"/>
            <a:ext cx="312737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63" name="Google Shape;563;p15"/>
          <p:cNvSpPr/>
          <p:nvPr/>
        </p:nvSpPr>
        <p:spPr>
          <a:xfrm>
            <a:off x="7610475" y="2587625"/>
            <a:ext cx="314325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64" name="Google Shape;564;p15"/>
          <p:cNvSpPr/>
          <p:nvPr/>
        </p:nvSpPr>
        <p:spPr>
          <a:xfrm>
            <a:off x="7610475" y="3060700"/>
            <a:ext cx="314325" cy="414337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65" name="Google Shape;565;p15"/>
          <p:cNvSpPr/>
          <p:nvPr/>
        </p:nvSpPr>
        <p:spPr>
          <a:xfrm>
            <a:off x="7610475" y="3533775"/>
            <a:ext cx="314325" cy="412750"/>
          </a:xfrm>
          <a:prstGeom prst="ellipse">
            <a:avLst/>
          </a:prstGeom>
          <a:solidFill>
            <a:srgbClr val="FFFF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6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analysis</a:t>
            </a:r>
            <a:endParaRPr/>
          </a:p>
        </p:txBody>
      </p:sp>
      <p:sp>
        <p:nvSpPr>
          <p:cNvPr id="571" name="Google Shape;571;p16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there are N men and N women,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O(N</a:t>
            </a:r>
            <a:r>
              <a:rPr b="0" baseline="30000" i="0" lang="en-US" sz="2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7"/>
          <p:cNvSpPr txBox="1"/>
          <p:nvPr>
            <p:ph type="title"/>
          </p:nvPr>
        </p:nvSpPr>
        <p:spPr>
          <a:xfrm>
            <a:off x="1441812" y="-380575"/>
            <a:ext cx="731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577" name="Google Shape;577;p17"/>
          <p:cNvSpPr txBox="1"/>
          <p:nvPr>
            <p:ph idx="1" type="body"/>
          </p:nvPr>
        </p:nvSpPr>
        <p:spPr>
          <a:xfrm>
            <a:off x="915162" y="762437"/>
            <a:ext cx="7313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⚪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prefer[m][s]=w means the woman w is on the s-th position in the preference list of the man 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⚪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next[m] be the current best woman in his remaining list. (Initially, next[m]=0)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⚪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fiancee[w]=m means the man m engaged to woman w. (Initially, fiancee[w]=0)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⚪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rank[w][m] is the ranking of the man m in the preference list of the woman w.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⚪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For(m=1;m&lt;=N;m++) {</a:t>
            </a:r>
            <a:b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For(s=m;s!=0;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Motivations &amp; Results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"/>
              <a:buFont typeface="Noto Sans Symbols"/>
              <a:buChar char="⚪"/>
            </a:pPr>
            <a:r>
              <a:rPr b="0" i="0" lang="en-US" sz="2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Cheating Strategies in the Stable Marriage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Gale-Shapley algorithm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⚪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Deterministic/Randomized strategies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⚪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Strengthening of Dubins-Freedman theorem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Stable Matching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Char char="⚪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Group strategies ensuring that every cheating man has a probability which majorizes the original one</a:t>
            </a:r>
            <a:endParaRPr/>
          </a:p>
          <a:p>
            <a:pPr indent="-254000" lvl="0" marL="3429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219200" y="22860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Here Comes the Story…</a:t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1524000" y="1600200"/>
            <a:ext cx="1143000" cy="1204912"/>
            <a:chOff x="960" y="1008"/>
            <a:chExt cx="720" cy="759"/>
          </a:xfrm>
        </p:grpSpPr>
        <p:pic>
          <p:nvPicPr>
            <p:cNvPr descr="j0233042" id="119" name="Google Shape;11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" y="1008"/>
              <a:ext cx="576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3"/>
            <p:cNvSpPr txBox="1"/>
            <p:nvPr/>
          </p:nvSpPr>
          <p:spPr>
            <a:xfrm>
              <a:off x="1056" y="15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Adam</a:t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752600" y="2819400"/>
            <a:ext cx="990600" cy="1204912"/>
            <a:chOff x="1104" y="1776"/>
            <a:chExt cx="624" cy="759"/>
          </a:xfrm>
        </p:grpSpPr>
        <p:pic>
          <p:nvPicPr>
            <p:cNvPr descr="j0232650" id="122" name="Google Shape;12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52" y="1776"/>
              <a:ext cx="359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3"/>
            <p:cNvSpPr txBox="1"/>
            <p:nvPr/>
          </p:nvSpPr>
          <p:spPr>
            <a:xfrm>
              <a:off x="1104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Bob</a:t>
              </a: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1676400" y="4038600"/>
            <a:ext cx="990600" cy="1281112"/>
            <a:chOff x="1056" y="2544"/>
            <a:chExt cx="624" cy="807"/>
          </a:xfrm>
        </p:grpSpPr>
        <p:pic>
          <p:nvPicPr>
            <p:cNvPr descr="j0232429" id="125" name="Google Shape;12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4" y="2544"/>
              <a:ext cx="363" cy="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"/>
            <p:cNvSpPr txBox="1"/>
            <p:nvPr/>
          </p:nvSpPr>
          <p:spPr>
            <a:xfrm>
              <a:off x="1056" y="3120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Carl</a:t>
              </a: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1676400" y="5334000"/>
            <a:ext cx="990600" cy="1281112"/>
            <a:chOff x="1056" y="3360"/>
            <a:chExt cx="624" cy="807"/>
          </a:xfrm>
        </p:grpSpPr>
        <p:pic>
          <p:nvPicPr>
            <p:cNvPr descr="j0232148" id="128" name="Google Shape;12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4" y="3360"/>
              <a:ext cx="464" cy="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3"/>
            <p:cNvSpPr txBox="1"/>
            <p:nvPr/>
          </p:nvSpPr>
          <p:spPr>
            <a:xfrm>
              <a:off x="1056" y="39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David</a:t>
              </a:r>
              <a:endParaRPr/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5334000" y="1600200"/>
            <a:ext cx="1066801" cy="1281112"/>
            <a:chOff x="3360" y="1008"/>
            <a:chExt cx="672" cy="807"/>
          </a:xfrm>
        </p:grpSpPr>
        <p:pic>
          <p:nvPicPr>
            <p:cNvPr descr="j0349093" id="131" name="Google Shape;13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60" y="1008"/>
              <a:ext cx="499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3"/>
            <p:cNvSpPr txBox="1"/>
            <p:nvPr/>
          </p:nvSpPr>
          <p:spPr>
            <a:xfrm>
              <a:off x="3408" y="158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Fran</a:t>
              </a:r>
              <a:endParaRPr/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5410200" y="2895600"/>
            <a:ext cx="990600" cy="1128712"/>
            <a:chOff x="3408" y="1824"/>
            <a:chExt cx="624" cy="711"/>
          </a:xfrm>
        </p:grpSpPr>
        <p:pic>
          <p:nvPicPr>
            <p:cNvPr descr="j0355917" id="134" name="Google Shape;134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04" y="1824"/>
              <a:ext cx="353" cy="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3"/>
            <p:cNvSpPr txBox="1"/>
            <p:nvPr/>
          </p:nvSpPr>
          <p:spPr>
            <a:xfrm>
              <a:off x="3408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Geeta</a:t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5486400" y="5257800"/>
            <a:ext cx="793750" cy="1376362"/>
            <a:chOff x="3408" y="3312"/>
            <a:chExt cx="521" cy="916"/>
          </a:xfrm>
        </p:grpSpPr>
        <p:pic>
          <p:nvPicPr>
            <p:cNvPr descr="j0357969" id="137" name="Google Shape;137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08" y="3312"/>
              <a:ext cx="489" cy="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3"/>
            <p:cNvSpPr txBox="1"/>
            <p:nvPr/>
          </p:nvSpPr>
          <p:spPr>
            <a:xfrm>
              <a:off x="3455" y="3984"/>
              <a:ext cx="474" cy="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Irina</a:t>
              </a: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5410200" y="3962400"/>
            <a:ext cx="990600" cy="1357312"/>
            <a:chOff x="3408" y="2496"/>
            <a:chExt cx="624" cy="855"/>
          </a:xfrm>
        </p:grpSpPr>
        <p:pic>
          <p:nvPicPr>
            <p:cNvPr descr="j0355921" id="140" name="Google Shape;140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56" y="2496"/>
              <a:ext cx="453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3"/>
            <p:cNvSpPr txBox="1"/>
            <p:nvPr/>
          </p:nvSpPr>
          <p:spPr>
            <a:xfrm>
              <a:off x="3408" y="3120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Heiki</a:t>
              </a:r>
              <a:endParaRPr/>
            </a:p>
          </p:txBody>
        </p:sp>
      </p:grpSp>
      <p:sp>
        <p:nvSpPr>
          <p:cNvPr id="142" name="Google Shape;142;p3"/>
          <p:cNvSpPr txBox="1"/>
          <p:nvPr/>
        </p:nvSpPr>
        <p:spPr>
          <a:xfrm>
            <a:off x="2590800" y="1981200"/>
            <a:ext cx="281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Geeta, Heiki, Irina, Fran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2667000" y="32004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Irina, Fran, Heiki, Geeta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2667000" y="44196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Geeta, Fran, Heiki, Irina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2590800" y="56388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Irina, Heiki, Geeta, Fran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6324600" y="19050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Adam, Bob, Carl, David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6324600" y="31242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Carl, David, Bob, Adam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6324600" y="44196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Carl, Bob, David, Adam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6477000" y="57150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Adam, Carl, David, Bob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1295400" y="15240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 for a Matching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>
            <a:off x="1219200" y="1752600"/>
            <a:ext cx="1143000" cy="1204912"/>
            <a:chOff x="960" y="1008"/>
            <a:chExt cx="720" cy="759"/>
          </a:xfrm>
        </p:grpSpPr>
        <p:pic>
          <p:nvPicPr>
            <p:cNvPr descr="j0233042" id="157" name="Google Shape;15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" y="1008"/>
              <a:ext cx="576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4"/>
            <p:cNvSpPr txBox="1"/>
            <p:nvPr/>
          </p:nvSpPr>
          <p:spPr>
            <a:xfrm>
              <a:off x="1056" y="15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Adam</a:t>
              </a:r>
              <a:endParaRPr/>
            </a:p>
          </p:txBody>
        </p:sp>
      </p:grpSp>
      <p:grpSp>
        <p:nvGrpSpPr>
          <p:cNvPr id="159" name="Google Shape;159;p4"/>
          <p:cNvGrpSpPr/>
          <p:nvPr/>
        </p:nvGrpSpPr>
        <p:grpSpPr>
          <a:xfrm>
            <a:off x="2819400" y="1752600"/>
            <a:ext cx="990600" cy="1128712"/>
            <a:chOff x="3408" y="1824"/>
            <a:chExt cx="624" cy="711"/>
          </a:xfrm>
        </p:grpSpPr>
        <p:pic>
          <p:nvPicPr>
            <p:cNvPr descr="j0355917" id="160" name="Google Shape;16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04" y="1824"/>
              <a:ext cx="353" cy="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4"/>
            <p:cNvSpPr txBox="1"/>
            <p:nvPr/>
          </p:nvSpPr>
          <p:spPr>
            <a:xfrm>
              <a:off x="3408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Geeta</a:t>
              </a:r>
              <a:endParaRPr/>
            </a:p>
          </p:txBody>
        </p:sp>
      </p:grpSp>
      <p:grpSp>
        <p:nvGrpSpPr>
          <p:cNvPr id="162" name="Google Shape;162;p4"/>
          <p:cNvGrpSpPr/>
          <p:nvPr/>
        </p:nvGrpSpPr>
        <p:grpSpPr>
          <a:xfrm>
            <a:off x="685800" y="4648200"/>
            <a:ext cx="990600" cy="1204912"/>
            <a:chOff x="1104" y="1776"/>
            <a:chExt cx="624" cy="759"/>
          </a:xfrm>
        </p:grpSpPr>
        <p:pic>
          <p:nvPicPr>
            <p:cNvPr descr="j0232650" id="163" name="Google Shape;16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52" y="1776"/>
              <a:ext cx="359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4"/>
            <p:cNvSpPr txBox="1"/>
            <p:nvPr/>
          </p:nvSpPr>
          <p:spPr>
            <a:xfrm>
              <a:off x="1104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Bob</a:t>
              </a:r>
              <a:endParaRPr/>
            </a:p>
          </p:txBody>
        </p:sp>
      </p:grpSp>
      <p:grpSp>
        <p:nvGrpSpPr>
          <p:cNvPr id="165" name="Google Shape;165;p4"/>
          <p:cNvGrpSpPr/>
          <p:nvPr/>
        </p:nvGrpSpPr>
        <p:grpSpPr>
          <a:xfrm>
            <a:off x="1981200" y="4648200"/>
            <a:ext cx="784225" cy="1155700"/>
            <a:chOff x="3408" y="3312"/>
            <a:chExt cx="596" cy="983"/>
          </a:xfrm>
        </p:grpSpPr>
        <p:pic>
          <p:nvPicPr>
            <p:cNvPr descr="j0357969" id="166" name="Google Shape;166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08" y="3312"/>
              <a:ext cx="489" cy="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4"/>
            <p:cNvSpPr txBox="1"/>
            <p:nvPr/>
          </p:nvSpPr>
          <p:spPr>
            <a:xfrm>
              <a:off x="3455" y="3983"/>
              <a:ext cx="549" cy="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Irina</a:t>
              </a:r>
              <a:endParaRPr/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5791200" y="4724400"/>
            <a:ext cx="990600" cy="1169987"/>
            <a:chOff x="1056" y="2544"/>
            <a:chExt cx="624" cy="837"/>
          </a:xfrm>
        </p:grpSpPr>
        <p:pic>
          <p:nvPicPr>
            <p:cNvPr descr="j0232429" id="169" name="Google Shape;169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04" y="2544"/>
              <a:ext cx="363" cy="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4"/>
            <p:cNvSpPr txBox="1"/>
            <p:nvPr/>
          </p:nvSpPr>
          <p:spPr>
            <a:xfrm>
              <a:off x="1056" y="3119"/>
              <a:ext cx="624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Carl</a:t>
              </a:r>
              <a:endParaRPr/>
            </a:p>
          </p:txBody>
        </p:sp>
      </p:grpSp>
      <p:grpSp>
        <p:nvGrpSpPr>
          <p:cNvPr id="171" name="Google Shape;171;p4"/>
          <p:cNvGrpSpPr/>
          <p:nvPr/>
        </p:nvGrpSpPr>
        <p:grpSpPr>
          <a:xfrm>
            <a:off x="7391400" y="4648200"/>
            <a:ext cx="914400" cy="1227137"/>
            <a:chOff x="3360" y="1008"/>
            <a:chExt cx="672" cy="822"/>
          </a:xfrm>
        </p:grpSpPr>
        <p:pic>
          <p:nvPicPr>
            <p:cNvPr descr="j0349093" id="172" name="Google Shape;172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60" y="1008"/>
              <a:ext cx="499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4"/>
            <p:cNvSpPr txBox="1"/>
            <p:nvPr/>
          </p:nvSpPr>
          <p:spPr>
            <a:xfrm>
              <a:off x="3408" y="1584"/>
              <a:ext cx="624" cy="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Fran</a:t>
              </a:r>
              <a:endParaRPr/>
            </a:p>
          </p:txBody>
        </p:sp>
      </p:grpSp>
      <p:grpSp>
        <p:nvGrpSpPr>
          <p:cNvPr id="174" name="Google Shape;174;p4"/>
          <p:cNvGrpSpPr/>
          <p:nvPr/>
        </p:nvGrpSpPr>
        <p:grpSpPr>
          <a:xfrm>
            <a:off x="6019800" y="1676400"/>
            <a:ext cx="990600" cy="1281112"/>
            <a:chOff x="1056" y="3360"/>
            <a:chExt cx="624" cy="807"/>
          </a:xfrm>
        </p:grpSpPr>
        <p:pic>
          <p:nvPicPr>
            <p:cNvPr descr="j0232148" id="175" name="Google Shape;175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04" y="3360"/>
              <a:ext cx="464" cy="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4"/>
            <p:cNvSpPr txBox="1"/>
            <p:nvPr/>
          </p:nvSpPr>
          <p:spPr>
            <a:xfrm>
              <a:off x="1056" y="39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David</a:t>
              </a: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7543800" y="1600200"/>
            <a:ext cx="990600" cy="1357312"/>
            <a:chOff x="3408" y="2496"/>
            <a:chExt cx="624" cy="855"/>
          </a:xfrm>
        </p:grpSpPr>
        <p:pic>
          <p:nvPicPr>
            <p:cNvPr descr="j0355921" id="178" name="Google Shape;178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56" y="2496"/>
              <a:ext cx="453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4"/>
            <p:cNvSpPr txBox="1"/>
            <p:nvPr/>
          </p:nvSpPr>
          <p:spPr>
            <a:xfrm>
              <a:off x="3408" y="3120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Heiki</a:t>
              </a:r>
              <a:endParaRPr/>
            </a:p>
          </p:txBody>
        </p:sp>
      </p:grpSp>
      <p:sp>
        <p:nvSpPr>
          <p:cNvPr id="180" name="Google Shape;180;p4"/>
          <p:cNvSpPr txBox="1"/>
          <p:nvPr/>
        </p:nvSpPr>
        <p:spPr>
          <a:xfrm>
            <a:off x="4953000" y="6019800"/>
            <a:ext cx="3617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Carl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likes </a:t>
            </a:r>
            <a:r>
              <a:rPr b="0" i="0" lang="en-US" sz="16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Geeta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better than </a:t>
            </a:r>
            <a:r>
              <a:rPr b="0" i="0" lang="en-US" sz="16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Fran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2362200" y="3124200"/>
            <a:ext cx="30654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Geeta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prefers </a:t>
            </a:r>
            <a:r>
              <a:rPr b="0" i="0" lang="en-US" sz="16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Carl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b="0" i="0" lang="en-US" sz="16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Adam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/>
          </a:p>
        </p:txBody>
      </p:sp>
      <p:pic>
        <p:nvPicPr>
          <p:cNvPr descr="MCj03982370000[1]" id="182" name="Google Shape;182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53200" y="5181600"/>
            <a:ext cx="830262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982370000[1]" id="183" name="Google Shape;183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81800" y="2209800"/>
            <a:ext cx="830262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982370000[1]" id="184" name="Google Shape;184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57400" y="2286000"/>
            <a:ext cx="830262" cy="112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982370000[1]" id="185" name="Google Shape;185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9200" y="5105400"/>
            <a:ext cx="830262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 txBox="1"/>
          <p:nvPr/>
        </p:nvSpPr>
        <p:spPr>
          <a:xfrm>
            <a:off x="2286000" y="213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/>
          </a:p>
        </p:txBody>
      </p:sp>
      <p:sp>
        <p:nvSpPr>
          <p:cNvPr id="187" name="Google Shape;187;p4"/>
          <p:cNvSpPr txBox="1"/>
          <p:nvPr/>
        </p:nvSpPr>
        <p:spPr>
          <a:xfrm>
            <a:off x="6705600" y="50292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3657600" y="43434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Blocking Pair</a:t>
            </a:r>
            <a:endParaRPr/>
          </a:p>
        </p:txBody>
      </p:sp>
      <p:pic>
        <p:nvPicPr>
          <p:cNvPr descr="MCj03049190000[1]" id="189" name="Google Shape;189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67200" y="2671762"/>
            <a:ext cx="801687" cy="54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Stable Matching</a:t>
            </a:r>
            <a:endParaRPr/>
          </a:p>
        </p:txBody>
      </p:sp>
      <p:grpSp>
        <p:nvGrpSpPr>
          <p:cNvPr id="196" name="Google Shape;196;p5"/>
          <p:cNvGrpSpPr/>
          <p:nvPr/>
        </p:nvGrpSpPr>
        <p:grpSpPr>
          <a:xfrm>
            <a:off x="1371600" y="1905000"/>
            <a:ext cx="1143000" cy="1204912"/>
            <a:chOff x="960" y="1008"/>
            <a:chExt cx="720" cy="759"/>
          </a:xfrm>
        </p:grpSpPr>
        <p:pic>
          <p:nvPicPr>
            <p:cNvPr descr="j0233042" id="197" name="Google Shape;19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" y="1008"/>
              <a:ext cx="576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5"/>
            <p:cNvSpPr txBox="1"/>
            <p:nvPr/>
          </p:nvSpPr>
          <p:spPr>
            <a:xfrm>
              <a:off x="1056" y="15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Adam</a:t>
              </a:r>
              <a:endParaRPr/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3200400" y="1828800"/>
            <a:ext cx="914400" cy="1301750"/>
            <a:chOff x="3408" y="2496"/>
            <a:chExt cx="624" cy="869"/>
          </a:xfrm>
        </p:grpSpPr>
        <p:pic>
          <p:nvPicPr>
            <p:cNvPr descr="j0355921" id="200" name="Google Shape;20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6" y="2496"/>
              <a:ext cx="453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5"/>
            <p:cNvSpPr txBox="1"/>
            <p:nvPr/>
          </p:nvSpPr>
          <p:spPr>
            <a:xfrm>
              <a:off x="3408" y="3120"/>
              <a:ext cx="624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Heiki</a:t>
              </a:r>
              <a:endParaRPr/>
            </a:p>
          </p:txBody>
        </p:sp>
      </p:grpSp>
      <p:pic>
        <p:nvPicPr>
          <p:cNvPr descr="MCj03982370000[1]" id="202" name="Google Shape;20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2362200"/>
            <a:ext cx="830262" cy="112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5"/>
          <p:cNvGrpSpPr/>
          <p:nvPr/>
        </p:nvGrpSpPr>
        <p:grpSpPr>
          <a:xfrm>
            <a:off x="990600" y="5029200"/>
            <a:ext cx="990600" cy="1204912"/>
            <a:chOff x="1104" y="1776"/>
            <a:chExt cx="624" cy="759"/>
          </a:xfrm>
        </p:grpSpPr>
        <p:pic>
          <p:nvPicPr>
            <p:cNvPr descr="j0232650" id="204" name="Google Shape;204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52" y="1776"/>
              <a:ext cx="359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5"/>
            <p:cNvSpPr txBox="1"/>
            <p:nvPr/>
          </p:nvSpPr>
          <p:spPr>
            <a:xfrm>
              <a:off x="1104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Bob</a:t>
              </a:r>
              <a:endParaRPr/>
            </a:p>
          </p:txBody>
        </p:sp>
      </p:grpSp>
      <p:grpSp>
        <p:nvGrpSpPr>
          <p:cNvPr id="206" name="Google Shape;206;p5"/>
          <p:cNvGrpSpPr/>
          <p:nvPr/>
        </p:nvGrpSpPr>
        <p:grpSpPr>
          <a:xfrm>
            <a:off x="2438400" y="4953000"/>
            <a:ext cx="914400" cy="1274762"/>
            <a:chOff x="3360" y="1008"/>
            <a:chExt cx="672" cy="809"/>
          </a:xfrm>
        </p:grpSpPr>
        <p:pic>
          <p:nvPicPr>
            <p:cNvPr descr="j0349093" id="207" name="Google Shape;207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60" y="1008"/>
              <a:ext cx="499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5"/>
            <p:cNvSpPr txBox="1"/>
            <p:nvPr/>
          </p:nvSpPr>
          <p:spPr>
            <a:xfrm>
              <a:off x="3408" y="1584"/>
              <a:ext cx="6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Fran</a:t>
              </a:r>
              <a:endParaRPr/>
            </a:p>
          </p:txBody>
        </p:sp>
      </p:grpSp>
      <p:pic>
        <p:nvPicPr>
          <p:cNvPr descr="MCj03982370000[1]" id="209" name="Google Shape;20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5486400"/>
            <a:ext cx="830262" cy="112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5"/>
          <p:cNvGrpSpPr/>
          <p:nvPr/>
        </p:nvGrpSpPr>
        <p:grpSpPr>
          <a:xfrm>
            <a:off x="7620000" y="5029200"/>
            <a:ext cx="990600" cy="1128712"/>
            <a:chOff x="3408" y="1824"/>
            <a:chExt cx="624" cy="711"/>
          </a:xfrm>
        </p:grpSpPr>
        <p:pic>
          <p:nvPicPr>
            <p:cNvPr descr="j0355917" id="211" name="Google Shape;211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04" y="1824"/>
              <a:ext cx="353" cy="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5"/>
            <p:cNvSpPr txBox="1"/>
            <p:nvPr/>
          </p:nvSpPr>
          <p:spPr>
            <a:xfrm>
              <a:off x="3408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Geeta</a:t>
              </a:r>
              <a:endParaRPr/>
            </a:p>
          </p:txBody>
        </p:sp>
      </p:grpSp>
      <p:grpSp>
        <p:nvGrpSpPr>
          <p:cNvPr id="213" name="Google Shape;213;p5"/>
          <p:cNvGrpSpPr/>
          <p:nvPr/>
        </p:nvGrpSpPr>
        <p:grpSpPr>
          <a:xfrm>
            <a:off x="6324600" y="5029200"/>
            <a:ext cx="990600" cy="1171575"/>
            <a:chOff x="1056" y="2544"/>
            <a:chExt cx="624" cy="838"/>
          </a:xfrm>
        </p:grpSpPr>
        <p:pic>
          <p:nvPicPr>
            <p:cNvPr descr="j0232429" id="214" name="Google Shape;214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04" y="2544"/>
              <a:ext cx="363" cy="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5"/>
            <p:cNvSpPr txBox="1"/>
            <p:nvPr/>
          </p:nvSpPr>
          <p:spPr>
            <a:xfrm>
              <a:off x="1056" y="3119"/>
              <a:ext cx="624" cy="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Carl</a:t>
              </a:r>
              <a:endParaRPr/>
            </a:p>
          </p:txBody>
        </p:sp>
      </p:grpSp>
      <p:pic>
        <p:nvPicPr>
          <p:cNvPr descr="MCj03982370000[1]" id="216" name="Google Shape;2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4200" y="5486400"/>
            <a:ext cx="830262" cy="112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5"/>
          <p:cNvGrpSpPr/>
          <p:nvPr/>
        </p:nvGrpSpPr>
        <p:grpSpPr>
          <a:xfrm>
            <a:off x="7696200" y="1828800"/>
            <a:ext cx="793750" cy="1250950"/>
            <a:chOff x="3408" y="3312"/>
            <a:chExt cx="517" cy="949"/>
          </a:xfrm>
        </p:grpSpPr>
        <p:pic>
          <p:nvPicPr>
            <p:cNvPr descr="j0357969" id="218" name="Google Shape;218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08" y="3312"/>
              <a:ext cx="489" cy="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5"/>
            <p:cNvSpPr txBox="1"/>
            <p:nvPr/>
          </p:nvSpPr>
          <p:spPr>
            <a:xfrm>
              <a:off x="3455" y="3983"/>
              <a:ext cx="470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Irina</a:t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5867400" y="1828800"/>
            <a:ext cx="990600" cy="1281112"/>
            <a:chOff x="1056" y="3360"/>
            <a:chExt cx="624" cy="807"/>
          </a:xfrm>
        </p:grpSpPr>
        <p:pic>
          <p:nvPicPr>
            <p:cNvPr descr="j0232148" id="221" name="Google Shape;221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04" y="3360"/>
              <a:ext cx="464" cy="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5"/>
            <p:cNvSpPr txBox="1"/>
            <p:nvPr/>
          </p:nvSpPr>
          <p:spPr>
            <a:xfrm>
              <a:off x="1056" y="39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David</a:t>
              </a:r>
              <a:endParaRPr/>
            </a:p>
          </p:txBody>
        </p:sp>
      </p:grpSp>
      <p:pic>
        <p:nvPicPr>
          <p:cNvPr descr="MCj03982370000[1]" id="223" name="Google Shape;2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1800" y="2286000"/>
            <a:ext cx="830262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304800" y="6324600"/>
            <a:ext cx="3478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Bob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likes </a:t>
            </a:r>
            <a:r>
              <a:rPr b="0" i="0" lang="en-US" sz="16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Irina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better than </a:t>
            </a:r>
            <a:r>
              <a:rPr b="0" i="0" lang="en-US" sz="16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Fran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6462712" y="2895600"/>
            <a:ext cx="26812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Unfortunately</a:t>
            </a:r>
            <a:r>
              <a:rPr b="0" i="0" lang="en-US" sz="16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Irina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loves </a:t>
            </a:r>
            <a:r>
              <a:rPr b="0" i="0" lang="en-US" sz="16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David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better!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2438400" y="3657600"/>
            <a:ext cx="4953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Stable Matching: a matching without blocking pairs</a:t>
            </a:r>
            <a:endParaRPr/>
          </a:p>
        </p:txBody>
      </p:sp>
      <p:pic>
        <p:nvPicPr>
          <p:cNvPr descr="MCj03118000000[1]" id="227" name="Google Shape;227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8600" y="5791200"/>
            <a:ext cx="430212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"/>
          <p:cNvSpPr txBox="1"/>
          <p:nvPr/>
        </p:nvSpPr>
        <p:spPr>
          <a:xfrm>
            <a:off x="2514600" y="3733800"/>
            <a:ext cx="495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Bob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0" i="0" lang="en-US" sz="20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Irina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not a blocking pair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type="title"/>
          </p:nvPr>
        </p:nvSpPr>
        <p:spPr>
          <a:xfrm>
            <a:off x="1219200" y="228600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grpSp>
        <p:nvGrpSpPr>
          <p:cNvPr id="235" name="Google Shape;235;p6"/>
          <p:cNvGrpSpPr/>
          <p:nvPr/>
        </p:nvGrpSpPr>
        <p:grpSpPr>
          <a:xfrm>
            <a:off x="1524000" y="1600200"/>
            <a:ext cx="1143000" cy="1204912"/>
            <a:chOff x="960" y="1008"/>
            <a:chExt cx="720" cy="759"/>
          </a:xfrm>
        </p:grpSpPr>
        <p:pic>
          <p:nvPicPr>
            <p:cNvPr descr="j0233042" id="236" name="Google Shape;23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" y="1008"/>
              <a:ext cx="576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6"/>
            <p:cNvSpPr txBox="1"/>
            <p:nvPr/>
          </p:nvSpPr>
          <p:spPr>
            <a:xfrm>
              <a:off x="1056" y="15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Adam</a:t>
              </a: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>
            <a:off x="1752600" y="2819400"/>
            <a:ext cx="990600" cy="1204912"/>
            <a:chOff x="1104" y="1776"/>
            <a:chExt cx="624" cy="759"/>
          </a:xfrm>
        </p:grpSpPr>
        <p:pic>
          <p:nvPicPr>
            <p:cNvPr descr="j0232650" id="239" name="Google Shape;23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52" y="1776"/>
              <a:ext cx="359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"/>
            <p:cNvSpPr txBox="1"/>
            <p:nvPr/>
          </p:nvSpPr>
          <p:spPr>
            <a:xfrm>
              <a:off x="1104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Bob</a:t>
              </a:r>
              <a:endParaRPr/>
            </a:p>
          </p:txBody>
        </p:sp>
      </p:grpSp>
      <p:grpSp>
        <p:nvGrpSpPr>
          <p:cNvPr id="241" name="Google Shape;241;p6"/>
          <p:cNvGrpSpPr/>
          <p:nvPr/>
        </p:nvGrpSpPr>
        <p:grpSpPr>
          <a:xfrm>
            <a:off x="1676400" y="4038600"/>
            <a:ext cx="990600" cy="1281112"/>
            <a:chOff x="1056" y="2544"/>
            <a:chExt cx="624" cy="807"/>
          </a:xfrm>
        </p:grpSpPr>
        <p:pic>
          <p:nvPicPr>
            <p:cNvPr descr="j0232429" id="242" name="Google Shape;242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4" y="2544"/>
              <a:ext cx="363" cy="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6"/>
            <p:cNvSpPr txBox="1"/>
            <p:nvPr/>
          </p:nvSpPr>
          <p:spPr>
            <a:xfrm>
              <a:off x="1056" y="3120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Carl</a:t>
              </a:r>
              <a:endParaRPr/>
            </a:p>
          </p:txBody>
        </p:sp>
      </p:grpSp>
      <p:grpSp>
        <p:nvGrpSpPr>
          <p:cNvPr id="244" name="Google Shape;244;p6"/>
          <p:cNvGrpSpPr/>
          <p:nvPr/>
        </p:nvGrpSpPr>
        <p:grpSpPr>
          <a:xfrm>
            <a:off x="1676400" y="5334000"/>
            <a:ext cx="990600" cy="1281112"/>
            <a:chOff x="1056" y="3360"/>
            <a:chExt cx="624" cy="807"/>
          </a:xfrm>
        </p:grpSpPr>
        <p:pic>
          <p:nvPicPr>
            <p:cNvPr descr="j0232148" id="245" name="Google Shape;245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4" y="3360"/>
              <a:ext cx="464" cy="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6"/>
            <p:cNvSpPr txBox="1"/>
            <p:nvPr/>
          </p:nvSpPr>
          <p:spPr>
            <a:xfrm>
              <a:off x="1056" y="39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David</a:t>
              </a:r>
              <a:endParaRPr/>
            </a:p>
          </p:txBody>
        </p:sp>
      </p:grpSp>
      <p:grpSp>
        <p:nvGrpSpPr>
          <p:cNvPr id="247" name="Google Shape;247;p6"/>
          <p:cNvGrpSpPr/>
          <p:nvPr/>
        </p:nvGrpSpPr>
        <p:grpSpPr>
          <a:xfrm>
            <a:off x="7162800" y="1600200"/>
            <a:ext cx="1066801" cy="1281112"/>
            <a:chOff x="3360" y="1008"/>
            <a:chExt cx="672" cy="807"/>
          </a:xfrm>
        </p:grpSpPr>
        <p:pic>
          <p:nvPicPr>
            <p:cNvPr descr="j0349093" id="248" name="Google Shape;248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60" y="1008"/>
              <a:ext cx="499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6"/>
            <p:cNvSpPr txBox="1"/>
            <p:nvPr/>
          </p:nvSpPr>
          <p:spPr>
            <a:xfrm>
              <a:off x="3408" y="158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Fran</a:t>
              </a:r>
              <a:endParaRPr/>
            </a:p>
          </p:txBody>
        </p:sp>
      </p:grpSp>
      <p:grpSp>
        <p:nvGrpSpPr>
          <p:cNvPr id="250" name="Google Shape;250;p6"/>
          <p:cNvGrpSpPr/>
          <p:nvPr/>
        </p:nvGrpSpPr>
        <p:grpSpPr>
          <a:xfrm>
            <a:off x="7239000" y="2895600"/>
            <a:ext cx="990600" cy="1128712"/>
            <a:chOff x="3408" y="1824"/>
            <a:chExt cx="624" cy="711"/>
          </a:xfrm>
        </p:grpSpPr>
        <p:pic>
          <p:nvPicPr>
            <p:cNvPr descr="j0355917" id="251" name="Google Shape;251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04" y="1824"/>
              <a:ext cx="353" cy="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6"/>
            <p:cNvSpPr txBox="1"/>
            <p:nvPr/>
          </p:nvSpPr>
          <p:spPr>
            <a:xfrm>
              <a:off x="3408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Geeta</a:t>
              </a:r>
              <a:endParaRPr/>
            </a:p>
          </p:txBody>
        </p:sp>
      </p:grpSp>
      <p:grpSp>
        <p:nvGrpSpPr>
          <p:cNvPr id="253" name="Google Shape;253;p6"/>
          <p:cNvGrpSpPr/>
          <p:nvPr/>
        </p:nvGrpSpPr>
        <p:grpSpPr>
          <a:xfrm>
            <a:off x="7315200" y="5257800"/>
            <a:ext cx="793750" cy="1376362"/>
            <a:chOff x="3408" y="3312"/>
            <a:chExt cx="521" cy="916"/>
          </a:xfrm>
        </p:grpSpPr>
        <p:pic>
          <p:nvPicPr>
            <p:cNvPr descr="j0357969" id="254" name="Google Shape;254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08" y="3312"/>
              <a:ext cx="489" cy="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6"/>
            <p:cNvSpPr txBox="1"/>
            <p:nvPr/>
          </p:nvSpPr>
          <p:spPr>
            <a:xfrm>
              <a:off x="3455" y="3984"/>
              <a:ext cx="474" cy="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Irina</a:t>
              </a:r>
              <a:endParaRPr/>
            </a:p>
          </p:txBody>
        </p:sp>
      </p:grpSp>
      <p:grpSp>
        <p:nvGrpSpPr>
          <p:cNvPr id="256" name="Google Shape;256;p6"/>
          <p:cNvGrpSpPr/>
          <p:nvPr/>
        </p:nvGrpSpPr>
        <p:grpSpPr>
          <a:xfrm>
            <a:off x="7239000" y="3962400"/>
            <a:ext cx="990600" cy="1357312"/>
            <a:chOff x="3408" y="2496"/>
            <a:chExt cx="624" cy="855"/>
          </a:xfrm>
        </p:grpSpPr>
        <p:pic>
          <p:nvPicPr>
            <p:cNvPr descr="j0355921" id="257" name="Google Shape;257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456" y="2496"/>
              <a:ext cx="453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6"/>
            <p:cNvSpPr txBox="1"/>
            <p:nvPr/>
          </p:nvSpPr>
          <p:spPr>
            <a:xfrm>
              <a:off x="3408" y="3120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Heiki</a:t>
              </a:r>
              <a:endParaRPr/>
            </a:p>
          </p:txBody>
        </p:sp>
      </p:grpSp>
      <p:grpSp>
        <p:nvGrpSpPr>
          <p:cNvPr id="259" name="Google Shape;259;p6"/>
          <p:cNvGrpSpPr/>
          <p:nvPr/>
        </p:nvGrpSpPr>
        <p:grpSpPr>
          <a:xfrm>
            <a:off x="2667000" y="2057400"/>
            <a:ext cx="4572000" cy="4038600"/>
            <a:chOff x="1680" y="1248"/>
            <a:chExt cx="2880" cy="2544"/>
          </a:xfrm>
        </p:grpSpPr>
        <p:cxnSp>
          <p:nvCxnSpPr>
            <p:cNvPr id="260" name="Google Shape;260;p6"/>
            <p:cNvCxnSpPr/>
            <p:nvPr/>
          </p:nvCxnSpPr>
          <p:spPr>
            <a:xfrm flipH="1" rot="10800000">
              <a:off x="1728" y="2208"/>
              <a:ext cx="2688" cy="1584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1728" y="3792"/>
              <a:ext cx="2784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1776" y="2928"/>
              <a:ext cx="2784" cy="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1776" y="2928"/>
              <a:ext cx="2736" cy="864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 flipH="1" rot="10800000">
              <a:off x="1728" y="2928"/>
              <a:ext cx="2832" cy="864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 flipH="1" rot="10800000">
              <a:off x="1728" y="1440"/>
              <a:ext cx="2688" cy="2352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 flipH="1" rot="10800000">
              <a:off x="1776" y="2208"/>
              <a:ext cx="2640" cy="72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 flipH="1" rot="10800000">
              <a:off x="1776" y="1440"/>
              <a:ext cx="2640" cy="1488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1776" y="2112"/>
              <a:ext cx="2784" cy="816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1776" y="2112"/>
              <a:ext cx="2736" cy="168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0" name="Google Shape;270;p6"/>
            <p:cNvCxnSpPr/>
            <p:nvPr/>
          </p:nvCxnSpPr>
          <p:spPr>
            <a:xfrm flipH="1" rot="10800000">
              <a:off x="1776" y="1440"/>
              <a:ext cx="2640" cy="672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1776" y="2112"/>
              <a:ext cx="2640" cy="96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1680" y="1248"/>
              <a:ext cx="2832" cy="2544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1680" y="1248"/>
              <a:ext cx="2880" cy="168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" name="Google Shape;274;p6"/>
            <p:cNvCxnSpPr/>
            <p:nvPr/>
          </p:nvCxnSpPr>
          <p:spPr>
            <a:xfrm>
              <a:off x="1680" y="1248"/>
              <a:ext cx="2736" cy="960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" name="Google Shape;275;p6"/>
            <p:cNvCxnSpPr/>
            <p:nvPr/>
          </p:nvCxnSpPr>
          <p:spPr>
            <a:xfrm>
              <a:off x="1680" y="1248"/>
              <a:ext cx="2736" cy="192"/>
            </a:xfrm>
            <a:prstGeom prst="straightConnector1">
              <a:avLst/>
            </a:prstGeom>
            <a:noFill/>
            <a:ln cap="flat" cmpd="sng" w="9525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6" name="Google Shape;276;p6"/>
          <p:cNvSpPr txBox="1"/>
          <p:nvPr/>
        </p:nvSpPr>
        <p:spPr>
          <a:xfrm>
            <a:off x="2971800" y="3505200"/>
            <a:ext cx="4038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663300"/>
                </a:solidFill>
                <a:latin typeface="Verdana"/>
                <a:ea typeface="Verdana"/>
                <a:cs typeface="Verdana"/>
                <a:sym typeface="Verdana"/>
              </a:rPr>
              <a:t>The stable marriage problem (Gale and Shapley, American Mathematical Monthly, 1962)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Deciding a Stable Matching</a:t>
            </a:r>
            <a:endParaRPr/>
          </a:p>
        </p:txBody>
      </p:sp>
      <p:sp>
        <p:nvSpPr>
          <p:cNvPr id="283" name="Google Shape;283;p7"/>
          <p:cNvSpPr txBox="1"/>
          <p:nvPr>
            <p:ph idx="1" type="body"/>
          </p:nvPr>
        </p:nvSpPr>
        <p:spPr>
          <a:xfrm>
            <a:off x="1370012" y="1827212"/>
            <a:ext cx="73136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Gale-Shapley Stable Matching 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</a:pPr>
            <a:r>
              <a:rPr b="0" i="0" lang="en-US" sz="2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 Propose, women accept/reject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</a:pPr>
            <a:r>
              <a:rPr b="0" i="0" lang="en-US" sz="2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 Stable Matching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type="title"/>
          </p:nvPr>
        </p:nvSpPr>
        <p:spPr>
          <a:xfrm>
            <a:off x="1370012" y="301625"/>
            <a:ext cx="73136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Gale-Shapley Algorithm</a:t>
            </a:r>
            <a:endParaRPr/>
          </a:p>
        </p:txBody>
      </p:sp>
      <p:grpSp>
        <p:nvGrpSpPr>
          <p:cNvPr id="290" name="Google Shape;290;p8"/>
          <p:cNvGrpSpPr/>
          <p:nvPr/>
        </p:nvGrpSpPr>
        <p:grpSpPr>
          <a:xfrm>
            <a:off x="381000" y="1873250"/>
            <a:ext cx="1143000" cy="1204912"/>
            <a:chOff x="960" y="1008"/>
            <a:chExt cx="720" cy="759"/>
          </a:xfrm>
        </p:grpSpPr>
        <p:pic>
          <p:nvPicPr>
            <p:cNvPr descr="j0233042" id="291" name="Google Shape;29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0" y="1008"/>
              <a:ext cx="576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8"/>
            <p:cNvSpPr txBox="1"/>
            <p:nvPr/>
          </p:nvSpPr>
          <p:spPr>
            <a:xfrm>
              <a:off x="1056" y="15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Adam</a:t>
              </a:r>
              <a:endParaRPr/>
            </a:p>
          </p:txBody>
        </p:sp>
      </p:grpSp>
      <p:grpSp>
        <p:nvGrpSpPr>
          <p:cNvPr id="293" name="Google Shape;293;p8"/>
          <p:cNvGrpSpPr/>
          <p:nvPr/>
        </p:nvGrpSpPr>
        <p:grpSpPr>
          <a:xfrm>
            <a:off x="6477000" y="4235450"/>
            <a:ext cx="914400" cy="1301750"/>
            <a:chOff x="3408" y="2496"/>
            <a:chExt cx="624" cy="869"/>
          </a:xfrm>
        </p:grpSpPr>
        <p:pic>
          <p:nvPicPr>
            <p:cNvPr descr="j0355921" id="294" name="Google Shape;29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56" y="2496"/>
              <a:ext cx="453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8"/>
            <p:cNvSpPr txBox="1"/>
            <p:nvPr/>
          </p:nvSpPr>
          <p:spPr>
            <a:xfrm>
              <a:off x="3408" y="3120"/>
              <a:ext cx="624" cy="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Heiki</a:t>
              </a:r>
              <a:endParaRPr/>
            </a:p>
          </p:txBody>
        </p:sp>
      </p:grpSp>
      <p:grpSp>
        <p:nvGrpSpPr>
          <p:cNvPr id="296" name="Google Shape;296;p8"/>
          <p:cNvGrpSpPr/>
          <p:nvPr/>
        </p:nvGrpSpPr>
        <p:grpSpPr>
          <a:xfrm>
            <a:off x="609600" y="3092450"/>
            <a:ext cx="990600" cy="1204912"/>
            <a:chOff x="1104" y="1776"/>
            <a:chExt cx="624" cy="759"/>
          </a:xfrm>
        </p:grpSpPr>
        <p:pic>
          <p:nvPicPr>
            <p:cNvPr descr="j0232650" id="297" name="Google Shape;29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52" y="1776"/>
              <a:ext cx="359" cy="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8"/>
            <p:cNvSpPr txBox="1"/>
            <p:nvPr/>
          </p:nvSpPr>
          <p:spPr>
            <a:xfrm>
              <a:off x="1104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Bob</a:t>
              </a:r>
              <a:endParaRPr/>
            </a:p>
          </p:txBody>
        </p:sp>
      </p:grpSp>
      <p:grpSp>
        <p:nvGrpSpPr>
          <p:cNvPr id="299" name="Google Shape;299;p8"/>
          <p:cNvGrpSpPr/>
          <p:nvPr/>
        </p:nvGrpSpPr>
        <p:grpSpPr>
          <a:xfrm>
            <a:off x="6477000" y="1797050"/>
            <a:ext cx="914400" cy="1274762"/>
            <a:chOff x="3360" y="1008"/>
            <a:chExt cx="672" cy="809"/>
          </a:xfrm>
        </p:grpSpPr>
        <p:pic>
          <p:nvPicPr>
            <p:cNvPr descr="j0349093" id="300" name="Google Shape;300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60" y="1008"/>
              <a:ext cx="499" cy="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8"/>
            <p:cNvSpPr txBox="1"/>
            <p:nvPr/>
          </p:nvSpPr>
          <p:spPr>
            <a:xfrm>
              <a:off x="3408" y="1584"/>
              <a:ext cx="6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Fran</a:t>
              </a:r>
              <a:endParaRPr/>
            </a:p>
          </p:txBody>
        </p:sp>
      </p:grpSp>
      <p:grpSp>
        <p:nvGrpSpPr>
          <p:cNvPr id="302" name="Google Shape;302;p8"/>
          <p:cNvGrpSpPr/>
          <p:nvPr/>
        </p:nvGrpSpPr>
        <p:grpSpPr>
          <a:xfrm>
            <a:off x="6477000" y="3092450"/>
            <a:ext cx="990600" cy="1128712"/>
            <a:chOff x="3408" y="1824"/>
            <a:chExt cx="624" cy="711"/>
          </a:xfrm>
        </p:grpSpPr>
        <p:pic>
          <p:nvPicPr>
            <p:cNvPr descr="j0355917" id="303" name="Google Shape;303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04" y="1824"/>
              <a:ext cx="353" cy="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8"/>
            <p:cNvSpPr txBox="1"/>
            <p:nvPr/>
          </p:nvSpPr>
          <p:spPr>
            <a:xfrm>
              <a:off x="3408" y="230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Geeta</a:t>
              </a:r>
              <a:endParaRPr/>
            </a:p>
          </p:txBody>
        </p:sp>
      </p:grpSp>
      <p:grpSp>
        <p:nvGrpSpPr>
          <p:cNvPr id="305" name="Google Shape;305;p8"/>
          <p:cNvGrpSpPr/>
          <p:nvPr/>
        </p:nvGrpSpPr>
        <p:grpSpPr>
          <a:xfrm>
            <a:off x="609600" y="4311650"/>
            <a:ext cx="990600" cy="1169987"/>
            <a:chOff x="1056" y="2544"/>
            <a:chExt cx="624" cy="837"/>
          </a:xfrm>
        </p:grpSpPr>
        <p:pic>
          <p:nvPicPr>
            <p:cNvPr descr="j0232429" id="306" name="Google Shape;306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4" y="2544"/>
              <a:ext cx="363" cy="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8"/>
            <p:cNvSpPr txBox="1"/>
            <p:nvPr/>
          </p:nvSpPr>
          <p:spPr>
            <a:xfrm>
              <a:off x="1056" y="3119"/>
              <a:ext cx="624" cy="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Carl</a:t>
              </a:r>
              <a:endParaRPr/>
            </a:p>
          </p:txBody>
        </p:sp>
      </p:grpSp>
      <p:grpSp>
        <p:nvGrpSpPr>
          <p:cNvPr id="308" name="Google Shape;308;p8"/>
          <p:cNvGrpSpPr/>
          <p:nvPr/>
        </p:nvGrpSpPr>
        <p:grpSpPr>
          <a:xfrm>
            <a:off x="6553200" y="5607050"/>
            <a:ext cx="793750" cy="1250950"/>
            <a:chOff x="3408" y="3312"/>
            <a:chExt cx="517" cy="949"/>
          </a:xfrm>
        </p:grpSpPr>
        <p:pic>
          <p:nvPicPr>
            <p:cNvPr descr="j0357969" id="309" name="Google Shape;309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08" y="3312"/>
              <a:ext cx="489" cy="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8"/>
            <p:cNvSpPr txBox="1"/>
            <p:nvPr/>
          </p:nvSpPr>
          <p:spPr>
            <a:xfrm>
              <a:off x="3455" y="3983"/>
              <a:ext cx="470" cy="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66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CC0066"/>
                  </a:solidFill>
                  <a:latin typeface="Verdana"/>
                  <a:ea typeface="Verdana"/>
                  <a:cs typeface="Verdana"/>
                  <a:sym typeface="Verdana"/>
                </a:rPr>
                <a:t>Irina</a:t>
              </a:r>
              <a:endParaRPr/>
            </a:p>
          </p:txBody>
        </p:sp>
      </p:grpSp>
      <p:grpSp>
        <p:nvGrpSpPr>
          <p:cNvPr id="311" name="Google Shape;311;p8"/>
          <p:cNvGrpSpPr/>
          <p:nvPr/>
        </p:nvGrpSpPr>
        <p:grpSpPr>
          <a:xfrm>
            <a:off x="533400" y="5530850"/>
            <a:ext cx="990600" cy="1281112"/>
            <a:chOff x="1056" y="3360"/>
            <a:chExt cx="624" cy="807"/>
          </a:xfrm>
        </p:grpSpPr>
        <p:pic>
          <p:nvPicPr>
            <p:cNvPr descr="j0232148" id="312" name="Google Shape;312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04" y="3360"/>
              <a:ext cx="464" cy="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8"/>
            <p:cNvSpPr txBox="1"/>
            <p:nvPr/>
          </p:nvSpPr>
          <p:spPr>
            <a:xfrm>
              <a:off x="1056" y="3936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FF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rgbClr val="3333FF"/>
                  </a:solidFill>
                  <a:latin typeface="Verdana"/>
                  <a:ea typeface="Verdana"/>
                  <a:cs typeface="Verdana"/>
                  <a:sym typeface="Verdana"/>
                </a:rPr>
                <a:t>David</a:t>
              </a:r>
              <a:endParaRPr/>
            </a:p>
          </p:txBody>
        </p:sp>
      </p:grpSp>
      <p:sp>
        <p:nvSpPr>
          <p:cNvPr id="314" name="Google Shape;314;p8"/>
          <p:cNvSpPr txBox="1"/>
          <p:nvPr/>
        </p:nvSpPr>
        <p:spPr>
          <a:xfrm>
            <a:off x="1524000" y="2178050"/>
            <a:ext cx="281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Geeta, Heiki, Irina, Fran</a:t>
            </a:r>
            <a:endParaRPr/>
          </a:p>
        </p:txBody>
      </p:sp>
      <p:sp>
        <p:nvSpPr>
          <p:cNvPr id="315" name="Google Shape;315;p8"/>
          <p:cNvSpPr txBox="1"/>
          <p:nvPr/>
        </p:nvSpPr>
        <p:spPr>
          <a:xfrm>
            <a:off x="1600200" y="339725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Irina, Fran, Heiki, Geeta</a:t>
            </a:r>
            <a:endParaRPr/>
          </a:p>
        </p:txBody>
      </p:sp>
      <p:sp>
        <p:nvSpPr>
          <p:cNvPr id="316" name="Google Shape;316;p8"/>
          <p:cNvSpPr txBox="1"/>
          <p:nvPr/>
        </p:nvSpPr>
        <p:spPr>
          <a:xfrm>
            <a:off x="1600200" y="461645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Geeta, Fran, Heiki, Irina</a:t>
            </a:r>
            <a:endParaRPr/>
          </a:p>
        </p:txBody>
      </p:sp>
      <p:sp>
        <p:nvSpPr>
          <p:cNvPr id="317" name="Google Shape;317;p8"/>
          <p:cNvSpPr txBox="1"/>
          <p:nvPr/>
        </p:nvSpPr>
        <p:spPr>
          <a:xfrm>
            <a:off x="1524000" y="583565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CC0066"/>
                </a:solidFill>
                <a:latin typeface="Verdana"/>
                <a:ea typeface="Verdana"/>
                <a:cs typeface="Verdana"/>
                <a:sym typeface="Verdana"/>
              </a:rPr>
              <a:t>Irina, Heiki, Geeta, Fran</a:t>
            </a:r>
            <a:endParaRPr/>
          </a:p>
        </p:txBody>
      </p:sp>
      <p:sp>
        <p:nvSpPr>
          <p:cNvPr id="318" name="Google Shape;318;p8"/>
          <p:cNvSpPr txBox="1"/>
          <p:nvPr/>
        </p:nvSpPr>
        <p:spPr>
          <a:xfrm>
            <a:off x="7315200" y="33528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Carl &gt;  Adam</a:t>
            </a:r>
            <a:endParaRPr/>
          </a:p>
        </p:txBody>
      </p:sp>
      <p:sp>
        <p:nvSpPr>
          <p:cNvPr id="319" name="Google Shape;319;p8"/>
          <p:cNvSpPr txBox="1"/>
          <p:nvPr/>
        </p:nvSpPr>
        <p:spPr>
          <a:xfrm>
            <a:off x="7391400" y="5943600"/>
            <a:ext cx="3238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David &gt;  Bob</a:t>
            </a:r>
            <a:endParaRPr/>
          </a:p>
        </p:txBody>
      </p:sp>
      <p:sp>
        <p:nvSpPr>
          <p:cNvPr id="320" name="Google Shape;320;p8"/>
          <p:cNvSpPr txBox="1"/>
          <p:nvPr/>
        </p:nvSpPr>
        <p:spPr>
          <a:xfrm>
            <a:off x="914400" y="3581400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a stable matching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"/>
          <p:cNvSpPr txBox="1"/>
          <p:nvPr>
            <p:ph type="ctrTitle"/>
          </p:nvPr>
        </p:nvSpPr>
        <p:spPr>
          <a:xfrm>
            <a:off x="1443037" y="985837"/>
            <a:ext cx="72390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Stable Marriage Problem</a:t>
            </a:r>
            <a:endParaRPr/>
          </a:p>
        </p:txBody>
      </p:sp>
      <p:sp>
        <p:nvSpPr>
          <p:cNvPr id="326" name="Google Shape;326;p9"/>
          <p:cNvSpPr txBox="1"/>
          <p:nvPr>
            <p:ph idx="1" type="subTitle"/>
          </p:nvPr>
        </p:nvSpPr>
        <p:spPr>
          <a:xfrm>
            <a:off x="1443037" y="3427412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3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2006-08-04T21:18:29Z</dcterms:created>
  <dc:creator>Administrator</dc:creator>
</cp:coreProperties>
</file>