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rFo2eA+VjRGWb5NTTrSWgQdW2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85" d="100"/>
          <a:sy n="85" d="100"/>
        </p:scale>
        <p:origin x="-13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37417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77" name="Google Shape;77;p4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3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3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3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39"/>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8" name="Google Shape;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3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4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4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4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4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4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body" idx="1"/>
          </p:nvPr>
        </p:nvSpPr>
        <p:spPr>
          <a:xfrm>
            <a:off x="381000" y="381000"/>
            <a:ext cx="8229600" cy="5851525"/>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4400"/>
              <a:buFont typeface="Arial"/>
              <a:buNone/>
            </a:pPr>
            <a:r>
              <a:rPr lang="en-US" sz="4400" b="0" i="0" u="none" dirty="0">
                <a:solidFill>
                  <a:schemeClr val="dk1"/>
                </a:solidFill>
                <a:latin typeface="Arial"/>
                <a:ea typeface="Arial"/>
                <a:cs typeface="Arial"/>
                <a:sym typeface="Arial"/>
              </a:rPr>
              <a:t>Prove that:</a:t>
            </a:r>
            <a:endParaRPr dirty="0"/>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The sum of the degrees of the vertices of any finite </a:t>
            </a:r>
            <a:r>
              <a:rPr lang="en-US" sz="2000" b="1" i="0" u="sng" dirty="0">
                <a:solidFill>
                  <a:srgbClr val="FF0000"/>
                </a:solidFill>
                <a:sym typeface="Arial"/>
              </a:rPr>
              <a:t>graph is even</a:t>
            </a:r>
            <a:r>
              <a:rPr lang="en-US" sz="2000" b="0" i="0" u="sng" dirty="0">
                <a:solidFill>
                  <a:schemeClr val="dk1"/>
                </a:solidFill>
                <a:sym typeface="Arial"/>
              </a:rPr>
              <a:t>.</a:t>
            </a:r>
            <a:endParaRPr u="sng" dirty="0"/>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Every simple finite graph has two vertices of the </a:t>
            </a:r>
            <a:r>
              <a:rPr lang="en-US" sz="2000" b="1" i="0" u="sng" dirty="0">
                <a:solidFill>
                  <a:srgbClr val="FF0000"/>
                </a:solidFill>
                <a:latin typeface="Arial"/>
                <a:ea typeface="Arial"/>
                <a:cs typeface="Arial"/>
                <a:sym typeface="Arial"/>
              </a:rPr>
              <a:t>same degree</a:t>
            </a:r>
            <a:r>
              <a:rPr lang="en-US" sz="2000" b="0" i="0" u="none" dirty="0">
                <a:solidFill>
                  <a:schemeClr val="dk1"/>
                </a:solidFill>
                <a:latin typeface="Arial"/>
                <a:ea typeface="Arial"/>
                <a:cs typeface="Arial"/>
                <a:sym typeface="Arial"/>
              </a:rPr>
              <a:t>.</a:t>
            </a:r>
            <a:endParaRPr dirty="0"/>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Prove that “a complete graph with n vertices contains </a:t>
            </a:r>
            <a:r>
              <a:rPr lang="en-US" sz="2000" b="1" i="0" u="sng" dirty="0">
                <a:solidFill>
                  <a:srgbClr val="FF0000"/>
                </a:solidFill>
                <a:sym typeface="Arial"/>
              </a:rPr>
              <a:t>n(n-1)/2 edges.”</a:t>
            </a:r>
            <a:endParaRPr b="1" u="sng" dirty="0">
              <a:solidFill>
                <a:srgbClr val="FF0000"/>
              </a:solidFill>
            </a:endParaRPr>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If the distance d(</a:t>
            </a:r>
            <a:r>
              <a:rPr lang="en-US" sz="2000" b="0" i="0" u="none" dirty="0" err="1">
                <a:solidFill>
                  <a:schemeClr val="dk1"/>
                </a:solidFill>
                <a:latin typeface="Arial"/>
                <a:ea typeface="Arial"/>
                <a:cs typeface="Arial"/>
                <a:sym typeface="Arial"/>
              </a:rPr>
              <a:t>u,v</a:t>
            </a:r>
            <a:r>
              <a:rPr lang="en-US" sz="2000" b="0" i="0" u="none" dirty="0">
                <a:solidFill>
                  <a:schemeClr val="dk1"/>
                </a:solidFill>
                <a:latin typeface="Arial"/>
                <a:ea typeface="Arial"/>
                <a:cs typeface="Arial"/>
                <a:sym typeface="Arial"/>
              </a:rPr>
              <a:t>) between two vertices u and v that can be connected by a path in a graph is defined to be the length of the shortest path connecting them, then prove that the </a:t>
            </a:r>
            <a:r>
              <a:rPr lang="en-US" sz="2000" b="1" u="sng" dirty="0">
                <a:solidFill>
                  <a:srgbClr val="FF0000"/>
                </a:solidFill>
                <a:latin typeface="Arial"/>
                <a:ea typeface="Arial"/>
                <a:cs typeface="Arial"/>
                <a:sym typeface="Arial"/>
              </a:rPr>
              <a:t>distance function satisfies </a:t>
            </a:r>
            <a:r>
              <a:rPr lang="en-US" sz="2000" b="0" i="0" u="none" dirty="0">
                <a:solidFill>
                  <a:schemeClr val="dk1"/>
                </a:solidFill>
                <a:latin typeface="Arial"/>
                <a:ea typeface="Arial"/>
                <a:cs typeface="Arial"/>
                <a:sym typeface="Arial"/>
              </a:rPr>
              <a:t>the triangle inequality: d(</a:t>
            </a:r>
            <a:r>
              <a:rPr lang="en-US" sz="2000" b="0" i="0" u="none" dirty="0" err="1">
                <a:solidFill>
                  <a:schemeClr val="dk1"/>
                </a:solidFill>
                <a:latin typeface="Arial"/>
                <a:ea typeface="Arial"/>
                <a:cs typeface="Arial"/>
                <a:sym typeface="Arial"/>
              </a:rPr>
              <a:t>u,v</a:t>
            </a:r>
            <a:r>
              <a:rPr lang="en-US" sz="2000" b="0" i="0" u="none" dirty="0">
                <a:solidFill>
                  <a:schemeClr val="dk1"/>
                </a:solidFill>
                <a:latin typeface="Arial"/>
                <a:ea typeface="Arial"/>
                <a:cs typeface="Arial"/>
                <a:sym typeface="Arial"/>
              </a:rPr>
              <a:t>)+ d(</a:t>
            </a:r>
            <a:r>
              <a:rPr lang="en-US" sz="2000" b="0" i="0" u="none" dirty="0" err="1">
                <a:solidFill>
                  <a:schemeClr val="dk1"/>
                </a:solidFill>
                <a:latin typeface="Arial"/>
                <a:ea typeface="Arial"/>
                <a:cs typeface="Arial"/>
                <a:sym typeface="Arial"/>
              </a:rPr>
              <a:t>v,w</a:t>
            </a:r>
            <a:r>
              <a:rPr lang="en-US" sz="2000" b="0" i="0" u="none" dirty="0">
                <a:solidFill>
                  <a:schemeClr val="dk1"/>
                </a:solidFill>
                <a:latin typeface="Arial"/>
                <a:ea typeface="Arial"/>
                <a:cs typeface="Arial"/>
                <a:sym typeface="Arial"/>
              </a:rPr>
              <a:t>) </a:t>
            </a:r>
            <a:r>
              <a:rPr lang="en-US" sz="2000" b="0" i="0" u="sng" dirty="0">
                <a:solidFill>
                  <a:schemeClr val="dk1"/>
                </a:solidFill>
                <a:latin typeface="Arial"/>
                <a:ea typeface="Arial"/>
                <a:cs typeface="Arial"/>
                <a:sym typeface="Arial"/>
              </a:rPr>
              <a:t>&gt;</a:t>
            </a:r>
            <a:r>
              <a:rPr lang="en-US" sz="2000" b="0" i="0" u="none" dirty="0">
                <a:solidFill>
                  <a:schemeClr val="dk1"/>
                </a:solidFill>
                <a:latin typeface="Arial"/>
                <a:ea typeface="Arial"/>
                <a:cs typeface="Arial"/>
                <a:sym typeface="Arial"/>
              </a:rPr>
              <a:t> d(</a:t>
            </a:r>
            <a:r>
              <a:rPr lang="en-US" sz="2000" b="0" i="0" u="none" dirty="0" err="1">
                <a:solidFill>
                  <a:schemeClr val="dk1"/>
                </a:solidFill>
                <a:latin typeface="Arial"/>
                <a:ea typeface="Arial"/>
                <a:cs typeface="Arial"/>
                <a:sym typeface="Arial"/>
              </a:rPr>
              <a:t>u,w</a:t>
            </a:r>
            <a:r>
              <a:rPr lang="en-US" sz="2000" b="0" i="0" u="none" dirty="0">
                <a:solidFill>
                  <a:schemeClr val="dk1"/>
                </a:solidFill>
                <a:latin typeface="Arial"/>
                <a:ea typeface="Arial"/>
                <a:cs typeface="Arial"/>
                <a:sym typeface="Arial"/>
              </a:rPr>
              <a:t>).</a:t>
            </a:r>
            <a:endParaRPr dirty="0"/>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Prove that “if u is a vertex of odd degree in a graph, then there exists a path from u to another vertex v of the graph where v also has odd degree.”</a:t>
            </a:r>
            <a:endParaRPr dirty="0"/>
          </a:p>
          <a:p>
            <a:pPr marL="342900" lvl="0" indent="-342900" algn="just" rtl="0">
              <a:lnSpc>
                <a:spcPct val="100000"/>
              </a:lnSpc>
              <a:spcBef>
                <a:spcPts val="400"/>
              </a:spcBef>
              <a:spcAft>
                <a:spcPts val="0"/>
              </a:spcAft>
              <a:buClr>
                <a:schemeClr val="dk1"/>
              </a:buClr>
              <a:buSzPts val="2000"/>
              <a:buFont typeface="Arial"/>
              <a:buAutoNum type="arabicPeriod"/>
            </a:pPr>
            <a:r>
              <a:rPr lang="en-US" sz="2000" b="0" i="0" u="none" dirty="0">
                <a:solidFill>
                  <a:schemeClr val="dk1"/>
                </a:solidFill>
                <a:latin typeface="Arial"/>
                <a:ea typeface="Arial"/>
                <a:cs typeface="Arial"/>
                <a:sym typeface="Arial"/>
              </a:rPr>
              <a:t>Every closed trail </a:t>
            </a:r>
            <a:r>
              <a:rPr lang="en-US" sz="2000" b="1" i="0" u="sng" dirty="0">
                <a:solidFill>
                  <a:srgbClr val="FF0000"/>
                </a:solidFill>
                <a:latin typeface="Arial"/>
                <a:ea typeface="Arial"/>
                <a:cs typeface="Arial"/>
                <a:sym typeface="Arial"/>
              </a:rPr>
              <a:t>(of length n &gt; 2) </a:t>
            </a:r>
            <a:r>
              <a:rPr lang="en-US" sz="2000" b="0" i="0" u="none" dirty="0">
                <a:solidFill>
                  <a:schemeClr val="dk1"/>
                </a:solidFill>
                <a:latin typeface="Arial"/>
                <a:ea typeface="Arial"/>
                <a:cs typeface="Arial"/>
                <a:sym typeface="Arial"/>
              </a:rPr>
              <a:t>containing a given vertex (resp. edge) has a subsequence which is a cycle containing that vertex (resp. edge)</a:t>
            </a:r>
            <a:endParaRPr dirty="0"/>
          </a:p>
          <a:p>
            <a:pPr marL="342900" lvl="0" indent="-215900" algn="l" rtl="0">
              <a:spcBef>
                <a:spcPts val="400"/>
              </a:spcBef>
              <a:spcAft>
                <a:spcPts val="0"/>
              </a:spcAft>
              <a:buClr>
                <a:schemeClr val="dk1"/>
              </a:buClr>
              <a:buSzPts val="2000"/>
              <a:buFont typeface="Arial"/>
              <a:buNone/>
            </a:pPr>
            <a:endParaRPr sz="2000" b="0" i="0" u="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504825"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dirty="0">
                <a:solidFill>
                  <a:schemeClr val="dk2"/>
                </a:solidFill>
                <a:latin typeface="Arial"/>
                <a:ea typeface="Arial"/>
                <a:cs typeface="Arial"/>
                <a:sym typeface="Arial"/>
              </a:rPr>
              <a:t/>
            </a:r>
            <a:br>
              <a:rPr lang="en-US" sz="3600" b="0" i="0" u="none" dirty="0">
                <a:solidFill>
                  <a:schemeClr val="dk2"/>
                </a:solidFill>
                <a:latin typeface="Arial"/>
                <a:ea typeface="Arial"/>
                <a:cs typeface="Arial"/>
                <a:sym typeface="Arial"/>
              </a:rPr>
            </a:br>
            <a:r>
              <a:rPr lang="en-US" sz="3600" b="0" i="0" u="sng" dirty="0">
                <a:solidFill>
                  <a:srgbClr val="FF0000"/>
                </a:solidFill>
                <a:sym typeface="Arial"/>
              </a:rPr>
              <a:t>Every graph with n vertices and k edges has at least n-k components</a:t>
            </a:r>
            <a:br>
              <a:rPr lang="en-US" sz="3600" b="0" i="0" u="sng" dirty="0">
                <a:solidFill>
                  <a:srgbClr val="FF0000"/>
                </a:solidFill>
                <a:sym typeface="Arial"/>
              </a:rPr>
            </a:br>
            <a:endParaRPr u="sng" dirty="0">
              <a:solidFill>
                <a:srgbClr val="FF0000"/>
              </a:solidFill>
            </a:endParaRPr>
          </a:p>
        </p:txBody>
      </p:sp>
      <p:sp>
        <p:nvSpPr>
          <p:cNvPr id="139" name="Google Shape;139;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dirty="0">
                <a:solidFill>
                  <a:schemeClr val="dk1"/>
                </a:solidFill>
                <a:latin typeface="Arial"/>
                <a:ea typeface="Arial"/>
                <a:cs typeface="Arial"/>
                <a:sym typeface="Arial"/>
              </a:rPr>
              <a:t>Proof</a:t>
            </a:r>
            <a:endParaRPr dirty="0"/>
          </a:p>
          <a:p>
            <a:pPr marL="342900" lvl="0" indent="-342900"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N vertex graph with no edge: n components</a:t>
            </a:r>
            <a:endParaRPr dirty="0"/>
          </a:p>
          <a:p>
            <a:pPr marL="342900" lvl="0" indent="-342900"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Each edge added reduces this by at most 1</a:t>
            </a:r>
            <a:endParaRPr dirty="0"/>
          </a:p>
          <a:p>
            <a:pPr marL="342900" lvl="0" indent="-342900"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So when k edges added number of components is still at least n-k.</a:t>
            </a:r>
            <a:endParaRPr dirty="0"/>
          </a:p>
          <a:p>
            <a:pPr marL="342900" lvl="0" indent="-3429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Arial"/>
              <a:ea typeface="Arial"/>
              <a:cs typeface="Arial"/>
              <a:sym typeface="Arial"/>
            </a:endParaRPr>
          </a:p>
          <a:p>
            <a:pPr marL="342900" lvl="0" indent="-139700" algn="l" rtl="0">
              <a:spcBef>
                <a:spcPts val="640"/>
              </a:spcBef>
              <a:spcAft>
                <a:spcPts val="0"/>
              </a:spcAft>
              <a:buClr>
                <a:schemeClr val="dk1"/>
              </a:buClr>
              <a:buSzPts val="3200"/>
              <a:buFont typeface="Arial"/>
              <a:buNone/>
            </a:pPr>
            <a:endParaRPr sz="3200" b="0" i="0" u="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p11"/>
          <p:cNvGraphicFramePr/>
          <p:nvPr/>
        </p:nvGraphicFramePr>
        <p:xfrm>
          <a:off x="304800" y="990600"/>
          <a:ext cx="8153400" cy="5105400"/>
        </p:xfrm>
        <a:graphic>
          <a:graphicData uri="http://schemas.openxmlformats.org/presentationml/2006/ole">
            <mc:AlternateContent xmlns:mc="http://schemas.openxmlformats.org/markup-compatibility/2006">
              <mc:Choice xmlns:v="urn:schemas-microsoft-com:vml" Requires="v">
                <p:oleObj spid="_x0000_s2062" r:id="rId4" imgW="8153400" imgH="5105400" progId="Paint.Picture">
                  <p:embed/>
                </p:oleObj>
              </mc:Choice>
              <mc:Fallback>
                <p:oleObj r:id="rId4" imgW="8153400" imgH="5105400" progId="Paint.Picture">
                  <p:embed/>
                  <p:pic>
                    <p:nvPicPr>
                      <p:cNvPr id="144" name="Google Shape;144;p11"/>
                      <p:cNvPicPr preferRelativeResize="0"/>
                      <p:nvPr>
                        <p:ph type="body" idx="1"/>
                      </p:nvPr>
                    </p:nvPicPr>
                    <p:blipFill rotWithShape="1">
                      <a:blip r:embed="rId5">
                        <a:alphaModFix/>
                      </a:blip>
                      <a:srcRect/>
                      <a:stretch/>
                    </p:blipFill>
                    <p:spPr>
                      <a:xfrm>
                        <a:off x="304800" y="990600"/>
                        <a:ext cx="8153400" cy="510540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Arial"/>
              <a:buNone/>
            </a:pPr>
            <a:r>
              <a:rPr lang="en-US" sz="3200" b="0" i="0" u="none" dirty="0">
                <a:solidFill>
                  <a:schemeClr val="dk2"/>
                </a:solidFill>
                <a:latin typeface="Arial"/>
                <a:ea typeface="Arial"/>
                <a:cs typeface="Arial"/>
                <a:sym typeface="Arial"/>
              </a:rPr>
              <a:t>Prove that a finite graph is bipartite if and only if it contains no cycles of odd length.</a:t>
            </a:r>
            <a:endParaRPr dirty="0"/>
          </a:p>
        </p:txBody>
      </p:sp>
      <p:sp>
        <p:nvSpPr>
          <p:cNvPr id="150" name="Google Shape;150;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show that a graph is bipartite, we need to show that we can divide its vertices into two subsets A and B such that every edge in the graph connects a vertex in set A to a vertex in set B.</a:t>
            </a:r>
            <a:endParaRPr/>
          </a:p>
          <a:p>
            <a:pPr marL="342900" lvl="0" indent="-342900" algn="just"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Choose any vertex from the graph and put it in set A. Follow every edge from that vertex and put all vertices at the other end in set B. Erase all the vertices you used.</a:t>
            </a:r>
            <a:endParaRPr/>
          </a:p>
          <a:p>
            <a:pPr marL="342900" lvl="0" indent="-342900"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Now for every vertex in B, follow all edges from each and put the vertices on the other end in A, erasing all the vertices you used.</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56" name="Google Shape;156;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Alternate back and forth in this manner until you cannot proceed. This process cannot encounter a vertex that is already in one set that needs to be moved to the other, since if it did, that would represent an odd number of steps from it to itself, so there would be a cycle of odd length.</a:t>
            </a:r>
            <a:endParaRPr/>
          </a:p>
          <a:p>
            <a:pPr marL="342900" lvl="0" indent="-165100" algn="just"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If the graph is not connected, there may still be vertices that have not been assigned. Repeat the process in the previous paragraph until all vertices are assigned either to set A or to set B.</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Cube Puzzle</a:t>
            </a:r>
            <a:endParaRPr/>
          </a:p>
        </p:txBody>
      </p:sp>
      <p:pic>
        <p:nvPicPr>
          <p:cNvPr id="162" name="Google Shape;162;p14"/>
          <p:cNvPicPr preferRelativeResize="0">
            <a:picLocks noGrp="1"/>
          </p:cNvPicPr>
          <p:nvPr>
            <p:ph type="body" idx="1"/>
          </p:nvPr>
        </p:nvPicPr>
        <p:blipFill rotWithShape="1">
          <a:blip r:embed="rId3">
            <a:alphaModFix/>
          </a:blip>
          <a:srcRect/>
          <a:stretch/>
        </p:blipFill>
        <p:spPr>
          <a:xfrm>
            <a:off x="0" y="1295400"/>
            <a:ext cx="9144000" cy="3200400"/>
          </a:xfrm>
          <a:prstGeom prst="rect">
            <a:avLst/>
          </a:prstGeom>
          <a:noFill/>
          <a:ln>
            <a:noFill/>
          </a:ln>
        </p:spPr>
      </p:pic>
      <p:pic>
        <p:nvPicPr>
          <p:cNvPr id="163" name="Google Shape;163;p14"/>
          <p:cNvPicPr preferRelativeResize="0">
            <a:picLocks noGrp="1"/>
          </p:cNvPicPr>
          <p:nvPr>
            <p:ph type="body" idx="1"/>
          </p:nvPr>
        </p:nvPicPr>
        <p:blipFill rotWithShape="1">
          <a:blip r:embed="rId4">
            <a:alphaModFix/>
          </a:blip>
          <a:srcRect/>
          <a:stretch/>
        </p:blipFill>
        <p:spPr>
          <a:xfrm>
            <a:off x="3352800" y="4368800"/>
            <a:ext cx="3124200" cy="25384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69" name="Google Shape;169;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Figure shows four unwrapped cubes that form the instant insanity puzzle. The letters R,W,B and G stand for the colors red, white, blue and green. The object of the puzzle is to stack the blocks in a pile of 4 in such a way that each of the colors appears exactly once on each of the four sides of the stack.</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274637"/>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75" name="Google Shape;175;p16"/>
          <p:cNvSpPr txBox="1">
            <a:spLocks noGrp="1"/>
          </p:cNvSpPr>
          <p:nvPr>
            <p:ph type="body" idx="1"/>
          </p:nvPr>
        </p:nvSpPr>
        <p:spPr>
          <a:xfrm>
            <a:off x="457200" y="1143000"/>
            <a:ext cx="8229600" cy="57150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Any cube can have any pair of opposite faces appear on opposite sides of the stack of four. By turning the cube upside-down, the clockwise-counterclockwise orientation of those faces can be flipped, if necessary.</a:t>
            </a:r>
            <a:endParaRPr/>
          </a:p>
          <a:p>
            <a:pPr marL="342900" lvl="0" indent="-165100" algn="just"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For each cube, we'll draw a graph connecting the pairs of colors on opposite faces, so each cube's graph will consist of four vertices, corresponding to the four possible colors, and three edges that correspond to the pairs of colors that are opposite each other on each different cube.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pic>
        <p:nvPicPr>
          <p:cNvPr id="181" name="Google Shape;181;p17"/>
          <p:cNvPicPr preferRelativeResize="0">
            <a:picLocks noGrp="1"/>
          </p:cNvPicPr>
          <p:nvPr>
            <p:ph type="body" idx="1"/>
          </p:nvPr>
        </p:nvPicPr>
        <p:blipFill rotWithShape="1">
          <a:blip r:embed="rId3">
            <a:alphaModFix/>
          </a:blip>
          <a:srcRect/>
          <a:stretch/>
        </p:blipFill>
        <p:spPr>
          <a:xfrm>
            <a:off x="457200" y="457200"/>
            <a:ext cx="8229600" cy="640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Combining all cubes</a:t>
            </a:r>
            <a:endParaRPr/>
          </a:p>
        </p:txBody>
      </p:sp>
      <p:pic>
        <p:nvPicPr>
          <p:cNvPr id="187" name="Google Shape;187;p18"/>
          <p:cNvPicPr preferRelativeResize="0">
            <a:picLocks noGrp="1"/>
          </p:cNvPicPr>
          <p:nvPr>
            <p:ph type="body" idx="1"/>
          </p:nvPr>
        </p:nvPicPr>
        <p:blipFill rotWithShape="1">
          <a:blip r:embed="rId3">
            <a:alphaModFix/>
          </a:blip>
          <a:srcRect/>
          <a:stretch/>
        </p:blipFill>
        <p:spPr>
          <a:xfrm>
            <a:off x="2057400" y="1600200"/>
            <a:ext cx="5562600" cy="4953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93" name="Google Shape;193;p19"/>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Solution of puzzle is obtain 2 subgraph.</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Each subgraph contains exactly one edge from each cube.</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Subgraphs have no edge in common.</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Each subgraph is regular of degree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796125" y="324725"/>
            <a:ext cx="8229600" cy="716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2400"/>
              <a:buFont typeface="Arial"/>
              <a:buNone/>
            </a:pPr>
            <a:r>
              <a:rPr lang="en-US" sz="2400" b="0" i="0" u="none" dirty="0">
                <a:solidFill>
                  <a:schemeClr val="dk2"/>
                </a:solidFill>
                <a:latin typeface="Arial"/>
                <a:ea typeface="Arial"/>
                <a:cs typeface="Arial"/>
                <a:sym typeface="Arial"/>
              </a:rPr>
              <a:t/>
            </a:r>
            <a:br>
              <a:rPr lang="en-US" sz="2400" b="0" i="0" u="none" dirty="0">
                <a:solidFill>
                  <a:schemeClr val="dk2"/>
                </a:solidFill>
                <a:latin typeface="Arial"/>
                <a:ea typeface="Arial"/>
                <a:cs typeface="Arial"/>
                <a:sym typeface="Arial"/>
              </a:rPr>
            </a:br>
            <a:r>
              <a:rPr lang="en-US" sz="2400" b="0" i="0" u="sng" dirty="0">
                <a:solidFill>
                  <a:srgbClr val="FF0000"/>
                </a:solidFill>
                <a:latin typeface="Arial"/>
                <a:ea typeface="Arial"/>
                <a:cs typeface="Arial"/>
                <a:sym typeface="Arial"/>
              </a:rPr>
              <a:t>Prove that “the sum of the degrees of the vertices of any finite graph is even.”</a:t>
            </a:r>
            <a:r>
              <a:rPr lang="en-US" sz="2400" b="0" i="0" u="none" dirty="0">
                <a:solidFill>
                  <a:schemeClr val="dk2"/>
                </a:solidFill>
                <a:latin typeface="Arial"/>
                <a:ea typeface="Arial"/>
                <a:cs typeface="Arial"/>
                <a:sym typeface="Arial"/>
              </a:rPr>
              <a:t/>
            </a:r>
            <a:br>
              <a:rPr lang="en-US" sz="2400" b="0" i="0" u="none" dirty="0">
                <a:solidFill>
                  <a:schemeClr val="dk2"/>
                </a:solidFill>
                <a:latin typeface="Arial"/>
                <a:ea typeface="Arial"/>
                <a:cs typeface="Arial"/>
                <a:sym typeface="Arial"/>
              </a:rPr>
            </a:br>
            <a:endParaRPr dirty="0"/>
          </a:p>
        </p:txBody>
      </p:sp>
      <p:sp>
        <p:nvSpPr>
          <p:cNvPr id="90" name="Google Shape;90;p2"/>
          <p:cNvSpPr txBox="1">
            <a:spLocks noGrp="1"/>
          </p:cNvSpPr>
          <p:nvPr>
            <p:ph type="body" idx="1"/>
          </p:nvPr>
        </p:nvSpPr>
        <p:spPr>
          <a:xfrm>
            <a:off x="457200" y="1371600"/>
            <a:ext cx="8229600" cy="4754562"/>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Each edge ends at two vertices. If we begin with just the vertices and no edges, every vertex has degree zero, so the sum of those degrees is zero, an even number. </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Now add edges one at a time, each of which connects one vertex to another, or connects a vertex to itself (if you allow that). </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Either the degree of two vertices is increased by one (for a total of two) or one vertex's degree is increased by two. </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In either case, the sum of the degrees is increased by two, so the sum remains even.</a:t>
            </a:r>
            <a:endParaRPr dirty="0"/>
          </a:p>
          <a:p>
            <a:pPr marL="342900" lvl="0" indent="-342900" algn="just" rtl="0">
              <a:lnSpc>
                <a:spcPct val="8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                                        ------- </a:t>
            </a:r>
            <a:endParaRPr dirty="0"/>
          </a:p>
          <a:p>
            <a:pPr marL="342900" lvl="0" indent="-165100" algn="l" rtl="0">
              <a:spcBef>
                <a:spcPts val="560"/>
              </a:spcBef>
              <a:spcAft>
                <a:spcPts val="0"/>
              </a:spcAft>
              <a:buClr>
                <a:schemeClr val="dk1"/>
              </a:buClr>
              <a:buSzPts val="2800"/>
              <a:buFont typeface="Arial"/>
              <a:buNone/>
            </a:pPr>
            <a:endParaRPr sz="2800" b="0" i="0" u="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pic>
        <p:nvPicPr>
          <p:cNvPr id="199" name="Google Shape;199;p20"/>
          <p:cNvPicPr preferRelativeResize="0">
            <a:picLocks noGrp="1"/>
          </p:cNvPicPr>
          <p:nvPr>
            <p:ph type="body" idx="1"/>
          </p:nvPr>
        </p:nvPicPr>
        <p:blipFill rotWithShape="1">
          <a:blip r:embed="rId3">
            <a:alphaModFix/>
          </a:blip>
          <a:srcRect/>
          <a:stretch/>
        </p:blipFill>
        <p:spPr>
          <a:xfrm>
            <a:off x="457200" y="1600200"/>
            <a:ext cx="8229600" cy="45259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Solve yourself</a:t>
            </a:r>
            <a:endParaRPr/>
          </a:p>
        </p:txBody>
      </p:sp>
      <p:pic>
        <p:nvPicPr>
          <p:cNvPr id="205" name="Google Shape;205;p21"/>
          <p:cNvPicPr preferRelativeResize="0">
            <a:picLocks noGrp="1"/>
          </p:cNvPicPr>
          <p:nvPr>
            <p:ph type="body" idx="1"/>
          </p:nvPr>
        </p:nvPicPr>
        <p:blipFill rotWithShape="1">
          <a:blip r:embed="rId3">
            <a:alphaModFix/>
          </a:blip>
          <a:srcRect/>
          <a:stretch/>
        </p:blipFill>
        <p:spPr>
          <a:xfrm>
            <a:off x="457200" y="2286000"/>
            <a:ext cx="82296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6000"/>
          </a:p>
        </p:txBody>
      </p:sp>
      <p:sp>
        <p:nvSpPr>
          <p:cNvPr id="211" name="Google Shape;211;p2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6600"/>
              <a:buFont typeface="Arial"/>
              <a:buNone/>
            </a:pPr>
            <a:r>
              <a:rPr lang="en-US" sz="6600" b="0" i="0" u="none">
                <a:solidFill>
                  <a:schemeClr val="dk1"/>
                </a:solidFill>
                <a:latin typeface="Arial"/>
                <a:ea typeface="Arial"/>
                <a:cs typeface="Arial"/>
                <a:sym typeface="Arial"/>
              </a:rPr>
              <a:t>Tree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Definitions</a:t>
            </a:r>
            <a:endParaRPr/>
          </a:p>
        </p:txBody>
      </p:sp>
      <p:sp>
        <p:nvSpPr>
          <p:cNvPr id="217" name="Google Shape;21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graph with no cycle is </a:t>
            </a:r>
            <a:r>
              <a:rPr lang="en-US" sz="3200" b="1" i="1" u="none">
                <a:solidFill>
                  <a:schemeClr val="dk1"/>
                </a:solidFill>
                <a:latin typeface="Arial"/>
                <a:ea typeface="Arial"/>
                <a:cs typeface="Arial"/>
                <a:sym typeface="Arial"/>
              </a:rPr>
              <a:t>acyclic</a:t>
            </a:r>
            <a:r>
              <a:rPr lang="en-US" sz="3200" b="0" i="0" u="none">
                <a:solidFill>
                  <a:schemeClr val="dk1"/>
                </a:solidFill>
                <a:latin typeface="Arial"/>
                <a:ea typeface="Arial"/>
                <a:cs typeface="Arial"/>
                <a:sym typeface="Arial"/>
              </a:rPr>
              <a:t>.</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1" i="1" u="none">
                <a:solidFill>
                  <a:schemeClr val="dk1"/>
                </a:solidFill>
                <a:latin typeface="Arial"/>
                <a:ea typeface="Arial"/>
                <a:cs typeface="Arial"/>
                <a:sym typeface="Arial"/>
              </a:rPr>
              <a:t>forest</a:t>
            </a:r>
            <a:r>
              <a:rPr lang="en-US" sz="3200" b="0" i="0" u="none">
                <a:solidFill>
                  <a:schemeClr val="dk1"/>
                </a:solidFill>
                <a:latin typeface="Arial"/>
                <a:ea typeface="Arial"/>
                <a:cs typeface="Arial"/>
                <a:sym typeface="Arial"/>
              </a:rPr>
              <a:t> is an acyclic graph.</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1" i="1" u="none">
                <a:solidFill>
                  <a:schemeClr val="dk1"/>
                </a:solidFill>
                <a:latin typeface="Arial"/>
                <a:ea typeface="Arial"/>
                <a:cs typeface="Arial"/>
                <a:sym typeface="Arial"/>
              </a:rPr>
              <a:t>tree</a:t>
            </a:r>
            <a:r>
              <a:rPr lang="en-US" sz="3200" b="0" i="0" u="none">
                <a:solidFill>
                  <a:schemeClr val="dk1"/>
                </a:solidFill>
                <a:latin typeface="Arial"/>
                <a:ea typeface="Arial"/>
                <a:cs typeface="Arial"/>
                <a:sym typeface="Arial"/>
              </a:rPr>
              <a:t> is a connected acyclic graph.</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1" i="1" u="none">
                <a:solidFill>
                  <a:schemeClr val="dk1"/>
                </a:solidFill>
                <a:latin typeface="Arial"/>
                <a:ea typeface="Arial"/>
                <a:cs typeface="Arial"/>
                <a:sym typeface="Arial"/>
              </a:rPr>
              <a:t>leaf</a:t>
            </a:r>
            <a:r>
              <a:rPr lang="en-US" sz="3200" b="0" i="0" u="none">
                <a:solidFill>
                  <a:schemeClr val="dk1"/>
                </a:solidFill>
                <a:latin typeface="Arial"/>
                <a:ea typeface="Arial"/>
                <a:cs typeface="Arial"/>
                <a:sym typeface="Arial"/>
              </a:rPr>
              <a:t> (or pendant vertex) is a vertex of degree 1.</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1" i="1" u="none">
                <a:solidFill>
                  <a:schemeClr val="dk1"/>
                </a:solidFill>
                <a:latin typeface="Arial"/>
                <a:ea typeface="Arial"/>
                <a:cs typeface="Arial"/>
                <a:sym typeface="Arial"/>
              </a:rPr>
              <a:t>spanning subgraph</a:t>
            </a:r>
            <a:r>
              <a:rPr lang="en-US" sz="3200" b="0" i="0" u="none">
                <a:solidFill>
                  <a:schemeClr val="dk1"/>
                </a:solidFill>
                <a:latin typeface="Arial"/>
                <a:ea typeface="Arial"/>
                <a:cs typeface="Arial"/>
                <a:sym typeface="Arial"/>
              </a:rPr>
              <a:t> of G is a subgraph with vertex set V(G).</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1" i="1" u="none">
                <a:solidFill>
                  <a:schemeClr val="dk1"/>
                </a:solidFill>
                <a:latin typeface="Arial"/>
                <a:ea typeface="Arial"/>
                <a:cs typeface="Arial"/>
                <a:sym typeface="Arial"/>
              </a:rPr>
              <a:t>spanning tree</a:t>
            </a:r>
            <a:r>
              <a:rPr lang="en-US" sz="3200" b="0" i="0" u="none">
                <a:solidFill>
                  <a:schemeClr val="dk1"/>
                </a:solidFill>
                <a:latin typeface="Arial"/>
                <a:ea typeface="Arial"/>
                <a:cs typeface="Arial"/>
                <a:sym typeface="Arial"/>
              </a:rPr>
              <a:t> is a spanning subgraph that is a tree.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Distance and center in a tree</a:t>
            </a:r>
            <a:endParaRPr/>
          </a:p>
        </p:txBody>
      </p:sp>
      <p:pic>
        <p:nvPicPr>
          <p:cNvPr id="223" name="Google Shape;223;p24"/>
          <p:cNvPicPr preferRelativeResize="0">
            <a:picLocks noGrp="1"/>
          </p:cNvPicPr>
          <p:nvPr>
            <p:ph type="body" idx="1"/>
          </p:nvPr>
        </p:nvPicPr>
        <p:blipFill rotWithShape="1">
          <a:blip r:embed="rId3">
            <a:alphaModFix/>
          </a:blip>
          <a:srcRect/>
          <a:stretch/>
        </p:blipFill>
        <p:spPr>
          <a:xfrm>
            <a:off x="457200" y="1600200"/>
            <a:ext cx="8229600" cy="45259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229" name="Google Shape;229;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A tree is a connected forest and every component of a forest is a tree.</a:t>
            </a:r>
            <a:endParaRPr dirty="0"/>
          </a:p>
          <a:p>
            <a:pPr marL="342900" lvl="0" indent="-342900" algn="just"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Paths are trees. </a:t>
            </a:r>
            <a:endParaRPr dirty="0"/>
          </a:p>
          <a:p>
            <a:pPr marL="342900" lvl="0" indent="-342900" algn="just"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A tree is a path if and only if its maximum degree is 2.</a:t>
            </a:r>
            <a:endParaRPr dirty="0"/>
          </a:p>
          <a:p>
            <a:pPr marL="342900" lvl="0" indent="-342900" algn="just"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A star is a tree consisting of one vertex adjacent to all the others.</a:t>
            </a:r>
            <a:endParaRPr dirty="0"/>
          </a:p>
          <a:p>
            <a:pPr marL="342900" lvl="0" indent="-342900" algn="just"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A graph that is a tree has exactly one spanning tree; the full graph itself.</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Properties of Tree (Thm 1-5)</a:t>
            </a:r>
            <a:endParaRPr/>
          </a:p>
        </p:txBody>
      </p:sp>
      <p:sp>
        <p:nvSpPr>
          <p:cNvPr id="235" name="Google Shape;235;p26"/>
          <p:cNvSpPr txBox="1">
            <a:spLocks noGrp="1"/>
          </p:cNvSpPr>
          <p:nvPr>
            <p:ph type="body" idx="1"/>
          </p:nvPr>
        </p:nvSpPr>
        <p:spPr>
          <a:xfrm>
            <a:off x="152400" y="1066800"/>
            <a:ext cx="8686800" cy="54864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1" i="0" u="sng" dirty="0" err="1">
                <a:solidFill>
                  <a:srgbClr val="FF0000"/>
                </a:solidFill>
                <a:sym typeface="Arial"/>
              </a:rPr>
              <a:t>Thm</a:t>
            </a:r>
            <a:r>
              <a:rPr lang="en-US" sz="3200" b="1" i="0" u="sng" dirty="0">
                <a:solidFill>
                  <a:srgbClr val="FF0000"/>
                </a:solidFill>
                <a:sym typeface="Arial"/>
              </a:rPr>
              <a:t> 1: There is one and only one path between every pair of vertices in a tree, T.</a:t>
            </a:r>
            <a:endParaRPr b="1" u="sng" dirty="0">
              <a:solidFill>
                <a:srgbClr val="FF0000"/>
              </a:solidFill>
            </a:endParaRPr>
          </a:p>
          <a:p>
            <a:pPr marL="342900" lvl="0" indent="-139700" algn="just" rtl="0">
              <a:lnSpc>
                <a:spcPct val="100000"/>
              </a:lnSpc>
              <a:spcBef>
                <a:spcPts val="640"/>
              </a:spcBef>
              <a:spcAft>
                <a:spcPts val="0"/>
              </a:spcAft>
              <a:buClr>
                <a:schemeClr val="dk1"/>
              </a:buClr>
              <a:buSzPts val="3200"/>
              <a:buFont typeface="Arial"/>
              <a:buNone/>
            </a:pPr>
            <a:endParaRPr sz="3200" b="0" i="0" u="none" dirty="0">
              <a:solidFill>
                <a:schemeClr val="dk1"/>
              </a:solidFill>
              <a:latin typeface="Arial"/>
              <a:ea typeface="Arial"/>
              <a:cs typeface="Arial"/>
              <a:sym typeface="Arial"/>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Proof: Since tree is a connected graph, there must exist at least one path between every pair of vertices in T. now suppose that between two vertices a and b of T there are two distinct paths. The union of these two paths will contain a circuit and T cannot be a tree.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152400" y="274637"/>
            <a:ext cx="8534400" cy="8683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800"/>
              <a:buFont typeface="Arial"/>
              <a:buNone/>
            </a:pPr>
            <a:r>
              <a:rPr lang="en-US" sz="2800" b="1" i="0" u="sng" dirty="0" err="1">
                <a:solidFill>
                  <a:srgbClr val="FF0000"/>
                </a:solidFill>
                <a:sym typeface="Arial"/>
              </a:rPr>
              <a:t>Thm</a:t>
            </a:r>
            <a:r>
              <a:rPr lang="en-US" sz="2800" b="1" i="0" u="sng" dirty="0">
                <a:solidFill>
                  <a:srgbClr val="FF0000"/>
                </a:solidFill>
                <a:sym typeface="Arial"/>
              </a:rPr>
              <a:t> 2: If in a graph G there is one and only one path between every pair of vertices, G is a tree.</a:t>
            </a:r>
            <a:endParaRPr b="1" u="sng" dirty="0">
              <a:solidFill>
                <a:srgbClr val="FF0000"/>
              </a:solidFill>
            </a:endParaRPr>
          </a:p>
        </p:txBody>
      </p:sp>
      <p:sp>
        <p:nvSpPr>
          <p:cNvPr id="241" name="Google Shape;241;p27"/>
          <p:cNvSpPr txBox="1">
            <a:spLocks noGrp="1"/>
          </p:cNvSpPr>
          <p:nvPr>
            <p:ph type="body" idx="1"/>
          </p:nvPr>
        </p:nvSpPr>
        <p:spPr>
          <a:xfrm>
            <a:off x="228600" y="1600200"/>
            <a:ext cx="86868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None/>
            </a:pPr>
            <a:r>
              <a:rPr lang="en-US" sz="3200" b="1" i="0" u="none" dirty="0">
                <a:solidFill>
                  <a:schemeClr val="dk1"/>
                </a:solidFill>
                <a:latin typeface="Arial"/>
                <a:ea typeface="Arial"/>
                <a:cs typeface="Arial"/>
                <a:sym typeface="Arial"/>
              </a:rPr>
              <a:t>Proof:</a:t>
            </a:r>
            <a:r>
              <a:rPr lang="en-US" sz="3200" b="0" i="0" u="none" dirty="0">
                <a:solidFill>
                  <a:schemeClr val="dk1"/>
                </a:solidFill>
                <a:latin typeface="Arial"/>
                <a:ea typeface="Arial"/>
                <a:cs typeface="Arial"/>
                <a:sym typeface="Arial"/>
              </a:rPr>
              <a:t> Existence of a path between every pair of vertices assures that G is connected. A circuit in a graph (with two or more vertices) implies that there is at least one pair of vertices a, b such that there are two distinct paths between a and b. since G has one and only one path between every pair of vertices, G can have no circuit. Therefore, G is a tree.</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800"/>
              <a:buFont typeface="Arial"/>
              <a:buNone/>
            </a:pPr>
            <a:r>
              <a:rPr lang="en-US" sz="2800" b="1" i="0" u="sng" dirty="0" err="1">
                <a:solidFill>
                  <a:srgbClr val="FF0000"/>
                </a:solidFill>
                <a:sym typeface="Arial"/>
              </a:rPr>
              <a:t>Thm</a:t>
            </a:r>
            <a:r>
              <a:rPr lang="en-US" sz="2800" b="1" i="0" u="sng" dirty="0">
                <a:solidFill>
                  <a:srgbClr val="FF0000"/>
                </a:solidFill>
                <a:sym typeface="Arial"/>
              </a:rPr>
              <a:t> 3: A tree with n vertices has n-1 edges.</a:t>
            </a:r>
            <a:endParaRPr u="sng" dirty="0">
              <a:solidFill>
                <a:srgbClr val="FF0000"/>
              </a:solidFill>
            </a:endParaRPr>
          </a:p>
        </p:txBody>
      </p:sp>
      <p:sp>
        <p:nvSpPr>
          <p:cNvPr id="247" name="Google Shape;247;p28"/>
          <p:cNvSpPr txBox="1">
            <a:spLocks noGrp="1"/>
          </p:cNvSpPr>
          <p:nvPr>
            <p:ph type="body" idx="1"/>
          </p:nvPr>
        </p:nvSpPr>
        <p:spPr>
          <a:xfrm>
            <a:off x="228600" y="1066800"/>
            <a:ext cx="8686800" cy="5562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dirty="0">
                <a:solidFill>
                  <a:schemeClr val="dk1"/>
                </a:solidFill>
                <a:latin typeface="Arial"/>
                <a:ea typeface="Arial"/>
                <a:cs typeface="Arial"/>
                <a:sym typeface="Arial"/>
              </a:rPr>
              <a:t>Proof: we know, </a:t>
            </a:r>
            <a:r>
              <a:rPr lang="en-US" sz="2800" b="0" i="0" u="none" dirty="0">
                <a:solidFill>
                  <a:schemeClr val="dk1"/>
                </a:solidFill>
                <a:latin typeface="Arial"/>
                <a:ea typeface="Arial"/>
                <a:cs typeface="Arial"/>
                <a:sym typeface="Arial"/>
              </a:rPr>
              <a:t>Every graph with n vertices and k edges has at least n-k components.</a:t>
            </a:r>
            <a:endParaRPr dirty="0"/>
          </a:p>
          <a:p>
            <a:pPr marL="34290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In a tree there is only one component.</a:t>
            </a:r>
            <a:endParaRPr dirty="0"/>
          </a:p>
          <a:p>
            <a:pPr marL="34290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i.e., n-k = 1</a:t>
            </a:r>
            <a:endParaRPr dirty="0"/>
          </a:p>
          <a:p>
            <a:pPr marL="34290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So k= n-1</a:t>
            </a:r>
            <a:endParaRPr dirty="0"/>
          </a:p>
          <a:p>
            <a:pPr marL="342900" lvl="0" indent="-342900" algn="l" rtl="0">
              <a:lnSpc>
                <a:spcPct val="100000"/>
              </a:lnSpc>
              <a:spcBef>
                <a:spcPts val="560"/>
              </a:spcBef>
              <a:spcAft>
                <a:spcPts val="0"/>
              </a:spcAft>
              <a:buClr>
                <a:schemeClr val="dk1"/>
              </a:buClr>
              <a:buSzPts val="2800"/>
              <a:buFont typeface="Arial"/>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endParaRPr sz="28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Now prove it by induction……..</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457200" y="274637"/>
            <a:ext cx="8229600" cy="5635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400"/>
              <a:buFont typeface="Arial"/>
              <a:buNone/>
            </a:pPr>
            <a:r>
              <a:rPr lang="en-US" sz="2400" b="1" i="0" u="sng" dirty="0" err="1">
                <a:solidFill>
                  <a:srgbClr val="FF0000"/>
                </a:solidFill>
                <a:sym typeface="Arial"/>
              </a:rPr>
              <a:t>Thm</a:t>
            </a:r>
            <a:r>
              <a:rPr lang="en-US" sz="2400" b="1" i="0" u="sng" dirty="0">
                <a:solidFill>
                  <a:srgbClr val="FF0000"/>
                </a:solidFill>
                <a:sym typeface="Arial"/>
              </a:rPr>
              <a:t> 4: Any connected graph with n vertices and n-1 edges is a tree.</a:t>
            </a:r>
            <a:endParaRPr u="sng" dirty="0">
              <a:solidFill>
                <a:srgbClr val="FF0000"/>
              </a:solidFill>
            </a:endParaRPr>
          </a:p>
        </p:txBody>
      </p:sp>
      <p:sp>
        <p:nvSpPr>
          <p:cNvPr id="253" name="Google Shape;253;p29"/>
          <p:cNvSpPr txBox="1">
            <a:spLocks noGrp="1"/>
          </p:cNvSpPr>
          <p:nvPr>
            <p:ph type="body" idx="1"/>
          </p:nvPr>
        </p:nvSpPr>
        <p:spPr>
          <a:xfrm>
            <a:off x="304800" y="1143000"/>
            <a:ext cx="8534400" cy="5334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Proof:</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2"/>
              </a:buClr>
              <a:buSzPts val="2800"/>
              <a:buFont typeface="Arial"/>
              <a:buNone/>
            </a:pPr>
            <a:r>
              <a:rPr lang="en-US" sz="2800" b="0" i="0" u="sng" dirty="0">
                <a:solidFill>
                  <a:srgbClr val="FF0000"/>
                </a:solidFill>
                <a:sym typeface="Arial"/>
              </a:rPr>
              <a:t>Prove that “Every simple finite graph has two vertices of the same degree.”</a:t>
            </a:r>
            <a:endParaRPr u="sng" dirty="0">
              <a:solidFill>
                <a:srgbClr val="FF0000"/>
              </a:solidFill>
            </a:endParaRPr>
          </a:p>
        </p:txBody>
      </p:sp>
      <p:sp>
        <p:nvSpPr>
          <p:cNvPr id="96" name="Google Shape;96;p3"/>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Assume that the graph has n vertices. Each of those vertices is connected to either 0, 1, 2, . . . n-1 other vertices.</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If </a:t>
            </a:r>
            <a:r>
              <a:rPr lang="en-US" sz="2800" b="0" i="0" u="sng" dirty="0">
                <a:solidFill>
                  <a:schemeClr val="dk1"/>
                </a:solidFill>
                <a:latin typeface="Arial"/>
                <a:ea typeface="Arial"/>
                <a:cs typeface="Arial"/>
                <a:sym typeface="Arial"/>
              </a:rPr>
              <a:t>any of the vertices is connected to n-1</a:t>
            </a:r>
            <a:r>
              <a:rPr lang="en-US" sz="2800" b="0" i="0" u="none" dirty="0">
                <a:solidFill>
                  <a:schemeClr val="dk1"/>
                </a:solidFill>
                <a:latin typeface="Arial"/>
                <a:ea typeface="Arial"/>
                <a:cs typeface="Arial"/>
                <a:sym typeface="Arial"/>
              </a:rPr>
              <a:t> </a:t>
            </a:r>
            <a:r>
              <a:rPr lang="en-US" sz="2800" b="0" i="0" u="sng" dirty="0">
                <a:solidFill>
                  <a:schemeClr val="dk1"/>
                </a:solidFill>
                <a:latin typeface="Arial"/>
                <a:ea typeface="Arial"/>
                <a:cs typeface="Arial"/>
                <a:sym typeface="Arial"/>
              </a:rPr>
              <a:t>vertices</a:t>
            </a:r>
            <a:r>
              <a:rPr lang="en-US" sz="2800" b="0" i="0" u="none" dirty="0">
                <a:solidFill>
                  <a:schemeClr val="dk1"/>
                </a:solidFill>
                <a:latin typeface="Arial"/>
                <a:ea typeface="Arial"/>
                <a:cs typeface="Arial"/>
                <a:sym typeface="Arial"/>
              </a:rPr>
              <a:t>, then it is connected to all the others, so there cannot be a vertex connected to 0 others. Thus it is impossible to have a graph with n vertices where one is vertex has degree 0 and another has degree n-1.</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Thus the vertices can have at most n-1 different degrees.</a:t>
            </a:r>
            <a:endParaRPr dirty="0"/>
          </a:p>
          <a:p>
            <a:pPr marL="342900" lvl="0" indent="-342900" algn="just" rtl="0">
              <a:lnSpc>
                <a:spcPct val="80000"/>
              </a:lnSpc>
              <a:spcBef>
                <a:spcPts val="56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But since there are n vertices, at least two must have the same degree.</a:t>
            </a:r>
            <a:endParaRPr dirty="0"/>
          </a:p>
          <a:p>
            <a:pPr marL="342900" lvl="0" indent="-342900" algn="just" rtl="0">
              <a:lnSpc>
                <a:spcPct val="80000"/>
              </a:lnSpc>
              <a:spcBef>
                <a:spcPts val="560"/>
              </a:spcBef>
              <a:spcAft>
                <a:spcPts val="0"/>
              </a:spcAft>
              <a:buClr>
                <a:schemeClr val="dk1"/>
              </a:buClr>
              <a:buSzPts val="2800"/>
              <a:buFont typeface="Arial"/>
              <a:buNone/>
            </a:pPr>
            <a:r>
              <a:rPr lang="en-US" sz="2800" b="0" i="0" u="none" dirty="0">
                <a:solidFill>
                  <a:schemeClr val="dk1"/>
                </a:solidFill>
                <a:latin typeface="Arial"/>
                <a:ea typeface="Arial"/>
                <a:cs typeface="Arial"/>
                <a:sym typeface="Arial"/>
              </a:rPr>
              <a:t>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400"/>
              <a:buFont typeface="Arial"/>
              <a:buNone/>
            </a:pPr>
            <a:r>
              <a:rPr lang="en-US" sz="2400" b="1" i="0" u="sng" dirty="0" err="1">
                <a:solidFill>
                  <a:srgbClr val="FF0000"/>
                </a:solidFill>
                <a:sym typeface="Arial"/>
              </a:rPr>
              <a:t>Thm</a:t>
            </a:r>
            <a:r>
              <a:rPr lang="en-US" sz="2400" b="1" i="0" u="sng" dirty="0">
                <a:solidFill>
                  <a:srgbClr val="FF0000"/>
                </a:solidFill>
                <a:sym typeface="Arial"/>
              </a:rPr>
              <a:t> 5: A graph is a tree if and only if it is minimally connected.</a:t>
            </a:r>
            <a:endParaRPr u="sng" dirty="0">
              <a:solidFill>
                <a:srgbClr val="FF0000"/>
              </a:solidFill>
            </a:endParaRPr>
          </a:p>
        </p:txBody>
      </p:sp>
      <p:sp>
        <p:nvSpPr>
          <p:cNvPr id="259" name="Google Shape;259;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Proof: a connected graph is said to be minimally connected if removal of any edge from it, disconnects the graph. </a:t>
            </a:r>
            <a:endParaRPr/>
          </a:p>
          <a:p>
            <a:pPr marL="342900" lvl="0" indent="-342900" algn="just"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just"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A minimally connected graph can’t have a circuit; otherwise, we could remove one edge that is in circuit and still leave graph connected.</a:t>
            </a:r>
            <a:endParaRPr/>
          </a:p>
          <a:p>
            <a:pPr marL="342900" lvl="0" indent="-342900" algn="just"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just"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Conversely, if a connected graph G is not minimally connected, there must exist an edge e in G such that G-e is connected. Therefore, e is in some circuit, which implies that G is not a tree.</a:t>
            </a:r>
            <a:endParaRPr/>
          </a:p>
          <a:p>
            <a:pPr marL="342900" lvl="0" indent="-342900" algn="just"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Hence the theorem.</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228600" y="274637"/>
            <a:ext cx="8610600" cy="5635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400"/>
              <a:buFont typeface="Arial"/>
              <a:buNone/>
            </a:pPr>
            <a:r>
              <a:rPr lang="en-US" sz="2400" b="0" i="0" u="none">
                <a:solidFill>
                  <a:schemeClr val="dk2"/>
                </a:solidFill>
                <a:latin typeface="Arial"/>
                <a:ea typeface="Arial"/>
                <a:cs typeface="Arial"/>
                <a:sym typeface="Arial"/>
              </a:rPr>
              <a:t>For a graph G with n vertices, the following are equivalent:</a:t>
            </a:r>
            <a:endParaRPr/>
          </a:p>
        </p:txBody>
      </p:sp>
      <p:sp>
        <p:nvSpPr>
          <p:cNvPr id="265" name="Google Shape;265;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G is a tree</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G is connected and is </a:t>
            </a:r>
            <a:r>
              <a:rPr lang="en-US" sz="3200" b="0" i="0" u="none" dirty="0" err="1">
                <a:solidFill>
                  <a:schemeClr val="dk1"/>
                </a:solidFill>
                <a:latin typeface="Arial"/>
                <a:ea typeface="Arial"/>
                <a:cs typeface="Arial"/>
                <a:sym typeface="Arial"/>
              </a:rPr>
              <a:t>circuitless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G is connected and has n-1 edges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G </a:t>
            </a:r>
            <a:r>
              <a:rPr lang="en-US" sz="3200" b="0" i="0" u="none">
                <a:solidFill>
                  <a:schemeClr val="dk1"/>
                </a:solidFill>
                <a:latin typeface="Arial"/>
                <a:ea typeface="Arial"/>
                <a:cs typeface="Arial"/>
                <a:sym typeface="Arial"/>
              </a:rPr>
              <a:t>is </a:t>
            </a:r>
            <a:r>
              <a:rPr lang="en-US" sz="3200" b="0" i="0" u="none" smtClean="0">
                <a:solidFill>
                  <a:schemeClr val="dk1"/>
                </a:solidFill>
                <a:latin typeface="Arial"/>
                <a:ea typeface="Arial"/>
                <a:cs typeface="Arial"/>
                <a:sym typeface="Arial"/>
              </a:rPr>
              <a:t>circuit less </a:t>
            </a:r>
            <a:r>
              <a:rPr lang="en-US" sz="3200" b="0" i="0" u="none" dirty="0">
                <a:solidFill>
                  <a:schemeClr val="dk1"/>
                </a:solidFill>
                <a:latin typeface="Arial"/>
                <a:ea typeface="Arial"/>
                <a:cs typeface="Arial"/>
                <a:sym typeface="Arial"/>
              </a:rPr>
              <a:t>and has n-1 edges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There is exactly one path between every pair of vertices in G</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Arial"/>
                <a:ea typeface="Arial"/>
                <a:cs typeface="Arial"/>
                <a:sym typeface="Arial"/>
              </a:rPr>
              <a:t>G is minimally connected graph</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Prove at class room</a:t>
            </a:r>
            <a:endParaRPr/>
          </a:p>
        </p:txBody>
      </p:sp>
      <p:pic>
        <p:nvPicPr>
          <p:cNvPr id="271" name="Google Shape;271;p32"/>
          <p:cNvPicPr preferRelativeResize="0">
            <a:picLocks noGrp="1"/>
          </p:cNvPicPr>
          <p:nvPr>
            <p:ph type="body" idx="1"/>
          </p:nvPr>
        </p:nvPicPr>
        <p:blipFill rotWithShape="1">
          <a:blip r:embed="rId3">
            <a:alphaModFix/>
          </a:blip>
          <a:srcRect/>
          <a:stretch/>
        </p:blipFill>
        <p:spPr>
          <a:xfrm>
            <a:off x="457200" y="1600200"/>
            <a:ext cx="8229600" cy="452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3"/>
          <p:cNvPicPr preferRelativeResize="0">
            <a:picLocks noGrp="1"/>
          </p:cNvPicPr>
          <p:nvPr>
            <p:ph type="title"/>
          </p:nvPr>
        </p:nvPicPr>
        <p:blipFill rotWithShape="1">
          <a:blip r:embed="rId3">
            <a:alphaModFix/>
          </a:blip>
          <a:srcRect/>
          <a:stretch/>
        </p:blipFill>
        <p:spPr>
          <a:xfrm>
            <a:off x="381000" y="274637"/>
            <a:ext cx="6657975" cy="1543050"/>
          </a:xfrm>
          <a:prstGeom prst="rect">
            <a:avLst/>
          </a:prstGeom>
          <a:noFill/>
          <a:ln>
            <a:noFill/>
          </a:ln>
        </p:spPr>
      </p:pic>
      <p:pic>
        <p:nvPicPr>
          <p:cNvPr id="277" name="Google Shape;277;p33"/>
          <p:cNvPicPr preferRelativeResize="0">
            <a:picLocks noGrp="1"/>
          </p:cNvPicPr>
          <p:nvPr>
            <p:ph type="body" idx="1"/>
          </p:nvPr>
        </p:nvPicPr>
        <p:blipFill rotWithShape="1">
          <a:blip r:embed="rId4">
            <a:alphaModFix/>
          </a:blip>
          <a:srcRect/>
          <a:stretch/>
        </p:blipFill>
        <p:spPr>
          <a:xfrm>
            <a:off x="304800" y="2900362"/>
            <a:ext cx="6738937" cy="1519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pic>
        <p:nvPicPr>
          <p:cNvPr id="102" name="Google Shape;102;p4"/>
          <p:cNvPicPr preferRelativeResize="0">
            <a:picLocks noGrp="1"/>
          </p:cNvPicPr>
          <p:nvPr>
            <p:ph type="body" idx="1"/>
          </p:nvPr>
        </p:nvPicPr>
        <p:blipFill rotWithShape="1">
          <a:blip r:embed="rId3">
            <a:alphaModFix/>
          </a:blip>
          <a:srcRect/>
          <a:stretch/>
        </p:blipFill>
        <p:spPr>
          <a:xfrm>
            <a:off x="457200" y="533400"/>
            <a:ext cx="8382000" cy="563562"/>
          </a:xfrm>
          <a:prstGeom prst="rect">
            <a:avLst/>
          </a:prstGeom>
          <a:noFill/>
          <a:ln>
            <a:noFill/>
          </a:ln>
        </p:spPr>
      </p:pic>
      <p:pic>
        <p:nvPicPr>
          <p:cNvPr id="103" name="Google Shape;103;p4"/>
          <p:cNvPicPr preferRelativeResize="0">
            <a:picLocks noGrp="1"/>
          </p:cNvPicPr>
          <p:nvPr>
            <p:ph type="body" idx="1"/>
          </p:nvPr>
        </p:nvPicPr>
        <p:blipFill rotWithShape="1">
          <a:blip r:embed="rId4">
            <a:alphaModFix/>
          </a:blip>
          <a:srcRect/>
          <a:stretch/>
        </p:blipFill>
        <p:spPr>
          <a:xfrm>
            <a:off x="352425" y="2133600"/>
            <a:ext cx="8486775"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5"/>
          <p:cNvPicPr preferRelativeResize="0">
            <a:picLocks noGrp="1"/>
          </p:cNvPicPr>
          <p:nvPr>
            <p:ph type="title"/>
          </p:nvPr>
        </p:nvPicPr>
        <p:blipFill rotWithShape="1">
          <a:blip r:embed="rId3">
            <a:alphaModFix/>
          </a:blip>
          <a:srcRect/>
          <a:stretch/>
        </p:blipFill>
        <p:spPr>
          <a:xfrm>
            <a:off x="0" y="0"/>
            <a:ext cx="9144000" cy="1905000"/>
          </a:xfrm>
          <a:prstGeom prst="rect">
            <a:avLst/>
          </a:prstGeom>
          <a:noFill/>
          <a:ln>
            <a:noFill/>
          </a:ln>
        </p:spPr>
      </p:pic>
      <p:sp>
        <p:nvSpPr>
          <p:cNvPr id="109" name="Google Shape;109;p5"/>
          <p:cNvSpPr txBox="1">
            <a:spLocks noGrp="1"/>
          </p:cNvSpPr>
          <p:nvPr>
            <p:ph type="body" idx="1"/>
          </p:nvPr>
        </p:nvSpPr>
        <p:spPr>
          <a:xfrm>
            <a:off x="152400" y="1981200"/>
            <a:ext cx="8686800" cy="44958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If you simply connect the paths from u to v the to the path connecting v to w you will have a valid path of length d(u,v) + d(v,w). Since we are looking for the path of minimal length, if there is a shorter path it will be shorter than this one, so the triangle inequality will be satisfied.</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228600" y="2392362"/>
            <a:ext cx="8915400" cy="1417637"/>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chemeClr val="dk2"/>
              </a:buClr>
              <a:buSzPts val="2800"/>
              <a:buFont typeface="Arial"/>
              <a:buNone/>
            </a:pPr>
            <a:r>
              <a:rPr lang="en-US" sz="2800" b="0" i="0" u="none">
                <a:solidFill>
                  <a:schemeClr val="dk2"/>
                </a:solidFill>
                <a:latin typeface="Arial"/>
                <a:ea typeface="Arial"/>
                <a:cs typeface="Arial"/>
                <a:sym typeface="Arial"/>
              </a:rPr>
              <a:t>Prove that if u is a vertex of odd degree in a graph, then there exists a path from u to another</a:t>
            </a:r>
            <a:br>
              <a:rPr lang="en-US" sz="2800" b="0" i="0" u="none">
                <a:solidFill>
                  <a:schemeClr val="dk2"/>
                </a:solidFill>
                <a:latin typeface="Arial"/>
                <a:ea typeface="Arial"/>
                <a:cs typeface="Arial"/>
                <a:sym typeface="Arial"/>
              </a:rPr>
            </a:br>
            <a:r>
              <a:rPr lang="en-US" sz="2800" b="0" i="0" u="none">
                <a:solidFill>
                  <a:schemeClr val="dk2"/>
                </a:solidFill>
                <a:latin typeface="Arial"/>
                <a:ea typeface="Arial"/>
                <a:cs typeface="Arial"/>
                <a:sym typeface="Arial"/>
              </a:rPr>
              <a:t>vertex v of the graph where v also has odd degree.</a:t>
            </a:r>
            <a:endParaRPr/>
          </a:p>
        </p:txBody>
      </p:sp>
      <p:sp>
        <p:nvSpPr>
          <p:cNvPr id="115" name="Google Shape;115;p6"/>
          <p:cNvSpPr txBox="1">
            <a:spLocks noGrp="1"/>
          </p:cNvSpPr>
          <p:nvPr>
            <p:ph type="body" idx="1"/>
          </p:nvPr>
        </p:nvSpPr>
        <p:spPr>
          <a:xfrm>
            <a:off x="0" y="609600"/>
            <a:ext cx="9144000" cy="9906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3200"/>
              <a:buFont typeface="Arial"/>
              <a:buChar char="•"/>
            </a:pPr>
            <a:r>
              <a:rPr lang="en-US" sz="3200" b="1" i="0" u="none">
                <a:solidFill>
                  <a:schemeClr val="dk1"/>
                </a:solidFill>
                <a:latin typeface="Arial"/>
                <a:ea typeface="Arial"/>
                <a:cs typeface="Arial"/>
                <a:sym typeface="Arial"/>
              </a:rPr>
              <a:t>Assignment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7"/>
          <p:cNvGraphicFramePr/>
          <p:nvPr/>
        </p:nvGraphicFramePr>
        <p:xfrm>
          <a:off x="152400" y="0"/>
          <a:ext cx="8875712" cy="4114800"/>
        </p:xfrm>
        <a:graphic>
          <a:graphicData uri="http://schemas.openxmlformats.org/presentationml/2006/ole">
            <mc:AlternateContent xmlns:mc="http://schemas.openxmlformats.org/markup-compatibility/2006">
              <mc:Choice xmlns:v="urn:schemas-microsoft-com:vml" Requires="v">
                <p:oleObj spid="_x0000_s1038" r:id="rId4" imgW="8875712" imgH="4114800" progId="Paint.Picture">
                  <p:embed/>
                </p:oleObj>
              </mc:Choice>
              <mc:Fallback>
                <p:oleObj r:id="rId4" imgW="8875712" imgH="4114800" progId="Paint.Picture">
                  <p:embed/>
                  <p:pic>
                    <p:nvPicPr>
                      <p:cNvPr id="120" name="Google Shape;120;p7"/>
                      <p:cNvPicPr preferRelativeResize="0"/>
                      <p:nvPr>
                        <p:ph type="body" idx="1"/>
                      </p:nvPr>
                    </p:nvPicPr>
                    <p:blipFill rotWithShape="1">
                      <a:blip r:embed="rId5">
                        <a:alphaModFix/>
                      </a:blip>
                      <a:srcRect/>
                      <a:stretch/>
                    </p:blipFill>
                    <p:spPr>
                      <a:xfrm>
                        <a:off x="152400" y="0"/>
                        <a:ext cx="8875712" cy="4114800"/>
                      </a:xfrm>
                      <a:prstGeom prst="rect">
                        <a:avLst/>
                      </a:prstGeom>
                      <a:noFill/>
                      <a:ln>
                        <a:noFill/>
                      </a:ln>
                    </p:spPr>
                  </p:pic>
                </p:oleObj>
              </mc:Fallback>
            </mc:AlternateContent>
          </a:graphicData>
        </a:graphic>
      </p:graphicFrame>
      <p:pic>
        <p:nvPicPr>
          <p:cNvPr id="121" name="Google Shape;121;p7"/>
          <p:cNvPicPr preferRelativeResize="0"/>
          <p:nvPr/>
        </p:nvPicPr>
        <p:blipFill rotWithShape="1">
          <a:blip r:embed="rId6">
            <a:alphaModFix/>
          </a:blip>
          <a:srcRect t="9091"/>
          <a:stretch/>
        </p:blipFill>
        <p:spPr>
          <a:xfrm>
            <a:off x="19050" y="4114800"/>
            <a:ext cx="8001000" cy="28146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27" name="Google Shape;127;p8"/>
          <p:cNvSpPr txBox="1">
            <a:spLocks noGrp="1"/>
          </p:cNvSpPr>
          <p:nvPr>
            <p:ph type="body" idx="1"/>
          </p:nvPr>
        </p:nvSpPr>
        <p:spPr>
          <a:xfrm>
            <a:off x="457200" y="1295400"/>
            <a:ext cx="8610600" cy="5410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 connected component is a maximal connected subgraph of </a:t>
            </a:r>
            <a:r>
              <a:rPr lang="en-US" sz="2800" b="0" i="1" u="none">
                <a:solidFill>
                  <a:schemeClr val="dk1"/>
                </a:solidFill>
                <a:latin typeface="Arial"/>
                <a:ea typeface="Arial"/>
                <a:cs typeface="Arial"/>
                <a:sym typeface="Arial"/>
              </a:rPr>
              <a:t>G</a:t>
            </a:r>
            <a:r>
              <a:rPr lang="en-US" sz="2800" b="0" i="0" u="none">
                <a:solidFill>
                  <a:schemeClr val="dk1"/>
                </a:solidFill>
                <a:latin typeface="Arial"/>
                <a:ea typeface="Arial"/>
                <a:cs typeface="Arial"/>
                <a:sym typeface="Arial"/>
              </a:rPr>
              <a:t>. Each vertex belongs to exactly one connected component, as does each edge.</a:t>
            </a:r>
            <a:endParaRPr/>
          </a:p>
          <a:p>
            <a:pPr marL="342900" lvl="0" indent="-342900" algn="just"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 directed graph is called </a:t>
            </a:r>
            <a:r>
              <a:rPr lang="en-US" sz="2800" b="1" i="0" u="none">
                <a:solidFill>
                  <a:schemeClr val="dk1"/>
                </a:solidFill>
                <a:latin typeface="Arial"/>
                <a:ea typeface="Arial"/>
                <a:cs typeface="Arial"/>
                <a:sym typeface="Arial"/>
              </a:rPr>
              <a:t>weakly connected</a:t>
            </a:r>
            <a:r>
              <a:rPr lang="en-US" sz="2800" b="0" i="0" u="none">
                <a:solidFill>
                  <a:schemeClr val="dk1"/>
                </a:solidFill>
                <a:latin typeface="Arial"/>
                <a:ea typeface="Arial"/>
                <a:cs typeface="Arial"/>
                <a:sym typeface="Arial"/>
              </a:rPr>
              <a:t> if replacing all of its directed edges with undirected edges produces a connected (undirected) graph. It is </a:t>
            </a:r>
            <a:r>
              <a:rPr lang="en-US" sz="2800" b="1" i="0" u="none">
                <a:solidFill>
                  <a:schemeClr val="dk1"/>
                </a:solidFill>
                <a:latin typeface="Arial"/>
                <a:ea typeface="Arial"/>
                <a:cs typeface="Arial"/>
                <a:sym typeface="Arial"/>
              </a:rPr>
              <a:t>connected</a:t>
            </a:r>
            <a:r>
              <a:rPr lang="en-US" sz="2800" b="0" i="0" u="none">
                <a:solidFill>
                  <a:schemeClr val="dk1"/>
                </a:solidFill>
                <a:latin typeface="Arial"/>
                <a:ea typeface="Arial"/>
                <a:cs typeface="Arial"/>
                <a:sym typeface="Arial"/>
              </a:rPr>
              <a:t> if it contains a directed path from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 to </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or a directed path from </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to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 for every pair of vertices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It is </a:t>
            </a:r>
            <a:r>
              <a:rPr lang="en-US" sz="2800" b="1" i="0" u="none">
                <a:solidFill>
                  <a:schemeClr val="dk1"/>
                </a:solidFill>
                <a:latin typeface="Arial"/>
                <a:ea typeface="Arial"/>
                <a:cs typeface="Arial"/>
                <a:sym typeface="Arial"/>
              </a:rPr>
              <a:t>strongly connected</a:t>
            </a:r>
            <a:r>
              <a:rPr lang="en-US" sz="2800" b="0" i="0" u="none">
                <a:solidFill>
                  <a:schemeClr val="dk1"/>
                </a:solidFill>
                <a:latin typeface="Arial"/>
                <a:ea typeface="Arial"/>
                <a:cs typeface="Arial"/>
                <a:sym typeface="Arial"/>
              </a:rPr>
              <a:t> or </a:t>
            </a:r>
            <a:r>
              <a:rPr lang="en-US" sz="2800" b="1" i="0" u="none">
                <a:solidFill>
                  <a:schemeClr val="dk1"/>
                </a:solidFill>
                <a:latin typeface="Arial"/>
                <a:ea typeface="Arial"/>
                <a:cs typeface="Arial"/>
                <a:sym typeface="Arial"/>
              </a:rPr>
              <a:t>strong</a:t>
            </a:r>
            <a:r>
              <a:rPr lang="en-US" sz="2800" b="0" i="0" u="none">
                <a:solidFill>
                  <a:schemeClr val="dk1"/>
                </a:solidFill>
                <a:latin typeface="Arial"/>
                <a:ea typeface="Arial"/>
                <a:cs typeface="Arial"/>
                <a:sym typeface="Arial"/>
              </a:rPr>
              <a:t> if it contains a directed path from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 to </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and a directed path from </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to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 for every pair of vertices </a:t>
            </a:r>
            <a:r>
              <a:rPr lang="en-US" sz="2800" b="0" i="1" u="none">
                <a:solidFill>
                  <a:schemeClr val="dk1"/>
                </a:solidFill>
                <a:latin typeface="Arial"/>
                <a:ea typeface="Arial"/>
                <a:cs typeface="Arial"/>
                <a:sym typeface="Arial"/>
              </a:rPr>
              <a:t>u</a:t>
            </a:r>
            <a:r>
              <a:rPr lang="en-US" sz="2800" b="0" i="0" u="none">
                <a:solidFill>
                  <a:schemeClr val="dk1"/>
                </a:solidFill>
                <a:latin typeface="Arial"/>
                <a:ea typeface="Arial"/>
                <a:cs typeface="Arial"/>
                <a:sym typeface="Arial"/>
              </a:rPr>
              <a:t>,</a:t>
            </a:r>
            <a:r>
              <a:rPr lang="en-US" sz="2800" b="0" i="1" u="none">
                <a:solidFill>
                  <a:schemeClr val="dk1"/>
                </a:solidFill>
                <a:latin typeface="Arial"/>
                <a:ea typeface="Arial"/>
                <a:cs typeface="Arial"/>
                <a:sym typeface="Arial"/>
              </a:rPr>
              <a:t>v</a:t>
            </a:r>
            <a:r>
              <a:rPr lang="en-US" sz="2800" b="0" i="0" u="none">
                <a:solidFill>
                  <a:schemeClr val="dk1"/>
                </a:solidFill>
                <a:latin typeface="Arial"/>
                <a:ea typeface="Arial"/>
                <a:cs typeface="Arial"/>
                <a:sym typeface="Arial"/>
              </a:rPr>
              <a:t>. The </a:t>
            </a:r>
            <a:r>
              <a:rPr lang="en-US" sz="2800" b="1" i="0" u="none">
                <a:solidFill>
                  <a:schemeClr val="dk1"/>
                </a:solidFill>
                <a:latin typeface="Arial"/>
                <a:ea typeface="Arial"/>
                <a:cs typeface="Arial"/>
                <a:sym typeface="Arial"/>
              </a:rPr>
              <a:t>strong components</a:t>
            </a:r>
            <a:r>
              <a:rPr lang="en-US" sz="2800" b="0" i="0" u="none">
                <a:solidFill>
                  <a:schemeClr val="dk1"/>
                </a:solidFill>
                <a:latin typeface="Arial"/>
                <a:ea typeface="Arial"/>
                <a:cs typeface="Arial"/>
                <a:sym typeface="Arial"/>
              </a:rPr>
              <a:t> are the maximal strongly connected subgraphs.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2"/>
              </a:solidFill>
              <a:latin typeface="Arial"/>
              <a:ea typeface="Arial"/>
              <a:cs typeface="Arial"/>
              <a:sym typeface="Arial"/>
            </a:endParaRPr>
          </a:p>
        </p:txBody>
      </p:sp>
      <p:sp>
        <p:nvSpPr>
          <p:cNvPr id="133" name="Google Shape;133;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a:t>
            </a:r>
            <a:r>
              <a:rPr lang="en-US" sz="3200" b="0" i="1" u="none">
                <a:solidFill>
                  <a:schemeClr val="dk1"/>
                </a:solidFill>
                <a:latin typeface="Arial"/>
                <a:ea typeface="Arial"/>
                <a:cs typeface="Arial"/>
                <a:sym typeface="Arial"/>
              </a:rPr>
              <a:t>connected component</a:t>
            </a:r>
            <a:r>
              <a:rPr lang="en-US" sz="3200" b="0" i="0" u="none">
                <a:solidFill>
                  <a:schemeClr val="dk1"/>
                </a:solidFill>
                <a:latin typeface="Arial"/>
                <a:ea typeface="Arial"/>
                <a:cs typeface="Arial"/>
                <a:sym typeface="Arial"/>
              </a:rPr>
              <a:t> is a maximal subgraph in which all nodes are reachable from every other. Maximal means that it is the largest possible subgraph: you could not find another node anywhere in the graph such that it could be added to the subgraph and all the nodes in the subgraph would still be connected. </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1711</Words>
  <Application>Microsoft Office PowerPoint</Application>
  <PresentationFormat>On-screen Show (4:3)</PresentationFormat>
  <Paragraphs>93</Paragraphs>
  <Slides>33</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Default Design</vt:lpstr>
      <vt:lpstr>Bitmap Image</vt:lpstr>
      <vt:lpstr>PowerPoint Presentation</vt:lpstr>
      <vt:lpstr> Prove that “the sum of the degrees of the vertices of any finite graph is even.” </vt:lpstr>
      <vt:lpstr>Prove that “Every simple finite graph has two vertices of the same degree.”</vt:lpstr>
      <vt:lpstr>PowerPoint Presentation</vt:lpstr>
      <vt:lpstr>PowerPoint Presentation</vt:lpstr>
      <vt:lpstr>Prove that if u is a vertex of odd degree in a graph, then there exists a path from u to another vertex v of the graph where v also has odd degree.</vt:lpstr>
      <vt:lpstr>PowerPoint Presentation</vt:lpstr>
      <vt:lpstr>PowerPoint Presentation</vt:lpstr>
      <vt:lpstr>PowerPoint Presentation</vt:lpstr>
      <vt:lpstr> Every graph with n vertices and k edges has at least n-k components </vt:lpstr>
      <vt:lpstr>PowerPoint Presentation</vt:lpstr>
      <vt:lpstr>Prove that a finite graph is bipartite if and only if it contains no cycles of odd length.</vt:lpstr>
      <vt:lpstr>PowerPoint Presentation</vt:lpstr>
      <vt:lpstr>Cube Puzzle</vt:lpstr>
      <vt:lpstr>PowerPoint Presentation</vt:lpstr>
      <vt:lpstr>PowerPoint Presentation</vt:lpstr>
      <vt:lpstr>PowerPoint Presentation</vt:lpstr>
      <vt:lpstr>Combining all cubes</vt:lpstr>
      <vt:lpstr>PowerPoint Presentation</vt:lpstr>
      <vt:lpstr>PowerPoint Presentation</vt:lpstr>
      <vt:lpstr>Solve yourself</vt:lpstr>
      <vt:lpstr>PowerPoint Presentation</vt:lpstr>
      <vt:lpstr>Definitions</vt:lpstr>
      <vt:lpstr>Distance and center in a tree</vt:lpstr>
      <vt:lpstr>PowerPoint Presentation</vt:lpstr>
      <vt:lpstr>Properties of Tree (Thm 1-5)</vt:lpstr>
      <vt:lpstr>Thm 2: If in a graph G there is one and only one path between every pair of vertices, G is a tree.</vt:lpstr>
      <vt:lpstr>Thm 3: A tree with n vertices has n-1 edges.</vt:lpstr>
      <vt:lpstr>Thm 4: Any connected graph with n vertices and n-1 edges is a tree.</vt:lpstr>
      <vt:lpstr>Thm 5: A graph is a tree if and only if it is minimally connected.</vt:lpstr>
      <vt:lpstr>For a graph G with n vertices, the following are equivalent:</vt:lpstr>
      <vt:lpstr>Prove at class room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Roksana</dc:creator>
  <cp:lastModifiedBy>Fahim faisal Sifat</cp:lastModifiedBy>
  <cp:revision>10</cp:revision>
  <dcterms:created xsi:type="dcterms:W3CDTF">2010-02-23T06:02:37Z</dcterms:created>
  <dcterms:modified xsi:type="dcterms:W3CDTF">2022-12-08T07:02:42Z</dcterms:modified>
</cp:coreProperties>
</file>