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3"/>
  </p:notesMasterIdLst>
  <p:sldIdLst>
    <p:sldId id="306" r:id="rId5"/>
    <p:sldId id="314" r:id="rId6"/>
    <p:sldId id="315" r:id="rId7"/>
    <p:sldId id="317" r:id="rId8"/>
    <p:sldId id="318" r:id="rId9"/>
    <p:sldId id="319" r:id="rId10"/>
    <p:sldId id="320" r:id="rId11"/>
    <p:sldId id="321" r:id="rId12"/>
    <p:sldId id="322" r:id="rId13"/>
    <p:sldId id="325" r:id="rId14"/>
    <p:sldId id="333" r:id="rId15"/>
    <p:sldId id="337" r:id="rId16"/>
    <p:sldId id="342" r:id="rId17"/>
    <p:sldId id="316" r:id="rId18"/>
    <p:sldId id="338" r:id="rId19"/>
    <p:sldId id="339" r:id="rId20"/>
    <p:sldId id="340" r:id="rId21"/>
    <p:sldId id="32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3" autoAdjust="0"/>
    <p:restoredTop sz="84967" autoAdjust="0"/>
  </p:normalViewPr>
  <p:slideViewPr>
    <p:cSldViewPr snapToGrid="0">
      <p:cViewPr varScale="1">
        <p:scale>
          <a:sx n="82" d="100"/>
          <a:sy n="82" d="100"/>
        </p:scale>
        <p:origin x="672" y="7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normAutofit fontScale="90000"/>
          </a:bodyPr>
          <a:lstStyle/>
          <a:p>
            <a:r>
              <a:rPr lang="en-US" dirty="0"/>
              <a:t>Information System and Software Engineering </a:t>
            </a:r>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A21CB9-5DDD-4FD0-5F6E-D0B410070873}"/>
              </a:ext>
            </a:extLst>
          </p:cNvPr>
          <p:cNvSpPr>
            <a:spLocks noGrp="1"/>
          </p:cNvSpPr>
          <p:nvPr>
            <p:ph type="title"/>
          </p:nvPr>
        </p:nvSpPr>
        <p:spPr>
          <a:xfrm>
            <a:off x="804671" y="1335024"/>
            <a:ext cx="8572593" cy="1179576"/>
          </a:xfrm>
        </p:spPr>
        <p:txBody>
          <a:bodyPr>
            <a:normAutofit fontScale="90000"/>
          </a:bodyPr>
          <a:lstStyle/>
          <a:p>
            <a:r>
              <a:rPr lang="en-US" dirty="0"/>
              <a:t>When to use agile / waterfall  </a:t>
            </a:r>
          </a:p>
        </p:txBody>
      </p:sp>
      <p:sp>
        <p:nvSpPr>
          <p:cNvPr id="4" name="Content Placeholder 3">
            <a:extLst>
              <a:ext uri="{FF2B5EF4-FFF2-40B4-BE49-F238E27FC236}">
                <a16:creationId xmlns:a16="http://schemas.microsoft.com/office/drawing/2014/main" id="{1AA9FD5F-1788-70E7-4D9F-1F2FEF4BD6C6}"/>
              </a:ext>
            </a:extLst>
          </p:cNvPr>
          <p:cNvSpPr>
            <a:spLocks noGrp="1"/>
          </p:cNvSpPr>
          <p:nvPr>
            <p:ph idx="1"/>
          </p:nvPr>
        </p:nvSpPr>
        <p:spPr>
          <a:xfrm>
            <a:off x="850392" y="2825496"/>
            <a:ext cx="10281028" cy="3346704"/>
          </a:xfrm>
        </p:spPr>
        <p:txBody>
          <a:bodyPr>
            <a:normAutofit/>
          </a:bodyPr>
          <a:lstStyle/>
          <a:p>
            <a:r>
              <a:rPr lang="en-US" sz="2400" b="0" i="0" dirty="0">
                <a:solidFill>
                  <a:srgbClr val="202124"/>
                </a:solidFill>
                <a:effectLst/>
                <a:latin typeface="Google Sans"/>
              </a:rPr>
              <a:t>If your major project constraints are well understood and documented, Waterfall is likely the best approach. The Agile methodology was created for projects where the significant constraints are not well understood.</a:t>
            </a:r>
            <a:endParaRPr lang="en-US" sz="2400" dirty="0"/>
          </a:p>
        </p:txBody>
      </p:sp>
      <p:sp>
        <p:nvSpPr>
          <p:cNvPr id="7" name="Slide Number Placeholder 6">
            <a:extLst>
              <a:ext uri="{FF2B5EF4-FFF2-40B4-BE49-F238E27FC236}">
                <a16:creationId xmlns:a16="http://schemas.microsoft.com/office/drawing/2014/main" id="{CD0B6FF6-445D-997C-BB98-E0825DBFFFB0}"/>
              </a:ext>
            </a:extLst>
          </p:cNvPr>
          <p:cNvSpPr>
            <a:spLocks noGrp="1"/>
          </p:cNvSpPr>
          <p:nvPr>
            <p:ph type="sldNum" sz="quarter" idx="12"/>
          </p:nvPr>
        </p:nvSpPr>
        <p:spPr/>
        <p:txBody>
          <a:bodyPr/>
          <a:lstStyle/>
          <a:p>
            <a:fld id="{D8DA9DAA-006C-4F4B-980E-E3DF019B24E2}" type="slidenum">
              <a:rPr lang="en-US" smtClean="0"/>
              <a:pPr/>
              <a:t>10</a:t>
            </a:fld>
            <a:endParaRPr lang="en-US" dirty="0"/>
          </a:p>
        </p:txBody>
      </p:sp>
    </p:spTree>
    <p:extLst>
      <p:ext uri="{BB962C8B-B14F-4D97-AF65-F5344CB8AC3E}">
        <p14:creationId xmlns:p14="http://schemas.microsoft.com/office/powerpoint/2010/main" val="1393508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2AEB4C-1DA8-39EF-86D5-50D58DE36F18}"/>
              </a:ext>
            </a:extLst>
          </p:cNvPr>
          <p:cNvSpPr>
            <a:spLocks noGrp="1"/>
          </p:cNvSpPr>
          <p:nvPr>
            <p:ph type="title"/>
          </p:nvPr>
        </p:nvSpPr>
        <p:spPr>
          <a:xfrm>
            <a:off x="804672" y="1335024"/>
            <a:ext cx="9433610" cy="688648"/>
          </a:xfrm>
        </p:spPr>
        <p:txBody>
          <a:bodyPr>
            <a:normAutofit fontScale="90000"/>
          </a:bodyPr>
          <a:lstStyle/>
          <a:p>
            <a:r>
              <a:rPr lang="en-US" dirty="0"/>
              <a:t>What are requirements?</a:t>
            </a:r>
          </a:p>
        </p:txBody>
      </p:sp>
      <p:sp>
        <p:nvSpPr>
          <p:cNvPr id="4" name="Content Placeholder 3">
            <a:extLst>
              <a:ext uri="{FF2B5EF4-FFF2-40B4-BE49-F238E27FC236}">
                <a16:creationId xmlns:a16="http://schemas.microsoft.com/office/drawing/2014/main" id="{D2DD1179-E2AD-0238-A511-CB0210394FC4}"/>
              </a:ext>
            </a:extLst>
          </p:cNvPr>
          <p:cNvSpPr>
            <a:spLocks noGrp="1"/>
          </p:cNvSpPr>
          <p:nvPr>
            <p:ph idx="1"/>
          </p:nvPr>
        </p:nvSpPr>
        <p:spPr>
          <a:xfrm>
            <a:off x="804671" y="2371779"/>
            <a:ext cx="9433609" cy="3800421"/>
          </a:xfrm>
        </p:spPr>
        <p:txBody>
          <a:bodyPr/>
          <a:lstStyle/>
          <a:p>
            <a:pPr marL="342900" indent="-342900">
              <a:buFontTx/>
              <a:buChar char="-"/>
            </a:pPr>
            <a:r>
              <a:rPr lang="en-US" dirty="0"/>
              <a:t>Specifies business needs and what we need to develop/ implement </a:t>
            </a:r>
          </a:p>
          <a:p>
            <a:pPr marL="342900" indent="-342900">
              <a:buFontTx/>
              <a:buChar char="-"/>
            </a:pPr>
            <a:r>
              <a:rPr lang="en-GB" dirty="0"/>
              <a:t>It may range from a high-level abstract statement of a service or of a system constraint to a detailed mathematical functional specification</a:t>
            </a:r>
          </a:p>
          <a:p>
            <a:pPr marL="342900" indent="-342900">
              <a:buFontTx/>
              <a:buChar char="-"/>
            </a:pPr>
            <a:r>
              <a:rPr lang="en-GB" dirty="0"/>
              <a:t>Common way of getting requirements are from USER STORIES </a:t>
            </a:r>
          </a:p>
          <a:p>
            <a:pPr marL="342900" indent="-342900">
              <a:buFontTx/>
              <a:buChar char="-"/>
            </a:pPr>
            <a:endParaRPr lang="en-GB" dirty="0"/>
          </a:p>
        </p:txBody>
      </p:sp>
      <p:sp>
        <p:nvSpPr>
          <p:cNvPr id="7" name="Slide Number Placeholder 6">
            <a:extLst>
              <a:ext uri="{FF2B5EF4-FFF2-40B4-BE49-F238E27FC236}">
                <a16:creationId xmlns:a16="http://schemas.microsoft.com/office/drawing/2014/main" id="{CCCF011A-4FF2-2288-22E4-7E8CC2AA91BA}"/>
              </a:ext>
            </a:extLst>
          </p:cNvPr>
          <p:cNvSpPr>
            <a:spLocks noGrp="1"/>
          </p:cNvSpPr>
          <p:nvPr>
            <p:ph type="sldNum" sz="quarter" idx="12"/>
          </p:nvPr>
        </p:nvSpPr>
        <p:spPr/>
        <p:txBody>
          <a:bodyPr/>
          <a:lstStyle/>
          <a:p>
            <a:fld id="{D8DA9DAA-006C-4F4B-980E-E3DF019B24E2}" type="slidenum">
              <a:rPr lang="en-US" smtClean="0"/>
              <a:pPr/>
              <a:t>11</a:t>
            </a:fld>
            <a:endParaRPr lang="en-US" dirty="0"/>
          </a:p>
        </p:txBody>
      </p:sp>
    </p:spTree>
    <p:extLst>
      <p:ext uri="{BB962C8B-B14F-4D97-AF65-F5344CB8AC3E}">
        <p14:creationId xmlns:p14="http://schemas.microsoft.com/office/powerpoint/2010/main" val="567763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5C5EAD8-98F8-B990-5A0C-0377CB044171}"/>
              </a:ext>
            </a:extLst>
          </p:cNvPr>
          <p:cNvSpPr>
            <a:spLocks noGrp="1"/>
          </p:cNvSpPr>
          <p:nvPr>
            <p:ph idx="1"/>
          </p:nvPr>
        </p:nvSpPr>
        <p:spPr>
          <a:xfrm>
            <a:off x="524656" y="986917"/>
            <a:ext cx="9608695" cy="5185283"/>
          </a:xfrm>
        </p:spPr>
        <p:txBody>
          <a:bodyPr>
            <a:normAutofit lnSpcReduction="10000"/>
          </a:bodyPr>
          <a:lstStyle/>
          <a:p>
            <a:pPr>
              <a:lnSpc>
                <a:spcPct val="90000"/>
              </a:lnSpc>
            </a:pPr>
            <a:r>
              <a:rPr lang="en-GB" sz="2400" b="1" dirty="0">
                <a:latin typeface="Times New Roman" panose="02020603050405020304" pitchFamily="18" charset="0"/>
                <a:cs typeface="Times New Roman" panose="02020603050405020304" pitchFamily="18" charset="0"/>
              </a:rPr>
              <a:t>Functional requirements :</a:t>
            </a:r>
          </a:p>
          <a:p>
            <a:pPr lvl="1">
              <a:lnSpc>
                <a:spcPct val="90000"/>
              </a:lnSpc>
            </a:pPr>
            <a:r>
              <a:rPr lang="en-US" sz="2400" dirty="0">
                <a:effectLst/>
                <a:latin typeface="Times New Roman" panose="02020603050405020304" pitchFamily="18" charset="0"/>
                <a:cs typeface="Times New Roman" panose="02020603050405020304" pitchFamily="18" charset="0"/>
              </a:rPr>
              <a:t>define what a product must do, what its features and functions are.</a:t>
            </a:r>
          </a:p>
          <a:p>
            <a:pPr algn="l"/>
            <a:r>
              <a:rPr lang="en-US" sz="2400" dirty="0">
                <a:effectLst/>
                <a:latin typeface="Times New Roman" panose="02020603050405020304" pitchFamily="18" charset="0"/>
                <a:cs typeface="Times New Roman" panose="02020603050405020304" pitchFamily="18" charset="0"/>
              </a:rPr>
              <a:t> For example: The system sends a confirmation email when a new user account is created.</a:t>
            </a:r>
            <a:endParaRPr lang="en-GB" sz="2400" dirty="0">
              <a:latin typeface="Times New Roman" panose="02020603050405020304" pitchFamily="18" charset="0"/>
              <a:cs typeface="Times New Roman" panose="02020603050405020304" pitchFamily="18" charset="0"/>
            </a:endParaRPr>
          </a:p>
          <a:p>
            <a:pPr>
              <a:lnSpc>
                <a:spcPct val="90000"/>
              </a:lnSpc>
            </a:pPr>
            <a:r>
              <a:rPr lang="en-GB" sz="2400" b="1" dirty="0">
                <a:latin typeface="Times New Roman" panose="02020603050405020304" pitchFamily="18" charset="0"/>
                <a:cs typeface="Times New Roman" panose="02020603050405020304" pitchFamily="18" charset="0"/>
              </a:rPr>
              <a:t>Non-functional requirements :</a:t>
            </a:r>
          </a:p>
          <a:p>
            <a:pPr lvl="1">
              <a:lnSpc>
                <a:spcPct val="90000"/>
              </a:lnSpc>
            </a:pPr>
            <a:r>
              <a:rPr lang="en-US" sz="2400" b="0" dirty="0">
                <a:effectLst/>
                <a:latin typeface="Times New Roman" panose="02020603050405020304" pitchFamily="18" charset="0"/>
                <a:cs typeface="Times New Roman" panose="02020603050405020304" pitchFamily="18" charset="0"/>
              </a:rPr>
              <a:t> Not related to the system functionality, rather define how the system should perform</a:t>
            </a:r>
          </a:p>
          <a:p>
            <a:pPr marL="0" lvl="1" indent="0">
              <a:lnSpc>
                <a:spcPct val="90000"/>
              </a:lnSpc>
              <a:buNone/>
            </a:pPr>
            <a:r>
              <a:rPr lang="en-US" sz="2400" dirty="0">
                <a:latin typeface="Times New Roman" panose="02020603050405020304" pitchFamily="18" charset="0"/>
                <a:cs typeface="Times New Roman" panose="02020603050405020304" pitchFamily="18" charset="0"/>
              </a:rPr>
              <a:t>For example:  </a:t>
            </a:r>
            <a:r>
              <a:rPr lang="en-US" sz="2400" b="0" dirty="0">
                <a:effectLst/>
                <a:latin typeface="Times New Roman" panose="02020603050405020304" pitchFamily="18" charset="0"/>
                <a:cs typeface="Times New Roman" panose="02020603050405020304" pitchFamily="18" charset="0"/>
              </a:rPr>
              <a:t>The system should be able to handle 20 million users without performance deterioration.</a:t>
            </a:r>
            <a:endParaRPr lang="en-GB" sz="2400" dirty="0">
              <a:latin typeface="Times New Roman" panose="02020603050405020304" pitchFamily="18" charset="0"/>
              <a:cs typeface="Times New Roman" panose="02020603050405020304" pitchFamily="18" charset="0"/>
            </a:endParaRPr>
          </a:p>
          <a:p>
            <a:pPr>
              <a:lnSpc>
                <a:spcPct val="90000"/>
              </a:lnSpc>
            </a:pPr>
            <a:r>
              <a:rPr lang="en-GB" sz="2400" b="1" dirty="0">
                <a:latin typeface="Times New Roman" panose="02020603050405020304" pitchFamily="18" charset="0"/>
                <a:cs typeface="Times New Roman" panose="02020603050405020304" pitchFamily="18" charset="0"/>
              </a:rPr>
              <a:t>Domain requirements: </a:t>
            </a:r>
          </a:p>
          <a:p>
            <a:pPr lvl="1">
              <a:lnSpc>
                <a:spcPct val="90000"/>
              </a:lnSpc>
            </a:pPr>
            <a:r>
              <a:rPr lang="en-GB" sz="2400" dirty="0">
                <a:latin typeface="Times New Roman" panose="02020603050405020304" pitchFamily="18" charset="0"/>
                <a:cs typeface="Times New Roman" panose="02020603050405020304" pitchFamily="18" charset="0"/>
              </a:rPr>
              <a:t>Constraints on the system from the domain of operation</a:t>
            </a:r>
          </a:p>
          <a:p>
            <a:pPr marL="0" lvl="1" indent="0">
              <a:lnSpc>
                <a:spcPct val="90000"/>
              </a:lnSpc>
              <a:buNone/>
            </a:pPr>
            <a:r>
              <a:rPr lang="en-GB" sz="2400" dirty="0">
                <a:latin typeface="Times New Roman" panose="02020603050405020304" pitchFamily="18" charset="0"/>
                <a:cs typeface="Times New Roman" panose="02020603050405020304" pitchFamily="18" charset="0"/>
              </a:rPr>
              <a:t>From example: extra layer of security for sensitive information related requirements </a:t>
            </a:r>
          </a:p>
          <a:p>
            <a:endParaRPr lang="en-US" dirty="0"/>
          </a:p>
        </p:txBody>
      </p:sp>
      <p:sp>
        <p:nvSpPr>
          <p:cNvPr id="7" name="Slide Number Placeholder 6">
            <a:extLst>
              <a:ext uri="{FF2B5EF4-FFF2-40B4-BE49-F238E27FC236}">
                <a16:creationId xmlns:a16="http://schemas.microsoft.com/office/drawing/2014/main" id="{7F28FB49-9696-187D-9C45-8B8E73739D82}"/>
              </a:ext>
            </a:extLst>
          </p:cNvPr>
          <p:cNvSpPr>
            <a:spLocks noGrp="1"/>
          </p:cNvSpPr>
          <p:nvPr>
            <p:ph type="sldNum" sz="quarter" idx="12"/>
          </p:nvPr>
        </p:nvSpPr>
        <p:spPr/>
        <p:txBody>
          <a:bodyPr/>
          <a:lstStyle/>
          <a:p>
            <a:fld id="{D8DA9DAA-006C-4F4B-980E-E3DF019B24E2}" type="slidenum">
              <a:rPr lang="en-US" smtClean="0"/>
              <a:pPr/>
              <a:t>12</a:t>
            </a:fld>
            <a:endParaRPr lang="en-US" dirty="0"/>
          </a:p>
        </p:txBody>
      </p:sp>
    </p:spTree>
    <p:extLst>
      <p:ext uri="{BB962C8B-B14F-4D97-AF65-F5344CB8AC3E}">
        <p14:creationId xmlns:p14="http://schemas.microsoft.com/office/powerpoint/2010/main" val="244085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455CC7-D90D-3009-773B-898B455557B4}"/>
              </a:ext>
            </a:extLst>
          </p:cNvPr>
          <p:cNvSpPr>
            <a:spLocks noGrp="1"/>
          </p:cNvSpPr>
          <p:nvPr>
            <p:ph type="title"/>
          </p:nvPr>
        </p:nvSpPr>
        <p:spPr>
          <a:xfrm>
            <a:off x="438539" y="986918"/>
            <a:ext cx="6556621" cy="732378"/>
          </a:xfrm>
        </p:spPr>
        <p:txBody>
          <a:bodyPr>
            <a:normAutofit/>
          </a:bodyPr>
          <a:lstStyle/>
          <a:p>
            <a:r>
              <a:rPr lang="en-US" sz="3600" dirty="0"/>
              <a:t>UML</a:t>
            </a:r>
          </a:p>
        </p:txBody>
      </p:sp>
      <p:sp>
        <p:nvSpPr>
          <p:cNvPr id="4" name="Content Placeholder 3">
            <a:extLst>
              <a:ext uri="{FF2B5EF4-FFF2-40B4-BE49-F238E27FC236}">
                <a16:creationId xmlns:a16="http://schemas.microsoft.com/office/drawing/2014/main" id="{1D8B6C13-665D-115B-A099-964F04939068}"/>
              </a:ext>
            </a:extLst>
          </p:cNvPr>
          <p:cNvSpPr>
            <a:spLocks noGrp="1"/>
          </p:cNvSpPr>
          <p:nvPr>
            <p:ph idx="1"/>
          </p:nvPr>
        </p:nvSpPr>
        <p:spPr>
          <a:xfrm>
            <a:off x="326571" y="1719297"/>
            <a:ext cx="10758196" cy="4452904"/>
          </a:xfrm>
        </p:spPr>
        <p:txBody>
          <a:bodyPr>
            <a:normAutofit lnSpcReduction="10000"/>
          </a:bodyPr>
          <a:lstStyle/>
          <a:p>
            <a:pPr marL="342900" indent="-342900">
              <a:buFontTx/>
              <a:buChar char="-"/>
            </a:pPr>
            <a:r>
              <a:rPr lang="en-US" b="0" i="0" dirty="0">
                <a:solidFill>
                  <a:srgbClr val="000000"/>
                </a:solidFill>
                <a:effectLst/>
                <a:latin typeface="Times New Roman" panose="02020603050405020304" pitchFamily="18" charset="0"/>
                <a:cs typeface="Times New Roman" panose="02020603050405020304" pitchFamily="18" charset="0"/>
              </a:rPr>
              <a:t>UML (Unified Modeling Language) is a standard language for specifying and  visualizing the artifacts or components of software systems.</a:t>
            </a:r>
            <a:endParaRPr lang="en-US" dirty="0">
              <a:solidFill>
                <a:srgbClr val="000000"/>
              </a:solidFill>
              <a:latin typeface="Times New Roman" panose="02020603050405020304" pitchFamily="18" charset="0"/>
              <a:cs typeface="Times New Roman" panose="02020603050405020304" pitchFamily="18" charset="0"/>
            </a:endParaRPr>
          </a:p>
          <a:p>
            <a:r>
              <a:rPr lang="en-US" b="1" dirty="0">
                <a:solidFill>
                  <a:srgbClr val="000000"/>
                </a:solidFill>
                <a:latin typeface="Times New Roman" panose="02020603050405020304" pitchFamily="18" charset="0"/>
                <a:cs typeface="Times New Roman" panose="02020603050405020304" pitchFamily="18" charset="0"/>
              </a:rPr>
              <a:t>Structural : </a:t>
            </a:r>
            <a:r>
              <a:rPr lang="en-US" b="0" i="0" dirty="0">
                <a:solidFill>
                  <a:srgbClr val="040C28"/>
                </a:solidFill>
                <a:effectLst/>
                <a:latin typeface="Times New Roman" panose="02020603050405020304" pitchFamily="18" charset="0"/>
                <a:cs typeface="Times New Roman" panose="02020603050405020304" pitchFamily="18" charset="0"/>
              </a:rPr>
              <a:t>depicts the elements of a system that are independent of time. Means more static representation of a system components.</a:t>
            </a:r>
          </a:p>
          <a:p>
            <a:pPr algn="l">
              <a:spcBef>
                <a:spcPts val="0"/>
              </a:spcBef>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Classes diagrams</a:t>
            </a:r>
          </a:p>
          <a:p>
            <a:pPr algn="l">
              <a:spcBef>
                <a:spcPts val="0"/>
              </a:spcBef>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Objects diagrams</a:t>
            </a:r>
          </a:p>
          <a:p>
            <a:pPr algn="l">
              <a:spcBef>
                <a:spcPts val="0"/>
              </a:spcBef>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Deployment diagrams</a:t>
            </a:r>
          </a:p>
          <a:p>
            <a:pPr algn="l">
              <a:spcBef>
                <a:spcPts val="0"/>
              </a:spcBef>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algn="l">
              <a:spcBef>
                <a:spcPts val="0"/>
              </a:spcBef>
            </a:pPr>
            <a:r>
              <a:rPr lang="en-US" b="1" i="0" dirty="0">
                <a:solidFill>
                  <a:srgbClr val="000000"/>
                </a:solidFill>
                <a:effectLst/>
                <a:latin typeface="Times New Roman" panose="02020603050405020304" pitchFamily="18" charset="0"/>
                <a:cs typeface="Times New Roman" panose="02020603050405020304" pitchFamily="18" charset="0"/>
              </a:rPr>
              <a:t>Behavioral: </a:t>
            </a:r>
            <a:r>
              <a:rPr lang="en-US" b="1" i="0" dirty="0">
                <a:solidFill>
                  <a:srgbClr val="4D5156"/>
                </a:solidFill>
                <a:effectLst/>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visualizes how individual aspects of a system changes at run time. Means more dynamic representation of system components.</a:t>
            </a:r>
          </a:p>
          <a:p>
            <a:pPr algn="l">
              <a:spcBef>
                <a:spcPts val="0"/>
              </a:spcBef>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Activity diagrams</a:t>
            </a:r>
          </a:p>
          <a:p>
            <a:pPr algn="l">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State chart</a:t>
            </a:r>
            <a:r>
              <a:rPr lang="en-US" i="0" dirty="0">
                <a:effectLst/>
                <a:latin typeface="Times New Roman" panose="02020603050405020304" pitchFamily="18" charset="0"/>
                <a:cs typeface="Times New Roman" panose="02020603050405020304" pitchFamily="18" charset="0"/>
              </a:rPr>
              <a:t> diagrams</a:t>
            </a:r>
          </a:p>
          <a:p>
            <a:pPr algn="l">
              <a:spcBef>
                <a:spcPts val="0"/>
              </a:spcBef>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Use case diagrams</a:t>
            </a:r>
          </a:p>
          <a:p>
            <a:pPr algn="l">
              <a:spcBef>
                <a:spcPts val="0"/>
              </a:spcBef>
            </a:pPr>
            <a:endParaRPr lang="en-US" b="0" i="0" dirty="0">
              <a:solidFill>
                <a:srgbClr val="000000"/>
              </a:solidFill>
              <a:effectLst/>
              <a:latin typeface="Nunito" pitchFamily="2" charset="0"/>
            </a:endParaRPr>
          </a:p>
          <a:p>
            <a:endParaRPr lang="en-US" dirty="0"/>
          </a:p>
        </p:txBody>
      </p:sp>
      <p:sp>
        <p:nvSpPr>
          <p:cNvPr id="7" name="Slide Number Placeholder 6">
            <a:extLst>
              <a:ext uri="{FF2B5EF4-FFF2-40B4-BE49-F238E27FC236}">
                <a16:creationId xmlns:a16="http://schemas.microsoft.com/office/drawing/2014/main" id="{352965F3-2016-4EA4-8BC7-C70C7671B333}"/>
              </a:ext>
            </a:extLst>
          </p:cNvPr>
          <p:cNvSpPr>
            <a:spLocks noGrp="1"/>
          </p:cNvSpPr>
          <p:nvPr>
            <p:ph type="sldNum" sz="quarter" idx="12"/>
          </p:nvPr>
        </p:nvSpPr>
        <p:spPr/>
        <p:txBody>
          <a:bodyPr/>
          <a:lstStyle/>
          <a:p>
            <a:fld id="{D8DA9DAA-006C-4F4B-980E-E3DF019B24E2}" type="slidenum">
              <a:rPr lang="en-US" smtClean="0"/>
              <a:pPr/>
              <a:t>13</a:t>
            </a:fld>
            <a:endParaRPr lang="en-US" dirty="0"/>
          </a:p>
        </p:txBody>
      </p:sp>
    </p:spTree>
    <p:extLst>
      <p:ext uri="{BB962C8B-B14F-4D97-AF65-F5344CB8AC3E}">
        <p14:creationId xmlns:p14="http://schemas.microsoft.com/office/powerpoint/2010/main" val="638672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09D895-107D-1EF8-6C8F-7BC25474971B}"/>
              </a:ext>
            </a:extLst>
          </p:cNvPr>
          <p:cNvSpPr>
            <a:spLocks noGrp="1"/>
          </p:cNvSpPr>
          <p:nvPr>
            <p:ph type="title"/>
          </p:nvPr>
        </p:nvSpPr>
        <p:spPr>
          <a:xfrm>
            <a:off x="804672" y="1335024"/>
            <a:ext cx="6190488" cy="587082"/>
          </a:xfrm>
        </p:spPr>
        <p:txBody>
          <a:bodyPr>
            <a:normAutofit fontScale="90000"/>
          </a:bodyPr>
          <a:lstStyle/>
          <a:p>
            <a:r>
              <a:rPr lang="en-US" dirty="0"/>
              <a:t>UML class diagram </a:t>
            </a:r>
          </a:p>
        </p:txBody>
      </p:sp>
      <p:sp>
        <p:nvSpPr>
          <p:cNvPr id="4" name="Content Placeholder 3">
            <a:extLst>
              <a:ext uri="{FF2B5EF4-FFF2-40B4-BE49-F238E27FC236}">
                <a16:creationId xmlns:a16="http://schemas.microsoft.com/office/drawing/2014/main" id="{97EAB62B-7571-1BEB-08C5-EAE705CD6EF5}"/>
              </a:ext>
            </a:extLst>
          </p:cNvPr>
          <p:cNvSpPr>
            <a:spLocks noGrp="1"/>
          </p:cNvSpPr>
          <p:nvPr>
            <p:ph idx="1"/>
          </p:nvPr>
        </p:nvSpPr>
        <p:spPr>
          <a:xfrm>
            <a:off x="513183" y="2024743"/>
            <a:ext cx="12055151" cy="4147457"/>
          </a:xfrm>
        </p:spPr>
        <p:txBody>
          <a:bodyPr/>
          <a:lstStyle/>
          <a:p>
            <a:r>
              <a:rPr lang="en-US" b="0" i="0" dirty="0">
                <a:solidFill>
                  <a:srgbClr val="000000"/>
                </a:solidFill>
                <a:effectLst/>
                <a:latin typeface="Times New Roman" panose="02020603050405020304" pitchFamily="18" charset="0"/>
              </a:rPr>
              <a:t>UML (Unified Modeling Language) is a graphical language for modeling the structure and behavior of object-oriented systems. UML is widely used in industry to design, develop and document complex software. </a:t>
            </a:r>
          </a:p>
          <a:p>
            <a:pPr algn="l"/>
            <a:r>
              <a:rPr lang="en-US" b="1" i="0" dirty="0">
                <a:solidFill>
                  <a:srgbClr val="000000"/>
                </a:solidFill>
                <a:effectLst/>
                <a:latin typeface="Times New Roman" panose="02020603050405020304" pitchFamily="18" charset="0"/>
              </a:rPr>
              <a:t>Classes: </a:t>
            </a:r>
          </a:p>
          <a:p>
            <a:pPr algn="l"/>
            <a:r>
              <a:rPr lang="en-US" b="0" i="0" dirty="0">
                <a:solidFill>
                  <a:srgbClr val="000000"/>
                </a:solidFill>
                <a:effectLst/>
                <a:latin typeface="Times New Roman" panose="02020603050405020304" pitchFamily="18" charset="0"/>
              </a:rPr>
              <a:t>A class diagram contains a rectangle for each class. </a:t>
            </a:r>
          </a:p>
          <a:p>
            <a:pPr algn="l"/>
            <a:r>
              <a:rPr lang="en-US" b="0" i="0" dirty="0">
                <a:solidFill>
                  <a:srgbClr val="000000"/>
                </a:solidFill>
                <a:effectLst/>
                <a:latin typeface="Times New Roman" panose="02020603050405020304" pitchFamily="18" charset="0"/>
              </a:rPr>
              <a:t>It is divided into three parts.</a:t>
            </a:r>
          </a:p>
          <a:p>
            <a:pPr algn="l">
              <a:buFont typeface="+mj-lt"/>
              <a:buAutoNum type="arabicPeriod"/>
            </a:pPr>
            <a:r>
              <a:rPr lang="en-US" b="0" i="0" dirty="0">
                <a:solidFill>
                  <a:srgbClr val="000000"/>
                </a:solidFill>
                <a:effectLst/>
                <a:latin typeface="Times New Roman" panose="02020603050405020304" pitchFamily="18" charset="0"/>
              </a:rPr>
              <a:t>The name of the class.</a:t>
            </a:r>
          </a:p>
          <a:p>
            <a:pPr algn="l">
              <a:buFont typeface="+mj-lt"/>
              <a:buAutoNum type="arabicPeriod"/>
            </a:pPr>
            <a:r>
              <a:rPr lang="en-US" b="0" i="0" dirty="0">
                <a:solidFill>
                  <a:srgbClr val="000000"/>
                </a:solidFill>
                <a:effectLst/>
                <a:latin typeface="Times New Roman" panose="02020603050405020304" pitchFamily="18" charset="0"/>
              </a:rPr>
              <a:t>The names and types of the fields.</a:t>
            </a:r>
          </a:p>
          <a:p>
            <a:pPr algn="l">
              <a:buFont typeface="+mj-lt"/>
              <a:buAutoNum type="arabicPeriod"/>
            </a:pPr>
            <a:r>
              <a:rPr lang="en-US" b="0" i="0" dirty="0">
                <a:solidFill>
                  <a:srgbClr val="000000"/>
                </a:solidFill>
                <a:effectLst/>
                <a:latin typeface="Times New Roman" panose="02020603050405020304" pitchFamily="18" charset="0"/>
              </a:rPr>
              <a:t>The names, return types, and parameters of the methods.</a:t>
            </a:r>
          </a:p>
          <a:p>
            <a:endParaRPr lang="en-US" dirty="0"/>
          </a:p>
        </p:txBody>
      </p:sp>
      <p:sp>
        <p:nvSpPr>
          <p:cNvPr id="7" name="Slide Number Placeholder 6">
            <a:extLst>
              <a:ext uri="{FF2B5EF4-FFF2-40B4-BE49-F238E27FC236}">
                <a16:creationId xmlns:a16="http://schemas.microsoft.com/office/drawing/2014/main" id="{FCB53D3A-F352-501B-4956-84DF1F70C04E}"/>
              </a:ext>
            </a:extLst>
          </p:cNvPr>
          <p:cNvSpPr>
            <a:spLocks noGrp="1"/>
          </p:cNvSpPr>
          <p:nvPr>
            <p:ph type="sldNum" sz="quarter" idx="12"/>
          </p:nvPr>
        </p:nvSpPr>
        <p:spPr/>
        <p:txBody>
          <a:bodyPr/>
          <a:lstStyle/>
          <a:p>
            <a:fld id="{D8DA9DAA-006C-4F4B-980E-E3DF019B24E2}" type="slidenum">
              <a:rPr lang="en-US" smtClean="0"/>
              <a:pPr/>
              <a:t>14</a:t>
            </a:fld>
            <a:endParaRPr lang="en-US" dirty="0"/>
          </a:p>
        </p:txBody>
      </p:sp>
      <p:pic>
        <p:nvPicPr>
          <p:cNvPr id="9" name="Picture 8">
            <a:extLst>
              <a:ext uri="{FF2B5EF4-FFF2-40B4-BE49-F238E27FC236}">
                <a16:creationId xmlns:a16="http://schemas.microsoft.com/office/drawing/2014/main" id="{C06F4436-1824-E507-3A2F-A35CAD27E2C4}"/>
              </a:ext>
            </a:extLst>
          </p:cNvPr>
          <p:cNvPicPr>
            <a:picLocks noChangeAspect="1"/>
          </p:cNvPicPr>
          <p:nvPr/>
        </p:nvPicPr>
        <p:blipFill>
          <a:blip r:embed="rId2"/>
          <a:stretch>
            <a:fillRect/>
          </a:stretch>
        </p:blipFill>
        <p:spPr>
          <a:xfrm>
            <a:off x="7665469" y="3429000"/>
            <a:ext cx="2179509" cy="1729890"/>
          </a:xfrm>
          <a:prstGeom prst="rect">
            <a:avLst/>
          </a:prstGeom>
        </p:spPr>
      </p:pic>
    </p:spTree>
    <p:extLst>
      <p:ext uri="{BB962C8B-B14F-4D97-AF65-F5344CB8AC3E}">
        <p14:creationId xmlns:p14="http://schemas.microsoft.com/office/powerpoint/2010/main" val="1110721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59EC9B-34A2-11E7-25AA-B02978E2422B}"/>
              </a:ext>
            </a:extLst>
          </p:cNvPr>
          <p:cNvSpPr>
            <a:spLocks noGrp="1"/>
          </p:cNvSpPr>
          <p:nvPr>
            <p:ph type="title"/>
          </p:nvPr>
        </p:nvSpPr>
        <p:spPr>
          <a:xfrm>
            <a:off x="804672" y="986917"/>
            <a:ext cx="6190488" cy="813891"/>
          </a:xfrm>
        </p:spPr>
        <p:txBody>
          <a:bodyPr>
            <a:normAutofit fontScale="90000"/>
          </a:bodyPr>
          <a:lstStyle/>
          <a:p>
            <a:r>
              <a:rPr lang="en-US" dirty="0"/>
              <a:t>Relationships </a:t>
            </a:r>
          </a:p>
        </p:txBody>
      </p:sp>
      <p:sp>
        <p:nvSpPr>
          <p:cNvPr id="4" name="Content Placeholder 3">
            <a:extLst>
              <a:ext uri="{FF2B5EF4-FFF2-40B4-BE49-F238E27FC236}">
                <a16:creationId xmlns:a16="http://schemas.microsoft.com/office/drawing/2014/main" id="{0ED83619-55C0-EC25-5B5B-130A601979BB}"/>
              </a:ext>
            </a:extLst>
          </p:cNvPr>
          <p:cNvSpPr>
            <a:spLocks noGrp="1"/>
          </p:cNvSpPr>
          <p:nvPr>
            <p:ph idx="1"/>
          </p:nvPr>
        </p:nvSpPr>
        <p:spPr>
          <a:xfrm>
            <a:off x="804672" y="1875453"/>
            <a:ext cx="10233442" cy="4296747"/>
          </a:xfrm>
        </p:spPr>
        <p:txBody>
          <a:bodyPr/>
          <a:lstStyle/>
          <a:p>
            <a:r>
              <a:rPr lang="en-US" b="0" i="0" dirty="0">
                <a:solidFill>
                  <a:srgbClr val="000000"/>
                </a:solidFill>
                <a:effectLst/>
                <a:latin typeface="Times New Roman" panose="02020603050405020304" pitchFamily="18" charset="0"/>
              </a:rPr>
              <a:t>UML class diagrams include the following types of use-relationships, in order from weakest to strongest.</a:t>
            </a:r>
          </a:p>
          <a:p>
            <a:endParaRPr lang="en-US" b="0" i="0" dirty="0">
              <a:solidFill>
                <a:srgbClr val="000000"/>
              </a:solidFill>
              <a:effectLst/>
              <a:latin typeface="Times New Roman" panose="02020603050405020304" pitchFamily="18" charset="0"/>
            </a:endParaRPr>
          </a:p>
        </p:txBody>
      </p:sp>
      <p:sp>
        <p:nvSpPr>
          <p:cNvPr id="7" name="Slide Number Placeholder 6">
            <a:extLst>
              <a:ext uri="{FF2B5EF4-FFF2-40B4-BE49-F238E27FC236}">
                <a16:creationId xmlns:a16="http://schemas.microsoft.com/office/drawing/2014/main" id="{8675B167-057F-0FD6-2FFE-F41F84FD8354}"/>
              </a:ext>
            </a:extLst>
          </p:cNvPr>
          <p:cNvSpPr>
            <a:spLocks noGrp="1"/>
          </p:cNvSpPr>
          <p:nvPr>
            <p:ph type="sldNum" sz="quarter" idx="12"/>
          </p:nvPr>
        </p:nvSpPr>
        <p:spPr/>
        <p:txBody>
          <a:bodyPr/>
          <a:lstStyle/>
          <a:p>
            <a:fld id="{D8DA9DAA-006C-4F4B-980E-E3DF019B24E2}" type="slidenum">
              <a:rPr lang="en-US" smtClean="0"/>
              <a:pPr/>
              <a:t>15</a:t>
            </a:fld>
            <a:endParaRPr lang="en-US" dirty="0"/>
          </a:p>
        </p:txBody>
      </p:sp>
      <p:pic>
        <p:nvPicPr>
          <p:cNvPr id="11" name="Picture 10">
            <a:extLst>
              <a:ext uri="{FF2B5EF4-FFF2-40B4-BE49-F238E27FC236}">
                <a16:creationId xmlns:a16="http://schemas.microsoft.com/office/drawing/2014/main" id="{B3B07900-E9AE-706B-C654-2B3D6E7CAAD7}"/>
              </a:ext>
            </a:extLst>
          </p:cNvPr>
          <p:cNvPicPr>
            <a:picLocks noChangeAspect="1"/>
          </p:cNvPicPr>
          <p:nvPr/>
        </p:nvPicPr>
        <p:blipFill>
          <a:blip r:embed="rId2"/>
          <a:stretch>
            <a:fillRect/>
          </a:stretch>
        </p:blipFill>
        <p:spPr>
          <a:xfrm>
            <a:off x="4100749" y="2689344"/>
            <a:ext cx="3863675" cy="3322608"/>
          </a:xfrm>
          <a:prstGeom prst="rect">
            <a:avLst/>
          </a:prstGeom>
        </p:spPr>
      </p:pic>
    </p:spTree>
    <p:extLst>
      <p:ext uri="{BB962C8B-B14F-4D97-AF65-F5344CB8AC3E}">
        <p14:creationId xmlns:p14="http://schemas.microsoft.com/office/powerpoint/2010/main" val="2153703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42438EE-0D90-D6D7-A309-9A8B76B6F5D3}"/>
              </a:ext>
            </a:extLst>
          </p:cNvPr>
          <p:cNvSpPr>
            <a:spLocks noGrp="1"/>
          </p:cNvSpPr>
          <p:nvPr>
            <p:ph idx="1"/>
          </p:nvPr>
        </p:nvSpPr>
        <p:spPr>
          <a:xfrm>
            <a:off x="644577" y="1319134"/>
            <a:ext cx="10118361" cy="4853066"/>
          </a:xfrm>
        </p:spPr>
        <p:txBody>
          <a:bodyPr>
            <a:normAutofit fontScale="92500" lnSpcReduction="10000"/>
          </a:bodyPr>
          <a:lstStyle/>
          <a:p>
            <a:pPr marL="457200" indent="-457200">
              <a:buAutoNum type="arabicPeriod"/>
            </a:pPr>
            <a:endParaRPr lang="en-US" b="0" i="0" dirty="0">
              <a:effectLst/>
              <a:latin typeface="Open Sans" panose="020B0606030504020204" pitchFamily="34" charset="0"/>
            </a:endParaRPr>
          </a:p>
          <a:p>
            <a:r>
              <a:rPr lang="en-US" sz="2100" b="0" i="0" dirty="0">
                <a:effectLst/>
                <a:latin typeface="Times New Roman" panose="02020603050405020304" pitchFamily="18" charset="0"/>
                <a:cs typeface="Times New Roman" panose="02020603050405020304" pitchFamily="18" charset="0"/>
              </a:rPr>
              <a:t>1. Associations:  They are represented by a solid line between classes. Associations are typically named using a verb or verb phrase which reflects the real-world problem domain.</a:t>
            </a:r>
            <a:r>
              <a:rPr lang="en-US" sz="2100" dirty="0">
                <a:latin typeface="Times New Roman" panose="02020603050405020304" pitchFamily="18" charset="0"/>
                <a:cs typeface="Times New Roman" panose="02020603050405020304" pitchFamily="18" charset="0"/>
              </a:rPr>
              <a:t> </a:t>
            </a:r>
          </a:p>
          <a:p>
            <a:endParaRPr lang="en-US" sz="2100" dirty="0">
              <a:latin typeface="Times New Roman" panose="02020603050405020304" pitchFamily="18" charset="0"/>
              <a:cs typeface="Times New Roman" panose="02020603050405020304" pitchFamily="18" charset="0"/>
            </a:endParaRPr>
          </a:p>
          <a:p>
            <a:pPr algn="l"/>
            <a:r>
              <a:rPr lang="en-US" sz="2100" dirty="0">
                <a:latin typeface="Times New Roman" panose="02020603050405020304" pitchFamily="18" charset="0"/>
                <a:cs typeface="Times New Roman" panose="02020603050405020304" pitchFamily="18" charset="0"/>
              </a:rPr>
              <a:t>2. Aggregation:  </a:t>
            </a:r>
            <a:r>
              <a:rPr lang="en-US" sz="2100" b="0" i="0" dirty="0">
                <a:effectLst/>
                <a:latin typeface="Times New Roman" panose="02020603050405020304" pitchFamily="18" charset="0"/>
                <a:cs typeface="Times New Roman" panose="02020603050405020304" pitchFamily="18" charset="0"/>
              </a:rPr>
              <a:t>A special type of association. It represents a "part of" relationship.</a:t>
            </a:r>
          </a:p>
          <a:p>
            <a:pPr algn="l"/>
            <a:r>
              <a:rPr lang="en-US" sz="2100" b="0" i="0" dirty="0">
                <a:effectLst/>
                <a:latin typeface="Times New Roman" panose="02020603050405020304" pitchFamily="18" charset="0"/>
                <a:cs typeface="Times New Roman" panose="02020603050405020304" pitchFamily="18" charset="0"/>
              </a:rPr>
              <a:t>Class2 is part of Class1.</a:t>
            </a:r>
          </a:p>
          <a:p>
            <a:pPr algn="l"/>
            <a:endParaRPr lang="en-US" sz="2100" b="0" i="0" dirty="0">
              <a:effectLst/>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3. Composition : </a:t>
            </a:r>
            <a:r>
              <a:rPr lang="en-US" sz="2100" b="0" i="0" dirty="0">
                <a:effectLst/>
                <a:latin typeface="Times New Roman" panose="02020603050405020304" pitchFamily="18" charset="0"/>
                <a:cs typeface="Times New Roman" panose="02020603050405020304" pitchFamily="18" charset="0"/>
              </a:rPr>
              <a:t>A special type of aggregation where parts are destroyed when the whole is destroyed. Objects of Class2 live and die with Class1.Class2 cannot stand by itself.</a:t>
            </a:r>
          </a:p>
          <a:p>
            <a:pPr algn="l"/>
            <a:endParaRPr lang="en-US" sz="2100" b="0" i="0" dirty="0">
              <a:solidFill>
                <a:srgbClr val="737C85"/>
              </a:solidFill>
              <a:effectLst/>
              <a:latin typeface="Times New Roman" panose="02020603050405020304" pitchFamily="18" charset="0"/>
              <a:cs typeface="Times New Roman" panose="02020603050405020304" pitchFamily="18" charset="0"/>
            </a:endParaRPr>
          </a:p>
          <a:p>
            <a:pPr algn="l"/>
            <a:r>
              <a:rPr lang="en-US" sz="2100" dirty="0">
                <a:latin typeface="Times New Roman" panose="02020603050405020304" pitchFamily="18" charset="0"/>
                <a:cs typeface="Times New Roman" panose="02020603050405020304" pitchFamily="18" charset="0"/>
              </a:rPr>
              <a:t>4. Dependency: </a:t>
            </a:r>
            <a:r>
              <a:rPr lang="en-US" sz="2100" b="0" i="0" dirty="0">
                <a:effectLst/>
                <a:latin typeface="Times New Roman" panose="02020603050405020304" pitchFamily="18" charset="0"/>
                <a:cs typeface="Times New Roman" panose="02020603050405020304" pitchFamily="18" charset="0"/>
              </a:rPr>
              <a:t>An object of one class might use an object of another class in the code of a method. If the object is not stored in any field, then this is modeled as a dependency relationship</a:t>
            </a:r>
            <a:r>
              <a:rPr lang="en-US" b="0" i="0" dirty="0">
                <a:effectLst/>
                <a:latin typeface="Open Sans" panose="020B0606030504020204" pitchFamily="34" charset="0"/>
              </a:rPr>
              <a:t>.</a:t>
            </a:r>
          </a:p>
          <a:p>
            <a:endParaRPr lang="en-US" dirty="0"/>
          </a:p>
          <a:p>
            <a:endParaRPr lang="en-US" dirty="0"/>
          </a:p>
        </p:txBody>
      </p:sp>
      <p:sp>
        <p:nvSpPr>
          <p:cNvPr id="7" name="Slide Number Placeholder 6">
            <a:extLst>
              <a:ext uri="{FF2B5EF4-FFF2-40B4-BE49-F238E27FC236}">
                <a16:creationId xmlns:a16="http://schemas.microsoft.com/office/drawing/2014/main" id="{67CB4CA3-A9CA-CB1A-895F-049758E8AFEE}"/>
              </a:ext>
            </a:extLst>
          </p:cNvPr>
          <p:cNvSpPr>
            <a:spLocks noGrp="1"/>
          </p:cNvSpPr>
          <p:nvPr>
            <p:ph type="sldNum" sz="quarter" idx="12"/>
          </p:nvPr>
        </p:nvSpPr>
        <p:spPr/>
        <p:txBody>
          <a:bodyPr/>
          <a:lstStyle/>
          <a:p>
            <a:fld id="{D8DA9DAA-006C-4F4B-980E-E3DF019B24E2}" type="slidenum">
              <a:rPr lang="en-US" smtClean="0"/>
              <a:pPr/>
              <a:t>16</a:t>
            </a:fld>
            <a:endParaRPr lang="en-US" dirty="0"/>
          </a:p>
        </p:txBody>
      </p:sp>
    </p:spTree>
    <p:extLst>
      <p:ext uri="{BB962C8B-B14F-4D97-AF65-F5344CB8AC3E}">
        <p14:creationId xmlns:p14="http://schemas.microsoft.com/office/powerpoint/2010/main" val="469086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2C8F22-CC82-A36F-B0F8-9A37CDC77C97}"/>
              </a:ext>
            </a:extLst>
          </p:cNvPr>
          <p:cNvSpPr>
            <a:spLocks noGrp="1"/>
          </p:cNvSpPr>
          <p:nvPr>
            <p:ph type="title"/>
          </p:nvPr>
        </p:nvSpPr>
        <p:spPr>
          <a:xfrm>
            <a:off x="554635" y="986917"/>
            <a:ext cx="7749915" cy="632021"/>
          </a:xfrm>
        </p:spPr>
        <p:txBody>
          <a:bodyPr>
            <a:normAutofit fontScale="90000"/>
          </a:bodyPr>
          <a:lstStyle/>
          <a:p>
            <a:r>
              <a:rPr lang="en-US" dirty="0"/>
              <a:t>Inheritance relationship </a:t>
            </a:r>
          </a:p>
        </p:txBody>
      </p:sp>
      <p:sp>
        <p:nvSpPr>
          <p:cNvPr id="4" name="Content Placeholder 3">
            <a:extLst>
              <a:ext uri="{FF2B5EF4-FFF2-40B4-BE49-F238E27FC236}">
                <a16:creationId xmlns:a16="http://schemas.microsoft.com/office/drawing/2014/main" id="{FA01CB02-BC7A-7EF1-1DC6-41C1246A76CD}"/>
              </a:ext>
            </a:extLst>
          </p:cNvPr>
          <p:cNvSpPr>
            <a:spLocks noGrp="1"/>
          </p:cNvSpPr>
          <p:nvPr>
            <p:ph idx="1"/>
          </p:nvPr>
        </p:nvSpPr>
        <p:spPr>
          <a:xfrm>
            <a:off x="554635" y="1984063"/>
            <a:ext cx="10148341" cy="4188137"/>
          </a:xfrm>
        </p:spPr>
        <p:txBody>
          <a:bodyPr/>
          <a:lstStyle/>
          <a:p>
            <a:pPr marL="342900" indent="-342900" algn="l">
              <a:buFont typeface="Arial" panose="020B0604020202020204" pitchFamily="34" charset="0"/>
              <a:buChar char="•"/>
            </a:pPr>
            <a:r>
              <a:rPr lang="en-US" b="0" i="0" dirty="0">
                <a:effectLst/>
                <a:latin typeface="Times New Roman" panose="02020603050405020304" pitchFamily="18" charset="0"/>
              </a:rPr>
              <a:t>Generalization: A class extends another class. </a:t>
            </a:r>
            <a:r>
              <a:rPr lang="en-US" b="0" i="0" dirty="0">
                <a:effectLst/>
                <a:latin typeface="Open Sans" panose="020B0606030504020204" pitchFamily="34" charset="0"/>
              </a:rPr>
              <a:t>Represents an "is-a" relationship.</a:t>
            </a:r>
          </a:p>
          <a:p>
            <a:endParaRPr lang="en-US" dirty="0"/>
          </a:p>
        </p:txBody>
      </p:sp>
      <p:sp>
        <p:nvSpPr>
          <p:cNvPr id="7" name="Slide Number Placeholder 6">
            <a:extLst>
              <a:ext uri="{FF2B5EF4-FFF2-40B4-BE49-F238E27FC236}">
                <a16:creationId xmlns:a16="http://schemas.microsoft.com/office/drawing/2014/main" id="{90A88CB1-9925-C6BB-4819-B9E3EE923104}"/>
              </a:ext>
            </a:extLst>
          </p:cNvPr>
          <p:cNvSpPr>
            <a:spLocks noGrp="1"/>
          </p:cNvSpPr>
          <p:nvPr>
            <p:ph type="sldNum" sz="quarter" idx="12"/>
          </p:nvPr>
        </p:nvSpPr>
        <p:spPr/>
        <p:txBody>
          <a:bodyPr/>
          <a:lstStyle/>
          <a:p>
            <a:fld id="{D8DA9DAA-006C-4F4B-980E-E3DF019B24E2}" type="slidenum">
              <a:rPr lang="en-US" smtClean="0"/>
              <a:pPr/>
              <a:t>17</a:t>
            </a:fld>
            <a:endParaRPr lang="en-US" dirty="0"/>
          </a:p>
        </p:txBody>
      </p:sp>
      <p:pic>
        <p:nvPicPr>
          <p:cNvPr id="8" name="Picture 7">
            <a:extLst>
              <a:ext uri="{FF2B5EF4-FFF2-40B4-BE49-F238E27FC236}">
                <a16:creationId xmlns:a16="http://schemas.microsoft.com/office/drawing/2014/main" id="{D1353F65-E903-9590-6315-6D0ADA5A261F}"/>
              </a:ext>
            </a:extLst>
          </p:cNvPr>
          <p:cNvPicPr>
            <a:picLocks noChangeAspect="1"/>
          </p:cNvPicPr>
          <p:nvPr/>
        </p:nvPicPr>
        <p:blipFill>
          <a:blip r:embed="rId2"/>
          <a:stretch>
            <a:fillRect/>
          </a:stretch>
        </p:blipFill>
        <p:spPr>
          <a:xfrm>
            <a:off x="3581400" y="3117928"/>
            <a:ext cx="4008467" cy="1920406"/>
          </a:xfrm>
          <a:prstGeom prst="rect">
            <a:avLst/>
          </a:prstGeom>
        </p:spPr>
      </p:pic>
    </p:spTree>
    <p:extLst>
      <p:ext uri="{BB962C8B-B14F-4D97-AF65-F5344CB8AC3E}">
        <p14:creationId xmlns:p14="http://schemas.microsoft.com/office/powerpoint/2010/main" val="769474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9EA5C7E-F5FE-38F8-17A8-E7F57EA630E8}"/>
              </a:ext>
            </a:extLst>
          </p:cNvPr>
          <p:cNvSpPr>
            <a:spLocks noGrp="1"/>
          </p:cNvSpPr>
          <p:nvPr>
            <p:ph idx="1"/>
          </p:nvPr>
        </p:nvSpPr>
        <p:spPr>
          <a:xfrm>
            <a:off x="838200" y="1244184"/>
            <a:ext cx="9729866" cy="4928016"/>
          </a:xfrm>
        </p:spPr>
        <p:txBody>
          <a:bodyPr/>
          <a:lstStyle/>
          <a:p>
            <a:pPr marL="342900" indent="-342900" algn="l" fontAlgn="base">
              <a:buFont typeface="Arial" panose="020B0604020202020204" pitchFamily="34" charset="0"/>
              <a:buChar char="•"/>
            </a:pPr>
            <a:r>
              <a:rPr lang="en-US" sz="1800" i="0" dirty="0">
                <a:effectLst/>
                <a:latin typeface="Times New Roman" panose="02020603050405020304" pitchFamily="18" charset="0"/>
                <a:cs typeface="Times New Roman" panose="02020603050405020304" pitchFamily="18" charset="0"/>
              </a:rPr>
              <a:t>Realization/ implementation: </a:t>
            </a:r>
          </a:p>
          <a:p>
            <a:pPr algn="l" fontAlgn="base"/>
            <a:r>
              <a:rPr lang="en-US" sz="1800" i="0" dirty="0">
                <a:effectLst/>
                <a:latin typeface="Times New Roman" panose="02020603050405020304" pitchFamily="18" charset="0"/>
                <a:cs typeface="Times New Roman" panose="02020603050405020304" pitchFamily="18" charset="0"/>
              </a:rPr>
              <a:t>Implementation (Implementation) is mainly used to specify the relationship between interfaces and implementation classes .</a:t>
            </a:r>
          </a:p>
          <a:p>
            <a:pPr algn="l" fontAlgn="base"/>
            <a:r>
              <a:rPr lang="en-US" sz="1800" i="0" dirty="0">
                <a:effectLst/>
                <a:latin typeface="Times New Roman" panose="02020603050405020304" pitchFamily="18" charset="0"/>
                <a:cs typeface="Times New Roman" panose="02020603050405020304" pitchFamily="18" charset="0"/>
              </a:rPr>
              <a:t>An interface (including an abstract class ) is a collection of methods. In an implementation relationship, a class implements an interface, and methods in the class implement all methods of the interface declaration.</a:t>
            </a:r>
          </a:p>
          <a:p>
            <a:endParaRPr lang="en-US" dirty="0"/>
          </a:p>
        </p:txBody>
      </p:sp>
      <p:sp>
        <p:nvSpPr>
          <p:cNvPr id="7" name="Slide Number Placeholder 6">
            <a:extLst>
              <a:ext uri="{FF2B5EF4-FFF2-40B4-BE49-F238E27FC236}">
                <a16:creationId xmlns:a16="http://schemas.microsoft.com/office/drawing/2014/main" id="{BF77D41D-76DD-0E7A-5944-5598FF723326}"/>
              </a:ext>
            </a:extLst>
          </p:cNvPr>
          <p:cNvSpPr>
            <a:spLocks noGrp="1"/>
          </p:cNvSpPr>
          <p:nvPr>
            <p:ph type="sldNum" sz="quarter" idx="12"/>
          </p:nvPr>
        </p:nvSpPr>
        <p:spPr/>
        <p:txBody>
          <a:bodyPr/>
          <a:lstStyle/>
          <a:p>
            <a:fld id="{D8DA9DAA-006C-4F4B-980E-E3DF019B24E2}" type="slidenum">
              <a:rPr lang="en-US" smtClean="0"/>
              <a:pPr/>
              <a:t>18</a:t>
            </a:fld>
            <a:endParaRPr lang="en-US" dirty="0"/>
          </a:p>
        </p:txBody>
      </p:sp>
      <p:pic>
        <p:nvPicPr>
          <p:cNvPr id="3" name="Picture 2">
            <a:extLst>
              <a:ext uri="{FF2B5EF4-FFF2-40B4-BE49-F238E27FC236}">
                <a16:creationId xmlns:a16="http://schemas.microsoft.com/office/drawing/2014/main" id="{AE1867DC-1DDB-2B65-48DC-D5C6E64FDC26}"/>
              </a:ext>
            </a:extLst>
          </p:cNvPr>
          <p:cNvPicPr>
            <a:picLocks noChangeAspect="1"/>
          </p:cNvPicPr>
          <p:nvPr/>
        </p:nvPicPr>
        <p:blipFill>
          <a:blip r:embed="rId2"/>
          <a:stretch>
            <a:fillRect/>
          </a:stretch>
        </p:blipFill>
        <p:spPr>
          <a:xfrm>
            <a:off x="3581400" y="3157621"/>
            <a:ext cx="5297164" cy="3536046"/>
          </a:xfrm>
          <a:prstGeom prst="rect">
            <a:avLst/>
          </a:prstGeom>
        </p:spPr>
      </p:pic>
    </p:spTree>
    <p:extLst>
      <p:ext uri="{BB962C8B-B14F-4D97-AF65-F5344CB8AC3E}">
        <p14:creationId xmlns:p14="http://schemas.microsoft.com/office/powerpoint/2010/main" val="2512794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E1A744-4617-DF37-AB73-89328C86F9B5}"/>
              </a:ext>
            </a:extLst>
          </p:cNvPr>
          <p:cNvSpPr>
            <a:spLocks noGrp="1"/>
          </p:cNvSpPr>
          <p:nvPr>
            <p:ph type="title"/>
          </p:nvPr>
        </p:nvSpPr>
        <p:spPr>
          <a:xfrm>
            <a:off x="804671" y="1335024"/>
            <a:ext cx="9358659" cy="763599"/>
          </a:xfrm>
        </p:spPr>
        <p:txBody>
          <a:bodyPr>
            <a:normAutofit fontScale="90000"/>
          </a:bodyPr>
          <a:lstStyle/>
          <a:p>
            <a:r>
              <a:rPr lang="en-US" dirty="0"/>
              <a:t>Data and Information</a:t>
            </a:r>
          </a:p>
        </p:txBody>
      </p:sp>
      <p:sp>
        <p:nvSpPr>
          <p:cNvPr id="4" name="Content Placeholder 3">
            <a:extLst>
              <a:ext uri="{FF2B5EF4-FFF2-40B4-BE49-F238E27FC236}">
                <a16:creationId xmlns:a16="http://schemas.microsoft.com/office/drawing/2014/main" id="{894556FD-9928-5332-646C-E6CCAD5AB7F4}"/>
              </a:ext>
            </a:extLst>
          </p:cNvPr>
          <p:cNvSpPr>
            <a:spLocks noGrp="1"/>
          </p:cNvSpPr>
          <p:nvPr>
            <p:ph idx="1"/>
          </p:nvPr>
        </p:nvSpPr>
        <p:spPr>
          <a:xfrm>
            <a:off x="850392" y="2446730"/>
            <a:ext cx="6179995" cy="3725470"/>
          </a:xfrm>
        </p:spPr>
        <p:txBody>
          <a:bodyPr>
            <a:normAutofit fontScale="92500" lnSpcReduction="20000"/>
          </a:bodyPr>
          <a:lstStyle/>
          <a:p>
            <a:r>
              <a:rPr lang="en-US" sz="2000" dirty="0"/>
              <a:t>The term data is simply defined as “facts and figures”</a:t>
            </a:r>
          </a:p>
          <a:p>
            <a:pPr marL="0" indent="0">
              <a:buNone/>
            </a:pPr>
            <a:endParaRPr lang="en-US" sz="2000" dirty="0"/>
          </a:p>
          <a:p>
            <a:r>
              <a:rPr lang="en-US" sz="2000" dirty="0"/>
              <a:t>Each piece of data is a little fact that does not mean much </a:t>
            </a:r>
          </a:p>
          <a:p>
            <a:pPr marL="0" indent="0">
              <a:buNone/>
            </a:pPr>
            <a:endParaRPr lang="en-US" sz="2000" dirty="0"/>
          </a:p>
          <a:p>
            <a:r>
              <a:rPr lang="en-US" sz="2000" dirty="0"/>
              <a:t>Information is defined as “news or knowledge received or given”</a:t>
            </a:r>
          </a:p>
          <a:p>
            <a:pPr marL="0" indent="0">
              <a:buNone/>
            </a:pPr>
            <a:endParaRPr lang="en-US" sz="2000" dirty="0"/>
          </a:p>
          <a:p>
            <a:r>
              <a:rPr lang="en-US" sz="2000" dirty="0"/>
              <a:t>It is what results when we have processed, interpreted and organized facts.</a:t>
            </a:r>
          </a:p>
          <a:p>
            <a:endParaRPr lang="en-US" dirty="0"/>
          </a:p>
        </p:txBody>
      </p:sp>
      <p:sp>
        <p:nvSpPr>
          <p:cNvPr id="7" name="Slide Number Placeholder 6">
            <a:extLst>
              <a:ext uri="{FF2B5EF4-FFF2-40B4-BE49-F238E27FC236}">
                <a16:creationId xmlns:a16="http://schemas.microsoft.com/office/drawing/2014/main" id="{942315DE-8B16-D1B1-F6B9-86BED8D42D62}"/>
              </a:ext>
            </a:extLst>
          </p:cNvPr>
          <p:cNvSpPr>
            <a:spLocks noGrp="1"/>
          </p:cNvSpPr>
          <p:nvPr>
            <p:ph type="sldNum" sz="quarter" idx="12"/>
          </p:nvPr>
        </p:nvSpPr>
        <p:spPr/>
        <p:txBody>
          <a:bodyPr/>
          <a:lstStyle/>
          <a:p>
            <a:fld id="{D8DA9DAA-006C-4F4B-980E-E3DF019B24E2}" type="slidenum">
              <a:rPr lang="en-US" smtClean="0"/>
              <a:pPr/>
              <a:t>2</a:t>
            </a:fld>
            <a:endParaRPr lang="en-US" dirty="0"/>
          </a:p>
        </p:txBody>
      </p:sp>
      <p:pic>
        <p:nvPicPr>
          <p:cNvPr id="8" name="Content Placeholder 12" descr="A picture containing text, screenshot, circle, font&#10;&#10;Description automatically generated">
            <a:extLst>
              <a:ext uri="{FF2B5EF4-FFF2-40B4-BE49-F238E27FC236}">
                <a16:creationId xmlns:a16="http://schemas.microsoft.com/office/drawing/2014/main" id="{471711CB-0043-C9D7-E4B3-83FEFCFBA3C5}"/>
              </a:ext>
            </a:extLst>
          </p:cNvPr>
          <p:cNvPicPr>
            <a:picLocks noChangeAspect="1"/>
          </p:cNvPicPr>
          <p:nvPr/>
        </p:nvPicPr>
        <p:blipFill>
          <a:blip r:embed="rId2"/>
          <a:stretch>
            <a:fillRect/>
          </a:stretch>
        </p:blipFill>
        <p:spPr>
          <a:xfrm>
            <a:off x="7184571" y="1868602"/>
            <a:ext cx="4776821" cy="4149798"/>
          </a:xfrm>
          <a:prstGeom prst="rect">
            <a:avLst/>
          </a:prstGeom>
        </p:spPr>
      </p:pic>
    </p:spTree>
    <p:extLst>
      <p:ext uri="{BB962C8B-B14F-4D97-AF65-F5344CB8AC3E}">
        <p14:creationId xmlns:p14="http://schemas.microsoft.com/office/powerpoint/2010/main" val="2600475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C44F66-4B98-9594-6930-1A0BF205F3E5}"/>
              </a:ext>
            </a:extLst>
          </p:cNvPr>
          <p:cNvSpPr>
            <a:spLocks noGrp="1"/>
          </p:cNvSpPr>
          <p:nvPr>
            <p:ph type="title"/>
          </p:nvPr>
        </p:nvSpPr>
        <p:spPr>
          <a:xfrm>
            <a:off x="804672" y="1335024"/>
            <a:ext cx="9448600" cy="808569"/>
          </a:xfrm>
        </p:spPr>
        <p:txBody>
          <a:bodyPr>
            <a:normAutofit fontScale="90000"/>
          </a:bodyPr>
          <a:lstStyle/>
          <a:p>
            <a:r>
              <a:rPr lang="en-US" dirty="0"/>
              <a:t>Fact/ data collection methods </a:t>
            </a:r>
          </a:p>
        </p:txBody>
      </p:sp>
      <p:sp>
        <p:nvSpPr>
          <p:cNvPr id="4" name="Content Placeholder 3">
            <a:extLst>
              <a:ext uri="{FF2B5EF4-FFF2-40B4-BE49-F238E27FC236}">
                <a16:creationId xmlns:a16="http://schemas.microsoft.com/office/drawing/2014/main" id="{C204C213-2FF1-696F-9E79-7F9DE86CB981}"/>
              </a:ext>
            </a:extLst>
          </p:cNvPr>
          <p:cNvSpPr>
            <a:spLocks noGrp="1"/>
          </p:cNvSpPr>
          <p:nvPr>
            <p:ph idx="1"/>
          </p:nvPr>
        </p:nvSpPr>
        <p:spPr>
          <a:xfrm>
            <a:off x="419725" y="2143593"/>
            <a:ext cx="10762937" cy="4028607"/>
          </a:xfrm>
        </p:spPr>
        <p:txBody>
          <a:bodyPr>
            <a:normAutofit fontScale="92500" lnSpcReduction="20000"/>
          </a:bodyPr>
          <a:lstStyle/>
          <a:p>
            <a:pPr marL="342900" indent="-342900" algn="l">
              <a:buAutoNum type="arabicPeriod"/>
            </a:pPr>
            <a:r>
              <a:rPr lang="en-US" b="0" i="0" dirty="0">
                <a:solidFill>
                  <a:srgbClr val="181818"/>
                </a:solidFill>
                <a:effectLst/>
                <a:latin typeface="Trade Gothic W01 Bold 2"/>
              </a:rPr>
              <a:t>Surveys : </a:t>
            </a:r>
            <a:r>
              <a:rPr lang="en-US" b="0" i="0" dirty="0">
                <a:solidFill>
                  <a:srgbClr val="181818"/>
                </a:solidFill>
                <a:effectLst/>
                <a:latin typeface="Trade Gothic W01 Roman"/>
              </a:rPr>
              <a:t>Surveys are physical or digital questionnaires that gather both qualitative and quantitative data from subjects. One situation in which you might conduct a survey is gathering attendee feedback after an event.</a:t>
            </a:r>
          </a:p>
          <a:p>
            <a:pPr algn="l"/>
            <a:r>
              <a:rPr lang="en-US" b="0" i="0" dirty="0">
                <a:solidFill>
                  <a:srgbClr val="181818"/>
                </a:solidFill>
                <a:effectLst/>
                <a:latin typeface="Trade Gothic W01 Bold 2"/>
              </a:rPr>
              <a:t>2. Transactional Tracking : </a:t>
            </a:r>
            <a:r>
              <a:rPr lang="en-US" b="0" i="0" dirty="0">
                <a:solidFill>
                  <a:srgbClr val="181818"/>
                </a:solidFill>
                <a:effectLst/>
                <a:latin typeface="Trade Gothic W01 Roman"/>
              </a:rPr>
              <a:t>Each time your customers make a purchase, tracking that data can allow you to make decisions about targeted marketing efforts and understand your customer base better.</a:t>
            </a:r>
          </a:p>
          <a:p>
            <a:pPr algn="l"/>
            <a:r>
              <a:rPr lang="en-US" b="0" i="0" dirty="0">
                <a:solidFill>
                  <a:srgbClr val="181818"/>
                </a:solidFill>
                <a:effectLst/>
                <a:latin typeface="Trade Gothic W01 Bold 2"/>
              </a:rPr>
              <a:t>3. Interviews and Focus Groups : </a:t>
            </a:r>
            <a:r>
              <a:rPr lang="en-US" b="0" i="0" dirty="0">
                <a:solidFill>
                  <a:srgbClr val="181818"/>
                </a:solidFill>
                <a:effectLst/>
                <a:latin typeface="Trade Gothic W01 Roman"/>
              </a:rPr>
              <a:t>Interviews and focus groups consist of talking to subjects face-to-face about a specific topic or issue.</a:t>
            </a:r>
          </a:p>
          <a:p>
            <a:pPr algn="l"/>
            <a:r>
              <a:rPr lang="en-US" b="0" i="0" dirty="0">
                <a:solidFill>
                  <a:srgbClr val="181818"/>
                </a:solidFill>
                <a:effectLst/>
                <a:latin typeface="Trade Gothic W01 Bold 2"/>
              </a:rPr>
              <a:t>4. Observation : </a:t>
            </a:r>
            <a:r>
              <a:rPr lang="en-US" b="0" i="0" dirty="0">
                <a:solidFill>
                  <a:srgbClr val="181818"/>
                </a:solidFill>
                <a:effectLst/>
                <a:latin typeface="Trade Gothic W01 Roman"/>
              </a:rPr>
              <a:t>Observing people interacting with your website or product can be useful for data collection because of the candor it offers.</a:t>
            </a:r>
            <a:endParaRPr lang="en-US" dirty="0"/>
          </a:p>
          <a:p>
            <a:pPr algn="l"/>
            <a:r>
              <a:rPr lang="en-US" dirty="0">
                <a:solidFill>
                  <a:srgbClr val="181818"/>
                </a:solidFill>
                <a:latin typeface="Trade Gothic W01 Bold 2"/>
              </a:rPr>
              <a:t>5</a:t>
            </a:r>
            <a:r>
              <a:rPr lang="en-US" b="0" i="0" dirty="0">
                <a:solidFill>
                  <a:srgbClr val="181818"/>
                </a:solidFill>
                <a:effectLst/>
                <a:latin typeface="Trade Gothic W01 Bold 2"/>
              </a:rPr>
              <a:t>. Social Media Monitoring : </a:t>
            </a:r>
            <a:r>
              <a:rPr lang="en-US" b="0" i="0" dirty="0">
                <a:solidFill>
                  <a:srgbClr val="181818"/>
                </a:solidFill>
                <a:effectLst/>
                <a:latin typeface="Trade Gothic W01 Roman"/>
              </a:rPr>
              <a:t>Monitoring your company’s social media channels for follower engagement is an accessible way to track data about your audience’s interests and motivations. Many social media platforms have analytics built in, but there are also third-party social platforms that give more detailed, organized insights pulled from multiple channels.</a:t>
            </a:r>
          </a:p>
          <a:p>
            <a:endParaRPr lang="en-US" dirty="0"/>
          </a:p>
        </p:txBody>
      </p:sp>
      <p:sp>
        <p:nvSpPr>
          <p:cNvPr id="7" name="Slide Number Placeholder 6">
            <a:extLst>
              <a:ext uri="{FF2B5EF4-FFF2-40B4-BE49-F238E27FC236}">
                <a16:creationId xmlns:a16="http://schemas.microsoft.com/office/drawing/2014/main" id="{A6E860CA-F39F-51AA-7F05-464CA2C16930}"/>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385847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796B1C-EF6F-CE77-27DF-A8E1AAEF2130}"/>
              </a:ext>
            </a:extLst>
          </p:cNvPr>
          <p:cNvSpPr>
            <a:spLocks noGrp="1"/>
          </p:cNvSpPr>
          <p:nvPr>
            <p:ph type="title"/>
          </p:nvPr>
        </p:nvSpPr>
        <p:spPr>
          <a:xfrm>
            <a:off x="804672" y="1335024"/>
            <a:ext cx="9463590" cy="673658"/>
          </a:xfrm>
        </p:spPr>
        <p:txBody>
          <a:bodyPr>
            <a:normAutofit fontScale="90000"/>
          </a:bodyPr>
          <a:lstStyle/>
          <a:p>
            <a:r>
              <a:rPr lang="en-US" dirty="0"/>
              <a:t>Software Engineering</a:t>
            </a:r>
          </a:p>
        </p:txBody>
      </p:sp>
      <p:sp>
        <p:nvSpPr>
          <p:cNvPr id="7" name="Slide Number Placeholder 6">
            <a:extLst>
              <a:ext uri="{FF2B5EF4-FFF2-40B4-BE49-F238E27FC236}">
                <a16:creationId xmlns:a16="http://schemas.microsoft.com/office/drawing/2014/main" id="{3E439BE8-1D2E-D301-49FA-FDB48292A9E8}"/>
              </a:ext>
            </a:extLst>
          </p:cNvPr>
          <p:cNvSpPr>
            <a:spLocks noGrp="1"/>
          </p:cNvSpPr>
          <p:nvPr>
            <p:ph type="sldNum" sz="quarter" idx="12"/>
          </p:nvPr>
        </p:nvSpPr>
        <p:spPr/>
        <p:txBody>
          <a:bodyPr/>
          <a:lstStyle/>
          <a:p>
            <a:fld id="{D8DA9DAA-006C-4F4B-980E-E3DF019B24E2}" type="slidenum">
              <a:rPr lang="en-US" smtClean="0"/>
              <a:pPr/>
              <a:t>4</a:t>
            </a:fld>
            <a:endParaRPr lang="en-US" dirty="0"/>
          </a:p>
        </p:txBody>
      </p:sp>
      <p:pic>
        <p:nvPicPr>
          <p:cNvPr id="8" name="Content Placeholder 7">
            <a:extLst>
              <a:ext uri="{FF2B5EF4-FFF2-40B4-BE49-F238E27FC236}">
                <a16:creationId xmlns:a16="http://schemas.microsoft.com/office/drawing/2014/main" id="{2184969E-D4F6-E2D9-1760-188D387AA459}"/>
              </a:ext>
            </a:extLst>
          </p:cNvPr>
          <p:cNvPicPr>
            <a:picLocks noGrp="1" noChangeAspect="1"/>
          </p:cNvPicPr>
          <p:nvPr>
            <p:ph idx="1"/>
          </p:nvPr>
        </p:nvPicPr>
        <p:blipFill>
          <a:blip r:embed="rId2"/>
          <a:stretch>
            <a:fillRect/>
          </a:stretch>
        </p:blipFill>
        <p:spPr>
          <a:xfrm>
            <a:off x="1541413" y="2356790"/>
            <a:ext cx="5983649" cy="3601542"/>
          </a:xfrm>
          <a:prstGeom prst="rect">
            <a:avLst/>
          </a:prstGeom>
        </p:spPr>
      </p:pic>
    </p:spTree>
    <p:extLst>
      <p:ext uri="{BB962C8B-B14F-4D97-AF65-F5344CB8AC3E}">
        <p14:creationId xmlns:p14="http://schemas.microsoft.com/office/powerpoint/2010/main" val="1409657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E6DE15-9768-20B4-798B-05EA12EA109F}"/>
              </a:ext>
            </a:extLst>
          </p:cNvPr>
          <p:cNvSpPr>
            <a:spLocks noGrp="1"/>
          </p:cNvSpPr>
          <p:nvPr>
            <p:ph type="title"/>
          </p:nvPr>
        </p:nvSpPr>
        <p:spPr>
          <a:xfrm>
            <a:off x="804671" y="1335024"/>
            <a:ext cx="9358659" cy="823560"/>
          </a:xfrm>
        </p:spPr>
        <p:txBody>
          <a:bodyPr>
            <a:normAutofit fontScale="90000"/>
          </a:bodyPr>
          <a:lstStyle/>
          <a:p>
            <a:r>
              <a:rPr lang="en-US" dirty="0"/>
              <a:t>Software Engineering</a:t>
            </a:r>
          </a:p>
        </p:txBody>
      </p:sp>
      <p:sp>
        <p:nvSpPr>
          <p:cNvPr id="4" name="Content Placeholder 3">
            <a:extLst>
              <a:ext uri="{FF2B5EF4-FFF2-40B4-BE49-F238E27FC236}">
                <a16:creationId xmlns:a16="http://schemas.microsoft.com/office/drawing/2014/main" id="{A533AE79-7AFF-520B-9012-8A140E622875}"/>
              </a:ext>
            </a:extLst>
          </p:cNvPr>
          <p:cNvSpPr>
            <a:spLocks noGrp="1"/>
          </p:cNvSpPr>
          <p:nvPr>
            <p:ph idx="1"/>
          </p:nvPr>
        </p:nvSpPr>
        <p:spPr>
          <a:xfrm>
            <a:off x="509666" y="2506691"/>
            <a:ext cx="11167672" cy="3665509"/>
          </a:xfrm>
        </p:spPr>
        <p:txBody>
          <a:bodyPr>
            <a:normAutofit fontScale="77500" lnSpcReduction="20000"/>
          </a:bodyPr>
          <a:lstStyle/>
          <a:p>
            <a:r>
              <a:rPr lang="en-US" dirty="0">
                <a:solidFill>
                  <a:schemeClr val="bg2">
                    <a:lumMod val="10000"/>
                  </a:schemeClr>
                </a:solidFill>
              </a:rPr>
              <a:t>Planning: identify, analyze, prioritize and arrange IS needs and requirements . Requires customer involvement</a:t>
            </a:r>
          </a:p>
          <a:p>
            <a:endParaRPr lang="en-US" dirty="0">
              <a:solidFill>
                <a:schemeClr val="bg2">
                  <a:lumMod val="10000"/>
                </a:schemeClr>
              </a:solidFill>
            </a:endParaRPr>
          </a:p>
          <a:p>
            <a:r>
              <a:rPr lang="en-US" dirty="0">
                <a:solidFill>
                  <a:schemeClr val="bg2">
                    <a:lumMod val="10000"/>
                  </a:schemeClr>
                </a:solidFill>
              </a:rPr>
              <a:t>Analysis: Breaking down of system nature and functions to understand the logical point of view by detailing it’s functionality.</a:t>
            </a:r>
          </a:p>
          <a:p>
            <a:endParaRPr lang="en-US" dirty="0">
              <a:solidFill>
                <a:schemeClr val="bg2">
                  <a:lumMod val="10000"/>
                </a:schemeClr>
              </a:solidFill>
            </a:endParaRPr>
          </a:p>
          <a:p>
            <a:r>
              <a:rPr lang="en-US" dirty="0">
                <a:solidFill>
                  <a:schemeClr val="bg2">
                    <a:lumMod val="10000"/>
                  </a:schemeClr>
                </a:solidFill>
              </a:rPr>
              <a:t>Design: to make preliminary sketches, patterns or outline that gives us a blueprint of the actual system</a:t>
            </a:r>
          </a:p>
          <a:p>
            <a:endParaRPr lang="en-US" dirty="0">
              <a:solidFill>
                <a:schemeClr val="bg2">
                  <a:lumMod val="10000"/>
                </a:schemeClr>
              </a:solidFill>
            </a:endParaRPr>
          </a:p>
          <a:p>
            <a:r>
              <a:rPr lang="en-US" dirty="0">
                <a:solidFill>
                  <a:schemeClr val="bg2">
                    <a:lumMod val="10000"/>
                  </a:schemeClr>
                </a:solidFill>
              </a:rPr>
              <a:t>Implementation: Software development and testing phase</a:t>
            </a:r>
          </a:p>
          <a:p>
            <a:endParaRPr lang="en-US" dirty="0">
              <a:solidFill>
                <a:schemeClr val="bg2">
                  <a:lumMod val="10000"/>
                </a:schemeClr>
              </a:solidFill>
            </a:endParaRPr>
          </a:p>
          <a:p>
            <a:r>
              <a:rPr lang="en-US" dirty="0">
                <a:solidFill>
                  <a:schemeClr val="bg2">
                    <a:lumMod val="10000"/>
                  </a:schemeClr>
                </a:solidFill>
              </a:rPr>
              <a:t>Maintenance:  </a:t>
            </a:r>
            <a:r>
              <a:rPr lang="en-US" i="0" dirty="0">
                <a:solidFill>
                  <a:schemeClr val="bg2">
                    <a:lumMod val="10000"/>
                  </a:schemeClr>
                </a:solidFill>
                <a:effectLst/>
                <a:latin typeface="Google Sans"/>
              </a:rPr>
              <a:t> the process of changing, modifying, and updating software to keep up with customer needs</a:t>
            </a:r>
            <a:endParaRPr lang="en-US" dirty="0">
              <a:solidFill>
                <a:schemeClr val="bg2">
                  <a:lumMod val="10000"/>
                </a:schemeClr>
              </a:solidFill>
            </a:endParaRPr>
          </a:p>
          <a:p>
            <a:endParaRPr lang="en-US" dirty="0"/>
          </a:p>
        </p:txBody>
      </p:sp>
      <p:sp>
        <p:nvSpPr>
          <p:cNvPr id="7" name="Slide Number Placeholder 6">
            <a:extLst>
              <a:ext uri="{FF2B5EF4-FFF2-40B4-BE49-F238E27FC236}">
                <a16:creationId xmlns:a16="http://schemas.microsoft.com/office/drawing/2014/main" id="{405761B4-0536-892A-DE40-43B261DBD765}"/>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Tree>
    <p:extLst>
      <p:ext uri="{BB962C8B-B14F-4D97-AF65-F5344CB8AC3E}">
        <p14:creationId xmlns:p14="http://schemas.microsoft.com/office/powerpoint/2010/main" val="1769881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BA483A-C40E-D1F5-0CF6-FE9F8ECF3A7C}"/>
              </a:ext>
            </a:extLst>
          </p:cNvPr>
          <p:cNvSpPr>
            <a:spLocks noGrp="1"/>
          </p:cNvSpPr>
          <p:nvPr>
            <p:ph type="title"/>
          </p:nvPr>
        </p:nvSpPr>
        <p:spPr>
          <a:xfrm>
            <a:off x="804671" y="1335024"/>
            <a:ext cx="10078187" cy="1179576"/>
          </a:xfrm>
        </p:spPr>
        <p:txBody>
          <a:bodyPr>
            <a:normAutofit fontScale="90000"/>
          </a:bodyPr>
          <a:lstStyle/>
          <a:p>
            <a:r>
              <a:rPr lang="en-US" dirty="0"/>
              <a:t>Software development life cycle models </a:t>
            </a:r>
          </a:p>
        </p:txBody>
      </p:sp>
      <p:sp>
        <p:nvSpPr>
          <p:cNvPr id="4" name="Content Placeholder 3">
            <a:extLst>
              <a:ext uri="{FF2B5EF4-FFF2-40B4-BE49-F238E27FC236}">
                <a16:creationId xmlns:a16="http://schemas.microsoft.com/office/drawing/2014/main" id="{7363E5BD-EBD5-42F2-0CF2-7524DB592BC6}"/>
              </a:ext>
            </a:extLst>
          </p:cNvPr>
          <p:cNvSpPr>
            <a:spLocks noGrp="1"/>
          </p:cNvSpPr>
          <p:nvPr>
            <p:ph idx="1"/>
          </p:nvPr>
        </p:nvSpPr>
        <p:spPr/>
        <p:txBody>
          <a:bodyPr/>
          <a:lstStyle/>
          <a:p>
            <a:r>
              <a:rPr lang="en-US" sz="2000" dirty="0"/>
              <a:t>Waterfall </a:t>
            </a:r>
          </a:p>
          <a:p>
            <a:endParaRPr lang="en-US" sz="2000" dirty="0"/>
          </a:p>
          <a:p>
            <a:r>
              <a:rPr lang="en-US" sz="2000" dirty="0"/>
              <a:t>Agile </a:t>
            </a:r>
          </a:p>
          <a:p>
            <a:endParaRPr lang="en-US" sz="2000" dirty="0"/>
          </a:p>
          <a:p>
            <a:r>
              <a:rPr lang="en-US" sz="2000" dirty="0"/>
              <a:t>Spiral </a:t>
            </a:r>
          </a:p>
          <a:p>
            <a:endParaRPr lang="en-US" sz="2000" dirty="0"/>
          </a:p>
          <a:p>
            <a:r>
              <a:rPr lang="en-US" sz="2000" dirty="0"/>
              <a:t>V model</a:t>
            </a:r>
          </a:p>
          <a:p>
            <a:endParaRPr lang="en-US" dirty="0"/>
          </a:p>
        </p:txBody>
      </p:sp>
      <p:sp>
        <p:nvSpPr>
          <p:cNvPr id="7" name="Slide Number Placeholder 6">
            <a:extLst>
              <a:ext uri="{FF2B5EF4-FFF2-40B4-BE49-F238E27FC236}">
                <a16:creationId xmlns:a16="http://schemas.microsoft.com/office/drawing/2014/main" id="{A78222F4-5131-C888-9AB3-BB0480667145}"/>
              </a:ext>
            </a:extLst>
          </p:cNvPr>
          <p:cNvSpPr>
            <a:spLocks noGrp="1"/>
          </p:cNvSpPr>
          <p:nvPr>
            <p:ph type="sldNum" sz="quarter" idx="12"/>
          </p:nvPr>
        </p:nvSpPr>
        <p:spPr/>
        <p:txBody>
          <a:bodyPr/>
          <a:lstStyle/>
          <a:p>
            <a:fld id="{D8DA9DAA-006C-4F4B-980E-E3DF019B24E2}" type="slidenum">
              <a:rPr lang="en-US" smtClean="0"/>
              <a:pPr/>
              <a:t>6</a:t>
            </a:fld>
            <a:endParaRPr lang="en-US" dirty="0"/>
          </a:p>
        </p:txBody>
      </p:sp>
    </p:spTree>
    <p:extLst>
      <p:ext uri="{BB962C8B-B14F-4D97-AF65-F5344CB8AC3E}">
        <p14:creationId xmlns:p14="http://schemas.microsoft.com/office/powerpoint/2010/main" val="149118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5F1ADE-1791-A954-89B8-86D8C1828CDE}"/>
              </a:ext>
            </a:extLst>
          </p:cNvPr>
          <p:cNvSpPr>
            <a:spLocks noGrp="1"/>
          </p:cNvSpPr>
          <p:nvPr>
            <p:ph type="title"/>
          </p:nvPr>
        </p:nvSpPr>
        <p:spPr>
          <a:xfrm>
            <a:off x="804672" y="1335024"/>
            <a:ext cx="8114476" cy="928491"/>
          </a:xfrm>
        </p:spPr>
        <p:txBody>
          <a:bodyPr/>
          <a:lstStyle/>
          <a:p>
            <a:r>
              <a:rPr lang="en-US" dirty="0"/>
              <a:t>Waterfall model </a:t>
            </a:r>
          </a:p>
        </p:txBody>
      </p:sp>
      <p:sp>
        <p:nvSpPr>
          <p:cNvPr id="4" name="Content Placeholder 3">
            <a:extLst>
              <a:ext uri="{FF2B5EF4-FFF2-40B4-BE49-F238E27FC236}">
                <a16:creationId xmlns:a16="http://schemas.microsoft.com/office/drawing/2014/main" id="{2FC75066-EAB2-D3C3-50E0-A7C8BCD61399}"/>
              </a:ext>
            </a:extLst>
          </p:cNvPr>
          <p:cNvSpPr>
            <a:spLocks noGrp="1"/>
          </p:cNvSpPr>
          <p:nvPr>
            <p:ph idx="1"/>
          </p:nvPr>
        </p:nvSpPr>
        <p:spPr>
          <a:xfrm>
            <a:off x="389744" y="2263515"/>
            <a:ext cx="10043410" cy="3908685"/>
          </a:xfrm>
        </p:spPr>
        <p:txBody>
          <a:bodyPr/>
          <a:lstStyle/>
          <a:p>
            <a:r>
              <a:rPr lang="en-US" b="1" i="0" dirty="0">
                <a:solidFill>
                  <a:srgbClr val="000000"/>
                </a:solidFill>
                <a:effectLst/>
                <a:latin typeface="Nunito" pitchFamily="2" charset="0"/>
              </a:rPr>
              <a:t>linear-sequential life cycle model</a:t>
            </a:r>
          </a:p>
          <a:p>
            <a:endParaRPr lang="en-US" dirty="0"/>
          </a:p>
        </p:txBody>
      </p:sp>
      <p:sp>
        <p:nvSpPr>
          <p:cNvPr id="7" name="Slide Number Placeholder 6">
            <a:extLst>
              <a:ext uri="{FF2B5EF4-FFF2-40B4-BE49-F238E27FC236}">
                <a16:creationId xmlns:a16="http://schemas.microsoft.com/office/drawing/2014/main" id="{CE47946C-FF2A-F5E1-30D7-F51D9384AE00}"/>
              </a:ext>
            </a:extLst>
          </p:cNvPr>
          <p:cNvSpPr>
            <a:spLocks noGrp="1"/>
          </p:cNvSpPr>
          <p:nvPr>
            <p:ph type="sldNum" sz="quarter" idx="12"/>
          </p:nvPr>
        </p:nvSpPr>
        <p:spPr/>
        <p:txBody>
          <a:bodyPr/>
          <a:lstStyle/>
          <a:p>
            <a:fld id="{D8DA9DAA-006C-4F4B-980E-E3DF019B24E2}" type="slidenum">
              <a:rPr lang="en-US" smtClean="0"/>
              <a:pPr/>
              <a:t>7</a:t>
            </a:fld>
            <a:endParaRPr lang="en-US" dirty="0"/>
          </a:p>
        </p:txBody>
      </p:sp>
      <p:pic>
        <p:nvPicPr>
          <p:cNvPr id="8" name="Picture 7">
            <a:extLst>
              <a:ext uri="{FF2B5EF4-FFF2-40B4-BE49-F238E27FC236}">
                <a16:creationId xmlns:a16="http://schemas.microsoft.com/office/drawing/2014/main" id="{181DC1D4-8CA9-7BF3-5F6C-AF61A9B50587}"/>
              </a:ext>
            </a:extLst>
          </p:cNvPr>
          <p:cNvPicPr>
            <a:picLocks noChangeAspect="1"/>
          </p:cNvPicPr>
          <p:nvPr/>
        </p:nvPicPr>
        <p:blipFill>
          <a:blip r:embed="rId2"/>
          <a:stretch>
            <a:fillRect/>
          </a:stretch>
        </p:blipFill>
        <p:spPr>
          <a:xfrm>
            <a:off x="2609079" y="2984996"/>
            <a:ext cx="6001521" cy="3295504"/>
          </a:xfrm>
          <a:prstGeom prst="rect">
            <a:avLst/>
          </a:prstGeom>
        </p:spPr>
      </p:pic>
    </p:spTree>
    <p:extLst>
      <p:ext uri="{BB962C8B-B14F-4D97-AF65-F5344CB8AC3E}">
        <p14:creationId xmlns:p14="http://schemas.microsoft.com/office/powerpoint/2010/main" val="405564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F6D25E-E806-A49E-92B8-5AB7EF8B99E1}"/>
              </a:ext>
            </a:extLst>
          </p:cNvPr>
          <p:cNvSpPr>
            <a:spLocks noGrp="1"/>
          </p:cNvSpPr>
          <p:nvPr>
            <p:ph type="title"/>
          </p:nvPr>
        </p:nvSpPr>
        <p:spPr>
          <a:xfrm>
            <a:off x="524656" y="986917"/>
            <a:ext cx="6470503" cy="871863"/>
          </a:xfrm>
        </p:spPr>
        <p:txBody>
          <a:bodyPr/>
          <a:lstStyle/>
          <a:p>
            <a:r>
              <a:rPr lang="en-US" dirty="0"/>
              <a:t>Agile Model</a:t>
            </a:r>
          </a:p>
        </p:txBody>
      </p:sp>
      <p:sp>
        <p:nvSpPr>
          <p:cNvPr id="4" name="Content Placeholder 3">
            <a:extLst>
              <a:ext uri="{FF2B5EF4-FFF2-40B4-BE49-F238E27FC236}">
                <a16:creationId xmlns:a16="http://schemas.microsoft.com/office/drawing/2014/main" id="{684A94BF-AC88-3F79-6135-79648385811A}"/>
              </a:ext>
            </a:extLst>
          </p:cNvPr>
          <p:cNvSpPr>
            <a:spLocks noGrp="1"/>
          </p:cNvSpPr>
          <p:nvPr>
            <p:ph idx="1"/>
          </p:nvPr>
        </p:nvSpPr>
        <p:spPr>
          <a:xfrm>
            <a:off x="149903" y="1858781"/>
            <a:ext cx="10897848" cy="4313420"/>
          </a:xfrm>
        </p:spPr>
        <p:txBody>
          <a:bodyPr/>
          <a:lstStyle/>
          <a:p>
            <a:r>
              <a:rPr lang="en-US" sz="3200" dirty="0">
                <a:solidFill>
                  <a:srgbClr val="333333"/>
                </a:solidFill>
                <a:latin typeface="inter-regular"/>
              </a:rPr>
              <a:t>- B</a:t>
            </a:r>
            <a:r>
              <a:rPr lang="en-US" sz="3200" b="0" i="0" dirty="0">
                <a:solidFill>
                  <a:srgbClr val="333333"/>
                </a:solidFill>
                <a:effectLst/>
                <a:latin typeface="inter-regular"/>
              </a:rPr>
              <a:t>ased on iterative development</a:t>
            </a:r>
          </a:p>
          <a:p>
            <a:r>
              <a:rPr lang="en-US" sz="3200" dirty="0">
                <a:solidFill>
                  <a:srgbClr val="333333"/>
                </a:solidFill>
                <a:latin typeface="inter-regular"/>
              </a:rPr>
              <a:t>- Requirements are divided into smaller increments and in each increment, we follow the steps of s/w engineering. </a:t>
            </a:r>
          </a:p>
          <a:p>
            <a:endParaRPr lang="en-US" b="0" i="0" dirty="0">
              <a:solidFill>
                <a:srgbClr val="333333"/>
              </a:solidFill>
              <a:effectLst/>
              <a:latin typeface="inter-regular"/>
            </a:endParaRPr>
          </a:p>
          <a:p>
            <a:endParaRPr lang="en-US" b="0" i="0" dirty="0">
              <a:solidFill>
                <a:srgbClr val="333333"/>
              </a:solidFill>
              <a:effectLst/>
              <a:latin typeface="inter-regular"/>
            </a:endParaRPr>
          </a:p>
          <a:p>
            <a:endParaRPr lang="en-US" dirty="0"/>
          </a:p>
        </p:txBody>
      </p:sp>
      <p:sp>
        <p:nvSpPr>
          <p:cNvPr id="7" name="Slide Number Placeholder 6">
            <a:extLst>
              <a:ext uri="{FF2B5EF4-FFF2-40B4-BE49-F238E27FC236}">
                <a16:creationId xmlns:a16="http://schemas.microsoft.com/office/drawing/2014/main" id="{1BFB3796-16FE-9216-F9BB-A188F2F2214F}"/>
              </a:ext>
            </a:extLst>
          </p:cNvPr>
          <p:cNvSpPr>
            <a:spLocks noGrp="1"/>
          </p:cNvSpPr>
          <p:nvPr>
            <p:ph type="sldNum" sz="quarter" idx="12"/>
          </p:nvPr>
        </p:nvSpPr>
        <p:spPr/>
        <p:txBody>
          <a:bodyPr/>
          <a:lstStyle/>
          <a:p>
            <a:fld id="{D8DA9DAA-006C-4F4B-980E-E3DF019B24E2}" type="slidenum">
              <a:rPr lang="en-US" smtClean="0"/>
              <a:pPr/>
              <a:t>8</a:t>
            </a:fld>
            <a:endParaRPr lang="en-US" dirty="0"/>
          </a:p>
        </p:txBody>
      </p:sp>
    </p:spTree>
    <p:extLst>
      <p:ext uri="{BB962C8B-B14F-4D97-AF65-F5344CB8AC3E}">
        <p14:creationId xmlns:p14="http://schemas.microsoft.com/office/powerpoint/2010/main" val="166024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1510174-F2D2-F944-479B-5F6FAA825E33}"/>
              </a:ext>
            </a:extLst>
          </p:cNvPr>
          <p:cNvSpPr>
            <a:spLocks noGrp="1"/>
          </p:cNvSpPr>
          <p:nvPr>
            <p:ph type="sldNum" sz="quarter" idx="12"/>
          </p:nvPr>
        </p:nvSpPr>
        <p:spPr/>
        <p:txBody>
          <a:bodyPr/>
          <a:lstStyle/>
          <a:p>
            <a:fld id="{D8DA9DAA-006C-4F4B-980E-E3DF019B24E2}" type="slidenum">
              <a:rPr lang="en-US" smtClean="0"/>
              <a:pPr/>
              <a:t>9</a:t>
            </a:fld>
            <a:endParaRPr lang="en-US" dirty="0"/>
          </a:p>
        </p:txBody>
      </p:sp>
      <p:pic>
        <p:nvPicPr>
          <p:cNvPr id="8" name="Content Placeholder 7">
            <a:extLst>
              <a:ext uri="{FF2B5EF4-FFF2-40B4-BE49-F238E27FC236}">
                <a16:creationId xmlns:a16="http://schemas.microsoft.com/office/drawing/2014/main" id="{1AC6ED22-6550-096C-C45F-F8B06543A258}"/>
              </a:ext>
            </a:extLst>
          </p:cNvPr>
          <p:cNvPicPr>
            <a:picLocks noGrp="1" noChangeAspect="1"/>
          </p:cNvPicPr>
          <p:nvPr>
            <p:ph idx="1"/>
          </p:nvPr>
        </p:nvPicPr>
        <p:blipFill>
          <a:blip r:embed="rId2"/>
          <a:stretch>
            <a:fillRect/>
          </a:stretch>
        </p:blipFill>
        <p:spPr>
          <a:xfrm>
            <a:off x="687162" y="1259174"/>
            <a:ext cx="8240148" cy="4543950"/>
          </a:xfrm>
          <a:prstGeom prst="rect">
            <a:avLst/>
          </a:prstGeom>
        </p:spPr>
      </p:pic>
    </p:spTree>
    <p:extLst>
      <p:ext uri="{BB962C8B-B14F-4D97-AF65-F5344CB8AC3E}">
        <p14:creationId xmlns:p14="http://schemas.microsoft.com/office/powerpoint/2010/main" val="2914797440"/>
      </p:ext>
    </p:extLst>
  </p:cSld>
  <p:clrMapOvr>
    <a:masterClrMapping/>
  </p:clrMapOvr>
</p:sld>
</file>

<file path=ppt/theme/theme1.xml><?xml version="1.0" encoding="utf-8"?>
<a:theme xmlns:a="http://schemas.openxmlformats.org/drawingml/2006/main" name="Custom">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D909BD3F-B240-4348-8BE3-67FDD68BA7A7}"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D4A67D12-FAB5-406C-9279-3EAA5A20A6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{DEE3CA08-3F83-4C66-BC57-D5B9BFAE7209}tf89338750_win32</Template>
  <TotalTime>28</TotalTime>
  <Words>957</Words>
  <Application>Microsoft Office PowerPoint</Application>
  <PresentationFormat>Widescreen</PresentationFormat>
  <Paragraphs>107</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Calibri</vt:lpstr>
      <vt:lpstr>Google Sans</vt:lpstr>
      <vt:lpstr>inter-regular</vt:lpstr>
      <vt:lpstr>Nunito</vt:lpstr>
      <vt:lpstr>Open Sans</vt:lpstr>
      <vt:lpstr>Times New Roman</vt:lpstr>
      <vt:lpstr>Trade Gothic W01 Bold 2</vt:lpstr>
      <vt:lpstr>Trade Gothic W01 Roman</vt:lpstr>
      <vt:lpstr>Univers</vt:lpstr>
      <vt:lpstr>Custom</vt:lpstr>
      <vt:lpstr>Information System and Software Engineering </vt:lpstr>
      <vt:lpstr>Data and Information</vt:lpstr>
      <vt:lpstr>Fact/ data collection methods </vt:lpstr>
      <vt:lpstr>Software Engineering</vt:lpstr>
      <vt:lpstr>Software Engineering</vt:lpstr>
      <vt:lpstr>Software development life cycle models </vt:lpstr>
      <vt:lpstr>Waterfall model </vt:lpstr>
      <vt:lpstr>Agile Model</vt:lpstr>
      <vt:lpstr>PowerPoint Presentation</vt:lpstr>
      <vt:lpstr>When to use agile / waterfall  </vt:lpstr>
      <vt:lpstr>What are requirements?</vt:lpstr>
      <vt:lpstr>PowerPoint Presentation</vt:lpstr>
      <vt:lpstr>UML</vt:lpstr>
      <vt:lpstr>UML class diagram </vt:lpstr>
      <vt:lpstr>Relationships </vt:lpstr>
      <vt:lpstr>PowerPoint Presentation</vt:lpstr>
      <vt:lpstr>Inheritance relationship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System and Software Engineering</dc:title>
  <dc:creator>Farzana</dc:creator>
  <cp:lastModifiedBy>Rahman, Farzana</cp:lastModifiedBy>
  <cp:revision>3</cp:revision>
  <dcterms:created xsi:type="dcterms:W3CDTF">2023-07-22T06:40:04Z</dcterms:created>
  <dcterms:modified xsi:type="dcterms:W3CDTF">2024-01-09T02:43:39Z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