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sldIdLst>
    <p:sldId id="306" r:id="rId5"/>
    <p:sldId id="346" r:id="rId6"/>
    <p:sldId id="347" r:id="rId7"/>
    <p:sldId id="348" r:id="rId8"/>
    <p:sldId id="368" r:id="rId9"/>
    <p:sldId id="349" r:id="rId10"/>
    <p:sldId id="350" r:id="rId11"/>
    <p:sldId id="351" r:id="rId12"/>
    <p:sldId id="369" r:id="rId13"/>
    <p:sldId id="367" r:id="rId14"/>
    <p:sldId id="370" r:id="rId15"/>
    <p:sldId id="371" r:id="rId16"/>
    <p:sldId id="376" r:id="rId17"/>
    <p:sldId id="372" r:id="rId18"/>
    <p:sldId id="3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pc="400" dirty="0"/>
              <a:t>Software Project management</a:t>
            </a:r>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5207E-445C-80BA-3894-621CDDA044AF}"/>
              </a:ext>
            </a:extLst>
          </p:cNvPr>
          <p:cNvSpPr>
            <a:spLocks noGrp="1"/>
          </p:cNvSpPr>
          <p:nvPr>
            <p:ph type="title"/>
          </p:nvPr>
        </p:nvSpPr>
        <p:spPr>
          <a:xfrm>
            <a:off x="804672" y="1335024"/>
            <a:ext cx="6190488" cy="332337"/>
          </a:xfrm>
        </p:spPr>
        <p:txBody>
          <a:bodyPr>
            <a:normAutofit fontScale="90000"/>
          </a:bodyPr>
          <a:lstStyle/>
          <a:p>
            <a:r>
              <a:rPr lang="en-US" dirty="0"/>
              <a:t>Basic </a:t>
            </a:r>
            <a:r>
              <a:rPr lang="en-US" dirty="0" err="1"/>
              <a:t>cocomo</a:t>
            </a:r>
            <a:r>
              <a:rPr lang="en-US" dirty="0"/>
              <a:t> </a:t>
            </a:r>
          </a:p>
        </p:txBody>
      </p:sp>
      <p:sp>
        <p:nvSpPr>
          <p:cNvPr id="7" name="Slide Number Placeholder 6">
            <a:extLst>
              <a:ext uri="{FF2B5EF4-FFF2-40B4-BE49-F238E27FC236}">
                <a16:creationId xmlns:a16="http://schemas.microsoft.com/office/drawing/2014/main" id="{89D5981D-D932-6F85-81D1-FA126BE5BCE2}"/>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5" name="Picture 4">
            <a:extLst>
              <a:ext uri="{FF2B5EF4-FFF2-40B4-BE49-F238E27FC236}">
                <a16:creationId xmlns:a16="http://schemas.microsoft.com/office/drawing/2014/main" id="{7397BA34-3D97-D679-1652-9A51B11A854B}"/>
              </a:ext>
            </a:extLst>
          </p:cNvPr>
          <p:cNvPicPr>
            <a:picLocks noChangeAspect="1"/>
          </p:cNvPicPr>
          <p:nvPr/>
        </p:nvPicPr>
        <p:blipFill>
          <a:blip r:embed="rId2"/>
          <a:stretch>
            <a:fillRect/>
          </a:stretch>
        </p:blipFill>
        <p:spPr>
          <a:xfrm>
            <a:off x="804671" y="2034072"/>
            <a:ext cx="7564887" cy="3488903"/>
          </a:xfrm>
          <a:prstGeom prst="rect">
            <a:avLst/>
          </a:prstGeom>
        </p:spPr>
      </p:pic>
    </p:spTree>
    <p:extLst>
      <p:ext uri="{BB962C8B-B14F-4D97-AF65-F5344CB8AC3E}">
        <p14:creationId xmlns:p14="http://schemas.microsoft.com/office/powerpoint/2010/main" val="225979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5694C7-91C4-9F26-46A1-681DC37F0BBF}"/>
              </a:ext>
            </a:extLst>
          </p:cNvPr>
          <p:cNvSpPr>
            <a:spLocks noGrp="1"/>
          </p:cNvSpPr>
          <p:nvPr>
            <p:ph type="title"/>
          </p:nvPr>
        </p:nvSpPr>
        <p:spPr>
          <a:xfrm>
            <a:off x="804672" y="1335024"/>
            <a:ext cx="8124724" cy="1179576"/>
          </a:xfrm>
        </p:spPr>
        <p:txBody>
          <a:bodyPr>
            <a:normAutofit/>
          </a:bodyPr>
          <a:lstStyle/>
          <a:p>
            <a:r>
              <a:rPr lang="en-US" dirty="0"/>
              <a:t>Intermediate  </a:t>
            </a:r>
            <a:r>
              <a:rPr lang="en-US" dirty="0" err="1"/>
              <a:t>cocomo</a:t>
            </a:r>
            <a:endParaRPr lang="en-US" dirty="0"/>
          </a:p>
        </p:txBody>
      </p:sp>
      <p:pic>
        <p:nvPicPr>
          <p:cNvPr id="9" name="Content Placeholder 8">
            <a:extLst>
              <a:ext uri="{FF2B5EF4-FFF2-40B4-BE49-F238E27FC236}">
                <a16:creationId xmlns:a16="http://schemas.microsoft.com/office/drawing/2014/main" id="{23AE27C5-F4F8-8A51-6AF6-43BF4DC8E928}"/>
              </a:ext>
            </a:extLst>
          </p:cNvPr>
          <p:cNvPicPr>
            <a:picLocks noGrp="1" noChangeAspect="1"/>
          </p:cNvPicPr>
          <p:nvPr>
            <p:ph idx="1"/>
          </p:nvPr>
        </p:nvPicPr>
        <p:blipFill>
          <a:blip r:embed="rId2"/>
          <a:stretch>
            <a:fillRect/>
          </a:stretch>
        </p:blipFill>
        <p:spPr>
          <a:xfrm>
            <a:off x="892565" y="2825750"/>
            <a:ext cx="6954479" cy="3817646"/>
          </a:xfrm>
        </p:spPr>
      </p:pic>
      <p:sp>
        <p:nvSpPr>
          <p:cNvPr id="7" name="Slide Number Placeholder 6">
            <a:extLst>
              <a:ext uri="{FF2B5EF4-FFF2-40B4-BE49-F238E27FC236}">
                <a16:creationId xmlns:a16="http://schemas.microsoft.com/office/drawing/2014/main" id="{A7CF2BA9-FAE6-41E6-E68D-BE5C2DC0B161}"/>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27276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58FFCC-E078-6E1E-DE9B-8F0FE9E73106}"/>
              </a:ext>
            </a:extLst>
          </p:cNvPr>
          <p:cNvSpPr>
            <a:spLocks noGrp="1"/>
          </p:cNvSpPr>
          <p:nvPr>
            <p:ph type="title"/>
          </p:nvPr>
        </p:nvSpPr>
        <p:spPr>
          <a:xfrm>
            <a:off x="457200" y="1335024"/>
            <a:ext cx="6537960" cy="587082"/>
          </a:xfrm>
        </p:spPr>
        <p:txBody>
          <a:bodyPr>
            <a:normAutofit fontScale="90000"/>
          </a:bodyPr>
          <a:lstStyle/>
          <a:p>
            <a:r>
              <a:rPr lang="en-US" dirty="0"/>
              <a:t>PERT chart</a:t>
            </a:r>
          </a:p>
        </p:txBody>
      </p:sp>
      <p:sp>
        <p:nvSpPr>
          <p:cNvPr id="4" name="Content Placeholder 3">
            <a:extLst>
              <a:ext uri="{FF2B5EF4-FFF2-40B4-BE49-F238E27FC236}">
                <a16:creationId xmlns:a16="http://schemas.microsoft.com/office/drawing/2014/main" id="{9F1441F7-9798-E252-2D7B-C5777ED4DA35}"/>
              </a:ext>
            </a:extLst>
          </p:cNvPr>
          <p:cNvSpPr>
            <a:spLocks noGrp="1"/>
          </p:cNvSpPr>
          <p:nvPr>
            <p:ph idx="1"/>
          </p:nvPr>
        </p:nvSpPr>
        <p:spPr>
          <a:xfrm>
            <a:off x="259701" y="2060834"/>
            <a:ext cx="10601131" cy="4156788"/>
          </a:xfrm>
        </p:spPr>
        <p:txBody>
          <a:bodyPr>
            <a:normAutofit fontScale="85000" lnSpcReduction="20000"/>
          </a:bodyPr>
          <a:lstStyle/>
          <a:p>
            <a:pPr algn="l"/>
            <a:r>
              <a:rPr lang="en-US" sz="2400" b="1" i="0" dirty="0">
                <a:effectLst/>
                <a:latin typeface="Times New Roman" panose="02020603050405020304" pitchFamily="18" charset="0"/>
                <a:cs typeface="Times New Roman" panose="02020603050405020304" pitchFamily="18" charset="0"/>
              </a:rPr>
              <a:t>PERT (Program Evaluation and Review Technique):</a:t>
            </a:r>
            <a:r>
              <a:rPr lang="en-US" sz="2400" b="0" i="0" dirty="0">
                <a:effectLst/>
                <a:latin typeface="Times New Roman" panose="02020603050405020304" pitchFamily="18" charset="0"/>
                <a:cs typeface="Times New Roman" panose="02020603050405020304" pitchFamily="18" charset="0"/>
              </a:rPr>
              <a:t> PERT is a probabilistic project management technique that focuses on estimating the time it will take to complete individual project tasks while considering the uncertainty and variability in those estimates. PERT uses three time estimates for each task:</a:t>
            </a:r>
          </a:p>
          <a:p>
            <a:pPr algn="l">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Optimistic Time (O):</a:t>
            </a:r>
            <a:r>
              <a:rPr lang="en-US" sz="2400" b="0" i="0" dirty="0">
                <a:effectLst/>
                <a:latin typeface="Times New Roman" panose="02020603050405020304" pitchFamily="18" charset="0"/>
                <a:cs typeface="Times New Roman" panose="02020603050405020304" pitchFamily="18" charset="0"/>
              </a:rPr>
              <a:t> The shortest possible time to complete the task, assuming everything goes exceptionally well.</a:t>
            </a:r>
          </a:p>
          <a:p>
            <a:pPr algn="l">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Most Likely Time (M):</a:t>
            </a:r>
            <a:r>
              <a:rPr lang="en-US" sz="2400" b="0" i="0" dirty="0">
                <a:effectLst/>
                <a:latin typeface="Times New Roman" panose="02020603050405020304" pitchFamily="18" charset="0"/>
                <a:cs typeface="Times New Roman" panose="02020603050405020304" pitchFamily="18" charset="0"/>
              </a:rPr>
              <a:t> The best estimate of the time required based on realistic conditions.</a:t>
            </a:r>
          </a:p>
          <a:p>
            <a:pPr algn="l">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Pessimistic Time (P):</a:t>
            </a:r>
            <a:r>
              <a:rPr lang="en-US" sz="2400" b="0" i="0" dirty="0">
                <a:effectLst/>
                <a:latin typeface="Times New Roman" panose="02020603050405020304" pitchFamily="18" charset="0"/>
                <a:cs typeface="Times New Roman" panose="02020603050405020304" pitchFamily="18" charset="0"/>
              </a:rPr>
              <a:t> The longest possible time to complete the task, assuming everything goes wrong or experiences delays.</a:t>
            </a:r>
          </a:p>
          <a:p>
            <a:pPr algn="l"/>
            <a:r>
              <a:rPr lang="en-US" sz="2400" b="0" i="0" dirty="0">
                <a:effectLst/>
                <a:latin typeface="Times New Roman" panose="02020603050405020304" pitchFamily="18" charset="0"/>
                <a:cs typeface="Times New Roman" panose="02020603050405020304" pitchFamily="18" charset="0"/>
              </a:rPr>
              <a:t>From these three estimates, PERT calculates an expected or "weighted average" time for each task using the formula:</a:t>
            </a:r>
          </a:p>
          <a:p>
            <a:pPr algn="l"/>
            <a:r>
              <a:rPr lang="en-US" sz="2400" b="0" i="1" dirty="0" err="1">
                <a:effectLst/>
                <a:latin typeface="Times New Roman" panose="02020603050405020304" pitchFamily="18" charset="0"/>
                <a:cs typeface="Times New Roman" panose="02020603050405020304" pitchFamily="18" charset="0"/>
              </a:rPr>
              <a:t>ExpectedTime</a:t>
            </a:r>
            <a:r>
              <a:rPr lang="en-US" sz="2400" b="0" i="0" dirty="0">
                <a:effectLst/>
                <a:latin typeface="Times New Roman" panose="02020603050405020304" pitchFamily="18" charset="0"/>
                <a:cs typeface="Times New Roman" panose="02020603050405020304" pitchFamily="18" charset="0"/>
              </a:rPr>
              <a:t>(</a:t>
            </a:r>
            <a:r>
              <a:rPr lang="en-US" sz="2400" b="0" i="1" dirty="0">
                <a:effectLst/>
                <a:latin typeface="Times New Roman" panose="02020603050405020304" pitchFamily="18" charset="0"/>
                <a:cs typeface="Times New Roman" panose="02020603050405020304" pitchFamily="18" charset="0"/>
              </a:rPr>
              <a:t>TE</a:t>
            </a:r>
            <a:r>
              <a:rPr lang="en-US" sz="2400" b="0" i="0" dirty="0">
                <a:effectLst/>
                <a:latin typeface="Times New Roman" panose="02020603050405020304" pitchFamily="18" charset="0"/>
                <a:cs typeface="Times New Roman" panose="02020603050405020304" pitchFamily="18" charset="0"/>
              </a:rPr>
              <a:t>)=(</a:t>
            </a:r>
            <a:r>
              <a:rPr lang="en-US" sz="2400" b="0" i="1" dirty="0">
                <a:effectLst/>
                <a:latin typeface="Times New Roman" panose="02020603050405020304" pitchFamily="18" charset="0"/>
                <a:cs typeface="Times New Roman" panose="02020603050405020304" pitchFamily="18" charset="0"/>
              </a:rPr>
              <a:t>O</a:t>
            </a:r>
            <a:r>
              <a:rPr lang="en-US" sz="2400" b="0" i="0" dirty="0">
                <a:effectLst/>
                <a:latin typeface="Times New Roman" panose="02020603050405020304" pitchFamily="18" charset="0"/>
                <a:cs typeface="Times New Roman" panose="02020603050405020304" pitchFamily="18" charset="0"/>
              </a:rPr>
              <a:t>+4</a:t>
            </a:r>
            <a:r>
              <a:rPr lang="en-US" sz="2400" b="0" i="1" dirty="0">
                <a:effectLst/>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a:t>
            </a:r>
            <a:r>
              <a:rPr lang="en-US" sz="2400" b="0" i="1" dirty="0">
                <a:effectLst/>
                <a:latin typeface="Times New Roman" panose="02020603050405020304" pitchFamily="18" charset="0"/>
                <a:cs typeface="Times New Roman" panose="02020603050405020304" pitchFamily="18" charset="0"/>
              </a:rPr>
              <a:t>P</a:t>
            </a:r>
            <a:r>
              <a:rPr lang="en-US" sz="2400" b="0" i="0" dirty="0">
                <a:effectLst/>
                <a:latin typeface="Times New Roman" panose="02020603050405020304" pitchFamily="18" charset="0"/>
                <a:cs typeface="Times New Roman" panose="02020603050405020304" pitchFamily="18" charset="0"/>
              </a:rPr>
              <a:t>)/6</a:t>
            </a:r>
          </a:p>
          <a:p>
            <a:endParaRPr lang="en-US" dirty="0"/>
          </a:p>
        </p:txBody>
      </p:sp>
      <p:sp>
        <p:nvSpPr>
          <p:cNvPr id="7" name="Slide Number Placeholder 6">
            <a:extLst>
              <a:ext uri="{FF2B5EF4-FFF2-40B4-BE49-F238E27FC236}">
                <a16:creationId xmlns:a16="http://schemas.microsoft.com/office/drawing/2014/main" id="{1DBE15C9-80AF-DDF2-0F08-FB0E77BDCA88}"/>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211360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039676C-0B0C-8053-D918-956620EBE345}"/>
              </a:ext>
            </a:extLst>
          </p:cNvPr>
          <p:cNvPicPr>
            <a:picLocks noGrp="1" noChangeAspect="1"/>
          </p:cNvPicPr>
          <p:nvPr>
            <p:ph idx="1"/>
          </p:nvPr>
        </p:nvPicPr>
        <p:blipFill>
          <a:blip r:embed="rId2"/>
          <a:stretch>
            <a:fillRect/>
          </a:stretch>
        </p:blipFill>
        <p:spPr>
          <a:xfrm>
            <a:off x="1679510" y="1494157"/>
            <a:ext cx="5900564" cy="3880276"/>
          </a:xfrm>
        </p:spPr>
      </p:pic>
      <p:sp>
        <p:nvSpPr>
          <p:cNvPr id="7" name="Slide Number Placeholder 6">
            <a:extLst>
              <a:ext uri="{FF2B5EF4-FFF2-40B4-BE49-F238E27FC236}">
                <a16:creationId xmlns:a16="http://schemas.microsoft.com/office/drawing/2014/main" id="{F8EF382E-71EB-2CFD-E1D7-6187D1D57534}"/>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Tree>
    <p:extLst>
      <p:ext uri="{BB962C8B-B14F-4D97-AF65-F5344CB8AC3E}">
        <p14:creationId xmlns:p14="http://schemas.microsoft.com/office/powerpoint/2010/main" val="338447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1CBA14-D05D-8EDD-65A2-C3D70184A5B4}"/>
              </a:ext>
            </a:extLst>
          </p:cNvPr>
          <p:cNvSpPr>
            <a:spLocks noGrp="1"/>
          </p:cNvSpPr>
          <p:nvPr>
            <p:ph type="title"/>
          </p:nvPr>
        </p:nvSpPr>
        <p:spPr>
          <a:xfrm>
            <a:off x="615821" y="867748"/>
            <a:ext cx="8752114" cy="690464"/>
          </a:xfrm>
        </p:spPr>
        <p:txBody>
          <a:bodyPr>
            <a:normAutofit fontScale="90000"/>
          </a:bodyPr>
          <a:lstStyle/>
          <a:p>
            <a:r>
              <a:rPr lang="en-US" dirty="0"/>
              <a:t>CPM – Critical Path Method</a:t>
            </a:r>
          </a:p>
        </p:txBody>
      </p:sp>
      <p:sp>
        <p:nvSpPr>
          <p:cNvPr id="4" name="Content Placeholder 3">
            <a:extLst>
              <a:ext uri="{FF2B5EF4-FFF2-40B4-BE49-F238E27FC236}">
                <a16:creationId xmlns:a16="http://schemas.microsoft.com/office/drawing/2014/main" id="{1112E33D-15E3-1636-403B-4DA0215445D8}"/>
              </a:ext>
            </a:extLst>
          </p:cNvPr>
          <p:cNvSpPr>
            <a:spLocks noGrp="1"/>
          </p:cNvSpPr>
          <p:nvPr>
            <p:ph idx="1"/>
          </p:nvPr>
        </p:nvSpPr>
        <p:spPr>
          <a:xfrm>
            <a:off x="746449" y="2183363"/>
            <a:ext cx="10607351" cy="4469363"/>
          </a:xfrm>
        </p:spPr>
        <p:txBody>
          <a:bodyPr>
            <a:normAutofit/>
          </a:bodyPr>
          <a:lstStyle/>
          <a:p>
            <a:r>
              <a:rPr lang="en-US" sz="2500" b="0" i="0" dirty="0">
                <a:effectLst/>
                <a:latin typeface="Times New Roman" panose="02020603050405020304" pitchFamily="18" charset="0"/>
                <a:cs typeface="Times New Roman" panose="02020603050405020304" pitchFamily="18" charset="0"/>
              </a:rPr>
              <a:t>CPM, like PERT, is used for project scheduling and management. However, CPM is deterministic and focuses on identifying the critical path—the sequence of activities that, if delayed, would extend the project's duration. CPM assumes that task durations are fixed and known with certainty, making it suitable for projects with well-defined and predictable activities.</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4A8A4AE-03CD-7232-BA0B-3320F62FD6F1}"/>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Tree>
    <p:extLst>
      <p:ext uri="{BB962C8B-B14F-4D97-AF65-F5344CB8AC3E}">
        <p14:creationId xmlns:p14="http://schemas.microsoft.com/office/powerpoint/2010/main" val="303369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3B197D-FA6B-0F0F-62AB-7731DE0ACBE1}"/>
              </a:ext>
            </a:extLst>
          </p:cNvPr>
          <p:cNvSpPr>
            <a:spLocks noGrp="1"/>
          </p:cNvSpPr>
          <p:nvPr>
            <p:ph type="title"/>
          </p:nvPr>
        </p:nvSpPr>
        <p:spPr/>
        <p:txBody>
          <a:bodyPr/>
          <a:lstStyle/>
          <a:p>
            <a:r>
              <a:rPr lang="en-US" dirty="0"/>
              <a:t>PERT VS CPM</a:t>
            </a:r>
          </a:p>
        </p:txBody>
      </p:sp>
      <p:sp>
        <p:nvSpPr>
          <p:cNvPr id="4" name="Content Placeholder 3">
            <a:extLst>
              <a:ext uri="{FF2B5EF4-FFF2-40B4-BE49-F238E27FC236}">
                <a16:creationId xmlns:a16="http://schemas.microsoft.com/office/drawing/2014/main" id="{9085AE88-3F21-7934-92FC-4989E15656B4}"/>
              </a:ext>
            </a:extLst>
          </p:cNvPr>
          <p:cNvSpPr>
            <a:spLocks noGrp="1"/>
          </p:cNvSpPr>
          <p:nvPr>
            <p:ph idx="1"/>
          </p:nvPr>
        </p:nvSpPr>
        <p:spPr>
          <a:xfrm>
            <a:off x="850392" y="2825496"/>
            <a:ext cx="10281028" cy="3346704"/>
          </a:xfrm>
        </p:spPr>
        <p:txBody>
          <a:bodyPr>
            <a:normAutofit/>
          </a:bodyPr>
          <a:lstStyle/>
          <a:p>
            <a:r>
              <a:rPr lang="en-US" sz="2500" b="0" i="0" dirty="0">
                <a:effectLst/>
                <a:latin typeface="Times New Roman" panose="02020603050405020304" pitchFamily="18" charset="0"/>
                <a:cs typeface="Times New Roman" panose="02020603050405020304" pitchFamily="18" charset="0"/>
              </a:rPr>
              <a:t>PERT and CPM are project management techniques that help in planning, scheduling, and managing projects. PERT is probabilistic and suitable for projects with uncertainty, while CPM is deterministic and suited for projects with known and fixed task durations. Both methods help project managers make informed decisions about resource allocation, project timelines, and critical activities.</a:t>
            </a:r>
            <a:endParaRPr lang="en-US" sz="25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DA0908E-3A40-0C1B-F157-E7B5F5806C97}"/>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Tree>
    <p:extLst>
      <p:ext uri="{BB962C8B-B14F-4D97-AF65-F5344CB8AC3E}">
        <p14:creationId xmlns:p14="http://schemas.microsoft.com/office/powerpoint/2010/main" val="265056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A1C87B-0A20-CA6B-8231-18A32139D9BF}"/>
              </a:ext>
            </a:extLst>
          </p:cNvPr>
          <p:cNvSpPr>
            <a:spLocks noGrp="1"/>
          </p:cNvSpPr>
          <p:nvPr>
            <p:ph type="title"/>
          </p:nvPr>
        </p:nvSpPr>
        <p:spPr>
          <a:xfrm>
            <a:off x="242596" y="1335024"/>
            <a:ext cx="9367935" cy="365125"/>
          </a:xfrm>
        </p:spPr>
        <p:txBody>
          <a:bodyPr>
            <a:noAutofit/>
          </a:bodyPr>
          <a:lstStyle/>
          <a:p>
            <a:r>
              <a:rPr lang="en-US" sz="4000" dirty="0"/>
              <a:t>Software project management  </a:t>
            </a:r>
          </a:p>
        </p:txBody>
      </p:sp>
      <p:sp>
        <p:nvSpPr>
          <p:cNvPr id="4" name="Content Placeholder 3">
            <a:extLst>
              <a:ext uri="{FF2B5EF4-FFF2-40B4-BE49-F238E27FC236}">
                <a16:creationId xmlns:a16="http://schemas.microsoft.com/office/drawing/2014/main" id="{F267ABC7-B6F3-7429-9519-214C60B1BF90}"/>
              </a:ext>
            </a:extLst>
          </p:cNvPr>
          <p:cNvSpPr>
            <a:spLocks noGrp="1"/>
          </p:cNvSpPr>
          <p:nvPr>
            <p:ph idx="1"/>
          </p:nvPr>
        </p:nvSpPr>
        <p:spPr>
          <a:xfrm>
            <a:off x="242597" y="1700148"/>
            <a:ext cx="11028784" cy="4849941"/>
          </a:xfrm>
        </p:spPr>
        <p:txBody>
          <a:bodyPr>
            <a:normAutofit fontScale="92500" lnSpcReduction="20000"/>
          </a:bodyPr>
          <a:lstStyle/>
          <a:p>
            <a:r>
              <a:rPr lang="en-US" sz="2600" b="0" i="0" dirty="0">
                <a:effectLst/>
                <a:latin typeface="Times New Roman" panose="02020603050405020304" pitchFamily="18" charset="0"/>
                <a:cs typeface="Times New Roman" panose="02020603050405020304" pitchFamily="18" charset="0"/>
              </a:rPr>
              <a:t>Software project management is a discipline that involves planning, organizing, and overseeing the development and implementation of software projects. It encompasses a range of activities and processes aimed at ensuring that software projects are completed on time, within budget, and according to the specified quality standards. Effective software project management is essential for delivering successful software products that meet the needs of stakeholders.</a:t>
            </a:r>
            <a:endParaRPr lang="en-US" sz="2600" b="0" i="0" u="none" strike="noStrike" baseline="0" dirty="0">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rPr>
              <a:t>K</a:t>
            </a:r>
            <a:r>
              <a:rPr lang="en-US" sz="2600" b="0" i="0" dirty="0">
                <a:effectLst/>
                <a:latin typeface="Times New Roman" panose="02020603050405020304" pitchFamily="18" charset="0"/>
                <a:cs typeface="Times New Roman" panose="02020603050405020304" pitchFamily="18" charset="0"/>
              </a:rPr>
              <a:t>ey components of software project management include:</a:t>
            </a:r>
          </a:p>
          <a:p>
            <a:pPr algn="l">
              <a:buFont typeface="+mj-lt"/>
              <a:buAutoNum type="arabicPeriod"/>
            </a:pPr>
            <a:r>
              <a:rPr lang="en-US" sz="2600" b="1" i="0" dirty="0">
                <a:effectLst/>
                <a:latin typeface="Times New Roman" panose="02020603050405020304" pitchFamily="18" charset="0"/>
                <a:cs typeface="Times New Roman" panose="02020603050405020304" pitchFamily="18" charset="0"/>
              </a:rPr>
              <a:t>Project Planning:</a:t>
            </a:r>
            <a:r>
              <a:rPr lang="en-US" sz="2600" b="0" i="0" dirty="0">
                <a:effectLst/>
                <a:latin typeface="Times New Roman" panose="02020603050405020304" pitchFamily="18" charset="0"/>
                <a:cs typeface="Times New Roman" panose="02020603050405020304" pitchFamily="18" charset="0"/>
              </a:rPr>
              <a:t> This involves defining project goals, objectives, scope, and requirements. Project managers create a detailed project plan that outlines tasks, schedules, resource allocation, and budget estimates.</a:t>
            </a:r>
          </a:p>
          <a:p>
            <a:pPr algn="l">
              <a:buFont typeface="+mj-lt"/>
              <a:buAutoNum type="arabicPeriod"/>
            </a:pPr>
            <a:r>
              <a:rPr lang="en-US" sz="2600" b="1" i="0" dirty="0">
                <a:effectLst/>
                <a:latin typeface="Times New Roman" panose="02020603050405020304" pitchFamily="18" charset="0"/>
                <a:cs typeface="Times New Roman" panose="02020603050405020304" pitchFamily="18" charset="0"/>
              </a:rPr>
              <a:t>Risk Management:</a:t>
            </a:r>
            <a:r>
              <a:rPr lang="en-US" sz="2600" b="0" i="0" dirty="0">
                <a:effectLst/>
                <a:latin typeface="Times New Roman" panose="02020603050405020304" pitchFamily="18" charset="0"/>
                <a:cs typeface="Times New Roman" panose="02020603050405020304" pitchFamily="18" charset="0"/>
              </a:rPr>
              <a:t> Identifying potential risks and developing strategies to mitigate them is a crucial aspect of project management. This includes assessing technical, financial, and operational risks and planning for contingencies.</a:t>
            </a:r>
          </a:p>
          <a:p>
            <a:endParaRPr lang="en-US" dirty="0"/>
          </a:p>
        </p:txBody>
      </p:sp>
      <p:sp>
        <p:nvSpPr>
          <p:cNvPr id="7" name="Slide Number Placeholder 6">
            <a:extLst>
              <a:ext uri="{FF2B5EF4-FFF2-40B4-BE49-F238E27FC236}">
                <a16:creationId xmlns:a16="http://schemas.microsoft.com/office/drawing/2014/main" id="{96D3B84C-4109-0CC5-1D4C-34E3522EA527}"/>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93603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0774174-2D65-BD19-57A4-8835B03B67E2}"/>
              </a:ext>
            </a:extLst>
          </p:cNvPr>
          <p:cNvSpPr>
            <a:spLocks noGrp="1"/>
          </p:cNvSpPr>
          <p:nvPr>
            <p:ph idx="1"/>
          </p:nvPr>
        </p:nvSpPr>
        <p:spPr>
          <a:xfrm>
            <a:off x="223935" y="998375"/>
            <a:ext cx="11129865" cy="5723099"/>
          </a:xfrm>
        </p:spPr>
        <p:txBody>
          <a:bodyPr>
            <a:normAutofit lnSpcReduction="10000"/>
          </a:bodyPr>
          <a:lstStyle/>
          <a:p>
            <a:pPr algn="l"/>
            <a:r>
              <a:rPr lang="en-US" b="1" dirty="0">
                <a:latin typeface="Times New Roman" panose="02020603050405020304" pitchFamily="18" charset="0"/>
                <a:cs typeface="Times New Roman" panose="02020603050405020304" pitchFamily="18" charset="0"/>
              </a:rPr>
              <a:t>3. </a:t>
            </a:r>
            <a:r>
              <a:rPr lang="en-US" sz="2000" b="1" i="0" dirty="0">
                <a:effectLst/>
                <a:latin typeface="Times New Roman" panose="02020603050405020304" pitchFamily="18" charset="0"/>
                <a:cs typeface="Times New Roman" panose="02020603050405020304" pitchFamily="18" charset="0"/>
              </a:rPr>
              <a:t>Resource Management:</a:t>
            </a:r>
            <a:r>
              <a:rPr lang="en-US" sz="2000" b="0" i="0" dirty="0">
                <a:effectLst/>
                <a:latin typeface="Times New Roman" panose="02020603050405020304" pitchFamily="18" charset="0"/>
                <a:cs typeface="Times New Roman" panose="02020603050405020304" pitchFamily="18" charset="0"/>
              </a:rPr>
              <a:t> Allocating and managing the necessary resources, including human resources, tools, and equipment, is vital to ensure that the project progresses smoothly.</a:t>
            </a:r>
          </a:p>
          <a:p>
            <a:pPr algn="l"/>
            <a:r>
              <a:rPr lang="en-US" dirty="0">
                <a:latin typeface="Times New Roman" panose="02020603050405020304" pitchFamily="18" charset="0"/>
                <a:cs typeface="Times New Roman" panose="02020603050405020304" pitchFamily="18" charset="0"/>
              </a:rPr>
              <a:t>4. </a:t>
            </a:r>
            <a:r>
              <a:rPr lang="en-US" sz="2000" b="1" i="0" dirty="0">
                <a:effectLst/>
                <a:latin typeface="Times New Roman" panose="02020603050405020304" pitchFamily="18" charset="0"/>
                <a:cs typeface="Times New Roman" panose="02020603050405020304" pitchFamily="18" charset="0"/>
              </a:rPr>
              <a:t>Scheduling:</a:t>
            </a:r>
            <a:r>
              <a:rPr lang="en-US" sz="2000" b="0" i="0" dirty="0">
                <a:effectLst/>
                <a:latin typeface="Times New Roman" panose="02020603050405020304" pitchFamily="18" charset="0"/>
                <a:cs typeface="Times New Roman" panose="02020603050405020304" pitchFamily="18" charset="0"/>
              </a:rPr>
              <a:t> Creating a project schedule that includes task dependencies, milestones, and deadlines helps in tracking progress and ensuring that the project stays on track.</a:t>
            </a:r>
          </a:p>
          <a:p>
            <a:pPr algn="l"/>
            <a:r>
              <a:rPr lang="en-US" dirty="0">
                <a:latin typeface="Times New Roman" panose="02020603050405020304" pitchFamily="18" charset="0"/>
                <a:cs typeface="Times New Roman" panose="02020603050405020304" pitchFamily="18" charset="0"/>
              </a:rPr>
              <a:t>5. </a:t>
            </a:r>
            <a:r>
              <a:rPr lang="en-US" sz="2000" b="1" i="0" dirty="0">
                <a:effectLst/>
                <a:latin typeface="Times New Roman" panose="02020603050405020304" pitchFamily="18" charset="0"/>
                <a:cs typeface="Times New Roman" panose="02020603050405020304" pitchFamily="18" charset="0"/>
              </a:rPr>
              <a:t>Quality Assurance:</a:t>
            </a:r>
            <a:r>
              <a:rPr lang="en-US" sz="2000" b="0" i="0" dirty="0">
                <a:effectLst/>
                <a:latin typeface="Times New Roman" panose="02020603050405020304" pitchFamily="18" charset="0"/>
                <a:cs typeface="Times New Roman" panose="02020603050405020304" pitchFamily="18" charset="0"/>
              </a:rPr>
              <a:t> Establishing quality standards and processes to ensure that the software being developed meets the desired level of quality and reliability.</a:t>
            </a:r>
          </a:p>
          <a:p>
            <a:pPr algn="l"/>
            <a:r>
              <a:rPr lang="en-US" sz="2000" b="1" i="0" dirty="0">
                <a:effectLst/>
                <a:latin typeface="Times New Roman" panose="02020603050405020304" pitchFamily="18" charset="0"/>
                <a:cs typeface="Times New Roman" panose="02020603050405020304" pitchFamily="18" charset="0"/>
              </a:rPr>
              <a:t>6. Communication:</a:t>
            </a:r>
            <a:r>
              <a:rPr lang="en-US" sz="2000" b="0" i="0" dirty="0">
                <a:effectLst/>
                <a:latin typeface="Times New Roman" panose="02020603050405020304" pitchFamily="18" charset="0"/>
                <a:cs typeface="Times New Roman" panose="02020603050405020304" pitchFamily="18" charset="0"/>
              </a:rPr>
              <a:t> Effective communication is key to keeping stakeholders informed about project progress, issues, and changes. Project managers often act as intermediaries between different teams and stakeholders.</a:t>
            </a:r>
          </a:p>
          <a:p>
            <a:pPr algn="l"/>
            <a:r>
              <a:rPr lang="en-US" b="1" i="0" dirty="0">
                <a:effectLst/>
                <a:latin typeface="Times New Roman" panose="02020603050405020304" pitchFamily="18" charset="0"/>
                <a:cs typeface="Times New Roman" panose="02020603050405020304" pitchFamily="18" charset="0"/>
              </a:rPr>
              <a:t>7. Budgeting and Cost Control:</a:t>
            </a:r>
            <a:r>
              <a:rPr lang="en-US" b="0" i="0" dirty="0">
                <a:effectLst/>
                <a:latin typeface="Times New Roman" panose="02020603050405020304" pitchFamily="18" charset="0"/>
                <a:cs typeface="Times New Roman" panose="02020603050405020304" pitchFamily="18" charset="0"/>
              </a:rPr>
              <a:t> Managing project budgets, tracking expenses, and ensuring that the project stays within budget is essential to the financial success of the project.</a:t>
            </a:r>
          </a:p>
          <a:p>
            <a:pPr algn="l"/>
            <a:r>
              <a:rPr lang="en-US" b="1" i="0" dirty="0">
                <a:effectLst/>
                <a:latin typeface="Times New Roman" panose="02020603050405020304" pitchFamily="18" charset="0"/>
                <a:cs typeface="Times New Roman" panose="02020603050405020304" pitchFamily="18" charset="0"/>
              </a:rPr>
              <a:t>8. Change Management:</a:t>
            </a:r>
            <a:r>
              <a:rPr lang="en-US" b="0" i="0" dirty="0">
                <a:effectLst/>
                <a:latin typeface="Times New Roman" panose="02020603050405020304" pitchFamily="18" charset="0"/>
                <a:cs typeface="Times New Roman" panose="02020603050405020304" pitchFamily="18" charset="0"/>
              </a:rPr>
              <a:t> Handling changes to project scope, requirements, or other aspects while minimizing disruptions to the project's progress.</a:t>
            </a:r>
          </a:p>
          <a:p>
            <a:pPr algn="l"/>
            <a:r>
              <a:rPr lang="en-US" b="1" i="0" dirty="0">
                <a:effectLst/>
                <a:latin typeface="Times New Roman" panose="02020603050405020304" pitchFamily="18" charset="0"/>
                <a:cs typeface="Times New Roman" panose="02020603050405020304" pitchFamily="18" charset="0"/>
              </a:rPr>
              <a:t>9. Team Leadership:</a:t>
            </a:r>
            <a:r>
              <a:rPr lang="en-US" b="0" i="0" dirty="0">
                <a:effectLst/>
                <a:latin typeface="Times New Roman" panose="02020603050405020304" pitchFamily="18" charset="0"/>
                <a:cs typeface="Times New Roman" panose="02020603050405020304" pitchFamily="18" charset="0"/>
              </a:rPr>
              <a:t> Leading and motivating the project team to achieve their goals, resolving conflicts, and ensuring that team members have the necessary resources and support.</a:t>
            </a:r>
          </a:p>
          <a:p>
            <a:pPr algn="l">
              <a:buFont typeface="+mj-lt"/>
              <a:buAutoNum type="arabicPeriod"/>
            </a:pPr>
            <a:endParaRPr lang="en-US" sz="2000" b="0" i="0" dirty="0">
              <a:solidFill>
                <a:srgbClr val="374151"/>
              </a:solidFill>
              <a:effectLst/>
              <a:latin typeface="Söhne"/>
            </a:endParaRPr>
          </a:p>
          <a:p>
            <a:endParaRPr lang="en-US" dirty="0"/>
          </a:p>
        </p:txBody>
      </p:sp>
      <p:sp>
        <p:nvSpPr>
          <p:cNvPr id="7" name="Slide Number Placeholder 6">
            <a:extLst>
              <a:ext uri="{FF2B5EF4-FFF2-40B4-BE49-F238E27FC236}">
                <a16:creationId xmlns:a16="http://schemas.microsoft.com/office/drawing/2014/main" id="{10F52403-B4B6-6D5F-6659-BA7945B054E6}"/>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57323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33D4A26-C6BC-C05D-8938-92B7DF80AD86}"/>
              </a:ext>
            </a:extLst>
          </p:cNvPr>
          <p:cNvSpPr>
            <a:spLocks noGrp="1"/>
          </p:cNvSpPr>
          <p:nvPr>
            <p:ph idx="1"/>
          </p:nvPr>
        </p:nvSpPr>
        <p:spPr>
          <a:xfrm>
            <a:off x="242596" y="1194318"/>
            <a:ext cx="10814180" cy="5527157"/>
          </a:xfrm>
        </p:spPr>
        <p:txBody>
          <a:bodyPr>
            <a:noAutofit/>
          </a:bodyPr>
          <a:lstStyle/>
          <a:p>
            <a:pPr algn="l"/>
            <a:r>
              <a:rPr lang="en-US" sz="2200" b="1" i="0" dirty="0">
                <a:effectLst/>
                <a:latin typeface="Times New Roman" panose="02020603050405020304" pitchFamily="18" charset="0"/>
                <a:cs typeface="Times New Roman" panose="02020603050405020304" pitchFamily="18" charset="0"/>
              </a:rPr>
              <a:t>10. Monitoring and Reporting:</a:t>
            </a:r>
            <a:r>
              <a:rPr lang="en-US" sz="2200" b="0" i="0" dirty="0">
                <a:effectLst/>
                <a:latin typeface="Times New Roman" panose="02020603050405020304" pitchFamily="18" charset="0"/>
                <a:cs typeface="Times New Roman" panose="02020603050405020304" pitchFamily="18" charset="0"/>
              </a:rPr>
              <a:t> Continuously monitoring project progress, performance, and key performance indicators (KPIs) to assess whether the project is on track and delivering value. Regular reporting to stakeholders is essential.</a:t>
            </a:r>
          </a:p>
          <a:p>
            <a:pPr algn="l"/>
            <a:r>
              <a:rPr lang="en-US" sz="2200" b="1" i="0" dirty="0">
                <a:effectLst/>
                <a:latin typeface="Times New Roman" panose="02020603050405020304" pitchFamily="18" charset="0"/>
                <a:cs typeface="Times New Roman" panose="02020603050405020304" pitchFamily="18" charset="0"/>
              </a:rPr>
              <a:t>11. Closure:</a:t>
            </a:r>
            <a:r>
              <a:rPr lang="en-US" sz="2200" b="0" i="0" dirty="0">
                <a:effectLst/>
                <a:latin typeface="Times New Roman" panose="02020603050405020304" pitchFamily="18" charset="0"/>
                <a:cs typeface="Times New Roman" panose="02020603050405020304" pitchFamily="18" charset="0"/>
              </a:rPr>
              <a:t> Concluding the project, including delivering the final product, conducting post-project reviews to identify lessons learned, and ensuring that all project-related documentation and assets are properly archived.</a:t>
            </a:r>
          </a:p>
          <a:p>
            <a:br>
              <a:rPr lang="en-US" sz="2200" dirty="0">
                <a:latin typeface="Times New Roman" panose="02020603050405020304" pitchFamily="18" charset="0"/>
                <a:cs typeface="Times New Roman" panose="02020603050405020304" pitchFamily="18" charset="0"/>
              </a:rPr>
            </a:br>
            <a:r>
              <a:rPr lang="en-US" sz="2200" b="0" i="0" dirty="0">
                <a:effectLst/>
                <a:latin typeface="Times New Roman" panose="02020603050405020304" pitchFamily="18" charset="0"/>
                <a:cs typeface="Times New Roman" panose="02020603050405020304" pitchFamily="18" charset="0"/>
              </a:rPr>
              <a:t>Effective software project management involves balancing these aspects to achieve project goals while considering constraints such as time, cost, and quality. The specific emphasis on each aspect may vary depending on the project's nature, complexity, and the chosen project management methodology.</a:t>
            </a:r>
            <a:br>
              <a:rPr lang="en-US" sz="2200" b="0" i="0" dirty="0">
                <a:effectLst/>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6502A40-5FC8-CA1D-88F5-1BED2D33808B}"/>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261157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32EEB2-DAAF-9A68-3411-73D90087E20F}"/>
              </a:ext>
            </a:extLst>
          </p:cNvPr>
          <p:cNvSpPr>
            <a:spLocks noGrp="1"/>
          </p:cNvSpPr>
          <p:nvPr>
            <p:ph type="title"/>
          </p:nvPr>
        </p:nvSpPr>
        <p:spPr>
          <a:xfrm>
            <a:off x="804672" y="1335024"/>
            <a:ext cx="6190488" cy="783025"/>
          </a:xfrm>
        </p:spPr>
        <p:txBody>
          <a:bodyPr>
            <a:normAutofit fontScale="90000"/>
          </a:bodyPr>
          <a:lstStyle/>
          <a:p>
            <a:r>
              <a:rPr lang="en-US" dirty="0"/>
              <a:t>Development mode</a:t>
            </a:r>
          </a:p>
        </p:txBody>
      </p:sp>
      <p:sp>
        <p:nvSpPr>
          <p:cNvPr id="4" name="Content Placeholder 3">
            <a:extLst>
              <a:ext uri="{FF2B5EF4-FFF2-40B4-BE49-F238E27FC236}">
                <a16:creationId xmlns:a16="http://schemas.microsoft.com/office/drawing/2014/main" id="{0F2CC1CD-E30E-845A-3ADB-58235BC347CD}"/>
              </a:ext>
            </a:extLst>
          </p:cNvPr>
          <p:cNvSpPr>
            <a:spLocks noGrp="1"/>
          </p:cNvSpPr>
          <p:nvPr>
            <p:ph idx="1"/>
          </p:nvPr>
        </p:nvSpPr>
        <p:spPr>
          <a:xfrm>
            <a:off x="804673" y="2332653"/>
            <a:ext cx="10979890" cy="3839547"/>
          </a:xfrm>
        </p:spPr>
        <p:txBody>
          <a:bodyPr>
            <a:normAutofit lnSpcReduction="10000"/>
          </a:bodyPr>
          <a:lstStyle/>
          <a:p>
            <a:pPr algn="l" fontAlgn="base"/>
            <a:r>
              <a:rPr lang="en-US" sz="2200" b="1" i="0" dirty="0">
                <a:effectLst/>
                <a:latin typeface="Times New Roman" panose="02020603050405020304" pitchFamily="18" charset="0"/>
                <a:cs typeface="Times New Roman" panose="02020603050405020304" pitchFamily="18" charset="0"/>
              </a:rPr>
              <a:t>1. Organic –</a:t>
            </a:r>
            <a:r>
              <a:rPr lang="en-US" sz="2200" b="0" i="0" dirty="0">
                <a:effectLst/>
                <a:latin typeface="Times New Roman" panose="02020603050405020304" pitchFamily="18" charset="0"/>
                <a:cs typeface="Times New Roman" panose="02020603050405020304" pitchFamily="18" charset="0"/>
              </a:rPr>
              <a:t> A software project is said to be an organic type if the team size required is adequately small, the problem is well understood and has been solved in the past and also the team members have a nominal experience regarding the problem.</a:t>
            </a:r>
          </a:p>
          <a:p>
            <a:pPr algn="l" fontAlgn="base"/>
            <a:r>
              <a:rPr lang="en-US" sz="2200" b="1" i="0" dirty="0">
                <a:effectLst/>
                <a:latin typeface="Times New Roman" panose="02020603050405020304" pitchFamily="18" charset="0"/>
                <a:cs typeface="Times New Roman" panose="02020603050405020304" pitchFamily="18" charset="0"/>
              </a:rPr>
              <a:t>2. Semi-detached –</a:t>
            </a:r>
            <a:r>
              <a:rPr lang="en-US" sz="2200" b="0" i="0" dirty="0">
                <a:effectLst/>
                <a:latin typeface="Times New Roman" panose="02020603050405020304" pitchFamily="18" charset="0"/>
                <a:cs typeface="Times New Roman" panose="02020603050405020304" pitchFamily="18" charset="0"/>
              </a:rPr>
              <a:t> A software project is said to be a Semi-detached type if the vital characteristics such as team size, experience, and knowledge of the various programming environment lie in between that of organic and Embedded. </a:t>
            </a:r>
          </a:p>
          <a:p>
            <a:pPr algn="l" fontAlgn="base"/>
            <a:r>
              <a:rPr lang="en-US" sz="2200" b="1" i="0" dirty="0">
                <a:effectLst/>
                <a:latin typeface="Times New Roman" panose="02020603050405020304" pitchFamily="18" charset="0"/>
                <a:cs typeface="Times New Roman" panose="02020603050405020304" pitchFamily="18" charset="0"/>
              </a:rPr>
              <a:t>3. Embedded –</a:t>
            </a:r>
            <a:r>
              <a:rPr lang="en-US" sz="2200" b="0" i="0" dirty="0">
                <a:effectLst/>
                <a:latin typeface="Times New Roman" panose="02020603050405020304" pitchFamily="18" charset="0"/>
                <a:cs typeface="Times New Roman" panose="02020603050405020304" pitchFamily="18" charset="0"/>
              </a:rPr>
              <a:t> A software project requiring the highest level of complexity, creativity, and experience requirement fall under this category. Such software requires a larger team size than the other two models and also the developers need to be sufficiently experienced and creative to develop such complex models.</a:t>
            </a:r>
          </a:p>
          <a:p>
            <a:endParaRPr lang="en-US" dirty="0"/>
          </a:p>
        </p:txBody>
      </p:sp>
      <p:sp>
        <p:nvSpPr>
          <p:cNvPr id="7" name="Slide Number Placeholder 6">
            <a:extLst>
              <a:ext uri="{FF2B5EF4-FFF2-40B4-BE49-F238E27FC236}">
                <a16:creationId xmlns:a16="http://schemas.microsoft.com/office/drawing/2014/main" id="{936803BD-06E4-5C79-F91E-C13732A2FED8}"/>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365424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F4C8C0-E7C6-B5AE-559A-3DA46C102D5B}"/>
              </a:ext>
            </a:extLst>
          </p:cNvPr>
          <p:cNvSpPr>
            <a:spLocks noGrp="1"/>
          </p:cNvSpPr>
          <p:nvPr>
            <p:ph type="title"/>
          </p:nvPr>
        </p:nvSpPr>
        <p:spPr>
          <a:xfrm>
            <a:off x="0" y="986918"/>
            <a:ext cx="11028784" cy="636610"/>
          </a:xfrm>
        </p:spPr>
        <p:txBody>
          <a:bodyPr>
            <a:normAutofit fontScale="90000"/>
          </a:bodyPr>
          <a:lstStyle/>
          <a:p>
            <a:r>
              <a:rPr lang="en-US" dirty="0"/>
              <a:t>Effort</a:t>
            </a:r>
          </a:p>
        </p:txBody>
      </p:sp>
      <p:sp>
        <p:nvSpPr>
          <p:cNvPr id="4" name="Content Placeholder 3">
            <a:extLst>
              <a:ext uri="{FF2B5EF4-FFF2-40B4-BE49-F238E27FC236}">
                <a16:creationId xmlns:a16="http://schemas.microsoft.com/office/drawing/2014/main" id="{0FB55268-11BE-FC2F-A229-075F270CF355}"/>
              </a:ext>
            </a:extLst>
          </p:cNvPr>
          <p:cNvSpPr>
            <a:spLocks noGrp="1"/>
          </p:cNvSpPr>
          <p:nvPr>
            <p:ph idx="1"/>
          </p:nvPr>
        </p:nvSpPr>
        <p:spPr>
          <a:xfrm>
            <a:off x="149289" y="1940766"/>
            <a:ext cx="11028784" cy="4231433"/>
          </a:xfrm>
        </p:spPr>
        <p:txBody>
          <a:bodyPr>
            <a:noAutofit/>
          </a:bodyPr>
          <a:lstStyle/>
          <a:p>
            <a:r>
              <a:rPr lang="en-US" sz="2200" b="0" i="0" dirty="0">
                <a:effectLst/>
                <a:latin typeface="Times New Roman" panose="02020603050405020304" pitchFamily="18" charset="0"/>
                <a:cs typeface="Times New Roman" panose="02020603050405020304" pitchFamily="18" charset="0"/>
              </a:rPr>
              <a:t>In software project management, "effort" refers to the amount of human work, typically measured in person-hours or person-months, required to complete a specific task, phase, or the entire project. </a:t>
            </a:r>
            <a:endParaRPr lang="en-US" sz="22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D8F0983F-EA0B-E08D-C857-8DBD19508F8E}"/>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20052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221BB3F-EB92-35FD-69A3-186583E69D84}"/>
              </a:ext>
            </a:extLst>
          </p:cNvPr>
          <p:cNvSpPr>
            <a:spLocks noGrp="1"/>
          </p:cNvSpPr>
          <p:nvPr>
            <p:ph idx="1"/>
          </p:nvPr>
        </p:nvSpPr>
        <p:spPr>
          <a:xfrm>
            <a:off x="354563" y="1511559"/>
            <a:ext cx="10999237" cy="4660641"/>
          </a:xfrm>
        </p:spPr>
        <p:txBody>
          <a:bodyPr>
            <a:normAutofit/>
          </a:bodyPr>
          <a:lstStyle/>
          <a:p>
            <a:pPr algn="l"/>
            <a:endParaRPr lang="en-US" sz="1800" b="0" i="0" u="none" strike="noStrike" baseline="0" dirty="0">
              <a:solidFill>
                <a:srgbClr val="000000"/>
              </a:solidFill>
            </a:endParaRPr>
          </a:p>
          <a:p>
            <a:r>
              <a:rPr lang="en-US" sz="2400" b="0" i="0" dirty="0">
                <a:effectLst/>
                <a:latin typeface="Times New Roman" panose="02020603050405020304" pitchFamily="18" charset="0"/>
                <a:cs typeface="Times New Roman" panose="02020603050405020304" pitchFamily="18" charset="0"/>
              </a:rPr>
              <a:t>Effort estimation can be challenging because it involves considering various factors, including the complexity of the task, the skills and experience of the team members, the tools and technologies used, and any potential risks or uncertainties. Different estimation techniques, such as expert judgment, historical data analysis, and software estimation models like COCOMO, are used to arrive at accurate effort estimates in software project management.</a:t>
            </a:r>
            <a:endParaRPr lang="en-US"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1E52FCA3-BFF8-70AE-C29F-385A2ECA8642}"/>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275581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F334647-7FB8-3448-3A8F-1EC72360859B}"/>
              </a:ext>
            </a:extLst>
          </p:cNvPr>
          <p:cNvSpPr>
            <a:spLocks noGrp="1"/>
          </p:cNvSpPr>
          <p:nvPr>
            <p:ph idx="1"/>
          </p:nvPr>
        </p:nvSpPr>
        <p:spPr>
          <a:xfrm>
            <a:off x="373225" y="1259840"/>
            <a:ext cx="11473336" cy="5598159"/>
          </a:xfrm>
        </p:spPr>
        <p:txBody>
          <a:bodyPr>
            <a:normAutofit fontScale="92500" lnSpcReduction="10000"/>
          </a:bodyPr>
          <a:lstStyle/>
          <a:p>
            <a:pPr algn="l"/>
            <a:endParaRPr lang="en-US" sz="1800" b="0" i="0" u="none" strike="noStrike" baseline="0" dirty="0">
              <a:solidFill>
                <a:srgbClr val="000000"/>
              </a:solidFill>
              <a:latin typeface="Calibri" panose="020F0502020204030204" pitchFamily="34" charset="0"/>
            </a:endParaRPr>
          </a:p>
          <a:p>
            <a:endParaRPr lang="en-US" sz="1800" b="0" i="0" u="none" strike="noStrike" baseline="0" dirty="0">
              <a:solidFill>
                <a:srgbClr val="392121"/>
              </a:solidFill>
              <a:latin typeface="Calibri" panose="020F0502020204030204" pitchFamily="34" charset="0"/>
            </a:endParaRPr>
          </a:p>
          <a:p>
            <a:r>
              <a:rPr lang="en-US" sz="2400" b="0" i="0" dirty="0">
                <a:effectLst/>
                <a:latin typeface="Times New Roman" panose="02020603050405020304" pitchFamily="18" charset="0"/>
                <a:cs typeface="Times New Roman" panose="02020603050405020304" pitchFamily="18" charset="0"/>
              </a:rPr>
              <a:t>The COCOMO (</a:t>
            </a:r>
            <a:r>
              <a:rPr lang="en-US" sz="2400" b="0" i="0" dirty="0" err="1">
                <a:effectLst/>
                <a:latin typeface="Times New Roman" panose="02020603050405020304" pitchFamily="18" charset="0"/>
                <a:cs typeface="Times New Roman" panose="02020603050405020304" pitchFamily="18" charset="0"/>
              </a:rPr>
              <a:t>COnstructive</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COst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MOdel</a:t>
            </a:r>
            <a:r>
              <a:rPr lang="en-US" sz="2400" b="0" i="0" dirty="0">
                <a:effectLst/>
                <a:latin typeface="Times New Roman" panose="02020603050405020304" pitchFamily="18" charset="0"/>
                <a:cs typeface="Times New Roman" panose="02020603050405020304" pitchFamily="18" charset="0"/>
              </a:rPr>
              <a:t>) is a method used in software engineering to estimate how much time and effort it will take to develop a software project. It helps project managers and developers understand the resources needed for a software project</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Basic COCOMO:</a:t>
            </a:r>
            <a:r>
              <a:rPr lang="en-US" sz="2400" b="0" i="0" dirty="0">
                <a:effectLst/>
                <a:latin typeface="Times New Roman" panose="02020603050405020304" pitchFamily="18" charset="0"/>
                <a:cs typeface="Times New Roman" panose="02020603050405020304" pitchFamily="18" charset="0"/>
              </a:rPr>
              <a:t> This is like a quick estimate based on the size of the software. It's similar to estimating the cost of building a house based on the number of rooms. You use historical data and some simple formulas to make this estimate.</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Intermediate COCOMO:</a:t>
            </a:r>
            <a:r>
              <a:rPr lang="en-US" sz="2400" b="0" i="0" dirty="0">
                <a:effectLst/>
                <a:latin typeface="Times New Roman" panose="02020603050405020304" pitchFamily="18" charset="0"/>
                <a:cs typeface="Times New Roman" panose="02020603050405020304" pitchFamily="18" charset="0"/>
              </a:rPr>
              <a:t> This takes into account more factors, like the complexity of the software and the experience of the development team. It's like considering not only the size of the house but also the materials used and the skills of the builders.</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Detailed COCOMO:</a:t>
            </a:r>
            <a:r>
              <a:rPr lang="en-US" sz="2400" b="0" i="0" dirty="0">
                <a:effectLst/>
                <a:latin typeface="Times New Roman" panose="02020603050405020304" pitchFamily="18" charset="0"/>
                <a:cs typeface="Times New Roman" panose="02020603050405020304" pitchFamily="18" charset="0"/>
              </a:rPr>
              <a:t> This is the most precise estimate. It considers a lot of factors, such as the specific tools and technologies you'll use and the individual abilities of team members. It's like creating a detailed plan for the house, specifying every detail.</a:t>
            </a:r>
          </a:p>
          <a:p>
            <a:endParaRPr lang="en-US" sz="26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47CD5A3-4537-C0F8-0668-6D62A6C2B1EA}"/>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10" name="TextBox 9">
            <a:extLst>
              <a:ext uri="{FF2B5EF4-FFF2-40B4-BE49-F238E27FC236}">
                <a16:creationId xmlns:a16="http://schemas.microsoft.com/office/drawing/2014/main" id="{2B78F182-E39E-DE57-4F70-67FF35DB17BA}"/>
              </a:ext>
            </a:extLst>
          </p:cNvPr>
          <p:cNvSpPr txBox="1"/>
          <p:nvPr/>
        </p:nvSpPr>
        <p:spPr>
          <a:xfrm>
            <a:off x="223521" y="986917"/>
            <a:ext cx="6757322" cy="707886"/>
          </a:xfrm>
          <a:prstGeom prst="rect">
            <a:avLst/>
          </a:prstGeom>
          <a:noFill/>
        </p:spPr>
        <p:txBody>
          <a:bodyPr wrap="square" rtlCol="0">
            <a:spAutoFit/>
          </a:bodyPr>
          <a:lstStyle/>
          <a:p>
            <a:r>
              <a:rPr lang="en-US" sz="4000" dirty="0"/>
              <a:t>COCOMO</a:t>
            </a:r>
          </a:p>
        </p:txBody>
      </p:sp>
    </p:spTree>
    <p:extLst>
      <p:ext uri="{BB962C8B-B14F-4D97-AF65-F5344CB8AC3E}">
        <p14:creationId xmlns:p14="http://schemas.microsoft.com/office/powerpoint/2010/main" val="2937841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E16CE0-3456-5333-0F7E-C41683743595}"/>
              </a:ext>
            </a:extLst>
          </p:cNvPr>
          <p:cNvSpPr>
            <a:spLocks noGrp="1"/>
          </p:cNvSpPr>
          <p:nvPr>
            <p:ph type="title"/>
          </p:nvPr>
        </p:nvSpPr>
        <p:spPr/>
        <p:txBody>
          <a:bodyPr>
            <a:normAutofit fontScale="90000"/>
          </a:bodyPr>
          <a:lstStyle/>
          <a:p>
            <a:r>
              <a:rPr lang="en-US" dirty="0"/>
              <a:t>Basic </a:t>
            </a:r>
            <a:r>
              <a:rPr lang="en-US" dirty="0" err="1"/>
              <a:t>cocomo</a:t>
            </a:r>
            <a:r>
              <a:rPr lang="en-US" dirty="0"/>
              <a:t> - Constant values </a:t>
            </a:r>
          </a:p>
        </p:txBody>
      </p:sp>
      <p:pic>
        <p:nvPicPr>
          <p:cNvPr id="9" name="Content Placeholder 8">
            <a:extLst>
              <a:ext uri="{FF2B5EF4-FFF2-40B4-BE49-F238E27FC236}">
                <a16:creationId xmlns:a16="http://schemas.microsoft.com/office/drawing/2014/main" id="{EFF23C57-7ACB-A9A0-4E49-BC294478C881}"/>
              </a:ext>
            </a:extLst>
          </p:cNvPr>
          <p:cNvPicPr>
            <a:picLocks noGrp="1" noChangeAspect="1"/>
          </p:cNvPicPr>
          <p:nvPr>
            <p:ph idx="1"/>
          </p:nvPr>
        </p:nvPicPr>
        <p:blipFill>
          <a:blip r:embed="rId2"/>
          <a:stretch>
            <a:fillRect/>
          </a:stretch>
        </p:blipFill>
        <p:spPr>
          <a:xfrm>
            <a:off x="1279743" y="3028267"/>
            <a:ext cx="4816257" cy="1112616"/>
          </a:xfrm>
        </p:spPr>
      </p:pic>
      <p:sp>
        <p:nvSpPr>
          <p:cNvPr id="7" name="Slide Number Placeholder 6">
            <a:extLst>
              <a:ext uri="{FF2B5EF4-FFF2-40B4-BE49-F238E27FC236}">
                <a16:creationId xmlns:a16="http://schemas.microsoft.com/office/drawing/2014/main" id="{7E91EB17-D299-5F32-4064-4E88B7E83791}"/>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1924907891"/>
      </p:ext>
    </p:extLst>
  </p:cSld>
  <p:clrMapOvr>
    <a:masterClrMapping/>
  </p:clrMapOvr>
</p:sld>
</file>

<file path=ppt/theme/theme1.xml><?xml version="1.0" encoding="utf-8"?>
<a:theme xmlns:a="http://schemas.openxmlformats.org/drawingml/2006/main" name="Custom">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D909BD3F-B240-4348-8BE3-67FDD68BA7A7}"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4A67D12-FAB5-406C-9279-3EAA5A20A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{DEE3CA08-3F83-4C66-BC57-D5B9BFAE7209}tf89338750_win32</Template>
  <TotalTime>389</TotalTime>
  <Words>1226</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Times New Roman</vt:lpstr>
      <vt:lpstr>Univers</vt:lpstr>
      <vt:lpstr>Custom</vt:lpstr>
      <vt:lpstr>Software Project management</vt:lpstr>
      <vt:lpstr>Software project management  </vt:lpstr>
      <vt:lpstr>PowerPoint Presentation</vt:lpstr>
      <vt:lpstr>PowerPoint Presentation</vt:lpstr>
      <vt:lpstr>Development mode</vt:lpstr>
      <vt:lpstr>Effort</vt:lpstr>
      <vt:lpstr>PowerPoint Presentation</vt:lpstr>
      <vt:lpstr>PowerPoint Presentation</vt:lpstr>
      <vt:lpstr>Basic cocomo - Constant values </vt:lpstr>
      <vt:lpstr>Basic cocomo </vt:lpstr>
      <vt:lpstr>Intermediate  cocomo</vt:lpstr>
      <vt:lpstr>PERT chart</vt:lpstr>
      <vt:lpstr>PowerPoint Presentation</vt:lpstr>
      <vt:lpstr>CPM – Critical Path Method</vt:lpstr>
      <vt:lpstr>PERT VS CPM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dc:title>
  <dc:creator>Farzana Rahman</dc:creator>
  <cp:lastModifiedBy>Rahman, Farzana</cp:lastModifiedBy>
  <cp:revision>18</cp:revision>
  <dcterms:created xsi:type="dcterms:W3CDTF">2023-09-14T03:32:06Z</dcterms:created>
  <dcterms:modified xsi:type="dcterms:W3CDTF">2024-01-23T04:03:15Z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