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3"/>
  </p:notesMasterIdLst>
  <p:sldIdLst>
    <p:sldId id="306" r:id="rId5"/>
    <p:sldId id="325" r:id="rId6"/>
    <p:sldId id="326" r:id="rId7"/>
    <p:sldId id="328" r:id="rId8"/>
    <p:sldId id="329" r:id="rId9"/>
    <p:sldId id="333" r:id="rId10"/>
    <p:sldId id="331" r:id="rId11"/>
    <p:sldId id="330" r:id="rId12"/>
    <p:sldId id="334" r:id="rId13"/>
    <p:sldId id="335" r:id="rId14"/>
    <p:sldId id="336" r:id="rId15"/>
    <p:sldId id="341" r:id="rId16"/>
    <p:sldId id="342" r:id="rId17"/>
    <p:sldId id="340" r:id="rId18"/>
    <p:sldId id="338" r:id="rId19"/>
    <p:sldId id="339" r:id="rId20"/>
    <p:sldId id="337" r:id="rId21"/>
    <p:sldId id="343" r:id="rId22"/>
    <p:sldId id="344" r:id="rId23"/>
    <p:sldId id="345" r:id="rId24"/>
    <p:sldId id="346" r:id="rId25"/>
    <p:sldId id="347" r:id="rId26"/>
    <p:sldId id="348" r:id="rId27"/>
    <p:sldId id="349" r:id="rId28"/>
    <p:sldId id="350" r:id="rId29"/>
    <p:sldId id="351" r:id="rId30"/>
    <p:sldId id="352" r:id="rId31"/>
    <p:sldId id="35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84967" autoAdjust="0"/>
  </p:normalViewPr>
  <p:slideViewPr>
    <p:cSldViewPr snapToGrid="0">
      <p:cViewPr varScale="1">
        <p:scale>
          <a:sx n="82" d="100"/>
          <a:sy n="82" d="100"/>
        </p:scale>
        <p:origin x="672"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dirty="0"/>
              <a:t>Information System and Software Engineering </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B0A04D8-2330-9C5B-6FCE-50A780E0C18F}"/>
              </a:ext>
            </a:extLst>
          </p:cNvPr>
          <p:cNvPicPr>
            <a:picLocks noGrp="1" noChangeAspect="1"/>
          </p:cNvPicPr>
          <p:nvPr>
            <p:ph idx="1"/>
          </p:nvPr>
        </p:nvPicPr>
        <p:blipFill>
          <a:blip r:embed="rId2"/>
          <a:stretch>
            <a:fillRect/>
          </a:stretch>
        </p:blipFill>
        <p:spPr>
          <a:xfrm>
            <a:off x="794478" y="1472099"/>
            <a:ext cx="5756707" cy="3913801"/>
          </a:xfrm>
        </p:spPr>
      </p:pic>
      <p:sp>
        <p:nvSpPr>
          <p:cNvPr id="7" name="Slide Number Placeholder 6">
            <a:extLst>
              <a:ext uri="{FF2B5EF4-FFF2-40B4-BE49-F238E27FC236}">
                <a16:creationId xmlns:a16="http://schemas.microsoft.com/office/drawing/2014/main" id="{94CE4ACB-7F1C-CD70-6EAC-E2B788CF8C49}"/>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11" name="TextBox 10">
            <a:extLst>
              <a:ext uri="{FF2B5EF4-FFF2-40B4-BE49-F238E27FC236}">
                <a16:creationId xmlns:a16="http://schemas.microsoft.com/office/drawing/2014/main" id="{F4A01E06-290B-B08B-9B76-9E2ED2408B47}"/>
              </a:ext>
            </a:extLst>
          </p:cNvPr>
          <p:cNvSpPr txBox="1"/>
          <p:nvPr/>
        </p:nvSpPr>
        <p:spPr>
          <a:xfrm>
            <a:off x="8610600" y="2698230"/>
            <a:ext cx="2786922" cy="923330"/>
          </a:xfrm>
          <a:prstGeom prst="rect">
            <a:avLst/>
          </a:prstGeom>
          <a:noFill/>
        </p:spPr>
        <p:txBody>
          <a:bodyPr wrap="square" rtlCol="0">
            <a:spAutoFit/>
          </a:bodyPr>
          <a:lstStyle/>
          <a:p>
            <a:r>
              <a:rPr lang="en-US" sz="1800">
                <a:solidFill>
                  <a:srgbClr val="000000"/>
                </a:solidFill>
                <a:latin typeface="Courier New" panose="02070309020205020404" pitchFamily="49" charset="0"/>
              </a:rPr>
              <a:t>Singleton x = Singleton.getInstance(); </a:t>
            </a:r>
            <a:endParaRPr lang="en-US" dirty="0"/>
          </a:p>
        </p:txBody>
      </p:sp>
    </p:spTree>
    <p:extLst>
      <p:ext uri="{BB962C8B-B14F-4D97-AF65-F5344CB8AC3E}">
        <p14:creationId xmlns:p14="http://schemas.microsoft.com/office/powerpoint/2010/main" val="331138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390465-CA09-55F9-BE16-C93AA251FF06}"/>
              </a:ext>
            </a:extLst>
          </p:cNvPr>
          <p:cNvSpPr>
            <a:spLocks noGrp="1"/>
          </p:cNvSpPr>
          <p:nvPr>
            <p:ph type="title"/>
          </p:nvPr>
        </p:nvSpPr>
        <p:spPr>
          <a:xfrm>
            <a:off x="804672" y="1335024"/>
            <a:ext cx="6190488" cy="733619"/>
          </a:xfrm>
        </p:spPr>
        <p:txBody>
          <a:bodyPr>
            <a:normAutofit fontScale="90000"/>
          </a:bodyPr>
          <a:lstStyle/>
          <a:p>
            <a:r>
              <a:rPr lang="en-US" dirty="0"/>
              <a:t>“lazy-initialization”</a:t>
            </a:r>
          </a:p>
        </p:txBody>
      </p:sp>
      <p:sp>
        <p:nvSpPr>
          <p:cNvPr id="4" name="Content Placeholder 3">
            <a:extLst>
              <a:ext uri="{FF2B5EF4-FFF2-40B4-BE49-F238E27FC236}">
                <a16:creationId xmlns:a16="http://schemas.microsoft.com/office/drawing/2014/main" id="{3C5ABC2B-CCD6-38BE-37EF-23790E2592FE}"/>
              </a:ext>
            </a:extLst>
          </p:cNvPr>
          <p:cNvSpPr>
            <a:spLocks noGrp="1"/>
          </p:cNvSpPr>
          <p:nvPr>
            <p:ph idx="1"/>
          </p:nvPr>
        </p:nvSpPr>
        <p:spPr>
          <a:xfrm>
            <a:off x="804672" y="2398426"/>
            <a:ext cx="10138148" cy="3773774"/>
          </a:xfrm>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Here we have declared </a:t>
            </a:r>
            <a:r>
              <a:rPr lang="en-US" sz="2400" b="0" i="0" dirty="0" err="1">
                <a:solidFill>
                  <a:srgbClr val="273239"/>
                </a:solidFill>
                <a:effectLst/>
                <a:latin typeface="Times New Roman" panose="02020603050405020304" pitchFamily="18" charset="0"/>
                <a:cs typeface="Times New Roman" panose="02020603050405020304" pitchFamily="18" charset="0"/>
              </a:rPr>
              <a:t>getInstance</a:t>
            </a:r>
            <a:r>
              <a:rPr lang="en-US" sz="2400" b="0" i="0" dirty="0">
                <a:solidFill>
                  <a:srgbClr val="273239"/>
                </a:solidFill>
                <a:effectLst/>
                <a:latin typeface="Times New Roman" panose="02020603050405020304" pitchFamily="18" charset="0"/>
                <a:cs typeface="Times New Roman" panose="02020603050405020304" pitchFamily="18" charset="0"/>
              </a:rPr>
              <a:t>() static so that we can call it without instantiating the class. The first time </a:t>
            </a:r>
            <a:r>
              <a:rPr lang="en-US" sz="2400" b="0" i="0" dirty="0" err="1">
                <a:solidFill>
                  <a:srgbClr val="273239"/>
                </a:solidFill>
                <a:effectLst/>
                <a:latin typeface="Times New Roman" panose="02020603050405020304" pitchFamily="18" charset="0"/>
                <a:cs typeface="Times New Roman" panose="02020603050405020304" pitchFamily="18" charset="0"/>
              </a:rPr>
              <a:t>getInstance</a:t>
            </a:r>
            <a:r>
              <a:rPr lang="en-US" sz="2400" b="0" i="0" dirty="0">
                <a:solidFill>
                  <a:srgbClr val="273239"/>
                </a:solidFill>
                <a:effectLst/>
                <a:latin typeface="Times New Roman" panose="02020603050405020304" pitchFamily="18" charset="0"/>
                <a:cs typeface="Times New Roman" panose="02020603050405020304" pitchFamily="18" charset="0"/>
              </a:rPr>
              <a:t>() is called it creates a new singleton object and after that, it just returns the same object. Note that Singleton object is not created until we need it and call the </a:t>
            </a:r>
            <a:r>
              <a:rPr lang="en-US" sz="2400" b="0" i="0" dirty="0" err="1">
                <a:solidFill>
                  <a:srgbClr val="273239"/>
                </a:solidFill>
                <a:effectLst/>
                <a:latin typeface="Times New Roman" panose="02020603050405020304" pitchFamily="18" charset="0"/>
                <a:cs typeface="Times New Roman" panose="02020603050405020304" pitchFamily="18" charset="0"/>
              </a:rPr>
              <a:t>getInstance</a:t>
            </a:r>
            <a:r>
              <a:rPr lang="en-US" sz="2400" b="0" i="0" dirty="0">
                <a:solidFill>
                  <a:srgbClr val="273239"/>
                </a:solidFill>
                <a:effectLst/>
                <a:latin typeface="Times New Roman" panose="02020603050405020304" pitchFamily="18" charset="0"/>
                <a:cs typeface="Times New Roman" panose="02020603050405020304" pitchFamily="18" charset="0"/>
              </a:rPr>
              <a:t>() method. This is called lazy instantiation. </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085D10F-0B23-0C1D-3F94-56FFF73DF688}"/>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46019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77C74-95BE-8377-7866-9C521AE55E6D}"/>
              </a:ext>
            </a:extLst>
          </p:cNvPr>
          <p:cNvSpPr>
            <a:spLocks noGrp="1"/>
          </p:cNvSpPr>
          <p:nvPr>
            <p:ph type="title"/>
          </p:nvPr>
        </p:nvSpPr>
        <p:spPr>
          <a:xfrm>
            <a:off x="625151" y="951722"/>
            <a:ext cx="7595117" cy="690466"/>
          </a:xfrm>
        </p:spPr>
        <p:txBody>
          <a:bodyPr>
            <a:normAutofit fontScale="90000"/>
          </a:bodyPr>
          <a:lstStyle/>
          <a:p>
            <a:r>
              <a:rPr lang="en-US" dirty="0"/>
              <a:t>“Early initialization” </a:t>
            </a:r>
          </a:p>
        </p:txBody>
      </p:sp>
      <p:sp>
        <p:nvSpPr>
          <p:cNvPr id="4" name="Content Placeholder 3">
            <a:extLst>
              <a:ext uri="{FF2B5EF4-FFF2-40B4-BE49-F238E27FC236}">
                <a16:creationId xmlns:a16="http://schemas.microsoft.com/office/drawing/2014/main" id="{F2E54453-6BDA-C1E6-1529-0D6F15E83820}"/>
              </a:ext>
            </a:extLst>
          </p:cNvPr>
          <p:cNvSpPr>
            <a:spLocks noGrp="1"/>
          </p:cNvSpPr>
          <p:nvPr>
            <p:ph idx="1"/>
          </p:nvPr>
        </p:nvSpPr>
        <p:spPr>
          <a:xfrm>
            <a:off x="737118" y="1912776"/>
            <a:ext cx="10021078" cy="4259424"/>
          </a:xfrm>
        </p:spPr>
        <p:txBody>
          <a:bodyPr>
            <a:normAutofit fontScale="70000" lnSpcReduction="20000"/>
          </a:bodyPr>
          <a:lstStyle/>
          <a:p>
            <a:r>
              <a:rPr lang="en-US" sz="3100" dirty="0">
                <a:solidFill>
                  <a:srgbClr val="333333"/>
                </a:solidFill>
                <a:latin typeface="Times New Roman" panose="02020603050405020304" pitchFamily="18" charset="0"/>
                <a:cs typeface="Times New Roman" panose="02020603050405020304" pitchFamily="18" charset="0"/>
              </a:rPr>
              <a:t>W</a:t>
            </a:r>
            <a:r>
              <a:rPr lang="en-US" sz="3100" b="0" i="0" dirty="0">
                <a:solidFill>
                  <a:srgbClr val="333333"/>
                </a:solidFill>
                <a:effectLst/>
                <a:latin typeface="Times New Roman" panose="02020603050405020304" pitchFamily="18" charset="0"/>
                <a:cs typeface="Times New Roman" panose="02020603050405020304" pitchFamily="18" charset="0"/>
              </a:rPr>
              <a:t>e create the instance of the class at the time of declaring the static data member, so instance of the class is created at the time of </a:t>
            </a:r>
            <a:r>
              <a:rPr lang="en-US" sz="3100" b="0" i="0" dirty="0" err="1">
                <a:solidFill>
                  <a:srgbClr val="333333"/>
                </a:solidFill>
                <a:effectLst/>
                <a:latin typeface="Times New Roman" panose="02020603050405020304" pitchFamily="18" charset="0"/>
                <a:cs typeface="Times New Roman" panose="02020603050405020304" pitchFamily="18" charset="0"/>
              </a:rPr>
              <a:t>classloading</a:t>
            </a:r>
            <a:r>
              <a:rPr lang="en-US" sz="3100" b="0" i="0" dirty="0">
                <a:solidFill>
                  <a:srgbClr val="333333"/>
                </a:solidFill>
                <a:effectLst/>
                <a:latin typeface="Times New Roman" panose="02020603050405020304" pitchFamily="18" charset="0"/>
                <a:cs typeface="Times New Roman" panose="02020603050405020304" pitchFamily="18" charset="0"/>
              </a:rPr>
              <a:t>. J</a:t>
            </a:r>
            <a:r>
              <a:rPr lang="en-US" sz="3100" b="0" i="0" dirty="0">
                <a:solidFill>
                  <a:srgbClr val="273239"/>
                </a:solidFill>
                <a:effectLst/>
                <a:latin typeface="Times New Roman" panose="02020603050405020304" pitchFamily="18" charset="0"/>
                <a:cs typeface="Times New Roman" panose="02020603050405020304" pitchFamily="18" charset="0"/>
              </a:rPr>
              <a:t>VM executes a static initializer when the class is loaded</a:t>
            </a:r>
            <a:endParaRPr lang="en-US" sz="3100" b="0" i="0" dirty="0">
              <a:solidFill>
                <a:srgbClr val="333333"/>
              </a:solidFill>
              <a:effectLst/>
              <a:latin typeface="Times New Roman" panose="02020603050405020304" pitchFamily="18" charset="0"/>
              <a:cs typeface="Times New Roman" panose="02020603050405020304" pitchFamily="18" charset="0"/>
            </a:endParaRPr>
          </a:p>
          <a:p>
            <a:endParaRPr lang="en-US" b="0" i="0" dirty="0">
              <a:solidFill>
                <a:srgbClr val="333333"/>
              </a:solidFill>
              <a:effectLst/>
              <a:latin typeface="inter-regular"/>
            </a:endParaRPr>
          </a:p>
          <a:p>
            <a:r>
              <a:rPr lang="en-US" b="0" i="0" dirty="0">
                <a:solidFill>
                  <a:srgbClr val="333333"/>
                </a:solidFill>
                <a:effectLst/>
                <a:latin typeface="inter-regular"/>
              </a:rPr>
              <a:t>class A{  </a:t>
            </a:r>
          </a:p>
          <a:p>
            <a:r>
              <a:rPr lang="en-US" b="0" i="0" dirty="0">
                <a:solidFill>
                  <a:srgbClr val="333333"/>
                </a:solidFill>
                <a:effectLst/>
                <a:latin typeface="inter-regular"/>
              </a:rPr>
              <a:t> private static A obj=new A();//Early, instance will be created at load time  </a:t>
            </a:r>
          </a:p>
          <a:p>
            <a:r>
              <a:rPr lang="en-US" b="0" i="0" dirty="0">
                <a:solidFill>
                  <a:srgbClr val="333333"/>
                </a:solidFill>
                <a:effectLst/>
                <a:latin typeface="inter-regular"/>
              </a:rPr>
              <a:t> private A(){}  </a:t>
            </a:r>
          </a:p>
          <a:p>
            <a:endParaRPr lang="en-US" b="0" i="0" dirty="0">
              <a:solidFill>
                <a:srgbClr val="333333"/>
              </a:solidFill>
              <a:effectLst/>
              <a:latin typeface="inter-regular"/>
            </a:endParaRPr>
          </a:p>
          <a:p>
            <a:r>
              <a:rPr lang="en-US" b="0" i="0" dirty="0">
                <a:solidFill>
                  <a:srgbClr val="333333"/>
                </a:solidFill>
                <a:effectLst/>
                <a:latin typeface="inter-regular"/>
              </a:rPr>
              <a:t> public static A </a:t>
            </a:r>
            <a:r>
              <a:rPr lang="en-US" b="0" i="0" dirty="0" err="1">
                <a:solidFill>
                  <a:srgbClr val="333333"/>
                </a:solidFill>
                <a:effectLst/>
                <a:latin typeface="inter-regular"/>
              </a:rPr>
              <a:t>getA</a:t>
            </a:r>
            <a:r>
              <a:rPr lang="en-US" b="0" i="0" dirty="0">
                <a:solidFill>
                  <a:srgbClr val="333333"/>
                </a:solidFill>
                <a:effectLst/>
                <a:latin typeface="inter-regular"/>
              </a:rPr>
              <a:t>(){  </a:t>
            </a:r>
          </a:p>
          <a:p>
            <a:r>
              <a:rPr lang="en-US" b="0" i="0" dirty="0">
                <a:solidFill>
                  <a:srgbClr val="333333"/>
                </a:solidFill>
                <a:effectLst/>
                <a:latin typeface="inter-regular"/>
              </a:rPr>
              <a:t>  return obj;  </a:t>
            </a:r>
          </a:p>
          <a:p>
            <a:r>
              <a:rPr lang="en-US" b="0" i="0" dirty="0">
                <a:solidFill>
                  <a:srgbClr val="333333"/>
                </a:solidFill>
                <a:effectLst/>
                <a:latin typeface="inter-regular"/>
              </a:rPr>
              <a:t> }  </a:t>
            </a:r>
          </a:p>
          <a:p>
            <a:r>
              <a:rPr lang="en-US" b="0" i="0" dirty="0">
                <a:solidFill>
                  <a:srgbClr val="333333"/>
                </a:solidFill>
                <a:effectLst/>
                <a:latin typeface="inter-regular"/>
              </a:rPr>
              <a:t>  </a:t>
            </a:r>
          </a:p>
          <a:p>
            <a:r>
              <a:rPr lang="en-US" b="0" i="0" dirty="0">
                <a:solidFill>
                  <a:srgbClr val="333333"/>
                </a:solidFill>
                <a:effectLst/>
                <a:latin typeface="inter-regular"/>
              </a:rPr>
              <a:t>} </a:t>
            </a:r>
          </a:p>
          <a:p>
            <a:endParaRPr lang="en-US" dirty="0"/>
          </a:p>
        </p:txBody>
      </p:sp>
      <p:sp>
        <p:nvSpPr>
          <p:cNvPr id="7" name="Slide Number Placeholder 6">
            <a:extLst>
              <a:ext uri="{FF2B5EF4-FFF2-40B4-BE49-F238E27FC236}">
                <a16:creationId xmlns:a16="http://schemas.microsoft.com/office/drawing/2014/main" id="{2DA882BA-B0F4-3DA0-ECED-65347FCA6F59}"/>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229628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A74BA-91FD-3FB9-82D9-003BD91FD6E9}"/>
              </a:ext>
            </a:extLst>
          </p:cNvPr>
          <p:cNvSpPr>
            <a:spLocks noGrp="1"/>
          </p:cNvSpPr>
          <p:nvPr>
            <p:ph type="title"/>
          </p:nvPr>
        </p:nvSpPr>
        <p:spPr>
          <a:xfrm>
            <a:off x="804672" y="1335024"/>
            <a:ext cx="7805928" cy="811017"/>
          </a:xfrm>
        </p:spPr>
        <p:txBody>
          <a:bodyPr>
            <a:normAutofit fontScale="90000"/>
          </a:bodyPr>
          <a:lstStyle/>
          <a:p>
            <a:r>
              <a:rPr lang="en-US" dirty="0"/>
              <a:t>Early vs lazy initialization</a:t>
            </a:r>
          </a:p>
        </p:txBody>
      </p:sp>
      <p:sp>
        <p:nvSpPr>
          <p:cNvPr id="4" name="Content Placeholder 3">
            <a:extLst>
              <a:ext uri="{FF2B5EF4-FFF2-40B4-BE49-F238E27FC236}">
                <a16:creationId xmlns:a16="http://schemas.microsoft.com/office/drawing/2014/main" id="{599AA64A-8369-F735-006F-B9A80B6E82D9}"/>
              </a:ext>
            </a:extLst>
          </p:cNvPr>
          <p:cNvSpPr>
            <a:spLocks noGrp="1"/>
          </p:cNvSpPr>
          <p:nvPr>
            <p:ph idx="1"/>
          </p:nvPr>
        </p:nvSpPr>
        <p:spPr>
          <a:xfrm>
            <a:off x="850391" y="2825496"/>
            <a:ext cx="9217339" cy="3346704"/>
          </a:xfrm>
        </p:spPr>
        <p:txBody>
          <a:bodyPr/>
          <a:lstStyle/>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Early Instantiation:</a:t>
            </a:r>
            <a:r>
              <a:rPr lang="en-US" sz="2400" b="0" i="0" dirty="0">
                <a:solidFill>
                  <a:srgbClr val="000000"/>
                </a:solidFill>
                <a:effectLst/>
                <a:latin typeface="Times New Roman" panose="02020603050405020304" pitchFamily="18" charset="0"/>
                <a:cs typeface="Times New Roman" panose="02020603050405020304" pitchFamily="18" charset="0"/>
              </a:rPr>
              <a:t> creation of instance at load time.</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Lazy Instantiation:</a:t>
            </a:r>
            <a:r>
              <a:rPr lang="en-US" sz="2400" b="0" i="0" dirty="0">
                <a:solidFill>
                  <a:srgbClr val="000000"/>
                </a:solidFill>
                <a:effectLst/>
                <a:latin typeface="Times New Roman" panose="02020603050405020304" pitchFamily="18" charset="0"/>
                <a:cs typeface="Times New Roman" panose="02020603050405020304" pitchFamily="18" charset="0"/>
              </a:rPr>
              <a:t> creation of instance when required.</a:t>
            </a:r>
          </a:p>
          <a:p>
            <a:endParaRPr lang="en-US" dirty="0"/>
          </a:p>
        </p:txBody>
      </p:sp>
      <p:sp>
        <p:nvSpPr>
          <p:cNvPr id="7" name="Slide Number Placeholder 6">
            <a:extLst>
              <a:ext uri="{FF2B5EF4-FFF2-40B4-BE49-F238E27FC236}">
                <a16:creationId xmlns:a16="http://schemas.microsoft.com/office/drawing/2014/main" id="{1830E89B-4D14-B550-26DA-6A6E7A8A38D3}"/>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15270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67099A-087C-503F-55A4-780AAEDD4352}"/>
              </a:ext>
            </a:extLst>
          </p:cNvPr>
          <p:cNvSpPr>
            <a:spLocks noGrp="1"/>
          </p:cNvSpPr>
          <p:nvPr>
            <p:ph type="title"/>
          </p:nvPr>
        </p:nvSpPr>
        <p:spPr>
          <a:xfrm>
            <a:off x="804671" y="1335024"/>
            <a:ext cx="10093177" cy="269841"/>
          </a:xfrm>
        </p:spPr>
        <p:txBody>
          <a:bodyPr>
            <a:normAutofit fontScale="90000"/>
          </a:bodyPr>
          <a:lstStyle/>
          <a:p>
            <a:r>
              <a:rPr lang="en-US" dirty="0"/>
              <a:t>Pointing to the same reference </a:t>
            </a:r>
          </a:p>
        </p:txBody>
      </p:sp>
      <p:pic>
        <p:nvPicPr>
          <p:cNvPr id="9" name="Content Placeholder 8">
            <a:extLst>
              <a:ext uri="{FF2B5EF4-FFF2-40B4-BE49-F238E27FC236}">
                <a16:creationId xmlns:a16="http://schemas.microsoft.com/office/drawing/2014/main" id="{CA63648E-A1FD-CA2B-372F-0BFA5BEA52E7}"/>
              </a:ext>
            </a:extLst>
          </p:cNvPr>
          <p:cNvPicPr>
            <a:picLocks noGrp="1" noChangeAspect="1"/>
          </p:cNvPicPr>
          <p:nvPr>
            <p:ph idx="1"/>
          </p:nvPr>
        </p:nvPicPr>
        <p:blipFill>
          <a:blip r:embed="rId2"/>
          <a:stretch>
            <a:fillRect/>
          </a:stretch>
        </p:blipFill>
        <p:spPr>
          <a:xfrm>
            <a:off x="410323" y="2016438"/>
            <a:ext cx="5005333" cy="3687580"/>
          </a:xfrm>
        </p:spPr>
      </p:pic>
      <p:sp>
        <p:nvSpPr>
          <p:cNvPr id="7" name="Slide Number Placeholder 6">
            <a:extLst>
              <a:ext uri="{FF2B5EF4-FFF2-40B4-BE49-F238E27FC236}">
                <a16:creationId xmlns:a16="http://schemas.microsoft.com/office/drawing/2014/main" id="{26AA4F48-D83A-9A94-1AA1-4BD36F29BF20}"/>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11" name="Picture 10">
            <a:extLst>
              <a:ext uri="{FF2B5EF4-FFF2-40B4-BE49-F238E27FC236}">
                <a16:creationId xmlns:a16="http://schemas.microsoft.com/office/drawing/2014/main" id="{78E6E351-0242-74F9-8DEF-D4529573308E}"/>
              </a:ext>
            </a:extLst>
          </p:cNvPr>
          <p:cNvPicPr>
            <a:picLocks noChangeAspect="1"/>
          </p:cNvPicPr>
          <p:nvPr/>
        </p:nvPicPr>
        <p:blipFill>
          <a:blip r:embed="rId3"/>
          <a:stretch>
            <a:fillRect/>
          </a:stretch>
        </p:blipFill>
        <p:spPr>
          <a:xfrm>
            <a:off x="6260267" y="1862527"/>
            <a:ext cx="5521410" cy="3132945"/>
          </a:xfrm>
          <a:prstGeom prst="rect">
            <a:avLst/>
          </a:prstGeom>
        </p:spPr>
      </p:pic>
      <p:pic>
        <p:nvPicPr>
          <p:cNvPr id="13" name="Picture 12">
            <a:extLst>
              <a:ext uri="{FF2B5EF4-FFF2-40B4-BE49-F238E27FC236}">
                <a16:creationId xmlns:a16="http://schemas.microsoft.com/office/drawing/2014/main" id="{A672F672-5515-5416-0DE3-360FB2687E5B}"/>
              </a:ext>
            </a:extLst>
          </p:cNvPr>
          <p:cNvPicPr>
            <a:picLocks noChangeAspect="1"/>
          </p:cNvPicPr>
          <p:nvPr/>
        </p:nvPicPr>
        <p:blipFill>
          <a:blip r:embed="rId4"/>
          <a:stretch>
            <a:fillRect/>
          </a:stretch>
        </p:blipFill>
        <p:spPr>
          <a:xfrm>
            <a:off x="3910674" y="5253134"/>
            <a:ext cx="4016088" cy="1234547"/>
          </a:xfrm>
          <a:prstGeom prst="rect">
            <a:avLst/>
          </a:prstGeom>
        </p:spPr>
      </p:pic>
    </p:spTree>
    <p:extLst>
      <p:ext uri="{BB962C8B-B14F-4D97-AF65-F5344CB8AC3E}">
        <p14:creationId xmlns:p14="http://schemas.microsoft.com/office/powerpoint/2010/main" val="266215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2F5EB9-DA55-65C8-8147-970E48B0233C}"/>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12" name="TextBox 11">
            <a:extLst>
              <a:ext uri="{FF2B5EF4-FFF2-40B4-BE49-F238E27FC236}">
                <a16:creationId xmlns:a16="http://schemas.microsoft.com/office/drawing/2014/main" id="{DCDCC998-823B-A120-2DF8-545B8FBD4505}"/>
              </a:ext>
            </a:extLst>
          </p:cNvPr>
          <p:cNvSpPr txBox="1"/>
          <p:nvPr/>
        </p:nvSpPr>
        <p:spPr>
          <a:xfrm>
            <a:off x="1184223" y="1394085"/>
            <a:ext cx="1016957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What if two different clients access the Singleton class at the same time, right to the millisecond? they will check if the instance is null at the same time, and will find it</a:t>
            </a:r>
          </a:p>
          <a:p>
            <a:r>
              <a:rPr lang="en-US" sz="2400" dirty="0">
                <a:latin typeface="Times New Roman" panose="02020603050405020304" pitchFamily="18" charset="0"/>
                <a:cs typeface="Times New Roman" panose="02020603050405020304" pitchFamily="18" charset="0"/>
              </a:rPr>
              <a:t> true, and so will create two instances of the class for each request by the two clients. </a:t>
            </a:r>
          </a:p>
          <a:p>
            <a:r>
              <a:rPr lang="en-US" sz="2400" dirty="0">
                <a:latin typeface="Times New Roman" panose="02020603050405020304" pitchFamily="18" charset="0"/>
                <a:cs typeface="Times New Roman" panose="02020603050405020304" pitchFamily="18" charset="0"/>
              </a:rPr>
              <a:t>To fix this, Thread Safe instantiation is to be implemented. </a:t>
            </a:r>
            <a:r>
              <a:rPr lang="en-US" sz="2400" b="0" i="0" dirty="0">
                <a:solidFill>
                  <a:srgbClr val="0A0A23"/>
                </a:solidFill>
                <a:effectLst/>
                <a:latin typeface="Times New Roman" panose="02020603050405020304" pitchFamily="18" charset="0"/>
                <a:cs typeface="Times New Roman" panose="02020603050405020304" pitchFamily="18" charset="0"/>
              </a:rPr>
              <a:t>synchronized is used on methods or objects to implement thread safety, so that only one thread will access a particular resource at one time.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92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3EAB446-0DE9-D100-DDD6-F563DED45225}"/>
              </a:ext>
            </a:extLst>
          </p:cNvPr>
          <p:cNvPicPr>
            <a:picLocks noGrp="1" noChangeAspect="1"/>
          </p:cNvPicPr>
          <p:nvPr>
            <p:ph idx="1"/>
          </p:nvPr>
        </p:nvPicPr>
        <p:blipFill>
          <a:blip r:embed="rId2"/>
          <a:stretch>
            <a:fillRect/>
          </a:stretch>
        </p:blipFill>
        <p:spPr>
          <a:xfrm>
            <a:off x="1903445" y="1219244"/>
            <a:ext cx="7352522" cy="4500421"/>
          </a:xfrm>
        </p:spPr>
      </p:pic>
      <p:sp>
        <p:nvSpPr>
          <p:cNvPr id="7" name="Slide Number Placeholder 6">
            <a:extLst>
              <a:ext uri="{FF2B5EF4-FFF2-40B4-BE49-F238E27FC236}">
                <a16:creationId xmlns:a16="http://schemas.microsoft.com/office/drawing/2014/main" id="{1EC48C2E-6C5B-28D3-087E-1B1450A54889}"/>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215887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02ACD9-6B57-E7EE-E7EB-B146CFD0E5DC}"/>
              </a:ext>
            </a:extLst>
          </p:cNvPr>
          <p:cNvSpPr>
            <a:spLocks noGrp="1"/>
          </p:cNvSpPr>
          <p:nvPr>
            <p:ph type="title"/>
          </p:nvPr>
        </p:nvSpPr>
        <p:spPr>
          <a:xfrm>
            <a:off x="804672" y="1335024"/>
            <a:ext cx="6190488" cy="853540"/>
          </a:xfrm>
        </p:spPr>
        <p:txBody>
          <a:bodyPr/>
          <a:lstStyle/>
          <a:p>
            <a:r>
              <a:rPr lang="en-US" dirty="0"/>
              <a:t>Drawbacks </a:t>
            </a:r>
          </a:p>
        </p:txBody>
      </p:sp>
      <p:sp>
        <p:nvSpPr>
          <p:cNvPr id="4" name="Content Placeholder 3">
            <a:extLst>
              <a:ext uri="{FF2B5EF4-FFF2-40B4-BE49-F238E27FC236}">
                <a16:creationId xmlns:a16="http://schemas.microsoft.com/office/drawing/2014/main" id="{513FAFF7-03DF-7FBE-51B0-35B4A28F4EAB}"/>
              </a:ext>
            </a:extLst>
          </p:cNvPr>
          <p:cNvSpPr>
            <a:spLocks noGrp="1"/>
          </p:cNvSpPr>
          <p:nvPr>
            <p:ph idx="1"/>
          </p:nvPr>
        </p:nvSpPr>
        <p:spPr>
          <a:xfrm>
            <a:off x="850391" y="2788170"/>
            <a:ext cx="10362251" cy="3384030"/>
          </a:xfrm>
        </p:spPr>
        <p:txBody>
          <a:bodyPr>
            <a:normAutofit/>
          </a:bodyPr>
          <a:lstStyle/>
          <a:p>
            <a:r>
              <a:rPr lang="en-US" sz="2400" b="0" i="0" dirty="0">
                <a:effectLst/>
                <a:latin typeface="-apple-system"/>
              </a:rPr>
              <a:t>The Singleton pattern can introduce tight coupling between different components of an application, as they all depend on the same global instance. This can make it difficult to test and maintain the application.</a:t>
            </a:r>
            <a:endParaRPr lang="en-US" sz="2400" dirty="0"/>
          </a:p>
        </p:txBody>
      </p:sp>
      <p:sp>
        <p:nvSpPr>
          <p:cNvPr id="7" name="Slide Number Placeholder 6">
            <a:extLst>
              <a:ext uri="{FF2B5EF4-FFF2-40B4-BE49-F238E27FC236}">
                <a16:creationId xmlns:a16="http://schemas.microsoft.com/office/drawing/2014/main" id="{5DCB4FF1-7347-9824-09BD-95655EAA8FE8}"/>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310567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dirty="0"/>
              <a:t>Structural Patterns</a:t>
            </a:r>
          </a:p>
        </p:txBody>
      </p:sp>
    </p:spTree>
    <p:extLst>
      <p:ext uri="{BB962C8B-B14F-4D97-AF65-F5344CB8AC3E}">
        <p14:creationId xmlns:p14="http://schemas.microsoft.com/office/powerpoint/2010/main" val="328156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1CB9-5DDD-4FD0-5F6E-D0B410070873}"/>
              </a:ext>
            </a:extLst>
          </p:cNvPr>
          <p:cNvSpPr>
            <a:spLocks noGrp="1"/>
          </p:cNvSpPr>
          <p:nvPr>
            <p:ph type="title"/>
          </p:nvPr>
        </p:nvSpPr>
        <p:spPr>
          <a:xfrm>
            <a:off x="587829" y="1335024"/>
            <a:ext cx="8789435" cy="549760"/>
          </a:xfrm>
        </p:spPr>
        <p:txBody>
          <a:bodyPr>
            <a:normAutofit fontScale="90000"/>
          </a:bodyPr>
          <a:lstStyle/>
          <a:p>
            <a:r>
              <a:rPr lang="en-US" dirty="0"/>
              <a:t>Adapter Design pattern</a:t>
            </a:r>
          </a:p>
        </p:txBody>
      </p:sp>
      <p:sp>
        <p:nvSpPr>
          <p:cNvPr id="4" name="Content Placeholder 3">
            <a:extLst>
              <a:ext uri="{FF2B5EF4-FFF2-40B4-BE49-F238E27FC236}">
                <a16:creationId xmlns:a16="http://schemas.microsoft.com/office/drawing/2014/main" id="{1AA9FD5F-1788-70E7-4D9F-1F2FEF4BD6C6}"/>
              </a:ext>
            </a:extLst>
          </p:cNvPr>
          <p:cNvSpPr>
            <a:spLocks noGrp="1"/>
          </p:cNvSpPr>
          <p:nvPr>
            <p:ph idx="1"/>
          </p:nvPr>
        </p:nvSpPr>
        <p:spPr>
          <a:xfrm>
            <a:off x="438539" y="1987420"/>
            <a:ext cx="10692881" cy="4870579"/>
          </a:xfrm>
        </p:spPr>
        <p:txBody>
          <a:bodyPr>
            <a:normAutofit/>
          </a:bodyPr>
          <a:lstStyle/>
          <a:p>
            <a:r>
              <a:rPr lang="en-US" sz="210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An Adapter pattern acts as a connector between two incompatible interfaces that otherwise cannot be connected directly. The main goal for this pattern is to convert an existing interface into another one the client expects. </a:t>
            </a:r>
            <a:r>
              <a:rPr lang="en-US" sz="21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(like USB)</a:t>
            </a:r>
            <a:endParaRPr lang="en-US" sz="210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p>
        </p:txBody>
      </p:sp>
      <p:sp>
        <p:nvSpPr>
          <p:cNvPr id="7" name="Slide Number Placeholder 6">
            <a:extLst>
              <a:ext uri="{FF2B5EF4-FFF2-40B4-BE49-F238E27FC236}">
                <a16:creationId xmlns:a16="http://schemas.microsoft.com/office/drawing/2014/main" id="{CD0B6FF6-445D-997C-BB98-E0825DBFFFB0}"/>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5" name="Picture 4">
            <a:extLst>
              <a:ext uri="{FF2B5EF4-FFF2-40B4-BE49-F238E27FC236}">
                <a16:creationId xmlns:a16="http://schemas.microsoft.com/office/drawing/2014/main" id="{E2EF4328-DA13-4179-96C2-944547CB4F61}"/>
              </a:ext>
            </a:extLst>
          </p:cNvPr>
          <p:cNvPicPr>
            <a:picLocks noChangeAspect="1"/>
          </p:cNvPicPr>
          <p:nvPr/>
        </p:nvPicPr>
        <p:blipFill>
          <a:blip r:embed="rId2"/>
          <a:stretch>
            <a:fillRect/>
          </a:stretch>
        </p:blipFill>
        <p:spPr>
          <a:xfrm>
            <a:off x="2886987" y="3606281"/>
            <a:ext cx="6418025" cy="3033082"/>
          </a:xfrm>
          <a:prstGeom prst="rect">
            <a:avLst/>
          </a:prstGeom>
        </p:spPr>
      </p:pic>
      <p:sp>
        <p:nvSpPr>
          <p:cNvPr id="2" name="TextBox 1">
            <a:extLst>
              <a:ext uri="{FF2B5EF4-FFF2-40B4-BE49-F238E27FC236}">
                <a16:creationId xmlns:a16="http://schemas.microsoft.com/office/drawing/2014/main" id="{8059DB86-135D-089B-419C-4393070B1B8C}"/>
              </a:ext>
            </a:extLst>
          </p:cNvPr>
          <p:cNvSpPr txBox="1"/>
          <p:nvPr/>
        </p:nvSpPr>
        <p:spPr>
          <a:xfrm>
            <a:off x="5859624" y="4777273"/>
            <a:ext cx="1847462" cy="261610"/>
          </a:xfrm>
          <a:prstGeom prst="rect">
            <a:avLst/>
          </a:prstGeom>
          <a:noFill/>
        </p:spPr>
        <p:txBody>
          <a:bodyPr wrap="square" rtlCol="0">
            <a:spAutoFit/>
          </a:bodyPr>
          <a:lstStyle/>
          <a:p>
            <a:r>
              <a:rPr lang="en-US" sz="1100" dirty="0"/>
              <a:t>Implements</a:t>
            </a:r>
          </a:p>
        </p:txBody>
      </p:sp>
      <p:sp>
        <p:nvSpPr>
          <p:cNvPr id="6" name="TextBox 5">
            <a:extLst>
              <a:ext uri="{FF2B5EF4-FFF2-40B4-BE49-F238E27FC236}">
                <a16:creationId xmlns:a16="http://schemas.microsoft.com/office/drawing/2014/main" id="{6E26E15F-A645-1712-13A4-A4ADE216D858}"/>
              </a:ext>
            </a:extLst>
          </p:cNvPr>
          <p:cNvSpPr txBox="1"/>
          <p:nvPr/>
        </p:nvSpPr>
        <p:spPr>
          <a:xfrm>
            <a:off x="6260842" y="5915608"/>
            <a:ext cx="1380930" cy="369332"/>
          </a:xfrm>
          <a:prstGeom prst="rect">
            <a:avLst/>
          </a:prstGeom>
          <a:noFill/>
        </p:spPr>
        <p:txBody>
          <a:bodyPr wrap="square" rtlCol="0">
            <a:spAutoFit/>
          </a:bodyPr>
          <a:lstStyle/>
          <a:p>
            <a:r>
              <a:rPr lang="en-US" sz="1200" dirty="0"/>
              <a:t>Extends</a:t>
            </a:r>
            <a:r>
              <a:rPr lang="en-US" dirty="0"/>
              <a:t> </a:t>
            </a:r>
          </a:p>
        </p:txBody>
      </p:sp>
    </p:spTree>
    <p:extLst>
      <p:ext uri="{BB962C8B-B14F-4D97-AF65-F5344CB8AC3E}">
        <p14:creationId xmlns:p14="http://schemas.microsoft.com/office/powerpoint/2010/main" val="235021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1CB9-5DDD-4FD0-5F6E-D0B410070873}"/>
              </a:ext>
            </a:extLst>
          </p:cNvPr>
          <p:cNvSpPr>
            <a:spLocks noGrp="1"/>
          </p:cNvSpPr>
          <p:nvPr>
            <p:ph type="title"/>
          </p:nvPr>
        </p:nvSpPr>
        <p:spPr>
          <a:xfrm>
            <a:off x="804671" y="1335024"/>
            <a:ext cx="8572593" cy="823560"/>
          </a:xfrm>
        </p:spPr>
        <p:txBody>
          <a:bodyPr>
            <a:normAutofit fontScale="90000"/>
          </a:bodyPr>
          <a:lstStyle/>
          <a:p>
            <a:r>
              <a:rPr lang="en-US" dirty="0"/>
              <a:t>Design Patterns  </a:t>
            </a:r>
          </a:p>
        </p:txBody>
      </p:sp>
      <p:sp>
        <p:nvSpPr>
          <p:cNvPr id="4" name="Content Placeholder 3">
            <a:extLst>
              <a:ext uri="{FF2B5EF4-FFF2-40B4-BE49-F238E27FC236}">
                <a16:creationId xmlns:a16="http://schemas.microsoft.com/office/drawing/2014/main" id="{1AA9FD5F-1788-70E7-4D9F-1F2FEF4BD6C6}"/>
              </a:ext>
            </a:extLst>
          </p:cNvPr>
          <p:cNvSpPr>
            <a:spLocks noGrp="1"/>
          </p:cNvSpPr>
          <p:nvPr>
            <p:ph idx="1"/>
          </p:nvPr>
        </p:nvSpPr>
        <p:spPr>
          <a:xfrm>
            <a:off x="850392" y="2825496"/>
            <a:ext cx="10281028" cy="3346704"/>
          </a:xfrm>
        </p:spPr>
        <p:txBody>
          <a:bodyPr>
            <a:norm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Design patterns are description of communicating objects and classes that are customized to solve a general design problem in a particular context. </a:t>
            </a:r>
          </a:p>
          <a:p>
            <a:r>
              <a:rPr lang="en-US" sz="2400" dirty="0">
                <a:solidFill>
                  <a:srgbClr val="202124"/>
                </a:solidFill>
                <a:latin typeface="Times New Roman" panose="02020603050405020304" pitchFamily="18" charset="0"/>
                <a:cs typeface="Times New Roman" panose="02020603050405020304" pitchFamily="18" charset="0"/>
              </a:rPr>
              <a:t>A design pattern is a general reusable solution to a commonly occurring problem in software design. It is description and template for how to solve a problem that can be used in many different situations. </a:t>
            </a:r>
            <a:r>
              <a:rPr lang="en-US" sz="2400" b="0" i="0" dirty="0">
                <a:solidFill>
                  <a:srgbClr val="0A0A23"/>
                </a:solidFill>
                <a:effectLst/>
                <a:latin typeface="Times New Roman" panose="02020603050405020304" pitchFamily="18" charset="0"/>
                <a:cs typeface="Times New Roman" panose="02020603050405020304" pitchFamily="18" charset="0"/>
              </a:rPr>
              <a:t>It is like a description on how to tackle these problems and design a solution.</a:t>
            </a:r>
            <a:endParaRPr lang="en-US" sz="2400" dirty="0">
              <a:solidFill>
                <a:srgbClr val="202124"/>
              </a:solidFill>
              <a:latin typeface="Times New Roman" panose="02020603050405020304" pitchFamily="18" charset="0"/>
              <a:cs typeface="Times New Roman" panose="02020603050405020304" pitchFamily="18" charset="0"/>
            </a:endParaRPr>
          </a:p>
          <a:p>
            <a:endParaRPr lang="en-US" sz="2400" dirty="0"/>
          </a:p>
        </p:txBody>
      </p:sp>
      <p:sp>
        <p:nvSpPr>
          <p:cNvPr id="7" name="Slide Number Placeholder 6">
            <a:extLst>
              <a:ext uri="{FF2B5EF4-FFF2-40B4-BE49-F238E27FC236}">
                <a16:creationId xmlns:a16="http://schemas.microsoft.com/office/drawing/2014/main" id="{CD0B6FF6-445D-997C-BB98-E0825DBFFFB0}"/>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393508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44619C-55E1-DEA3-3869-34BC24B5BA2F}"/>
              </a:ext>
            </a:extLst>
          </p:cNvPr>
          <p:cNvSpPr>
            <a:spLocks noGrp="1"/>
          </p:cNvSpPr>
          <p:nvPr>
            <p:ph idx="1"/>
          </p:nvPr>
        </p:nvSpPr>
        <p:spPr>
          <a:xfrm>
            <a:off x="838200" y="1499016"/>
            <a:ext cx="9789826" cy="4673184"/>
          </a:xfrm>
        </p:spPr>
        <p:txBody>
          <a:bodyPr>
            <a:normAutofit/>
          </a:bodyPr>
          <a:lstStyle/>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Classes:</a:t>
            </a:r>
          </a:p>
          <a:p>
            <a:r>
              <a:rPr lang="en-US" sz="2500" dirty="0">
                <a:latin typeface="Times New Roman" panose="02020603050405020304" pitchFamily="18" charset="0"/>
                <a:cs typeface="Times New Roman" panose="02020603050405020304" pitchFamily="18" charset="0"/>
              </a:rPr>
              <a:t>Target interface – Desired interface used by client </a:t>
            </a:r>
          </a:p>
          <a:p>
            <a:r>
              <a:rPr lang="en-US" sz="2500" dirty="0">
                <a:latin typeface="Times New Roman" panose="02020603050405020304" pitchFamily="18" charset="0"/>
                <a:cs typeface="Times New Roman" panose="02020603050405020304" pitchFamily="18" charset="0"/>
              </a:rPr>
              <a:t>Adapter class- Implements the target interface and modifies the specific req available from adapter class </a:t>
            </a:r>
          </a:p>
          <a:p>
            <a:r>
              <a:rPr lang="en-US" sz="2500" dirty="0" err="1">
                <a:latin typeface="Times New Roman" panose="02020603050405020304" pitchFamily="18" charset="0"/>
                <a:cs typeface="Times New Roman" panose="02020603050405020304" pitchFamily="18" charset="0"/>
              </a:rPr>
              <a:t>Adaptee</a:t>
            </a:r>
            <a:r>
              <a:rPr lang="en-US" sz="2500" dirty="0">
                <a:latin typeface="Times New Roman" panose="02020603050405020304" pitchFamily="18" charset="0"/>
                <a:cs typeface="Times New Roman" panose="02020603050405020304" pitchFamily="18" charset="0"/>
              </a:rPr>
              <a:t> class – Has functionality that adapter class can use and modify </a:t>
            </a:r>
          </a:p>
        </p:txBody>
      </p:sp>
      <p:sp>
        <p:nvSpPr>
          <p:cNvPr id="7" name="Slide Number Placeholder 6">
            <a:extLst>
              <a:ext uri="{FF2B5EF4-FFF2-40B4-BE49-F238E27FC236}">
                <a16:creationId xmlns:a16="http://schemas.microsoft.com/office/drawing/2014/main" id="{144C5727-10AD-F05C-9A6C-ABDA51E896A8}"/>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Tree>
    <p:extLst>
      <p:ext uri="{BB962C8B-B14F-4D97-AF65-F5344CB8AC3E}">
        <p14:creationId xmlns:p14="http://schemas.microsoft.com/office/powerpoint/2010/main" val="68426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154E4A-F28C-7E0F-8303-E7B232FCC9EA}"/>
              </a:ext>
            </a:extLst>
          </p:cNvPr>
          <p:cNvSpPr>
            <a:spLocks noGrp="1"/>
          </p:cNvSpPr>
          <p:nvPr>
            <p:ph idx="1"/>
          </p:nvPr>
        </p:nvSpPr>
        <p:spPr>
          <a:xfrm>
            <a:off x="279918" y="858416"/>
            <a:ext cx="4861249" cy="5863059"/>
          </a:xfrm>
        </p:spPr>
        <p:txBody>
          <a:bodyPr>
            <a:noAutofit/>
          </a:bodyPr>
          <a:lstStyle/>
          <a:p>
            <a:r>
              <a:rPr lang="en-US" sz="1300" i="0" dirty="0">
                <a:effectLst/>
                <a:latin typeface="Times New Roman" panose="02020603050405020304" pitchFamily="18" charset="0"/>
                <a:cs typeface="Times New Roman" panose="02020603050405020304" pitchFamily="18" charset="0"/>
              </a:rPr>
              <a:t>public class Student { //</a:t>
            </a:r>
            <a:r>
              <a:rPr lang="en-US" sz="1300" i="0" dirty="0" err="1">
                <a:effectLst/>
                <a:latin typeface="Times New Roman" panose="02020603050405020304" pitchFamily="18" charset="0"/>
                <a:cs typeface="Times New Roman" panose="02020603050405020304" pitchFamily="18" charset="0"/>
              </a:rPr>
              <a:t>adaptee</a:t>
            </a:r>
            <a:endParaRPr lang="en-US" sz="1300" i="0" dirty="0">
              <a:effectLst/>
              <a:latin typeface="Times New Roman" panose="02020603050405020304" pitchFamily="18" charset="0"/>
              <a:cs typeface="Times New Roman" panose="02020603050405020304" pitchFamily="18" charset="0"/>
            </a:endParaRPr>
          </a:p>
          <a:p>
            <a:r>
              <a:rPr lang="en-US" sz="1300" i="0" dirty="0">
                <a:effectLst/>
                <a:latin typeface="Times New Roman" panose="02020603050405020304" pitchFamily="18" charset="0"/>
                <a:cs typeface="Times New Roman" panose="02020603050405020304" pitchFamily="18" charset="0"/>
              </a:rPr>
              <a:t>    int </a:t>
            </a:r>
            <a:r>
              <a:rPr lang="en-US" sz="1300" i="0" dirty="0" err="1">
                <a:effectLst/>
                <a:latin typeface="Times New Roman" panose="02020603050405020304" pitchFamily="18" charset="0"/>
                <a:cs typeface="Times New Roman" panose="02020603050405020304" pitchFamily="18" charset="0"/>
              </a:rPr>
              <a:t>rollNumber</a:t>
            </a:r>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    String name;</a:t>
            </a:r>
          </a:p>
          <a:p>
            <a:r>
              <a:rPr lang="en-US" sz="1300" i="0" dirty="0">
                <a:effectLst/>
                <a:latin typeface="Times New Roman" panose="02020603050405020304" pitchFamily="18" charset="0"/>
                <a:cs typeface="Times New Roman" panose="02020603050405020304" pitchFamily="18" charset="0"/>
              </a:rPr>
              <a:t>    Date dob;</a:t>
            </a:r>
          </a:p>
          <a:p>
            <a:r>
              <a:rPr lang="en-US" sz="1300" i="0" dirty="0">
                <a:effectLst/>
                <a:latin typeface="Times New Roman" panose="02020603050405020304" pitchFamily="18" charset="0"/>
                <a:cs typeface="Times New Roman" panose="02020603050405020304" pitchFamily="18" charset="0"/>
              </a:rPr>
              <a:t>    .. getter and setter ...</a:t>
            </a:r>
          </a:p>
          <a:p>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public class Employee{  </a:t>
            </a:r>
          </a:p>
          <a:p>
            <a:r>
              <a:rPr lang="en-US" sz="1300" i="0" dirty="0">
                <a:effectLst/>
                <a:latin typeface="Times New Roman" panose="02020603050405020304" pitchFamily="18" charset="0"/>
                <a:cs typeface="Times New Roman" panose="02020603050405020304" pitchFamily="18" charset="0"/>
              </a:rPr>
              <a:t>    int </a:t>
            </a:r>
            <a:r>
              <a:rPr lang="en-US" sz="1300" i="0" dirty="0" err="1">
                <a:effectLst/>
                <a:latin typeface="Times New Roman" panose="02020603050405020304" pitchFamily="18" charset="0"/>
                <a:cs typeface="Times New Roman" panose="02020603050405020304" pitchFamily="18" charset="0"/>
              </a:rPr>
              <a:t>employeeId</a:t>
            </a:r>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    String name;</a:t>
            </a:r>
          </a:p>
          <a:p>
            <a:r>
              <a:rPr lang="en-US" sz="1300" i="0" dirty="0">
                <a:effectLst/>
                <a:latin typeface="Times New Roman" panose="02020603050405020304" pitchFamily="18" charset="0"/>
                <a:cs typeface="Times New Roman" panose="02020603050405020304" pitchFamily="18" charset="0"/>
              </a:rPr>
              <a:t>    Date </a:t>
            </a:r>
            <a:r>
              <a:rPr lang="en-US" sz="1300" i="0" dirty="0" err="1">
                <a:effectLst/>
                <a:latin typeface="Times New Roman" panose="02020603050405020304" pitchFamily="18" charset="0"/>
                <a:cs typeface="Times New Roman" panose="02020603050405020304" pitchFamily="18" charset="0"/>
              </a:rPr>
              <a:t>dateOfBirth</a:t>
            </a:r>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    public Employee(int </a:t>
            </a:r>
            <a:r>
              <a:rPr lang="en-US" sz="1300" i="0" dirty="0" err="1">
                <a:effectLst/>
                <a:latin typeface="Times New Roman" panose="02020603050405020304" pitchFamily="18" charset="0"/>
                <a:cs typeface="Times New Roman" panose="02020603050405020304" pitchFamily="18" charset="0"/>
              </a:rPr>
              <a:t>employeeId</a:t>
            </a:r>
            <a:r>
              <a:rPr lang="en-US" sz="1300" i="0" dirty="0">
                <a:effectLst/>
                <a:latin typeface="Times New Roman" panose="02020603050405020304" pitchFamily="18" charset="0"/>
                <a:cs typeface="Times New Roman" panose="02020603050405020304" pitchFamily="18" charset="0"/>
              </a:rPr>
              <a:t>, String name, Date </a:t>
            </a:r>
            <a:r>
              <a:rPr lang="en-US" sz="1300" i="0" dirty="0" err="1">
                <a:effectLst/>
                <a:latin typeface="Times New Roman" panose="02020603050405020304" pitchFamily="18" charset="0"/>
                <a:cs typeface="Times New Roman" panose="02020603050405020304" pitchFamily="18" charset="0"/>
              </a:rPr>
              <a:t>dateOfBirth</a:t>
            </a:r>
            <a:r>
              <a:rPr lang="en-US" sz="1300" i="0" dirty="0">
                <a:effectLst/>
                <a:latin typeface="Times New Roman" panose="02020603050405020304" pitchFamily="18" charset="0"/>
                <a:cs typeface="Times New Roman" panose="02020603050405020304" pitchFamily="18" charset="0"/>
              </a:rPr>
              <a:t>) {</a:t>
            </a:r>
          </a:p>
          <a:p>
            <a:r>
              <a:rPr lang="en-US" sz="1300" i="0" dirty="0">
                <a:effectLst/>
                <a:latin typeface="Times New Roman" panose="02020603050405020304" pitchFamily="18" charset="0"/>
                <a:cs typeface="Times New Roman" panose="02020603050405020304" pitchFamily="18" charset="0"/>
              </a:rPr>
              <a:t>        </a:t>
            </a:r>
            <a:r>
              <a:rPr lang="en-US" sz="1300" i="0" dirty="0" err="1">
                <a:effectLst/>
                <a:latin typeface="Times New Roman" panose="02020603050405020304" pitchFamily="18" charset="0"/>
                <a:cs typeface="Times New Roman" panose="02020603050405020304" pitchFamily="18" charset="0"/>
              </a:rPr>
              <a:t>this.employeeId</a:t>
            </a:r>
            <a:r>
              <a:rPr lang="en-US" sz="1300" i="0" dirty="0">
                <a:effectLst/>
                <a:latin typeface="Times New Roman" panose="02020603050405020304" pitchFamily="18" charset="0"/>
                <a:cs typeface="Times New Roman" panose="02020603050405020304" pitchFamily="18" charset="0"/>
              </a:rPr>
              <a:t> = </a:t>
            </a:r>
            <a:r>
              <a:rPr lang="en-US" sz="1300" i="0" dirty="0" err="1">
                <a:effectLst/>
                <a:latin typeface="Times New Roman" panose="02020603050405020304" pitchFamily="18" charset="0"/>
                <a:cs typeface="Times New Roman" panose="02020603050405020304" pitchFamily="18" charset="0"/>
              </a:rPr>
              <a:t>employeeId</a:t>
            </a:r>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        this.name = name;</a:t>
            </a:r>
          </a:p>
          <a:p>
            <a:r>
              <a:rPr lang="en-US" sz="1300" i="0" dirty="0">
                <a:effectLst/>
                <a:latin typeface="Times New Roman" panose="02020603050405020304" pitchFamily="18" charset="0"/>
                <a:cs typeface="Times New Roman" panose="02020603050405020304" pitchFamily="18" charset="0"/>
              </a:rPr>
              <a:t>        </a:t>
            </a:r>
            <a:r>
              <a:rPr lang="en-US" sz="1300" i="0" dirty="0" err="1">
                <a:effectLst/>
                <a:latin typeface="Times New Roman" panose="02020603050405020304" pitchFamily="18" charset="0"/>
                <a:cs typeface="Times New Roman" panose="02020603050405020304" pitchFamily="18" charset="0"/>
              </a:rPr>
              <a:t>this.dateOfBirth</a:t>
            </a:r>
            <a:r>
              <a:rPr lang="en-US" sz="1300" i="0" dirty="0">
                <a:effectLst/>
                <a:latin typeface="Times New Roman" panose="02020603050405020304" pitchFamily="18" charset="0"/>
                <a:cs typeface="Times New Roman" panose="02020603050405020304" pitchFamily="18" charset="0"/>
              </a:rPr>
              <a:t> = </a:t>
            </a:r>
            <a:r>
              <a:rPr lang="en-US" sz="1300" i="0" dirty="0" err="1">
                <a:effectLst/>
                <a:latin typeface="Times New Roman" panose="02020603050405020304" pitchFamily="18" charset="0"/>
                <a:cs typeface="Times New Roman" panose="02020603050405020304" pitchFamily="18" charset="0"/>
              </a:rPr>
              <a:t>dateOfBirth</a:t>
            </a:r>
            <a:r>
              <a:rPr lang="en-US" sz="1300" i="0" dirty="0">
                <a:effectLst/>
                <a:latin typeface="Times New Roman" panose="02020603050405020304" pitchFamily="18" charset="0"/>
                <a:cs typeface="Times New Roman" panose="02020603050405020304" pitchFamily="18" charset="0"/>
              </a:rPr>
              <a:t>;</a:t>
            </a:r>
          </a:p>
          <a:p>
            <a:r>
              <a:rPr lang="en-US" sz="1300" i="0" dirty="0">
                <a:effectLst/>
                <a:latin typeface="Times New Roman" panose="02020603050405020304" pitchFamily="18" charset="0"/>
                <a:cs typeface="Times New Roman" panose="02020603050405020304" pitchFamily="18" charset="0"/>
              </a:rPr>
              <a:t>    }</a:t>
            </a:r>
          </a:p>
          <a:p>
            <a:r>
              <a:rPr lang="en-US" sz="1300" i="0" dirty="0">
                <a:effectLst/>
                <a:latin typeface="Times New Roman" panose="02020603050405020304" pitchFamily="18" charset="0"/>
                <a:cs typeface="Times New Roman" panose="02020603050405020304" pitchFamily="18" charset="0"/>
              </a:rPr>
              <a:t>    .. getter and setter ...</a:t>
            </a:r>
          </a:p>
          <a:p>
            <a:r>
              <a:rPr lang="en-US" sz="1300" i="0" dirty="0">
                <a:effectLst/>
                <a:latin typeface="Times New Roman" panose="02020603050405020304" pitchFamily="18" charset="0"/>
                <a:cs typeface="Times New Roman" panose="02020603050405020304" pitchFamily="18" charset="0"/>
              </a:rPr>
              <a:t>}</a:t>
            </a:r>
            <a:endParaRPr lang="en-US" sz="1300" dirty="0"/>
          </a:p>
        </p:txBody>
      </p:sp>
      <p:sp>
        <p:nvSpPr>
          <p:cNvPr id="7" name="Slide Number Placeholder 6">
            <a:extLst>
              <a:ext uri="{FF2B5EF4-FFF2-40B4-BE49-F238E27FC236}">
                <a16:creationId xmlns:a16="http://schemas.microsoft.com/office/drawing/2014/main" id="{64EA87A2-F05C-D137-6099-60D047F9C1C6}"/>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
        <p:nvSpPr>
          <p:cNvPr id="2" name="TextBox 1">
            <a:extLst>
              <a:ext uri="{FF2B5EF4-FFF2-40B4-BE49-F238E27FC236}">
                <a16:creationId xmlns:a16="http://schemas.microsoft.com/office/drawing/2014/main" id="{62F2D155-E725-7E2D-50D9-3210108D424C}"/>
              </a:ext>
            </a:extLst>
          </p:cNvPr>
          <p:cNvSpPr txBox="1"/>
          <p:nvPr/>
        </p:nvSpPr>
        <p:spPr>
          <a:xfrm>
            <a:off x="6018244" y="1147665"/>
            <a:ext cx="5682343" cy="403187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public class </a:t>
            </a:r>
            <a:r>
              <a:rPr lang="en-US" sz="1400" dirty="0" err="1">
                <a:latin typeface="Times New Roman" panose="02020603050405020304" pitchFamily="18" charset="0"/>
                <a:cs typeface="Times New Roman" panose="02020603050405020304" pitchFamily="18" charset="0"/>
              </a:rPr>
              <a:t>EmployeeService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public void </a:t>
            </a:r>
            <a:r>
              <a:rPr lang="en-US" sz="1400" dirty="0" err="1">
                <a:latin typeface="Times New Roman" panose="02020603050405020304" pitchFamily="18" charset="0"/>
                <a:cs typeface="Times New Roman" panose="02020603050405020304" pitchFamily="18" charset="0"/>
              </a:rPr>
              <a:t>getEmployee</a:t>
            </a:r>
            <a:r>
              <a:rPr lang="en-US" sz="1400" dirty="0">
                <a:latin typeface="Times New Roman" panose="02020603050405020304" pitchFamily="18" charset="0"/>
                <a:cs typeface="Times New Roman" panose="02020603050405020304" pitchFamily="18" charset="0"/>
              </a:rPr>
              <a:t>(Employee e){</a:t>
            </a:r>
          </a:p>
          <a:p>
            <a:r>
              <a:rPr lang="en-US" sz="1400" dirty="0">
                <a:latin typeface="Times New Roman" panose="02020603050405020304" pitchFamily="18" charset="0"/>
                <a:cs typeface="Times New Roman" panose="02020603050405020304" pitchFamily="18" charset="0"/>
              </a:rPr>
              <a:t>		 .. code to create employee record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public class </a:t>
            </a:r>
            <a:r>
              <a:rPr lang="en-US" sz="1400" dirty="0" err="1">
                <a:latin typeface="Times New Roman" panose="02020603050405020304" pitchFamily="18" charset="0"/>
                <a:cs typeface="Times New Roman" panose="02020603050405020304" pitchFamily="18" charset="0"/>
              </a:rPr>
              <a:t>EmployeeAdapter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public static Employee </a:t>
            </a:r>
            <a:r>
              <a:rPr lang="en-US" sz="1400" dirty="0" err="1">
                <a:latin typeface="Times New Roman" panose="02020603050405020304" pitchFamily="18" charset="0"/>
                <a:cs typeface="Times New Roman" panose="02020603050405020304" pitchFamily="18" charset="0"/>
              </a:rPr>
              <a:t>getEmployee</a:t>
            </a:r>
            <a:r>
              <a:rPr lang="en-US" sz="1400" dirty="0">
                <a:latin typeface="Times New Roman" panose="02020603050405020304" pitchFamily="18" charset="0"/>
                <a:cs typeface="Times New Roman" panose="02020603050405020304" pitchFamily="18" charset="0"/>
              </a:rPr>
              <a:t>(Student s){</a:t>
            </a:r>
          </a:p>
          <a:p>
            <a:r>
              <a:rPr lang="en-US" sz="1400" dirty="0">
                <a:latin typeface="Times New Roman" panose="02020603050405020304" pitchFamily="18" charset="0"/>
                <a:cs typeface="Times New Roman" panose="02020603050405020304" pitchFamily="18" charset="0"/>
              </a:rPr>
              <a:t>        return  new Employee(</a:t>
            </a:r>
            <a:r>
              <a:rPr lang="en-US" sz="1400" dirty="0" err="1">
                <a:latin typeface="Times New Roman" panose="02020603050405020304" pitchFamily="18" charset="0"/>
                <a:cs typeface="Times New Roman" panose="02020603050405020304" pitchFamily="18" charset="0"/>
              </a:rPr>
              <a:t>s.getRollNumber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s.name,s.getDob</a:t>
            </a:r>
            <a:r>
              <a:rPr lang="en-US" sz="1400" dirty="0">
                <a:latin typeface="Times New Roman" panose="02020603050405020304" pitchFamily="18" charset="0"/>
                <a:cs typeface="Times New Roman" panose="02020603050405020304" pitchFamily="18" charset="0"/>
              </a:rPr>
              <a:t>()); //object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53507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F896A97-972E-15B3-09AD-0DE5DF8649F3}"/>
              </a:ext>
            </a:extLst>
          </p:cNvPr>
          <p:cNvSpPr>
            <a:spLocks noGrp="1"/>
          </p:cNvSpPr>
          <p:nvPr>
            <p:ph idx="1"/>
          </p:nvPr>
        </p:nvSpPr>
        <p:spPr>
          <a:xfrm>
            <a:off x="606490" y="1203649"/>
            <a:ext cx="10336330" cy="4968551"/>
          </a:xfrm>
        </p:spPr>
        <p:txBody>
          <a:bodyPr>
            <a:normAutofit/>
          </a:bodyPr>
          <a:lstStyle/>
          <a:p>
            <a:r>
              <a:rPr lang="en-US" sz="2400" i="0" dirty="0">
                <a:effectLst/>
                <a:latin typeface="Times New Roman" panose="02020603050405020304" pitchFamily="18" charset="0"/>
                <a:cs typeface="Times New Roman" panose="02020603050405020304" pitchFamily="18" charset="0"/>
              </a:rPr>
              <a:t>we have created another class called EmployeeAdapter.java. As we have Student.java class and we can only pass employee data to </a:t>
            </a:r>
            <a:r>
              <a:rPr lang="en-US" sz="2400" i="0" dirty="0" err="1">
                <a:effectLst/>
                <a:latin typeface="Times New Roman" panose="02020603050405020304" pitchFamily="18" charset="0"/>
                <a:cs typeface="Times New Roman" panose="02020603050405020304" pitchFamily="18" charset="0"/>
              </a:rPr>
              <a:t>saveEmployee</a:t>
            </a:r>
            <a:r>
              <a:rPr lang="en-US" sz="2400" i="0" dirty="0">
                <a:effectLst/>
                <a:latin typeface="Times New Roman" panose="02020603050405020304" pitchFamily="18" charset="0"/>
                <a:cs typeface="Times New Roman" panose="02020603050405020304" pitchFamily="18" charset="0"/>
              </a:rPr>
              <a:t>() function. Therefore, we needed another code which can do the magic of converting student to employee. </a:t>
            </a:r>
            <a:r>
              <a:rPr lang="en-US" sz="2400" dirty="0">
                <a:latin typeface="Times New Roman" panose="02020603050405020304" pitchFamily="18" charset="0"/>
                <a:cs typeface="Times New Roman" panose="02020603050405020304" pitchFamily="18" charset="0"/>
              </a:rPr>
              <a:t>In the adapter class, we pass the student information(object) that converts that info into an Employee information (object).</a:t>
            </a:r>
          </a:p>
        </p:txBody>
      </p:sp>
      <p:sp>
        <p:nvSpPr>
          <p:cNvPr id="7" name="Slide Number Placeholder 6">
            <a:extLst>
              <a:ext uri="{FF2B5EF4-FFF2-40B4-BE49-F238E27FC236}">
                <a16:creationId xmlns:a16="http://schemas.microsoft.com/office/drawing/2014/main" id="{21EE44B2-ADE9-507D-5519-C3970EECA8FA}"/>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154928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A61D2A2-44C6-348B-72E2-11E8BC59B04A}"/>
              </a:ext>
            </a:extLst>
          </p:cNvPr>
          <p:cNvSpPr>
            <a:spLocks noGrp="1"/>
          </p:cNvSpPr>
          <p:nvPr>
            <p:ph type="sldNum" sz="quarter" idx="12"/>
          </p:nvPr>
        </p:nvSpPr>
        <p:spPr/>
        <p:txBody>
          <a:bodyPr/>
          <a:lstStyle/>
          <a:p>
            <a:fld id="{D8DA9DAA-006C-4F4B-980E-E3DF019B24E2}" type="slidenum">
              <a:rPr lang="en-US" smtClean="0"/>
              <a:pPr/>
              <a:t>23</a:t>
            </a:fld>
            <a:endParaRPr lang="en-US" dirty="0"/>
          </a:p>
        </p:txBody>
      </p:sp>
      <p:pic>
        <p:nvPicPr>
          <p:cNvPr id="3" name="Picture 2">
            <a:extLst>
              <a:ext uri="{FF2B5EF4-FFF2-40B4-BE49-F238E27FC236}">
                <a16:creationId xmlns:a16="http://schemas.microsoft.com/office/drawing/2014/main" id="{01F97F6E-3978-61E5-50F7-32F8E555E1CC}"/>
              </a:ext>
            </a:extLst>
          </p:cNvPr>
          <p:cNvPicPr>
            <a:picLocks noChangeAspect="1"/>
          </p:cNvPicPr>
          <p:nvPr/>
        </p:nvPicPr>
        <p:blipFill>
          <a:blip r:embed="rId2"/>
          <a:stretch>
            <a:fillRect/>
          </a:stretch>
        </p:blipFill>
        <p:spPr>
          <a:xfrm>
            <a:off x="234266" y="3064339"/>
            <a:ext cx="4356396" cy="2627334"/>
          </a:xfrm>
          <a:prstGeom prst="rect">
            <a:avLst/>
          </a:prstGeom>
        </p:spPr>
      </p:pic>
      <p:pic>
        <p:nvPicPr>
          <p:cNvPr id="5" name="Picture 4">
            <a:extLst>
              <a:ext uri="{FF2B5EF4-FFF2-40B4-BE49-F238E27FC236}">
                <a16:creationId xmlns:a16="http://schemas.microsoft.com/office/drawing/2014/main" id="{8B475E9B-0480-DB05-450D-302288A988EC}"/>
              </a:ext>
            </a:extLst>
          </p:cNvPr>
          <p:cNvPicPr>
            <a:picLocks noChangeAspect="1"/>
          </p:cNvPicPr>
          <p:nvPr/>
        </p:nvPicPr>
        <p:blipFill>
          <a:blip r:embed="rId3"/>
          <a:stretch>
            <a:fillRect/>
          </a:stretch>
        </p:blipFill>
        <p:spPr>
          <a:xfrm>
            <a:off x="5976213" y="1827113"/>
            <a:ext cx="4587638" cy="4808637"/>
          </a:xfrm>
          <a:prstGeom prst="rect">
            <a:avLst/>
          </a:prstGeom>
        </p:spPr>
      </p:pic>
      <p:sp>
        <p:nvSpPr>
          <p:cNvPr id="2" name="TextBox 1">
            <a:extLst>
              <a:ext uri="{FF2B5EF4-FFF2-40B4-BE49-F238E27FC236}">
                <a16:creationId xmlns:a16="http://schemas.microsoft.com/office/drawing/2014/main" id="{1D48436B-4B98-1575-971E-BFAF28602A7B}"/>
              </a:ext>
            </a:extLst>
          </p:cNvPr>
          <p:cNvSpPr txBox="1"/>
          <p:nvPr/>
        </p:nvSpPr>
        <p:spPr>
          <a:xfrm>
            <a:off x="317241" y="1147665"/>
            <a:ext cx="2995126" cy="369332"/>
          </a:xfrm>
          <a:prstGeom prst="rect">
            <a:avLst/>
          </a:prstGeom>
          <a:noFill/>
        </p:spPr>
        <p:txBody>
          <a:bodyPr wrap="square" rtlCol="0">
            <a:spAutoFit/>
          </a:bodyPr>
          <a:lstStyle/>
          <a:p>
            <a:r>
              <a:rPr lang="en-US" dirty="0"/>
              <a:t>Another example</a:t>
            </a:r>
          </a:p>
        </p:txBody>
      </p:sp>
    </p:spTree>
    <p:extLst>
      <p:ext uri="{BB962C8B-B14F-4D97-AF65-F5344CB8AC3E}">
        <p14:creationId xmlns:p14="http://schemas.microsoft.com/office/powerpoint/2010/main" val="200356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5D7C3B-8A64-128F-5905-F9CE25F63F80}"/>
              </a:ext>
            </a:extLst>
          </p:cNvPr>
          <p:cNvSpPr>
            <a:spLocks noGrp="1"/>
          </p:cNvSpPr>
          <p:nvPr>
            <p:ph idx="1"/>
          </p:nvPr>
        </p:nvSpPr>
        <p:spPr>
          <a:xfrm>
            <a:off x="804672" y="1931437"/>
            <a:ext cx="10112144" cy="4240763"/>
          </a:xfrm>
        </p:spPr>
        <p:txBody>
          <a:bodyPr>
            <a:normAutofit/>
          </a:bodyPr>
          <a:lstStyle/>
          <a:p>
            <a:pPr marL="342900" indent="-342900">
              <a:buFontTx/>
              <a:buChar char="-"/>
            </a:pPr>
            <a:endParaRPr lang="en-US" sz="3700" dirty="0">
              <a:latin typeface="Times New Roman" panose="02020603050405020304" pitchFamily="18" charset="0"/>
              <a:cs typeface="Times New Roman" panose="02020603050405020304" pitchFamily="18" charset="0"/>
            </a:endParaRPr>
          </a:p>
          <a:p>
            <a:endParaRPr lang="en-US" dirty="0"/>
          </a:p>
          <a:p>
            <a:r>
              <a:rPr lang="en-US" dirty="0"/>
              <a:t> </a:t>
            </a:r>
          </a:p>
        </p:txBody>
      </p:sp>
      <p:sp>
        <p:nvSpPr>
          <p:cNvPr id="7" name="Slide Number Placeholder 6">
            <a:extLst>
              <a:ext uri="{FF2B5EF4-FFF2-40B4-BE49-F238E27FC236}">
                <a16:creationId xmlns:a16="http://schemas.microsoft.com/office/drawing/2014/main" id="{90DA2DE3-630C-9AA3-54FB-694B2B20EC67}"/>
              </a:ext>
            </a:extLst>
          </p:cNvPr>
          <p:cNvSpPr>
            <a:spLocks noGrp="1"/>
          </p:cNvSpPr>
          <p:nvPr>
            <p:ph type="sldNum" sz="quarter" idx="12"/>
          </p:nvPr>
        </p:nvSpPr>
        <p:spPr/>
        <p:txBody>
          <a:bodyPr/>
          <a:lstStyle/>
          <a:p>
            <a:fld id="{D8DA9DAA-006C-4F4B-980E-E3DF019B24E2}" type="slidenum">
              <a:rPr lang="en-US" smtClean="0"/>
              <a:pPr/>
              <a:t>24</a:t>
            </a:fld>
            <a:endParaRPr lang="en-US" dirty="0"/>
          </a:p>
        </p:txBody>
      </p:sp>
      <p:pic>
        <p:nvPicPr>
          <p:cNvPr id="9" name="Picture 8">
            <a:extLst>
              <a:ext uri="{FF2B5EF4-FFF2-40B4-BE49-F238E27FC236}">
                <a16:creationId xmlns:a16="http://schemas.microsoft.com/office/drawing/2014/main" id="{6093BEED-F614-5716-4E09-A0FC4FD8983C}"/>
              </a:ext>
            </a:extLst>
          </p:cNvPr>
          <p:cNvPicPr>
            <a:picLocks noChangeAspect="1"/>
          </p:cNvPicPr>
          <p:nvPr/>
        </p:nvPicPr>
        <p:blipFill>
          <a:blip r:embed="rId2"/>
          <a:stretch>
            <a:fillRect/>
          </a:stretch>
        </p:blipFill>
        <p:spPr>
          <a:xfrm>
            <a:off x="515734" y="853899"/>
            <a:ext cx="7521592" cy="5685013"/>
          </a:xfrm>
          <a:prstGeom prst="rect">
            <a:avLst/>
          </a:prstGeom>
        </p:spPr>
      </p:pic>
    </p:spTree>
    <p:extLst>
      <p:ext uri="{BB962C8B-B14F-4D97-AF65-F5344CB8AC3E}">
        <p14:creationId xmlns:p14="http://schemas.microsoft.com/office/powerpoint/2010/main" val="97895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D56EB7F-9168-8B7F-B338-2764D6631712}"/>
              </a:ext>
            </a:extLst>
          </p:cNvPr>
          <p:cNvPicPr>
            <a:picLocks noGrp="1" noChangeAspect="1"/>
          </p:cNvPicPr>
          <p:nvPr>
            <p:ph idx="1"/>
          </p:nvPr>
        </p:nvPicPr>
        <p:blipFill>
          <a:blip r:embed="rId2"/>
          <a:stretch>
            <a:fillRect/>
          </a:stretch>
        </p:blipFill>
        <p:spPr>
          <a:xfrm>
            <a:off x="0" y="1348324"/>
            <a:ext cx="5235394" cy="2187130"/>
          </a:xfrm>
        </p:spPr>
      </p:pic>
      <p:sp>
        <p:nvSpPr>
          <p:cNvPr id="7" name="Slide Number Placeholder 6">
            <a:extLst>
              <a:ext uri="{FF2B5EF4-FFF2-40B4-BE49-F238E27FC236}">
                <a16:creationId xmlns:a16="http://schemas.microsoft.com/office/drawing/2014/main" id="{BA240605-99C3-A5B4-66BE-E4FA1F57FC3F}"/>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
        <p:nvSpPr>
          <p:cNvPr id="10" name="TextBox 9">
            <a:extLst>
              <a:ext uri="{FF2B5EF4-FFF2-40B4-BE49-F238E27FC236}">
                <a16:creationId xmlns:a16="http://schemas.microsoft.com/office/drawing/2014/main" id="{CB3FE1CD-286E-F8AE-2773-3B9F4E071CD1}"/>
              </a:ext>
            </a:extLst>
          </p:cNvPr>
          <p:cNvSpPr txBox="1"/>
          <p:nvPr/>
        </p:nvSpPr>
        <p:spPr>
          <a:xfrm>
            <a:off x="469617" y="3862873"/>
            <a:ext cx="11016367" cy="1754326"/>
          </a:xfrm>
          <a:prstGeom prst="rect">
            <a:avLst/>
          </a:prstGeom>
          <a:noFill/>
        </p:spPr>
        <p:txBody>
          <a:bodyPr wrap="square" rtlCol="0">
            <a:spAutoFit/>
          </a:bodyPr>
          <a:lstStyle/>
          <a:p>
            <a:r>
              <a:rPr lang="en-US" dirty="0"/>
              <a:t>Customer uses credit card through which system gets the </a:t>
            </a:r>
            <a:r>
              <a:rPr lang="en-US" dirty="0" err="1"/>
              <a:t>bankdetails</a:t>
            </a:r>
            <a:r>
              <a:rPr lang="en-US" dirty="0"/>
              <a:t>. </a:t>
            </a:r>
          </a:p>
          <a:p>
            <a:r>
              <a:rPr lang="en-US" dirty="0"/>
              <a:t>Credit card – interface </a:t>
            </a:r>
          </a:p>
          <a:p>
            <a:r>
              <a:rPr lang="en-US" dirty="0"/>
              <a:t>Bank details class – has basic code to get details of a customer / </a:t>
            </a:r>
            <a:r>
              <a:rPr lang="en-US" dirty="0" err="1"/>
              <a:t>adaptee</a:t>
            </a:r>
            <a:endParaRPr lang="en-US" dirty="0"/>
          </a:p>
          <a:p>
            <a:r>
              <a:rPr lang="en-US" dirty="0" err="1"/>
              <a:t>bankCustomer</a:t>
            </a:r>
            <a:r>
              <a:rPr lang="en-US" dirty="0"/>
              <a:t> class – uses bank details class as necessary and gets the customer their credit card / adapter  </a:t>
            </a:r>
          </a:p>
          <a:p>
            <a:endParaRPr lang="en-US" dirty="0"/>
          </a:p>
        </p:txBody>
      </p:sp>
      <p:pic>
        <p:nvPicPr>
          <p:cNvPr id="12" name="Picture 11">
            <a:extLst>
              <a:ext uri="{FF2B5EF4-FFF2-40B4-BE49-F238E27FC236}">
                <a16:creationId xmlns:a16="http://schemas.microsoft.com/office/drawing/2014/main" id="{897D139D-AD8A-2385-9E56-42B2F3154CFE}"/>
              </a:ext>
            </a:extLst>
          </p:cNvPr>
          <p:cNvPicPr>
            <a:picLocks noChangeAspect="1"/>
          </p:cNvPicPr>
          <p:nvPr/>
        </p:nvPicPr>
        <p:blipFill>
          <a:blip r:embed="rId3"/>
          <a:stretch>
            <a:fillRect/>
          </a:stretch>
        </p:blipFill>
        <p:spPr>
          <a:xfrm>
            <a:off x="5201709" y="1554352"/>
            <a:ext cx="7872142" cy="1653683"/>
          </a:xfrm>
          <a:prstGeom prst="rect">
            <a:avLst/>
          </a:prstGeom>
        </p:spPr>
      </p:pic>
    </p:spTree>
    <p:extLst>
      <p:ext uri="{BB962C8B-B14F-4D97-AF65-F5344CB8AC3E}">
        <p14:creationId xmlns:p14="http://schemas.microsoft.com/office/powerpoint/2010/main" val="86175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796E93-C859-FD9A-C644-958347811AE4}"/>
              </a:ext>
            </a:extLst>
          </p:cNvPr>
          <p:cNvSpPr>
            <a:spLocks noGrp="1"/>
          </p:cNvSpPr>
          <p:nvPr>
            <p:ph type="title"/>
          </p:nvPr>
        </p:nvSpPr>
        <p:spPr/>
        <p:txBody>
          <a:bodyPr/>
          <a:lstStyle/>
          <a:p>
            <a:r>
              <a:rPr lang="en-US" dirty="0"/>
              <a:t>Types of adapter </a:t>
            </a:r>
          </a:p>
        </p:txBody>
      </p:sp>
      <p:sp>
        <p:nvSpPr>
          <p:cNvPr id="4" name="Content Placeholder 3">
            <a:extLst>
              <a:ext uri="{FF2B5EF4-FFF2-40B4-BE49-F238E27FC236}">
                <a16:creationId xmlns:a16="http://schemas.microsoft.com/office/drawing/2014/main" id="{AE191874-055E-E3A4-12A9-A428C14A6014}"/>
              </a:ext>
            </a:extLst>
          </p:cNvPr>
          <p:cNvSpPr>
            <a:spLocks noGrp="1"/>
          </p:cNvSpPr>
          <p:nvPr>
            <p:ph idx="1"/>
          </p:nvPr>
        </p:nvSpPr>
        <p:spPr>
          <a:xfrm>
            <a:off x="850391" y="2825496"/>
            <a:ext cx="9105371" cy="3346704"/>
          </a:xfrm>
        </p:spPr>
        <p:txBody>
          <a:bodyPr/>
          <a:lstStyle/>
          <a:p>
            <a:r>
              <a:rPr lang="en-US" dirty="0"/>
              <a:t>Class adapter: uses </a:t>
            </a:r>
            <a:r>
              <a:rPr lang="en-US" dirty="0" err="1"/>
              <a:t>adaptee</a:t>
            </a:r>
            <a:r>
              <a:rPr lang="en-US" dirty="0"/>
              <a:t> class by extension  (bank example) </a:t>
            </a:r>
          </a:p>
          <a:p>
            <a:r>
              <a:rPr lang="en-US" dirty="0"/>
              <a:t>Object adapter: adapter class holds an instance of </a:t>
            </a:r>
            <a:r>
              <a:rPr lang="en-US" dirty="0" err="1"/>
              <a:t>adaptee</a:t>
            </a:r>
            <a:r>
              <a:rPr lang="en-US" dirty="0"/>
              <a:t>  (student example)</a:t>
            </a:r>
          </a:p>
        </p:txBody>
      </p:sp>
      <p:sp>
        <p:nvSpPr>
          <p:cNvPr id="7" name="Slide Number Placeholder 6">
            <a:extLst>
              <a:ext uri="{FF2B5EF4-FFF2-40B4-BE49-F238E27FC236}">
                <a16:creationId xmlns:a16="http://schemas.microsoft.com/office/drawing/2014/main" id="{7589FC47-18C7-57FF-E354-E2A2B7072FD7}"/>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Tree>
    <p:extLst>
      <p:ext uri="{BB962C8B-B14F-4D97-AF65-F5344CB8AC3E}">
        <p14:creationId xmlns:p14="http://schemas.microsoft.com/office/powerpoint/2010/main" val="705750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dirty="0"/>
              <a:t>Behavioral Design Patterns</a:t>
            </a:r>
          </a:p>
        </p:txBody>
      </p:sp>
    </p:spTree>
    <p:extLst>
      <p:ext uri="{BB962C8B-B14F-4D97-AF65-F5344CB8AC3E}">
        <p14:creationId xmlns:p14="http://schemas.microsoft.com/office/powerpoint/2010/main" val="2691135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1BEFF-E95C-6707-6493-E4CEB61554D7}"/>
              </a:ext>
            </a:extLst>
          </p:cNvPr>
          <p:cNvSpPr>
            <a:spLocks noGrp="1"/>
          </p:cNvSpPr>
          <p:nvPr>
            <p:ph type="title"/>
          </p:nvPr>
        </p:nvSpPr>
        <p:spPr/>
        <p:txBody>
          <a:bodyPr/>
          <a:lstStyle/>
          <a:p>
            <a:r>
              <a:rPr lang="en-US" dirty="0"/>
              <a:t>Iterator </a:t>
            </a:r>
          </a:p>
        </p:txBody>
      </p:sp>
      <p:sp>
        <p:nvSpPr>
          <p:cNvPr id="4" name="Content Placeholder 3">
            <a:extLst>
              <a:ext uri="{FF2B5EF4-FFF2-40B4-BE49-F238E27FC236}">
                <a16:creationId xmlns:a16="http://schemas.microsoft.com/office/drawing/2014/main" id="{7CEC9D9A-99D7-6766-1520-AD17788A2848}"/>
              </a:ext>
            </a:extLst>
          </p:cNvPr>
          <p:cNvSpPr>
            <a:spLocks noGrp="1"/>
          </p:cNvSpPr>
          <p:nvPr>
            <p:ph idx="1"/>
          </p:nvPr>
        </p:nvSpPr>
        <p:spPr>
          <a:xfrm>
            <a:off x="850391" y="2825496"/>
            <a:ext cx="10141069" cy="3346704"/>
          </a:xfrm>
        </p:spPr>
        <p:txBody>
          <a:bodyPr>
            <a:normAutofit/>
          </a:bodyPr>
          <a:lstStyle/>
          <a:p>
            <a:r>
              <a:rPr lang="en-US" b="1" i="0" dirty="0">
                <a:effectLst/>
                <a:latin typeface="Times New Roman" panose="02020603050405020304" pitchFamily="18" charset="0"/>
                <a:ea typeface="Tahoma" panose="020B0604030504040204" pitchFamily="34" charset="0"/>
                <a:cs typeface="Times New Roman" panose="02020603050405020304" pitchFamily="18" charset="0"/>
              </a:rPr>
              <a:t>Iterator</a:t>
            </a:r>
            <a:r>
              <a:rPr lang="en-US" b="0" i="0" dirty="0">
                <a:effectLst/>
                <a:latin typeface="Times New Roman" panose="02020603050405020304" pitchFamily="18" charset="0"/>
                <a:ea typeface="Tahoma" panose="020B0604030504040204" pitchFamily="34" charset="0"/>
                <a:cs typeface="Times New Roman" panose="02020603050405020304" pitchFamily="18" charset="0"/>
              </a:rPr>
              <a:t> is a behavioral design pattern that lets you traverse elements of a collection without exposing its underlying representation (list, stack, tree, etc.).</a:t>
            </a:r>
          </a:p>
          <a:p>
            <a:pPr algn="l"/>
            <a:r>
              <a:rPr lang="en-US" b="0" i="0" dirty="0">
                <a:effectLst/>
                <a:latin typeface="Times New Roman" panose="02020603050405020304" pitchFamily="18" charset="0"/>
                <a:ea typeface="Tahoma" panose="020B0604030504040204" pitchFamily="34" charset="0"/>
                <a:cs typeface="Times New Roman" panose="02020603050405020304" pitchFamily="18" charset="0"/>
              </a:rPr>
              <a:t>Most collections store their elements in simple lists. However, some of them are based on stacks, trees, graphs and other complex data structures.</a:t>
            </a:r>
          </a:p>
          <a:p>
            <a:pPr algn="l"/>
            <a:r>
              <a:rPr lang="en-US" b="0" i="0" dirty="0">
                <a:effectLst/>
                <a:latin typeface="Times New Roman" panose="02020603050405020304" pitchFamily="18" charset="0"/>
                <a:ea typeface="Tahoma" panose="020B0604030504040204" pitchFamily="34" charset="0"/>
                <a:cs typeface="Times New Roman" panose="02020603050405020304" pitchFamily="18" charset="0"/>
              </a:rPr>
              <a:t>But no matter how a collection is structured, it must provide some way of accessing its elements so that other code can use these elements. There should be a way to go through each element of the collection without accessing the same elements over and over. It helps us to traverse elements independent  of its type</a:t>
            </a:r>
          </a:p>
          <a:p>
            <a:endParaRPr lang="en-US" dirty="0"/>
          </a:p>
        </p:txBody>
      </p:sp>
      <p:sp>
        <p:nvSpPr>
          <p:cNvPr id="7" name="Slide Number Placeholder 6">
            <a:extLst>
              <a:ext uri="{FF2B5EF4-FFF2-40B4-BE49-F238E27FC236}">
                <a16:creationId xmlns:a16="http://schemas.microsoft.com/office/drawing/2014/main" id="{C9F5CA74-8C12-B2E3-EA18-7B78DEEC7D86}"/>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Tree>
    <p:extLst>
      <p:ext uri="{BB962C8B-B14F-4D97-AF65-F5344CB8AC3E}">
        <p14:creationId xmlns:p14="http://schemas.microsoft.com/office/powerpoint/2010/main" val="82785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BBDEB-8C20-8779-DE84-436E06E6E0DC}"/>
              </a:ext>
            </a:extLst>
          </p:cNvPr>
          <p:cNvSpPr>
            <a:spLocks noGrp="1"/>
          </p:cNvSpPr>
          <p:nvPr>
            <p:ph type="title"/>
          </p:nvPr>
        </p:nvSpPr>
        <p:spPr>
          <a:xfrm>
            <a:off x="804672" y="1335024"/>
            <a:ext cx="10549128" cy="1078392"/>
          </a:xfrm>
        </p:spPr>
        <p:txBody>
          <a:bodyPr>
            <a:normAutofit fontScale="90000"/>
          </a:bodyPr>
          <a:lstStyle/>
          <a:p>
            <a:r>
              <a:rPr lang="en-US" dirty="0"/>
              <a:t>Why should we know design patterns? </a:t>
            </a:r>
          </a:p>
        </p:txBody>
      </p:sp>
      <p:sp>
        <p:nvSpPr>
          <p:cNvPr id="4" name="Content Placeholder 3">
            <a:extLst>
              <a:ext uri="{FF2B5EF4-FFF2-40B4-BE49-F238E27FC236}">
                <a16:creationId xmlns:a16="http://schemas.microsoft.com/office/drawing/2014/main" id="{EE705962-9BA9-6ADD-0EFD-65DB6121B1D5}"/>
              </a:ext>
            </a:extLst>
          </p:cNvPr>
          <p:cNvSpPr>
            <a:spLocks noGrp="1"/>
          </p:cNvSpPr>
          <p:nvPr>
            <p:ph idx="1"/>
          </p:nvPr>
        </p:nvSpPr>
        <p:spPr>
          <a:xfrm>
            <a:off x="850392" y="2825496"/>
            <a:ext cx="10503408" cy="3346704"/>
          </a:xfrm>
        </p:spPr>
        <p:txBody>
          <a:bodyPr>
            <a:normAutofit/>
          </a:bodyPr>
          <a:lstStyle/>
          <a:p>
            <a:r>
              <a:rPr lang="en-US" sz="2400" b="0" i="0" dirty="0">
                <a:effectLst/>
                <a:latin typeface="Times New Roman" panose="02020603050405020304" pitchFamily="18" charset="0"/>
                <a:cs typeface="Times New Roman" panose="02020603050405020304" pitchFamily="18" charset="0"/>
              </a:rPr>
              <a:t>Design </a:t>
            </a:r>
            <a:r>
              <a:rPr lang="en-US" sz="2400" b="1" i="0" dirty="0">
                <a:effectLst/>
                <a:latin typeface="Times New Roman" panose="02020603050405020304" pitchFamily="18" charset="0"/>
                <a:cs typeface="Times New Roman" panose="02020603050405020304" pitchFamily="18" charset="0"/>
              </a:rPr>
              <a:t>Patterns provide easy to recognize and use OOP solutions to common problems</a:t>
            </a:r>
            <a:r>
              <a:rPr lang="en-US" sz="2400" b="0" i="0" dirty="0">
                <a:effectLst/>
                <a:latin typeface="Times New Roman" panose="02020603050405020304" pitchFamily="18" charset="0"/>
                <a:cs typeface="Times New Roman" panose="02020603050405020304" pitchFamily="18" charset="0"/>
              </a:rPr>
              <a:t>. They aim to address common challenges in software development, such as code complexity, flexibility, extensibility, and maintainability. </a:t>
            </a:r>
            <a:r>
              <a:rPr lang="en-US" sz="2400" b="1" i="0" dirty="0">
                <a:effectLst/>
                <a:latin typeface="Times New Roman" panose="02020603050405020304" pitchFamily="18" charset="0"/>
                <a:cs typeface="Times New Roman" panose="02020603050405020304" pitchFamily="18" charset="0"/>
              </a:rPr>
              <a:t>It makes code reusable, bug-free, and clean</a:t>
            </a:r>
            <a:r>
              <a:rPr lang="en-US" sz="2400" b="0" i="0" dirty="0">
                <a:effectLst/>
                <a:latin typeface="Times New Roman" panose="02020603050405020304" pitchFamily="18" charset="0"/>
                <a:cs typeface="Times New Roman" panose="02020603050405020304" pitchFamily="18" charset="0"/>
              </a:rPr>
              <a:t>.it makes life easier by not reinventing the wheel. It also improves communication among developers. </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9EC382C-872A-3C30-1D9E-B79FDAC4ECA2}"/>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151126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92552C-C1A8-174F-0773-02B2EDF533AF}"/>
              </a:ext>
            </a:extLst>
          </p:cNvPr>
          <p:cNvSpPr>
            <a:spLocks noGrp="1"/>
          </p:cNvSpPr>
          <p:nvPr>
            <p:ph type="title"/>
          </p:nvPr>
        </p:nvSpPr>
        <p:spPr>
          <a:xfrm>
            <a:off x="804672" y="1335024"/>
            <a:ext cx="6190488" cy="748609"/>
          </a:xfrm>
        </p:spPr>
        <p:txBody>
          <a:bodyPr>
            <a:normAutofit fontScale="90000"/>
          </a:bodyPr>
          <a:lstStyle/>
          <a:p>
            <a:r>
              <a:rPr lang="en-US" dirty="0"/>
              <a:t>Pattern elements</a:t>
            </a:r>
          </a:p>
        </p:txBody>
      </p:sp>
      <p:sp>
        <p:nvSpPr>
          <p:cNvPr id="4" name="Content Placeholder 3">
            <a:extLst>
              <a:ext uri="{FF2B5EF4-FFF2-40B4-BE49-F238E27FC236}">
                <a16:creationId xmlns:a16="http://schemas.microsoft.com/office/drawing/2014/main" id="{62B48376-174F-5831-42EE-948BA4737C4B}"/>
              </a:ext>
            </a:extLst>
          </p:cNvPr>
          <p:cNvSpPr>
            <a:spLocks noGrp="1"/>
          </p:cNvSpPr>
          <p:nvPr>
            <p:ph idx="1"/>
          </p:nvPr>
        </p:nvSpPr>
        <p:spPr>
          <a:xfrm>
            <a:off x="838199" y="2308485"/>
            <a:ext cx="10074639" cy="3863715"/>
          </a:xfrm>
        </p:spPr>
        <p:txBody>
          <a:bodyPr/>
          <a:lstStyle/>
          <a:p>
            <a:pPr marL="342900" indent="-342900">
              <a:buFont typeface="Arial" panose="020B0604020202020204" pitchFamily="34" charset="0"/>
              <a:buChar char="•"/>
            </a:pPr>
            <a:r>
              <a:rPr lang="en-US" dirty="0"/>
              <a:t>Name</a:t>
            </a:r>
          </a:p>
          <a:p>
            <a:pPr marL="342900" indent="-342900">
              <a:buFont typeface="Arial" panose="020B0604020202020204" pitchFamily="34" charset="0"/>
              <a:buChar char="•"/>
            </a:pPr>
            <a:r>
              <a:rPr lang="en-US" dirty="0"/>
              <a:t>Problem description / when to apply</a:t>
            </a:r>
          </a:p>
          <a:p>
            <a:pPr marL="342900" indent="-342900">
              <a:buFont typeface="Arial" panose="020B0604020202020204" pitchFamily="34" charset="0"/>
              <a:buChar char="•"/>
            </a:pPr>
            <a:r>
              <a:rPr lang="en-US" dirty="0"/>
              <a:t>Solution description </a:t>
            </a:r>
          </a:p>
          <a:p>
            <a:pPr marL="342900" indent="-342900">
              <a:buFont typeface="Arial" panose="020B0604020202020204" pitchFamily="34" charset="0"/>
              <a:buChar char="•"/>
            </a:pPr>
            <a:r>
              <a:rPr lang="en-US" dirty="0"/>
              <a:t>Advantages/disadvantages </a:t>
            </a:r>
          </a:p>
          <a:p>
            <a:pPr marL="342900" indent="-34290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C1255F71-6FFC-AB79-EE4A-447BCBF94ABB}"/>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12732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63BB45-EF6F-E8B1-741E-9D4EF2356E4A}"/>
              </a:ext>
            </a:extLst>
          </p:cNvPr>
          <p:cNvSpPr>
            <a:spLocks noGrp="1"/>
          </p:cNvSpPr>
          <p:nvPr>
            <p:ph type="title"/>
          </p:nvPr>
        </p:nvSpPr>
        <p:spPr>
          <a:xfrm>
            <a:off x="223936" y="1335024"/>
            <a:ext cx="8817428" cy="764364"/>
          </a:xfrm>
        </p:spPr>
        <p:txBody>
          <a:bodyPr>
            <a:normAutofit fontScale="90000"/>
          </a:bodyPr>
          <a:lstStyle/>
          <a:p>
            <a:r>
              <a:rPr lang="en-US" dirty="0"/>
              <a:t>Types of Design Patterns</a:t>
            </a:r>
          </a:p>
        </p:txBody>
      </p:sp>
      <p:sp>
        <p:nvSpPr>
          <p:cNvPr id="4" name="Content Placeholder 3">
            <a:extLst>
              <a:ext uri="{FF2B5EF4-FFF2-40B4-BE49-F238E27FC236}">
                <a16:creationId xmlns:a16="http://schemas.microsoft.com/office/drawing/2014/main" id="{D1361957-AFD4-7026-0525-930DFD18A4D5}"/>
              </a:ext>
            </a:extLst>
          </p:cNvPr>
          <p:cNvSpPr>
            <a:spLocks noGrp="1"/>
          </p:cNvSpPr>
          <p:nvPr>
            <p:ph idx="1"/>
          </p:nvPr>
        </p:nvSpPr>
        <p:spPr>
          <a:xfrm>
            <a:off x="345233" y="2491273"/>
            <a:ext cx="10597587" cy="3680927"/>
          </a:xfrm>
        </p:spPr>
        <p:txBody>
          <a:bodyPr/>
          <a:lstStyle/>
          <a:p>
            <a:r>
              <a:rPr lang="en-US" b="1" dirty="0"/>
              <a:t>Creational pattern: </a:t>
            </a:r>
            <a:r>
              <a:rPr lang="en-US" dirty="0"/>
              <a:t>Creating a collection of objects in most efficient way.</a:t>
            </a:r>
          </a:p>
          <a:p>
            <a:r>
              <a:rPr lang="en-US" b="1" dirty="0"/>
              <a:t>Structural pattern: </a:t>
            </a:r>
            <a:r>
              <a:rPr lang="en-US" b="0" i="0" dirty="0">
                <a:solidFill>
                  <a:srgbClr val="0A0A23"/>
                </a:solidFill>
                <a:effectLst/>
                <a:latin typeface="Lato" panose="020F0502020204030203" pitchFamily="34" charset="0"/>
              </a:rPr>
              <a:t>These patterns are designed with regard to a class's structure and composition. The main goal of most of these patterns is to increase the functionality of the class(es) involved, without changing much of its composition.</a:t>
            </a:r>
            <a:endParaRPr lang="en-US" dirty="0">
              <a:solidFill>
                <a:srgbClr val="0A0A23"/>
              </a:solidFill>
              <a:latin typeface="Lato" panose="020F0502020204030203" pitchFamily="34" charset="0"/>
            </a:endParaRPr>
          </a:p>
          <a:p>
            <a:r>
              <a:rPr lang="en-US" b="1" i="0" dirty="0">
                <a:solidFill>
                  <a:srgbClr val="0A0A23"/>
                </a:solidFill>
                <a:effectLst/>
                <a:latin typeface="Lato" panose="020F0502020204030203" pitchFamily="34" charset="0"/>
              </a:rPr>
              <a:t>Behavioral pattern : </a:t>
            </a:r>
            <a:r>
              <a:rPr lang="en-US" b="0" i="0" dirty="0">
                <a:solidFill>
                  <a:srgbClr val="0A0A23"/>
                </a:solidFill>
                <a:effectLst/>
                <a:latin typeface="Lato" panose="020F0502020204030203" pitchFamily="34" charset="0"/>
              </a:rPr>
              <a:t>These patterns are designed depending on how one class communicates with others.</a:t>
            </a:r>
            <a:endParaRPr lang="en-US" dirty="0"/>
          </a:p>
        </p:txBody>
      </p:sp>
      <p:sp>
        <p:nvSpPr>
          <p:cNvPr id="7" name="Slide Number Placeholder 6">
            <a:extLst>
              <a:ext uri="{FF2B5EF4-FFF2-40B4-BE49-F238E27FC236}">
                <a16:creationId xmlns:a16="http://schemas.microsoft.com/office/drawing/2014/main" id="{F7AFD54B-0622-5B33-A888-1515D29CE42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5230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594360"/>
            <a:ext cx="8744962" cy="2843784"/>
          </a:xfrm>
        </p:spPr>
        <p:txBody>
          <a:bodyPr>
            <a:normAutofit/>
          </a:bodyPr>
          <a:lstStyle/>
          <a:p>
            <a:r>
              <a:rPr lang="en-US" dirty="0"/>
              <a:t>Creational Design Patterns</a:t>
            </a:r>
          </a:p>
        </p:txBody>
      </p:sp>
    </p:spTree>
    <p:extLst>
      <p:ext uri="{BB962C8B-B14F-4D97-AF65-F5344CB8AC3E}">
        <p14:creationId xmlns:p14="http://schemas.microsoft.com/office/powerpoint/2010/main" val="238818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4A8CDF-7FCB-C459-2296-B9C4B020DED3}"/>
              </a:ext>
            </a:extLst>
          </p:cNvPr>
          <p:cNvSpPr>
            <a:spLocks noGrp="1"/>
          </p:cNvSpPr>
          <p:nvPr>
            <p:ph type="title"/>
          </p:nvPr>
        </p:nvSpPr>
        <p:spPr/>
        <p:txBody>
          <a:bodyPr/>
          <a:lstStyle/>
          <a:p>
            <a:r>
              <a:rPr lang="en-US" dirty="0"/>
              <a:t>Singleton Pattern</a:t>
            </a:r>
          </a:p>
        </p:txBody>
      </p:sp>
      <p:sp>
        <p:nvSpPr>
          <p:cNvPr id="4" name="Content Placeholder 3">
            <a:extLst>
              <a:ext uri="{FF2B5EF4-FFF2-40B4-BE49-F238E27FC236}">
                <a16:creationId xmlns:a16="http://schemas.microsoft.com/office/drawing/2014/main" id="{C7F7C430-7971-27F5-70B4-CA97FA818809}"/>
              </a:ext>
            </a:extLst>
          </p:cNvPr>
          <p:cNvSpPr>
            <a:spLocks noGrp="1"/>
          </p:cNvSpPr>
          <p:nvPr>
            <p:ph idx="1"/>
          </p:nvPr>
        </p:nvSpPr>
        <p:spPr>
          <a:xfrm>
            <a:off x="850392" y="2825496"/>
            <a:ext cx="10503408" cy="3346704"/>
          </a:xfrm>
        </p:spPr>
        <p:txBody>
          <a:bodyPr>
            <a:normAutofit/>
          </a:bodyPr>
          <a:lstStyle/>
          <a:p>
            <a:r>
              <a:rPr lang="en-US" sz="3300" b="0" i="0" dirty="0">
                <a:solidFill>
                  <a:srgbClr val="273239"/>
                </a:solidFill>
                <a:effectLst/>
                <a:latin typeface="Times New Roman" panose="02020603050405020304" pitchFamily="18" charset="0"/>
                <a:cs typeface="Times New Roman" panose="02020603050405020304" pitchFamily="18" charset="0"/>
              </a:rPr>
              <a:t>The singleton pattern is a design pattern that restricts the instantiation of a class to one object. </a:t>
            </a:r>
            <a:r>
              <a:rPr lang="en-US" sz="3300" b="0" i="0" dirty="0">
                <a:solidFill>
                  <a:srgbClr val="242424"/>
                </a:solidFill>
                <a:effectLst/>
                <a:latin typeface="Times New Roman" panose="02020603050405020304" pitchFamily="18" charset="0"/>
                <a:cs typeface="Times New Roman" panose="02020603050405020304" pitchFamily="18" charset="0"/>
              </a:rPr>
              <a:t>Ensure a class only has one instance, and provide a global point of access to it.</a:t>
            </a:r>
            <a:endParaRPr lang="en-US" sz="33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3FD0326-AD46-91F1-01DF-9F80A1E9E621}"/>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191339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D04741-6C1A-9379-46BC-BBDCAC9E5925}"/>
              </a:ext>
            </a:extLst>
          </p:cNvPr>
          <p:cNvSpPr>
            <a:spLocks noGrp="1"/>
          </p:cNvSpPr>
          <p:nvPr>
            <p:ph type="title"/>
          </p:nvPr>
        </p:nvSpPr>
        <p:spPr>
          <a:xfrm>
            <a:off x="584616" y="1049311"/>
            <a:ext cx="7914806" cy="884420"/>
          </a:xfrm>
        </p:spPr>
        <p:txBody>
          <a:bodyPr>
            <a:normAutofit/>
          </a:bodyPr>
          <a:lstStyle/>
          <a:p>
            <a:r>
              <a:rPr lang="en-US" dirty="0"/>
              <a:t>Singleton Pattern </a:t>
            </a:r>
          </a:p>
        </p:txBody>
      </p:sp>
      <p:sp>
        <p:nvSpPr>
          <p:cNvPr id="4" name="Content Placeholder 3">
            <a:extLst>
              <a:ext uri="{FF2B5EF4-FFF2-40B4-BE49-F238E27FC236}">
                <a16:creationId xmlns:a16="http://schemas.microsoft.com/office/drawing/2014/main" id="{2FADBD58-3352-AF0B-131E-4B1AB17A9932}"/>
              </a:ext>
            </a:extLst>
          </p:cNvPr>
          <p:cNvSpPr>
            <a:spLocks noGrp="1"/>
          </p:cNvSpPr>
          <p:nvPr>
            <p:ph idx="1"/>
          </p:nvPr>
        </p:nvSpPr>
        <p:spPr>
          <a:xfrm>
            <a:off x="584616" y="2458387"/>
            <a:ext cx="10769184" cy="3713813"/>
          </a:xfrm>
        </p:spPr>
        <p:txBody>
          <a:bodyPr>
            <a:noAutofit/>
          </a:bodyPr>
          <a:lstStyle/>
          <a:p>
            <a:r>
              <a:rPr lang="en-US" sz="2200" b="1" dirty="0">
                <a:latin typeface="Times New Roman" panose="02020603050405020304" pitchFamily="18" charset="0"/>
                <a:cs typeface="Times New Roman" panose="02020603050405020304" pitchFamily="18" charset="0"/>
              </a:rPr>
              <a:t>When to use: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Control object creation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 instantiation </a:t>
            </a:r>
          </a:p>
          <a:p>
            <a:pPr marL="342900" indent="-342900">
              <a:buFont typeface="Arial" panose="020B0604020202020204" pitchFamily="34" charset="0"/>
              <a:buChar char="•"/>
            </a:pPr>
            <a:r>
              <a:rPr lang="en-US" sz="2200" b="0" i="0" dirty="0">
                <a:solidFill>
                  <a:srgbClr val="282829"/>
                </a:solidFill>
                <a:effectLst/>
                <a:latin typeface="Times New Roman" panose="02020603050405020304" pitchFamily="18" charset="0"/>
                <a:cs typeface="Times New Roman" panose="02020603050405020304" pitchFamily="18" charset="0"/>
              </a:rPr>
              <a:t>preventing multiple instances from conflicting with each other or creating unexpected behavior.</a:t>
            </a:r>
            <a:endParaRPr lang="en-US" sz="2200" dirty="0">
              <a:solidFill>
                <a:srgbClr val="282829"/>
              </a:solidFill>
              <a:latin typeface="Times New Roman" panose="02020603050405020304" pitchFamily="18" charset="0"/>
              <a:cs typeface="Times New Roman" panose="02020603050405020304" pitchFamily="18" charset="0"/>
            </a:endParaRPr>
          </a:p>
          <a:p>
            <a:r>
              <a:rPr lang="en-US" sz="2200" b="1" dirty="0">
                <a:solidFill>
                  <a:srgbClr val="282829"/>
                </a:solidFill>
                <a:latin typeface="Times New Roman" panose="02020603050405020304" pitchFamily="18" charset="0"/>
                <a:cs typeface="Times New Roman" panose="02020603050405020304" pitchFamily="18" charset="0"/>
              </a:rPr>
              <a:t>Most common scenarios: </a:t>
            </a:r>
            <a:r>
              <a:rPr lang="en-US" sz="2200" dirty="0">
                <a:solidFill>
                  <a:srgbClr val="282829"/>
                </a:solidFill>
                <a:latin typeface="Times New Roman" panose="02020603050405020304" pitchFamily="18" charset="0"/>
                <a:cs typeface="Times New Roman" panose="02020603050405020304" pitchFamily="18" charset="0"/>
              </a:rPr>
              <a:t>one file system, single DB connectivity , one Test engine </a:t>
            </a:r>
          </a:p>
          <a:p>
            <a:r>
              <a:rPr lang="en-US" sz="2200" b="0" i="0" dirty="0">
                <a:effectLst/>
                <a:latin typeface="Times New Roman" panose="02020603050405020304" pitchFamily="18" charset="0"/>
                <a:cs typeface="Times New Roman" panose="02020603050405020304" pitchFamily="18" charset="0"/>
              </a:rPr>
              <a:t>You can use a Singleton to create and reuse one instance of these resources.</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10B63D3-EE21-1581-D362-B483C56642CF}"/>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53781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EF4C67-501C-1496-2E2A-364D7F97984F}"/>
              </a:ext>
            </a:extLst>
          </p:cNvPr>
          <p:cNvSpPr>
            <a:spLocks noGrp="1"/>
          </p:cNvSpPr>
          <p:nvPr>
            <p:ph type="title"/>
          </p:nvPr>
        </p:nvSpPr>
        <p:spPr>
          <a:xfrm>
            <a:off x="531845" y="1373707"/>
            <a:ext cx="8953925" cy="868530"/>
          </a:xfrm>
        </p:spPr>
        <p:txBody>
          <a:bodyPr>
            <a:normAutofit/>
          </a:bodyPr>
          <a:lstStyle/>
          <a:p>
            <a:r>
              <a:rPr lang="en-US" dirty="0"/>
              <a:t>Applying Singleton Pattern </a:t>
            </a:r>
          </a:p>
        </p:txBody>
      </p:sp>
      <p:sp>
        <p:nvSpPr>
          <p:cNvPr id="4" name="Content Placeholder 3">
            <a:extLst>
              <a:ext uri="{FF2B5EF4-FFF2-40B4-BE49-F238E27FC236}">
                <a16:creationId xmlns:a16="http://schemas.microsoft.com/office/drawing/2014/main" id="{21E28BA8-74D2-7420-05DD-7FB77DF5BED1}"/>
              </a:ext>
            </a:extLst>
          </p:cNvPr>
          <p:cNvSpPr>
            <a:spLocks noGrp="1"/>
          </p:cNvSpPr>
          <p:nvPr>
            <p:ph idx="1"/>
          </p:nvPr>
        </p:nvSpPr>
        <p:spPr>
          <a:xfrm>
            <a:off x="531845" y="2825496"/>
            <a:ext cx="7787697" cy="3346704"/>
          </a:xfrm>
        </p:spPr>
        <p:txBody>
          <a:bodyPr/>
          <a:lstStyle/>
          <a:p>
            <a:pPr algn="l" fontAlgn="base">
              <a:buFont typeface="+mj-lt"/>
              <a:buAutoNum type="arabicPeriod"/>
            </a:pPr>
            <a:r>
              <a:rPr lang="en-US" sz="2200" b="0" i="0" dirty="0">
                <a:solidFill>
                  <a:srgbClr val="0A0A23"/>
                </a:solidFill>
                <a:effectLst/>
                <a:latin typeface="Times New Roman" panose="02020603050405020304" pitchFamily="18" charset="0"/>
                <a:cs typeface="Times New Roman" panose="02020603050405020304" pitchFamily="18" charset="0"/>
              </a:rPr>
              <a:t> A private static variable, holding the only instance of the class.</a:t>
            </a:r>
          </a:p>
          <a:p>
            <a:pPr algn="l" fontAlgn="base">
              <a:buFont typeface="+mj-lt"/>
              <a:buAutoNum type="arabicPeriod"/>
            </a:pPr>
            <a:r>
              <a:rPr lang="en-US" sz="2200" b="0" i="0" dirty="0">
                <a:solidFill>
                  <a:srgbClr val="0A0A23"/>
                </a:solidFill>
                <a:effectLst/>
                <a:latin typeface="Times New Roman" panose="02020603050405020304" pitchFamily="18" charset="0"/>
                <a:cs typeface="Times New Roman" panose="02020603050405020304" pitchFamily="18" charset="0"/>
              </a:rPr>
              <a:t> A private constructor, so it cannot be instantiated anywhere else.</a:t>
            </a:r>
          </a:p>
          <a:p>
            <a:pPr algn="l" fontAlgn="base">
              <a:buFont typeface="+mj-lt"/>
              <a:buAutoNum type="arabicPeriod"/>
            </a:pPr>
            <a:r>
              <a:rPr lang="en-US" sz="2200" b="0" i="0" dirty="0">
                <a:solidFill>
                  <a:srgbClr val="0A0A23"/>
                </a:solidFill>
                <a:effectLst/>
                <a:latin typeface="Times New Roman" panose="02020603050405020304" pitchFamily="18" charset="0"/>
                <a:cs typeface="Times New Roman" panose="02020603050405020304" pitchFamily="18" charset="0"/>
              </a:rPr>
              <a:t> A public static method, to return the single instance of the class.</a:t>
            </a:r>
          </a:p>
          <a:p>
            <a:endParaRPr lang="en-US" dirty="0"/>
          </a:p>
        </p:txBody>
      </p:sp>
      <p:sp>
        <p:nvSpPr>
          <p:cNvPr id="7" name="Slide Number Placeholder 6">
            <a:extLst>
              <a:ext uri="{FF2B5EF4-FFF2-40B4-BE49-F238E27FC236}">
                <a16:creationId xmlns:a16="http://schemas.microsoft.com/office/drawing/2014/main" id="{FC876194-AA80-66FA-9459-F8C0D7A0B86E}"/>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9" name="Picture 8">
            <a:extLst>
              <a:ext uri="{FF2B5EF4-FFF2-40B4-BE49-F238E27FC236}">
                <a16:creationId xmlns:a16="http://schemas.microsoft.com/office/drawing/2014/main" id="{A052AC94-FA94-3F5B-5A6E-20690D0DC374}"/>
              </a:ext>
            </a:extLst>
          </p:cNvPr>
          <p:cNvPicPr>
            <a:picLocks noChangeAspect="1"/>
          </p:cNvPicPr>
          <p:nvPr/>
        </p:nvPicPr>
        <p:blipFill>
          <a:blip r:embed="rId2"/>
          <a:stretch>
            <a:fillRect/>
          </a:stretch>
        </p:blipFill>
        <p:spPr>
          <a:xfrm>
            <a:off x="8469499" y="2641346"/>
            <a:ext cx="3025402" cy="2881630"/>
          </a:xfrm>
          <a:prstGeom prst="rect">
            <a:avLst/>
          </a:prstGeom>
        </p:spPr>
      </p:pic>
    </p:spTree>
    <p:extLst>
      <p:ext uri="{BB962C8B-B14F-4D97-AF65-F5344CB8AC3E}">
        <p14:creationId xmlns:p14="http://schemas.microsoft.com/office/powerpoint/2010/main" val="3787478470"/>
      </p:ext>
    </p:extLst>
  </p:cSld>
  <p:clrMapOvr>
    <a:masterClrMapping/>
  </p:clrMapOvr>
</p:sld>
</file>

<file path=ppt/theme/theme1.xml><?xml version="1.0" encoding="utf-8"?>
<a:theme xmlns:a="http://schemas.openxmlformats.org/drawingml/2006/main" name="Custom">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D909BD3F-B240-4348-8BE3-67FDD68BA7A7}"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D4A67D12-FAB5-406C-9279-3EAA5A20A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{DEE3CA08-3F83-4C66-BC57-D5B9BFAE7209}tf89338750_win32</Template>
  <TotalTime>178</TotalTime>
  <Words>1224</Words>
  <Application>Microsoft Office PowerPoint</Application>
  <PresentationFormat>Widescreen</PresentationFormat>
  <Paragraphs>138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vt:lpstr>
      <vt:lpstr>Arial</vt:lpstr>
      <vt:lpstr>Calibri</vt:lpstr>
      <vt:lpstr>Courier New</vt:lpstr>
      <vt:lpstr>inter-regular</vt:lpstr>
      <vt:lpstr>Lato</vt:lpstr>
      <vt:lpstr>Times New Roman</vt:lpstr>
      <vt:lpstr>Univers</vt:lpstr>
      <vt:lpstr>Custom</vt:lpstr>
      <vt:lpstr>Information System and Software Engineering </vt:lpstr>
      <vt:lpstr>Design Patterns  </vt:lpstr>
      <vt:lpstr>Why should we know design patterns? </vt:lpstr>
      <vt:lpstr>Pattern elements</vt:lpstr>
      <vt:lpstr>Types of Design Patterns</vt:lpstr>
      <vt:lpstr>Creational Design Patterns</vt:lpstr>
      <vt:lpstr>Singleton Pattern</vt:lpstr>
      <vt:lpstr>Singleton Pattern </vt:lpstr>
      <vt:lpstr>Applying Singleton Pattern </vt:lpstr>
      <vt:lpstr>PowerPoint Presentation</vt:lpstr>
      <vt:lpstr>“lazy-initialization”</vt:lpstr>
      <vt:lpstr>“Early initialization” </vt:lpstr>
      <vt:lpstr>Early vs lazy initialization</vt:lpstr>
      <vt:lpstr>Pointing to the same reference </vt:lpstr>
      <vt:lpstr>PowerPoint Presentation</vt:lpstr>
      <vt:lpstr>PowerPoint Presentation</vt:lpstr>
      <vt:lpstr>Drawbacks </vt:lpstr>
      <vt:lpstr>Structural Patterns</vt:lpstr>
      <vt:lpstr>Adapter Design pattern</vt:lpstr>
      <vt:lpstr>PowerPoint Presentation</vt:lpstr>
      <vt:lpstr>PowerPoint Presentation</vt:lpstr>
      <vt:lpstr>PowerPoint Presentation</vt:lpstr>
      <vt:lpstr>PowerPoint Presentation</vt:lpstr>
      <vt:lpstr>PowerPoint Presentation</vt:lpstr>
      <vt:lpstr>PowerPoint Presentation</vt:lpstr>
      <vt:lpstr>Types of adapter </vt:lpstr>
      <vt:lpstr>Behavioral Design Patterns</vt:lpstr>
      <vt:lpstr>Iterator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and Software Engineering</dc:title>
  <dc:creator>Farzana</dc:creator>
  <cp:lastModifiedBy>Rahman, Farzana</cp:lastModifiedBy>
  <cp:revision>6</cp:revision>
  <dcterms:created xsi:type="dcterms:W3CDTF">2023-07-22T06:40:04Z</dcterms:created>
  <dcterms:modified xsi:type="dcterms:W3CDTF">2024-01-09T02:49:40Z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