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2" r:id="rId2"/>
    <p:sldId id="263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E3B76-540A-4E36-9501-78F4E6C3162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51A92-B091-4C15-8A18-2004E14E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8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51A92-B091-4C15-8A18-2004E14E65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0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0CF8-6931-4560-A849-09717B683426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1FEA-7717-4B18-853E-1E611FA995E3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90FA-2298-4808-AC22-6EEC4B8AD87B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1A28-3AC0-42C0-829C-F89608CE024F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ED9D-F1B9-4E02-936A-D9C27893C0B6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AC2D-1872-46BB-A959-007C5AC9CE99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1F09-9E8C-4FAF-A7C4-82177C7272A2}" type="datetime1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8D6F-3044-4136-9196-3C37C11D4D82}" type="datetime1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9F5F-D9D7-4590-ADB0-DDE269A9438B}" type="datetime1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5C61-E330-4F90-AE4A-59F7DA9C0B7C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08BD-C49A-4020-A992-E3E7730D7C87}" type="datetime1">
              <a:rPr lang="en-US" smtClean="0"/>
              <a:t>8/10/2020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547598D-34E3-4D35-A41E-2E30C513718A}" type="datetime1">
              <a:rPr lang="en-US" smtClean="0"/>
              <a:t>8/10/2020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Construction of </a:t>
            </a:r>
            <a:br>
              <a:rPr lang="en-US" dirty="0" smtClean="0"/>
            </a:br>
            <a:r>
              <a:rPr lang="en-US" dirty="0" smtClean="0"/>
              <a:t>GANTT Chart </a:t>
            </a:r>
            <a:r>
              <a:rPr lang="en-US" dirty="0" smtClean="0"/>
              <a:t>from Project Schedule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type of bar chart that illustrates a project schedule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 project management tool commonly </a:t>
            </a:r>
            <a:r>
              <a:rPr lang="en-US" dirty="0"/>
              <a:t>used </a:t>
            </a:r>
            <a:r>
              <a:rPr lang="en-US" dirty="0" smtClean="0"/>
              <a:t> to schedule tasks. </a:t>
            </a:r>
          </a:p>
          <a:p>
            <a:pPr algn="just"/>
            <a:r>
              <a:rPr lang="en-US" dirty="0" smtClean="0"/>
              <a:t>Named </a:t>
            </a:r>
            <a:r>
              <a:rPr lang="en-US" dirty="0"/>
              <a:t>after its inventor, Henry Gantt (1861–1919), who designed such a chart around the years </a:t>
            </a:r>
            <a:r>
              <a:rPr lang="en-US" dirty="0" smtClean="0"/>
              <a:t>1910–1915.</a:t>
            </a:r>
          </a:p>
          <a:p>
            <a:pPr algn="just"/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of the most popular and useful ways of showing activities (tasks or events) displayed against time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is a chart on which - </a:t>
            </a:r>
          </a:p>
          <a:p>
            <a:pPr lvl="1" algn="just"/>
            <a:r>
              <a:rPr lang="en-US" i="1" dirty="0" smtClean="0"/>
              <a:t>Each task/activity </a:t>
            </a:r>
            <a:r>
              <a:rPr lang="en-US" i="1" dirty="0"/>
              <a:t>is represented by a </a:t>
            </a:r>
            <a:r>
              <a:rPr lang="en-US" i="1" dirty="0" smtClean="0"/>
              <a:t>bar.</a:t>
            </a:r>
          </a:p>
          <a:p>
            <a:pPr lvl="1" algn="just"/>
            <a:r>
              <a:rPr lang="en-US" i="1" dirty="0"/>
              <a:t>T</a:t>
            </a:r>
            <a:r>
              <a:rPr lang="en-US" i="1" dirty="0" smtClean="0"/>
              <a:t>he </a:t>
            </a:r>
            <a:r>
              <a:rPr lang="en-US" i="1" dirty="0"/>
              <a:t>position </a:t>
            </a:r>
            <a:r>
              <a:rPr lang="en-US" i="1" dirty="0" smtClean="0"/>
              <a:t>of each </a:t>
            </a:r>
            <a:r>
              <a:rPr lang="en-US" i="1" dirty="0"/>
              <a:t>bar reflects the start </a:t>
            </a:r>
            <a:r>
              <a:rPr lang="en-US" i="1" dirty="0" smtClean="0"/>
              <a:t>time and </a:t>
            </a:r>
            <a:r>
              <a:rPr lang="en-US" i="1" dirty="0"/>
              <a:t>end </a:t>
            </a:r>
            <a:r>
              <a:rPr lang="en-US" i="1" dirty="0" smtClean="0"/>
              <a:t>time </a:t>
            </a:r>
            <a:r>
              <a:rPr lang="en-US" i="1" dirty="0"/>
              <a:t>of </a:t>
            </a:r>
            <a:r>
              <a:rPr lang="en-US" i="1" dirty="0" smtClean="0"/>
              <a:t>the task/activity.</a:t>
            </a:r>
          </a:p>
          <a:p>
            <a:pPr lvl="1" algn="just"/>
            <a:r>
              <a:rPr lang="en-US" i="1" dirty="0" smtClean="0"/>
              <a:t>The length of each bar represents the relative length (Duration) of the task/activity.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2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a two-dimensional GANTT chart –</a:t>
            </a:r>
          </a:p>
          <a:p>
            <a:pPr lvl="1" algn="just"/>
            <a:r>
              <a:rPr lang="en-US" i="1" dirty="0"/>
              <a:t>A suitable time scale is indicated on the horizontal axis/dimension in terms of days or weeks or months or even years.</a:t>
            </a:r>
          </a:p>
          <a:p>
            <a:pPr lvl="1" algn="just"/>
            <a:r>
              <a:rPr lang="en-US" i="1" dirty="0"/>
              <a:t>A description of activities/tasks makes up the vertical axis/dimension.</a:t>
            </a:r>
            <a:r>
              <a:rPr lang="en-US" i="1" dirty="0" smtClean="0"/>
              <a:t> </a:t>
            </a:r>
          </a:p>
          <a:p>
            <a:pPr algn="just"/>
            <a:r>
              <a:rPr lang="en-US" dirty="0" smtClean="0"/>
              <a:t>GANTT chart allows the user to visualize the following things at a glance:</a:t>
            </a:r>
          </a:p>
          <a:p>
            <a:pPr lvl="1" algn="just"/>
            <a:r>
              <a:rPr lang="en-US" i="1" dirty="0" smtClean="0"/>
              <a:t>Various activities/tasks of the project</a:t>
            </a:r>
          </a:p>
          <a:p>
            <a:pPr lvl="1" algn="just"/>
            <a:r>
              <a:rPr lang="en-US" i="1" dirty="0" smtClean="0"/>
              <a:t>Start time and end time for each activity/task</a:t>
            </a:r>
          </a:p>
          <a:p>
            <a:pPr lvl="1" algn="just"/>
            <a:r>
              <a:rPr lang="en-US" i="1" dirty="0" smtClean="0"/>
              <a:t>Duration of each activity</a:t>
            </a:r>
          </a:p>
          <a:p>
            <a:pPr lvl="1" algn="just"/>
            <a:r>
              <a:rPr lang="en-US" i="1" dirty="0" smtClean="0"/>
              <a:t>Overlapping areas between activities and also the amount of overlapping time period</a:t>
            </a:r>
          </a:p>
          <a:p>
            <a:pPr lvl="1" algn="just"/>
            <a:r>
              <a:rPr lang="en-US" i="1" dirty="0" smtClean="0"/>
              <a:t>Start time, end time and the overall duration of the whole project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GANTT Chart Examples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022680"/>
              </p:ext>
            </p:extLst>
          </p:nvPr>
        </p:nvGraphicFramePr>
        <p:xfrm>
          <a:off x="457200" y="1132840"/>
          <a:ext cx="7620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Activity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Predecessor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Duration (Days)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C, 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6477000"/>
            <a:ext cx="6629400" cy="116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219200" y="3429000"/>
            <a:ext cx="0" cy="3048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19200" y="37338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1981200" y="6362700"/>
            <a:ext cx="0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43200" y="6362700"/>
            <a:ext cx="0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05200" y="6362700"/>
            <a:ext cx="0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267200" y="6362700"/>
            <a:ext cx="0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29200" y="6362700"/>
            <a:ext cx="0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91200" y="6362700"/>
            <a:ext cx="0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00200" y="6362700"/>
            <a:ext cx="0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62200" y="6362700"/>
            <a:ext cx="0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124200" y="6362700"/>
            <a:ext cx="0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86200" y="6362700"/>
            <a:ext cx="0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6362700"/>
            <a:ext cx="0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10200" y="6362700"/>
            <a:ext cx="0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7800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1</a:t>
            </a:r>
            <a:endParaRPr lang="en-US" b="1" i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6172200" y="6362700"/>
            <a:ext cx="0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553200" y="6362700"/>
            <a:ext cx="0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31914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2</a:t>
            </a:r>
            <a:endParaRPr lang="en-US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2212914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3</a:t>
            </a:r>
            <a:endParaRPr lang="en-US" b="1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90800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4</a:t>
            </a:r>
            <a:endParaRPr lang="en-US" b="1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2971800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5</a:t>
            </a:r>
            <a:endParaRPr lang="en-US" b="1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3352800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6</a:t>
            </a:r>
            <a:endParaRPr lang="en-US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3736914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7</a:t>
            </a:r>
            <a:endParaRPr lang="en-US" b="1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4114800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8</a:t>
            </a:r>
            <a:endParaRPr lang="en-US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4495800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9</a:t>
            </a:r>
            <a:endParaRPr lang="en-US" b="1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4839096" y="647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10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5220096" y="647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11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601096" y="647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12</a:t>
            </a:r>
            <a:endParaRPr lang="en-US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9820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13</a:t>
            </a:r>
            <a:endParaRPr lang="en-US" b="1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363096" y="647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14</a:t>
            </a:r>
            <a:endParaRPr lang="en-US" b="1" i="1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934200" y="6362700"/>
            <a:ext cx="0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44096" y="647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15</a:t>
            </a:r>
            <a:endParaRPr lang="en-US" b="1" i="1" dirty="0"/>
          </a:p>
        </p:txBody>
      </p:sp>
      <p:sp>
        <p:nvSpPr>
          <p:cNvPr id="53" name="Rectangle 52"/>
          <p:cNvSpPr/>
          <p:nvPr/>
        </p:nvSpPr>
        <p:spPr>
          <a:xfrm>
            <a:off x="1219200" y="42672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743200" y="48006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981199" y="5334000"/>
            <a:ext cx="114144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648200" y="57912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7315200" y="6362700"/>
            <a:ext cx="0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086600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16</a:t>
            </a:r>
            <a:endParaRPr lang="en-US" b="1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69914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0</a:t>
            </a:r>
            <a:endParaRPr lang="en-US" b="1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838200" y="3733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828490" y="4278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834902" y="4812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</a:t>
            </a:r>
            <a:endParaRPr lang="en-US" b="1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812460" y="5334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</a:t>
            </a:r>
            <a:endParaRPr lang="en-US" b="1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846124" y="5879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E</a:t>
            </a:r>
            <a:endParaRPr lang="en-US" b="1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4914900" y="3732074"/>
            <a:ext cx="2705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From the GANTT chart, it is visible that the project starts at 0  and ends at 15.</a:t>
            </a:r>
          </a:p>
          <a:p>
            <a:endParaRPr lang="en-US" b="1" i="1" dirty="0" smtClean="0"/>
          </a:p>
          <a:p>
            <a:r>
              <a:rPr lang="en-US" b="1" i="1" dirty="0" smtClean="0"/>
              <a:t>So, total project duration is 15 - 0 = 15 Days</a:t>
            </a:r>
            <a:endParaRPr lang="en-US" b="1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86071" y="4873823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Activity</a:t>
            </a:r>
            <a:endParaRPr lang="en-US" sz="1400" b="1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7909652" y="6324600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Days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09573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4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3" grpId="0" animBg="1"/>
      <p:bldP spid="54" grpId="0" animBg="1"/>
      <p:bldP spid="55" grpId="0" animBg="1"/>
      <p:bldP spid="56" grpId="0" animBg="1"/>
      <p:bldP spid="58" grpId="0"/>
      <p:bldP spid="59" grpId="0"/>
      <p:bldP spid="60" grpId="0"/>
      <p:bldP spid="62" grpId="0"/>
      <p:bldP spid="63" grpId="0"/>
      <p:bldP spid="64" grpId="0"/>
      <p:bldP spid="65" grpId="0"/>
      <p:bldP spid="66" grpId="0"/>
      <p:bldP spid="72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pPr algn="ctr"/>
            <a:r>
              <a:rPr lang="en-US" dirty="0"/>
              <a:t>GANTT Chart Examples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066799"/>
            <a:ext cx="7620000" cy="22019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8701"/>
            <a:ext cx="8458200" cy="349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6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 of 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1981200"/>
          </a:xfrm>
        </p:spPr>
        <p:txBody>
          <a:bodyPr/>
          <a:lstStyle/>
          <a:p>
            <a:r>
              <a:rPr lang="en-US" dirty="0" smtClean="0"/>
              <a:t>Simple and easy to use.</a:t>
            </a:r>
          </a:p>
          <a:p>
            <a:r>
              <a:rPr lang="en-US" dirty="0" smtClean="0"/>
              <a:t>Lends itself to worthwhile and effective communication to the end users especially for the non-technical people.</a:t>
            </a:r>
          </a:p>
          <a:p>
            <a:r>
              <a:rPr lang="en-US" dirty="0" smtClean="0"/>
              <a:t>Bars are drawn to scale, that is the size of the bar indicates the relative duration for each task.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505200"/>
            <a:ext cx="7620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Disadvantages of GANTT Chart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724400"/>
            <a:ext cx="7620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Difficult to identify the precedence order.</a:t>
            </a:r>
          </a:p>
          <a:p>
            <a:r>
              <a:rPr lang="en-US" dirty="0" smtClean="0"/>
              <a:t>Difficult to identify the critical activities and thus the critical path of the project.</a:t>
            </a:r>
          </a:p>
          <a:p>
            <a:r>
              <a:rPr lang="en-US" dirty="0" smtClean="0"/>
              <a:t>Difficult to determine the slack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5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1036</TotalTime>
  <Words>386</Words>
  <Application>Microsoft Office PowerPoint</Application>
  <PresentationFormat>On-screen Show (4:3)</PresentationFormat>
  <Paragraphs>90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Construction of  GANTT Chart from Project Schedule</vt:lpstr>
      <vt:lpstr>GANTT Chart</vt:lpstr>
      <vt:lpstr>GANTT Chart</vt:lpstr>
      <vt:lpstr>GANTT Chart Examples</vt:lpstr>
      <vt:lpstr>GANTT Chart Examples</vt:lpstr>
      <vt:lpstr>Advantages of GANTT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Activity-On-Node (AON) PERT Diagram</dc:title>
  <dc:creator>Shafi</dc:creator>
  <cp:lastModifiedBy>Shafi</cp:lastModifiedBy>
  <cp:revision>64</cp:revision>
  <dcterms:created xsi:type="dcterms:W3CDTF">2006-08-16T00:00:00Z</dcterms:created>
  <dcterms:modified xsi:type="dcterms:W3CDTF">2020-08-09T22:41:13Z</dcterms:modified>
</cp:coreProperties>
</file>