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4" r:id="rId5"/>
    <p:sldId id="265" r:id="rId6"/>
    <p:sldId id="266"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366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960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784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6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823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44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774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835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044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854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6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480106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752600"/>
          </a:xfrm>
        </p:spPr>
        <p:txBody>
          <a:bodyPr>
            <a:normAutofit fontScale="90000"/>
          </a:bodyPr>
          <a:lstStyle/>
          <a:p>
            <a:r>
              <a:rPr lang="en-US" b="1" dirty="0" smtClean="0"/>
              <a:t/>
            </a:r>
            <a:br>
              <a:rPr lang="en-US" b="1" dirty="0" smtClean="0"/>
            </a:br>
            <a:r>
              <a:rPr lang="en-US" b="1" dirty="0"/>
              <a:t/>
            </a:r>
            <a:br>
              <a:rPr lang="en-US" b="1" dirty="0"/>
            </a:br>
            <a:r>
              <a:rPr lang="en-US" b="1" dirty="0" smtClean="0"/>
              <a:t>The </a:t>
            </a:r>
            <a:r>
              <a:rPr lang="en-US" b="1" dirty="0"/>
              <a:t>Data Analysis Process</a:t>
            </a:r>
            <a:br>
              <a:rPr lang="en-US" b="1" dirty="0"/>
            </a:br>
            <a:endParaRPr lang="en-US" dirty="0"/>
          </a:p>
        </p:txBody>
      </p:sp>
      <p:sp>
        <p:nvSpPr>
          <p:cNvPr id="3" name="Subtitle 2"/>
          <p:cNvSpPr>
            <a:spLocks noGrp="1"/>
          </p:cNvSpPr>
          <p:nvPr>
            <p:ph type="subTitle" idx="1"/>
          </p:nvPr>
        </p:nvSpPr>
        <p:spPr/>
        <p:txBody>
          <a:bodyPr/>
          <a:lstStyle/>
          <a:p>
            <a:r>
              <a:rPr lang="en-US" dirty="0" smtClean="0"/>
              <a:t>-</a:t>
            </a:r>
            <a:r>
              <a:rPr lang="en-US" dirty="0" err="1" smtClean="0"/>
              <a:t>Fahim</a:t>
            </a:r>
            <a:r>
              <a:rPr lang="en-US" dirty="0" smtClean="0"/>
              <a:t> </a:t>
            </a:r>
            <a:r>
              <a:rPr lang="en-US" dirty="0" err="1" smtClean="0"/>
              <a:t>faisal</a:t>
            </a:r>
            <a:r>
              <a:rPr lang="en-US" dirty="0" smtClean="0"/>
              <a:t> </a:t>
            </a:r>
            <a:r>
              <a:rPr lang="en-US" dirty="0" err="1" smtClean="0"/>
              <a:t>sifat</a:t>
            </a:r>
            <a:endParaRPr lang="en-US" dirty="0"/>
          </a:p>
        </p:txBody>
      </p:sp>
    </p:spTree>
    <p:extLst>
      <p:ext uri="{BB962C8B-B14F-4D97-AF65-F5344CB8AC3E}">
        <p14:creationId xmlns:p14="http://schemas.microsoft.com/office/powerpoint/2010/main" val="16318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hat </a:t>
            </a:r>
            <a:r>
              <a:rPr lang="en-US" dirty="0"/>
              <a:t>is </a:t>
            </a:r>
            <a:r>
              <a:rPr lang="en-US" dirty="0" smtClean="0"/>
              <a:t>the </a:t>
            </a:r>
            <a:r>
              <a:rPr lang="en-US" dirty="0"/>
              <a:t>Data Analysis ?</a:t>
            </a:r>
          </a:p>
        </p:txBody>
      </p:sp>
      <p:sp>
        <p:nvSpPr>
          <p:cNvPr id="3" name="Content Placeholder 2"/>
          <p:cNvSpPr>
            <a:spLocks noGrp="1"/>
          </p:cNvSpPr>
          <p:nvPr>
            <p:ph idx="1"/>
          </p:nvPr>
        </p:nvSpPr>
        <p:spPr/>
        <p:txBody>
          <a:bodyPr/>
          <a:lstStyle/>
          <a:p>
            <a:r>
              <a:rPr lang="en-US" dirty="0"/>
              <a:t>Data analysis is the process of </a:t>
            </a:r>
            <a:r>
              <a:rPr lang="en-US" sz="3600" dirty="0">
                <a:solidFill>
                  <a:srgbClr val="FF0000"/>
                </a:solidFill>
              </a:rPr>
              <a:t>inspecting, cleaning, transforming, and modeling </a:t>
            </a:r>
            <a:r>
              <a:rPr lang="en-US" dirty="0"/>
              <a:t>data to discover useful information, draw conclusions, and support decision-making</a:t>
            </a:r>
          </a:p>
        </p:txBody>
      </p:sp>
    </p:spTree>
    <p:extLst>
      <p:ext uri="{BB962C8B-B14F-4D97-AF65-F5344CB8AC3E}">
        <p14:creationId xmlns:p14="http://schemas.microsoft.com/office/powerpoint/2010/main" val="1408279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Process steps</a:t>
            </a:r>
            <a:endParaRPr lang="en-US" dirty="0"/>
          </a:p>
        </p:txBody>
      </p:sp>
      <p:sp>
        <p:nvSpPr>
          <p:cNvPr id="3" name="Content Placeholder 2"/>
          <p:cNvSpPr>
            <a:spLocks noGrp="1"/>
          </p:cNvSpPr>
          <p:nvPr>
            <p:ph idx="1"/>
          </p:nvPr>
        </p:nvSpPr>
        <p:spPr>
          <a:xfrm>
            <a:off x="304800" y="1524000"/>
            <a:ext cx="8503920" cy="4727448"/>
          </a:xfrm>
        </p:spPr>
        <p:txBody>
          <a:bodyPr>
            <a:normAutofit fontScale="47500" lnSpcReduction="20000"/>
          </a:bodyPr>
          <a:lstStyle/>
          <a:p>
            <a:r>
              <a:rPr lang="en-US" b="1" dirty="0"/>
              <a:t>Step 1: Asking Questions</a:t>
            </a:r>
            <a:r>
              <a:rPr lang="en-US" dirty="0"/>
              <a:t> Imagine you work for a retail company, and you want to analyze customer purchasing behavior. Your initial question could be: "What factors influence customers to make repeat purchases</a:t>
            </a:r>
            <a:r>
              <a:rPr lang="en-US" dirty="0" smtClean="0"/>
              <a:t>?“</a:t>
            </a:r>
            <a:endParaRPr lang="en-US" dirty="0"/>
          </a:p>
          <a:p>
            <a:r>
              <a:rPr lang="en-US" b="1" dirty="0"/>
              <a:t>Step 2: Data Wrangling (Cleaning)</a:t>
            </a:r>
            <a:r>
              <a:rPr lang="en-US" dirty="0"/>
              <a:t> You collect data from various sources, including customer transaction logs. However, the data is messy, with missing values and duplicate entries. For instance, you notice that some transactions have missing purchase dates, and there are duplicate customer IDs in the dataset. You clean the data by removing duplicates and imputing missing purchase dates</a:t>
            </a:r>
            <a:r>
              <a:rPr lang="en-US" dirty="0" smtClean="0"/>
              <a:t>.</a:t>
            </a:r>
            <a:endParaRPr lang="en-US" dirty="0"/>
          </a:p>
          <a:p>
            <a:r>
              <a:rPr lang="en-US" b="1" dirty="0"/>
              <a:t>Step 3: Exploratory Data Analysis (EDA)</a:t>
            </a:r>
            <a:r>
              <a:rPr lang="en-US" dirty="0"/>
              <a:t> During EDA, you create visualizations and conduct statistical analyses. You generate a bar chart showing the distribution of purchase frequency among different customer segments. EDA reveals that customers in the 25-34 age group tend to make the most frequent purchases.</a:t>
            </a:r>
          </a:p>
          <a:p>
            <a:r>
              <a:rPr lang="en-US" b="1" dirty="0"/>
              <a:t>Step 4: Drawing Conclusions</a:t>
            </a:r>
            <a:r>
              <a:rPr lang="en-US" dirty="0"/>
              <a:t> Based on your EDA, you draw the conclusion that age is a significant factor influencing repeat purchases. Younger customers in the 25-34 age group are more likely to make repeat purchases compared to other age groups. You might also infer that marketing strategies targeting this age group could be more effective in increasing customer retention.</a:t>
            </a:r>
          </a:p>
          <a:p>
            <a:r>
              <a:rPr lang="en-US" b="1" dirty="0"/>
              <a:t>Step 5: Communicating Results</a:t>
            </a:r>
            <a:r>
              <a:rPr lang="en-US" dirty="0"/>
              <a:t> To communicate your findings, you create a detailed report and presentation for the company's marketing team. Your presentation includes charts and graphs illustrating the age-based purchasing behavior, along with actionable recommendations, such as designing marketing campaigns specifically targeting the 25-34 age group to encourage repeat purchases.</a:t>
            </a:r>
          </a:p>
        </p:txBody>
      </p:sp>
    </p:spTree>
    <p:extLst>
      <p:ext uri="{BB962C8B-B14F-4D97-AF65-F5344CB8AC3E}">
        <p14:creationId xmlns:p14="http://schemas.microsoft.com/office/powerpoint/2010/main" val="109299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Asking Questions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solidFill>
                  <a:srgbClr val="FF0000"/>
                </a:solidFill>
              </a:rPr>
              <a:t>Subject matter expertise</a:t>
            </a:r>
          </a:p>
          <a:p>
            <a:r>
              <a:rPr lang="en-US" dirty="0" smtClean="0">
                <a:solidFill>
                  <a:srgbClr val="FF0000"/>
                </a:solidFill>
              </a:rPr>
              <a:t>Experience</a:t>
            </a:r>
          </a:p>
          <a:p>
            <a:endParaRPr lang="en-US" dirty="0" smtClean="0">
              <a:solidFill>
                <a:srgbClr val="FF0000"/>
              </a:solidFill>
            </a:endParaRPr>
          </a:p>
          <a:p>
            <a:r>
              <a:rPr lang="en-US" dirty="0" smtClean="0"/>
              <a:t># </a:t>
            </a:r>
            <a:r>
              <a:rPr lang="en-US" dirty="0"/>
              <a:t>Step 1: Asking Questions</a:t>
            </a:r>
          </a:p>
          <a:p>
            <a:endParaRPr lang="en-US" dirty="0"/>
          </a:p>
          <a:p>
            <a:r>
              <a:rPr lang="en-US" dirty="0"/>
              <a:t># Objective:</a:t>
            </a:r>
          </a:p>
          <a:p>
            <a:r>
              <a:rPr lang="en-US" dirty="0"/>
              <a:t># Determine the factors that contribute to customer churn in our subscription-based service.</a:t>
            </a:r>
          </a:p>
          <a:p>
            <a:endParaRPr lang="en-US" dirty="0"/>
          </a:p>
          <a:p>
            <a:r>
              <a:rPr lang="en-US" dirty="0"/>
              <a:t># Questions to Address:</a:t>
            </a:r>
          </a:p>
          <a:p>
            <a:r>
              <a:rPr lang="en-US" dirty="0"/>
              <a:t># 1. What is the current churn rate?</a:t>
            </a:r>
          </a:p>
          <a:p>
            <a:r>
              <a:rPr lang="en-US" dirty="0"/>
              <a:t># 2. Are there specific demographics or customer segments more prone to churn?</a:t>
            </a:r>
          </a:p>
          <a:p>
            <a:r>
              <a:rPr lang="en-US" dirty="0"/>
              <a:t># 3. What are the common reasons customers cancel their subscriptions?</a:t>
            </a:r>
          </a:p>
          <a:p>
            <a:r>
              <a:rPr lang="en-US" dirty="0"/>
              <a:t># 4. Can we identify any patterns or trends that could help reduce churn?</a:t>
            </a:r>
          </a:p>
          <a:p>
            <a:endParaRPr lang="en-US" dirty="0"/>
          </a:p>
          <a:p>
            <a:r>
              <a:rPr lang="en-US" dirty="0"/>
              <a:t># Hypothesis:</a:t>
            </a:r>
          </a:p>
          <a:p>
            <a:r>
              <a:rPr lang="en-US" dirty="0"/>
              <a:t># We hypothesize that customers in the 18-24 age group are more likely to churn due to budget constraints.</a:t>
            </a:r>
          </a:p>
          <a:p>
            <a:endParaRPr lang="en-US" dirty="0"/>
          </a:p>
        </p:txBody>
      </p:sp>
    </p:spTree>
    <p:extLst>
      <p:ext uri="{BB962C8B-B14F-4D97-AF65-F5344CB8AC3E}">
        <p14:creationId xmlns:p14="http://schemas.microsoft.com/office/powerpoint/2010/main" val="715427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Data Wrangling (Cleaning)</a:t>
            </a:r>
            <a:endParaRPr lang="en-US" dirty="0"/>
          </a:p>
        </p:txBody>
      </p:sp>
      <p:sp>
        <p:nvSpPr>
          <p:cNvPr id="3" name="Content Placeholder 2"/>
          <p:cNvSpPr>
            <a:spLocks noGrp="1"/>
          </p:cNvSpPr>
          <p:nvPr>
            <p:ph idx="1"/>
          </p:nvPr>
        </p:nvSpPr>
        <p:spPr>
          <a:xfrm>
            <a:off x="228600" y="1295400"/>
            <a:ext cx="8229600" cy="4525963"/>
          </a:xfrm>
        </p:spPr>
        <p:txBody>
          <a:bodyPr>
            <a:noAutofit/>
          </a:bodyPr>
          <a:lstStyle/>
          <a:p>
            <a:r>
              <a:rPr lang="en-US" sz="2000" dirty="0" smtClean="0"/>
              <a:t>Gathering data </a:t>
            </a:r>
          </a:p>
          <a:p>
            <a:pPr marL="0" indent="0">
              <a:buNone/>
            </a:pPr>
            <a:r>
              <a:rPr lang="en-US" sz="2000" dirty="0" smtClean="0"/>
              <a:t>   ( CSV , API , WEB SCRAING ,DATABASE)</a:t>
            </a:r>
          </a:p>
          <a:p>
            <a:r>
              <a:rPr lang="en-US" sz="2000" dirty="0" smtClean="0"/>
              <a:t>Assessing data </a:t>
            </a:r>
          </a:p>
          <a:p>
            <a:pPr marL="0" indent="0">
              <a:buNone/>
            </a:pPr>
            <a:r>
              <a:rPr lang="en-US" sz="2000" dirty="0" smtClean="0"/>
              <a:t>    ( Shape , info , unique )</a:t>
            </a:r>
          </a:p>
          <a:p>
            <a:r>
              <a:rPr lang="en-US" sz="2000" dirty="0" smtClean="0"/>
              <a:t>Cleaning data</a:t>
            </a:r>
          </a:p>
          <a:p>
            <a:pPr marL="0" indent="0">
              <a:buNone/>
            </a:pPr>
            <a:r>
              <a:rPr lang="en-US" sz="2000" dirty="0" smtClean="0"/>
              <a:t>    ( missing data &gt; if mean ,</a:t>
            </a:r>
          </a:p>
          <a:p>
            <a:pPr marL="0" indent="0">
              <a:buNone/>
            </a:pPr>
            <a:r>
              <a:rPr lang="en-US" sz="2000" dirty="0"/>
              <a:t> </a:t>
            </a:r>
            <a:r>
              <a:rPr lang="en-US" sz="2000" dirty="0" smtClean="0"/>
              <a:t> </a:t>
            </a:r>
            <a:r>
              <a:rPr lang="en-US" sz="2000" dirty="0" err="1" smtClean="0"/>
              <a:t>drop_duplicates</a:t>
            </a:r>
            <a:r>
              <a:rPr lang="en-US" sz="2000" dirty="0" smtClean="0"/>
              <a:t> , </a:t>
            </a:r>
            <a:r>
              <a:rPr lang="en-US" sz="2000" dirty="0" err="1" smtClean="0"/>
              <a:t>astype</a:t>
            </a:r>
            <a:r>
              <a:rPr lang="en-US" sz="2000" dirty="0" smtClean="0"/>
              <a:t>) </a:t>
            </a:r>
          </a:p>
          <a:p>
            <a:endParaRPr lang="en-US" sz="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81200"/>
            <a:ext cx="56642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34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3: Exploratory Data Analysis (EDA)</a:t>
            </a:r>
            <a:endParaRPr lang="en-US" dirty="0"/>
          </a:p>
        </p:txBody>
      </p:sp>
      <p:sp>
        <p:nvSpPr>
          <p:cNvPr id="3" name="Content Placeholder 2"/>
          <p:cNvSpPr>
            <a:spLocks noGrp="1"/>
          </p:cNvSpPr>
          <p:nvPr>
            <p:ph idx="1"/>
          </p:nvPr>
        </p:nvSpPr>
        <p:spPr/>
        <p:txBody>
          <a:bodyPr/>
          <a:lstStyle/>
          <a:p>
            <a:r>
              <a:rPr lang="en-US" dirty="0" smtClean="0"/>
              <a:t>Explore</a:t>
            </a:r>
          </a:p>
          <a:p>
            <a:pPr marL="0" indent="0">
              <a:buNone/>
            </a:pPr>
            <a:r>
              <a:rPr lang="en-US" dirty="0" smtClean="0"/>
              <a:t>      Data visualization </a:t>
            </a:r>
          </a:p>
          <a:p>
            <a:r>
              <a:rPr lang="en-US" dirty="0" smtClean="0"/>
              <a:t>Augment</a:t>
            </a:r>
          </a:p>
          <a:p>
            <a:pPr marL="0" indent="0">
              <a:buNone/>
            </a:pPr>
            <a:r>
              <a:rPr lang="en-US" dirty="0" smtClean="0"/>
              <a:t>     merging data frame</a:t>
            </a:r>
          </a:p>
          <a:p>
            <a:pPr marL="0" indent="0">
              <a:buNone/>
            </a:pPr>
            <a:r>
              <a:rPr lang="en-US" dirty="0" smtClean="0"/>
              <a:t> (data_set1 1, data_set2 )</a:t>
            </a:r>
          </a:p>
          <a:p>
            <a:pPr marL="0" indent="0">
              <a:buNone/>
            </a:pPr>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609" y="1828800"/>
            <a:ext cx="42862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835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Drawing </a:t>
            </a:r>
            <a:r>
              <a:rPr lang="en-US" dirty="0" smtClean="0"/>
              <a:t>Conclusion</a:t>
            </a:r>
            <a:endParaRPr lang="en-US" dirty="0"/>
          </a:p>
        </p:txBody>
      </p:sp>
      <p:sp>
        <p:nvSpPr>
          <p:cNvPr id="5" name="Content Placeholder 4"/>
          <p:cNvSpPr>
            <a:spLocks noGrp="1"/>
          </p:cNvSpPr>
          <p:nvPr>
            <p:ph idx="1"/>
          </p:nvPr>
        </p:nvSpPr>
        <p:spPr/>
        <p:txBody>
          <a:bodyPr/>
          <a:lstStyle/>
          <a:p>
            <a:r>
              <a:rPr lang="en-US" dirty="0" smtClean="0"/>
              <a:t>Machine learning </a:t>
            </a:r>
          </a:p>
          <a:p>
            <a:r>
              <a:rPr lang="en-US" dirty="0" smtClean="0"/>
              <a:t>Statistics </a:t>
            </a:r>
          </a:p>
          <a:p>
            <a:r>
              <a:rPr lang="en-US" dirty="0" smtClean="0"/>
              <a:t>Descriptive Statistics</a:t>
            </a:r>
            <a:endParaRPr lang="en-US" dirty="0"/>
          </a:p>
        </p:txBody>
      </p:sp>
    </p:spTree>
    <p:extLst>
      <p:ext uri="{BB962C8B-B14F-4D97-AF65-F5344CB8AC3E}">
        <p14:creationId xmlns:p14="http://schemas.microsoft.com/office/powerpoint/2010/main" val="1618877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Communicating </a:t>
            </a:r>
            <a:r>
              <a:rPr lang="en-US" dirty="0" smtClean="0"/>
              <a:t>result</a:t>
            </a:r>
            <a:endParaRPr lang="en-US" dirty="0"/>
          </a:p>
        </p:txBody>
      </p:sp>
      <p:sp>
        <p:nvSpPr>
          <p:cNvPr id="3" name="Content Placeholder 2"/>
          <p:cNvSpPr>
            <a:spLocks noGrp="1"/>
          </p:cNvSpPr>
          <p:nvPr>
            <p:ph idx="1"/>
          </p:nvPr>
        </p:nvSpPr>
        <p:spPr/>
        <p:txBody>
          <a:bodyPr/>
          <a:lstStyle/>
          <a:p>
            <a:r>
              <a:rPr lang="en-US" dirty="0" smtClean="0"/>
              <a:t>Story telling </a:t>
            </a:r>
            <a:endParaRPr lang="en-US" dirty="0"/>
          </a:p>
        </p:txBody>
      </p:sp>
    </p:spTree>
    <p:extLst>
      <p:ext uri="{BB962C8B-B14F-4D97-AF65-F5344CB8AC3E}">
        <p14:creationId xmlns:p14="http://schemas.microsoft.com/office/powerpoint/2010/main" val="3224993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517</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The Data Analysis Process </vt:lpstr>
      <vt:lpstr>What is the Data Analysis ?</vt:lpstr>
      <vt:lpstr>The Data Process steps</vt:lpstr>
      <vt:lpstr>Step 1: Asking Questions</vt:lpstr>
      <vt:lpstr>Step 2: Data Wrangling (Cleaning)</vt:lpstr>
      <vt:lpstr>Step 3: Exploratory Data Analysis (EDA)</vt:lpstr>
      <vt:lpstr>Drawing Conclusion</vt:lpstr>
      <vt:lpstr>Communicating result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faisal Sifat</dc:creator>
  <cp:lastModifiedBy>Fahim faisal Sifat</cp:lastModifiedBy>
  <cp:revision>6</cp:revision>
  <dcterms:created xsi:type="dcterms:W3CDTF">2006-08-16T00:00:00Z</dcterms:created>
  <dcterms:modified xsi:type="dcterms:W3CDTF">2023-09-24T17:18:05Z</dcterms:modified>
</cp:coreProperties>
</file>