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Inter"/>
      <p:regular r:id="rId39"/>
      <p:bold r:id="rId40"/>
    </p:embeddedFont>
    <p:embeddedFont>
      <p:font typeface="Abril Fatface"/>
      <p:regular r:id="rId41"/>
    </p:embeddedFont>
    <p:embeddedFont>
      <p:font typeface="Fira Sans Extra Condensed Medium"/>
      <p:regular r:id="rId42"/>
      <p:bold r:id="rId43"/>
      <p:italic r:id="rId44"/>
      <p:boldItalic r:id="rId45"/>
    </p:embeddedFont>
    <p:embeddedFont>
      <p:font typeface="Lexend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42" Type="http://schemas.openxmlformats.org/officeDocument/2006/relationships/font" Target="fonts/FiraSansExtraCondensedMedium-regular.fntdata"/><Relationship Id="rId41" Type="http://schemas.openxmlformats.org/officeDocument/2006/relationships/font" Target="fonts/AbrilFatface-regular.fntdata"/><Relationship Id="rId44" Type="http://schemas.openxmlformats.org/officeDocument/2006/relationships/font" Target="fonts/FiraSansExtraCondensedMedium-italic.fntdata"/><Relationship Id="rId43" Type="http://schemas.openxmlformats.org/officeDocument/2006/relationships/font" Target="fonts/FiraSansExtraCondensedMedium-bold.fntdata"/><Relationship Id="rId46" Type="http://schemas.openxmlformats.org/officeDocument/2006/relationships/font" Target="fonts/Lexend-regular.fntdata"/><Relationship Id="rId45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Lexend-bold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MontserratSemiBold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Inter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29" Type="http://schemas.openxmlformats.org/officeDocument/2006/relationships/font" Target="fonts/MontserratSemiBold-italic.fntdata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bbc80df5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bbc80df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baa8a8de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baa8a8de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a9dd26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a9dd26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a8248ef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ba8248ef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aa8a8de6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aa8a8de6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a9dd268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a9dd268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bbc80df5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bbc80df5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a9dd268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a9dd268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aa8a8d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aa8a8d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bbc80df5e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bbc80df5e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aa8a8de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baa8a8de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c0e519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c0e519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aa8a8de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baa8a8de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bbc80df5e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bbbc80df5e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bbc80df5e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bbc80df5e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a7a13ff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a7a13ff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a7a13ff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a7a13ff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bbc80df5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bbc80df5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a7a13ff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a7a13ff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a7a13ff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a7a13ff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bbc80df5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bbc80df5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91811" y="1562967"/>
            <a:ext cx="9027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91802" y="4349033"/>
            <a:ext cx="9027600" cy="74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950967" y="1882867"/>
            <a:ext cx="10290000" cy="2210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900">
                <a:solidFill>
                  <a:schemeClr val="dk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34291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10570400" y="1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578600" y="4364700"/>
            <a:ext cx="7676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3578667" y="1662967"/>
            <a:ext cx="7676400" cy="247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621600" y="3429100"/>
            <a:ext cx="1621500" cy="3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415667"/>
            <a:ext cx="1621500" cy="20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3080467" y="1929083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957067" y="2028033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080467" y="2478500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8310733" y="1929083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6248533" y="2028033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8367733" y="2478503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3080467" y="3825036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957067" y="3947267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3080467" y="4397767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8367533" y="3825033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6248533" y="3947267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8367733" y="4397767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938967" y="5022333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7237167" y="5022333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841850" y="2733283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465067" y="5033600"/>
            <a:ext cx="37509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465067" y="4068400"/>
            <a:ext cx="37509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465067" y="3087400"/>
            <a:ext cx="37509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465067" y="2122200"/>
            <a:ext cx="37509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7221600" y="1346800"/>
            <a:ext cx="16215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8843200" y="3428900"/>
            <a:ext cx="1621500" cy="3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1050800" y="36878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4588200" y="36878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8125600" y="36878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504367" y="1668900"/>
            <a:ext cx="37167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2504367" y="2325793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7135329" y="1668900"/>
            <a:ext cx="37167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7135324" y="2325709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2504367" y="3864198"/>
            <a:ext cx="37167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2504367" y="4521006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7135233" y="3864208"/>
            <a:ext cx="37167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7135233" y="4521005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602">
            <a:off x="812012" y="2372673"/>
            <a:ext cx="1712400" cy="6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812050" y="4563250"/>
            <a:ext cx="1712400" cy="6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7935115" y="2589300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7935034" y="4581398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4208048" y="2589300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4207967" y="4581398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100" y="34291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700" y="1415667"/>
            <a:ext cx="1621500" cy="201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313300" y="1994400"/>
            <a:ext cx="5407200" cy="9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5325833" y="2856800"/>
            <a:ext cx="5407200" cy="20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34292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625600" y="1662800"/>
            <a:ext cx="1621500" cy="17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291233" y="2969400"/>
            <a:ext cx="59499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291033" y="4060500"/>
            <a:ext cx="5949900" cy="90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291133" y="1683100"/>
            <a:ext cx="5949900" cy="1522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922567" y="3428900"/>
            <a:ext cx="1621500" cy="21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3544167" y="1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73433" y="2175600"/>
            <a:ext cx="6267600" cy="1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814567" y="1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34291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957067" y="510900"/>
            <a:ext cx="10277700" cy="124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957067" y="510900"/>
            <a:ext cx="10277700" cy="124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57067" y="510900"/>
            <a:ext cx="102777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957067" y="1674367"/>
            <a:ext cx="6175500" cy="453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1001300" y="3758867"/>
            <a:ext cx="2885700" cy="86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1001300" y="4520067"/>
            <a:ext cx="2885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4678116" y="3758867"/>
            <a:ext cx="2885700" cy="86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4678116" y="4520067"/>
            <a:ext cx="2885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957067" y="510900"/>
            <a:ext cx="10277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8288133" y="3758867"/>
            <a:ext cx="2885700" cy="86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8288133" y="4520067"/>
            <a:ext cx="2885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949200" y="24686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3978600" y="24686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7008000" y="24686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949200" y="4436867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3978600" y="4436867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7008000" y="4436867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957067" y="510900"/>
            <a:ext cx="10277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950967" y="593367"/>
            <a:ext cx="5145300" cy="178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_16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8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179" name="Google Shape;179;p28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8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182" name="Google Shape;182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8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8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187" name="Google Shape;187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8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191" name="Google Shape;191;p28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8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194" name="Google Shape;194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8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9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02" name="Google Shape;202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9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208" name="Google Shape;208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9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0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215" name="Google Shape;215;p30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6" name="Google Shape;216;p30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30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221" name="Google Shape;221;p30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30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223" name="Google Shape;223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" name="Google Shape;226;p30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227" name="Google Shape;227;p30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8" name="Google Shape;228;p30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229" name="Google Shape;229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232;p30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233" name="Google Shape;233;p30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p30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30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239" name="Google Shape;239;p30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240;p30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241" name="Google Shape;241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4" name="Google Shape;244;p30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245" name="Google Shape;245;p30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30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0" name="Google Shape;250;p30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2" name="Google Shape;252;p30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●"/>
              <a:defRPr sz="1600"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Font typeface="Barlow"/>
              <a:buChar char="○"/>
              <a:defRPr sz="1600"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950967" y="512064"/>
            <a:ext cx="102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66" name="Google Shape;266;p3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31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32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274" name="Google Shape;274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3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85" name="Google Shape;28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3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291" name="Google Shape;291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4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50967" y="512064"/>
            <a:ext cx="102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50967" y="3162233"/>
            <a:ext cx="3982800" cy="170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"/>
              <a:defRPr sz="1900"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283200" y="3162233"/>
            <a:ext cx="3982800" cy="170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"/>
              <a:defRPr sz="1900"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950967" y="2567733"/>
            <a:ext cx="3982800" cy="6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283200" y="2567733"/>
            <a:ext cx="3982800" cy="6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5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57067" y="510900"/>
            <a:ext cx="10277700" cy="8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8937750" y="360385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542033" y="1787200"/>
            <a:ext cx="56427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42033" y="2794800"/>
            <a:ext cx="5642700" cy="26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00">
                <a:solidFill>
                  <a:schemeClr val="accent2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9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 sz="1900"/>
            </a:lvl1pPr>
            <a:lvl2pPr lvl="1">
              <a:buNone/>
              <a:defRPr sz="1900"/>
            </a:lvl2pPr>
            <a:lvl3pPr lvl="2">
              <a:buNone/>
              <a:defRPr sz="1900"/>
            </a:lvl3pPr>
            <a:lvl4pPr lvl="3">
              <a:buNone/>
              <a:defRPr sz="1900"/>
            </a:lvl4pPr>
            <a:lvl5pPr lvl="4">
              <a:buNone/>
              <a:defRPr sz="1900"/>
            </a:lvl5pPr>
            <a:lvl6pPr lvl="5">
              <a:buNone/>
              <a:defRPr sz="1900"/>
            </a:lvl6pPr>
            <a:lvl7pPr lvl="6">
              <a:buNone/>
              <a:defRPr sz="1900"/>
            </a:lvl7pPr>
            <a:lvl8pPr lvl="7">
              <a:buNone/>
              <a:defRPr sz="1900"/>
            </a:lvl8pPr>
            <a:lvl9pPr lvl="8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500" cy="179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951167" y="2969400"/>
            <a:ext cx="59499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950967" y="4060500"/>
            <a:ext cx="5949900" cy="90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951067" y="1683100"/>
            <a:ext cx="5949900" cy="1522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500" cy="21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950967" y="725433"/>
            <a:ext cx="5686500" cy="205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5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9250" lvl="1" marL="914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9250" lvl="2" marL="1371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9250" lvl="3" marL="18288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●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9250" lvl="4" marL="22860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9250" lvl="5" marL="27432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9250" lvl="6" marL="3200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●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9250" lvl="7" marL="3657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9250" lvl="8" marL="41148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ctrTitle"/>
          </p:nvPr>
        </p:nvSpPr>
        <p:spPr>
          <a:xfrm>
            <a:off x="2261571" y="2559800"/>
            <a:ext cx="4875600" cy="191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Data Structure and Algorithm</a:t>
            </a:r>
            <a:r>
              <a:rPr lang="en" sz="3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3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Lexend"/>
                <a:ea typeface="Lexend"/>
                <a:cs typeface="Lexend"/>
                <a:sym typeface="Lexend"/>
              </a:rPr>
              <a:t>Time </a:t>
            </a:r>
            <a:r>
              <a:rPr lang="en" sz="3700">
                <a:latin typeface="Roboto Mono"/>
                <a:ea typeface="Roboto Mono"/>
                <a:cs typeface="Roboto Mono"/>
                <a:sym typeface="Roboto Mono"/>
              </a:rPr>
              <a:t>complexity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7795001" y="4608550"/>
            <a:ext cx="31713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69FB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2300">
                <a:solidFill>
                  <a:srgbClr val="4A8CFF"/>
                </a:solidFill>
                <a:latin typeface="Roboto"/>
                <a:ea typeface="Roboto"/>
                <a:cs typeface="Roboto"/>
                <a:sym typeface="Roboto"/>
              </a:rPr>
              <a:t>Shohoz Skill</a:t>
            </a:r>
            <a:endParaRPr b="1" sz="2300">
              <a:solidFill>
                <a:srgbClr val="4A8C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 flipH="1" rot="10800000">
            <a:off x="-797450" y="4256325"/>
            <a:ext cx="11443200" cy="39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/>
        </p:nvSpPr>
        <p:spPr>
          <a:xfrm>
            <a:off x="776775" y="1715250"/>
            <a:ext cx="558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3; i &lt;= n; i=i*i){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Or,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&gt;= 3; i=i/i){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/>
        </p:nvSpPr>
        <p:spPr>
          <a:xfrm>
            <a:off x="703675" y="1176375"/>
            <a:ext cx="467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 = 0; i*i&lt;n;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703675" y="3223625"/>
            <a:ext cx="497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- 16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i*i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for(j = 0; j*j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/>
        </p:nvSpPr>
        <p:spPr>
          <a:xfrm>
            <a:off x="1576850" y="981600"/>
            <a:ext cx="8859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types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of time of Time 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complexity</a:t>
            </a:r>
            <a:endParaRPr b="1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1.n          1.for(i = 0; i &lt; n;i++)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2.for(i = n; i &gt; 0;i--)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2.log(n)     1.for(i = 1;i &lt; n;i=*c)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2.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for(i = n;i &gt; 1;i=/c)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3.(n/2)   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1.for(i = 0;i &lt; n;i=+c)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2.for(i = n;i &gt; 0;i=-c)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4.(sqrt(n))   1.for (i = 0; i*i&lt;n; i++)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5.(loglog(n)) 1.for(i = c; i &lt;= n; i=i*i)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2.for(i = n; i &gt;= c; i=i/i)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/>
        </p:nvSpPr>
        <p:spPr>
          <a:xfrm>
            <a:off x="3244600" y="5342875"/>
            <a:ext cx="12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12788975" y="571167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7" name="Google Shape;3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625" y="1222525"/>
            <a:ext cx="6554845" cy="4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 txBox="1"/>
          <p:nvPr/>
        </p:nvSpPr>
        <p:spPr>
          <a:xfrm>
            <a:off x="627975" y="538275"/>
            <a:ext cx="82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types of time of Time complexity</a:t>
            </a:r>
            <a:endParaRPr b="1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/>
        </p:nvSpPr>
        <p:spPr>
          <a:xfrm>
            <a:off x="1782175" y="3468875"/>
            <a:ext cx="476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i = 0;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while(i &lt; n){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8"/>
          <p:cNvSpPr txBox="1"/>
          <p:nvPr/>
        </p:nvSpPr>
        <p:spPr>
          <a:xfrm>
            <a:off x="1886825" y="1329750"/>
            <a:ext cx="476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Loop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for(i = 0;i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48"/>
          <p:cNvSpPr txBox="1"/>
          <p:nvPr/>
        </p:nvSpPr>
        <p:spPr>
          <a:xfrm>
            <a:off x="6469425" y="2250700"/>
            <a:ext cx="476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D0-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i = 0;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do{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}while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 &lt; n)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/>
        </p:nvSpPr>
        <p:spPr>
          <a:xfrm>
            <a:off x="974525" y="2009975"/>
            <a:ext cx="526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- 17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i=i+2){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for(j = n; j &gt; 1; j=j/2){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}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0"/>
          <p:cNvSpPr txBox="1"/>
          <p:nvPr/>
        </p:nvSpPr>
        <p:spPr>
          <a:xfrm>
            <a:off x="1607400" y="1084750"/>
            <a:ext cx="4672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- 18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i = 1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k = 1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while(){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k=k+i;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or,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for (i = 0; i*i&lt;n;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k=k+i;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1589675" y="1474600"/>
            <a:ext cx="4672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- 19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(j = 0; 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a=a+j;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(k = 0; k &lt; n; k++){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  b=b+k;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/>
        </p:nvSpPr>
        <p:spPr>
          <a:xfrm>
            <a:off x="1115200" y="2082650"/>
            <a:ext cx="467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- 20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for (j = n; j &gt; i; j--){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a=a+i+j;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1589675" y="1474600"/>
            <a:ext cx="4672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- 21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for(i = n; i&gt;1; i/=3)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for(j = 0; j &lt;n ; j+=2)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print(Hello)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}  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for( k = 3;k &lt; n; k++)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     print(hello)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6916600" y="1474600"/>
            <a:ext cx="46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53"/>
          <p:cNvSpPr txBox="1"/>
          <p:nvPr/>
        </p:nvSpPr>
        <p:spPr>
          <a:xfrm>
            <a:off x="8488325" y="1311350"/>
            <a:ext cx="24456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761775" y="2498650"/>
            <a:ext cx="4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/>
        </p:nvSpPr>
        <p:spPr>
          <a:xfrm>
            <a:off x="2166375" y="2332600"/>
            <a:ext cx="91275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Running time refers to the actual time taken by an algorithm to execute for a particular input on a specific machine.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Running time is influenced by various factors such as </a:t>
            </a:r>
            <a:r>
              <a:rPr b="1"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hardware architecture</a:t>
            </a: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programming language</a:t>
            </a: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compiler optimizations</a:t>
            </a: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and</a:t>
            </a:r>
            <a:r>
              <a:rPr b="1"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specific input data</a:t>
            </a: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2073325" y="518350"/>
            <a:ext cx="545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DID YOU</a:t>
            </a:r>
            <a:r>
              <a:rPr b="1"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KNOW?</a:t>
            </a:r>
            <a:endParaRPr sz="4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2073325" y="1518725"/>
            <a:ext cx="97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 complexity and Runtime are not the same</a:t>
            </a:r>
            <a:endParaRPr b="1"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1589675" y="1474600"/>
            <a:ext cx="4672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- 22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void fun(n){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while(i &lt; n){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j = n;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 while(j&gt;0)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         j = j / 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       i = 2 * i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6916600" y="1474600"/>
            <a:ext cx="46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8488325" y="1311350"/>
            <a:ext cx="24456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749623" y="751300"/>
            <a:ext cx="8909400" cy="23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Thank </a:t>
            </a:r>
            <a:r>
              <a:rPr lang="en" sz="7800">
                <a:solidFill>
                  <a:schemeClr val="accent3"/>
                </a:solidFill>
              </a:rPr>
              <a:t>you</a:t>
            </a:r>
            <a:endParaRPr sz="7800">
              <a:solidFill>
                <a:schemeClr val="accent3"/>
              </a:solidFill>
            </a:endParaRPr>
          </a:p>
        </p:txBody>
      </p:sp>
      <p:sp>
        <p:nvSpPr>
          <p:cNvPr id="430" name="Google Shape;430;p55"/>
          <p:cNvSpPr txBox="1"/>
          <p:nvPr/>
        </p:nvSpPr>
        <p:spPr>
          <a:xfrm>
            <a:off x="950967" y="2174571"/>
            <a:ext cx="51216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sz="19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 </a:t>
            </a: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comment down below.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1097802" y="3902637"/>
            <a:ext cx="543161" cy="543161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917050" y="4734800"/>
            <a:ext cx="5322900" cy="117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Like. share. subscribe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3" name="Google Shape;433;p55"/>
          <p:cNvGrpSpPr/>
          <p:nvPr/>
        </p:nvGrpSpPr>
        <p:grpSpPr>
          <a:xfrm>
            <a:off x="1791829" y="3902468"/>
            <a:ext cx="543229" cy="543174"/>
            <a:chOff x="812101" y="2571761"/>
            <a:chExt cx="417066" cy="417024"/>
          </a:xfrm>
        </p:grpSpPr>
        <p:sp>
          <p:nvSpPr>
            <p:cNvPr id="434" name="Google Shape;434;p55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5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5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5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55"/>
          <p:cNvGrpSpPr/>
          <p:nvPr/>
        </p:nvGrpSpPr>
        <p:grpSpPr>
          <a:xfrm>
            <a:off x="2485937" y="3902468"/>
            <a:ext cx="543174" cy="543174"/>
            <a:chOff x="1323129" y="2571761"/>
            <a:chExt cx="417024" cy="417024"/>
          </a:xfrm>
        </p:grpSpPr>
        <p:sp>
          <p:nvSpPr>
            <p:cNvPr id="439" name="Google Shape;439;p55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5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5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1276100" y="402075"/>
            <a:ext cx="10508400" cy="10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 WILL TALK ABOUT </a:t>
            </a:r>
            <a:r>
              <a:rPr lang="en" sz="4000"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1364750" y="1419975"/>
            <a:ext cx="103311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 complexity is a way of measuring how the runtime of a program or algorithm grows as the input size increases.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OR,,</a:t>
            </a: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Time complexity is a theoretical concept that describes the growth rate of an algorithm's running time as the size of the input increases.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1364750" y="4019675"/>
            <a:ext cx="978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80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It helps us understand how </a:t>
            </a:r>
            <a:r>
              <a:rPr b="1"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efficient an algorithm 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is by analyzing how many operations it needs to perform </a:t>
            </a:r>
            <a:r>
              <a:rPr b="1"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relative to the size of the input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 So, the lower the time complexity, the faster the algorithm runs, which is generally what we're aiming for.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1033225" y="811825"/>
            <a:ext cx="497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5944275" y="1236700"/>
            <a:ext cx="4436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- 4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    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1168000" y="251200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Problem - 2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int a = 5;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print(a);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1168000" y="407110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Problem - 3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int a = 5,b = 6;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sum = a+b;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print(sum);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/>
        </p:nvSpPr>
        <p:spPr>
          <a:xfrm>
            <a:off x="1103000" y="1503175"/>
            <a:ext cx="508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i++)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 0; i--)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1202675" y="3762125"/>
            <a:ext cx="432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- 6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6499150" y="2372375"/>
            <a:ext cx="4116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Problem - 7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{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/>
        </p:nvSpPr>
        <p:spPr>
          <a:xfrm>
            <a:off x="524450" y="407550"/>
            <a:ext cx="4655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- 8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for(j = 0; 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603600" y="3409050"/>
            <a:ext cx="4774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Problem - 9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for(j = 0; 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/>
        </p:nvSpPr>
        <p:spPr>
          <a:xfrm>
            <a:off x="776775" y="1715250"/>
            <a:ext cx="558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- 10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i=i+2){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Or,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 0; i=i-2){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980350" y="1816800"/>
            <a:ext cx="4958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</a:t>
            </a: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i=i*2){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or,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 1; i=i/2){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/>
        </p:nvSpPr>
        <p:spPr>
          <a:xfrm>
            <a:off x="1029975" y="3322400"/>
            <a:ext cx="526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- 13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i=i*2){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for(j = 0; j &lt; n; j=j/2){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1096075" y="868300"/>
            <a:ext cx="526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i=i*2){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for(j = 0; j &lt; n; j=j*2){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