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57" r:id="rId7"/>
    <p:sldId id="265" r:id="rId8"/>
    <p:sldId id="264"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820B3E-1F15-44B3-978C-EC46DBCA6ED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241966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20B3E-1F15-44B3-978C-EC46DBCA6ED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236201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20B3E-1F15-44B3-978C-EC46DBCA6ED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158974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20B3E-1F15-44B3-978C-EC46DBCA6ED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181223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20B3E-1F15-44B3-978C-EC46DBCA6ED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335386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820B3E-1F15-44B3-978C-EC46DBCA6ED3}"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12681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820B3E-1F15-44B3-978C-EC46DBCA6ED3}"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347369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820B3E-1F15-44B3-978C-EC46DBCA6ED3}"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309994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20B3E-1F15-44B3-978C-EC46DBCA6ED3}"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20342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20B3E-1F15-44B3-978C-EC46DBCA6ED3}"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188654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20B3E-1F15-44B3-978C-EC46DBCA6ED3}"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DCE76-4F42-4D64-9A62-2650E831E20F}" type="slidenum">
              <a:rPr lang="en-US" smtClean="0"/>
              <a:t>‹#›</a:t>
            </a:fld>
            <a:endParaRPr lang="en-US"/>
          </a:p>
        </p:txBody>
      </p:sp>
    </p:spTree>
    <p:extLst>
      <p:ext uri="{BB962C8B-B14F-4D97-AF65-F5344CB8AC3E}">
        <p14:creationId xmlns:p14="http://schemas.microsoft.com/office/powerpoint/2010/main" val="12755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20B3E-1F15-44B3-978C-EC46DBCA6ED3}" type="datetimeFigureOut">
              <a:rPr lang="en-US" smtClean="0"/>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DCE76-4F42-4D64-9A62-2650E831E20F}" type="slidenum">
              <a:rPr lang="en-US" smtClean="0"/>
              <a:t>‹#›</a:t>
            </a:fld>
            <a:endParaRPr lang="en-US"/>
          </a:p>
        </p:txBody>
      </p:sp>
    </p:spTree>
    <p:extLst>
      <p:ext uri="{BB962C8B-B14F-4D97-AF65-F5344CB8AC3E}">
        <p14:creationId xmlns:p14="http://schemas.microsoft.com/office/powerpoint/2010/main" val="231620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Ping_(networking_util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outing_Information_Protocol" TargetMode="External"/><Relationship Id="rId2" Type="http://schemas.openxmlformats.org/officeDocument/2006/relationships/hyperlink" Target="https://www.youtube.com/watch?v=8kaAfUOxZR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XyKxoDPr5_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athsolutions.com/hubfs/PDF/PathSolutions-Why-Does-the-First-Ping-Usually-Fail.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Packet </a:t>
            </a:r>
            <a:r>
              <a:rPr lang="en-US" smtClean="0"/>
              <a:t>Tracer Extra</a:t>
            </a:r>
            <a:endParaRPr lang="en-US"/>
          </a:p>
        </p:txBody>
      </p:sp>
      <p:sp>
        <p:nvSpPr>
          <p:cNvPr id="3" name="Subtitle 2"/>
          <p:cNvSpPr>
            <a:spLocks noGrp="1"/>
          </p:cNvSpPr>
          <p:nvPr>
            <p:ph type="subTitle" idx="1"/>
          </p:nvPr>
        </p:nvSpPr>
        <p:spPr/>
        <p:txBody>
          <a:bodyPr/>
          <a:lstStyle/>
          <a:p>
            <a:r>
              <a:rPr lang="en-US" smtClean="0"/>
              <a:t>Computer Network Sessional</a:t>
            </a:r>
            <a:endParaRPr lang="en-US"/>
          </a:p>
        </p:txBody>
      </p:sp>
    </p:spTree>
    <p:extLst>
      <p:ext uri="{BB962C8B-B14F-4D97-AF65-F5344CB8AC3E}">
        <p14:creationId xmlns:p14="http://schemas.microsoft.com/office/powerpoint/2010/main" val="309734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FAQ</a:t>
            </a:r>
            <a:endParaRPr lang="en-US"/>
          </a:p>
        </p:txBody>
      </p:sp>
      <p:sp>
        <p:nvSpPr>
          <p:cNvPr id="3" name="Content Placeholder 2"/>
          <p:cNvSpPr>
            <a:spLocks noGrp="1"/>
          </p:cNvSpPr>
          <p:nvPr>
            <p:ph idx="1"/>
          </p:nvPr>
        </p:nvSpPr>
        <p:spPr/>
        <p:txBody>
          <a:bodyPr>
            <a:normAutofit/>
          </a:bodyPr>
          <a:lstStyle/>
          <a:p>
            <a:r>
              <a:rPr lang="en-US" smtClean="0"/>
              <a:t>What is Ping?</a:t>
            </a:r>
          </a:p>
          <a:p>
            <a:r>
              <a:rPr lang="en-US" smtClean="0"/>
              <a:t>Ping is a computer network administration software utility used to test the reachability of a host on an Internet Protocol (IP) network. </a:t>
            </a:r>
          </a:p>
          <a:p>
            <a:r>
              <a:rPr lang="en-US" smtClean="0"/>
              <a:t>Ping measures the round-trip time for messages sent from the originating host to a destination computer that are echoed back to the source. </a:t>
            </a:r>
          </a:p>
          <a:p>
            <a:r>
              <a:rPr lang="en-US" smtClean="0"/>
              <a:t>Ping operates by sending Internet Control Message Protocol (ICMP) echo request packets to the target host and waiting for an ICMP echo reply. The program reports errors, packet loss, and a statistical summary of the results.</a:t>
            </a:r>
          </a:p>
        </p:txBody>
      </p:sp>
      <p:sp>
        <p:nvSpPr>
          <p:cNvPr id="4" name="Rectangle 3"/>
          <p:cNvSpPr/>
          <p:nvPr/>
        </p:nvSpPr>
        <p:spPr>
          <a:xfrm>
            <a:off x="838200" y="6385467"/>
            <a:ext cx="5395388" cy="369332"/>
          </a:xfrm>
          <a:prstGeom prst="rect">
            <a:avLst/>
          </a:prstGeom>
        </p:spPr>
        <p:txBody>
          <a:bodyPr wrap="none">
            <a:spAutoFit/>
          </a:bodyPr>
          <a:lstStyle/>
          <a:p>
            <a:r>
              <a:rPr lang="en-US" smtClean="0">
                <a:hlinkClick r:id="rId2"/>
              </a:rPr>
              <a:t>https://en.wikipedia.org/wiki/Ping_(networking_utility)</a:t>
            </a:r>
            <a:endParaRPr lang="en-US"/>
          </a:p>
        </p:txBody>
      </p:sp>
    </p:spTree>
    <p:extLst>
      <p:ext uri="{BB962C8B-B14F-4D97-AF65-F5344CB8AC3E}">
        <p14:creationId xmlns:p14="http://schemas.microsoft.com/office/powerpoint/2010/main" val="373226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 Protocol</a:t>
            </a:r>
            <a:endParaRPr lang="en-US"/>
          </a:p>
        </p:txBody>
      </p:sp>
      <p:sp>
        <p:nvSpPr>
          <p:cNvPr id="3" name="Content Placeholder 2"/>
          <p:cNvSpPr>
            <a:spLocks noGrp="1"/>
          </p:cNvSpPr>
          <p:nvPr>
            <p:ph idx="1"/>
          </p:nvPr>
        </p:nvSpPr>
        <p:spPr/>
        <p:txBody>
          <a:bodyPr/>
          <a:lstStyle/>
          <a:p>
            <a:r>
              <a:rPr lang="en-US" smtClean="0"/>
              <a:t>Why we need that</a:t>
            </a:r>
          </a:p>
        </p:txBody>
      </p:sp>
      <p:pic>
        <p:nvPicPr>
          <p:cNvPr id="4" name="Picture 3"/>
          <p:cNvPicPr>
            <a:picLocks noChangeAspect="1"/>
          </p:cNvPicPr>
          <p:nvPr/>
        </p:nvPicPr>
        <p:blipFill>
          <a:blip r:embed="rId2"/>
          <a:stretch>
            <a:fillRect/>
          </a:stretch>
        </p:blipFill>
        <p:spPr>
          <a:xfrm>
            <a:off x="1615546" y="2588683"/>
            <a:ext cx="9096375" cy="3848100"/>
          </a:xfrm>
          <a:prstGeom prst="rect">
            <a:avLst/>
          </a:prstGeom>
        </p:spPr>
      </p:pic>
      <p:sp>
        <p:nvSpPr>
          <p:cNvPr id="9" name="Freeform 8"/>
          <p:cNvSpPr/>
          <p:nvPr/>
        </p:nvSpPr>
        <p:spPr>
          <a:xfrm>
            <a:off x="2065867" y="2523067"/>
            <a:ext cx="5003800" cy="2311400"/>
          </a:xfrm>
          <a:custGeom>
            <a:avLst/>
            <a:gdLst>
              <a:gd name="connsiteX0" fmla="*/ 0 w 5003800"/>
              <a:gd name="connsiteY0" fmla="*/ 2269066 h 2311400"/>
              <a:gd name="connsiteX1" fmla="*/ 1024466 w 5003800"/>
              <a:gd name="connsiteY1" fmla="*/ 1210733 h 2311400"/>
              <a:gd name="connsiteX2" fmla="*/ 1075266 w 5003800"/>
              <a:gd name="connsiteY2" fmla="*/ 0 h 2311400"/>
              <a:gd name="connsiteX3" fmla="*/ 5003800 w 5003800"/>
              <a:gd name="connsiteY3" fmla="*/ 16933 h 2311400"/>
              <a:gd name="connsiteX4" fmla="*/ 4826000 w 5003800"/>
              <a:gd name="connsiteY4" fmla="*/ 1346200 h 2311400"/>
              <a:gd name="connsiteX5" fmla="*/ 3911600 w 5003800"/>
              <a:gd name="connsiteY5" fmla="*/ 231140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800" h="2311400">
                <a:moveTo>
                  <a:pt x="0" y="2269066"/>
                </a:moveTo>
                <a:lnTo>
                  <a:pt x="1024466" y="1210733"/>
                </a:lnTo>
                <a:lnTo>
                  <a:pt x="1075266" y="0"/>
                </a:lnTo>
                <a:lnTo>
                  <a:pt x="5003800" y="16933"/>
                </a:lnTo>
                <a:lnTo>
                  <a:pt x="4826000" y="1346200"/>
                </a:lnTo>
                <a:lnTo>
                  <a:pt x="3911600" y="2311400"/>
                </a:lnTo>
              </a:path>
            </a:pathLst>
          </a:custGeom>
          <a:noFill/>
          <a:ln w="38100">
            <a:solidFill>
              <a:schemeClr val="accent2">
                <a:lumMod val="60000"/>
                <a:lumOff val="40000"/>
              </a:schemeClr>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85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68613" y="2664883"/>
            <a:ext cx="9096375" cy="3848100"/>
          </a:xfrm>
          <a:prstGeom prst="rect">
            <a:avLst/>
          </a:prstGeom>
        </p:spPr>
      </p:pic>
      <p:sp>
        <p:nvSpPr>
          <p:cNvPr id="2" name="Title 1"/>
          <p:cNvSpPr>
            <a:spLocks noGrp="1"/>
          </p:cNvSpPr>
          <p:nvPr>
            <p:ph type="title"/>
          </p:nvPr>
        </p:nvSpPr>
        <p:spPr/>
        <p:txBody>
          <a:bodyPr/>
          <a:lstStyle/>
          <a:p>
            <a:r>
              <a:rPr lang="en-US" smtClean="0"/>
              <a:t>Routing Table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2379613"/>
              </p:ext>
            </p:extLst>
          </p:nvPr>
        </p:nvGraphicFramePr>
        <p:xfrm>
          <a:off x="838200" y="2403210"/>
          <a:ext cx="3344332" cy="1041215"/>
        </p:xfrm>
        <a:graphic>
          <a:graphicData uri="http://schemas.openxmlformats.org/drawingml/2006/table">
            <a:tbl>
              <a:tblPr firstRow="1" bandRow="1">
                <a:tableStyleId>{073A0DAA-6AF3-43AB-8588-CEC1D06C72B9}</a:tableStyleId>
              </a:tblPr>
              <a:tblGrid>
                <a:gridCol w="1672166"/>
                <a:gridCol w="1672166"/>
              </a:tblGrid>
              <a:tr h="462095">
                <a:tc>
                  <a:txBody>
                    <a:bodyPr/>
                    <a:lstStyle/>
                    <a:p>
                      <a:r>
                        <a:rPr lang="en-US" sz="1600" smtClean="0"/>
                        <a:t>Destination</a:t>
                      </a:r>
                      <a:r>
                        <a:rPr lang="en-US" sz="1600" baseline="0" smtClean="0"/>
                        <a:t> Network</a:t>
                      </a:r>
                      <a:endParaRPr lang="en-US" sz="1600"/>
                    </a:p>
                  </a:txBody>
                  <a:tcPr/>
                </a:tc>
                <a:tc>
                  <a:txBody>
                    <a:bodyPr/>
                    <a:lstStyle/>
                    <a:p>
                      <a:r>
                        <a:rPr lang="en-US" sz="1600" smtClean="0"/>
                        <a:t>Next Hop</a:t>
                      </a:r>
                      <a:endParaRPr lang="en-US" sz="1600"/>
                    </a:p>
                  </a:txBody>
                  <a:tcPr/>
                </a:tc>
              </a:tr>
              <a:tr h="462095">
                <a:tc>
                  <a:txBody>
                    <a:bodyPr/>
                    <a:lstStyle/>
                    <a:p>
                      <a:r>
                        <a:rPr lang="en-US" sz="1600" smtClean="0"/>
                        <a:t>192.168.21.0/24</a:t>
                      </a:r>
                      <a:endParaRPr lang="en-US" sz="1600"/>
                    </a:p>
                  </a:txBody>
                  <a:tcPr/>
                </a:tc>
                <a:tc>
                  <a:txBody>
                    <a:bodyPr/>
                    <a:lstStyle/>
                    <a:p>
                      <a:r>
                        <a:rPr lang="en-US" sz="1600" smtClean="0"/>
                        <a:t>10.0.2.0</a:t>
                      </a:r>
                      <a:endParaRPr lang="en-US" sz="1600"/>
                    </a:p>
                  </a:txBody>
                  <a:tcPr/>
                </a:tc>
              </a:tr>
            </a:tbl>
          </a:graphicData>
        </a:graphic>
      </p:graphicFrame>
    </p:spTree>
    <p:extLst>
      <p:ext uri="{BB962C8B-B14F-4D97-AF65-F5344CB8AC3E}">
        <p14:creationId xmlns:p14="http://schemas.microsoft.com/office/powerpoint/2010/main" val="168838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68613" y="2664883"/>
            <a:ext cx="9096375" cy="3848100"/>
          </a:xfrm>
          <a:prstGeom prst="rect">
            <a:avLst/>
          </a:prstGeom>
        </p:spPr>
      </p:pic>
      <p:sp>
        <p:nvSpPr>
          <p:cNvPr id="2" name="Title 1"/>
          <p:cNvSpPr>
            <a:spLocks noGrp="1"/>
          </p:cNvSpPr>
          <p:nvPr>
            <p:ph type="title"/>
          </p:nvPr>
        </p:nvSpPr>
        <p:spPr/>
        <p:txBody>
          <a:bodyPr/>
          <a:lstStyle/>
          <a:p>
            <a:r>
              <a:rPr lang="en-US" smtClean="0"/>
              <a:t>Routing Table</a:t>
            </a:r>
            <a:endParaRPr lang="en-US"/>
          </a:p>
        </p:txBody>
      </p:sp>
      <p:graphicFrame>
        <p:nvGraphicFramePr>
          <p:cNvPr id="4" name="Content Placeholder 3"/>
          <p:cNvGraphicFramePr>
            <a:graphicFrameLocks noGrp="1"/>
          </p:cNvGraphicFramePr>
          <p:nvPr>
            <p:ph idx="1"/>
          </p:nvPr>
        </p:nvGraphicFramePr>
        <p:xfrm>
          <a:off x="838200" y="2403210"/>
          <a:ext cx="3344332" cy="1041215"/>
        </p:xfrm>
        <a:graphic>
          <a:graphicData uri="http://schemas.openxmlformats.org/drawingml/2006/table">
            <a:tbl>
              <a:tblPr firstRow="1" bandRow="1">
                <a:tableStyleId>{073A0DAA-6AF3-43AB-8588-CEC1D06C72B9}</a:tableStyleId>
              </a:tblPr>
              <a:tblGrid>
                <a:gridCol w="1672166"/>
                <a:gridCol w="1672166"/>
              </a:tblGrid>
              <a:tr h="462095">
                <a:tc>
                  <a:txBody>
                    <a:bodyPr/>
                    <a:lstStyle/>
                    <a:p>
                      <a:r>
                        <a:rPr lang="en-US" sz="1600" smtClean="0"/>
                        <a:t>Destination</a:t>
                      </a:r>
                      <a:r>
                        <a:rPr lang="en-US" sz="1600" baseline="0" smtClean="0"/>
                        <a:t> Network</a:t>
                      </a:r>
                      <a:endParaRPr lang="en-US" sz="1600"/>
                    </a:p>
                  </a:txBody>
                  <a:tcPr/>
                </a:tc>
                <a:tc>
                  <a:txBody>
                    <a:bodyPr/>
                    <a:lstStyle/>
                    <a:p>
                      <a:r>
                        <a:rPr lang="en-US" sz="1600" smtClean="0"/>
                        <a:t>Next Hop</a:t>
                      </a:r>
                      <a:endParaRPr lang="en-US" sz="1600"/>
                    </a:p>
                  </a:txBody>
                  <a:tcPr/>
                </a:tc>
              </a:tr>
              <a:tr h="462095">
                <a:tc>
                  <a:txBody>
                    <a:bodyPr/>
                    <a:lstStyle/>
                    <a:p>
                      <a:r>
                        <a:rPr lang="en-US" sz="1600" smtClean="0"/>
                        <a:t>192.168.21.0/24</a:t>
                      </a:r>
                      <a:endParaRPr lang="en-US" sz="1600"/>
                    </a:p>
                  </a:txBody>
                  <a:tcPr/>
                </a:tc>
                <a:tc>
                  <a:txBody>
                    <a:bodyPr/>
                    <a:lstStyle/>
                    <a:p>
                      <a:r>
                        <a:rPr lang="en-US" sz="1600" smtClean="0"/>
                        <a:t>10.0.2.0</a:t>
                      </a:r>
                      <a:endParaRPr lang="en-US" sz="160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143199595"/>
              </p:ext>
            </p:extLst>
          </p:nvPr>
        </p:nvGraphicFramePr>
        <p:xfrm>
          <a:off x="8542866" y="1690688"/>
          <a:ext cx="3344332" cy="1041215"/>
        </p:xfrm>
        <a:graphic>
          <a:graphicData uri="http://schemas.openxmlformats.org/drawingml/2006/table">
            <a:tbl>
              <a:tblPr firstRow="1" bandRow="1">
                <a:tableStyleId>{073A0DAA-6AF3-43AB-8588-CEC1D06C72B9}</a:tableStyleId>
              </a:tblPr>
              <a:tblGrid>
                <a:gridCol w="1672166"/>
                <a:gridCol w="1672166"/>
              </a:tblGrid>
              <a:tr h="462095">
                <a:tc>
                  <a:txBody>
                    <a:bodyPr/>
                    <a:lstStyle/>
                    <a:p>
                      <a:r>
                        <a:rPr lang="en-US" sz="1600" smtClean="0"/>
                        <a:t>Destination</a:t>
                      </a:r>
                      <a:r>
                        <a:rPr lang="en-US" sz="1600" baseline="0" smtClean="0"/>
                        <a:t> Network</a:t>
                      </a:r>
                      <a:endParaRPr lang="en-US" sz="1600"/>
                    </a:p>
                  </a:txBody>
                  <a:tcPr/>
                </a:tc>
                <a:tc>
                  <a:txBody>
                    <a:bodyPr/>
                    <a:lstStyle/>
                    <a:p>
                      <a:r>
                        <a:rPr lang="en-US" sz="1600" smtClean="0"/>
                        <a:t>Next Hop</a:t>
                      </a:r>
                      <a:endParaRPr lang="en-US" sz="1600"/>
                    </a:p>
                  </a:txBody>
                  <a:tcPr/>
                </a:tc>
              </a:tr>
              <a:tr h="462095">
                <a:tc>
                  <a:txBody>
                    <a:bodyPr/>
                    <a:lstStyle/>
                    <a:p>
                      <a:r>
                        <a:rPr lang="en-US" sz="1600" smtClean="0"/>
                        <a:t>192.168.20.0/24</a:t>
                      </a:r>
                      <a:endParaRPr lang="en-US" sz="1600"/>
                    </a:p>
                  </a:txBody>
                  <a:tcPr/>
                </a:tc>
                <a:tc>
                  <a:txBody>
                    <a:bodyPr/>
                    <a:lstStyle/>
                    <a:p>
                      <a:r>
                        <a:rPr lang="en-US" sz="1600" smtClean="0"/>
                        <a:t>10.0.0.1</a:t>
                      </a:r>
                      <a:endParaRPr lang="en-US" sz="1600"/>
                    </a:p>
                  </a:txBody>
                  <a:tcPr/>
                </a:tc>
              </a:tr>
            </a:tbl>
          </a:graphicData>
        </a:graphic>
      </p:graphicFrame>
    </p:spTree>
    <p:extLst>
      <p:ext uri="{BB962C8B-B14F-4D97-AF65-F5344CB8AC3E}">
        <p14:creationId xmlns:p14="http://schemas.microsoft.com/office/powerpoint/2010/main" val="88193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a:t>
            </a:r>
            <a:endParaRPr lang="en-US"/>
          </a:p>
        </p:txBody>
      </p:sp>
      <p:sp>
        <p:nvSpPr>
          <p:cNvPr id="3" name="Content Placeholder 2"/>
          <p:cNvSpPr>
            <a:spLocks noGrp="1"/>
          </p:cNvSpPr>
          <p:nvPr>
            <p:ph idx="1"/>
          </p:nvPr>
        </p:nvSpPr>
        <p:spPr/>
        <p:txBody>
          <a:bodyPr/>
          <a:lstStyle/>
          <a:p>
            <a:r>
              <a:rPr lang="en-US" smtClean="0"/>
              <a:t>Static routing (previous slide)</a:t>
            </a:r>
          </a:p>
          <a:p>
            <a:r>
              <a:rPr lang="en-US" smtClean="0"/>
              <a:t>Dynamic routing</a:t>
            </a:r>
            <a:endParaRPr lang="en-US"/>
          </a:p>
        </p:txBody>
      </p:sp>
    </p:spTree>
    <p:extLst>
      <p:ext uri="{BB962C8B-B14F-4D97-AF65-F5344CB8AC3E}">
        <p14:creationId xmlns:p14="http://schemas.microsoft.com/office/powerpoint/2010/main" val="392250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RIP</a:t>
            </a:r>
            <a:endParaRPr lang="en-US"/>
          </a:p>
        </p:txBody>
      </p:sp>
      <p:sp>
        <p:nvSpPr>
          <p:cNvPr id="3" name="Content Placeholder 2"/>
          <p:cNvSpPr>
            <a:spLocks noGrp="1"/>
          </p:cNvSpPr>
          <p:nvPr>
            <p:ph idx="1"/>
          </p:nvPr>
        </p:nvSpPr>
        <p:spPr/>
        <p:txBody>
          <a:bodyPr/>
          <a:lstStyle/>
          <a:p>
            <a:r>
              <a:rPr lang="en-US" smtClean="0"/>
              <a:t>Routing Information Protocol</a:t>
            </a:r>
          </a:p>
          <a:p>
            <a:r>
              <a:rPr lang="en-US" smtClean="0"/>
              <a:t>Uses distance vector routing </a:t>
            </a:r>
          </a:p>
          <a:p>
            <a:r>
              <a:rPr lang="en-US" smtClean="0"/>
              <a:t>Used hop count as metric</a:t>
            </a:r>
          </a:p>
          <a:p>
            <a:r>
              <a:rPr lang="en-US" smtClean="0"/>
              <a:t>Routers exchange routing tables periodically</a:t>
            </a:r>
            <a:endParaRPr lang="en-US"/>
          </a:p>
        </p:txBody>
      </p:sp>
      <p:sp>
        <p:nvSpPr>
          <p:cNvPr id="4" name="Rectangle 3"/>
          <p:cNvSpPr/>
          <p:nvPr/>
        </p:nvSpPr>
        <p:spPr>
          <a:xfrm>
            <a:off x="5706534" y="6374396"/>
            <a:ext cx="4880760" cy="369332"/>
          </a:xfrm>
          <a:prstGeom prst="rect">
            <a:avLst/>
          </a:prstGeom>
        </p:spPr>
        <p:txBody>
          <a:bodyPr wrap="none">
            <a:spAutoFit/>
          </a:bodyPr>
          <a:lstStyle/>
          <a:p>
            <a:r>
              <a:rPr lang="en-US" smtClean="0">
                <a:hlinkClick r:id="rId2"/>
              </a:rPr>
              <a:t>https://www.youtube.com/watch?v=8kaAfUOxZRI</a:t>
            </a:r>
            <a:endParaRPr lang="en-US"/>
          </a:p>
        </p:txBody>
      </p:sp>
      <p:sp>
        <p:nvSpPr>
          <p:cNvPr id="5" name="Rectangle 4"/>
          <p:cNvSpPr/>
          <p:nvPr/>
        </p:nvSpPr>
        <p:spPr>
          <a:xfrm>
            <a:off x="838200" y="6374898"/>
            <a:ext cx="4938275" cy="369332"/>
          </a:xfrm>
          <a:prstGeom prst="rect">
            <a:avLst/>
          </a:prstGeom>
        </p:spPr>
        <p:txBody>
          <a:bodyPr wrap="none">
            <a:spAutoFit/>
          </a:bodyPr>
          <a:lstStyle/>
          <a:p>
            <a:r>
              <a:rPr lang="en-US" b="0" i="0" smtClean="0">
                <a:effectLst/>
                <a:latin typeface="Roboto"/>
              </a:rPr>
              <a:t>RIP &amp; routing table basics using Packet Tracer</a:t>
            </a:r>
            <a:endParaRPr lang="en-US" b="0" i="0">
              <a:effectLst/>
              <a:latin typeface="Roboto"/>
            </a:endParaRPr>
          </a:p>
        </p:txBody>
      </p:sp>
      <p:sp>
        <p:nvSpPr>
          <p:cNvPr id="6" name="Rectangle 5"/>
          <p:cNvSpPr/>
          <p:nvPr/>
        </p:nvSpPr>
        <p:spPr>
          <a:xfrm>
            <a:off x="838200" y="5906097"/>
            <a:ext cx="5868273" cy="369332"/>
          </a:xfrm>
          <a:prstGeom prst="rect">
            <a:avLst/>
          </a:prstGeom>
        </p:spPr>
        <p:txBody>
          <a:bodyPr wrap="none">
            <a:spAutoFit/>
          </a:bodyPr>
          <a:lstStyle/>
          <a:p>
            <a:r>
              <a:rPr lang="en-US" smtClean="0">
                <a:hlinkClick r:id="rId3"/>
              </a:rPr>
              <a:t>https://en.wikipedia.org/wiki/Routing_Information_Protocol</a:t>
            </a:r>
            <a:endParaRPr lang="en-US"/>
          </a:p>
        </p:txBody>
      </p:sp>
    </p:spTree>
    <p:extLst>
      <p:ext uri="{BB962C8B-B14F-4D97-AF65-F5344CB8AC3E}">
        <p14:creationId xmlns:p14="http://schemas.microsoft.com/office/powerpoint/2010/main" val="428630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Default Route for Router</a:t>
            </a:r>
            <a:endParaRPr lang="en-US"/>
          </a:p>
        </p:txBody>
      </p:sp>
      <p:sp>
        <p:nvSpPr>
          <p:cNvPr id="3" name="Content Placeholder 2"/>
          <p:cNvSpPr>
            <a:spLocks noGrp="1"/>
          </p:cNvSpPr>
          <p:nvPr>
            <p:ph idx="1"/>
          </p:nvPr>
        </p:nvSpPr>
        <p:spPr/>
        <p:txBody>
          <a:bodyPr/>
          <a:lstStyle/>
          <a:p>
            <a:r>
              <a:rPr lang="en-US" smtClean="0"/>
              <a:t>Set a static ip</a:t>
            </a:r>
          </a:p>
          <a:p>
            <a:r>
              <a:rPr lang="en-US" smtClean="0"/>
              <a:t>Network: 0.0.0.0</a:t>
            </a:r>
          </a:p>
          <a:p>
            <a:r>
              <a:rPr lang="en-US" smtClean="0"/>
              <a:t>Subnet Mask: 0.0.0.0</a:t>
            </a:r>
          </a:p>
          <a:p>
            <a:r>
              <a:rPr lang="en-US" smtClean="0"/>
              <a:t>Next Hop: &lt;default ip&gt;</a:t>
            </a:r>
          </a:p>
          <a:p>
            <a:endParaRPr lang="en-US"/>
          </a:p>
          <a:p>
            <a:r>
              <a:rPr lang="en-US" smtClean="0"/>
              <a:t>Any packet that hits this router will be destined to &lt;default ip&gt;</a:t>
            </a:r>
            <a:endParaRPr lang="en-US"/>
          </a:p>
        </p:txBody>
      </p:sp>
      <p:sp>
        <p:nvSpPr>
          <p:cNvPr id="4" name="Rectangle 3"/>
          <p:cNvSpPr/>
          <p:nvPr/>
        </p:nvSpPr>
        <p:spPr>
          <a:xfrm>
            <a:off x="838200" y="5807631"/>
            <a:ext cx="4887813" cy="369332"/>
          </a:xfrm>
          <a:prstGeom prst="rect">
            <a:avLst/>
          </a:prstGeom>
        </p:spPr>
        <p:txBody>
          <a:bodyPr wrap="none">
            <a:spAutoFit/>
          </a:bodyPr>
          <a:lstStyle/>
          <a:p>
            <a:r>
              <a:rPr lang="en-US">
                <a:hlinkClick r:id="rId2"/>
              </a:rPr>
              <a:t>https://www.youtube.com/watch?v=XyKxoDPr5_c</a:t>
            </a:r>
            <a:endParaRPr lang="en-US"/>
          </a:p>
        </p:txBody>
      </p:sp>
    </p:spTree>
    <p:extLst>
      <p:ext uri="{BB962C8B-B14F-4D97-AF65-F5344CB8AC3E}">
        <p14:creationId xmlns:p14="http://schemas.microsoft.com/office/powerpoint/2010/main" val="166236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Commands</a:t>
            </a:r>
            <a:endParaRPr lang="en-US"/>
          </a:p>
        </p:txBody>
      </p:sp>
      <p:sp>
        <p:nvSpPr>
          <p:cNvPr id="3" name="Content Placeholder 2"/>
          <p:cNvSpPr>
            <a:spLocks noGrp="1"/>
          </p:cNvSpPr>
          <p:nvPr>
            <p:ph idx="1"/>
          </p:nvPr>
        </p:nvSpPr>
        <p:spPr/>
        <p:txBody>
          <a:bodyPr/>
          <a:lstStyle/>
          <a:p>
            <a:r>
              <a:rPr lang="en-US" smtClean="0"/>
              <a:t>tracert (trace route)</a:t>
            </a:r>
          </a:p>
          <a:p>
            <a:r>
              <a:rPr lang="en-US" smtClean="0"/>
              <a:t>Open PC command prompt</a:t>
            </a:r>
          </a:p>
          <a:p>
            <a:r>
              <a:rPr lang="en-US" smtClean="0"/>
              <a:t>This gives you a list of nodes to reach destination</a:t>
            </a:r>
          </a:p>
          <a:p>
            <a:endParaRPr lang="en-US"/>
          </a:p>
          <a:p>
            <a:r>
              <a:rPr lang="en-US" smtClean="0"/>
              <a:t>Example: tracert &lt;ip&gt;</a:t>
            </a:r>
            <a:r>
              <a:rPr lang="en-US"/>
              <a:t> </a:t>
            </a:r>
            <a:r>
              <a:rPr lang="en-US" smtClean="0"/>
              <a:t>  (just like ping &lt;ip&gt;).</a:t>
            </a:r>
          </a:p>
        </p:txBody>
      </p:sp>
    </p:spTree>
    <p:extLst>
      <p:ext uri="{BB962C8B-B14F-4D97-AF65-F5344CB8AC3E}">
        <p14:creationId xmlns:p14="http://schemas.microsoft.com/office/powerpoint/2010/main" val="190615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FAQ</a:t>
            </a:r>
            <a:endParaRPr lang="en-US"/>
          </a:p>
        </p:txBody>
      </p:sp>
      <p:sp>
        <p:nvSpPr>
          <p:cNvPr id="3" name="Content Placeholder 2"/>
          <p:cNvSpPr>
            <a:spLocks noGrp="1"/>
          </p:cNvSpPr>
          <p:nvPr>
            <p:ph idx="1"/>
          </p:nvPr>
        </p:nvSpPr>
        <p:spPr/>
        <p:txBody>
          <a:bodyPr/>
          <a:lstStyle/>
          <a:p>
            <a:r>
              <a:rPr lang="en-US" smtClean="0"/>
              <a:t>Why first ping fails sometimes?</a:t>
            </a:r>
          </a:p>
          <a:p>
            <a:r>
              <a:rPr lang="en-US" smtClean="0"/>
              <a:t>Because remote router has to know MAC address of destination PC. So an ARP broadcast message is sent from remote router, while keeping the ping message on hold. So it times out on source PC. By the time the second ping comes, remote router knows the MAC address of destination PC.</a:t>
            </a:r>
          </a:p>
          <a:p>
            <a:endParaRPr lang="en-US" smtClean="0"/>
          </a:p>
          <a:p>
            <a:pPr marL="0" indent="0">
              <a:buNone/>
            </a:pPr>
            <a:r>
              <a:rPr lang="en-US" sz="2400" smtClean="0">
                <a:hlinkClick r:id="rId2"/>
              </a:rPr>
              <a:t>https://www.pathsolutions.com/hubfs/PDF/PathSolutions-Why-Does-the-First-Ping-Usually-Fail.pdf</a:t>
            </a:r>
            <a:endParaRPr lang="en-US" sz="2400" smtClean="0"/>
          </a:p>
          <a:p>
            <a:pPr marL="0" indent="0">
              <a:buNone/>
            </a:pPr>
            <a:endParaRPr lang="en-US"/>
          </a:p>
          <a:p>
            <a:pPr marL="0" indent="0">
              <a:buNone/>
            </a:pPr>
            <a:endParaRPr lang="en-US"/>
          </a:p>
        </p:txBody>
      </p:sp>
    </p:spTree>
    <p:extLst>
      <p:ext uri="{BB962C8B-B14F-4D97-AF65-F5344CB8AC3E}">
        <p14:creationId xmlns:p14="http://schemas.microsoft.com/office/powerpoint/2010/main" val="3808803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227</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Packet Tracer Extra</vt:lpstr>
      <vt:lpstr>Routing Protocol</vt:lpstr>
      <vt:lpstr>Routing Table</vt:lpstr>
      <vt:lpstr>Routing Table</vt:lpstr>
      <vt:lpstr>Routing</vt:lpstr>
      <vt:lpstr>RIP</vt:lpstr>
      <vt:lpstr>Default Route for Router</vt:lpstr>
      <vt:lpstr>Some Commands</vt:lpstr>
      <vt:lpstr>FAQ</vt:lpstr>
      <vt:lpstr>FAQ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Packet Tracer</dc:title>
  <dc:creator>Tareq</dc:creator>
  <cp:lastModifiedBy>Tareq</cp:lastModifiedBy>
  <cp:revision>22</cp:revision>
  <dcterms:created xsi:type="dcterms:W3CDTF">2020-03-08T22:19:40Z</dcterms:created>
  <dcterms:modified xsi:type="dcterms:W3CDTF">2020-03-10T03:26:11Z</dcterms:modified>
</cp:coreProperties>
</file>