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0"/>
  </p:notesMasterIdLst>
  <p:handoutMasterIdLst>
    <p:handoutMasterId r:id="rId51"/>
  </p:handoutMasterIdLst>
  <p:sldIdLst>
    <p:sldId id="849" r:id="rId3"/>
    <p:sldId id="822" r:id="rId4"/>
    <p:sldId id="748" r:id="rId5"/>
    <p:sldId id="783" r:id="rId6"/>
    <p:sldId id="784" r:id="rId7"/>
    <p:sldId id="716" r:id="rId8"/>
    <p:sldId id="850" r:id="rId9"/>
    <p:sldId id="787" r:id="rId10"/>
    <p:sldId id="810" r:id="rId11"/>
    <p:sldId id="793" r:id="rId12"/>
    <p:sldId id="750" r:id="rId13"/>
    <p:sldId id="811" r:id="rId14"/>
    <p:sldId id="794" r:id="rId15"/>
    <p:sldId id="798" r:id="rId16"/>
    <p:sldId id="797" r:id="rId17"/>
    <p:sldId id="799" r:id="rId18"/>
    <p:sldId id="795" r:id="rId19"/>
    <p:sldId id="812" r:id="rId20"/>
    <p:sldId id="788" r:id="rId21"/>
    <p:sldId id="800" r:id="rId22"/>
    <p:sldId id="801" r:id="rId23"/>
    <p:sldId id="813" r:id="rId24"/>
    <p:sldId id="790" r:id="rId25"/>
    <p:sldId id="814" r:id="rId26"/>
    <p:sldId id="804" r:id="rId27"/>
    <p:sldId id="826" r:id="rId28"/>
    <p:sldId id="839" r:id="rId29"/>
    <p:sldId id="840" r:id="rId30"/>
    <p:sldId id="841" r:id="rId31"/>
    <p:sldId id="842" r:id="rId32"/>
    <p:sldId id="843" r:id="rId33"/>
    <p:sldId id="844" r:id="rId34"/>
    <p:sldId id="831" r:id="rId35"/>
    <p:sldId id="832" r:id="rId36"/>
    <p:sldId id="825" r:id="rId37"/>
    <p:sldId id="805" r:id="rId38"/>
    <p:sldId id="751" r:id="rId39"/>
    <p:sldId id="816" r:id="rId40"/>
    <p:sldId id="817" r:id="rId41"/>
    <p:sldId id="815" r:id="rId42"/>
    <p:sldId id="818" r:id="rId43"/>
    <p:sldId id="851" r:id="rId44"/>
    <p:sldId id="807" r:id="rId45"/>
    <p:sldId id="809" r:id="rId46"/>
    <p:sldId id="820" r:id="rId47"/>
    <p:sldId id="819" r:id="rId48"/>
    <p:sldId id="821" r:id="rId4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C0C0C4"/>
    <a:srgbClr val="678DC5"/>
    <a:srgbClr val="3E67A4"/>
    <a:srgbClr val="3E8DC5"/>
    <a:srgbClr val="5F5F65"/>
    <a:srgbClr val="7E7E86"/>
    <a:srgbClr val="8E8E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346" autoAdjust="0"/>
    <p:restoredTop sz="90213" autoAdjust="0"/>
  </p:normalViewPr>
  <p:slideViewPr>
    <p:cSldViewPr snapToGrid="0">
      <p:cViewPr varScale="1">
        <p:scale>
          <a:sx n="67" d="100"/>
          <a:sy n="67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7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6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xmlns="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8.2 IPv6 Network Addresses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8.2.3.2  IPv6 Prefix Length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8.2.3.1  IPv6</a:t>
            </a:r>
            <a:r>
              <a:rPr lang="en-US" baseline="0" dirty="0" smtClean="0"/>
              <a:t> Address Types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8.2.3.1/8.2.3.3  IPv6</a:t>
            </a:r>
            <a:r>
              <a:rPr lang="en-US" baseline="0" dirty="0" smtClean="0"/>
              <a:t> Unicast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  IPv6 Unicast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</a:t>
            </a:r>
            <a:r>
              <a:rPr lang="en-US" baseline="0" dirty="0" smtClean="0"/>
              <a:t>  IPv6 Unicast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  IPv6 Unicast</a:t>
            </a:r>
            <a:r>
              <a:rPr lang="en-US" baseline="0" dirty="0" smtClean="0"/>
              <a:t>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  IPv6 Unicast</a:t>
            </a:r>
            <a:r>
              <a:rPr lang="en-US" baseline="0" dirty="0" smtClean="0"/>
              <a:t>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8.2.3.4  IPv6 Link-Local Unicast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8.2.3.4  IPv6 Link-Local Unicast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8.2.4.1  Structure of an IPv6 Global Unicast</a:t>
            </a:r>
            <a:r>
              <a:rPr lang="en-US" baseline="0" dirty="0" smtClean="0"/>
              <a:t>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8.2.1.1  The Need for IPv6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8.2.4.1  Structure</a:t>
            </a:r>
            <a:r>
              <a:rPr lang="en-US" baseline="0" dirty="0" smtClean="0"/>
              <a:t> of an IPv6 Global Unicast Address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8.2.4.1  Structure</a:t>
            </a:r>
            <a:r>
              <a:rPr lang="en-US" baseline="0" dirty="0" smtClean="0"/>
              <a:t> of an IPv6 Global Unicast Address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8.2.4.1  Structure</a:t>
            </a:r>
            <a:r>
              <a:rPr lang="en-US" baseline="0" dirty="0" smtClean="0"/>
              <a:t> of an IPv6 Global Unicast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8.2.4.2  Static Configuration of a Global Unicast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8.2.4.2  Static Configuration</a:t>
            </a:r>
            <a:r>
              <a:rPr lang="en-US" baseline="0" dirty="0" smtClean="0"/>
              <a:t> of an IPv6 Global Unicast Address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8.2.4.3  </a:t>
            </a:r>
            <a:r>
              <a:rPr lang="en-US" sz="1200" dirty="0" smtClean="0">
                <a:latin typeface="Arial" charset="0"/>
              </a:rPr>
              <a:t>Dynamic Configuration of a Global Unicast Address using SLAAC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8.2.4.3  </a:t>
            </a:r>
            <a:r>
              <a:rPr lang="en-US" sz="1200" dirty="0" smtClean="0">
                <a:latin typeface="Arial" charset="0"/>
              </a:rPr>
              <a:t>Dynamic Configuration of a Global Unicast Address using SLAAC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8.2.4.3  </a:t>
            </a:r>
            <a:r>
              <a:rPr lang="en-US" sz="1200" dirty="0" smtClean="0">
                <a:latin typeface="Arial" charset="0"/>
              </a:rPr>
              <a:t>Dynamic Configuration of a Global Unicast Address using SLAAC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8.2.4.4  </a:t>
            </a:r>
            <a:r>
              <a:rPr lang="en-US" sz="1200" dirty="0" smtClean="0">
                <a:latin typeface="Arial" charset="0"/>
              </a:rPr>
              <a:t>Dynamic Configuration of a Global Unicast Address using DHCPv6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8.2.4.4  </a:t>
            </a:r>
            <a:r>
              <a:rPr lang="en-US" sz="1200" dirty="0" smtClean="0">
                <a:latin typeface="Arial" charset="0"/>
              </a:rPr>
              <a:t>Dynamic Configuration of a Global Unicast Address using DHCPv6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8.2.1.2  IPv4</a:t>
            </a:r>
            <a:r>
              <a:rPr lang="en-US" baseline="0" dirty="0" smtClean="0"/>
              <a:t> and IPv6 Coexistence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8.2.4.5  </a:t>
            </a:r>
            <a:r>
              <a:rPr lang="en-US" sz="1200" dirty="0" smtClean="0">
                <a:latin typeface="Arial" charset="0"/>
              </a:rPr>
              <a:t>EUI-64 Process or Randomly Generated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8.2.4.5  </a:t>
            </a:r>
            <a:r>
              <a:rPr lang="en-US" sz="1200" dirty="0" smtClean="0">
                <a:latin typeface="Arial" charset="0"/>
              </a:rPr>
              <a:t>EUI-64 Process or Randomly Generated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8.2.4.5  </a:t>
            </a:r>
            <a:r>
              <a:rPr lang="en-US" sz="1200" dirty="0" smtClean="0">
                <a:latin typeface="Arial" charset="0"/>
              </a:rPr>
              <a:t>EUI-64 Process or Randomly Generated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8.2.4.7  Static</a:t>
            </a:r>
            <a:r>
              <a:rPr lang="en-US" baseline="0" dirty="0" smtClean="0"/>
              <a:t> Link-local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8.2.4.7  Static</a:t>
            </a:r>
            <a:r>
              <a:rPr lang="en-US" baseline="0" dirty="0" smtClean="0"/>
              <a:t> Link-local Addresses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8.2.4.8 Verifying IPv6 Address Configuration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8.2.4.8 Verifying IPv6 Address Configuration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8.2.5.1  Assigned</a:t>
            </a:r>
            <a:r>
              <a:rPr lang="en-US" baseline="0" dirty="0" smtClean="0"/>
              <a:t> IPv6 Multicast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8.2.5.1  Assigned IPv6 Multicast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8.2.5.1  Assigned IPv6 Multicast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8.2.1.2  IPv4 and IPv6 Coexistence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8.2.5.2  Solicited Node IPv6 Multicast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8.2.5.2  Solicited Node IPv6 Multicast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8.3</a:t>
            </a:r>
            <a:r>
              <a:rPr lang="en-US" b="1" baseline="0" dirty="0" smtClean="0"/>
              <a:t> Connectivity Verification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8.3.1.1  ICMPv4 and ICMPv6 Messages</a:t>
            </a: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8.3.1.2</a:t>
            </a:r>
            <a:r>
              <a:rPr lang="en-US" baseline="0" dirty="0" smtClean="0"/>
              <a:t>   ICMPv6 Router Solicitation and Router Advertisement Messages</a:t>
            </a: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8.3.1.2 </a:t>
            </a:r>
            <a:r>
              <a:rPr lang="en-US" baseline="0" dirty="0" smtClean="0"/>
              <a:t> ICMPv6 Router Solicitation and Router Advertisement Messages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8.3.1.3  ICMPv6 Neighbor</a:t>
            </a:r>
            <a:r>
              <a:rPr lang="en-US" baseline="0" dirty="0" smtClean="0"/>
              <a:t> Solicitation and Neighbor Advertisement Messages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8.3.1.3  ICMPv6 Neighbor</a:t>
            </a:r>
            <a:r>
              <a:rPr lang="en-US" baseline="0" dirty="0" smtClean="0"/>
              <a:t> Solicitation and Neighbor Advertisement Messages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8.2.1.2 IPv4</a:t>
            </a:r>
            <a:r>
              <a:rPr lang="en-US" baseline="0" dirty="0" smtClean="0"/>
              <a:t> and IPV6 Coexistence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8.2.2.2  IPv</a:t>
            </a:r>
            <a:r>
              <a:rPr lang="en-US" baseline="0" dirty="0" smtClean="0"/>
              <a:t>6 Address Representation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8.2.2.3  Rule 1 – Omitting</a:t>
            </a:r>
            <a:r>
              <a:rPr lang="en-US" baseline="0" dirty="0" smtClean="0"/>
              <a:t> Leading 0s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8.2.2.4  Rule 2 – Omitting All 0 Segments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8.2.2.4  Rule 2</a:t>
            </a:r>
            <a:r>
              <a:rPr lang="en-US" baseline="0" dirty="0" smtClean="0"/>
              <a:t> – Omitting All 0 Segments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379492"/>
            <a:ext cx="8733677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IPv6 </a:t>
            </a:r>
            <a:r>
              <a:rPr lang="en-US" sz="2400" dirty="0">
                <a:latin typeface="Arial" charset="0"/>
              </a:rPr>
              <a:t>Network Addresses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831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Prefix Length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229" y="1325880"/>
            <a:ext cx="8382251" cy="4895098"/>
          </a:xfrm>
        </p:spPr>
        <p:txBody>
          <a:bodyPr/>
          <a:lstStyle/>
          <a:p>
            <a:r>
              <a:rPr lang="en-US" sz="2000" dirty="0" smtClean="0"/>
              <a:t>IPv6 </a:t>
            </a:r>
            <a:r>
              <a:rPr lang="en-US" sz="2000" dirty="0"/>
              <a:t>does not use the dotted-decimal subnet mask </a:t>
            </a:r>
            <a:r>
              <a:rPr lang="en-US" sz="2000" dirty="0" smtClean="0"/>
              <a:t>notation</a:t>
            </a:r>
          </a:p>
          <a:p>
            <a:r>
              <a:rPr lang="en-US" sz="2000" dirty="0" smtClean="0"/>
              <a:t>Prefix length indicates the network portion of an IPv6 address using the following format: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IPv6 address/prefix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refix length can range from 0 to 128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Typical prefix </a:t>
            </a:r>
            <a:r>
              <a:rPr lang="en-US" dirty="0" smtClean="0"/>
              <a:t>length is /64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4196987"/>
            <a:ext cx="6415088" cy="221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0961" y="3847699"/>
            <a:ext cx="1482834" cy="48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99798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Address Types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994" y="1781629"/>
            <a:ext cx="84328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/>
              <a:t>There are three types of IPv6 addresses: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Unicast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Multicast 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/>
              <a:t>Anycast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r>
              <a:rPr lang="en-US" sz="2000" b="1" dirty="0" smtClean="0"/>
              <a:t>Note</a:t>
            </a:r>
            <a:r>
              <a:rPr lang="en-US" sz="2000" dirty="0" smtClean="0"/>
              <a:t>: IPv6 </a:t>
            </a:r>
            <a:r>
              <a:rPr lang="en-US" sz="2000" dirty="0"/>
              <a:t>does not </a:t>
            </a:r>
            <a:r>
              <a:rPr lang="en-US" sz="2000" dirty="0" smtClean="0"/>
              <a:t>have broadcast addresses.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570" y="1502229"/>
            <a:ext cx="2743200" cy="5369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Unicast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342900" lvl="1" indent="-342900" defTabSz="457200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niquely </a:t>
            </a:r>
            <a:r>
              <a:rPr lang="en-US" dirty="0"/>
              <a:t>identifies an interface on an IPv6-enabled </a:t>
            </a:r>
            <a:r>
              <a:rPr lang="en-US" dirty="0" smtClean="0"/>
              <a:t>device.</a:t>
            </a:r>
          </a:p>
          <a:p>
            <a:pPr marL="342900" lvl="1" indent="-342900" defTabSz="457200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packet sent to a unicast address is received by the interface that is assigned that address.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810" y="1502229"/>
            <a:ext cx="5913740" cy="4365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042052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74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Addresses (cont.)</a:t>
            </a:r>
            <a:endParaRPr lang="en-US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5989" y="1538288"/>
            <a:ext cx="6169255" cy="4847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4876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469" y="1465942"/>
            <a:ext cx="8412731" cy="48983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Global </a:t>
            </a:r>
            <a:r>
              <a:rPr lang="en-US" sz="2000" b="1" dirty="0"/>
              <a:t>U</a:t>
            </a:r>
            <a:r>
              <a:rPr lang="en-US" sz="2000" b="1" dirty="0" smtClean="0"/>
              <a:t>nicast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a public IPv4 </a:t>
            </a:r>
            <a:r>
              <a:rPr lang="en-US" dirty="0" smtClean="0"/>
              <a:t>address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lobally unique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Internet </a:t>
            </a:r>
            <a:r>
              <a:rPr lang="en-US" dirty="0"/>
              <a:t>routable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Can </a:t>
            </a:r>
            <a:r>
              <a:rPr lang="en-US" dirty="0"/>
              <a:t>be configured statically or assigned </a:t>
            </a:r>
            <a:r>
              <a:rPr lang="en-US" dirty="0" smtClean="0"/>
              <a:t>dynamically </a:t>
            </a:r>
          </a:p>
          <a:p>
            <a:pPr marL="0" indent="0">
              <a:buNone/>
            </a:pPr>
            <a:r>
              <a:rPr lang="en-US" sz="2000" b="1" dirty="0" smtClean="0"/>
              <a:t>Link-local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to communicate with other devices on the same local </a:t>
            </a:r>
            <a:r>
              <a:rPr lang="en-US" dirty="0" smtClean="0"/>
              <a:t>link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Confined </a:t>
            </a:r>
            <a:r>
              <a:rPr lang="en-US" dirty="0"/>
              <a:t>to a single </a:t>
            </a:r>
            <a:r>
              <a:rPr lang="en-US" dirty="0" smtClean="0"/>
              <a:t>link;  not </a:t>
            </a:r>
            <a:r>
              <a:rPr lang="en-US" dirty="0"/>
              <a:t>routable beyond the </a:t>
            </a:r>
            <a:r>
              <a:rPr lang="en-US" dirty="0" smtClean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xmlns="" val="2346594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748" y="34867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469" y="1432560"/>
            <a:ext cx="8336531" cy="4931747"/>
          </a:xfrm>
        </p:spPr>
        <p:txBody>
          <a:bodyPr/>
          <a:lstStyle/>
          <a:p>
            <a:pPr marL="228600" indent="-228600">
              <a:buNone/>
            </a:pPr>
            <a:r>
              <a:rPr lang="en-US" sz="2000" b="1" dirty="0"/>
              <a:t>Loopback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by a host to send a packet to itself and cannot be assigned to a physical </a:t>
            </a:r>
            <a:r>
              <a:rPr lang="en-US" dirty="0" smtClean="0"/>
              <a:t>interface.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ing </a:t>
            </a:r>
            <a:r>
              <a:rPr lang="en-US" dirty="0"/>
              <a:t>an IPv6 loopback address to test the configuration of TCP/IP on the local </a:t>
            </a:r>
            <a:r>
              <a:rPr lang="en-US" dirty="0" smtClean="0"/>
              <a:t>host.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ll-0s </a:t>
            </a:r>
            <a:r>
              <a:rPr lang="en-US" dirty="0"/>
              <a:t>except for the last bit, represented as ::1/128 or just ::</a:t>
            </a:r>
            <a:r>
              <a:rPr lang="en-US" dirty="0" smtClean="0"/>
              <a:t>1.</a:t>
            </a:r>
            <a:endParaRPr lang="en-US" dirty="0"/>
          </a:p>
          <a:p>
            <a:pPr marL="228600" indent="-228600">
              <a:buNone/>
            </a:pPr>
            <a:r>
              <a:rPr lang="en-US" sz="2000" b="1" dirty="0"/>
              <a:t>Unspecified </a:t>
            </a:r>
            <a:r>
              <a:rPr lang="en-US" sz="2000" b="1" dirty="0" smtClean="0"/>
              <a:t>Address </a:t>
            </a:r>
            <a:endParaRPr lang="en-US" sz="2000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All-0’s </a:t>
            </a:r>
            <a:r>
              <a:rPr lang="en-US" dirty="0"/>
              <a:t>address represented </a:t>
            </a:r>
            <a:r>
              <a:rPr lang="en-US" dirty="0" smtClean="0"/>
              <a:t>as </a:t>
            </a:r>
            <a:r>
              <a:rPr lang="en-US" dirty="0"/>
              <a:t>::/128 or just </a:t>
            </a:r>
            <a:r>
              <a:rPr lang="en-US" dirty="0" smtClean="0"/>
              <a:t>:: 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be assigned to an interface and is </a:t>
            </a:r>
            <a:r>
              <a:rPr lang="en-US" dirty="0" smtClean="0"/>
              <a:t>only used </a:t>
            </a:r>
            <a:r>
              <a:rPr lang="en-US" dirty="0"/>
              <a:t>as a source </a:t>
            </a:r>
            <a:r>
              <a:rPr lang="en-US" dirty="0" smtClean="0"/>
              <a:t>address.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unspecified address is used as a source address when the device does not yet have a permanent IPv6 address or when the source of the packet is irrelevant to the </a:t>
            </a:r>
            <a:r>
              <a:rPr lang="en-US" dirty="0" smtClean="0"/>
              <a:t>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39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229" y="1465942"/>
            <a:ext cx="8321291" cy="48983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Unique </a:t>
            </a:r>
            <a:r>
              <a:rPr lang="en-US" sz="2000" b="1" dirty="0"/>
              <a:t>L</a:t>
            </a:r>
            <a:r>
              <a:rPr lang="en-US" sz="2000" b="1" dirty="0" smtClean="0"/>
              <a:t>ocal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Similar to private </a:t>
            </a:r>
            <a:r>
              <a:rPr lang="en-US" dirty="0"/>
              <a:t>addresses for </a:t>
            </a:r>
            <a:r>
              <a:rPr lang="en-US" dirty="0" smtClean="0"/>
              <a:t>IPv4.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local addressing within a site or between a limited number of </a:t>
            </a:r>
            <a:r>
              <a:rPr lang="en-US" dirty="0" smtClean="0"/>
              <a:t>sites.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range of FC00::/7 to FDFF::/</a:t>
            </a:r>
            <a:r>
              <a:rPr lang="en-US" dirty="0" smtClean="0"/>
              <a:t>7.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IPv4 Embedded 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to help transition from IPv4 to </a:t>
            </a:r>
            <a:r>
              <a:rPr lang="en-US" dirty="0" smtClean="0"/>
              <a:t>IPv6.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209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Link-Local Unicast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" y="1478279"/>
            <a:ext cx="8168640" cy="4856999"/>
          </a:xfrm>
        </p:spPr>
        <p:txBody>
          <a:bodyPr/>
          <a:lstStyle/>
          <a:p>
            <a:r>
              <a:rPr lang="en-US" sz="2000" dirty="0"/>
              <a:t>Every IPv6-enabled network interface is </a:t>
            </a:r>
            <a:r>
              <a:rPr lang="en-US" sz="2000" dirty="0" smtClean="0"/>
              <a:t>REQUIRED </a:t>
            </a:r>
            <a:r>
              <a:rPr lang="en-US" sz="2000" dirty="0"/>
              <a:t>to have a link-local address</a:t>
            </a:r>
          </a:p>
          <a:p>
            <a:r>
              <a:rPr lang="en-US" sz="2000" dirty="0" smtClean="0"/>
              <a:t>Enables a </a:t>
            </a:r>
            <a:r>
              <a:rPr lang="en-US" sz="2000" dirty="0"/>
              <a:t>device to communicate with other IPv6-enabled devices on the same link and only on that link (</a:t>
            </a:r>
            <a:r>
              <a:rPr lang="en-US" sz="2000" dirty="0" smtClean="0"/>
              <a:t>subnet)</a:t>
            </a:r>
          </a:p>
          <a:p>
            <a:r>
              <a:rPr lang="en-US" sz="2000" dirty="0" smtClean="0"/>
              <a:t>FE80</a:t>
            </a:r>
            <a:r>
              <a:rPr lang="en-US" sz="2000" dirty="0"/>
              <a:t>::/10 </a:t>
            </a:r>
            <a:r>
              <a:rPr lang="en-US" sz="2000" dirty="0" smtClean="0"/>
              <a:t>range, first </a:t>
            </a:r>
            <a:r>
              <a:rPr lang="en-US" sz="2000" dirty="0"/>
              <a:t>10 bits are 1111 1110 10xx </a:t>
            </a:r>
            <a:r>
              <a:rPr lang="en-US" sz="2000" dirty="0" err="1" smtClean="0"/>
              <a:t>xxxx</a:t>
            </a:r>
            <a:endParaRPr lang="en-US" sz="2000" dirty="0" smtClean="0"/>
          </a:p>
          <a:p>
            <a:r>
              <a:rPr lang="en-US" sz="2000" dirty="0" smtClean="0"/>
              <a:t>1111 </a:t>
            </a:r>
            <a:r>
              <a:rPr lang="en-US" sz="2000" dirty="0"/>
              <a:t>1110 10</a:t>
            </a:r>
            <a:r>
              <a:rPr lang="en-US" sz="2000" b="1" dirty="0">
                <a:solidFill>
                  <a:srgbClr val="FF0000"/>
                </a:solidFill>
              </a:rPr>
              <a:t>00 0000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(FE80) </a:t>
            </a:r>
            <a:r>
              <a:rPr lang="en-US" sz="2000" dirty="0" smtClean="0"/>
              <a:t>- </a:t>
            </a:r>
            <a:r>
              <a:rPr lang="en-US" sz="2000" dirty="0"/>
              <a:t>1111 1110 10</a:t>
            </a:r>
            <a:r>
              <a:rPr lang="en-US" sz="2000" b="1" dirty="0">
                <a:solidFill>
                  <a:srgbClr val="FF0000"/>
                </a:solidFill>
              </a:rPr>
              <a:t>11 1111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(FEBF</a:t>
            </a:r>
            <a:r>
              <a:rPr lang="en-US" sz="2000" dirty="0" smtClean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7650" y="-762000"/>
            <a:ext cx="40576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a header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4919" y="4133849"/>
            <a:ext cx="6600095" cy="2145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9665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652" y="3791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Link-Local 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" y="1545052"/>
            <a:ext cx="248793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Packets with a source or destination link-local address cannot be routed beyond the link from where the packet </a:t>
            </a:r>
            <a:r>
              <a:rPr lang="en-US" sz="2000" dirty="0" smtClean="0"/>
              <a:t>originated.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7645" y="1504046"/>
            <a:ext cx="5179105" cy="5098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2358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23" y="409632"/>
            <a:ext cx="8604517" cy="85528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Structure of an IPv6 Global Unicast Address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0323" y="1440452"/>
            <a:ext cx="8398397" cy="5086416"/>
          </a:xfrm>
        </p:spPr>
        <p:txBody>
          <a:bodyPr/>
          <a:lstStyle/>
          <a:p>
            <a:r>
              <a:rPr lang="en-US" sz="2000" dirty="0"/>
              <a:t>IPv6 global unicast addresses are globally unique and routable on the IPv6 </a:t>
            </a:r>
            <a:r>
              <a:rPr lang="en-US" sz="2000" dirty="0" smtClean="0"/>
              <a:t>Internet</a:t>
            </a:r>
          </a:p>
          <a:p>
            <a:r>
              <a:rPr lang="en-US" sz="2000" dirty="0" smtClean="0"/>
              <a:t>Equivalent to </a:t>
            </a:r>
            <a:r>
              <a:rPr lang="en-US" sz="2000" dirty="0"/>
              <a:t>public IPv4 </a:t>
            </a:r>
            <a:r>
              <a:rPr lang="en-US" sz="2000" dirty="0" smtClean="0"/>
              <a:t>addresses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ICANN</a:t>
            </a:r>
            <a:r>
              <a:rPr lang="en-US" sz="2000" dirty="0" smtClean="0"/>
              <a:t> allocates </a:t>
            </a:r>
            <a:r>
              <a:rPr lang="en-US" sz="2000" dirty="0"/>
              <a:t>IPv6 address blocks to the five </a:t>
            </a:r>
            <a:r>
              <a:rPr lang="en-US" sz="2000" dirty="0" smtClean="0"/>
              <a:t>RIRs</a:t>
            </a:r>
          </a:p>
        </p:txBody>
      </p:sp>
    </p:spTree>
    <p:extLst>
      <p:ext uri="{BB962C8B-B14F-4D97-AF65-F5344CB8AC3E}">
        <p14:creationId xmlns:p14="http://schemas.microsoft.com/office/powerpoint/2010/main" xmlns="" val="825227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Issues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Need for IPv6</a:t>
            </a:r>
            <a:endParaRPr lang="en-US" dirty="0">
              <a:latin typeface="Arial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3080" y="1401470"/>
            <a:ext cx="8277748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IPv6 is designed to be the successor to IPv4.</a:t>
            </a:r>
          </a:p>
          <a:p>
            <a:r>
              <a:rPr lang="en-US" sz="2000" dirty="0" smtClean="0"/>
              <a:t>Depletion of IPv4 address space has been the motivating factor for moving to IPv6.</a:t>
            </a:r>
          </a:p>
          <a:p>
            <a:r>
              <a:rPr lang="en-US" sz="2000" dirty="0" smtClean="0"/>
              <a:t>Projections show that all five RIRs will run out of IPv4 addresses between 2015 and 2020.</a:t>
            </a:r>
          </a:p>
          <a:p>
            <a:r>
              <a:rPr lang="en-US" sz="2000" dirty="0" smtClean="0"/>
              <a:t>With an increasing Internet population, a limited IPv4 address space, issues with NAT and an Internet of things, the time has come to begin the transition to IPv6!</a:t>
            </a:r>
          </a:p>
          <a:p>
            <a:r>
              <a:rPr lang="en-US" sz="2000" dirty="0" smtClean="0"/>
              <a:t>IPv4 has a theoretical maximum of 4.3 billion addresses, plus private addresses in combination with NAT. </a:t>
            </a:r>
          </a:p>
          <a:p>
            <a:r>
              <a:rPr lang="en-US" sz="2000" dirty="0" smtClean="0"/>
              <a:t>IPv6 larger 128-bit address space provides for 340 </a:t>
            </a:r>
            <a:r>
              <a:rPr lang="en-US" sz="2000" dirty="0" err="1" smtClean="0"/>
              <a:t>undecillion</a:t>
            </a:r>
            <a:r>
              <a:rPr lang="en-US" sz="2000" dirty="0" smtClean="0"/>
              <a:t> addresses.</a:t>
            </a:r>
          </a:p>
          <a:p>
            <a:r>
              <a:rPr lang="en-US" sz="2000" dirty="0" smtClean="0"/>
              <a:t>IPv6 fixes the limitations of IPv4 and includes additional enhancements, such as ICMPv6.</a:t>
            </a:r>
            <a:endParaRPr lang="en-US" sz="2000" b="1" dirty="0" smtClean="0"/>
          </a:p>
          <a:p>
            <a:pPr marL="0" indent="0">
              <a:buFont typeface="Wingdings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10371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30925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Structure of an IPv6 Global Unicast Address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309" y="1687285"/>
            <a:ext cx="83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Currently, only </a:t>
            </a:r>
            <a:r>
              <a:rPr lang="en-US" sz="2000" dirty="0">
                <a:solidFill>
                  <a:srgbClr val="FF0000"/>
                </a:solidFill>
              </a:rPr>
              <a:t>global unicast addresses </a:t>
            </a:r>
            <a:r>
              <a:rPr lang="en-US" sz="2000" dirty="0"/>
              <a:t>with the first three bits of 001 or 2000::/3 are being </a:t>
            </a:r>
            <a:r>
              <a:rPr lang="en-US" sz="2000" dirty="0" smtClean="0"/>
              <a:t>assigned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304" y="2450969"/>
            <a:ext cx="7535679" cy="3598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2720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486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Structure of an IPv6 Global Unicast Address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81001" y="1470748"/>
            <a:ext cx="8260080" cy="8759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global unicast address has three parts</a:t>
            </a:r>
            <a:r>
              <a:rPr lang="en-US" sz="2000" dirty="0" smtClean="0"/>
              <a:t>: Global Routing Prefix, Subnet ID, and Interface ID.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346670"/>
            <a:ext cx="8382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Global Routing Prefix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is the prefix or network portion of the address assigned by the provider, such as an ISP, to a customer or site, currently, RIR’s assign a /48 global routing prefix to customers.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2001:0DB8:ACAD::/48 has a prefix that indicates that the first 48 bits (2001:0DB8:ACAD) is the prefix or network portion.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7844" y="4526279"/>
            <a:ext cx="5751196" cy="184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8078" y="4222470"/>
            <a:ext cx="2295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0365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2800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Structure of an IPv6 Global Unicast Address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" y="1396060"/>
            <a:ext cx="8520066" cy="5086416"/>
          </a:xfrm>
        </p:spPr>
        <p:txBody>
          <a:bodyPr/>
          <a:lstStyle/>
          <a:p>
            <a:r>
              <a:rPr lang="en-US" sz="2000" b="1" dirty="0" smtClean="0"/>
              <a:t>Subnet ID</a:t>
            </a:r>
            <a:r>
              <a:rPr lang="en-US" sz="2000" dirty="0"/>
              <a:t> </a:t>
            </a:r>
            <a:r>
              <a:rPr lang="en-US" sz="2000" dirty="0" smtClean="0"/>
              <a:t>is used </a:t>
            </a:r>
            <a:r>
              <a:rPr lang="en-US" sz="2000" dirty="0"/>
              <a:t>by an organization to identify subnets within its </a:t>
            </a:r>
            <a:r>
              <a:rPr lang="en-US" sz="2000" dirty="0" smtClean="0"/>
              <a:t>site</a:t>
            </a:r>
          </a:p>
          <a:p>
            <a:r>
              <a:rPr lang="en-US" sz="2000" b="1" dirty="0" smtClean="0"/>
              <a:t>Interface </a:t>
            </a:r>
            <a:r>
              <a:rPr lang="en-US" sz="2000" b="1" dirty="0"/>
              <a:t>ID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quivalent </a:t>
            </a:r>
            <a:r>
              <a:rPr lang="en-US" dirty="0"/>
              <a:t>to the host portion of an IPv4 </a:t>
            </a:r>
            <a:r>
              <a:rPr lang="en-US" dirty="0" smtClean="0"/>
              <a:t>address.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because </a:t>
            </a:r>
            <a:r>
              <a:rPr lang="en-US" dirty="0"/>
              <a:t>a single host may have multiple interfaces, each having one or more IPv6 </a:t>
            </a:r>
            <a:r>
              <a:rPr lang="en-US" dirty="0" smtClean="0"/>
              <a:t>addresses.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4765" y="3352798"/>
            <a:ext cx="440055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4479608"/>
            <a:ext cx="2571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908108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3806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Static Configuration of a Global Unicast Address</a:t>
            </a:r>
            <a:endParaRPr lang="en-US" sz="2800" dirty="0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932" y="1554480"/>
            <a:ext cx="5561027" cy="466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73461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51250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Static Configuration of an IPv6 Global Unicast Address (cont.)</a:t>
            </a:r>
            <a:endParaRPr lang="en-US" sz="2400" dirty="0">
              <a:latin typeface="Arial" charset="0"/>
            </a:endParaRPr>
          </a:p>
        </p:txBody>
      </p:sp>
      <p:pic>
        <p:nvPicPr>
          <p:cNvPr id="3074" name="Picture 2" descr="C:\Users\ElaineHorn\Desktop\7-2-4-2-static-config-ipv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2453" y="1553546"/>
            <a:ext cx="5962878" cy="49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0373" y="2514600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Windows IPv6 Setup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13195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07229" y="329621"/>
            <a:ext cx="8492932" cy="1100579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SLAAC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770" y="1709398"/>
            <a:ext cx="82105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1" dirty="0"/>
              <a:t>Stateless Address </a:t>
            </a:r>
            <a:r>
              <a:rPr lang="en-US" sz="2000" b="1" dirty="0" err="1"/>
              <a:t>Autoconfiguraton</a:t>
            </a:r>
            <a:r>
              <a:rPr lang="en-US" sz="2000" b="1" dirty="0"/>
              <a:t> </a:t>
            </a:r>
            <a:r>
              <a:rPr lang="en-US" sz="2000" b="1" dirty="0" smtClean="0"/>
              <a:t>(SLAAC)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A method that allows a device to obtain its prefix, prefix length and default gateway from an IPv6 router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No DHCPv6 server needed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Rely on ICMPv6 Router Advertisement (RA) messages</a:t>
            </a:r>
          </a:p>
          <a:p>
            <a:pPr marL="342900" indent="-342900" algn="l">
              <a:spcBef>
                <a:spcPts val="600"/>
              </a:spcBef>
              <a:buFont typeface="Arial" pitchFamily="34" charset="0"/>
              <a:buChar char="•"/>
            </a:pPr>
            <a:endParaRPr lang="en-US" sz="2000" b="1" dirty="0"/>
          </a:p>
          <a:p>
            <a:pPr algn="l">
              <a:spcBef>
                <a:spcPts val="600"/>
              </a:spcBef>
            </a:pPr>
            <a:r>
              <a:rPr lang="en-US" sz="2000" b="1" dirty="0" smtClean="0"/>
              <a:t>IPv6 routers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Forwards IPv6 packets between networks</a:t>
            </a:r>
            <a:endParaRPr lang="en-US" sz="2000" dirty="0"/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Can be configured with static routes or a dynamic IPv6 routing protocol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Sends ICMPv6 RA messages</a:t>
            </a:r>
          </a:p>
        </p:txBody>
      </p:sp>
    </p:spTree>
    <p:extLst>
      <p:ext uri="{BB962C8B-B14F-4D97-AF65-F5344CB8AC3E}">
        <p14:creationId xmlns:p14="http://schemas.microsoft.com/office/powerpoint/2010/main" xmlns="" val="3967822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40111"/>
            <a:ext cx="8772157" cy="1100579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SLAAC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" y="1709398"/>
            <a:ext cx="842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unicast-routing </a:t>
            </a:r>
            <a:r>
              <a:rPr lang="en-US" sz="2000" dirty="0" smtClean="0">
                <a:latin typeface="+mn-lt"/>
              </a:rPr>
              <a:t>command enables </a:t>
            </a:r>
            <a:r>
              <a:rPr lang="en-US" sz="2000" dirty="0">
                <a:latin typeface="+mn-lt"/>
              </a:rPr>
              <a:t>IPv6 </a:t>
            </a:r>
            <a:r>
              <a:rPr lang="en-US" sz="2000" dirty="0" smtClean="0">
                <a:latin typeface="+mn-lt"/>
              </a:rPr>
              <a:t>routing.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RA message can contain one of the </a:t>
            </a:r>
            <a:r>
              <a:rPr lang="en-US" sz="2000" dirty="0" smtClean="0">
                <a:latin typeface="+mn-lt"/>
              </a:rPr>
              <a:t>following three options:</a:t>
            </a:r>
            <a:endParaRPr lang="en-US" sz="2000" dirty="0">
              <a:latin typeface="+mn-lt"/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SLAAC Only – </a:t>
            </a: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the information contained in the RA </a:t>
            </a:r>
            <a:r>
              <a:rPr lang="en-US" sz="2000" dirty="0" smtClean="0">
                <a:latin typeface="+mn-lt"/>
              </a:rPr>
              <a:t>message.</a:t>
            </a:r>
            <a:endParaRPr lang="en-US" sz="2000" dirty="0">
              <a:latin typeface="+mn-lt"/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SLAAC and DHCPv6 – </a:t>
            </a: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the information contained in the RA message and get other information from the DHCPv6 server, stateless DHCPv6 </a:t>
            </a:r>
            <a:r>
              <a:rPr lang="en-US" sz="2000" dirty="0" smtClean="0">
                <a:latin typeface="+mn-lt"/>
              </a:rPr>
              <a:t>(for example, </a:t>
            </a:r>
            <a:r>
              <a:rPr lang="en-US" sz="2000" dirty="0">
                <a:latin typeface="+mn-lt"/>
              </a:rPr>
              <a:t>DNS</a:t>
            </a:r>
            <a:r>
              <a:rPr lang="en-US" sz="2000" dirty="0" smtClean="0">
                <a:latin typeface="+mn-lt"/>
              </a:rPr>
              <a:t>).</a:t>
            </a:r>
            <a:endParaRPr lang="en-US" sz="2000" dirty="0">
              <a:latin typeface="+mn-lt"/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DHCPv6 only – </a:t>
            </a:r>
            <a:r>
              <a:rPr lang="en-US" sz="2000" dirty="0" smtClean="0">
                <a:latin typeface="+mn-lt"/>
              </a:rPr>
              <a:t>The device </a:t>
            </a:r>
            <a:r>
              <a:rPr lang="en-US" sz="2000" dirty="0">
                <a:latin typeface="+mn-lt"/>
              </a:rPr>
              <a:t>should not use the information in the RA, stateful </a:t>
            </a:r>
            <a:r>
              <a:rPr lang="en-US" sz="2000" dirty="0" smtClean="0">
                <a:latin typeface="+mn-lt"/>
              </a:rPr>
              <a:t>DHCPv6.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Routers send ICMPv6 RA messages using the link-local address as the source IPv6 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5563065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3299" y="363911"/>
            <a:ext cx="8279222" cy="1100579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SLAAC (cont.)</a:t>
            </a:r>
            <a:endParaRPr lang="en-US" sz="2400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9255" y="1626876"/>
            <a:ext cx="6054489" cy="5083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893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6811"/>
            <a:ext cx="8772157" cy="1074937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DHCPv6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573" y="1741897"/>
            <a:ext cx="8245891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Dynamic Host Configuration Protocol for IPv6 (DHCPv6</a:t>
            </a:r>
            <a:r>
              <a:rPr lang="en-US" sz="2000" b="1" dirty="0" smtClean="0"/>
              <a:t>)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Similar to IPv4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Automatically </a:t>
            </a:r>
            <a:r>
              <a:rPr lang="en-US" sz="2000" dirty="0" smtClean="0">
                <a:latin typeface="+mn-lt"/>
              </a:rPr>
              <a:t>receives </a:t>
            </a:r>
            <a:r>
              <a:rPr lang="en-US" sz="2000" dirty="0">
                <a:latin typeface="+mn-lt"/>
              </a:rPr>
              <a:t>addressing </a:t>
            </a:r>
            <a:r>
              <a:rPr lang="en-US" sz="2000" dirty="0" smtClean="0">
                <a:latin typeface="+mn-lt"/>
              </a:rPr>
              <a:t>information, </a:t>
            </a:r>
            <a:r>
              <a:rPr lang="en-US" sz="2000" dirty="0">
                <a:latin typeface="+mn-lt"/>
              </a:rPr>
              <a:t>including a global unicast address, prefix length, default gateway address and the addresses of DNS servers using the services of a DHCPv6 </a:t>
            </a:r>
            <a:r>
              <a:rPr lang="en-US" sz="2000" dirty="0" smtClean="0">
                <a:latin typeface="+mn-lt"/>
              </a:rPr>
              <a:t>server.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Device may receive all or some of its IPv6 addressing information from a DHCPv6 server depending upon whether option 2 (SLAAC and DHCPv6) or option 3 (DHCPv6 only) is specified in the ICMPv6 RA </a:t>
            </a:r>
            <a:r>
              <a:rPr lang="en-US" sz="2000" dirty="0" smtClean="0">
                <a:latin typeface="+mn-lt"/>
              </a:rPr>
              <a:t>message.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Host may choose to ignore whatever is in the router’s RA message and obtain its IPv6 address and other information directly from a DHCPv6 server.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5112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7291"/>
            <a:ext cx="8436877" cy="1074937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DHCPv6 (cont.)</a:t>
            </a:r>
            <a:endParaRPr lang="en-US" sz="2400" dirty="0"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78"/>
          <a:stretch/>
        </p:blipFill>
        <p:spPr bwMode="auto">
          <a:xfrm>
            <a:off x="1340069" y="1676400"/>
            <a:ext cx="5842273" cy="4927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6223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2803" y="393281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Issues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Coexistence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" y="1490561"/>
            <a:ext cx="80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The </a:t>
            </a:r>
            <a:r>
              <a:rPr lang="en-US" sz="2000" dirty="0"/>
              <a:t>migration techniques can be divided into three </a:t>
            </a:r>
            <a:r>
              <a:rPr lang="en-US" sz="2000" dirty="0" smtClean="0"/>
              <a:t>categories: </a:t>
            </a:r>
          </a:p>
          <a:p>
            <a:pPr algn="l"/>
            <a:r>
              <a:rPr lang="en-US" sz="2000" dirty="0" smtClean="0"/>
              <a:t>Dual-stack, </a:t>
            </a:r>
            <a:r>
              <a:rPr lang="en-US" sz="2000" dirty="0" err="1" smtClean="0"/>
              <a:t>Tunnelling</a:t>
            </a:r>
            <a:r>
              <a:rPr lang="en-US" sz="2000" dirty="0" smtClean="0"/>
              <a:t>, and Translation.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6440" y="2830418"/>
            <a:ext cx="4327208" cy="3002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" y="5865674"/>
            <a:ext cx="792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Dual-stack: </a:t>
            </a:r>
            <a:r>
              <a:rPr lang="en-US" sz="2000" dirty="0"/>
              <a:t>Allows IPv4 and IPv6 to coexist on the same network. Devices run both IPv4 and IPv6 protocol stacks simultaneously.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8960" y="2407920"/>
            <a:ext cx="1828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Dual-stack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198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EUI-64 Process or Randomly Generated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7" y="1475102"/>
            <a:ext cx="8305803" cy="471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+mn-lt"/>
              </a:rPr>
              <a:t>EUI-64 Process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a client’s 48-bit Ethernet MAC </a:t>
            </a:r>
            <a:r>
              <a:rPr lang="en-US" sz="2000" dirty="0" smtClean="0">
                <a:latin typeface="+mn-lt"/>
              </a:rPr>
              <a:t>address </a:t>
            </a:r>
            <a:r>
              <a:rPr lang="en-US" sz="2000" dirty="0">
                <a:latin typeface="+mn-lt"/>
              </a:rPr>
              <a:t>and inserts another 16 bits in the middle of the 46-bit MAC address to create a 64-bit Interface </a:t>
            </a:r>
            <a:r>
              <a:rPr lang="en-US" sz="2000" dirty="0" smtClean="0">
                <a:latin typeface="+mn-lt"/>
              </a:rPr>
              <a:t>ID.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Advantage </a:t>
            </a:r>
            <a:r>
              <a:rPr lang="en-US" sz="2000" dirty="0">
                <a:latin typeface="+mn-lt"/>
              </a:rPr>
              <a:t>is </a:t>
            </a:r>
            <a:r>
              <a:rPr lang="en-US" sz="2000" dirty="0" smtClean="0">
                <a:latin typeface="+mn-lt"/>
              </a:rPr>
              <a:t>that the Ethernet </a:t>
            </a:r>
            <a:r>
              <a:rPr lang="en-US" sz="2000" dirty="0">
                <a:latin typeface="+mn-lt"/>
              </a:rPr>
              <a:t>MAC address can be used to determine the i</a:t>
            </a:r>
            <a:r>
              <a:rPr lang="en-US" sz="2000" dirty="0" smtClean="0">
                <a:latin typeface="+mn-lt"/>
              </a:rPr>
              <a:t>nterface; is easily tracked.</a:t>
            </a:r>
            <a:endParaRPr lang="en-US" sz="20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algn="l"/>
            <a:r>
              <a:rPr lang="en-US" sz="2000" b="1" dirty="0" smtClean="0">
                <a:latin typeface="+mn-lt"/>
              </a:rPr>
              <a:t>EUI-64 </a:t>
            </a:r>
            <a:r>
              <a:rPr lang="en-US" sz="2000" b="1" dirty="0">
                <a:latin typeface="+mn-lt"/>
              </a:rPr>
              <a:t>Interface ID </a:t>
            </a:r>
            <a:r>
              <a:rPr lang="en-US" sz="2000" dirty="0">
                <a:latin typeface="+mn-lt"/>
              </a:rPr>
              <a:t>is represented in binary and </a:t>
            </a:r>
            <a:r>
              <a:rPr lang="en-US" sz="2000" dirty="0" smtClean="0">
                <a:latin typeface="+mn-lt"/>
              </a:rPr>
              <a:t>comprises three parts: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24-bit OUI from the client MAC address, but the 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bit (the Universally/Locally bit) is reversed (0 becomes a 1</a:t>
            </a:r>
            <a:r>
              <a:rPr lang="en-US" sz="2000" dirty="0" smtClean="0">
                <a:latin typeface="+mn-lt"/>
              </a:rPr>
              <a:t>).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Inserted as a 16-bit </a:t>
            </a:r>
            <a:r>
              <a:rPr lang="en-US" sz="2000" dirty="0">
                <a:latin typeface="+mn-lt"/>
              </a:rPr>
              <a:t>value </a:t>
            </a:r>
            <a:r>
              <a:rPr lang="en-US" sz="2000" dirty="0" smtClean="0">
                <a:latin typeface="+mn-lt"/>
              </a:rPr>
              <a:t>FFFE. 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24-bit device identifier from the client MAC </a:t>
            </a:r>
            <a:r>
              <a:rPr lang="en-US" sz="2000" dirty="0" smtClean="0">
                <a:latin typeface="+mn-lt"/>
              </a:rPr>
              <a:t>address.</a:t>
            </a:r>
            <a:endParaRPr lang="en-US" sz="2000" dirty="0">
              <a:latin typeface="+mn-lt"/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341912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3770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EUI-64 Process or Randomly Generated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850" y="1383250"/>
            <a:ext cx="5949615" cy="5024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178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EUI-64 Process or Randomly Generated (cont.)</a:t>
            </a:r>
            <a:endParaRPr lang="en-US" sz="2800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742" y="1287766"/>
            <a:ext cx="7489098" cy="523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7971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401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IPv6 </a:t>
            </a:r>
            <a:r>
              <a:rPr lang="en-US" sz="1800" dirty="0" smtClean="0">
                <a:latin typeface="Arial" charset="0"/>
              </a:rPr>
              <a:t>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Static Link-local Addresses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01" y="2164536"/>
            <a:ext cx="7649335" cy="407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0989" y="1952170"/>
            <a:ext cx="41728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Configuring Link-local</a:t>
            </a:r>
          </a:p>
        </p:txBody>
      </p:sp>
    </p:spTree>
    <p:extLst>
      <p:ext uri="{BB962C8B-B14F-4D97-AF65-F5344CB8AC3E}">
        <p14:creationId xmlns:p14="http://schemas.microsoft.com/office/powerpoint/2010/main" xmlns="" val="1199887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553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IPv6 </a:t>
            </a:r>
            <a:r>
              <a:rPr lang="en-US" sz="1800" dirty="0" smtClean="0">
                <a:latin typeface="Arial" charset="0"/>
              </a:rPr>
              <a:t>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Static Link-local Addresses (cont.)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872" y="2433638"/>
            <a:ext cx="7423842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11285" y="1966311"/>
            <a:ext cx="368901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Configuring Link-local</a:t>
            </a:r>
          </a:p>
        </p:txBody>
      </p:sp>
    </p:spTree>
    <p:extLst>
      <p:ext uri="{BB962C8B-B14F-4D97-AF65-F5344CB8AC3E}">
        <p14:creationId xmlns:p14="http://schemas.microsoft.com/office/powerpoint/2010/main" xmlns="" val="216388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Global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Verifying IPv6 Address Configuration</a:t>
            </a:r>
            <a:endParaRPr lang="en-US" dirty="0">
              <a:latin typeface="Arial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7555" y="1717028"/>
            <a:ext cx="5354215" cy="431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1" y="1999684"/>
            <a:ext cx="312057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Each interface </a:t>
            </a:r>
            <a:r>
              <a:rPr lang="en-US" dirty="0"/>
              <a:t>has two IPv6 </a:t>
            </a:r>
            <a:r>
              <a:rPr lang="en-US" dirty="0" smtClean="0"/>
              <a:t>addresses - 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unicast address that was </a:t>
            </a:r>
            <a:r>
              <a:rPr lang="en-US" dirty="0" smtClean="0"/>
              <a:t>configured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that begins with </a:t>
            </a:r>
            <a:r>
              <a:rPr lang="en-US" dirty="0" smtClean="0"/>
              <a:t>FE80 </a:t>
            </a:r>
            <a:r>
              <a:rPr lang="en-US" dirty="0"/>
              <a:t>is </a:t>
            </a:r>
            <a:r>
              <a:rPr lang="en-US" dirty="0" smtClean="0"/>
              <a:t>automatically added as a link-local </a:t>
            </a:r>
            <a:r>
              <a:rPr lang="en-US" dirty="0"/>
              <a:t>unicast </a:t>
            </a:r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666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791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Global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Verifying IPv6 Address Configuration (cont.)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420" y="1600200"/>
            <a:ext cx="61603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737754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705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Multicast Addresses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Assigned IPv6 Multicast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955" y="1813560"/>
            <a:ext cx="8442485" cy="4907280"/>
          </a:xfrm>
        </p:spPr>
        <p:txBody>
          <a:bodyPr/>
          <a:lstStyle/>
          <a:p>
            <a:r>
              <a:rPr lang="en-US" sz="2000" dirty="0"/>
              <a:t>IPv6 multicast addresses have the prefix </a:t>
            </a:r>
            <a:r>
              <a:rPr lang="en-US" sz="2000" dirty="0" smtClean="0"/>
              <a:t>FF00::/8</a:t>
            </a:r>
          </a:p>
          <a:p>
            <a:r>
              <a:rPr lang="en-US" sz="2000" dirty="0"/>
              <a:t>There are two types of IPv6 multicast addresses: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Assigned </a:t>
            </a:r>
            <a:r>
              <a:rPr lang="en-US" dirty="0" smtClean="0"/>
              <a:t>multicast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Solicited </a:t>
            </a:r>
            <a:r>
              <a:rPr lang="en-US" dirty="0"/>
              <a:t>node </a:t>
            </a:r>
            <a:r>
              <a:rPr lang="en-US" dirty="0" smtClean="0"/>
              <a:t>multicast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8583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Multicast Addresses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Assigned IPv6 Multicast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0323" y="1394732"/>
            <a:ext cx="8169797" cy="50864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Two </a:t>
            </a:r>
            <a:r>
              <a:rPr lang="en-US" sz="2000" dirty="0"/>
              <a:t>common IPv6 assigned multicast groups include: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/>
              <a:t>FF02::1 All-nodes multicast group</a:t>
            </a:r>
            <a:r>
              <a:rPr lang="en-US" dirty="0"/>
              <a:t> </a:t>
            </a:r>
            <a:r>
              <a:rPr lang="en-US" dirty="0" smtClean="0"/>
              <a:t>– 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All IPv6-enabled devices join 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Same effect as an IPv4 broadcast address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/>
              <a:t>FF02::2 All-routers multicast group</a:t>
            </a:r>
            <a:r>
              <a:rPr lang="en-US" dirty="0"/>
              <a:t> 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All IPv6 routers join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 router becomes a member of this group when it is enabled as an IPv6 router with the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ipv6 unicast-routing </a:t>
            </a:r>
            <a:r>
              <a:rPr lang="en-US" dirty="0"/>
              <a:t>global configuration mode command.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 packet sent to this group is received and processed by all IPv6 routers on the link or network.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00503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0963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Multicast Addresses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Assigned IPv6 Multicast Addresses (cont.)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759" y="1377314"/>
            <a:ext cx="6150293" cy="5220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7809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Issues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Coexistence (cont.)</a:t>
            </a:r>
            <a:endParaRPr lang="en-US" dirty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772" y="5786846"/>
            <a:ext cx="774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 smtClean="0"/>
              <a:t>Tunnelling</a:t>
            </a:r>
            <a:r>
              <a:rPr lang="en-US" sz="2000" dirty="0" smtClean="0"/>
              <a:t>:  A method </a:t>
            </a:r>
            <a:r>
              <a:rPr lang="en-US" sz="2000" dirty="0"/>
              <a:t>of transporting an IPv6 packet over an IPv4 </a:t>
            </a:r>
            <a:r>
              <a:rPr lang="en-US" sz="2000" dirty="0" smtClean="0"/>
              <a:t>network. The </a:t>
            </a:r>
            <a:r>
              <a:rPr lang="en-US" sz="2000" dirty="0"/>
              <a:t>IPv6 packet is encapsulated inside </a:t>
            </a:r>
            <a:r>
              <a:rPr lang="en-US" sz="2000" dirty="0" smtClean="0"/>
              <a:t>an </a:t>
            </a:r>
            <a:r>
              <a:rPr lang="en-US" sz="2000" dirty="0"/>
              <a:t>IPv4 </a:t>
            </a:r>
            <a:r>
              <a:rPr lang="en-US" sz="2000" dirty="0" smtClean="0"/>
              <a:t>packet.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1606" y="1905000"/>
            <a:ext cx="6384174" cy="384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36520" y="1478280"/>
            <a:ext cx="32308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Tunnelling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3850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Multicast Addresses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Solicited Node IPv6 Multicast Addresses</a:t>
            </a:r>
            <a:endParaRPr lang="en-US" dirty="0">
              <a:latin typeface="Arial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13110" y="1379492"/>
            <a:ext cx="3444490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Similar to the all-nodes multicast address, matches only the last 24 bits of the IPv6 global unicast address of a device</a:t>
            </a:r>
          </a:p>
          <a:p>
            <a:r>
              <a:rPr lang="en-US" sz="2000" dirty="0" smtClean="0"/>
              <a:t>Automatically created when the global unicast or link-local unicast addresses are assigned</a:t>
            </a:r>
          </a:p>
          <a:p>
            <a:r>
              <a:rPr lang="en-US" sz="2000" dirty="0" smtClean="0"/>
              <a:t>Created by combining a special FF02:0:0:0:0:0:FF00::/104 prefix with the right-most 24 bits of its unicast address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07906"/>
            <a:ext cx="5087303" cy="3261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8805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020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Multicast Addresses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Solicited Node IPv6 Multicast Addresses (cont.)</a:t>
            </a:r>
            <a:endParaRPr lang="en-US" sz="2800" dirty="0">
              <a:latin typeface="Aria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32589" y="1591290"/>
            <a:ext cx="3540251" cy="526671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solicited node multicast address consists of two parts:</a:t>
            </a:r>
          </a:p>
          <a:p>
            <a:r>
              <a:rPr lang="en-US" sz="2000" b="1" dirty="0" smtClean="0"/>
              <a:t>FF02:0:0:0:0:0:FF00</a:t>
            </a:r>
            <a:r>
              <a:rPr lang="en-US" sz="2000" b="1" dirty="0"/>
              <a:t>::/104 multicast </a:t>
            </a:r>
            <a:r>
              <a:rPr lang="en-US" sz="2000" b="1" dirty="0" smtClean="0"/>
              <a:t>prefix </a:t>
            </a:r>
            <a:r>
              <a:rPr lang="en-US" sz="2000" dirty="0" smtClean="0"/>
              <a:t>– First </a:t>
            </a:r>
            <a:r>
              <a:rPr lang="en-US" sz="2000" dirty="0"/>
              <a:t>104 bits of the all solicited node multicast </a:t>
            </a:r>
            <a:r>
              <a:rPr lang="en-US" sz="2000" dirty="0" smtClean="0"/>
              <a:t>address</a:t>
            </a:r>
            <a:endParaRPr lang="en-US" sz="2000" dirty="0"/>
          </a:p>
          <a:p>
            <a:r>
              <a:rPr lang="en-US" sz="2000" b="1" dirty="0"/>
              <a:t>Least significant 24-bits </a:t>
            </a:r>
            <a:r>
              <a:rPr lang="en-US" sz="2000" dirty="0" smtClean="0"/>
              <a:t>– Copied </a:t>
            </a:r>
            <a:r>
              <a:rPr lang="en-US" sz="2000" dirty="0"/>
              <a:t>from the right-most 24 bits of the global unicast or link-local unicast address of the </a:t>
            </a:r>
            <a:r>
              <a:rPr lang="en-US" sz="2000" dirty="0" smtClean="0"/>
              <a:t>device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8658" y="1874520"/>
            <a:ext cx="5096245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39509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" y="2248534"/>
            <a:ext cx="4032250" cy="153098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8.3  Connectivity Verification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9284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ICMP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ICMPv4 and ICMPv6 Messages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51" y="1440452"/>
            <a:ext cx="8335009" cy="5224508"/>
          </a:xfrm>
        </p:spPr>
        <p:txBody>
          <a:bodyPr/>
          <a:lstStyle/>
          <a:p>
            <a:r>
              <a:rPr lang="en-US" sz="2000" dirty="0" smtClean="0"/>
              <a:t>ICMP </a:t>
            </a:r>
            <a:r>
              <a:rPr lang="en-US" sz="2000" dirty="0"/>
              <a:t>messages common to both ICMPv4 and ICMPv6 include: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Host confirmation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Destination or Service Unreachable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Time exceeded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Route </a:t>
            </a:r>
            <a:r>
              <a:rPr lang="en-US" dirty="0" smtClean="0"/>
              <a:t>redirection</a:t>
            </a:r>
          </a:p>
          <a:p>
            <a:pPr marL="231775" indent="-231775">
              <a:buFont typeface="Wingdings" pitchFamily="2" charset="2"/>
              <a:buChar char="§"/>
            </a:pPr>
            <a:r>
              <a:rPr lang="en-US" sz="2000" dirty="0"/>
              <a:t>Although IP is not a reliable protocol, the TCP/IP suite does provide for messages to be sent in the event of certain </a:t>
            </a:r>
            <a:r>
              <a:rPr lang="en-US" sz="2000" dirty="0" smtClean="0"/>
              <a:t>errors, sent </a:t>
            </a:r>
            <a:r>
              <a:rPr lang="en-US" sz="2000" dirty="0"/>
              <a:t>using the services of </a:t>
            </a:r>
            <a:r>
              <a:rPr lang="en-US" sz="2000" dirty="0" smtClean="0"/>
              <a:t>ICMP.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400421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230381"/>
            <a:ext cx="8772157" cy="133280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ICMP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ICMPv6 Router Solicitation and Router Advertisement Messages</a:t>
            </a:r>
            <a:endParaRPr lang="en-US" sz="2800" dirty="0">
              <a:latin typeface="Arial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9467" y="1778000"/>
            <a:ext cx="8398933" cy="4893734"/>
          </a:xfrm>
        </p:spPr>
        <p:txBody>
          <a:bodyPr/>
          <a:lstStyle/>
          <a:p>
            <a:r>
              <a:rPr lang="en-US" sz="2000" dirty="0"/>
              <a:t>ICMPv6 includes four new </a:t>
            </a:r>
            <a:r>
              <a:rPr lang="en-US" sz="2000" dirty="0" smtClean="0"/>
              <a:t>protocols </a:t>
            </a:r>
            <a:r>
              <a:rPr lang="en-US" sz="2000" dirty="0"/>
              <a:t>as part of the Neighbor Discovery Protocol (ND or NDP):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Router Solicitation message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Router Advertisement message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Neighbor Solicitation message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Neighbor Advertisement message</a:t>
            </a:r>
          </a:p>
          <a:p>
            <a:r>
              <a:rPr lang="en-US" sz="2000" b="1" dirty="0"/>
              <a:t>Router Solicitation and Router Advertisement </a:t>
            </a:r>
            <a:r>
              <a:rPr lang="en-US" sz="2000" b="1" dirty="0" smtClean="0"/>
              <a:t>Message </a:t>
            </a:r>
            <a:r>
              <a:rPr lang="en-US" sz="2000" dirty="0" smtClean="0"/>
              <a:t>–</a:t>
            </a:r>
            <a:r>
              <a:rPr lang="en-US" sz="2000" b="1" dirty="0" smtClean="0"/>
              <a:t> </a:t>
            </a:r>
            <a:r>
              <a:rPr lang="en-US" sz="2000" dirty="0" smtClean="0"/>
              <a:t>Sent </a:t>
            </a:r>
            <a:r>
              <a:rPr lang="en-US" sz="2000" dirty="0"/>
              <a:t>between hosts and routers. </a:t>
            </a:r>
          </a:p>
          <a:p>
            <a:r>
              <a:rPr lang="en-US" sz="2000" b="1" dirty="0"/>
              <a:t>Router Solicitation (RS) </a:t>
            </a:r>
            <a:r>
              <a:rPr lang="en-US" sz="2000" b="1" dirty="0" smtClean="0"/>
              <a:t>message</a:t>
            </a:r>
            <a:r>
              <a:rPr lang="en-US" sz="2000" dirty="0"/>
              <a:t> – RS </a:t>
            </a:r>
            <a:r>
              <a:rPr lang="en-US" sz="2000" dirty="0" smtClean="0"/>
              <a:t>messages are </a:t>
            </a:r>
            <a:r>
              <a:rPr lang="en-US" sz="2000" dirty="0"/>
              <a:t>sent as an IPv6 all-routers multicast </a:t>
            </a:r>
            <a:r>
              <a:rPr lang="en-US" sz="2000" dirty="0" smtClean="0"/>
              <a:t>message.</a:t>
            </a:r>
            <a:endParaRPr lang="en-US" sz="2000" dirty="0"/>
          </a:p>
          <a:p>
            <a:r>
              <a:rPr lang="en-US" sz="2000" b="1" dirty="0" smtClean="0"/>
              <a:t>Router </a:t>
            </a:r>
            <a:r>
              <a:rPr lang="en-US" sz="2000" b="1" dirty="0"/>
              <a:t>Advertisement (RA) </a:t>
            </a:r>
            <a:r>
              <a:rPr lang="en-US" sz="2000" b="1" dirty="0" smtClean="0"/>
              <a:t>message</a:t>
            </a:r>
            <a:r>
              <a:rPr lang="en-US" sz="2000" dirty="0"/>
              <a:t> – RA messages are sent by routers to provide addressing </a:t>
            </a:r>
            <a:r>
              <a:rPr lang="en-US" sz="2000" dirty="0" smtClean="0"/>
              <a:t>information.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80245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0454" y="321821"/>
            <a:ext cx="8772157" cy="133280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ICMP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ICMPv6 Router Solicitation and Router Advertisement Messages (cont.)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03"/>
          <a:stretch/>
        </p:blipFill>
        <p:spPr bwMode="auto">
          <a:xfrm>
            <a:off x="1123950" y="1709992"/>
            <a:ext cx="7289434" cy="4843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90781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199901"/>
            <a:ext cx="8772157" cy="133280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ICMP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ICMPv6 Neighbor Solicitation and Neighbor Advertisement Messages</a:t>
            </a:r>
            <a:endParaRPr lang="en-US" sz="28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902" y="1710508"/>
            <a:ext cx="77941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Two additional message types: 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Neighbor Solicitation (NS)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Neighbor Advertisement (NA) messages </a:t>
            </a:r>
            <a:endParaRPr lang="en-US" sz="2000" dirty="0" smtClean="0"/>
          </a:p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 smtClean="0">
                <a:latin typeface="+mn-lt"/>
              </a:rPr>
              <a:t>Used for address resolution </a:t>
            </a:r>
            <a:r>
              <a:rPr lang="en-US" sz="2000" dirty="0" smtClean="0">
                <a:latin typeface="+mn-lt"/>
              </a:rPr>
              <a:t>is used </a:t>
            </a:r>
            <a:r>
              <a:rPr lang="en-US" sz="2000" dirty="0">
                <a:latin typeface="+mn-lt"/>
              </a:rPr>
              <a:t>when a device on the LAN knows the IPv6 unicast address of a </a:t>
            </a:r>
            <a:r>
              <a:rPr lang="en-US" sz="2000" dirty="0" smtClean="0">
                <a:latin typeface="+mn-lt"/>
              </a:rPr>
              <a:t>destination, </a:t>
            </a:r>
            <a:r>
              <a:rPr lang="en-US" sz="2000" dirty="0">
                <a:latin typeface="+mn-lt"/>
              </a:rPr>
              <a:t>but does not know its Ethernet MAC </a:t>
            </a:r>
            <a:r>
              <a:rPr lang="en-US" sz="2000" dirty="0" smtClean="0">
                <a:latin typeface="+mn-lt"/>
              </a:rPr>
              <a:t>address.</a:t>
            </a:r>
            <a:endParaRPr lang="en-US" sz="2000" dirty="0">
              <a:latin typeface="+mn-lt"/>
            </a:endParaRPr>
          </a:p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dirty="0" smtClean="0">
                <a:latin typeface="+mn-lt"/>
              </a:rPr>
              <a:t>Also used for Duplicate </a:t>
            </a:r>
            <a:r>
              <a:rPr lang="en-US" sz="2000" b="1" dirty="0">
                <a:latin typeface="+mn-lt"/>
              </a:rPr>
              <a:t>Address Detection (DAD)</a:t>
            </a:r>
          </a:p>
          <a:p>
            <a:pPr marL="693738" lvl="3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Performed on the address to ensure that it is </a:t>
            </a:r>
            <a:r>
              <a:rPr lang="en-US" sz="2000" dirty="0" smtClean="0">
                <a:latin typeface="+mn-lt"/>
              </a:rPr>
              <a:t>unique. </a:t>
            </a:r>
            <a:endParaRPr lang="en-US" sz="2000" dirty="0">
              <a:latin typeface="+mn-lt"/>
            </a:endParaRPr>
          </a:p>
          <a:p>
            <a:pPr marL="693738" lvl="3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The device </a:t>
            </a:r>
            <a:r>
              <a:rPr lang="en-US" sz="2000" dirty="0" smtClean="0">
                <a:latin typeface="+mn-lt"/>
              </a:rPr>
              <a:t>sends an </a:t>
            </a:r>
            <a:r>
              <a:rPr lang="en-US" sz="2000" dirty="0">
                <a:latin typeface="+mn-lt"/>
              </a:rPr>
              <a:t>NS message with its own IPv6 address as the targeted IPv6 </a:t>
            </a:r>
            <a:r>
              <a:rPr lang="en-US" sz="2000" dirty="0" smtClean="0">
                <a:latin typeface="+mn-lt"/>
              </a:rPr>
              <a:t>address.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523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21821"/>
            <a:ext cx="8772157" cy="133280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ICMP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ICMPv6 Neighbor Solicitation and Neighbor Advertisement Messages (cont.)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4215" y="1919288"/>
            <a:ext cx="6271497" cy="459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919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5648" y="4401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Issues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Coexistence (cont.)</a:t>
            </a:r>
            <a:endParaRPr lang="en-US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549" y="4503783"/>
            <a:ext cx="802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Translation</a:t>
            </a:r>
            <a:r>
              <a:rPr lang="en-US" sz="2000" dirty="0"/>
              <a:t>: </a:t>
            </a:r>
            <a:r>
              <a:rPr lang="en-US" sz="2000" dirty="0" smtClean="0"/>
              <a:t>The Network </a:t>
            </a:r>
            <a:r>
              <a:rPr lang="en-US" sz="2000" dirty="0"/>
              <a:t>Address Translation 64 (NAT64) allows IPv6-enabled devices to communicate with IPv4-enabled devices using a translation technique similar to NAT for IPv4. An IPv6 packet is translated to an IPv4 packet, and vice versa.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5" t="16319"/>
          <a:stretch/>
        </p:blipFill>
        <p:spPr bwMode="auto">
          <a:xfrm>
            <a:off x="1051560" y="2164080"/>
            <a:ext cx="6659880" cy="224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3240" y="1691640"/>
            <a:ext cx="27127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865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0963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Address Representation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509" y="1478280"/>
            <a:ext cx="8443211" cy="5094308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128 </a:t>
            </a:r>
            <a:r>
              <a:rPr lang="en-US" sz="2000" dirty="0">
                <a:solidFill>
                  <a:srgbClr val="FF0000"/>
                </a:solidFill>
              </a:rPr>
              <a:t>bits </a:t>
            </a:r>
            <a:r>
              <a:rPr lang="en-US" sz="2000" dirty="0"/>
              <a:t>in length and written as a string of hexadecimal </a:t>
            </a:r>
            <a:r>
              <a:rPr lang="en-US" sz="2000" dirty="0" smtClean="0"/>
              <a:t>values</a:t>
            </a:r>
          </a:p>
          <a:p>
            <a:r>
              <a:rPr lang="en-US" sz="2000" dirty="0" smtClean="0"/>
              <a:t>In IPv6, 4 </a:t>
            </a:r>
            <a:r>
              <a:rPr lang="en-US" sz="2000" dirty="0"/>
              <a:t>bits </a:t>
            </a:r>
            <a:r>
              <a:rPr lang="en-US" sz="2000" dirty="0" smtClean="0"/>
              <a:t>represents a </a:t>
            </a:r>
            <a:r>
              <a:rPr lang="en-US" sz="2000" dirty="0"/>
              <a:t>single hexadecimal </a:t>
            </a:r>
            <a:r>
              <a:rPr lang="en-US" sz="2000" dirty="0" smtClean="0"/>
              <a:t>digit, 32 </a:t>
            </a:r>
            <a:r>
              <a:rPr lang="en-US" sz="2000" dirty="0"/>
              <a:t>hexadecimal </a:t>
            </a:r>
            <a:r>
              <a:rPr lang="en-US" sz="2000" dirty="0" smtClean="0"/>
              <a:t>value = IPv6 address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lvl="1" indent="0" algn="ctr"/>
            <a:r>
              <a:rPr lang="en-US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2001:0DB8:0000:1111:0000:0000:0000:0200</a:t>
            </a:r>
          </a:p>
          <a:p>
            <a:pPr marL="0" lvl="1" indent="0" algn="ctr"/>
            <a:r>
              <a:rPr lang="en-US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FE80:0000:0000:0000:0123:4567:89AB:CDEF</a:t>
            </a:r>
          </a:p>
          <a:p>
            <a:pPr marL="457200" lvl="1" indent="0"/>
            <a:endParaRPr lang="en-US" b="1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r>
              <a:rPr lang="en-US" sz="2000" dirty="0" err="1" smtClean="0"/>
              <a:t>Hextet</a:t>
            </a:r>
            <a:r>
              <a:rPr lang="en-US" sz="2000" dirty="0" smtClean="0"/>
              <a:t> used </a:t>
            </a:r>
            <a:r>
              <a:rPr lang="en-US" sz="2000" dirty="0"/>
              <a:t>to refer to a segment of 16 bits or four </a:t>
            </a:r>
            <a:r>
              <a:rPr lang="en-US" sz="2000" dirty="0" smtClean="0"/>
              <a:t>hexadecimals</a:t>
            </a:r>
            <a:endParaRPr lang="en-US" sz="2000" dirty="0"/>
          </a:p>
          <a:p>
            <a:r>
              <a:rPr lang="en-US" sz="2000" dirty="0" smtClean="0"/>
              <a:t>Can be </a:t>
            </a:r>
            <a:r>
              <a:rPr lang="en-US" sz="2000" dirty="0"/>
              <a:t>written in either lowercase or </a:t>
            </a:r>
            <a:r>
              <a:rPr lang="en-US" sz="2000" dirty="0" smtClean="0"/>
              <a:t>uppercase </a:t>
            </a:r>
            <a:endParaRPr lang="en-US" sz="2000" b="1" dirty="0"/>
          </a:p>
          <a:p>
            <a:endParaRPr 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15" y="4705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Rule 1- Omitting Leading 0s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189" y="1478280"/>
            <a:ext cx="8275571" cy="4987628"/>
          </a:xfrm>
        </p:spPr>
        <p:txBody>
          <a:bodyPr/>
          <a:lstStyle/>
          <a:p>
            <a:r>
              <a:rPr lang="en-US" sz="2000" dirty="0"/>
              <a:t>The first rule to help reduce the notation of IPv6 addresses is any leading 0s (zeros) in any 16-bit section or </a:t>
            </a:r>
            <a:r>
              <a:rPr lang="en-US" sz="2000" dirty="0" err="1"/>
              <a:t>hextet</a:t>
            </a:r>
            <a:r>
              <a:rPr lang="en-US" sz="2000" dirty="0"/>
              <a:t> can be </a:t>
            </a:r>
            <a:r>
              <a:rPr lang="en-US" sz="2000" dirty="0" smtClean="0"/>
              <a:t>omitted.</a:t>
            </a:r>
          </a:p>
          <a:p>
            <a:r>
              <a:rPr lang="en-US" sz="2000" dirty="0" smtClean="0"/>
              <a:t>01AB </a:t>
            </a:r>
            <a:r>
              <a:rPr lang="en-US" sz="2000" dirty="0"/>
              <a:t>can be represented as </a:t>
            </a:r>
            <a:r>
              <a:rPr lang="en-US" sz="2000" dirty="0" smtClean="0"/>
              <a:t>1AB.</a:t>
            </a:r>
            <a:endParaRPr lang="en-US" sz="2000" dirty="0"/>
          </a:p>
          <a:p>
            <a:r>
              <a:rPr lang="en-US" sz="2000" dirty="0"/>
              <a:t>09F0 can be represented as </a:t>
            </a:r>
            <a:r>
              <a:rPr lang="en-US" sz="2000" dirty="0" smtClean="0"/>
              <a:t>9F0.</a:t>
            </a:r>
            <a:endParaRPr lang="en-US" sz="2000" dirty="0"/>
          </a:p>
          <a:p>
            <a:r>
              <a:rPr lang="en-US" sz="2000" dirty="0"/>
              <a:t>0A00 can be represented as </a:t>
            </a:r>
            <a:r>
              <a:rPr lang="en-US" sz="2000" dirty="0" smtClean="0"/>
              <a:t>A00.</a:t>
            </a:r>
            <a:endParaRPr lang="en-US" sz="2000" dirty="0"/>
          </a:p>
          <a:p>
            <a:r>
              <a:rPr lang="en-US" sz="2000" dirty="0"/>
              <a:t>00AB can be represented as </a:t>
            </a:r>
            <a:r>
              <a:rPr lang="en-US" sz="2000" dirty="0" smtClean="0"/>
              <a:t>AB.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575" y="4122509"/>
            <a:ext cx="8086470" cy="132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74010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Rule 2 - Omitting All 0 Segments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" y="1539240"/>
            <a:ext cx="8443866" cy="4970210"/>
          </a:xfrm>
        </p:spPr>
        <p:txBody>
          <a:bodyPr/>
          <a:lstStyle/>
          <a:p>
            <a:r>
              <a:rPr lang="en-US" sz="2000" dirty="0" smtClean="0"/>
              <a:t>A double </a:t>
            </a:r>
            <a:r>
              <a:rPr lang="en-US" sz="2000" dirty="0"/>
              <a:t>colon (::) can replace any single, contiguous string of one or more 16-bit segments (</a:t>
            </a:r>
            <a:r>
              <a:rPr lang="en-US" sz="2000" dirty="0" err="1"/>
              <a:t>hextets</a:t>
            </a:r>
            <a:r>
              <a:rPr lang="en-US" sz="2000" dirty="0"/>
              <a:t>) consisting of all </a:t>
            </a:r>
            <a:r>
              <a:rPr lang="en-US" sz="2000" dirty="0" smtClean="0"/>
              <a:t>0’s.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Double colon </a:t>
            </a:r>
            <a:r>
              <a:rPr lang="en-US" sz="2000" dirty="0">
                <a:solidFill>
                  <a:srgbClr val="FF0000"/>
                </a:solidFill>
              </a:rPr>
              <a:t>(::) </a:t>
            </a:r>
            <a:r>
              <a:rPr lang="en-US" sz="2000" dirty="0"/>
              <a:t>can only be used once within an </a:t>
            </a:r>
            <a:r>
              <a:rPr lang="en-US" sz="2000" dirty="0" smtClean="0"/>
              <a:t>address otherwise the address will be ambiguous.</a:t>
            </a:r>
          </a:p>
          <a:p>
            <a:r>
              <a:rPr lang="en-US" sz="2000" dirty="0" smtClean="0"/>
              <a:t>Known </a:t>
            </a:r>
            <a:r>
              <a:rPr lang="en-US" sz="2000" dirty="0"/>
              <a:t>as the </a:t>
            </a:r>
            <a:r>
              <a:rPr lang="en-US" sz="2000" i="1" dirty="0"/>
              <a:t>compressed </a:t>
            </a:r>
            <a:r>
              <a:rPr lang="en-US" sz="2000" i="1" dirty="0" smtClean="0"/>
              <a:t>format.</a:t>
            </a:r>
            <a:endParaRPr lang="en-US" sz="2000" dirty="0"/>
          </a:p>
          <a:p>
            <a:r>
              <a:rPr lang="en-US" sz="2000" dirty="0"/>
              <a:t>Incorrect </a:t>
            </a:r>
            <a:r>
              <a:rPr lang="en-US" sz="2000" dirty="0" smtClean="0"/>
              <a:t>address - 2001:0DB8</a:t>
            </a:r>
            <a:r>
              <a:rPr lang="en-US" sz="2000" dirty="0"/>
              <a:t>::ABCD::</a:t>
            </a:r>
            <a:r>
              <a:rPr lang="en-US" sz="2000" dirty="0" smtClean="0"/>
              <a:t>1234.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54732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553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Rule 2 - Omitting All 0 Segments (cont.)</a:t>
            </a:r>
            <a:endParaRPr lang="en-US" dirty="0"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138" y="1648349"/>
            <a:ext cx="6676571" cy="277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96657" y="1771584"/>
            <a:ext cx="2039813" cy="50864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#1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 #2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6417" y="4961844"/>
            <a:ext cx="6684235" cy="124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9426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14492</TotalTime>
  <Pages>28</Pages>
  <Words>2278</Words>
  <Application>Microsoft Office PowerPoint</Application>
  <PresentationFormat>On-screen Show (4:3)</PresentationFormat>
  <Paragraphs>314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PPT-TMPLT-WHT_C</vt:lpstr>
      <vt:lpstr>NetAcad-4F_PPT-WHT_060408</vt:lpstr>
      <vt:lpstr>IPv6 Network Addresses</vt:lpstr>
      <vt:lpstr>IPv4 Issues The Need for IPv6</vt:lpstr>
      <vt:lpstr>IPv4 Issues IPv4 and IPv6 Coexistence</vt:lpstr>
      <vt:lpstr>IPv4 Issues IPv4 and IPv6 Coexistence (cont.)</vt:lpstr>
      <vt:lpstr>IPv4 Issues IPv4 and IPv6 Coexistence (cont.)</vt:lpstr>
      <vt:lpstr>IPv6 Addressing IPv6 Address Representation</vt:lpstr>
      <vt:lpstr>IPv6 Addressing Rule 1- Omitting Leading 0s</vt:lpstr>
      <vt:lpstr>IPv6 Addressing Rule 2 - Omitting All 0 Segments</vt:lpstr>
      <vt:lpstr>IPv6 Addressing Rule 2 - Omitting All 0 Segments (cont.)</vt:lpstr>
      <vt:lpstr>Types of IPv6 Addresses IPv6 Prefix Length</vt:lpstr>
      <vt:lpstr>Types of IPv6 Addresses IPv6 Address Types</vt:lpstr>
      <vt:lpstr>Types of IPv6 Addresses IPv6 Unicast Addresses</vt:lpstr>
      <vt:lpstr>Types of IPv6 Addresses IPv6 Unicast Addresses (cont.)</vt:lpstr>
      <vt:lpstr>Types of IPv6 Addresses IPv6 Unicast Addresses (cont.)</vt:lpstr>
      <vt:lpstr>Types of IPv6 Addresses IPv6 Unicast Addresses (cont.)</vt:lpstr>
      <vt:lpstr>Types of IPv6 Addresses IPv6 Unicast Addresses (cont.)</vt:lpstr>
      <vt:lpstr>Types of IPv6 Addresses IPv6 Link-Local Unicast Addresses</vt:lpstr>
      <vt:lpstr>Types of IPv6 Addresses IPv6 Link-Local Unicast Addresses (cont.)</vt:lpstr>
      <vt:lpstr>IPv6 Unicast Addresses Structure of an IPv6 Global Unicast Address</vt:lpstr>
      <vt:lpstr>IPv6 Unicast Addresses Structure of an IPv6 Global Unicast Address (cont.)</vt:lpstr>
      <vt:lpstr>IPv6 Unicast Addresses Structure of an IPv6 Global Unicast Address (cont.)</vt:lpstr>
      <vt:lpstr>IPv6 Unicast Addresses Structure of an IPv6 Global Unicast Address (cont.)</vt:lpstr>
      <vt:lpstr>IPv6 Unicast Addresses Static Configuration of a Global Unicast Address</vt:lpstr>
      <vt:lpstr>IPv6 Unicast Addresses Static Configuration of an IPv6 Global Unicast Address (cont.)</vt:lpstr>
      <vt:lpstr>IPv6 Unicast Addresses Dynamic Configuration of a Global Unicast Address using SLAAC</vt:lpstr>
      <vt:lpstr>IPv6 Unicast Addresses Dynamic Configuration of a Global Unicast Address using SLAAC (cont.)</vt:lpstr>
      <vt:lpstr>IPv6 Unicast Addresses Dynamic Configuration of a Global Unicast Address using SLAAC (cont.)</vt:lpstr>
      <vt:lpstr>       IPv6 Unicast Addresses Dynamic Configuration of a Global Unicast Address using DHCPv6 (cont.)</vt:lpstr>
      <vt:lpstr>       IPv6 Unicast Addresses Dynamic Configuration of a Global Unicast Address using DHCPv6 (cont.)</vt:lpstr>
      <vt:lpstr>       IPv6 Unicast Addresses EUI-64 Process or Randomly Generated</vt:lpstr>
      <vt:lpstr>       IPv6 Unicast Addresses EUI-64 Process or Randomly Generated (cont.)</vt:lpstr>
      <vt:lpstr>       IPv6 Unicast Addresses EUI-64 Process or Randomly Generated (cont.)</vt:lpstr>
      <vt:lpstr>IPv6 Unicast Addresses Static Link-local Addresses</vt:lpstr>
      <vt:lpstr>IPv6 Unicast Addresses Static Link-local Addresses (cont.)</vt:lpstr>
      <vt:lpstr>IPv6 Global Unicast Addresses Verifying IPv6 Address Configuration</vt:lpstr>
      <vt:lpstr>IPv6 Global Unicast Addresses Verifying IPv6 Address Configuration (cont.)</vt:lpstr>
      <vt:lpstr>IPv6 Multicast Addresses Assigned IPv6 Multicast Addresses</vt:lpstr>
      <vt:lpstr>IPv6 Multicast Addresses Assigned IPv6 Multicast Addresses (cont.)</vt:lpstr>
      <vt:lpstr>IPv6 Multicast Addresses Assigned IPv6 Multicast Addresses (cont.)</vt:lpstr>
      <vt:lpstr>IPv6 Multicast Addresses Solicited Node IPv6 Multicast Addresses</vt:lpstr>
      <vt:lpstr>IPv6 Multicast Addresses Solicited Node IPv6 Multicast Addresses (cont.)</vt:lpstr>
      <vt:lpstr>8.3  Connectivity Verification</vt:lpstr>
      <vt:lpstr>ICMP ICMPv4 and ICMPv6 Messages</vt:lpstr>
      <vt:lpstr>ICMP ICMPv6 Router Solicitation and Router Advertisement Messages</vt:lpstr>
      <vt:lpstr>ICMP ICMPv6 Router Solicitation and Router Advertisement Messages (cont.)</vt:lpstr>
      <vt:lpstr>ICMP ICMPv6 Neighbor Solicitation and Neighbor Advertisement Messages</vt:lpstr>
      <vt:lpstr>ICMP ICMPv6 Neighbor Solicitation and Neighbor Advertisement Messages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898</cp:revision>
  <cp:lastPrinted>1999-01-27T00:54:54Z</cp:lastPrinted>
  <dcterms:created xsi:type="dcterms:W3CDTF">2006-10-23T15:07:30Z</dcterms:created>
  <dcterms:modified xsi:type="dcterms:W3CDTF">2020-03-04T02:55:34Z</dcterms:modified>
</cp:coreProperties>
</file>