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_rels/theme25.xml.rels" ContentType="application/vnd.openxmlformats-package.relationships+xml"/>
  <Override PartName="/ppt/theme/_rels/theme24.xml.rels" ContentType="application/vnd.openxmlformats-package.relationships+xml"/>
  <Override PartName="/ppt/theme/_rels/theme23.xml.rels" ContentType="application/vnd.openxmlformats-package.relationships+xml"/>
  <Override PartName="/ppt/theme/_rels/theme27.xml.rels" ContentType="application/vnd.openxmlformats-package.relationships+xml"/>
  <Override PartName="/ppt/theme/_rels/theme26.xml.rels" ContentType="application/vnd.openxmlformats-package.relationships+xml"/>
  <Override PartName="/ppt/theme/_rels/theme34.xml.rels" ContentType="application/vnd.openxmlformats-package.relationships+xml"/>
  <Override PartName="/ppt/theme/_rels/theme22.xml.rels" ContentType="application/vnd.openxmlformats-package.relationships+xml"/>
  <Override PartName="/ppt/theme/_rels/theme33.xml.rels" ContentType="application/vnd.openxmlformats-package.relationships+xml"/>
  <Override PartName="/ppt/theme/_rels/theme32.xml.rels" ContentType="application/vnd.openxmlformats-package.relationships+xml"/>
  <Override PartName="/ppt/theme/_rels/theme18.xml.rels" ContentType="application/vnd.openxmlformats-package.relationships+xml"/>
  <Override PartName="/ppt/theme/_rels/theme20.xml.rels" ContentType="application/vnd.openxmlformats-package.relationships+xml"/>
  <Override PartName="/ppt/theme/_rels/theme29.xml.rels" ContentType="application/vnd.openxmlformats-package.relationships+xml"/>
  <Override PartName="/ppt/theme/_rels/theme31.xml.rels" ContentType="application/vnd.openxmlformats-package.relationships+xml"/>
  <Override PartName="/ppt/theme/_rels/theme28.xml.rels" ContentType="application/vnd.openxmlformats-package.relationships+xml"/>
  <Override PartName="/ppt/theme/_rels/theme30.xml.rels" ContentType="application/vnd.openxmlformats-package.relationships+xml"/>
  <Override PartName="/ppt/theme/_rels/theme21.xml.rels" ContentType="application/vnd.openxmlformats-package.relationships+xml"/>
  <Override PartName="/ppt/theme/_rels/theme19.xml.rels" ContentType="application/vnd.openxmlformats-package.relationships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slide" Target="slides/slide13.xml"/><Relationship Id="rId49" Type="http://schemas.openxmlformats.org/officeDocument/2006/relationships/slide" Target="slides/slide14.xml"/><Relationship Id="rId50" Type="http://schemas.openxmlformats.org/officeDocument/2006/relationships/slide" Target="slides/slide15.xml"/><Relationship Id="rId51" Type="http://schemas.openxmlformats.org/officeDocument/2006/relationships/slide" Target="slides/slide16.xml"/><Relationship Id="rId52" Type="http://schemas.openxmlformats.org/officeDocument/2006/relationships/slide" Target="slides/slide17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39A258-2A07-497C-834D-770BC6D8A5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957C95C-0826-4D42-9E47-4371C4128E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32BFE90-F321-4D81-89BD-B795940D5E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DBE7416-E4C1-4732-9A5C-BCF8F2FA66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173D4B4-3F2F-403B-8A08-A9471994E3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E8358819-C6F8-4F88-B531-32C0623899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7141992-8DF0-4557-A7B8-00B7D1BBB9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9507E0DA-E414-44E6-B50D-8F84B53D5F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8663AC1D-3B11-436A-8A45-A38972243D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E938DDFF-77E3-4E1E-B2C4-0AAA0777A1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5E56FD3E-4FF7-4687-A88E-711388531C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49153C-70E5-4755-9BED-C01975F7FB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E90B82A4-E9E2-4DD6-A96C-59EEA00364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E09923D2-826B-4716-A16A-1B67CA21CD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DFAA60F5-43C8-4E40-A2BC-068E4252FB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1DF6439B-6C9A-48CA-BDA3-EECCC60385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61D327FC-3740-4020-9BC9-0EBE1C7C33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38C74052-B199-4A08-907A-FBC3275EE6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5D60E86A-E9B8-4C72-A9EB-DCAE9C44B4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CF812B05-953D-41BB-B57A-D78D1A5C36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CFA58853-4BE8-4699-84DF-D385F1A949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8A82E608-3476-46E7-9F1B-072FA9ECFE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775DFC-34AB-4879-89B1-7C529B1BDB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C5E9F910-34E4-4148-84A8-4537558432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685360E7-2B51-4663-B9CD-71DDDE3016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982CB39D-8C47-4BDF-B676-FEEE073FBA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423EADCE-A2FA-46E2-BC8C-E9F1466E19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1F90F301-D4C3-4C30-A057-E646FF7EC6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8C97FBC-0F63-4E29-958B-78B09369CD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F3F8BA4-23AB-43A7-BA85-03B105B816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A9E2F26-C140-4393-B246-749EDED3C6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BCDE417-F4A9-45A5-BBFB-A380E62AA0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B03B576-8097-4329-A41A-A3FD836DEC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15651D0-F630-4C42-9D7B-538C48DD3C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58F7B8F-37E3-4B36-89E3-40BDF1ACA4F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28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9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15918DD-6013-4379-BBD0-5E885AFAE5C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0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3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3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78B009C-2E12-415F-8E52-7249D229D4F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34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sldNum" idx="35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695389C-24CE-43C6-9101-74A5036BC8C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36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ftr" idx="37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38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487F2D4-27F6-4555-B0A3-D1ADBA9E33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39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40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41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302366-FCBE-4087-85F3-C972E5BA09E1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42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43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4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31F1ED9-101C-4F1F-9EB6-3FB6F6CFB18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5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ftr" idx="46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47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FB4F937-3386-4518-8A8A-B89034DD3BB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48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ftr" idx="49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50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CEFFE92-08CA-442D-B3D5-0DE0ED40968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51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ftr" idx="52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&lt;footer&gt;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3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A9CBEF6-506B-447D-8D4F-04FDFDE30FAF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5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ftr" idx="5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56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87FAD26-9423-4256-8AD1-F13FD2E91D1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57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4244534-CECB-4727-A7E3-156A8D68C77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ftr" idx="58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59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0496F73-B897-45C0-88BC-14756FA091A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 idx="6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Box 11"/>
          <p:cNvSpPr/>
          <p:nvPr/>
        </p:nvSpPr>
        <p:spPr>
          <a:xfrm>
            <a:off x="673920" y="971280"/>
            <a:ext cx="60084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22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“</a:t>
            </a:r>
            <a:endParaRPr b="0" lang="en-US" sz="1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Box 14"/>
          <p:cNvSpPr/>
          <p:nvPr/>
        </p:nvSpPr>
        <p:spPr>
          <a:xfrm>
            <a:off x="6999840" y="2613960"/>
            <a:ext cx="60084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22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”</a:t>
            </a:r>
            <a:endParaRPr b="0" lang="en-US" sz="1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2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6C1B359-4C85-4379-A40C-A7EAAEBE871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3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ftr" idx="64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65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A302345-6BFF-49B6-820F-CD842B351C8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6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1" name="Straight Connector 16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cap="rnd" w="12700">
            <a:solidFill>
              <a:srgbClr val="8ad0d6">
                <a:alpha val="40000"/>
              </a:srgbClr>
            </a:solidFill>
            <a:round/>
          </a:ln>
        </p:spPr>
      </p:cxnSp>
      <p:cxnSp>
        <p:nvCxnSpPr>
          <p:cNvPr id="142" name="Straight Connector 17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cap="rnd" w="12700">
            <a:solidFill>
              <a:srgbClr val="8ad0d6">
                <a:alpha val="40000"/>
              </a:srgbClr>
            </a:solidFill>
            <a:round/>
          </a:ln>
        </p:spPr>
      </p:cxnSp>
      <p:sp>
        <p:nvSpPr>
          <p:cNvPr id="143" name="PlaceHolder 1"/>
          <p:cNvSpPr>
            <a:spLocks noGrp="1"/>
          </p:cNvSpPr>
          <p:nvPr>
            <p:ph type="ftr" idx="6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68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4BBDB4E-7E88-4D7A-BECC-2F809886C50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69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2" name="Straight Connector 18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cap="rnd" w="12700">
            <a:solidFill>
              <a:srgbClr val="8ad0d6">
                <a:alpha val="40000"/>
              </a:srgbClr>
            </a:solidFill>
            <a:round/>
          </a:ln>
        </p:spPr>
      </p:cxnSp>
      <p:cxnSp>
        <p:nvCxnSpPr>
          <p:cNvPr id="153" name="Straight Connector 19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cap="rnd" w="12700">
            <a:solidFill>
              <a:srgbClr val="8ad0d6">
                <a:alpha val="40000"/>
              </a:srgbClr>
            </a:solidFill>
            <a:round/>
          </a:ln>
        </p:spPr>
      </p:cxnSp>
      <p:sp>
        <p:nvSpPr>
          <p:cNvPr id="154" name="PlaceHolder 1"/>
          <p:cNvSpPr>
            <a:spLocks noGrp="1"/>
          </p:cNvSpPr>
          <p:nvPr>
            <p:ph type="ftr" idx="70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71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F495FD2-CC65-4DF7-9131-7FA64B73E94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7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ftr" idx="7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74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6F16715-D281-4EB1-84DE-D033B1012E4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75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ftr" idx="76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77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D358F2C-8722-4736-943C-354CF92C0BC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 idx="7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ftr" idx="7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sldNum" idx="80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C832186-9BF1-4293-AC1A-BF4C392E032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dt" idx="81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ftr" idx="82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83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634FC61-96D5-4B18-9568-69E254F1AE2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8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ftr" idx="8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sldNum" idx="86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01A19C-4BD9-4919-9F6D-9CE28E095D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dt" idx="87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8374351-2AB4-4B06-8657-73155F59492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ftr" idx="88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89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42E053E-383A-45C6-A026-1E17D5B8BD5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9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ftr" idx="9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92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1C8F409-55C6-4429-99E4-A7A4CB059D9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dt" idx="93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ftr" idx="94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Num" idx="95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D2EE828-75CE-4E3A-8BF3-9BABB00B472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 idx="9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 type="ftr" idx="9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98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22DF0F8-2B10-4AAE-9559-BBB7399F668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dt" idx="99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ftr" idx="100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01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246B9E1-28CD-49FC-9569-7B08E1E1470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dt" idx="10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5E5A183-8EDE-4CF9-A6BF-176C992D16C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BEC961E-A33D-4424-8C2B-A9AC7EF7D9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6B32FC8-8523-4627-8ED0-55AD9B2A25B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19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0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BCA5715-CF78-47DD-94C2-E73E4C10801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1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E4E895A-7280-4A1F-AB72-F1B88D2E4AE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5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6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69BBDF9-9F10-4F5C-A805-CC24D345D36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7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link.springer.com/article/10.1007/s10586-022-03713-0" TargetMode="External"/><Relationship Id="rId2" Type="http://schemas.openxmlformats.org/officeDocument/2006/relationships/hyperlink" Target="https://link.springer.com/article/10.1007/s10586-022-03713-0" TargetMode="External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99400" y="235260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2"/>
                </a:solidFill>
                <a:latin typeface="Century Gothic"/>
              </a:rPr>
              <a:t>Knowledge sharing</a:t>
            </a:r>
            <a:br>
              <a:rPr sz="2800"/>
            </a:br>
            <a:r>
              <a:rPr b="0" lang="en-US" sz="2800" spc="-1" strike="noStrike">
                <a:solidFill>
                  <a:schemeClr val="dk2"/>
                </a:solidFill>
                <a:latin typeface="Century Gothic"/>
              </a:rPr>
              <a:t>paper presentaion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Subtitle 2"/>
          <p:cNvSpPr/>
          <p:nvPr/>
        </p:nvSpPr>
        <p:spPr>
          <a:xfrm>
            <a:off x="1144080" y="2743200"/>
            <a:ext cx="6427800" cy="11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457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1"/>
          <p:cNvSpPr/>
          <p:nvPr/>
        </p:nvSpPr>
        <p:spPr>
          <a:xfrm>
            <a:off x="599400" y="883800"/>
            <a:ext cx="777060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chemeClr val="accent3">
                    <a:lumMod val="75000"/>
                  </a:schemeClr>
                </a:solidFill>
                <a:latin typeface="Calibri"/>
              </a:rPr>
              <a:t>Cloud Computing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50544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9444"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Software-Level Solutions for Energy Efficiency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Box 2"/>
          <p:cNvSpPr/>
          <p:nvPr/>
        </p:nvSpPr>
        <p:spPr>
          <a:xfrm>
            <a:off x="914400" y="1681200"/>
            <a:ext cx="777060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8b"/>
                </a:solidFill>
                <a:latin typeface="Calibri"/>
              </a:rPr>
              <a:t>🔹 </a:t>
            </a:r>
            <a:r>
              <a:rPr b="1" lang="en-US" sz="2400" spc="-1" strike="noStrike">
                <a:solidFill>
                  <a:srgbClr val="00008b"/>
                </a:solidFill>
                <a:latin typeface="Calibri"/>
              </a:rPr>
              <a:t>Operating System Optimizations (Power Management, Energy-efficient Scheduling)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8b0000"/>
                </a:solidFill>
                <a:latin typeface="Calibri"/>
              </a:rPr>
              <a:t>🔹 </a:t>
            </a:r>
            <a:r>
              <a:rPr b="1" lang="en-US" sz="2400" spc="-1" strike="noStrike">
                <a:solidFill>
                  <a:srgbClr val="8b0000"/>
                </a:solidFill>
                <a:latin typeface="Calibri"/>
              </a:rPr>
              <a:t>Virtualization &amp; Containers (Dynamic VM Placement, Load Balancing, Docker)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006400"/>
                </a:solidFill>
                <a:latin typeface="Calibri"/>
              </a:rPr>
              <a:t>🔹 </a:t>
            </a:r>
            <a:r>
              <a:rPr b="1" lang="en-US" sz="2400" spc="-1" strike="noStrike">
                <a:solidFill>
                  <a:srgbClr val="006400"/>
                </a:solidFill>
                <a:latin typeface="Calibri"/>
              </a:rPr>
              <a:t>Application-Level Improvements (Optimized SaaS, Workload Reduction)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55120" y="24732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22" lnSpcReduction="10000"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Operating System Level Optimization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Box 2"/>
          <p:cNvSpPr/>
          <p:nvPr/>
        </p:nvSpPr>
        <p:spPr>
          <a:xfrm>
            <a:off x="685800" y="1371600"/>
            <a:ext cx="7770600" cy="19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003366"/>
                </a:solidFill>
                <a:latin typeface="Calibri"/>
              </a:rPr>
              <a:t>🖥️ </a:t>
            </a:r>
            <a:r>
              <a:rPr b="1" lang="en-US" sz="2600" spc="-1" strike="noStrike">
                <a:solidFill>
                  <a:srgbClr val="003366"/>
                </a:solidFill>
                <a:latin typeface="Calibri"/>
              </a:rPr>
              <a:t>The Operating System (OS) plays a crucial role in managing power usage efficiently.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Picture 1" descr="os_power_management.png"/>
          <p:cNvPicPr/>
          <p:nvPr/>
        </p:nvPicPr>
        <p:blipFill>
          <a:blip r:embed="rId1"/>
          <a:stretch/>
        </p:blipFill>
        <p:spPr>
          <a:xfrm>
            <a:off x="1371600" y="2971800"/>
            <a:ext cx="6170760" cy="370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74440" y="933480"/>
            <a:ext cx="7247880" cy="411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br>
              <a:rPr sz="2400"/>
            </a:br>
            <a:r>
              <a:rPr b="1" lang="en-US" sz="24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⚙️  </a:t>
            </a:r>
            <a:r>
              <a:rPr b="1" lang="en-US" sz="2400" spc="-1" strike="noStrike">
                <a:solidFill>
                  <a:schemeClr val="accent2">
                    <a:lumMod val="75000"/>
                  </a:schemeClr>
                </a:solidFill>
                <a:latin typeface="Calibri"/>
              </a:rPr>
              <a:t>Techniques for OS-Level Energy Optimization:  </a:t>
            </a:r>
            <a:br>
              <a:rPr sz="2400"/>
            </a:br>
            <a:br>
              <a:rPr sz="2400"/>
            </a:b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🔹 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Dynamic Voltage &amp; Frequency Scaling (DVFS):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Adjusts CPU power dynamically based on workload to reduce energy waste.</a:t>
            </a:r>
            <a:br>
              <a:rPr sz="2200"/>
            </a:b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 OS-Directed Power Management (OSPM):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Allows the OS to transition between different power states for optimal efficiency.</a:t>
            </a:r>
            <a:br>
              <a:rPr sz="2200"/>
            </a:b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🔹 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Energy-Aware Scheduling: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Allocates system resources intelligently to balance performance and power consumption.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46116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Virtualization &amp; Containers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Box 2"/>
          <p:cNvSpPr/>
          <p:nvPr/>
        </p:nvSpPr>
        <p:spPr>
          <a:xfrm>
            <a:off x="686160" y="1603800"/>
            <a:ext cx="7770600" cy="441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600" spc="-1" strike="noStrike">
                <a:solidFill>
                  <a:schemeClr val="dk1"/>
                </a:solidFill>
                <a:latin typeface="Calibri"/>
              </a:rPr>
              <a:t>🖥</a:t>
            </a:r>
            <a:r>
              <a:rPr b="1" lang="en-US" sz="2600" spc="-1" strike="noStrike">
                <a:solidFill>
                  <a:srgbClr val="a53131"/>
                </a:solidFill>
                <a:latin typeface="Calibri"/>
              </a:rPr>
              <a:t>️ </a:t>
            </a:r>
            <a:r>
              <a:rPr b="1" lang="en-US" sz="2600" spc="-1" strike="noStrike">
                <a:solidFill>
                  <a:srgbClr val="a53131"/>
                </a:solidFill>
                <a:latin typeface="Calibri"/>
              </a:rPr>
              <a:t>Virtualization allows multiple virtual machines (VMs) to share the same physical hardware.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chemeClr val="accent2"/>
                </a:solidFill>
                <a:latin typeface="Calibri"/>
              </a:rPr>
              <a:t>⚙️ </a:t>
            </a:r>
            <a:r>
              <a:rPr b="1" lang="en-US" sz="2400" spc="-1" strike="noStrike">
                <a:solidFill>
                  <a:srgbClr val="00b050"/>
                </a:solidFill>
                <a:latin typeface="Calibri"/>
              </a:rPr>
              <a:t>  </a:t>
            </a:r>
            <a:r>
              <a:rPr b="1" lang="en-US" sz="2400" spc="-1" strike="noStrike">
                <a:solidFill>
                  <a:srgbClr val="00b050"/>
                </a:solidFill>
                <a:latin typeface="Calibri"/>
              </a:rPr>
              <a:t>How Virtualization Helps Energy Efficiency?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🔹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Reduces the number of physical servers needed, lowering energy consumption.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🔹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Allows better resource utilization by dynamically allocating computing power.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🔹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Enables Live Migration   of VMs to balance workload and optimize power usage.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5410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Load Balancing Techniques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Box 2"/>
          <p:cNvSpPr/>
          <p:nvPr/>
        </p:nvSpPr>
        <p:spPr>
          <a:xfrm>
            <a:off x="914760" y="1373400"/>
            <a:ext cx="777060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3366"/>
                </a:solidFill>
                <a:latin typeface="Calibri"/>
              </a:rPr>
              <a:t>Even distribution of workload across servers prevents overheating and reduces power waste. Methods include Round Robin, Min-Min, and AI-driven solutions.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Picture 2" descr="load_balancing_efficiency.png"/>
          <p:cNvPicPr/>
          <p:nvPr/>
        </p:nvPicPr>
        <p:blipFill>
          <a:blip r:embed="rId1"/>
          <a:stretch/>
        </p:blipFill>
        <p:spPr>
          <a:xfrm>
            <a:off x="1786680" y="3302280"/>
            <a:ext cx="5009400" cy="332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1064160"/>
            <a:ext cx="8227800" cy="419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br>
              <a:rPr sz="2200"/>
            </a:b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1.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Round Robin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: Distributes requests sequentially across available servers.</a:t>
            </a:r>
            <a:br>
              <a:rPr sz="2200"/>
            </a:b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2.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Throttled Load Balancing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: Allocates resources based on threshold limits.</a:t>
            </a:r>
            <a:br>
              <a:rPr sz="2200"/>
            </a:b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3.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Min-Min Algorithm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: Assigns shortest tasks to the fastest available resources first.</a:t>
            </a:r>
            <a:br>
              <a:rPr sz="2200"/>
            </a:b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4.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Particle Swarm Optimization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: AI-based method optimizing task scheduling and resource allocation.</a:t>
            </a:r>
            <a:br>
              <a:rPr sz="2200"/>
            </a:b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5.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Ant Colony Optimization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: Bio-inspired algorithm for efficient workload distribution.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64764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Virtual Machine Migration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Box 2"/>
          <p:cNvSpPr/>
          <p:nvPr/>
        </p:nvSpPr>
        <p:spPr>
          <a:xfrm>
            <a:off x="914400" y="1790640"/>
            <a:ext cx="777060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VM Migration allows seamless movement of virtual machines across physical servers to optimize resource usage, reduce energy consumption, and balance workloads.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Picture 4" descr="vm_migration_efficiency.png"/>
          <p:cNvPicPr/>
          <p:nvPr/>
        </p:nvPicPr>
        <p:blipFill>
          <a:blip r:embed="rId1"/>
          <a:stretch/>
        </p:blipFill>
        <p:spPr>
          <a:xfrm>
            <a:off x="2509560" y="3333960"/>
            <a:ext cx="4442400" cy="29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38124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🏁</a:t>
            </a:r>
            <a:r>
              <a:rPr b="0" lang="en-US" sz="2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d60000"/>
                </a:solidFill>
                <a:latin typeface="Calibri"/>
              </a:rPr>
              <a:t>Conclusion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Box 2"/>
          <p:cNvSpPr/>
          <p:nvPr/>
        </p:nvSpPr>
        <p:spPr>
          <a:xfrm>
            <a:off x="927000" y="1309320"/>
            <a:ext cx="7287840" cy="39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If we reduce energy use in data centers, we can: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pc="-1" strike="noStrike">
                <a:solidFill>
                  <a:srgbClr val="92d050"/>
                </a:solidFill>
                <a:latin typeface="Calibri"/>
              </a:rPr>
              <a:t>🌱</a:t>
            </a: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Protect the environment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💰</a:t>
            </a: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Save money on electricity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pc="-1" strike="noStrike">
                <a:solidFill>
                  <a:schemeClr val="accent6">
                    <a:lumMod val="75000"/>
                  </a:schemeClr>
                </a:solidFill>
                <a:latin typeface="Calibri"/>
              </a:rPr>
              <a:t>⚡</a:t>
            </a: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Make cloud services faster and more efficient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research is important because it helps big tech companies like Google, Amazon, and Microsoft build eco-friendly data centers that use less power while still providing fast services.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5880" y="772200"/>
            <a:ext cx="7770960" cy="14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Energy Efficiency in Cloud Computing Data Centers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1353960" y="2332440"/>
            <a:ext cx="6399360" cy="82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A Survey on Software Technologies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Subtitle 2"/>
          <p:cNvSpPr/>
          <p:nvPr/>
        </p:nvSpPr>
        <p:spPr>
          <a:xfrm>
            <a:off x="1074600" y="3250800"/>
            <a:ext cx="6399360" cy="17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457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br>
              <a:rPr sz="2000"/>
            </a:b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F. M. Shefat Hossain Niloy- 0122310011</a:t>
            </a:r>
            <a:br>
              <a:rPr sz="2000"/>
            </a:b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Alamin Refat-                        0122420003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Jamil Uddin Bhuiyan-          0122410061</a:t>
            </a:r>
            <a:br>
              <a:rPr sz="2000"/>
            </a:b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Md. Harun-Ur-Rashid-        0122310047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043280" y="879840"/>
            <a:ext cx="782496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📖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Paper Title: Energy Efficiency in Cloud Computing Data Centers: A Survey on Software Technologies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39360" y="2021760"/>
            <a:ext cx="7669440" cy="39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br>
              <a:rPr sz="1900"/>
            </a:br>
            <a:r>
              <a:rPr b="0" lang="en-US" sz="1900" spc="-1" strike="noStrike">
                <a:solidFill>
                  <a:schemeClr val="dk1"/>
                </a:solidFill>
                <a:latin typeface="Calibri"/>
              </a:rPr>
              <a:t>✍️ </a:t>
            </a:r>
            <a:r>
              <a:rPr b="0" lang="en-US" sz="1900" spc="-1" strike="noStrike">
                <a:solidFill>
                  <a:schemeClr val="dk1"/>
                </a:solidFill>
                <a:latin typeface="Calibri"/>
              </a:rPr>
              <a:t>Authors:</a:t>
            </a:r>
            <a:br>
              <a:rPr sz="1900"/>
            </a:br>
            <a:r>
              <a:rPr b="0" lang="en-US" sz="1900" spc="-1" strike="noStrike">
                <a:solidFill>
                  <a:schemeClr val="dk1"/>
                </a:solidFill>
                <a:latin typeface="Calibri"/>
              </a:rPr>
              <a:t>   - Avita Katal (Research Scholar, School of Computer Science, University of Petroleum and Energy Studies, Dehradun, India)</a:t>
            </a:r>
            <a:br>
              <a:rPr sz="1900"/>
            </a:br>
            <a:r>
              <a:rPr b="0" lang="en-US" sz="1900" spc="-1" strike="noStrike">
                <a:solidFill>
                  <a:schemeClr val="dk1"/>
                </a:solidFill>
                <a:latin typeface="Calibri"/>
              </a:rPr>
              <a:t>   - Susheela Dahiya (School of Computer Science, University of Petroleum and Energy Studies, Dehradun, India)</a:t>
            </a:r>
            <a:br>
              <a:rPr sz="1900"/>
            </a:br>
            <a:r>
              <a:rPr b="0" lang="en-US" sz="1900" spc="-1" strike="noStrike">
                <a:solidFill>
                  <a:schemeClr val="dk1"/>
                </a:solidFill>
                <a:latin typeface="Calibri"/>
              </a:rPr>
              <a:t>   - Tanupriya Choudhury (School of Computer Science, University of Petroleum and Energy Studies, Dehradun, India)</a:t>
            </a:r>
            <a:br>
              <a:rPr sz="1900"/>
            </a:br>
            <a:br>
              <a:rPr sz="1900"/>
            </a:br>
            <a:r>
              <a:rPr b="0" lang="en-US" sz="1900" spc="-1" strike="noStrike">
                <a:solidFill>
                  <a:schemeClr val="dk2">
                    <a:lumMod val="75000"/>
                  </a:schemeClr>
                </a:solidFill>
                <a:latin typeface="Calibri"/>
              </a:rPr>
              <a:t>📅 </a:t>
            </a:r>
            <a:r>
              <a:rPr b="0" lang="en-US" sz="1900" spc="-1" strike="noStrike">
                <a:solidFill>
                  <a:schemeClr val="dk1"/>
                </a:solidFill>
                <a:latin typeface="Calibri"/>
              </a:rPr>
              <a:t>Published: 30 August 2022</a:t>
            </a:r>
            <a:br>
              <a:rPr sz="1900"/>
            </a:br>
            <a:br>
              <a:rPr sz="1900"/>
            </a:br>
            <a:r>
              <a:rPr b="0" lang="en-US" sz="1900" spc="-1" strike="noStrike">
                <a:solidFill>
                  <a:schemeClr val="accent6">
                    <a:lumMod val="75000"/>
                  </a:schemeClr>
                </a:solidFill>
                <a:latin typeface="Calibri"/>
              </a:rPr>
              <a:t>🔗</a:t>
            </a:r>
            <a:r>
              <a:rPr b="0" lang="en-US" sz="1900" spc="-1" strike="noStrike">
                <a:solidFill>
                  <a:schemeClr val="dk1"/>
                </a:solidFill>
                <a:latin typeface="Calibri"/>
              </a:rPr>
              <a:t> DOI: </a:t>
            </a:r>
            <a:r>
              <a:rPr b="0" lang="en-US" sz="19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n-US" sz="1900" spc="-1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doi.org/10.1007/s10586-022-03713-0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Box 2"/>
          <p:cNvSpPr/>
          <p:nvPr/>
        </p:nvSpPr>
        <p:spPr>
          <a:xfrm>
            <a:off x="914400" y="1371600"/>
            <a:ext cx="7607520" cy="33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003366"/>
                </a:solidFill>
                <a:latin typeface="Calibri"/>
              </a:rPr>
              <a:t>🔍 </a:t>
            </a:r>
            <a:r>
              <a:rPr b="1" lang="en-US" sz="2600" spc="-1" strike="noStrike">
                <a:solidFill>
                  <a:srgbClr val="003366"/>
                </a:solidFill>
                <a:latin typeface="Calibri"/>
              </a:rPr>
              <a:t>Cloud computing is a growing IT paradigm with high energy demands.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⚡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Data centers consume a lot of electricity and generate heat.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6633"/>
                </a:solidFill>
                <a:latin typeface="Calibri"/>
              </a:rPr>
              <a:t>💡 </a:t>
            </a:r>
            <a:r>
              <a:rPr b="0" lang="en-US" sz="2400" spc="-1" strike="noStrike">
                <a:solidFill>
                  <a:srgbClr val="006633"/>
                </a:solidFill>
                <a:latin typeface="Calibri"/>
              </a:rPr>
              <a:t>This research explores software-based solutions to optimize energy use in cloud environments.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Problem Definition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Box 55"/>
          <p:cNvSpPr/>
          <p:nvPr/>
        </p:nvSpPr>
        <p:spPr>
          <a:xfrm>
            <a:off x="555840" y="1491120"/>
            <a:ext cx="8031600" cy="39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600" spc="-1" strike="noStrike">
                <a:solidFill>
                  <a:srgbClr val="ff0000"/>
                </a:solidFill>
                <a:latin typeface="Calibri"/>
              </a:rPr>
              <a:t>❗  </a:t>
            </a:r>
            <a:r>
              <a:rPr b="1" lang="en-US" sz="2600" spc="-1" strike="noStrike">
                <a:solidFill>
                  <a:srgbClr val="ff0000"/>
                </a:solidFill>
                <a:latin typeface="Calibri"/>
              </a:rPr>
              <a:t>The Problem: Data Centers Consume Excessive Energy 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003366"/>
                </a:solidFill>
                <a:latin typeface="Calibri"/>
              </a:rPr>
              <a:t>🌍  </a:t>
            </a:r>
            <a:r>
              <a:rPr b="0" lang="en-US" sz="2400" spc="-1" strike="noStrike">
                <a:solidFill>
                  <a:srgbClr val="003366"/>
                </a:solidFill>
                <a:latin typeface="Calibri"/>
              </a:rPr>
              <a:t>Rising Energy Demands   - By 2030, data center energy usage will reach 2967 TWh!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006633"/>
                </a:solidFill>
                <a:latin typeface="Calibri"/>
              </a:rPr>
              <a:t>💨   </a:t>
            </a:r>
            <a:r>
              <a:rPr b="0" lang="en-US" sz="2400" spc="-1" strike="noStrike">
                <a:solidFill>
                  <a:srgbClr val="006633"/>
                </a:solidFill>
                <a:latin typeface="Calibri"/>
              </a:rPr>
              <a:t>Environmental Impact   - High power consumption leads to increased CO₂ emissions.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8b0000"/>
                </a:solidFill>
                <a:latin typeface="Calibri"/>
              </a:rPr>
              <a:t>💸   </a:t>
            </a:r>
            <a:r>
              <a:rPr b="0" lang="en-US" sz="2400" spc="-1" strike="noStrike">
                <a:solidFill>
                  <a:srgbClr val="8b0000"/>
                </a:solidFill>
                <a:latin typeface="Calibri"/>
              </a:rPr>
              <a:t>High Operational Costs   - More energy use means higher financial expenses for cloud providers.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Motivation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Box 57"/>
          <p:cNvSpPr/>
          <p:nvPr/>
        </p:nvSpPr>
        <p:spPr>
          <a:xfrm>
            <a:off x="804960" y="1775160"/>
            <a:ext cx="7533000" cy="267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600" spc="-1" strike="noStrike">
                <a:solidFill>
                  <a:srgbClr val="003366"/>
                </a:solidFill>
                <a:latin typeface="Calibri"/>
              </a:rPr>
              <a:t>💡   </a:t>
            </a:r>
            <a:r>
              <a:rPr b="1" lang="en-US" sz="2600" spc="-1" strike="noStrike">
                <a:solidFill>
                  <a:srgbClr val="003366"/>
                </a:solidFill>
                <a:latin typeface="Calibri"/>
              </a:rPr>
              <a:t>Why Solve This Problem?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600" spc="-1" strike="noStrike">
                <a:solidFill>
                  <a:srgbClr val="003366"/>
                </a:solidFill>
                <a:latin typeface="Calibri"/>
              </a:rPr>
              <a:t> 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🔹  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Energy Consumption is Growing Rapidly!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006633"/>
                </a:solidFill>
                <a:latin typeface="Calibri"/>
              </a:rPr>
              <a:t>🔹   </a:t>
            </a:r>
            <a:r>
              <a:rPr b="0" lang="en-US" sz="2400" spc="-1" strike="noStrike">
                <a:solidFill>
                  <a:srgbClr val="006633"/>
                </a:solidFill>
                <a:latin typeface="Calibri"/>
              </a:rPr>
              <a:t>High Energy Usage = More Pollution (CO₂ Emissions)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003399"/>
                </a:solidFill>
                <a:latin typeface="Calibri"/>
              </a:rPr>
              <a:t>🔹   </a:t>
            </a:r>
            <a:r>
              <a:rPr b="0" lang="en-US" sz="2400" spc="-1" strike="noStrike">
                <a:solidFill>
                  <a:srgbClr val="003399"/>
                </a:solidFill>
                <a:latin typeface="Calibri"/>
              </a:rPr>
              <a:t>Need for Sustainable Cloud Computing to Reduce  Environmental Harm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Solution Approach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9"/>
          <p:cNvSpPr/>
          <p:nvPr/>
        </p:nvSpPr>
        <p:spPr>
          <a:xfrm>
            <a:off x="432720" y="1690560"/>
            <a:ext cx="8278200" cy="36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600" spc="-1" strike="noStrike">
                <a:solidFill>
                  <a:srgbClr val="003366"/>
                </a:solidFill>
                <a:latin typeface="Calibri"/>
              </a:rPr>
              <a:t>🔬 </a:t>
            </a:r>
            <a:r>
              <a:rPr b="1" lang="en-US" sz="2600" spc="-1" strike="noStrike">
                <a:solidFill>
                  <a:srgbClr val="003366"/>
                </a:solidFill>
                <a:latin typeface="Calibri"/>
              </a:rPr>
              <a:t>How Can We Solve This?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⚡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Optimizing Software-based Technologies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6633"/>
                </a:solidFill>
                <a:latin typeface="Calibri"/>
              </a:rPr>
              <a:t>✅ </a:t>
            </a:r>
            <a:r>
              <a:rPr b="0" lang="en-US" sz="2200" spc="-1" strike="noStrike">
                <a:solidFill>
                  <a:srgbClr val="006633"/>
                </a:solidFill>
                <a:latin typeface="Calibri"/>
              </a:rPr>
              <a:t>Operating System-Level Solutions - Energy-aware scheduling &amp; power management.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3399"/>
                </a:solidFill>
                <a:latin typeface="Calibri"/>
              </a:rPr>
              <a:t>✅ </a:t>
            </a:r>
            <a:r>
              <a:rPr b="0" lang="en-US" sz="2200" spc="-1" strike="noStrike">
                <a:solidFill>
                  <a:srgbClr val="003399"/>
                </a:solidFill>
                <a:latin typeface="Calibri"/>
              </a:rPr>
              <a:t>Virtualization &amp; Containers - Reduce redundant hardware usage and improve efficiency.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8b0000"/>
                </a:solidFill>
                <a:latin typeface="Calibri"/>
              </a:rPr>
              <a:t>✅ </a:t>
            </a:r>
            <a:r>
              <a:rPr b="0" lang="en-US" sz="2200" spc="-1" strike="noStrike">
                <a:solidFill>
                  <a:srgbClr val="8b0000"/>
                </a:solidFill>
                <a:latin typeface="Calibri"/>
              </a:rPr>
              <a:t>Application-Level Strategies - Load balancing, workload management, and AI-powered optimizations.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Energy Usage in Data Centers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Box 2"/>
          <p:cNvSpPr/>
          <p:nvPr/>
        </p:nvSpPr>
        <p:spPr>
          <a:xfrm>
            <a:off x="914400" y="1371600"/>
            <a:ext cx="7770600" cy="18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600" spc="-1" strike="noStrike">
                <a:solidFill>
                  <a:srgbClr val="000066"/>
                </a:solidFill>
                <a:latin typeface="Calibri"/>
              </a:rPr>
              <a:t> </a:t>
            </a:r>
            <a:r>
              <a:rPr b="1" lang="en-US" sz="2600" spc="-1" strike="noStrike">
                <a:solidFill>
                  <a:srgbClr val="000066"/>
                </a:solidFill>
                <a:latin typeface="Calibri"/>
              </a:rPr>
              <a:t>Data centers consume energy for: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⚙️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Servers (45%)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6633"/>
                </a:solidFill>
                <a:latin typeface="Calibri"/>
              </a:rPr>
              <a:t>❄️ </a:t>
            </a:r>
            <a:r>
              <a:rPr b="0" lang="en-US" sz="2400" spc="-1" strike="noStrike">
                <a:solidFill>
                  <a:srgbClr val="006633"/>
                </a:solidFill>
                <a:latin typeface="Calibri"/>
              </a:rPr>
              <a:t>Cooling Systems (30%)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3399"/>
                </a:solidFill>
                <a:latin typeface="Calibri"/>
              </a:rPr>
              <a:t>🌐 </a:t>
            </a:r>
            <a:r>
              <a:rPr b="0" lang="en-US" sz="2400" spc="-1" strike="noStrike">
                <a:solidFill>
                  <a:srgbClr val="003399"/>
                </a:solidFill>
                <a:latin typeface="Calibri"/>
              </a:rPr>
              <a:t>Networking &amp; Storage (25%)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Picture 3" descr="pie_chart.png"/>
          <p:cNvPicPr/>
          <p:nvPr/>
        </p:nvPicPr>
        <p:blipFill>
          <a:blip r:embed="rId1"/>
          <a:stretch/>
        </p:blipFill>
        <p:spPr>
          <a:xfrm>
            <a:off x="1511280" y="3408840"/>
            <a:ext cx="6119280" cy="313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Power Usage Effectiveness (PUE)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2"/>
          <p:cNvSpPr/>
          <p:nvPr/>
        </p:nvSpPr>
        <p:spPr>
          <a:xfrm>
            <a:off x="958680" y="1974240"/>
            <a:ext cx="777060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66"/>
                </a:solidFill>
                <a:latin typeface="Calibri"/>
              </a:rPr>
              <a:t>  </a:t>
            </a:r>
            <a:r>
              <a:rPr b="1" lang="en-US" sz="2400" spc="-1" strike="noStrike">
                <a:solidFill>
                  <a:srgbClr val="000066"/>
                </a:solidFill>
                <a:latin typeface="Calibri"/>
              </a:rPr>
              <a:t>PUE   measures how efficiently a data center uses power.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🔹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Ideal PUE = 1.0 (100% efficient, no wasted energy).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6633"/>
                </a:solidFill>
                <a:latin typeface="Calibri"/>
              </a:rPr>
              <a:t>🔹 </a:t>
            </a:r>
            <a:r>
              <a:rPr b="0" lang="en-US" sz="2400" spc="-1" strike="noStrike">
                <a:solidFill>
                  <a:srgbClr val="006633"/>
                </a:solidFill>
                <a:latin typeface="Calibri"/>
              </a:rPr>
              <a:t>Industry Average = 1.57 (some energy wasted on cooling, etc.).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Application>LibreOffice/24.2.7.2$Linux_X86_64 LibreOffice_project/420$Build-2</Application>
  <AppVersion>15.0000</AppVersion>
  <Words>537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S</dc:creator>
  <dc:description>generated using python-pptx</dc:description>
  <dc:language>en-US</dc:language>
  <cp:lastModifiedBy/>
  <dcterms:modified xsi:type="dcterms:W3CDTF">2025-03-22T08:58:48Z</dcterms:modified>
  <cp:revision>33</cp:revision>
  <dc:subject/>
  <dc:title>Energy Efficiency in Cloud Computing Data Centers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17</vt:i4>
  </property>
</Properties>
</file>