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</p:sld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5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8.xml"/><Relationship Id="rId47" Type="http://schemas.openxmlformats.org/officeDocument/2006/relationships/slide" Target="slides/slide13.xml"/><Relationship Id="rId50" Type="http://schemas.openxmlformats.org/officeDocument/2006/relationships/slide" Target="slides/slide16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slide" Target="slides/slide1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2.xml"/><Relationship Id="rId4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539A258-2A07-497C-834D-770BC6D8A52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0957C95C-0826-4D42-9E47-4371C4128E8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632BFE90-F321-4D81-89BD-B795940D5E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8DBE7416-E4C1-4732-9A5C-BCF8F2FA66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1173D4B4-3F2F-403B-8A08-A9471994E38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E8358819-C6F8-4F88-B531-32C06238997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C7141992-8DF0-4557-A7B8-00B7D1BBB9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9507E0DA-E414-44E6-B50D-8F84B53D5F7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8663AC1D-3B11-436A-8A45-A38972243D3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E938DDFF-77E3-4E1E-B2C4-0AAA0777A1E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5E56FD3E-4FF7-4687-A88E-711388531C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F49153C-70E5-4755-9BED-C01975F7FB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E90B82A4-E9E2-4DD6-A96C-59EEA00364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E09923D2-826B-4716-A16A-1B67CA21CD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DFAA60F5-43C8-4E40-A2BC-068E4252FB1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1DF6439B-6C9A-48CA-BDA3-EECCC60385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61D327FC-3740-4020-9BC9-0EBE1C7C337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38C74052-B199-4A08-907A-FBC3275EE6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5D60E86A-E9B8-4C72-A9EB-DCAE9C44B40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CF812B05-953D-41BB-B57A-D78D1A5C366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CFA58853-4BE8-4699-84DF-D385F1A949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8A82E608-3476-46E7-9F1B-072FA9ECFEB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6775DFC-34AB-4879-89B1-7C529B1BDB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C5E9F910-34E4-4148-84A8-4537558432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685360E7-2B51-4663-B9CD-71DDDE3016C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982CB39D-8C47-4BDF-B676-FEEE073FBAD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423EADCE-A2FA-46E2-BC8C-E9F1466E19D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lstStyle/>
          <a:p>
            <a:fld id="{1F90F301-D4C3-4C30-A057-E646FF7EC6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C97FBC-0F63-4E29-958B-78B09369CD9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F3F8BA4-23AB-43A7-BA85-03B105B8166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A9E2F26-C140-4393-B246-749EDED3C69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BCDE417-F4A9-45A5-BBFB-A380E62AA02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4B03B576-8097-4329-A41A-A3FD836DEC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515651D0-F630-4C42-9D7B-538C48DD3C1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58F7B8F-37E3-4B36-89E3-40BDF1ACA4F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ftr" idx="28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sldNum" idx="29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15918DD-6013-4379-BBD0-5E885AFAE5C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0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31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sldNum" idx="32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78B009C-2E12-415F-8E52-7249D229D4F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3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ftr" idx="34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35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695389C-24CE-43C6-9101-74A5036BC8C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36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ftr" idx="37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sldNum" idx="38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487F2D4-27F6-4555-B0A3-D1ADBA9E334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39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ftr" idx="40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41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3302366-FCBE-4087-85F3-C972E5BA09E1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42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ftr" idx="43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sldNum" idx="44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31F1ED9-101C-4F1F-9EB6-3FB6F6CFB18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5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ftr" idx="46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sldNum" idx="47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FB4F937-3386-4518-8A8A-B89034DD3BB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48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ftr" idx="49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sldNum" idx="50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CEFFE92-08CA-442D-B3D5-0DE0ED40968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51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ftr" idx="52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strike="noStrike" spc="-1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&lt;footer&gt;</a:t>
            </a:r>
            <a:endParaRPr lang="en-US" sz="11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3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5A9CBEF6-506B-447D-8D4F-04FDFDE30FAF}" type="slidenum">
              <a:rPr lang="en-US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en-US" sz="2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5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ftr" idx="5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56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87FAD26-9423-4256-8AD1-F13FD2E91D1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57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4244534-CECB-4727-A7E3-156A8D68C77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ftr" idx="58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59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0496F73-B897-45C0-88BC-14756FA091A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 idx="6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TextBox 11"/>
          <p:cNvSpPr/>
          <p:nvPr/>
        </p:nvSpPr>
        <p:spPr>
          <a:xfrm>
            <a:off x="673920" y="971280"/>
            <a:ext cx="600840" cy="194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2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Arial"/>
              </a:rPr>
              <a:t>“</a:t>
            </a:r>
            <a:endParaRPr lang="en-US" sz="1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TextBox 14"/>
          <p:cNvSpPr/>
          <p:nvPr/>
        </p:nvSpPr>
        <p:spPr>
          <a:xfrm>
            <a:off x="6999840" y="2613960"/>
            <a:ext cx="600840" cy="194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2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Arial"/>
              </a:rPr>
              <a:t>”</a:t>
            </a:r>
            <a:endParaRPr lang="en-US" sz="1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2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6C1B359-4C85-4379-A40C-A7EAAEBE871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3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ftr" idx="64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65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A302345-6BFF-49B6-820F-CD842B351C8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6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1" name="Straight Connector 16"/>
          <p:cNvCxnSpPr/>
          <p:nvPr/>
        </p:nvCxnSpPr>
        <p:spPr>
          <a:xfrm>
            <a:off x="2795040" y="2133360"/>
            <a:ext cx="720" cy="3963240"/>
          </a:xfrm>
          <a:prstGeom prst="straightConnector1">
            <a:avLst/>
          </a:prstGeom>
          <a:ln w="12700" cap="rnd">
            <a:solidFill>
              <a:srgbClr val="8AD0D6">
                <a:alpha val="40000"/>
              </a:srgbClr>
            </a:solidFill>
            <a:round/>
          </a:ln>
        </p:spPr>
      </p:cxnSp>
      <p:cxnSp>
        <p:nvCxnSpPr>
          <p:cNvPr id="142" name="Straight Connector 17"/>
          <p:cNvCxnSpPr/>
          <p:nvPr/>
        </p:nvCxnSpPr>
        <p:spPr>
          <a:xfrm>
            <a:off x="5222880" y="2133360"/>
            <a:ext cx="720" cy="3967560"/>
          </a:xfrm>
          <a:prstGeom prst="straightConnector1">
            <a:avLst/>
          </a:prstGeom>
          <a:ln w="12700" cap="rnd">
            <a:solidFill>
              <a:srgbClr val="8AD0D6">
                <a:alpha val="40000"/>
              </a:srgbClr>
            </a:solidFill>
            <a:round/>
          </a:ln>
        </p:spPr>
      </p:cxnSp>
      <p:sp>
        <p:nvSpPr>
          <p:cNvPr id="143" name="PlaceHolder 1"/>
          <p:cNvSpPr>
            <a:spLocks noGrp="1"/>
          </p:cNvSpPr>
          <p:nvPr>
            <p:ph type="ftr" idx="6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68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4BBDB4E-7E88-4D7A-BECC-2F809886C50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69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2" name="Straight Connector 18"/>
          <p:cNvCxnSpPr/>
          <p:nvPr/>
        </p:nvCxnSpPr>
        <p:spPr>
          <a:xfrm>
            <a:off x="2795040" y="2133360"/>
            <a:ext cx="720" cy="3963240"/>
          </a:xfrm>
          <a:prstGeom prst="straightConnector1">
            <a:avLst/>
          </a:prstGeom>
          <a:ln w="12700" cap="rnd">
            <a:solidFill>
              <a:srgbClr val="8AD0D6">
                <a:alpha val="40000"/>
              </a:srgbClr>
            </a:solidFill>
            <a:round/>
          </a:ln>
        </p:spPr>
      </p:cxnSp>
      <p:cxnSp>
        <p:nvCxnSpPr>
          <p:cNvPr id="153" name="Straight Connector 19"/>
          <p:cNvCxnSpPr/>
          <p:nvPr/>
        </p:nvCxnSpPr>
        <p:spPr>
          <a:xfrm>
            <a:off x="5222880" y="2133360"/>
            <a:ext cx="720" cy="3967560"/>
          </a:xfrm>
          <a:prstGeom prst="straightConnector1">
            <a:avLst/>
          </a:prstGeom>
          <a:ln w="12700" cap="rnd">
            <a:solidFill>
              <a:srgbClr val="8AD0D6">
                <a:alpha val="40000"/>
              </a:srgbClr>
            </a:solidFill>
            <a:round/>
          </a:ln>
        </p:spPr>
      </p:cxnSp>
      <p:sp>
        <p:nvSpPr>
          <p:cNvPr id="154" name="PlaceHolder 1"/>
          <p:cNvSpPr>
            <a:spLocks noGrp="1"/>
          </p:cNvSpPr>
          <p:nvPr>
            <p:ph type="ftr" idx="70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71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F495FD2-CC65-4DF7-9131-7FA64B73E94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7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ftr" idx="7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74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6F16715-D281-4EB1-84DE-D033B1012E4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75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ftr" idx="76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77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D358F2C-8722-4736-943C-354CF92C0BC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 idx="7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183" name="PlaceHolder 3"/>
          <p:cNvSpPr>
            <a:spLocks noGrp="1"/>
          </p:cNvSpPr>
          <p:nvPr>
            <p:ph type="ftr" idx="79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sldNum" idx="80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C832186-9BF1-4293-AC1A-BF4C392E032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dt" idx="81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ftr" idx="82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 idx="83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634FC61-96D5-4B18-9568-69E254F1AE2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8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06" name="PlaceHolder 4"/>
          <p:cNvSpPr>
            <a:spLocks noGrp="1"/>
          </p:cNvSpPr>
          <p:nvPr>
            <p:ph type="ftr" idx="8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sldNum" idx="86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A01A19C-4BD9-4919-9F6D-9CE28E095DA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dt" idx="87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8374351-2AB4-4B06-8657-73155F59492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ftr" idx="88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89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42E053E-383A-45C6-A026-1E17D5B8BD5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9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8" name="PlaceHolder 2"/>
          <p:cNvSpPr>
            <a:spLocks noGrp="1"/>
          </p:cNvSpPr>
          <p:nvPr>
            <p:ph type="ftr" idx="9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92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1C8F409-55C6-4429-99E4-A7A4CB059D9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dt" idx="93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ftr" idx="94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ldNum" idx="95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D2EE828-75CE-4E3A-8BF3-9BABB00B472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 idx="9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 type="ftr" idx="9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98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22DF0F8-2B10-4AAE-9559-BBB7399F668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dt" idx="99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ftr" idx="100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01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246B9E1-28CD-49FC-9569-7B08E1E1470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dt" idx="10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5E5A183-8EDE-4CF9-A6BF-176C992D16C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BEC961E-A33D-4424-8C2B-A9AC7EF7D94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6B32FC8-8523-4627-8ED0-55AD9B2A25B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19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0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BCA5715-CF78-47DD-94C2-E73E4C10801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1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E4E895A-7280-4A1F-AB72-F1B88D2E4AE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5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26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69BBDF9-9F10-4F5C-A805-CC24D345D36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7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0586-022-03713-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99400" y="235260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2"/>
                </a:solidFill>
                <a:latin typeface="Century Gothic"/>
              </a:rPr>
              <a:t>Knowledge sharing</a:t>
            </a:r>
            <a:r>
              <a:rPr sz="2800"/>
              <a:t/>
            </a:r>
            <a:br>
              <a:rPr sz="2800"/>
            </a:br>
            <a:r>
              <a:rPr lang="en-US" sz="2800" b="0" strike="noStrike" spc="-1">
                <a:solidFill>
                  <a:schemeClr val="dk2"/>
                </a:solidFill>
                <a:latin typeface="Century Gothic"/>
              </a:rPr>
              <a:t>paper presentaion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Subtitle 2"/>
          <p:cNvSpPr/>
          <p:nvPr/>
        </p:nvSpPr>
        <p:spPr>
          <a:xfrm>
            <a:off x="1144080" y="2743200"/>
            <a:ext cx="6427800" cy="119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 defTabSz="4572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sz="2000"/>
              <a:t/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1"/>
          <p:cNvSpPr/>
          <p:nvPr/>
        </p:nvSpPr>
        <p:spPr>
          <a:xfrm>
            <a:off x="599400" y="883800"/>
            <a:ext cx="7770600" cy="14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chemeClr val="accent3">
                    <a:lumMod val="75000"/>
                  </a:schemeClr>
                </a:solidFill>
                <a:latin typeface="Calibri"/>
              </a:rPr>
              <a:t>Cloud Computing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50544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000"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Software-Level Solutions for Energy Efficiency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Box 2"/>
          <p:cNvSpPr/>
          <p:nvPr/>
        </p:nvSpPr>
        <p:spPr>
          <a:xfrm>
            <a:off x="914400" y="1681200"/>
            <a:ext cx="7770600" cy="32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8B"/>
                </a:solidFill>
                <a:latin typeface="Calibri"/>
              </a:rPr>
              <a:t>🔹 Operating System Optimizations (Power Management, Energy-efficient Scheduling)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8B0000"/>
                </a:solidFill>
                <a:latin typeface="Calibri"/>
              </a:rPr>
              <a:t>🔹 Virtualization &amp; Containers (Dynamic VM Placement, Load Balancing, Docker)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6400"/>
                </a:solidFill>
                <a:latin typeface="Calibri"/>
              </a:rPr>
              <a:t>🔹 Application-Level Improvements (Optimized SaaS, Workload Reduction)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55120" y="24732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000"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Operating System Level Optimization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Box 2"/>
          <p:cNvSpPr/>
          <p:nvPr/>
        </p:nvSpPr>
        <p:spPr>
          <a:xfrm>
            <a:off x="685800" y="1371600"/>
            <a:ext cx="7770600" cy="194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600" b="1" strike="noStrike" spc="-1">
                <a:solidFill>
                  <a:srgbClr val="003366"/>
                </a:solidFill>
                <a:latin typeface="Calibri"/>
              </a:rPr>
              <a:t>🖥️ The Operating System (OS) plays a crucial role in managing power usage efficiently.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Picture 1" descr="os_power_management.png"/>
          <p:cNvPicPr/>
          <p:nvPr/>
        </p:nvPicPr>
        <p:blipFill>
          <a:blip r:embed="rId2"/>
          <a:stretch/>
        </p:blipFill>
        <p:spPr>
          <a:xfrm>
            <a:off x="1371600" y="2971800"/>
            <a:ext cx="6170760" cy="370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74440" y="933480"/>
            <a:ext cx="7247880" cy="411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sz="2400"/>
              <a:t/>
            </a:r>
            <a:br>
              <a:rPr sz="2400"/>
            </a:br>
            <a:r>
              <a:rPr lang="en-US" sz="2400" b="1" strike="noStrike" spc="-1">
                <a:solidFill>
                  <a:schemeClr val="accent2">
                    <a:lumMod val="75000"/>
                  </a:schemeClr>
                </a:solidFill>
                <a:latin typeface="Calibri"/>
              </a:rPr>
              <a:t>⚙️  Techniques for OS-Level Energy Optimization:  </a:t>
            </a:r>
            <a:r>
              <a:rPr sz="2400"/>
              <a:t/>
            </a:r>
            <a:br>
              <a:rPr sz="2400"/>
            </a:br>
            <a:r>
              <a:rPr sz="2400"/>
              <a:t/>
            </a:r>
            <a:br>
              <a:rPr sz="24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🔹 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Dynamic Voltage &amp; Frequency Scaling (DVFS): 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Adjusts CPU power dynamically based on workload to reduce energy waste.</a:t>
            </a: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🔹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 OS-Directed Power Management (OSPM): 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Allows the OS to transition between different power states for optimal efficiency.</a:t>
            </a: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🔹 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Energy-Aware Scheduling: 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Allocates system resources intelligently to balance performance and power consumption.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46116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Virtualization &amp; Containers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Box 2"/>
          <p:cNvSpPr/>
          <p:nvPr/>
        </p:nvSpPr>
        <p:spPr>
          <a:xfrm>
            <a:off x="686160" y="1603800"/>
            <a:ext cx="7770600" cy="441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600" b="1" strike="noStrike" spc="-1">
                <a:solidFill>
                  <a:schemeClr val="dk1"/>
                </a:solidFill>
                <a:latin typeface="Calibri"/>
              </a:rPr>
              <a:t>🖥</a:t>
            </a:r>
            <a:r>
              <a:rPr lang="en-US" sz="2600" b="1" strike="noStrike" spc="-1">
                <a:solidFill>
                  <a:srgbClr val="A53131"/>
                </a:solidFill>
                <a:latin typeface="Calibri"/>
              </a:rPr>
              <a:t>️ Virtualization allows multiple virtual machines (VMs) to share the same physical hardware.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2"/>
                </a:solidFill>
                <a:latin typeface="Calibri"/>
              </a:rPr>
              <a:t>⚙️ </a:t>
            </a: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  How Virtualization Helps Energy Efficiency?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🔹 Reduces the number of physical servers needed, lowering energy consumption.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🔹 Allows better resource utilization by dynamically allocating computing power.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🔹 Enables Live Migration   of VMs to balance workload and optimize power usage.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5410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Load Balancing Techniques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Box 2"/>
          <p:cNvSpPr/>
          <p:nvPr/>
        </p:nvSpPr>
        <p:spPr>
          <a:xfrm>
            <a:off x="914760" y="1373400"/>
            <a:ext cx="7770600" cy="182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3366"/>
                </a:solidFill>
                <a:latin typeface="Calibri"/>
              </a:rPr>
              <a:t>Even distribution of workload across servers prevents overheating and reduces power waste. Methods include Round Robin, Min-Min, and AI-driven solutions.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Picture 2" descr="load_balancing_efficiency.png"/>
          <p:cNvPicPr/>
          <p:nvPr/>
        </p:nvPicPr>
        <p:blipFill>
          <a:blip r:embed="rId2"/>
          <a:stretch/>
        </p:blipFill>
        <p:spPr>
          <a:xfrm>
            <a:off x="1786680" y="3302280"/>
            <a:ext cx="5009400" cy="332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1064160"/>
            <a:ext cx="8227800" cy="419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1.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Round Robin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: Distributes requests sequentially across available servers.</a:t>
            </a: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2.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Throttled Load Balancing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: Allocates resources based on threshold limits.</a:t>
            </a: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3.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Min-Min Algorithm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: Assigns shortest tasks to the fastest available resources first.</a:t>
            </a: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4.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Particle Swarm Optimization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: AI-based method optimizing task scheduling and resource allocation.</a:t>
            </a: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5.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Ant Colony Optimization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: Bio-inspired algorithm for efficient workload distribution.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64764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Virtual Machine Migration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Box 2"/>
          <p:cNvSpPr/>
          <p:nvPr/>
        </p:nvSpPr>
        <p:spPr>
          <a:xfrm>
            <a:off x="914400" y="1790640"/>
            <a:ext cx="7770600" cy="14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VM Migration allows seamless movement of virtual machines across physical servers to optimize resource usage, reduce energy consumption, and balance workloads.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Picture 4" descr="vm_migration_efficiency.png"/>
          <p:cNvPicPr/>
          <p:nvPr/>
        </p:nvPicPr>
        <p:blipFill>
          <a:blip r:embed="rId2"/>
          <a:stretch/>
        </p:blipFill>
        <p:spPr>
          <a:xfrm>
            <a:off x="2509560" y="3333960"/>
            <a:ext cx="4442400" cy="295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38124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🏁</a:t>
            </a:r>
            <a:r>
              <a:rPr lang="en-US" sz="2400" b="0" strike="noStrike" spc="-1">
                <a:solidFill>
                  <a:schemeClr val="accent3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3400" b="0" strike="noStrike" spc="-1">
                <a:solidFill>
                  <a:srgbClr val="D60000"/>
                </a:solidFill>
                <a:latin typeface="Calibri"/>
              </a:rPr>
              <a:t>Conclusion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Box 2"/>
          <p:cNvSpPr/>
          <p:nvPr/>
        </p:nvSpPr>
        <p:spPr>
          <a:xfrm>
            <a:off x="927000" y="1309320"/>
            <a:ext cx="7287840" cy="39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If we reduce energy use in data centers, we can: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400" b="0" strike="noStrike" spc="-1">
                <a:solidFill>
                  <a:srgbClr val="92D050"/>
                </a:solidFill>
                <a:latin typeface="Calibri"/>
              </a:rPr>
              <a:t>🌱</a:t>
            </a:r>
            <a:r>
              <a:rPr lang="en-US" sz="2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 Protect the environment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💰</a:t>
            </a:r>
            <a:r>
              <a:rPr lang="en-US" sz="2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 Save money on electricity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4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⚡</a:t>
            </a:r>
            <a:r>
              <a:rPr lang="en-US" sz="2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  Make cloud services faster and more efficient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This research is important because it helps big tech companies like Google, Amazon, and Microsoft build eco-friendly data centers that use less power while still providing fast services.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5880" y="772200"/>
            <a:ext cx="7770960" cy="146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Energy Efficiency in Cloud Computing Data Centers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1353960" y="2332440"/>
            <a:ext cx="6399360" cy="826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A Survey on Software Technologies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Subtitle 2"/>
          <p:cNvSpPr/>
          <p:nvPr/>
        </p:nvSpPr>
        <p:spPr>
          <a:xfrm>
            <a:off x="1074600" y="3250800"/>
            <a:ext cx="6399360" cy="175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 defTabSz="4572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F. M. </a:t>
            </a:r>
            <a:r>
              <a:rPr lang="en-US" sz="2000" b="0" strike="noStrike" spc="-1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Shefat</a:t>
            </a: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 Hossain </a:t>
            </a:r>
            <a:r>
              <a:rPr lang="en-US" sz="2000" b="0" strike="noStrike" spc="-1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Niloy</a:t>
            </a: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- 0122310011</a:t>
            </a: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Alamin</a:t>
            </a: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Refat</a:t>
            </a: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-                        0122420003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Jamil Uddin </a:t>
            </a:r>
            <a:r>
              <a:rPr lang="en-US" sz="2000" b="0" strike="noStrike" spc="-1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Bhuiyan</a:t>
            </a: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-          0122410061</a:t>
            </a:r>
            <a:r>
              <a:rPr sz="2000" dirty="0"/>
              <a:t/>
            </a:r>
            <a:br>
              <a:rPr sz="2000" dirty="0"/>
            </a:b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043280" y="879840"/>
            <a:ext cx="7824960" cy="11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📖 Paper Title: Energy Efficiency in Cloud Computing Data Centers: A Survey on Software Technologies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39360" y="2021760"/>
            <a:ext cx="7669440" cy="394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sz="1900"/>
              <a:t/>
            </a:r>
            <a:br>
              <a:rPr sz="1900"/>
            </a:br>
            <a:r>
              <a:rPr lang="en-US" sz="1900" b="0" strike="noStrike" spc="-1">
                <a:solidFill>
                  <a:schemeClr val="dk1"/>
                </a:solidFill>
                <a:latin typeface="Calibri"/>
              </a:rPr>
              <a:t>✍️ Authors:</a:t>
            </a:r>
            <a:r>
              <a:rPr sz="1900"/>
              <a:t/>
            </a:r>
            <a:br>
              <a:rPr sz="1900"/>
            </a:br>
            <a:r>
              <a:rPr lang="en-US" sz="1900" b="0" strike="noStrike" spc="-1">
                <a:solidFill>
                  <a:schemeClr val="dk1"/>
                </a:solidFill>
                <a:latin typeface="Calibri"/>
              </a:rPr>
              <a:t>   - Avita Katal (Research Scholar, School of Computer Science, University of Petroleum and Energy Studies, Dehradun, India)</a:t>
            </a:r>
            <a:r>
              <a:rPr sz="1900"/>
              <a:t/>
            </a:r>
            <a:br>
              <a:rPr sz="1900"/>
            </a:br>
            <a:r>
              <a:rPr lang="en-US" sz="1900" b="0" strike="noStrike" spc="-1">
                <a:solidFill>
                  <a:schemeClr val="dk1"/>
                </a:solidFill>
                <a:latin typeface="Calibri"/>
              </a:rPr>
              <a:t>   - Susheela Dahiya (School of Computer Science, University of Petroleum and Energy Studies, Dehradun, India)</a:t>
            </a:r>
            <a:r>
              <a:rPr sz="1900"/>
              <a:t/>
            </a:r>
            <a:br>
              <a:rPr sz="1900"/>
            </a:br>
            <a:r>
              <a:rPr lang="en-US" sz="1900" b="0" strike="noStrike" spc="-1">
                <a:solidFill>
                  <a:schemeClr val="dk1"/>
                </a:solidFill>
                <a:latin typeface="Calibri"/>
              </a:rPr>
              <a:t>   - Tanupriya Choudhury (School of Computer Science, University of Petroleum and Energy Studies, Dehradun, India)</a:t>
            </a:r>
            <a:r>
              <a:rPr sz="1900"/>
              <a:t/>
            </a:r>
            <a:br>
              <a:rPr sz="1900"/>
            </a:br>
            <a:r>
              <a:rPr sz="1900"/>
              <a:t/>
            </a:r>
            <a:br>
              <a:rPr sz="1900"/>
            </a:br>
            <a:r>
              <a:rPr lang="en-US" sz="1900" b="0" strike="noStrike" spc="-1">
                <a:solidFill>
                  <a:schemeClr val="dk2">
                    <a:lumMod val="75000"/>
                  </a:schemeClr>
                </a:solidFill>
                <a:latin typeface="Calibri"/>
              </a:rPr>
              <a:t>📅 </a:t>
            </a:r>
            <a:r>
              <a:rPr lang="en-US" sz="1900" b="0" strike="noStrike" spc="-1">
                <a:solidFill>
                  <a:schemeClr val="dk1"/>
                </a:solidFill>
                <a:latin typeface="Calibri"/>
              </a:rPr>
              <a:t>Published: 30 August 2022</a:t>
            </a:r>
            <a:r>
              <a:rPr sz="1900"/>
              <a:t/>
            </a:r>
            <a:br>
              <a:rPr sz="1900"/>
            </a:br>
            <a:r>
              <a:rPr sz="1900"/>
              <a:t/>
            </a:r>
            <a:br>
              <a:rPr sz="1900"/>
            </a:br>
            <a:r>
              <a:rPr lang="en-US" sz="19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🔗</a:t>
            </a:r>
            <a:r>
              <a:rPr lang="en-US" sz="1900" b="0" strike="noStrike" spc="-1">
                <a:solidFill>
                  <a:schemeClr val="dk1"/>
                </a:solidFill>
                <a:latin typeface="Calibri"/>
              </a:rPr>
              <a:t> DOI: </a:t>
            </a:r>
            <a:r>
              <a:rPr lang="en-US" sz="1900" b="0" u="sng" strike="noStrike" spc="-1">
                <a:solidFill>
                  <a:schemeClr val="dk1"/>
                </a:solidFill>
                <a:uFillTx/>
                <a:latin typeface="Calibri"/>
                <a:hlinkClick r:id="rId2"/>
              </a:rPr>
              <a:t>https://</a:t>
            </a:r>
            <a:r>
              <a:rPr lang="en-US" sz="1900" b="0" u="sng" strike="noStrike" spc="-1">
                <a:solidFill>
                  <a:schemeClr val="dk1"/>
                </a:solidFill>
                <a:uFillTx/>
                <a:latin typeface="Calibri"/>
                <a:hlinkClick r:id="rId2"/>
              </a:rPr>
              <a:t>doi.org/10.1007/s10586-022-03713-0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chemeClr val="dk1"/>
                </a:solidFill>
                <a:latin typeface="Calibri"/>
              </a:rPr>
              <a:t>Introduction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Box 2"/>
          <p:cNvSpPr/>
          <p:nvPr/>
        </p:nvSpPr>
        <p:spPr>
          <a:xfrm>
            <a:off x="914400" y="1371600"/>
            <a:ext cx="7607520" cy="338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600" b="1" strike="noStrike" spc="-1">
                <a:solidFill>
                  <a:srgbClr val="003366"/>
                </a:solidFill>
                <a:latin typeface="Calibri"/>
              </a:rPr>
              <a:t>🔍 Cloud computing is a growing IT paradigm with high energy demands.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⚡ Data centers consume a lot of electricity and generate heat.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6633"/>
                </a:solidFill>
                <a:latin typeface="Calibri"/>
              </a:rPr>
              <a:t>💡 This research explores software-based solutions to optimize energy use in cloud environments.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Problem Definition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Box 55"/>
          <p:cNvSpPr/>
          <p:nvPr/>
        </p:nvSpPr>
        <p:spPr>
          <a:xfrm>
            <a:off x="555840" y="1491120"/>
            <a:ext cx="8031600" cy="395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600" b="1" strike="noStrike" spc="-1">
                <a:solidFill>
                  <a:srgbClr val="FF0000"/>
                </a:solidFill>
                <a:latin typeface="Calibri"/>
              </a:rPr>
              <a:t>❗  The Problem: Data Centers Consume Excessive Energy 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003366"/>
                </a:solidFill>
                <a:latin typeface="Calibri"/>
              </a:rPr>
              <a:t>🌍  Rising Energy Demands   - By 2030, data center energy usage will reach 2967 TWh!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006633"/>
                </a:solidFill>
                <a:latin typeface="Calibri"/>
              </a:rPr>
              <a:t>💨   Environmental Impact   - High power consumption leads to increased CO₂ emissions.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8B0000"/>
                </a:solidFill>
                <a:latin typeface="Calibri"/>
              </a:rPr>
              <a:t>💸   High Operational Costs   - More energy use means higher financial expenses for cloud providers.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Motivation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Box 57"/>
          <p:cNvSpPr/>
          <p:nvPr/>
        </p:nvSpPr>
        <p:spPr>
          <a:xfrm>
            <a:off x="804960" y="1775160"/>
            <a:ext cx="7533000" cy="267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600" b="1" strike="noStrike" spc="-1">
                <a:solidFill>
                  <a:srgbClr val="003366"/>
                </a:solidFill>
                <a:latin typeface="Calibri"/>
              </a:rPr>
              <a:t>💡   Why Solve This Problem?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600" b="1" strike="noStrike" spc="-1">
                <a:solidFill>
                  <a:srgbClr val="003366"/>
                </a:solidFill>
                <a:latin typeface="Calibri"/>
              </a:rPr>
              <a:t> 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🔹   Energy Consumption is Growing Rapidly!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006633"/>
                </a:solidFill>
                <a:latin typeface="Calibri"/>
              </a:rPr>
              <a:t>🔹   High Energy Usage = More Pollution (CO₂ Emissions)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003399"/>
                </a:solidFill>
                <a:latin typeface="Calibri"/>
              </a:rPr>
              <a:t>🔹   Need for Sustainable Cloud Computing to Reduce  Environmental Harm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Solution Approach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59"/>
          <p:cNvSpPr/>
          <p:nvPr/>
        </p:nvSpPr>
        <p:spPr>
          <a:xfrm>
            <a:off x="432720" y="1690560"/>
            <a:ext cx="8278200" cy="363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600" b="1" strike="noStrike" spc="-1">
                <a:solidFill>
                  <a:srgbClr val="003366"/>
                </a:solidFill>
                <a:latin typeface="Calibri"/>
              </a:rPr>
              <a:t>🔬 How Can We Solve This?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</a:rPr>
              <a:t>⚡ Optimizing Software-based Technologies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200" b="0" strike="noStrike" spc="-1">
                <a:solidFill>
                  <a:srgbClr val="006633"/>
                </a:solidFill>
                <a:latin typeface="Calibri"/>
              </a:rPr>
              <a:t>✅ Operating System-Level Solutions - Energy-aware scheduling &amp; power management.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200" b="0" strike="noStrike" spc="-1">
                <a:solidFill>
                  <a:srgbClr val="003399"/>
                </a:solidFill>
                <a:latin typeface="Calibri"/>
              </a:rPr>
              <a:t>✅ Virtualization &amp; Containers - Reduce redundant hardware usage and improve efficiency.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200" b="0" strike="noStrike" spc="-1">
                <a:solidFill>
                  <a:srgbClr val="8B0000"/>
                </a:solidFill>
                <a:latin typeface="Calibri"/>
              </a:rPr>
              <a:t>✅ Application-Level Strategies - Load balancing, workload management, and AI-powered optimizations.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Energy Usage in Data Centers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Box 2"/>
          <p:cNvSpPr/>
          <p:nvPr/>
        </p:nvSpPr>
        <p:spPr>
          <a:xfrm>
            <a:off x="914400" y="1371600"/>
            <a:ext cx="7770600" cy="185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600" b="1" strike="noStrike" spc="-1">
                <a:solidFill>
                  <a:srgbClr val="000066"/>
                </a:solidFill>
                <a:latin typeface="Calibri"/>
              </a:rPr>
              <a:t> Data centers consume energy for: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⚙️ Servers (45%)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6633"/>
                </a:solidFill>
                <a:latin typeface="Calibri"/>
              </a:rPr>
              <a:t>❄️ Cooling Systems (30%)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3399"/>
                </a:solidFill>
                <a:latin typeface="Calibri"/>
              </a:rPr>
              <a:t>🌐 Networking &amp; Storage (25%)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Picture 3" descr="pie_chart.png"/>
          <p:cNvPicPr/>
          <p:nvPr/>
        </p:nvPicPr>
        <p:blipFill>
          <a:blip r:embed="rId2"/>
          <a:stretch/>
        </p:blipFill>
        <p:spPr>
          <a:xfrm>
            <a:off x="1511280" y="3408840"/>
            <a:ext cx="6119280" cy="313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6858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chemeClr val="dk1"/>
                </a:solidFill>
                <a:latin typeface="Calibri"/>
              </a:rPr>
              <a:t>Power Usage Effectiveness (PUE)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2"/>
          <p:cNvSpPr/>
          <p:nvPr/>
        </p:nvSpPr>
        <p:spPr>
          <a:xfrm>
            <a:off x="958680" y="1974240"/>
            <a:ext cx="7770600" cy="32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66"/>
                </a:solidFill>
                <a:latin typeface="Calibri"/>
              </a:rPr>
              <a:t>  PUE   measures how efficiently a data center uses power.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🔹 Ideal PUE = 1.0 (100% efficient, no wasted energy).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6633"/>
                </a:solidFill>
                <a:latin typeface="Calibri"/>
              </a:rPr>
              <a:t>🔹 Industry Average = 1.57 (some energy wasted on cooling, etc.).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537</Words>
  <Application>Microsoft Office PowerPoint</Application>
  <PresentationFormat>On-screen Show (4:3)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34</vt:i4>
      </vt:variant>
      <vt:variant>
        <vt:lpstr>Slide Titles</vt:lpstr>
      </vt:variant>
      <vt:variant>
        <vt:i4>17</vt:i4>
      </vt:variant>
    </vt:vector>
  </HeadingPairs>
  <TitlesOfParts>
    <vt:vector size="58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Knowledge sharing paper presentaion</vt:lpstr>
      <vt:lpstr>Energy Efficiency in Cloud Computing Data Centers</vt:lpstr>
      <vt:lpstr>📖 Paper Title: Energy Efficiency in Cloud Computing Data Centers: A Survey on Software Technologies</vt:lpstr>
      <vt:lpstr>Introduction</vt:lpstr>
      <vt:lpstr>Problem Definition</vt:lpstr>
      <vt:lpstr>Motivation</vt:lpstr>
      <vt:lpstr>Solution Approach</vt:lpstr>
      <vt:lpstr>Energy Usage in Data Centers</vt:lpstr>
      <vt:lpstr>Power Usage Effectiveness (PUE)</vt:lpstr>
      <vt:lpstr>Software-Level Solutions for Energy Efficiency</vt:lpstr>
      <vt:lpstr>Operating System Level Optimization</vt:lpstr>
      <vt:lpstr> ⚙️  Techniques for OS-Level Energy Optimization:    🔹  Dynamic Voltage &amp; Frequency Scaling (DVFS): Adjusts CPU power dynamically based on workload to reduce energy waste. 🔹  OS-Directed Power Management (OSPM): Allows the OS to transition between different power states for optimal efficiency. 🔹  Energy-Aware Scheduling: Allocates system resources intelligently to balance performance and power consumption.</vt:lpstr>
      <vt:lpstr>Virtualization &amp; Containers</vt:lpstr>
      <vt:lpstr>Load Balancing Techniques</vt:lpstr>
      <vt:lpstr> 1. Round Robin: Distributes requests sequentially across available servers. 2. Throttled Load Balancing: Allocates resources based on threshold limits. 3. Min-Min Algorithm: Assigns shortest tasks to the fastest available resources first. 4. Particle Swarm Optimization: AI-based method optimizing task scheduling and resource allocation. 5. Ant Colony Optimization: Bio-inspired algorithm for efficient workload distribution.</vt:lpstr>
      <vt:lpstr>Virtual Machine Migration</vt:lpstr>
      <vt:lpstr>🏁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in Cloud Computing Data Centers</dc:title>
  <dc:subject/>
  <dc:creator>S</dc:creator>
  <dc:description>generated using python-pptx</dc:description>
  <cp:lastModifiedBy>S</cp:lastModifiedBy>
  <cp:revision>34</cp:revision>
  <dcterms:created xsi:type="dcterms:W3CDTF">2013-01-27T09:14:16Z</dcterms:created>
  <dcterms:modified xsi:type="dcterms:W3CDTF">2025-04-25T13:59:28Z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17</vt:i4>
  </property>
</Properties>
</file>