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9" r:id="rId4"/>
    <p:sldId id="270" r:id="rId5"/>
    <p:sldId id="271" r:id="rId6"/>
    <p:sldId id="272" r:id="rId7"/>
    <p:sldId id="273" r:id="rId8"/>
    <p:sldId id="274" r:id="rId9"/>
    <p:sldId id="275" r:id="rId10"/>
    <p:sldId id="264" r:id="rId11"/>
  </p:sldIdLst>
  <p:sldSz cx="12192000" cy="6858000"/>
  <p:notesSz cx="6858000" cy="91440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97"/>
    <p:restoredTop sz="94678"/>
  </p:normalViewPr>
  <p:slideViewPr>
    <p:cSldViewPr snapToGrid="0">
      <p:cViewPr varScale="1">
        <p:scale>
          <a:sx n="117" d="100"/>
          <a:sy n="117" d="100"/>
        </p:scale>
        <p:origin x="4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15470-753C-64BF-D642-BCD852C9B5F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F79F3E-73F8-9F7F-3680-D167797CD2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6D42EA4-0C90-6338-D6AF-53A938077BDC}"/>
              </a:ext>
            </a:extLst>
          </p:cNvPr>
          <p:cNvSpPr>
            <a:spLocks noGrp="1"/>
          </p:cNvSpPr>
          <p:nvPr>
            <p:ph type="dt" sz="half" idx="10"/>
          </p:nvPr>
        </p:nvSpPr>
        <p:spPr/>
        <p:txBody>
          <a:bodyPr/>
          <a:lstStyle/>
          <a:p>
            <a:fld id="{E09841A4-4B06-2F4C-8DAB-4F080FA418B4}" type="datetimeFigureOut">
              <a:rPr lang="en-US" smtClean="0"/>
              <a:t>4/26/25</a:t>
            </a:fld>
            <a:endParaRPr lang="en-US"/>
          </a:p>
        </p:txBody>
      </p:sp>
      <p:sp>
        <p:nvSpPr>
          <p:cNvPr id="5" name="Footer Placeholder 4">
            <a:extLst>
              <a:ext uri="{FF2B5EF4-FFF2-40B4-BE49-F238E27FC236}">
                <a16:creationId xmlns:a16="http://schemas.microsoft.com/office/drawing/2014/main" id="{575AC47A-1565-E152-DA1F-AAD5EFC94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0C8FF-22FB-B9E9-A17E-0AB3BC1AC598}"/>
              </a:ext>
            </a:extLst>
          </p:cNvPr>
          <p:cNvSpPr>
            <a:spLocks noGrp="1"/>
          </p:cNvSpPr>
          <p:nvPr>
            <p:ph type="sldNum" sz="quarter" idx="12"/>
          </p:nvPr>
        </p:nvSpPr>
        <p:spPr/>
        <p:txBody>
          <a:bodyPr/>
          <a:lstStyle/>
          <a:p>
            <a:fld id="{DF1D13D9-D7D7-484D-9319-65CD3F2BD4BD}" type="slidenum">
              <a:rPr lang="en-US" smtClean="0"/>
              <a:t>‹#›</a:t>
            </a:fld>
            <a:endParaRPr lang="en-US"/>
          </a:p>
        </p:txBody>
      </p:sp>
    </p:spTree>
    <p:extLst>
      <p:ext uri="{BB962C8B-B14F-4D97-AF65-F5344CB8AC3E}">
        <p14:creationId xmlns:p14="http://schemas.microsoft.com/office/powerpoint/2010/main" val="115235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7B2FE-BC9C-E64A-FD37-F96DBBC42C0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B4B5A90-C38B-A41E-DD18-5E4118EAE72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F82A68C-2E38-5EF3-1E66-B1B5889F4C1D}"/>
              </a:ext>
            </a:extLst>
          </p:cNvPr>
          <p:cNvSpPr>
            <a:spLocks noGrp="1"/>
          </p:cNvSpPr>
          <p:nvPr>
            <p:ph type="dt" sz="half" idx="10"/>
          </p:nvPr>
        </p:nvSpPr>
        <p:spPr/>
        <p:txBody>
          <a:bodyPr/>
          <a:lstStyle/>
          <a:p>
            <a:fld id="{E09841A4-4B06-2F4C-8DAB-4F080FA418B4}" type="datetimeFigureOut">
              <a:rPr lang="en-US" smtClean="0"/>
              <a:t>4/26/25</a:t>
            </a:fld>
            <a:endParaRPr lang="en-US"/>
          </a:p>
        </p:txBody>
      </p:sp>
      <p:sp>
        <p:nvSpPr>
          <p:cNvPr id="5" name="Footer Placeholder 4">
            <a:extLst>
              <a:ext uri="{FF2B5EF4-FFF2-40B4-BE49-F238E27FC236}">
                <a16:creationId xmlns:a16="http://schemas.microsoft.com/office/drawing/2014/main" id="{A866D9D2-295E-4991-451C-A9D4022D09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529A1-5756-1D77-C2CD-2BC20C2428AB}"/>
              </a:ext>
            </a:extLst>
          </p:cNvPr>
          <p:cNvSpPr>
            <a:spLocks noGrp="1"/>
          </p:cNvSpPr>
          <p:nvPr>
            <p:ph type="sldNum" sz="quarter" idx="12"/>
          </p:nvPr>
        </p:nvSpPr>
        <p:spPr/>
        <p:txBody>
          <a:bodyPr/>
          <a:lstStyle/>
          <a:p>
            <a:fld id="{DF1D13D9-D7D7-484D-9319-65CD3F2BD4BD}" type="slidenum">
              <a:rPr lang="en-US" smtClean="0"/>
              <a:t>‹#›</a:t>
            </a:fld>
            <a:endParaRPr lang="en-US"/>
          </a:p>
        </p:txBody>
      </p:sp>
    </p:spTree>
    <p:extLst>
      <p:ext uri="{BB962C8B-B14F-4D97-AF65-F5344CB8AC3E}">
        <p14:creationId xmlns:p14="http://schemas.microsoft.com/office/powerpoint/2010/main" val="3428612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360848-5B7F-4768-913B-3D58946FF1E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DC106D1-1175-7902-7912-C3F2665DEB9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8D8154-CCE9-FF83-BC5C-D7A45C5B34B4}"/>
              </a:ext>
            </a:extLst>
          </p:cNvPr>
          <p:cNvSpPr>
            <a:spLocks noGrp="1"/>
          </p:cNvSpPr>
          <p:nvPr>
            <p:ph type="dt" sz="half" idx="10"/>
          </p:nvPr>
        </p:nvSpPr>
        <p:spPr/>
        <p:txBody>
          <a:bodyPr/>
          <a:lstStyle/>
          <a:p>
            <a:fld id="{E09841A4-4B06-2F4C-8DAB-4F080FA418B4}" type="datetimeFigureOut">
              <a:rPr lang="en-US" smtClean="0"/>
              <a:t>4/26/25</a:t>
            </a:fld>
            <a:endParaRPr lang="en-US"/>
          </a:p>
        </p:txBody>
      </p:sp>
      <p:sp>
        <p:nvSpPr>
          <p:cNvPr id="5" name="Footer Placeholder 4">
            <a:extLst>
              <a:ext uri="{FF2B5EF4-FFF2-40B4-BE49-F238E27FC236}">
                <a16:creationId xmlns:a16="http://schemas.microsoft.com/office/drawing/2014/main" id="{13C6D635-6A73-1938-8795-E465413A3C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E5C6A-35C6-8FDB-084B-26C29C539A2F}"/>
              </a:ext>
            </a:extLst>
          </p:cNvPr>
          <p:cNvSpPr>
            <a:spLocks noGrp="1"/>
          </p:cNvSpPr>
          <p:nvPr>
            <p:ph type="sldNum" sz="quarter" idx="12"/>
          </p:nvPr>
        </p:nvSpPr>
        <p:spPr/>
        <p:txBody>
          <a:bodyPr/>
          <a:lstStyle/>
          <a:p>
            <a:fld id="{DF1D13D9-D7D7-484D-9319-65CD3F2BD4BD}" type="slidenum">
              <a:rPr lang="en-US" smtClean="0"/>
              <a:t>‹#›</a:t>
            </a:fld>
            <a:endParaRPr lang="en-US"/>
          </a:p>
        </p:txBody>
      </p:sp>
    </p:spTree>
    <p:extLst>
      <p:ext uri="{BB962C8B-B14F-4D97-AF65-F5344CB8AC3E}">
        <p14:creationId xmlns:p14="http://schemas.microsoft.com/office/powerpoint/2010/main" val="2942081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4755-8A1A-BBA8-E8D2-AC7DA8F283C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1743683-1892-4549-69B7-6BF53A0BD4A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3ED5BA8-A9B2-7A8B-CCEC-8B70E53E1E3D}"/>
              </a:ext>
            </a:extLst>
          </p:cNvPr>
          <p:cNvSpPr>
            <a:spLocks noGrp="1"/>
          </p:cNvSpPr>
          <p:nvPr>
            <p:ph type="dt" sz="half" idx="10"/>
          </p:nvPr>
        </p:nvSpPr>
        <p:spPr/>
        <p:txBody>
          <a:bodyPr/>
          <a:lstStyle/>
          <a:p>
            <a:fld id="{E09841A4-4B06-2F4C-8DAB-4F080FA418B4}" type="datetimeFigureOut">
              <a:rPr lang="en-US" smtClean="0"/>
              <a:t>4/26/25</a:t>
            </a:fld>
            <a:endParaRPr lang="en-US"/>
          </a:p>
        </p:txBody>
      </p:sp>
      <p:sp>
        <p:nvSpPr>
          <p:cNvPr id="5" name="Footer Placeholder 4">
            <a:extLst>
              <a:ext uri="{FF2B5EF4-FFF2-40B4-BE49-F238E27FC236}">
                <a16:creationId xmlns:a16="http://schemas.microsoft.com/office/drawing/2014/main" id="{BCB8D680-1E18-2B95-4C7C-0D2C66524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911C3D-20AC-CB5E-9956-297868BE9E9F}"/>
              </a:ext>
            </a:extLst>
          </p:cNvPr>
          <p:cNvSpPr>
            <a:spLocks noGrp="1"/>
          </p:cNvSpPr>
          <p:nvPr>
            <p:ph type="sldNum" sz="quarter" idx="12"/>
          </p:nvPr>
        </p:nvSpPr>
        <p:spPr/>
        <p:txBody>
          <a:bodyPr/>
          <a:lstStyle/>
          <a:p>
            <a:fld id="{DF1D13D9-D7D7-484D-9319-65CD3F2BD4BD}" type="slidenum">
              <a:rPr lang="en-US" smtClean="0"/>
              <a:t>‹#›</a:t>
            </a:fld>
            <a:endParaRPr lang="en-US"/>
          </a:p>
        </p:txBody>
      </p:sp>
    </p:spTree>
    <p:extLst>
      <p:ext uri="{BB962C8B-B14F-4D97-AF65-F5344CB8AC3E}">
        <p14:creationId xmlns:p14="http://schemas.microsoft.com/office/powerpoint/2010/main" val="1772041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4E72-2335-3FC3-62D8-460CBE98D0B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AA56C9E-319F-8E38-021A-EFE4F94343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133E204-2BA9-52B3-4CB7-FDEE0F1DF438}"/>
              </a:ext>
            </a:extLst>
          </p:cNvPr>
          <p:cNvSpPr>
            <a:spLocks noGrp="1"/>
          </p:cNvSpPr>
          <p:nvPr>
            <p:ph type="dt" sz="half" idx="10"/>
          </p:nvPr>
        </p:nvSpPr>
        <p:spPr/>
        <p:txBody>
          <a:bodyPr/>
          <a:lstStyle/>
          <a:p>
            <a:fld id="{E09841A4-4B06-2F4C-8DAB-4F080FA418B4}" type="datetimeFigureOut">
              <a:rPr lang="en-US" smtClean="0"/>
              <a:t>4/26/25</a:t>
            </a:fld>
            <a:endParaRPr lang="en-US"/>
          </a:p>
        </p:txBody>
      </p:sp>
      <p:sp>
        <p:nvSpPr>
          <p:cNvPr id="5" name="Footer Placeholder 4">
            <a:extLst>
              <a:ext uri="{FF2B5EF4-FFF2-40B4-BE49-F238E27FC236}">
                <a16:creationId xmlns:a16="http://schemas.microsoft.com/office/drawing/2014/main" id="{A2F029BE-1E6F-D1C7-A82B-DA4574908A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52A2D5-3010-30FD-ACF1-BA7A7AED2EAA}"/>
              </a:ext>
            </a:extLst>
          </p:cNvPr>
          <p:cNvSpPr>
            <a:spLocks noGrp="1"/>
          </p:cNvSpPr>
          <p:nvPr>
            <p:ph type="sldNum" sz="quarter" idx="12"/>
          </p:nvPr>
        </p:nvSpPr>
        <p:spPr/>
        <p:txBody>
          <a:bodyPr/>
          <a:lstStyle/>
          <a:p>
            <a:fld id="{DF1D13D9-D7D7-484D-9319-65CD3F2BD4BD}" type="slidenum">
              <a:rPr lang="en-US" smtClean="0"/>
              <a:t>‹#›</a:t>
            </a:fld>
            <a:endParaRPr lang="en-US"/>
          </a:p>
        </p:txBody>
      </p:sp>
    </p:spTree>
    <p:extLst>
      <p:ext uri="{BB962C8B-B14F-4D97-AF65-F5344CB8AC3E}">
        <p14:creationId xmlns:p14="http://schemas.microsoft.com/office/powerpoint/2010/main" val="3336159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4A69-69C7-A4BB-551D-E152EE2BAF7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BAD7D6D-35EC-FA47-0FF4-E8F596A930A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A0F0935-3426-C3BB-32AD-B2091F75FC0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2F620E8-E783-ACED-9D92-9F34E3DCDE58}"/>
              </a:ext>
            </a:extLst>
          </p:cNvPr>
          <p:cNvSpPr>
            <a:spLocks noGrp="1"/>
          </p:cNvSpPr>
          <p:nvPr>
            <p:ph type="dt" sz="half" idx="10"/>
          </p:nvPr>
        </p:nvSpPr>
        <p:spPr/>
        <p:txBody>
          <a:bodyPr/>
          <a:lstStyle/>
          <a:p>
            <a:fld id="{E09841A4-4B06-2F4C-8DAB-4F080FA418B4}" type="datetimeFigureOut">
              <a:rPr lang="en-US" smtClean="0"/>
              <a:t>4/26/25</a:t>
            </a:fld>
            <a:endParaRPr lang="en-US"/>
          </a:p>
        </p:txBody>
      </p:sp>
      <p:sp>
        <p:nvSpPr>
          <p:cNvPr id="6" name="Footer Placeholder 5">
            <a:extLst>
              <a:ext uri="{FF2B5EF4-FFF2-40B4-BE49-F238E27FC236}">
                <a16:creationId xmlns:a16="http://schemas.microsoft.com/office/drawing/2014/main" id="{8381B129-77F9-0A39-0E61-20E2646D8B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6BF76-549B-DE8E-0084-8E44A59619C2}"/>
              </a:ext>
            </a:extLst>
          </p:cNvPr>
          <p:cNvSpPr>
            <a:spLocks noGrp="1"/>
          </p:cNvSpPr>
          <p:nvPr>
            <p:ph type="sldNum" sz="quarter" idx="12"/>
          </p:nvPr>
        </p:nvSpPr>
        <p:spPr/>
        <p:txBody>
          <a:bodyPr/>
          <a:lstStyle/>
          <a:p>
            <a:fld id="{DF1D13D9-D7D7-484D-9319-65CD3F2BD4BD}" type="slidenum">
              <a:rPr lang="en-US" smtClean="0"/>
              <a:t>‹#›</a:t>
            </a:fld>
            <a:endParaRPr lang="en-US"/>
          </a:p>
        </p:txBody>
      </p:sp>
    </p:spTree>
    <p:extLst>
      <p:ext uri="{BB962C8B-B14F-4D97-AF65-F5344CB8AC3E}">
        <p14:creationId xmlns:p14="http://schemas.microsoft.com/office/powerpoint/2010/main" val="361917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BAB64-9A2A-0AA3-B3BE-92091C2A226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85C6E9B-F357-A0F9-1C6E-7920970C03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F18F4AB-6BE7-BDA7-13F6-1585730F59C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B3071BA-B2A8-4408-86F4-5AE861A078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2F14300-2601-4FC2-3BA2-792E276B5B7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A624A89-FFB9-6998-FDE9-C2BA4A4C531D}"/>
              </a:ext>
            </a:extLst>
          </p:cNvPr>
          <p:cNvSpPr>
            <a:spLocks noGrp="1"/>
          </p:cNvSpPr>
          <p:nvPr>
            <p:ph type="dt" sz="half" idx="10"/>
          </p:nvPr>
        </p:nvSpPr>
        <p:spPr/>
        <p:txBody>
          <a:bodyPr/>
          <a:lstStyle/>
          <a:p>
            <a:fld id="{E09841A4-4B06-2F4C-8DAB-4F080FA418B4}" type="datetimeFigureOut">
              <a:rPr lang="en-US" smtClean="0"/>
              <a:t>4/26/25</a:t>
            </a:fld>
            <a:endParaRPr lang="en-US"/>
          </a:p>
        </p:txBody>
      </p:sp>
      <p:sp>
        <p:nvSpPr>
          <p:cNvPr id="8" name="Footer Placeholder 7">
            <a:extLst>
              <a:ext uri="{FF2B5EF4-FFF2-40B4-BE49-F238E27FC236}">
                <a16:creationId xmlns:a16="http://schemas.microsoft.com/office/drawing/2014/main" id="{072E7A35-D7DF-8911-2964-76C8111889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39FD15-9ECC-00FE-AA0F-E8C5E6F54164}"/>
              </a:ext>
            </a:extLst>
          </p:cNvPr>
          <p:cNvSpPr>
            <a:spLocks noGrp="1"/>
          </p:cNvSpPr>
          <p:nvPr>
            <p:ph type="sldNum" sz="quarter" idx="12"/>
          </p:nvPr>
        </p:nvSpPr>
        <p:spPr/>
        <p:txBody>
          <a:bodyPr/>
          <a:lstStyle/>
          <a:p>
            <a:fld id="{DF1D13D9-D7D7-484D-9319-65CD3F2BD4BD}" type="slidenum">
              <a:rPr lang="en-US" smtClean="0"/>
              <a:t>‹#›</a:t>
            </a:fld>
            <a:endParaRPr lang="en-US"/>
          </a:p>
        </p:txBody>
      </p:sp>
    </p:spTree>
    <p:extLst>
      <p:ext uri="{BB962C8B-B14F-4D97-AF65-F5344CB8AC3E}">
        <p14:creationId xmlns:p14="http://schemas.microsoft.com/office/powerpoint/2010/main" val="690275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921E-3F05-D76C-4073-144E95A2164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82B2195-2387-4D2A-27A5-6DEEC9676CF3}"/>
              </a:ext>
            </a:extLst>
          </p:cNvPr>
          <p:cNvSpPr>
            <a:spLocks noGrp="1"/>
          </p:cNvSpPr>
          <p:nvPr>
            <p:ph type="dt" sz="half" idx="10"/>
          </p:nvPr>
        </p:nvSpPr>
        <p:spPr/>
        <p:txBody>
          <a:bodyPr/>
          <a:lstStyle/>
          <a:p>
            <a:fld id="{E09841A4-4B06-2F4C-8DAB-4F080FA418B4}" type="datetimeFigureOut">
              <a:rPr lang="en-US" smtClean="0"/>
              <a:t>4/26/25</a:t>
            </a:fld>
            <a:endParaRPr lang="en-US"/>
          </a:p>
        </p:txBody>
      </p:sp>
      <p:sp>
        <p:nvSpPr>
          <p:cNvPr id="4" name="Footer Placeholder 3">
            <a:extLst>
              <a:ext uri="{FF2B5EF4-FFF2-40B4-BE49-F238E27FC236}">
                <a16:creationId xmlns:a16="http://schemas.microsoft.com/office/drawing/2014/main" id="{EA742D15-97DF-B15E-EE8E-AB6B52CCB1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264031-FEA3-37B4-E75B-B9CA1589FCFA}"/>
              </a:ext>
            </a:extLst>
          </p:cNvPr>
          <p:cNvSpPr>
            <a:spLocks noGrp="1"/>
          </p:cNvSpPr>
          <p:nvPr>
            <p:ph type="sldNum" sz="quarter" idx="12"/>
          </p:nvPr>
        </p:nvSpPr>
        <p:spPr/>
        <p:txBody>
          <a:bodyPr/>
          <a:lstStyle/>
          <a:p>
            <a:fld id="{DF1D13D9-D7D7-484D-9319-65CD3F2BD4BD}" type="slidenum">
              <a:rPr lang="en-US" smtClean="0"/>
              <a:t>‹#›</a:t>
            </a:fld>
            <a:endParaRPr lang="en-US"/>
          </a:p>
        </p:txBody>
      </p:sp>
    </p:spTree>
    <p:extLst>
      <p:ext uri="{BB962C8B-B14F-4D97-AF65-F5344CB8AC3E}">
        <p14:creationId xmlns:p14="http://schemas.microsoft.com/office/powerpoint/2010/main" val="415454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DAC553-A945-2F44-D3A2-F945941A8301}"/>
              </a:ext>
            </a:extLst>
          </p:cNvPr>
          <p:cNvSpPr>
            <a:spLocks noGrp="1"/>
          </p:cNvSpPr>
          <p:nvPr>
            <p:ph type="dt" sz="half" idx="10"/>
          </p:nvPr>
        </p:nvSpPr>
        <p:spPr/>
        <p:txBody>
          <a:bodyPr/>
          <a:lstStyle/>
          <a:p>
            <a:fld id="{E09841A4-4B06-2F4C-8DAB-4F080FA418B4}" type="datetimeFigureOut">
              <a:rPr lang="en-US" smtClean="0"/>
              <a:t>4/26/25</a:t>
            </a:fld>
            <a:endParaRPr lang="en-US"/>
          </a:p>
        </p:txBody>
      </p:sp>
      <p:sp>
        <p:nvSpPr>
          <p:cNvPr id="3" name="Footer Placeholder 2">
            <a:extLst>
              <a:ext uri="{FF2B5EF4-FFF2-40B4-BE49-F238E27FC236}">
                <a16:creationId xmlns:a16="http://schemas.microsoft.com/office/drawing/2014/main" id="{613027F8-529B-B00D-C57C-4526D492FB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814C99-3132-1AB1-9B47-DAC7D2B3995C}"/>
              </a:ext>
            </a:extLst>
          </p:cNvPr>
          <p:cNvSpPr>
            <a:spLocks noGrp="1"/>
          </p:cNvSpPr>
          <p:nvPr>
            <p:ph type="sldNum" sz="quarter" idx="12"/>
          </p:nvPr>
        </p:nvSpPr>
        <p:spPr/>
        <p:txBody>
          <a:bodyPr/>
          <a:lstStyle/>
          <a:p>
            <a:fld id="{DF1D13D9-D7D7-484D-9319-65CD3F2BD4BD}" type="slidenum">
              <a:rPr lang="en-US" smtClean="0"/>
              <a:t>‹#›</a:t>
            </a:fld>
            <a:endParaRPr lang="en-US"/>
          </a:p>
        </p:txBody>
      </p:sp>
    </p:spTree>
    <p:extLst>
      <p:ext uri="{BB962C8B-B14F-4D97-AF65-F5344CB8AC3E}">
        <p14:creationId xmlns:p14="http://schemas.microsoft.com/office/powerpoint/2010/main" val="56281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9D59-ECA5-E1E5-B96E-CCC9A3B0EE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5D7F1B9-1C42-EE18-59F6-3A9C543A8B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A5EE9A2-F3F0-0EAB-FAD1-2A1FAA88A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0909947-0AA3-3029-28A4-89F53E986DDE}"/>
              </a:ext>
            </a:extLst>
          </p:cNvPr>
          <p:cNvSpPr>
            <a:spLocks noGrp="1"/>
          </p:cNvSpPr>
          <p:nvPr>
            <p:ph type="dt" sz="half" idx="10"/>
          </p:nvPr>
        </p:nvSpPr>
        <p:spPr/>
        <p:txBody>
          <a:bodyPr/>
          <a:lstStyle/>
          <a:p>
            <a:fld id="{E09841A4-4B06-2F4C-8DAB-4F080FA418B4}" type="datetimeFigureOut">
              <a:rPr lang="en-US" smtClean="0"/>
              <a:t>4/26/25</a:t>
            </a:fld>
            <a:endParaRPr lang="en-US"/>
          </a:p>
        </p:txBody>
      </p:sp>
      <p:sp>
        <p:nvSpPr>
          <p:cNvPr id="6" name="Footer Placeholder 5">
            <a:extLst>
              <a:ext uri="{FF2B5EF4-FFF2-40B4-BE49-F238E27FC236}">
                <a16:creationId xmlns:a16="http://schemas.microsoft.com/office/drawing/2014/main" id="{AF993491-56E6-0A87-5CE5-273D2DC22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C81F7D-B752-E229-FB53-D3C727803518}"/>
              </a:ext>
            </a:extLst>
          </p:cNvPr>
          <p:cNvSpPr>
            <a:spLocks noGrp="1"/>
          </p:cNvSpPr>
          <p:nvPr>
            <p:ph type="sldNum" sz="quarter" idx="12"/>
          </p:nvPr>
        </p:nvSpPr>
        <p:spPr/>
        <p:txBody>
          <a:bodyPr/>
          <a:lstStyle/>
          <a:p>
            <a:fld id="{DF1D13D9-D7D7-484D-9319-65CD3F2BD4BD}" type="slidenum">
              <a:rPr lang="en-US" smtClean="0"/>
              <a:t>‹#›</a:t>
            </a:fld>
            <a:endParaRPr lang="en-US"/>
          </a:p>
        </p:txBody>
      </p:sp>
    </p:spTree>
    <p:extLst>
      <p:ext uri="{BB962C8B-B14F-4D97-AF65-F5344CB8AC3E}">
        <p14:creationId xmlns:p14="http://schemas.microsoft.com/office/powerpoint/2010/main" val="215256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1153-7F99-2C28-CC85-D3B9145EAF8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16EEC91-BE29-C82E-0CB4-C90E9E1F0F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515C0B-FB6C-6EDD-EA5B-FFEA8F0B32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425452F-EDB6-06B5-12B2-B4B70E5B84CD}"/>
              </a:ext>
            </a:extLst>
          </p:cNvPr>
          <p:cNvSpPr>
            <a:spLocks noGrp="1"/>
          </p:cNvSpPr>
          <p:nvPr>
            <p:ph type="dt" sz="half" idx="10"/>
          </p:nvPr>
        </p:nvSpPr>
        <p:spPr/>
        <p:txBody>
          <a:bodyPr/>
          <a:lstStyle/>
          <a:p>
            <a:fld id="{E09841A4-4B06-2F4C-8DAB-4F080FA418B4}" type="datetimeFigureOut">
              <a:rPr lang="en-US" smtClean="0"/>
              <a:t>4/26/25</a:t>
            </a:fld>
            <a:endParaRPr lang="en-US"/>
          </a:p>
        </p:txBody>
      </p:sp>
      <p:sp>
        <p:nvSpPr>
          <p:cNvPr id="6" name="Footer Placeholder 5">
            <a:extLst>
              <a:ext uri="{FF2B5EF4-FFF2-40B4-BE49-F238E27FC236}">
                <a16:creationId xmlns:a16="http://schemas.microsoft.com/office/drawing/2014/main" id="{2A6D969F-2F50-16FE-81C1-21E054037F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5E5A1C-2E69-BD23-FE4A-0B942BE02858}"/>
              </a:ext>
            </a:extLst>
          </p:cNvPr>
          <p:cNvSpPr>
            <a:spLocks noGrp="1"/>
          </p:cNvSpPr>
          <p:nvPr>
            <p:ph type="sldNum" sz="quarter" idx="12"/>
          </p:nvPr>
        </p:nvSpPr>
        <p:spPr/>
        <p:txBody>
          <a:bodyPr/>
          <a:lstStyle/>
          <a:p>
            <a:fld id="{DF1D13D9-D7D7-484D-9319-65CD3F2BD4BD}" type="slidenum">
              <a:rPr lang="en-US" smtClean="0"/>
              <a:t>‹#›</a:t>
            </a:fld>
            <a:endParaRPr lang="en-US"/>
          </a:p>
        </p:txBody>
      </p:sp>
    </p:spTree>
    <p:extLst>
      <p:ext uri="{BB962C8B-B14F-4D97-AF65-F5344CB8AC3E}">
        <p14:creationId xmlns:p14="http://schemas.microsoft.com/office/powerpoint/2010/main" val="2309335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FDBDC6-9802-BDF4-0B8E-5CEC59DC13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27832BC-2788-00AB-E293-AA6557A4B0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76C098-D0EA-44DC-76EC-8CA181263A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9841A4-4B06-2F4C-8DAB-4F080FA418B4}" type="datetimeFigureOut">
              <a:rPr lang="en-US" smtClean="0"/>
              <a:t>4/26/25</a:t>
            </a:fld>
            <a:endParaRPr lang="en-US"/>
          </a:p>
        </p:txBody>
      </p:sp>
      <p:sp>
        <p:nvSpPr>
          <p:cNvPr id="5" name="Footer Placeholder 4">
            <a:extLst>
              <a:ext uri="{FF2B5EF4-FFF2-40B4-BE49-F238E27FC236}">
                <a16:creationId xmlns:a16="http://schemas.microsoft.com/office/drawing/2014/main" id="{E6A1EFDC-60D4-C697-C76C-877CCA4B3C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6F3E1D0-EC78-E5AA-31B9-48CB5641D7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1D13D9-D7D7-484D-9319-65CD3F2BD4BD}" type="slidenum">
              <a:rPr lang="en-US" smtClean="0"/>
              <a:t>‹#›</a:t>
            </a:fld>
            <a:endParaRPr lang="en-US"/>
          </a:p>
        </p:txBody>
      </p:sp>
      <p:sp>
        <p:nvSpPr>
          <p:cNvPr id="8" name="TextBox 7">
            <a:extLst>
              <a:ext uri="{FF2B5EF4-FFF2-40B4-BE49-F238E27FC236}">
                <a16:creationId xmlns:a16="http://schemas.microsoft.com/office/drawing/2014/main" id="{67DBF63C-1CEF-FC66-966B-3E9F573B474A}"/>
              </a:ext>
            </a:extLst>
          </p:cNvPr>
          <p:cNvSpPr txBox="1"/>
          <p:nvPr userDrawn="1">
            <p:extLst>
              <p:ext uri="{1162E1C5-73C7-4A58-AE30-91384D911F3F}">
                <p184:classification xmlns:p184="http://schemas.microsoft.com/office/powerpoint/2018/4/main" val="ftr"/>
              </p:ext>
            </p:extLst>
          </p:nvPr>
        </p:nvSpPr>
        <p:spPr>
          <a:xfrm>
            <a:off x="11385550" y="6672580"/>
            <a:ext cx="765175" cy="121920"/>
          </a:xfrm>
          <a:prstGeom prst="rect">
            <a:avLst/>
          </a:prstGeom>
        </p:spPr>
        <p:txBody>
          <a:bodyPr horzOverflow="overflow" lIns="0" tIns="0" rIns="0" bIns="0">
            <a:spAutoFit/>
          </a:bodyPr>
          <a:lstStyle/>
          <a:p>
            <a:pPr algn="l"/>
            <a:r>
              <a:rPr lang="en-US" sz="800">
                <a:solidFill>
                  <a:srgbClr val="000000">
                    <a:alpha val="50000"/>
                  </a:srgbClr>
                </a:solidFill>
                <a:latin typeface="Calibri" panose="020F0502020204030204" pitchFamily="34" charset="0"/>
                <a:cs typeface="Calibri" panose="020F0502020204030204" pitchFamily="34" charset="0"/>
              </a:rPr>
              <a:t>Cisco Confidential</a:t>
            </a:r>
          </a:p>
        </p:txBody>
      </p:sp>
    </p:spTree>
    <p:extLst>
      <p:ext uri="{BB962C8B-B14F-4D97-AF65-F5344CB8AC3E}">
        <p14:creationId xmlns:p14="http://schemas.microsoft.com/office/powerpoint/2010/main" val="391845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CFBA7C-095F-7DF3-1CA0-9292B47B19BF}"/>
              </a:ext>
            </a:extLst>
          </p:cNvPr>
          <p:cNvSpPr>
            <a:spLocks noGrp="1"/>
          </p:cNvSpPr>
          <p:nvPr>
            <p:ph type="ctrTitle"/>
          </p:nvPr>
        </p:nvSpPr>
        <p:spPr>
          <a:xfrm>
            <a:off x="838512" y="336809"/>
            <a:ext cx="4826795" cy="2858363"/>
          </a:xfrm>
        </p:spPr>
        <p:txBody>
          <a:bodyPr>
            <a:normAutofit/>
          </a:bodyPr>
          <a:lstStyle/>
          <a:p>
            <a:pPr algn="l"/>
            <a:r>
              <a:rPr lang="en-GB" sz="3400" dirty="0">
                <a:solidFill>
                  <a:schemeClr val="bg1"/>
                </a:solidFill>
                <a:effectLst/>
                <a:latin typeface="Helvetica Neue" panose="02000503000000020004" pitchFamily="2" charset="0"/>
              </a:rPr>
              <a:t>Designing a Resilient Multi-Cloud Security Architecture: Challenges and Best Practices</a:t>
            </a:r>
            <a:endParaRPr lang="en-US" sz="3400" dirty="0">
              <a:solidFill>
                <a:schemeClr val="bg1"/>
              </a:solidFill>
            </a:endParaRPr>
          </a:p>
        </p:txBody>
      </p:sp>
      <p:sp>
        <p:nvSpPr>
          <p:cNvPr id="3" name="Subtitle 2">
            <a:extLst>
              <a:ext uri="{FF2B5EF4-FFF2-40B4-BE49-F238E27FC236}">
                <a16:creationId xmlns:a16="http://schemas.microsoft.com/office/drawing/2014/main" id="{82291C05-842C-103F-9223-B556A29F518C}"/>
              </a:ext>
            </a:extLst>
          </p:cNvPr>
          <p:cNvSpPr>
            <a:spLocks noGrp="1"/>
          </p:cNvSpPr>
          <p:nvPr>
            <p:ph type="subTitle" idx="1"/>
          </p:nvPr>
        </p:nvSpPr>
        <p:spPr>
          <a:xfrm>
            <a:off x="835024" y="4414180"/>
            <a:ext cx="5260975" cy="1268163"/>
          </a:xfrm>
        </p:spPr>
        <p:txBody>
          <a:bodyPr>
            <a:normAutofit/>
          </a:bodyPr>
          <a:lstStyle/>
          <a:p>
            <a:pPr algn="l"/>
            <a:r>
              <a:rPr lang="en-US" sz="2000" b="1" dirty="0">
                <a:solidFill>
                  <a:schemeClr val="bg1"/>
                </a:solidFill>
              </a:rPr>
              <a:t>Jamil Uddin Bhuiyan:	 	</a:t>
            </a:r>
            <a:r>
              <a:rPr lang="en-US" sz="2000" dirty="0">
                <a:solidFill>
                  <a:schemeClr val="bg1"/>
                </a:solidFill>
              </a:rPr>
              <a:t>0122410061</a:t>
            </a:r>
          </a:p>
          <a:p>
            <a:pPr algn="l"/>
            <a:r>
              <a:rPr lang="en-US" sz="2000" b="1" dirty="0">
                <a:solidFill>
                  <a:schemeClr val="bg1"/>
                </a:solidFill>
              </a:rPr>
              <a:t>F.M </a:t>
            </a:r>
            <a:r>
              <a:rPr lang="en-US" sz="2000" b="1" dirty="0" err="1">
                <a:solidFill>
                  <a:schemeClr val="bg1"/>
                </a:solidFill>
              </a:rPr>
              <a:t>Shefat</a:t>
            </a:r>
            <a:r>
              <a:rPr lang="en-US" sz="2000" b="1" dirty="0">
                <a:solidFill>
                  <a:schemeClr val="bg1"/>
                </a:solidFill>
              </a:rPr>
              <a:t> Hossain Niloy: 	</a:t>
            </a:r>
            <a:r>
              <a:rPr lang="en-US" sz="2000" dirty="0">
                <a:solidFill>
                  <a:schemeClr val="bg1"/>
                </a:solidFill>
              </a:rPr>
              <a:t>0122310011</a:t>
            </a:r>
          </a:p>
          <a:p>
            <a:pPr algn="l"/>
            <a:r>
              <a:rPr lang="en-US" sz="2000" b="1" dirty="0">
                <a:solidFill>
                  <a:schemeClr val="bg1"/>
                </a:solidFill>
              </a:rPr>
              <a:t>Alamin Refat:		 	</a:t>
            </a:r>
            <a:r>
              <a:rPr lang="en-US" sz="2000" dirty="0">
                <a:solidFill>
                  <a:schemeClr val="bg1"/>
                </a:solidFill>
              </a:rPr>
              <a:t>0122420003</a:t>
            </a:r>
          </a:p>
        </p:txBody>
      </p:sp>
      <p:grpSp>
        <p:nvGrpSpPr>
          <p:cNvPr id="24" name="Group 23">
            <a:extLst>
              <a:ext uri="{FF2B5EF4-FFF2-40B4-BE49-F238E27FC236}">
                <a16:creationId xmlns:a16="http://schemas.microsoft.com/office/drawing/2014/main" id="{9523617D-D84A-4054-95AA-9F89131D5F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25" name="Group 24">
              <a:extLst>
                <a:ext uri="{FF2B5EF4-FFF2-40B4-BE49-F238E27FC236}">
                  <a16:creationId xmlns:a16="http://schemas.microsoft.com/office/drawing/2014/main" id="{AB43C5D0-A5EA-4427-B537-1D236BB7AF5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29" name="Freeform: Shape 28">
                <a:extLst>
                  <a:ext uri="{FF2B5EF4-FFF2-40B4-BE49-F238E27FC236}">
                    <a16:creationId xmlns:a16="http://schemas.microsoft.com/office/drawing/2014/main" id="{70FA4045-2CBD-47E7-B0D7-2F5619C9AC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1DFCB8A-0C16-4BF4-89D1-2A93FDA13D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26" name="Group 25">
              <a:extLst>
                <a:ext uri="{FF2B5EF4-FFF2-40B4-BE49-F238E27FC236}">
                  <a16:creationId xmlns:a16="http://schemas.microsoft.com/office/drawing/2014/main" id="{7EC88587-B5AF-448E-9735-D9A2946AEF3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27" name="Freeform: Shape 26">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7" name="Graphic 6" descr="Cloud Computing">
            <a:extLst>
              <a:ext uri="{FF2B5EF4-FFF2-40B4-BE49-F238E27FC236}">
                <a16:creationId xmlns:a16="http://schemas.microsoft.com/office/drawing/2014/main" id="{E59B6CB0-A2D8-ED33-6274-8BE844F87F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94814" y="1350833"/>
            <a:ext cx="3063347" cy="3063347"/>
          </a:xfrm>
          <a:prstGeom prst="rect">
            <a:avLst/>
          </a:prstGeom>
        </p:spPr>
      </p:pic>
    </p:spTree>
    <p:extLst>
      <p:ext uri="{BB962C8B-B14F-4D97-AF65-F5344CB8AC3E}">
        <p14:creationId xmlns:p14="http://schemas.microsoft.com/office/powerpoint/2010/main" val="357332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7"/>
                                        </p:tgtEl>
                                        <p:attrNameLst>
                                          <p:attrName>style.visibility</p:attrName>
                                        </p:attrNameLst>
                                      </p:cBhvr>
                                      <p:to>
                                        <p:strVal val="visible"/>
                                      </p:to>
                                    </p:set>
                                    <p:animEffect transition="in" filter="fade">
                                      <p:cBhvr>
                                        <p:cTn id="10"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EC4F38-2752-3B5D-00BC-42C9D4DD151E}"/>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Contribution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9F9A69EB-697E-C53A-6B9E-BD48C3BED3A1}"/>
              </a:ext>
            </a:extLst>
          </p:cNvPr>
          <p:cNvGraphicFramePr>
            <a:graphicFrameLocks noGrp="1"/>
          </p:cNvGraphicFramePr>
          <p:nvPr>
            <p:ph idx="1"/>
            <p:extLst>
              <p:ext uri="{D42A27DB-BD31-4B8C-83A1-F6EECF244321}">
                <p14:modId xmlns:p14="http://schemas.microsoft.com/office/powerpoint/2010/main" val="1038158278"/>
              </p:ext>
            </p:extLst>
          </p:nvPr>
        </p:nvGraphicFramePr>
        <p:xfrm>
          <a:off x="1077686" y="2670580"/>
          <a:ext cx="10515597" cy="3205480"/>
        </p:xfrm>
        <a:graphic>
          <a:graphicData uri="http://schemas.openxmlformats.org/drawingml/2006/table">
            <a:tbl>
              <a:tblPr firstRow="1" bandRow="1">
                <a:tableStyleId>{5C22544A-7EE6-4342-B048-85BDC9FD1C3A}</a:tableStyleId>
              </a:tblPr>
              <a:tblGrid>
                <a:gridCol w="2503714">
                  <a:extLst>
                    <a:ext uri="{9D8B030D-6E8A-4147-A177-3AD203B41FA5}">
                      <a16:colId xmlns:a16="http://schemas.microsoft.com/office/drawing/2014/main" val="5227562"/>
                    </a:ext>
                  </a:extLst>
                </a:gridCol>
                <a:gridCol w="1839686">
                  <a:extLst>
                    <a:ext uri="{9D8B030D-6E8A-4147-A177-3AD203B41FA5}">
                      <a16:colId xmlns:a16="http://schemas.microsoft.com/office/drawing/2014/main" val="2492703250"/>
                    </a:ext>
                  </a:extLst>
                </a:gridCol>
                <a:gridCol w="6172197">
                  <a:extLst>
                    <a:ext uri="{9D8B030D-6E8A-4147-A177-3AD203B41FA5}">
                      <a16:colId xmlns:a16="http://schemas.microsoft.com/office/drawing/2014/main" val="40356340"/>
                    </a:ext>
                  </a:extLst>
                </a:gridCol>
              </a:tblGrid>
              <a:tr h="370840">
                <a:tc>
                  <a:txBody>
                    <a:bodyPr/>
                    <a:lstStyle/>
                    <a:p>
                      <a:r>
                        <a:rPr lang="en-US" dirty="0"/>
                        <a:t>Team Member</a:t>
                      </a:r>
                    </a:p>
                  </a:txBody>
                  <a:tcPr/>
                </a:tc>
                <a:tc>
                  <a:txBody>
                    <a:bodyPr/>
                    <a:lstStyle/>
                    <a:p>
                      <a:r>
                        <a:rPr lang="en-US" dirty="0"/>
                        <a:t>ID</a:t>
                      </a:r>
                    </a:p>
                  </a:txBody>
                  <a:tcPr/>
                </a:tc>
                <a:tc>
                  <a:txBody>
                    <a:bodyPr/>
                    <a:lstStyle/>
                    <a:p>
                      <a:r>
                        <a:rPr lang="en-US" dirty="0"/>
                        <a:t>Contribution</a:t>
                      </a:r>
                    </a:p>
                  </a:txBody>
                  <a:tcPr/>
                </a:tc>
                <a:extLst>
                  <a:ext uri="{0D108BD9-81ED-4DB2-BD59-A6C34878D82A}">
                    <a16:rowId xmlns:a16="http://schemas.microsoft.com/office/drawing/2014/main" val="2028388208"/>
                  </a:ext>
                </a:extLst>
              </a:tr>
              <a:tr h="370840">
                <a:tc>
                  <a:txBody>
                    <a:bodyPr/>
                    <a:lstStyle/>
                    <a:p>
                      <a:r>
                        <a:rPr lang="en-US" sz="1400" dirty="0"/>
                        <a:t>Jamil Uddin Bhuiyan</a:t>
                      </a:r>
                    </a:p>
                  </a:txBody>
                  <a:tcPr/>
                </a:tc>
                <a:tc>
                  <a:txBody>
                    <a:bodyPr/>
                    <a:lstStyle/>
                    <a:p>
                      <a:r>
                        <a:rPr lang="en-US" sz="1400" dirty="0"/>
                        <a:t>0122410061</a:t>
                      </a:r>
                    </a:p>
                  </a:txBody>
                  <a:tcPr/>
                </a:tc>
                <a:tc>
                  <a:txBody>
                    <a:bodyPr/>
                    <a:lstStyle/>
                    <a:p>
                      <a:r>
                        <a:rPr lang="en-GB" sz="1400" dirty="0"/>
                        <a:t>Leading the overall research design and methodology development. Contributing to the architecture design, drafting the Abstract, Introduction, and Research Methodology sections. Coordinating literature survey efforts and ensured alignment with IEEE standards.</a:t>
                      </a:r>
                      <a:endParaRPr lang="en-US" sz="1400" dirty="0"/>
                    </a:p>
                  </a:txBody>
                  <a:tcPr/>
                </a:tc>
                <a:extLst>
                  <a:ext uri="{0D108BD9-81ED-4DB2-BD59-A6C34878D82A}">
                    <a16:rowId xmlns:a16="http://schemas.microsoft.com/office/drawing/2014/main" val="206620275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F.M </a:t>
                      </a:r>
                      <a:r>
                        <a:rPr lang="en-US" sz="1400" dirty="0" err="1"/>
                        <a:t>Shefat</a:t>
                      </a:r>
                      <a:r>
                        <a:rPr lang="en-US" sz="1400" dirty="0"/>
                        <a:t> Hossain Niloy</a:t>
                      </a:r>
                    </a:p>
                  </a:txBody>
                  <a:tcPr/>
                </a:tc>
                <a:tc>
                  <a:txBody>
                    <a:bodyPr/>
                    <a:lstStyle/>
                    <a:p>
                      <a:r>
                        <a:rPr lang="en-US" sz="1400" dirty="0"/>
                        <a:t>0122310011</a:t>
                      </a:r>
                    </a:p>
                    <a:p>
                      <a:endParaRPr lang="en-US" sz="1400" dirty="0"/>
                    </a:p>
                  </a:txBody>
                  <a:tcPr/>
                </a:tc>
                <a:tc>
                  <a:txBody>
                    <a:bodyPr/>
                    <a:lstStyle/>
                    <a:p>
                      <a:r>
                        <a:rPr lang="en-GB" sz="1400" dirty="0"/>
                        <a:t>Conducting detailed Literature Review analysis and comparative study of existing frameworks. Leading the drafting of Related Work and Literature Review sections. Supporting case study analysis and integration of industry examples into the proposed model.</a:t>
                      </a:r>
                      <a:endParaRPr lang="en-US" sz="1400" dirty="0"/>
                    </a:p>
                  </a:txBody>
                  <a:tcPr/>
                </a:tc>
                <a:extLst>
                  <a:ext uri="{0D108BD9-81ED-4DB2-BD59-A6C34878D82A}">
                    <a16:rowId xmlns:a16="http://schemas.microsoft.com/office/drawing/2014/main" val="153045150"/>
                  </a:ext>
                </a:extLst>
              </a:tr>
              <a:tr h="370840">
                <a:tc>
                  <a:txBody>
                    <a:bodyPr/>
                    <a:lstStyle/>
                    <a:p>
                      <a:r>
                        <a:rPr lang="en-US" sz="1400" dirty="0"/>
                        <a:t>Alamin Refat</a:t>
                      </a:r>
                    </a:p>
                  </a:txBody>
                  <a:tcPr/>
                </a:tc>
                <a:tc>
                  <a:txBody>
                    <a:bodyPr/>
                    <a:lstStyle/>
                    <a:p>
                      <a:r>
                        <a:rPr lang="en-US" sz="1400" dirty="0"/>
                        <a:t>0122420003</a:t>
                      </a:r>
                    </a:p>
                    <a:p>
                      <a:endParaRPr lang="en-US" sz="1400" dirty="0"/>
                    </a:p>
                  </a:txBody>
                  <a:tcPr/>
                </a:tc>
                <a:tc>
                  <a:txBody>
                    <a:bodyPr/>
                    <a:lstStyle/>
                    <a:p>
                      <a:r>
                        <a:rPr lang="en-GB" sz="1400" dirty="0"/>
                        <a:t>Developing the Proposed Resilient Security Architecture section, including original diagrams and threat models. Contributing to the Challenges, Best Practices, and Conclusion sections. Managing final compilation, formatting, and referencing according to IEEE standards.</a:t>
                      </a:r>
                      <a:endParaRPr lang="en-US" sz="1400" dirty="0"/>
                    </a:p>
                  </a:txBody>
                  <a:tcPr/>
                </a:tc>
                <a:extLst>
                  <a:ext uri="{0D108BD9-81ED-4DB2-BD59-A6C34878D82A}">
                    <a16:rowId xmlns:a16="http://schemas.microsoft.com/office/drawing/2014/main" val="2163266216"/>
                  </a:ext>
                </a:extLst>
              </a:tr>
            </a:tbl>
          </a:graphicData>
        </a:graphic>
      </p:graphicFrame>
    </p:spTree>
    <p:extLst>
      <p:ext uri="{BB962C8B-B14F-4D97-AF65-F5344CB8AC3E}">
        <p14:creationId xmlns:p14="http://schemas.microsoft.com/office/powerpoint/2010/main" val="322250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F2AE6-4747-8F94-A0B3-7DBE26FC44F3}"/>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Abstract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368A805-A586-06E7-CE75-8C9DF868EF53}"/>
              </a:ext>
            </a:extLst>
          </p:cNvPr>
          <p:cNvSpPr>
            <a:spLocks noGrp="1"/>
          </p:cNvSpPr>
          <p:nvPr>
            <p:ph idx="1"/>
          </p:nvPr>
        </p:nvSpPr>
        <p:spPr>
          <a:xfrm>
            <a:off x="1155548" y="2217343"/>
            <a:ext cx="9880893" cy="3959619"/>
          </a:xfrm>
        </p:spPr>
        <p:txBody>
          <a:bodyPr>
            <a:normAutofit/>
          </a:bodyPr>
          <a:lstStyle/>
          <a:p>
            <a:pPr>
              <a:buNone/>
            </a:pPr>
            <a:endParaRPr lang="en-GB" sz="1900" dirty="0"/>
          </a:p>
          <a:p>
            <a:pPr algn="just"/>
            <a:r>
              <a:rPr lang="en-GB" sz="1400" dirty="0"/>
              <a:t>Multi-cloud and hybrid cloud deployments are increasingly common as organizations seek flexibility and avoid vendor lock-in. However, leveraging multiple cloud providers introduces complex security challenges that require resilient architectural designs. This paper explores the design of a robust multi-cloud security architecture, discussing theoretical frameworks and practical case studies. We review existing security frameworks and techniques in the literature and industry, comparing their approaches in a tabular format. We then propose a resilient security architecture for hybrid multi-cloud environments, illustrated with custom diagrams, focusing on unified identity management, data protection, network security, and adaptive threat response. Real-world case studies are examined to extract lessons on implementing multi-cloud security strategies. We discuss key challenges such as fragmented security controls, compliance management, and operational complexity, and outline best practices to address these challenges. The paper concludes with recommendations for organizations to build a resilient security posture across multi-cloud ecosystems while adhering to industry best practices and standards</a:t>
            </a:r>
            <a:r>
              <a:rPr lang="en-GB" sz="1900" dirty="0"/>
              <a:t>.</a:t>
            </a:r>
          </a:p>
        </p:txBody>
      </p:sp>
    </p:spTree>
    <p:extLst>
      <p:ext uri="{BB962C8B-B14F-4D97-AF65-F5344CB8AC3E}">
        <p14:creationId xmlns:p14="http://schemas.microsoft.com/office/powerpoint/2010/main" val="144896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0E57AF-ABF4-1EEB-FF6B-7E149084FB9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13C5BC4-03AA-A1DF-E9A1-F93582675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F9A9A394-153C-EF56-9FEB-4636B979EE03}"/>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Introduction</a:t>
            </a:r>
          </a:p>
        </p:txBody>
      </p:sp>
      <p:sp>
        <p:nvSpPr>
          <p:cNvPr id="10" name="Rectangle 9">
            <a:extLst>
              <a:ext uri="{FF2B5EF4-FFF2-40B4-BE49-F238E27FC236}">
                <a16:creationId xmlns:a16="http://schemas.microsoft.com/office/drawing/2014/main" id="{328929C7-5CF8-7B10-9BCF-E69539B12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47DCF4CE-3B38-1816-9F3F-8070D7428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A0E1EF29-C26A-2D42-2F59-29D86189CDA4}"/>
              </a:ext>
            </a:extLst>
          </p:cNvPr>
          <p:cNvSpPr>
            <a:spLocks noGrp="1"/>
          </p:cNvSpPr>
          <p:nvPr>
            <p:ph idx="1"/>
          </p:nvPr>
        </p:nvSpPr>
        <p:spPr>
          <a:xfrm>
            <a:off x="1155548" y="2217343"/>
            <a:ext cx="9880893" cy="3959619"/>
          </a:xfrm>
        </p:spPr>
        <p:txBody>
          <a:bodyPr>
            <a:normAutofit fontScale="92500" lnSpcReduction="20000"/>
          </a:bodyPr>
          <a:lstStyle/>
          <a:p>
            <a:pPr>
              <a:buNone/>
            </a:pPr>
            <a:endParaRPr lang="en-GB" sz="1900" dirty="0"/>
          </a:p>
          <a:p>
            <a:pPr algn="just"/>
            <a:r>
              <a:rPr lang="en-GB" sz="1400" dirty="0"/>
              <a:t>Cloud computing adoption has transformed IT infrastructure, with enterprises moving from on-premises setups to scalable cloud solutions. In recent years, many organizations progressed further to multi-cloud and hybrid cloud environments – combining multiple public cloud providers with private clouds or on-premises systems – to optimize operations and avoid vendor lock-in. Surveys indicate that the public cloud is now considered vital to business objectives by over 80% of organizations, and nearly 98% of enterprises using public cloud have adopted a multi-cloud strategy. This widespread adoption underscores the need to address security from the outset of multi-cloud planning.</a:t>
            </a:r>
          </a:p>
          <a:p>
            <a:pPr algn="just"/>
            <a:r>
              <a:rPr lang="en-GB" sz="1400" dirty="0"/>
              <a:t>However, managing security across diverse cloud platforms is inherently challenging. Each cloud provider offers distinct services, interfaces, and security controls. Workloads and data spread across multiple environments can lead to cloud sprawl and siloed data, expanding the attack surface and complicating threat monitoring. An organization’s internal security tools must coexist with native controls from different providers, often resulting in fragmented security policies and increased risk of misconfiguration or human error. The integration of on-premise systems with multiple clouds further complicates the security landscape, necessitating sophisticated approaches to maintain a consistent security posture across all environments. Ensuring resilience against incidents is also critical: if one cloud provider experiences an outage or breach, the architecture should seamlessly fail over to another to maintain continuity.</a:t>
            </a:r>
          </a:p>
          <a:p>
            <a:pPr algn="just"/>
            <a:r>
              <a:rPr lang="en-GB" sz="1400" dirty="0"/>
              <a:t>In this context, designing a resilient multi-cloud security architecture has become an essential goal. Such an architecture must unify security controls, enforce compliance, and remain robust against failures and attacks. This paper examines the challenges in multi-cloud security and outlines best practices for building a resilient architecture. We draw from both academic research and industry frameworks, and we illustrate our proposed architecture and its components. We also </a:t>
            </a:r>
            <a:r>
              <a:rPr lang="en-GB" sz="1400" dirty="0" err="1"/>
              <a:t>analyze</a:t>
            </a:r>
            <a:r>
              <a:rPr lang="en-GB" sz="1400" dirty="0"/>
              <a:t> case studies to ground the discussion in real-world scenarios. The remainder of this paper is organized as follows: Section II reviews related work and existing frameworks. Section III describes the research methodology. Section IV presents the proposed security architecture for multi-cloud environments, with diagrams. Section V discusses case studies. Section VI outlines key challenges and best practices. Finally, Section VII concludes the paper and suggests future directions.</a:t>
            </a:r>
          </a:p>
        </p:txBody>
      </p:sp>
    </p:spTree>
    <p:extLst>
      <p:ext uri="{BB962C8B-B14F-4D97-AF65-F5344CB8AC3E}">
        <p14:creationId xmlns:p14="http://schemas.microsoft.com/office/powerpoint/2010/main" val="350499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1E26F5-9C71-AC65-0332-C4B8907772C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4F4122D-BBD4-917F-E622-61E074DA8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82DEEFDF-945C-B318-5ADC-BB4C77D187A3}"/>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Related Work</a:t>
            </a:r>
          </a:p>
        </p:txBody>
      </p:sp>
      <p:sp>
        <p:nvSpPr>
          <p:cNvPr id="10" name="Rectangle 9">
            <a:extLst>
              <a:ext uri="{FF2B5EF4-FFF2-40B4-BE49-F238E27FC236}">
                <a16:creationId xmlns:a16="http://schemas.microsoft.com/office/drawing/2014/main" id="{0FE3F097-9624-2CD8-F370-A84FA09260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11E24819-A777-7D17-4650-5AE1FD3C95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9DFBF1F1-9552-ABF8-08FC-AB032F5394C7}"/>
              </a:ext>
            </a:extLst>
          </p:cNvPr>
          <p:cNvSpPr>
            <a:spLocks noGrp="1"/>
          </p:cNvSpPr>
          <p:nvPr>
            <p:ph idx="1"/>
          </p:nvPr>
        </p:nvSpPr>
        <p:spPr>
          <a:xfrm>
            <a:off x="1155548" y="2217343"/>
            <a:ext cx="9880893" cy="3959619"/>
          </a:xfrm>
        </p:spPr>
        <p:txBody>
          <a:bodyPr>
            <a:normAutofit/>
          </a:bodyPr>
          <a:lstStyle/>
          <a:p>
            <a:pPr algn="just"/>
            <a:r>
              <a:rPr lang="en-GB" sz="1400" dirty="0"/>
              <a:t>Cloud security frameworks have evolved significantly alongside the growing complexity of cloud environments. Early cloud security efforts primarily focused on securing single-cloud deployments through perimeter defences and access controls. As multi-cloud strategies became common, researchers and practitioners realized the need for unified governance across disparate cloud platforms.</a:t>
            </a:r>
          </a:p>
          <a:p>
            <a:pPr algn="just"/>
            <a:r>
              <a:rPr lang="en-GB" sz="1400" dirty="0"/>
              <a:t>Suhaimi et al. emphasized the foundational transformation brought about by cloud adoption, highlighting the operational benefits that made multi-cloud attractive to enterprises. </a:t>
            </a:r>
            <a:r>
              <a:rPr lang="en-GB" sz="1400" dirty="0" err="1"/>
              <a:t>Witti</a:t>
            </a:r>
            <a:r>
              <a:rPr lang="en-GB" sz="1400" dirty="0"/>
              <a:t> et al. presented a systematic mapping of the governance challenges in multi-cloud environments, noting the fragmentation of security practices across providers. Their work identified a significant gap in standardized multi-cloud security frameworks, suggesting the need for a unified security approach.</a:t>
            </a:r>
          </a:p>
          <a:p>
            <a:pPr algn="just"/>
            <a:r>
              <a:rPr lang="en-GB" sz="1400" dirty="0"/>
              <a:t>The NIST Cybersecurity Framework (CSF) has served as a general guide for cloud and hybrid security but does not specifically address multi-cloud nuances such as cross-provider integration or federated identity management. The Cloud Security Alliance’s Cloud Controls Matrix (CCM) offers a more tailored approach, providing comprehensive security controls specifically for cloud ecosystems, including multi-cloud deployments. Emerging architectures such as Zero Trust (ZTNA) and frameworks for Infrastructure as Code (</a:t>
            </a:r>
            <a:r>
              <a:rPr lang="en-GB" sz="1400" dirty="0" err="1"/>
              <a:t>IaC</a:t>
            </a:r>
            <a:r>
              <a:rPr lang="en-GB" sz="1400" dirty="0"/>
              <a:t>) security are also gaining prominence in the multi-cloud context.</a:t>
            </a:r>
          </a:p>
          <a:p>
            <a:pPr algn="just"/>
            <a:r>
              <a:rPr lang="en-GB" sz="1400" dirty="0"/>
              <a:t>Recent research highlights automation (Detection as Code, </a:t>
            </a:r>
            <a:r>
              <a:rPr lang="en-GB" sz="1400" dirty="0" err="1"/>
              <a:t>IaC</a:t>
            </a:r>
            <a:r>
              <a:rPr lang="en-GB" sz="1400" dirty="0"/>
              <a:t> scanning) and unified identity and access management as critical enablers for resilient multi-cloud security. Nevertheless, challenges remain in terms of operational complexity, compliance reconciliation, and achieving consistent threat monitoring across cloud platforms.</a:t>
            </a:r>
          </a:p>
        </p:txBody>
      </p:sp>
    </p:spTree>
    <p:extLst>
      <p:ext uri="{BB962C8B-B14F-4D97-AF65-F5344CB8AC3E}">
        <p14:creationId xmlns:p14="http://schemas.microsoft.com/office/powerpoint/2010/main" val="66892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BEB50C-360F-E760-35F2-28F1C83EA99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0F39578-C292-E141-7B55-5BEB4E743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A2E24DB7-392D-65E7-8A6F-4555C12FCB81}"/>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Research Methodology</a:t>
            </a:r>
          </a:p>
        </p:txBody>
      </p:sp>
      <p:sp>
        <p:nvSpPr>
          <p:cNvPr id="10" name="Rectangle 9">
            <a:extLst>
              <a:ext uri="{FF2B5EF4-FFF2-40B4-BE49-F238E27FC236}">
                <a16:creationId xmlns:a16="http://schemas.microsoft.com/office/drawing/2014/main" id="{9F7164CA-07E9-D171-20F2-9D7FC119F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43BBD9B7-72F3-6BF0-6C9D-8E54A5807B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77F80101-1BCA-E38E-E024-FE871D303A44}"/>
              </a:ext>
            </a:extLst>
          </p:cNvPr>
          <p:cNvSpPr>
            <a:spLocks noGrp="1"/>
          </p:cNvSpPr>
          <p:nvPr>
            <p:ph idx="1"/>
          </p:nvPr>
        </p:nvSpPr>
        <p:spPr>
          <a:xfrm>
            <a:off x="1155548" y="2217343"/>
            <a:ext cx="9880893" cy="3959619"/>
          </a:xfrm>
        </p:spPr>
        <p:txBody>
          <a:bodyPr>
            <a:normAutofit/>
          </a:bodyPr>
          <a:lstStyle/>
          <a:p>
            <a:pPr algn="just"/>
            <a:r>
              <a:rPr lang="en-GB" sz="1400" dirty="0"/>
              <a:t>This study employs a qualitative research methodology combining literature analysis with design science. First, a comprehensive literature review was conducted by examining IEEE publications, technical white papers (such as those from IBM, CSA, Microsoft), and major industry reports on multi-cloud security. This review helped identify common challenges, requirements, and existing solutions for securing multi-cloud and hybrid cloud environments.</a:t>
            </a:r>
          </a:p>
          <a:p>
            <a:pPr algn="just"/>
            <a:r>
              <a:rPr lang="en-GB" sz="1400" dirty="0"/>
              <a:t>Based on the identified criteria, we followed a design-science approach to develop a proposed security architecture tailored for multi-cloud resilience. We defined key security components needed in a multi-cloud context (identity management, data protection, network security, threat detection) and mapped how these components could interoperate across cloud provider boundaries.</a:t>
            </a:r>
          </a:p>
          <a:p>
            <a:pPr algn="just"/>
            <a:r>
              <a:rPr lang="en-GB" sz="1400" dirty="0"/>
              <a:t>To ground our proposed architecture in real-world practice, we incorporated insights from case studies illustrating multi-cloud security implementations and incidents. These case studies, drawn from documented industry experiences, provided practical validation of the architectural design by highlighting effective strategies and common pitfalls.</a:t>
            </a:r>
          </a:p>
          <a:p>
            <a:pPr algn="just"/>
            <a:r>
              <a:rPr lang="en-GB" sz="1400" dirty="0"/>
              <a:t>Finally, challenges and best practices were synthesized from both the theoretical review and case study analysis. The findings were structured to offer actionable guidelines for building resilient, scalable, and secure multi-cloud architectures.</a:t>
            </a:r>
          </a:p>
        </p:txBody>
      </p:sp>
    </p:spTree>
    <p:extLst>
      <p:ext uri="{BB962C8B-B14F-4D97-AF65-F5344CB8AC3E}">
        <p14:creationId xmlns:p14="http://schemas.microsoft.com/office/powerpoint/2010/main" val="344741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D9A3B7-43DC-3CC6-8D7F-1523E6CA1DB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2D06890-47C2-121E-00BD-8BF5D8CAA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DB62F870-BD19-378C-B4A4-D034DBF61394}"/>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Literature Review</a:t>
            </a:r>
          </a:p>
        </p:txBody>
      </p:sp>
      <p:sp>
        <p:nvSpPr>
          <p:cNvPr id="10" name="Rectangle 9">
            <a:extLst>
              <a:ext uri="{FF2B5EF4-FFF2-40B4-BE49-F238E27FC236}">
                <a16:creationId xmlns:a16="http://schemas.microsoft.com/office/drawing/2014/main" id="{D35B0F73-57D2-4CD5-5C6A-2E4331CE6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D1DD534D-9E92-C22B-9839-AE664C2F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1D153AA4-6618-3D73-C8B5-515637454558}"/>
              </a:ext>
            </a:extLst>
          </p:cNvPr>
          <p:cNvSpPr>
            <a:spLocks noGrp="1"/>
          </p:cNvSpPr>
          <p:nvPr>
            <p:ph idx="1"/>
          </p:nvPr>
        </p:nvSpPr>
        <p:spPr>
          <a:xfrm>
            <a:off x="1155548" y="2217343"/>
            <a:ext cx="9880893" cy="3959619"/>
          </a:xfrm>
        </p:spPr>
        <p:txBody>
          <a:bodyPr>
            <a:normAutofit fontScale="92500" lnSpcReduction="10000"/>
          </a:bodyPr>
          <a:lstStyle/>
          <a:p>
            <a:pPr algn="just"/>
            <a:r>
              <a:rPr lang="en-GB" sz="1400" dirty="0"/>
              <a:t>The landscape of multi-cloud security has been shaped by foundational research and evolving industry best practices. Table 1 summarizes selected key references, comparing their contributions, advantages, and limitations.</a:t>
            </a:r>
          </a:p>
          <a:p>
            <a:pPr algn="just"/>
            <a:r>
              <a:rPr lang="en-GB" sz="1400" dirty="0"/>
              <a:t>Foundational frameworks such as the NIST CSF provide baseline security strategies but require adaptation for multi-cloud realities, where shared responsibility models differ across providers. The CSA CCM offers a more targeted cloud security control checklist but remains high-level, necessitating careful interpretation and adaptation to specific cloud services.</a:t>
            </a:r>
          </a:p>
          <a:p>
            <a:pPr algn="just"/>
            <a:r>
              <a:rPr lang="en-GB" sz="1400" dirty="0"/>
              <a:t>The concept of Zero Trust, detailed in NIST SP 800-207, has become a pillar of multi-cloud security, emphasizing the need for continuous verification of identities and minimal implicit trust between services. However, implementing Zero Trust consistently across heterogeneous cloud environments remains complex.</a:t>
            </a:r>
          </a:p>
          <a:p>
            <a:pPr algn="just"/>
            <a:r>
              <a:rPr lang="en-GB" sz="1400" dirty="0"/>
              <a:t>Emerging automation paradigms such as Infrastructure as Code (</a:t>
            </a:r>
            <a:r>
              <a:rPr lang="en-GB" sz="1400" dirty="0" err="1"/>
              <a:t>IaC</a:t>
            </a:r>
            <a:r>
              <a:rPr lang="en-GB" sz="1400" dirty="0"/>
              <a:t>) security scanning and Detection as Code (</a:t>
            </a:r>
            <a:r>
              <a:rPr lang="en-GB" sz="1400" dirty="0" err="1"/>
              <a:t>DaC</a:t>
            </a:r>
            <a:r>
              <a:rPr lang="en-GB" sz="1400" dirty="0"/>
              <a:t>) are proving valuable in mitigating configuration drift and enabling rapid threat detection across multi-cloud systems. Authors like Wang and Chow have documented best practices for embedding security directly into deployment pipelines, significantly reducing human error.</a:t>
            </a:r>
          </a:p>
          <a:p>
            <a:pPr algn="just"/>
            <a:r>
              <a:rPr lang="en-GB" sz="1400" dirty="0"/>
              <a:t>Furthermore, industry reports (e.g., Gartner, KPMG, IBM) underscore the importance of centralized security monitoring, unified identity management, encryption, and resilience planning. Cloud providers' own frameworks (AWS Well-Architected Framework, Google Cloud resilience guidance, Azure Security Best Practices) offer valuable tools, though they often remain provider-specific and must be harmonized for a true multi-cloud strategy.</a:t>
            </a:r>
          </a:p>
          <a:p>
            <a:pPr algn="just"/>
            <a:r>
              <a:rPr lang="en-GB" sz="1400" dirty="0"/>
              <a:t>While there is consensus on the critical components of multi-cloud security—identity, data protection, monitoring, compliance—there remains a notable gap in integrated, end-to-end reference architectures that unify these controls across providers. Our proposed architecture aims to address this gap by synthesizing best practices and adapting them to a hybrid multi-cloud operational context.</a:t>
            </a:r>
          </a:p>
        </p:txBody>
      </p:sp>
    </p:spTree>
    <p:extLst>
      <p:ext uri="{BB962C8B-B14F-4D97-AF65-F5344CB8AC3E}">
        <p14:creationId xmlns:p14="http://schemas.microsoft.com/office/powerpoint/2010/main" val="1916038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251A47-D847-66FA-2BFA-583F1740007A}"/>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2CAA7CF-E23F-53D7-E330-94B956516C51}"/>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Literature Review</a:t>
            </a:r>
          </a:p>
        </p:txBody>
      </p:sp>
      <p:graphicFrame>
        <p:nvGraphicFramePr>
          <p:cNvPr id="5" name="Content Placeholder 4">
            <a:extLst>
              <a:ext uri="{FF2B5EF4-FFF2-40B4-BE49-F238E27FC236}">
                <a16:creationId xmlns:a16="http://schemas.microsoft.com/office/drawing/2014/main" id="{1265A5B1-1590-8AFC-B5D2-86F80B4E9629}"/>
              </a:ext>
            </a:extLst>
          </p:cNvPr>
          <p:cNvGraphicFramePr>
            <a:graphicFrameLocks noGrp="1"/>
          </p:cNvGraphicFramePr>
          <p:nvPr>
            <p:ph idx="1"/>
            <p:extLst>
              <p:ext uri="{D42A27DB-BD31-4B8C-83A1-F6EECF244321}">
                <p14:modId xmlns:p14="http://schemas.microsoft.com/office/powerpoint/2010/main" val="1342889907"/>
              </p:ext>
            </p:extLst>
          </p:nvPr>
        </p:nvGraphicFramePr>
        <p:xfrm>
          <a:off x="709370" y="1924820"/>
          <a:ext cx="10927833" cy="4109600"/>
        </p:xfrm>
        <a:graphic>
          <a:graphicData uri="http://schemas.openxmlformats.org/drawingml/2006/table">
            <a:tbl>
              <a:tblPr/>
              <a:tblGrid>
                <a:gridCol w="449752">
                  <a:extLst>
                    <a:ext uri="{9D8B030D-6E8A-4147-A177-3AD203B41FA5}">
                      <a16:colId xmlns:a16="http://schemas.microsoft.com/office/drawing/2014/main" val="2802171827"/>
                    </a:ext>
                  </a:extLst>
                </a:gridCol>
                <a:gridCol w="3232930">
                  <a:extLst>
                    <a:ext uri="{9D8B030D-6E8A-4147-A177-3AD203B41FA5}">
                      <a16:colId xmlns:a16="http://schemas.microsoft.com/office/drawing/2014/main" val="3206684453"/>
                    </a:ext>
                  </a:extLst>
                </a:gridCol>
                <a:gridCol w="1931500">
                  <a:extLst>
                    <a:ext uri="{9D8B030D-6E8A-4147-A177-3AD203B41FA5}">
                      <a16:colId xmlns:a16="http://schemas.microsoft.com/office/drawing/2014/main" val="2213685899"/>
                    </a:ext>
                  </a:extLst>
                </a:gridCol>
                <a:gridCol w="2302591">
                  <a:extLst>
                    <a:ext uri="{9D8B030D-6E8A-4147-A177-3AD203B41FA5}">
                      <a16:colId xmlns:a16="http://schemas.microsoft.com/office/drawing/2014/main" val="166277076"/>
                    </a:ext>
                  </a:extLst>
                </a:gridCol>
                <a:gridCol w="1483317">
                  <a:extLst>
                    <a:ext uri="{9D8B030D-6E8A-4147-A177-3AD203B41FA5}">
                      <a16:colId xmlns:a16="http://schemas.microsoft.com/office/drawing/2014/main" val="906295871"/>
                    </a:ext>
                  </a:extLst>
                </a:gridCol>
                <a:gridCol w="1527743">
                  <a:extLst>
                    <a:ext uri="{9D8B030D-6E8A-4147-A177-3AD203B41FA5}">
                      <a16:colId xmlns:a16="http://schemas.microsoft.com/office/drawing/2014/main" val="2318222482"/>
                    </a:ext>
                  </a:extLst>
                </a:gridCol>
              </a:tblGrid>
              <a:tr h="188473">
                <a:tc>
                  <a:txBody>
                    <a:bodyPr/>
                    <a:lstStyle/>
                    <a:p>
                      <a:pPr algn="l" fontAlgn="b">
                        <a:buNone/>
                      </a:pPr>
                      <a:r>
                        <a:rPr lang="en-GB" sz="1200" b="1" i="0" u="none" strike="noStrike">
                          <a:solidFill>
                            <a:srgbClr val="000000"/>
                          </a:solidFill>
                          <a:effectLst/>
                          <a:latin typeface="Aptos Narrow" panose="020B0004020202020204" pitchFamily="34" charset="0"/>
                        </a:rPr>
                        <a:t>Ref No</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1" i="0" u="none" strike="noStrike">
                          <a:solidFill>
                            <a:srgbClr val="000000"/>
                          </a:solidFill>
                          <a:effectLst/>
                          <a:latin typeface="Aptos Narrow" panose="020B0004020202020204" pitchFamily="34" charset="0"/>
                        </a:rPr>
                        <a:t>Paper</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1" i="0" u="none" strike="noStrike">
                          <a:solidFill>
                            <a:srgbClr val="000000"/>
                          </a:solidFill>
                          <a:effectLst/>
                          <a:latin typeface="Aptos Narrow" panose="020B0004020202020204" pitchFamily="34" charset="0"/>
                        </a:rPr>
                        <a:t>Paper/Source Title</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1" i="0" u="none" strike="noStrike">
                          <a:solidFill>
                            <a:srgbClr val="000000"/>
                          </a:solidFill>
                          <a:effectLst/>
                          <a:latin typeface="Aptos Narrow" panose="020B0004020202020204" pitchFamily="34" charset="0"/>
                        </a:rPr>
                        <a:t>Key Contribution</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1" i="0" u="none" strike="noStrike">
                          <a:solidFill>
                            <a:srgbClr val="000000"/>
                          </a:solidFill>
                          <a:effectLst/>
                          <a:latin typeface="Aptos Narrow" panose="020B0004020202020204" pitchFamily="34" charset="0"/>
                        </a:rPr>
                        <a:t>Pros</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1" i="0" u="none" strike="noStrike">
                          <a:solidFill>
                            <a:srgbClr val="000000"/>
                          </a:solidFill>
                          <a:effectLst/>
                          <a:latin typeface="Aptos Narrow" panose="020B0004020202020204" pitchFamily="34" charset="0"/>
                        </a:rPr>
                        <a:t>Cons</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74777926"/>
                  </a:ext>
                </a:extLst>
              </a:tr>
              <a:tr h="338999">
                <a:tc>
                  <a:txBody>
                    <a:bodyPr/>
                    <a:lstStyle/>
                    <a:p>
                      <a:pPr algn="l" fontAlgn="b">
                        <a:buNone/>
                      </a:pPr>
                      <a:r>
                        <a:rPr lang="en-US" sz="1200" b="0" i="0" u="none" strike="noStrike">
                          <a:solidFill>
                            <a:srgbClr val="000000"/>
                          </a:solidFill>
                          <a:effectLst/>
                          <a:latin typeface="Aptos Narrow" panose="020B0004020202020204" pitchFamily="34" charset="0"/>
                        </a:rPr>
                        <a:t>[1]</a:t>
                      </a:r>
                      <a:endParaRPr lang="en-US"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V. R. K. Adapa, "Securing Multi-Cloud Architectures," IRJMETS, 2025.</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Securing Multi-Cloud Architectures (IRJMETS, 2025)</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Proposed a cybersecurity framework for multi-cloud hybrid environments</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Comprehensive hybrid security view</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Limited real-world validation</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4709497"/>
                  </a:ext>
                </a:extLst>
              </a:tr>
              <a:tr h="338999">
                <a:tc>
                  <a:txBody>
                    <a:bodyPr/>
                    <a:lstStyle/>
                    <a:p>
                      <a:pPr algn="l" fontAlgn="b">
                        <a:buNone/>
                      </a:pPr>
                      <a:r>
                        <a:rPr lang="en-US" sz="1200" b="0" i="0" u="none" strike="noStrike">
                          <a:solidFill>
                            <a:srgbClr val="000000"/>
                          </a:solidFill>
                          <a:effectLst/>
                          <a:latin typeface="Aptos Narrow" panose="020B0004020202020204" pitchFamily="34" charset="0"/>
                        </a:rPr>
                        <a:t>[2]</a:t>
                      </a:r>
                      <a:endParaRPr lang="en-US"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[M. A. Suhaimi, H. Hussin, A. M. Ali, and N. H. M. Puad, "Cloud Computing Adoption," CITSM, 2018.</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Cloud Computing Adoption (CITSM, 2018)</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Trends in cloud adoption for providers and clients</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Strong background for adoption benefits</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Less focus on modern threats</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3037830"/>
                  </a:ext>
                </a:extLst>
              </a:tr>
              <a:tr h="338999">
                <a:tc>
                  <a:txBody>
                    <a:bodyPr/>
                    <a:lstStyle/>
                    <a:p>
                      <a:pPr algn="l" fontAlgn="b">
                        <a:buNone/>
                      </a:pPr>
                      <a:r>
                        <a:rPr lang="en-US" sz="1200" b="0" i="0" u="none" strike="noStrike">
                          <a:solidFill>
                            <a:srgbClr val="000000"/>
                          </a:solidFill>
                          <a:effectLst/>
                          <a:latin typeface="Aptos Narrow" panose="020B0004020202020204" pitchFamily="34" charset="0"/>
                        </a:rPr>
                        <a:t>[3]</a:t>
                      </a:r>
                      <a:endParaRPr lang="en-US"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H. Witti, et al., "Security Governance in Multi-cloud Environment," SERVICES, 2016.</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Security Governance in Multi-cloud (IEEE SERVICES, 2016)</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Systematic mapping study of multi-cloud governance challenges</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Foundational research for governance issues</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Somewhat outdated (2016)</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80170797"/>
                  </a:ext>
                </a:extLst>
              </a:tr>
              <a:tr h="338999">
                <a:tc>
                  <a:txBody>
                    <a:bodyPr/>
                    <a:lstStyle/>
                    <a:p>
                      <a:pPr algn="l" fontAlgn="b">
                        <a:buNone/>
                      </a:pPr>
                      <a:r>
                        <a:rPr lang="en-US" sz="1200" b="0" i="0" u="none" strike="noStrike">
                          <a:solidFill>
                            <a:srgbClr val="000000"/>
                          </a:solidFill>
                          <a:effectLst/>
                          <a:latin typeface="Aptos Narrow" panose="020B0004020202020204" pitchFamily="34" charset="0"/>
                        </a:rPr>
                        <a:t>[4]</a:t>
                      </a:r>
                      <a:endParaRPr lang="en-US"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[V. Karagiannis, "Data Sovereignty and Compliance," FiCloud, IEEE, 2024.</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Data Sovereignty and Compliance (FiCloud, IEEE, 2024)</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Handling data sovereignty issues in cloud computing</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Focuses on cross-border compliance</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Limited multi-cloud-specific analysis</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51220127"/>
                  </a:ext>
                </a:extLst>
              </a:tr>
              <a:tr h="338999">
                <a:tc>
                  <a:txBody>
                    <a:bodyPr/>
                    <a:lstStyle/>
                    <a:p>
                      <a:pPr algn="l" fontAlgn="b">
                        <a:buNone/>
                      </a:pPr>
                      <a:r>
                        <a:rPr lang="en-US" sz="1200" b="0" i="0" u="none" strike="noStrike">
                          <a:solidFill>
                            <a:srgbClr val="000000"/>
                          </a:solidFill>
                          <a:effectLst/>
                          <a:latin typeface="Aptos Narrow" panose="020B0004020202020204" pitchFamily="34" charset="0"/>
                        </a:rPr>
                        <a:t>[5]</a:t>
                      </a:r>
                      <a:endParaRPr lang="en-US"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[N. A. Malik, et al., "Threat Modeling in Pervasive Computing," NTMS, IEEE, 2008.</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Threat Modeling in Pervasive Computing (NTMS, IEEE, 2008)</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Threat modeling techniques for distributed environments</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Good threat modeling basis</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Predates cloud-native evolution</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9130620"/>
                  </a:ext>
                </a:extLst>
              </a:tr>
              <a:tr h="338999">
                <a:tc>
                  <a:txBody>
                    <a:bodyPr/>
                    <a:lstStyle/>
                    <a:p>
                      <a:pPr algn="l" fontAlgn="b">
                        <a:buNone/>
                      </a:pPr>
                      <a:r>
                        <a:rPr lang="en-US" sz="1200" b="0" i="0" u="none" strike="noStrike">
                          <a:solidFill>
                            <a:srgbClr val="000000"/>
                          </a:solidFill>
                          <a:effectLst/>
                          <a:latin typeface="Aptos Narrow" panose="020B0004020202020204" pitchFamily="34" charset="0"/>
                        </a:rPr>
                        <a:t>[6]</a:t>
                      </a:r>
                      <a:endParaRPr lang="en-US"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R. Sandhu, et al., "Role-based Access Control Models," IEEE Computer, 1996.</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Role-based Access Control Models (IEEE Computer, 1996)</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Formalization of RBAC models</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Fundamental to access management</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Not cloud-specific</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6532408"/>
                  </a:ext>
                </a:extLst>
              </a:tr>
              <a:tr h="338999">
                <a:tc>
                  <a:txBody>
                    <a:bodyPr/>
                    <a:lstStyle/>
                    <a:p>
                      <a:pPr algn="l" fontAlgn="b">
                        <a:buNone/>
                      </a:pPr>
                      <a:r>
                        <a:rPr lang="en-US" sz="1200" b="0" i="0" u="none" strike="noStrike">
                          <a:solidFill>
                            <a:srgbClr val="000000"/>
                          </a:solidFill>
                          <a:effectLst/>
                          <a:latin typeface="Aptos Narrow" panose="020B0004020202020204" pitchFamily="34" charset="0"/>
                        </a:rPr>
                        <a:t>[7]</a:t>
                      </a:r>
                      <a:endParaRPr lang="en-US"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J. P. Cruz, et al., "RBAC-SC using Smart Contract," IEEE Access, 2018.</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RBAC using Smart Contracts (IEEE Access, 2018)</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Blockchain-based RBAC model for distributed systems</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Innovation in decentralized identity</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Complexity in real-world integration</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73537100"/>
                  </a:ext>
                </a:extLst>
              </a:tr>
              <a:tr h="338999">
                <a:tc>
                  <a:txBody>
                    <a:bodyPr/>
                    <a:lstStyle/>
                    <a:p>
                      <a:pPr algn="l" fontAlgn="b">
                        <a:buNone/>
                      </a:pPr>
                      <a:r>
                        <a:rPr lang="en-US" sz="1200" b="0" i="0" u="none" strike="noStrike">
                          <a:solidFill>
                            <a:srgbClr val="000000"/>
                          </a:solidFill>
                          <a:effectLst/>
                          <a:latin typeface="Aptos Narrow" panose="020B0004020202020204" pitchFamily="34" charset="0"/>
                        </a:rPr>
                        <a:t>[8]</a:t>
                      </a:r>
                      <a:endParaRPr lang="en-US"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R. Wang, "Infrastructure as Code: Patterns and Practices," IEEE Xplore, 2022.</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Infrastructure as Code (IaC) Patterns (IEEE, 2022)</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Best practices for secure IaC deployment</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Strong alignment with cloud automation</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Limited focus on security pitfalls</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7892620"/>
                  </a:ext>
                </a:extLst>
              </a:tr>
              <a:tr h="338999">
                <a:tc>
                  <a:txBody>
                    <a:bodyPr/>
                    <a:lstStyle/>
                    <a:p>
                      <a:pPr algn="l" fontAlgn="b">
                        <a:buNone/>
                      </a:pPr>
                      <a:r>
                        <a:rPr lang="en-US" sz="1200" b="0" i="0" u="none" strike="noStrike">
                          <a:solidFill>
                            <a:srgbClr val="000000"/>
                          </a:solidFill>
                          <a:effectLst/>
                          <a:latin typeface="Aptos Narrow" panose="020B0004020202020204" pitchFamily="34" charset="0"/>
                        </a:rPr>
                        <a:t>[9]</a:t>
                      </a:r>
                      <a:endParaRPr lang="en-US"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D. Chow and D. Bruskin, "Automating Security Detection Engineering," IEEE, 2024.</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Automating Security Detection Engineering (IEEE, 2024)</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Detection as Code (DaC) approach for cloud security</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Modern and scalable method</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Steep learning curve</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02146898"/>
                  </a:ext>
                </a:extLst>
              </a:tr>
              <a:tr h="338999">
                <a:tc>
                  <a:txBody>
                    <a:bodyPr/>
                    <a:lstStyle/>
                    <a:p>
                      <a:pPr algn="l" fontAlgn="b">
                        <a:buNone/>
                      </a:pPr>
                      <a:r>
                        <a:rPr lang="en-US" sz="1200" b="0" i="0" u="none" strike="noStrike">
                          <a:solidFill>
                            <a:srgbClr val="000000"/>
                          </a:solidFill>
                          <a:effectLst/>
                          <a:latin typeface="Aptos Narrow" panose="020B0004020202020204" pitchFamily="34" charset="0"/>
                        </a:rPr>
                        <a:t>[10]</a:t>
                      </a:r>
                      <a:endParaRPr lang="en-US"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D. Kostadinov, "Key Elements of an Information Security Policy," Infosec Institute, 2020.</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Key Elements of InfoSec Policy (Infosec Institute, 2020)</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InfoSec policy essentials for cloud environments</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a:solidFill>
                            <a:srgbClr val="000000"/>
                          </a:solidFill>
                          <a:effectLst/>
                          <a:latin typeface="Aptos Narrow" panose="020B0004020202020204" pitchFamily="34" charset="0"/>
                        </a:rPr>
                        <a:t>Practical templates</a:t>
                      </a:r>
                      <a:endParaRPr lang="en-GB" sz="12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200" b="0" i="0" u="none" strike="noStrike" dirty="0">
                          <a:solidFill>
                            <a:srgbClr val="000000"/>
                          </a:solidFill>
                          <a:effectLst/>
                          <a:latin typeface="Aptos Narrow" panose="020B0004020202020204" pitchFamily="34" charset="0"/>
                        </a:rPr>
                        <a:t>High-level guidance only</a:t>
                      </a:r>
                      <a:endParaRPr lang="en-GB" sz="1200" b="0" i="0" u="none" strike="noStrike" dirty="0">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499615"/>
                  </a:ext>
                </a:extLst>
              </a:tr>
            </a:tbl>
          </a:graphicData>
        </a:graphic>
      </p:graphicFrame>
    </p:spTree>
    <p:extLst>
      <p:ext uri="{BB962C8B-B14F-4D97-AF65-F5344CB8AC3E}">
        <p14:creationId xmlns:p14="http://schemas.microsoft.com/office/powerpoint/2010/main" val="60188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0381B6-87CE-B01C-260F-7C65975C9C0D}"/>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ABDD05A-E3A7-11BC-6E83-5563185C5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EAF6D801-AD5C-8E77-EF11-B4B0F9C15F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Rectangle 20">
            <a:extLst>
              <a:ext uri="{FF2B5EF4-FFF2-40B4-BE49-F238E27FC236}">
                <a16:creationId xmlns:a16="http://schemas.microsoft.com/office/drawing/2014/main" id="{41546CE3-AA7F-A632-09A6-E1C87CC04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3" name="Rectangle 22">
            <a:extLst>
              <a:ext uri="{FF2B5EF4-FFF2-40B4-BE49-F238E27FC236}">
                <a16:creationId xmlns:a16="http://schemas.microsoft.com/office/drawing/2014/main" id="{74FE3CAF-1965-E258-219E-EAE2358C0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05B11AC0-2528-EB7D-F28E-0FD9E9AC9B1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Literature Review</a:t>
            </a:r>
          </a:p>
        </p:txBody>
      </p:sp>
      <p:graphicFrame>
        <p:nvGraphicFramePr>
          <p:cNvPr id="5" name="Content Placeholder 4">
            <a:extLst>
              <a:ext uri="{FF2B5EF4-FFF2-40B4-BE49-F238E27FC236}">
                <a16:creationId xmlns:a16="http://schemas.microsoft.com/office/drawing/2014/main" id="{0C0A17A0-A1C4-1F97-D626-354E807CDCAD}"/>
              </a:ext>
            </a:extLst>
          </p:cNvPr>
          <p:cNvGraphicFramePr>
            <a:graphicFrameLocks noGrp="1"/>
          </p:cNvGraphicFramePr>
          <p:nvPr>
            <p:ph idx="1"/>
            <p:extLst>
              <p:ext uri="{D42A27DB-BD31-4B8C-83A1-F6EECF244321}">
                <p14:modId xmlns:p14="http://schemas.microsoft.com/office/powerpoint/2010/main" val="1621048208"/>
              </p:ext>
            </p:extLst>
          </p:nvPr>
        </p:nvGraphicFramePr>
        <p:xfrm>
          <a:off x="632083" y="1697430"/>
          <a:ext cx="10927833" cy="5038603"/>
        </p:xfrm>
        <a:graphic>
          <a:graphicData uri="http://schemas.openxmlformats.org/drawingml/2006/table">
            <a:tbl>
              <a:tblPr/>
              <a:tblGrid>
                <a:gridCol w="449752">
                  <a:extLst>
                    <a:ext uri="{9D8B030D-6E8A-4147-A177-3AD203B41FA5}">
                      <a16:colId xmlns:a16="http://schemas.microsoft.com/office/drawing/2014/main" val="2802171827"/>
                    </a:ext>
                  </a:extLst>
                </a:gridCol>
                <a:gridCol w="3232930">
                  <a:extLst>
                    <a:ext uri="{9D8B030D-6E8A-4147-A177-3AD203B41FA5}">
                      <a16:colId xmlns:a16="http://schemas.microsoft.com/office/drawing/2014/main" val="3206684453"/>
                    </a:ext>
                  </a:extLst>
                </a:gridCol>
                <a:gridCol w="1931500">
                  <a:extLst>
                    <a:ext uri="{9D8B030D-6E8A-4147-A177-3AD203B41FA5}">
                      <a16:colId xmlns:a16="http://schemas.microsoft.com/office/drawing/2014/main" val="2213685899"/>
                    </a:ext>
                  </a:extLst>
                </a:gridCol>
                <a:gridCol w="2302591">
                  <a:extLst>
                    <a:ext uri="{9D8B030D-6E8A-4147-A177-3AD203B41FA5}">
                      <a16:colId xmlns:a16="http://schemas.microsoft.com/office/drawing/2014/main" val="166277076"/>
                    </a:ext>
                  </a:extLst>
                </a:gridCol>
                <a:gridCol w="1483317">
                  <a:extLst>
                    <a:ext uri="{9D8B030D-6E8A-4147-A177-3AD203B41FA5}">
                      <a16:colId xmlns:a16="http://schemas.microsoft.com/office/drawing/2014/main" val="906295871"/>
                    </a:ext>
                  </a:extLst>
                </a:gridCol>
                <a:gridCol w="1527743">
                  <a:extLst>
                    <a:ext uri="{9D8B030D-6E8A-4147-A177-3AD203B41FA5}">
                      <a16:colId xmlns:a16="http://schemas.microsoft.com/office/drawing/2014/main" val="2318222482"/>
                    </a:ext>
                  </a:extLst>
                </a:gridCol>
              </a:tblGrid>
              <a:tr h="188473">
                <a:tc>
                  <a:txBody>
                    <a:bodyPr/>
                    <a:lstStyle/>
                    <a:p>
                      <a:pPr algn="l" fontAlgn="b">
                        <a:buNone/>
                      </a:pPr>
                      <a:r>
                        <a:rPr lang="en-GB" sz="1000" b="1" i="0" u="none" strike="noStrike">
                          <a:solidFill>
                            <a:srgbClr val="000000"/>
                          </a:solidFill>
                          <a:effectLst/>
                          <a:latin typeface="Aptos Narrow" panose="020B0004020202020204" pitchFamily="34" charset="0"/>
                        </a:rPr>
                        <a:t>Ref No</a:t>
                      </a:r>
                      <a:endParaRPr lang="en-GB" sz="15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000" b="1" i="0" u="none" strike="noStrike">
                          <a:solidFill>
                            <a:srgbClr val="000000"/>
                          </a:solidFill>
                          <a:effectLst/>
                          <a:latin typeface="Aptos Narrow" panose="020B0004020202020204" pitchFamily="34" charset="0"/>
                        </a:rPr>
                        <a:t>Paper</a:t>
                      </a:r>
                      <a:endParaRPr lang="en-GB" sz="15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000" b="1" i="0" u="none" strike="noStrike">
                          <a:solidFill>
                            <a:srgbClr val="000000"/>
                          </a:solidFill>
                          <a:effectLst/>
                          <a:latin typeface="Aptos Narrow" panose="020B0004020202020204" pitchFamily="34" charset="0"/>
                        </a:rPr>
                        <a:t>Paper/Source Title</a:t>
                      </a:r>
                      <a:endParaRPr lang="en-GB" sz="15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000" b="1" i="0" u="none" strike="noStrike">
                          <a:solidFill>
                            <a:srgbClr val="000000"/>
                          </a:solidFill>
                          <a:effectLst/>
                          <a:latin typeface="Aptos Narrow" panose="020B0004020202020204" pitchFamily="34" charset="0"/>
                        </a:rPr>
                        <a:t>Key Contribution</a:t>
                      </a:r>
                      <a:endParaRPr lang="en-GB" sz="15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000" b="1" i="0" u="none" strike="noStrike">
                          <a:solidFill>
                            <a:srgbClr val="000000"/>
                          </a:solidFill>
                          <a:effectLst/>
                          <a:latin typeface="Aptos Narrow" panose="020B0004020202020204" pitchFamily="34" charset="0"/>
                        </a:rPr>
                        <a:t>Pros</a:t>
                      </a:r>
                      <a:endParaRPr lang="en-GB" sz="15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000" b="1" i="0" u="none" strike="noStrike">
                          <a:solidFill>
                            <a:srgbClr val="000000"/>
                          </a:solidFill>
                          <a:effectLst/>
                          <a:latin typeface="Aptos Narrow" panose="020B0004020202020204" pitchFamily="34" charset="0"/>
                        </a:rPr>
                        <a:t>Cons</a:t>
                      </a:r>
                      <a:endParaRPr lang="en-GB" sz="15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74777926"/>
                  </a:ext>
                </a:extLst>
              </a:tr>
              <a:tr h="338999">
                <a:tc>
                  <a:txBody>
                    <a:bodyPr/>
                    <a:lstStyle/>
                    <a:p>
                      <a:pPr algn="l" fontAlgn="b"/>
                      <a:r>
                        <a:rPr lang="en-BD" sz="1200" b="0" i="0" u="none" strike="noStrike" dirty="0">
                          <a:solidFill>
                            <a:srgbClr val="000000"/>
                          </a:solidFill>
                          <a:effectLst/>
                          <a:latin typeface="Aptos Narrow" panose="020B0004020202020204" pitchFamily="34" charset="0"/>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dirty="0">
                          <a:solidFill>
                            <a:srgbClr val="000000"/>
                          </a:solidFill>
                          <a:effectLst/>
                          <a:latin typeface="Aptos Narrow" panose="020B0004020202020204" pitchFamily="34" charset="0"/>
                        </a:rPr>
                        <a:t> IBM, "Hybrid Cloud Examples and Use Cases," IBM Think, 2023.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Hybrid Cloud Examples (IBM Think, 2023)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Real-world hybrid cloud deployment case studies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Practical examples for architecture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Limited depth on security failures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4709497"/>
                  </a:ext>
                </a:extLst>
              </a:tr>
              <a:tr h="338999">
                <a:tc>
                  <a:txBody>
                    <a:bodyPr/>
                    <a:lstStyle/>
                    <a:p>
                      <a:pPr algn="l" fontAlgn="b"/>
                      <a:r>
                        <a:rPr lang="en-BD" sz="1200" b="0" i="0" u="none" strike="noStrike">
                          <a:solidFill>
                            <a:srgbClr val="000000"/>
                          </a:solidFill>
                          <a:effectLst/>
                          <a:latin typeface="Aptos Narrow" panose="020B0004020202020204" pitchFamily="34" charset="0"/>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Gartner, "Top Trends Impacting Cloud and Edge Infrastructure," 2023.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Gartner Top Cloud Trends (2023)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Industry analysis of cloud and edge trends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Forward-looking insights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Paywalled access for full details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3037830"/>
                  </a:ext>
                </a:extLst>
              </a:tr>
              <a:tr h="338999">
                <a:tc>
                  <a:txBody>
                    <a:bodyPr/>
                    <a:lstStyle/>
                    <a:p>
                      <a:pPr algn="l" fontAlgn="b"/>
                      <a:r>
                        <a:rPr lang="en-BD" sz="1200" b="0" i="0" u="none" strike="noStrike">
                          <a:solidFill>
                            <a:srgbClr val="000000"/>
                          </a:solidFill>
                          <a:effectLst/>
                          <a:latin typeface="Aptos Narrow" panose="020B0004020202020204" pitchFamily="34" charset="0"/>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Microsoft, "Azure Security Best Practices for Hybrid and Multicloud," 2024.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Azure Security Best Practices (Microsoft, 2024)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Microsoft’s guidelines for hybrid/multicloud security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Platform-specific expertise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Bias towards Azure ecosystems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80170797"/>
                  </a:ext>
                </a:extLst>
              </a:tr>
              <a:tr h="338999">
                <a:tc>
                  <a:txBody>
                    <a:bodyPr/>
                    <a:lstStyle/>
                    <a:p>
                      <a:pPr algn="l" fontAlgn="b"/>
                      <a:r>
                        <a:rPr lang="en-BD" sz="1200" b="0" i="0" u="none" strike="noStrike">
                          <a:solidFill>
                            <a:srgbClr val="000000"/>
                          </a:solidFill>
                          <a:effectLst/>
                          <a:latin typeface="Aptos Narrow" panose="020B0004020202020204" pitchFamily="34" charset="0"/>
                        </a:rPr>
                        <a:t>[14]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 Cloud Security Alliance (CSA), "Security Guidance for Critical Areas of Focus in Cloud Computing v4.0," 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CSA Cloud Security Guidance v4.0 (2021)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Comprehensive cloud security domains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Industry standard reference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Generalized (needs adaptation per environment)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51220127"/>
                  </a:ext>
                </a:extLst>
              </a:tr>
              <a:tr h="338999">
                <a:tc>
                  <a:txBody>
                    <a:bodyPr/>
                    <a:lstStyle/>
                    <a:p>
                      <a:pPr algn="l" fontAlgn="b"/>
                      <a:r>
                        <a:rPr lang="en-BD" sz="1200" b="0" i="0" u="none" strike="noStrike">
                          <a:solidFill>
                            <a:srgbClr val="000000"/>
                          </a:solidFill>
                          <a:effectLst/>
                          <a:latin typeface="Aptos Narrow" panose="020B0004020202020204" pitchFamily="34" charset="0"/>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NIST, "Zero Trust Architecture (SP 800-207)," NIST Special Publication, 2020.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NIST Zero Trust Architecture (SP 800-207, 2020)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Official Zero Trust guidelines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Highly respected, standardized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Lacks detailed cloud implementation paths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9130620"/>
                  </a:ext>
                </a:extLst>
              </a:tr>
              <a:tr h="338999">
                <a:tc>
                  <a:txBody>
                    <a:bodyPr/>
                    <a:lstStyle/>
                    <a:p>
                      <a:pPr algn="l" fontAlgn="b"/>
                      <a:r>
                        <a:rPr lang="en-BD" sz="1200" b="0" i="0" u="none" strike="noStrike">
                          <a:solidFill>
                            <a:srgbClr val="000000"/>
                          </a:solidFill>
                          <a:effectLst/>
                          <a:latin typeface="Aptos Narrow" panose="020B0004020202020204" pitchFamily="34" charset="0"/>
                        </a:rPr>
                        <a:t>[16]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[A. Singh and K. Chatterjee, "Cloud Security Issues and Challenges," IEEE ICCCNT, 2017.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Cloud Security Issues and Challenges (IEEE ICCCNT, 2017)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Overview of security issues across cloud models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Good introductory study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Some points now outdated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6532408"/>
                  </a:ext>
                </a:extLst>
              </a:tr>
              <a:tr h="338999">
                <a:tc>
                  <a:txBody>
                    <a:bodyPr/>
                    <a:lstStyle/>
                    <a:p>
                      <a:pPr algn="l" fontAlgn="b"/>
                      <a:r>
                        <a:rPr lang="en-BD" sz="1200" b="0" i="0" u="none" strike="noStrike">
                          <a:solidFill>
                            <a:srgbClr val="000000"/>
                          </a:solidFill>
                          <a:effectLst/>
                          <a:latin typeface="Aptos Narrow" panose="020B0004020202020204" pitchFamily="34" charset="0"/>
                        </a:rPr>
                        <a:t>[17]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Oracle, "Cloud Threat Report 2020," Oracle Cloud Security Division, 2020.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Oracle Cloud Threat Report (2020)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Cloud threats and vulnerabilities report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Highlights real-world attack vectors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Oracle-focused insights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73537100"/>
                  </a:ext>
                </a:extLst>
              </a:tr>
              <a:tr h="338999">
                <a:tc>
                  <a:txBody>
                    <a:bodyPr/>
                    <a:lstStyle/>
                    <a:p>
                      <a:pPr algn="l" fontAlgn="b"/>
                      <a:r>
                        <a:rPr lang="en-BD" sz="1200" b="0" i="0" u="none" strike="noStrike">
                          <a:solidFill>
                            <a:srgbClr val="000000"/>
                          </a:solidFill>
                          <a:effectLst/>
                          <a:latin typeface="Aptos Narrow" panose="020B0004020202020204" pitchFamily="34" charset="0"/>
                        </a:rPr>
                        <a:t>[18]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S. Subashini and V. Kavitha, "A Survey on Security Issues in Service Delivery Models of Cloud Computing," J. Network and Computer Applications, 2011.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Survey on Cloud Delivery Model Security (J. Network Applications, 2011)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Risk analysis across SaaS, PaaS, IaaS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Good for historical risk mapping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Less emphasis on hybrid multi-cloud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7892620"/>
                  </a:ext>
                </a:extLst>
              </a:tr>
              <a:tr h="338999">
                <a:tc>
                  <a:txBody>
                    <a:bodyPr/>
                    <a:lstStyle/>
                    <a:p>
                      <a:pPr algn="l" fontAlgn="b"/>
                      <a:r>
                        <a:rPr lang="en-BD" sz="1200" b="0" i="0" u="none" strike="noStrike">
                          <a:solidFill>
                            <a:srgbClr val="000000"/>
                          </a:solidFill>
                          <a:effectLst/>
                          <a:latin typeface="Aptos Narrow" panose="020B0004020202020204" pitchFamily="34" charset="0"/>
                        </a:rPr>
                        <a:t>[19]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ENISA, "Cloud Security for SMEs: Challenges and Best Practices," European Union Agency for Cybersecurity, 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ENISA Cloud Security for SMEs (2022)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Best practices for cloud security in small enterprises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SME-friendly focus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Less suited for large multi-cloud architectures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02146898"/>
                  </a:ext>
                </a:extLst>
              </a:tr>
              <a:tr h="338999">
                <a:tc>
                  <a:txBody>
                    <a:bodyPr/>
                    <a:lstStyle/>
                    <a:p>
                      <a:pPr algn="l" fontAlgn="b"/>
                      <a:r>
                        <a:rPr lang="en-BD" sz="1200" b="0" i="0" u="none" strike="noStrike">
                          <a:solidFill>
                            <a:srgbClr val="000000"/>
                          </a:solidFill>
                          <a:effectLst/>
                          <a:latin typeface="Aptos Narrow" panose="020B0004020202020204" pitchFamily="34" charset="0"/>
                        </a:rPr>
                        <a:t>[20]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W. Jansen and T. Grance, "Guidelines on Security and Privacy in Public Cloud Computing," NIST, 2011.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Guidelines on Cloud Security and Privacy (NIST, 2011)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Early government guidance for cloud security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a:solidFill>
                            <a:srgbClr val="000000"/>
                          </a:solidFill>
                          <a:effectLst/>
                          <a:latin typeface="Aptos Narrow" panose="020B0004020202020204" pitchFamily="34" charset="0"/>
                        </a:rPr>
                        <a:t>Still foundational for compliance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200" b="0" i="0" u="none" strike="noStrike" dirty="0">
                          <a:solidFill>
                            <a:srgbClr val="000000"/>
                          </a:solidFill>
                          <a:effectLst/>
                          <a:latin typeface="Aptos Narrow" panose="020B0004020202020204" pitchFamily="34" charset="0"/>
                        </a:rPr>
                        <a:t>Slightly outdated on hybrid/cloud-native models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499615"/>
                  </a:ext>
                </a:extLst>
              </a:tr>
            </a:tbl>
          </a:graphicData>
        </a:graphic>
      </p:graphicFrame>
    </p:spTree>
    <p:extLst>
      <p:ext uri="{BB962C8B-B14F-4D97-AF65-F5344CB8AC3E}">
        <p14:creationId xmlns:p14="http://schemas.microsoft.com/office/powerpoint/2010/main" val="581933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CFE6E2-A36A-40C8-014A-ADFB90A5BEF5}"/>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0B42140-5030-D45B-C32E-01110A6C6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22119DD1-08CD-7BF6-D4B8-B452092FAB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Rectangle 20">
            <a:extLst>
              <a:ext uri="{FF2B5EF4-FFF2-40B4-BE49-F238E27FC236}">
                <a16:creationId xmlns:a16="http://schemas.microsoft.com/office/drawing/2014/main" id="{C040CF70-78C7-CC3E-6B1A-B519F02F9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3" name="Rectangle 22">
            <a:extLst>
              <a:ext uri="{FF2B5EF4-FFF2-40B4-BE49-F238E27FC236}">
                <a16:creationId xmlns:a16="http://schemas.microsoft.com/office/drawing/2014/main" id="{0E4E766B-15DB-CC6F-A681-69417EF15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62B6905E-6115-EC7D-3833-C1B7EB29F859}"/>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Literature Review</a:t>
            </a:r>
          </a:p>
        </p:txBody>
      </p:sp>
      <p:graphicFrame>
        <p:nvGraphicFramePr>
          <p:cNvPr id="5" name="Content Placeholder 4">
            <a:extLst>
              <a:ext uri="{FF2B5EF4-FFF2-40B4-BE49-F238E27FC236}">
                <a16:creationId xmlns:a16="http://schemas.microsoft.com/office/drawing/2014/main" id="{DAEB9D92-2EC8-7538-9DB2-F79CFA0D1DB4}"/>
              </a:ext>
            </a:extLst>
          </p:cNvPr>
          <p:cNvGraphicFramePr>
            <a:graphicFrameLocks noGrp="1"/>
          </p:cNvGraphicFramePr>
          <p:nvPr>
            <p:ph idx="1"/>
            <p:extLst>
              <p:ext uri="{D42A27DB-BD31-4B8C-83A1-F6EECF244321}">
                <p14:modId xmlns:p14="http://schemas.microsoft.com/office/powerpoint/2010/main" val="3132287407"/>
              </p:ext>
            </p:extLst>
          </p:nvPr>
        </p:nvGraphicFramePr>
        <p:xfrm>
          <a:off x="632083" y="1697430"/>
          <a:ext cx="10927833" cy="4661413"/>
        </p:xfrm>
        <a:graphic>
          <a:graphicData uri="http://schemas.openxmlformats.org/drawingml/2006/table">
            <a:tbl>
              <a:tblPr/>
              <a:tblGrid>
                <a:gridCol w="449752">
                  <a:extLst>
                    <a:ext uri="{9D8B030D-6E8A-4147-A177-3AD203B41FA5}">
                      <a16:colId xmlns:a16="http://schemas.microsoft.com/office/drawing/2014/main" val="2802171827"/>
                    </a:ext>
                  </a:extLst>
                </a:gridCol>
                <a:gridCol w="3232930">
                  <a:extLst>
                    <a:ext uri="{9D8B030D-6E8A-4147-A177-3AD203B41FA5}">
                      <a16:colId xmlns:a16="http://schemas.microsoft.com/office/drawing/2014/main" val="3206684453"/>
                    </a:ext>
                  </a:extLst>
                </a:gridCol>
                <a:gridCol w="1931500">
                  <a:extLst>
                    <a:ext uri="{9D8B030D-6E8A-4147-A177-3AD203B41FA5}">
                      <a16:colId xmlns:a16="http://schemas.microsoft.com/office/drawing/2014/main" val="2213685899"/>
                    </a:ext>
                  </a:extLst>
                </a:gridCol>
                <a:gridCol w="2302591">
                  <a:extLst>
                    <a:ext uri="{9D8B030D-6E8A-4147-A177-3AD203B41FA5}">
                      <a16:colId xmlns:a16="http://schemas.microsoft.com/office/drawing/2014/main" val="166277076"/>
                    </a:ext>
                  </a:extLst>
                </a:gridCol>
                <a:gridCol w="1483317">
                  <a:extLst>
                    <a:ext uri="{9D8B030D-6E8A-4147-A177-3AD203B41FA5}">
                      <a16:colId xmlns:a16="http://schemas.microsoft.com/office/drawing/2014/main" val="906295871"/>
                    </a:ext>
                  </a:extLst>
                </a:gridCol>
                <a:gridCol w="1527743">
                  <a:extLst>
                    <a:ext uri="{9D8B030D-6E8A-4147-A177-3AD203B41FA5}">
                      <a16:colId xmlns:a16="http://schemas.microsoft.com/office/drawing/2014/main" val="2318222482"/>
                    </a:ext>
                  </a:extLst>
                </a:gridCol>
              </a:tblGrid>
              <a:tr h="188473">
                <a:tc>
                  <a:txBody>
                    <a:bodyPr/>
                    <a:lstStyle/>
                    <a:p>
                      <a:pPr algn="l" fontAlgn="b">
                        <a:buNone/>
                      </a:pPr>
                      <a:r>
                        <a:rPr lang="en-GB" sz="1000" b="1" i="0" u="none" strike="noStrike">
                          <a:solidFill>
                            <a:srgbClr val="000000"/>
                          </a:solidFill>
                          <a:effectLst/>
                          <a:latin typeface="Aptos Narrow" panose="020B0004020202020204" pitchFamily="34" charset="0"/>
                        </a:rPr>
                        <a:t>Ref No</a:t>
                      </a:r>
                      <a:endParaRPr lang="en-GB" sz="15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000" b="1" i="0" u="none" strike="noStrike">
                          <a:solidFill>
                            <a:srgbClr val="000000"/>
                          </a:solidFill>
                          <a:effectLst/>
                          <a:latin typeface="Aptos Narrow" panose="020B0004020202020204" pitchFamily="34" charset="0"/>
                        </a:rPr>
                        <a:t>Paper</a:t>
                      </a:r>
                      <a:endParaRPr lang="en-GB" sz="15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000" b="1" i="0" u="none" strike="noStrike">
                          <a:solidFill>
                            <a:srgbClr val="000000"/>
                          </a:solidFill>
                          <a:effectLst/>
                          <a:latin typeface="Aptos Narrow" panose="020B0004020202020204" pitchFamily="34" charset="0"/>
                        </a:rPr>
                        <a:t>Paper/Source Title</a:t>
                      </a:r>
                      <a:endParaRPr lang="en-GB" sz="15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000" b="1" i="0" u="none" strike="noStrike">
                          <a:solidFill>
                            <a:srgbClr val="000000"/>
                          </a:solidFill>
                          <a:effectLst/>
                          <a:latin typeface="Aptos Narrow" panose="020B0004020202020204" pitchFamily="34" charset="0"/>
                        </a:rPr>
                        <a:t>Key Contribution</a:t>
                      </a:r>
                      <a:endParaRPr lang="en-GB" sz="15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000" b="1" i="0" u="none" strike="noStrike">
                          <a:solidFill>
                            <a:srgbClr val="000000"/>
                          </a:solidFill>
                          <a:effectLst/>
                          <a:latin typeface="Aptos Narrow" panose="020B0004020202020204" pitchFamily="34" charset="0"/>
                        </a:rPr>
                        <a:t>Pros</a:t>
                      </a:r>
                      <a:endParaRPr lang="en-GB" sz="15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buNone/>
                      </a:pPr>
                      <a:r>
                        <a:rPr lang="en-GB" sz="1000" b="1" i="0" u="none" strike="noStrike">
                          <a:solidFill>
                            <a:srgbClr val="000000"/>
                          </a:solidFill>
                          <a:effectLst/>
                          <a:latin typeface="Aptos Narrow" panose="020B0004020202020204" pitchFamily="34" charset="0"/>
                        </a:rPr>
                        <a:t>Cons</a:t>
                      </a:r>
                      <a:endParaRPr lang="en-GB" sz="1500" b="0" i="0" u="none" strike="noStrike">
                        <a:effectLst/>
                        <a:latin typeface="Arial" panose="020B0604020202020204" pitchFamily="34" charset="0"/>
                      </a:endParaRPr>
                    </a:p>
                  </a:txBody>
                  <a:tcPr marL="7840" marR="7840" marT="784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74777926"/>
                  </a:ext>
                </a:extLst>
              </a:tr>
              <a:tr h="338999">
                <a:tc>
                  <a:txBody>
                    <a:bodyPr/>
                    <a:lstStyle/>
                    <a:p>
                      <a:pPr algn="l" fontAlgn="b"/>
                      <a:r>
                        <a:rPr lang="en-BD" sz="1100" b="0" i="0" u="none" strike="noStrike" dirty="0">
                          <a:solidFill>
                            <a:srgbClr val="000000"/>
                          </a:solidFill>
                          <a:effectLst/>
                          <a:latin typeface="Aptos Narrow" panose="020B0004020202020204" pitchFamily="34" charset="0"/>
                        </a:rPr>
                        <a:t>[21]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[S. Greengard, "Securing the Cloud," MIT Technology Review Insights, 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Securing the Cloud (MIT Technology Review, 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Emerging threats in cloud security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Accessible to practitioners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Lacks deep technical solutions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4709497"/>
                  </a:ext>
                </a:extLst>
              </a:tr>
              <a:tr h="338999">
                <a:tc>
                  <a:txBody>
                    <a:bodyPr/>
                    <a:lstStyle/>
                    <a:p>
                      <a:pPr algn="l" fontAlgn="b"/>
                      <a:r>
                        <a:rPr lang="en-BD" sz="1100" b="0" i="0" u="none" strike="noStrike">
                          <a:solidFill>
                            <a:srgbClr val="000000"/>
                          </a:solidFill>
                          <a:effectLst/>
                          <a:latin typeface="Aptos Narrow" panose="020B0004020202020204" pitchFamily="34" charset="0"/>
                        </a:rPr>
                        <a:t>[22]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World Economic Forum, "Future of Cybersecurity in 2030: Trends and Predictions," 2023.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Future of Cybersecurity 2030 (World Economic Forum, 2023)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Predictions for cybersecurity landscape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Strategic future-focused view</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Not detailed on multi-cloud tactics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78760905"/>
                  </a:ext>
                </a:extLst>
              </a:tr>
              <a:tr h="338999">
                <a:tc>
                  <a:txBody>
                    <a:bodyPr/>
                    <a:lstStyle/>
                    <a:p>
                      <a:pPr algn="l" fontAlgn="b"/>
                      <a:r>
                        <a:rPr lang="en-BD" sz="1100" b="0" i="0" u="none" strike="noStrike">
                          <a:solidFill>
                            <a:srgbClr val="000000"/>
                          </a:solidFill>
                          <a:effectLst/>
                          <a:latin typeface="Aptos Narrow" panose="020B0004020202020204" pitchFamily="34" charset="0"/>
                        </a:rPr>
                        <a:t>[23]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KPMG, "Cybersecurity Considerations for Multi-Cloud," KPMG Insights, 2024.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KPMG Cybersecurity in Multicloud (2024)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Risks and resilience strategies for multicloud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Executive-level frameworks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Business-oriented, less technical depth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60220446"/>
                  </a:ext>
                </a:extLst>
              </a:tr>
              <a:tr h="338999">
                <a:tc>
                  <a:txBody>
                    <a:bodyPr/>
                    <a:lstStyle/>
                    <a:p>
                      <a:pPr algn="l" fontAlgn="b"/>
                      <a:r>
                        <a:rPr lang="en-BD" sz="1100" b="0" i="0" u="none" strike="noStrike">
                          <a:solidFill>
                            <a:srgbClr val="000000"/>
                          </a:solidFill>
                          <a:effectLst/>
                          <a:latin typeface="Aptos Narrow" panose="020B0004020202020204" pitchFamily="34" charset="0"/>
                        </a:rPr>
                        <a:t>[24]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Amazon Web Services (AWS), "Well-Architected Framework – Security Pillar," 2023.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AWS Well-Architected Security Pillar (2023)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Cloud-native security best practices from AWS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Clear practical frameworks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AWS-specific optimizations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3037830"/>
                  </a:ext>
                </a:extLst>
              </a:tr>
              <a:tr h="338999">
                <a:tc>
                  <a:txBody>
                    <a:bodyPr/>
                    <a:lstStyle/>
                    <a:p>
                      <a:pPr algn="l" fontAlgn="b"/>
                      <a:r>
                        <a:rPr lang="en-BD" sz="1100" b="0" i="0" u="none" strike="noStrike">
                          <a:solidFill>
                            <a:srgbClr val="000000"/>
                          </a:solidFill>
                          <a:effectLst/>
                          <a:latin typeface="Aptos Narrow" panose="020B0004020202020204" pitchFamily="34" charset="0"/>
                        </a:rPr>
                        <a:t>[25]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Google Cloud, "Architecting for Resiliency in Multi-Cloud Environments," 2024.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Architecting Resiliency in Multicloud (Google Cloud, 2024)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Strategies for resilient hybrid/multi-cloud deployments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Practical architectures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Google-specific examples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80170797"/>
                  </a:ext>
                </a:extLst>
              </a:tr>
              <a:tr h="338999">
                <a:tc>
                  <a:txBody>
                    <a:bodyPr/>
                    <a:lstStyle/>
                    <a:p>
                      <a:pPr algn="l" fontAlgn="b"/>
                      <a:r>
                        <a:rPr lang="en-BD" sz="1100" b="0" i="0" u="none" strike="noStrike">
                          <a:solidFill>
                            <a:srgbClr val="000000"/>
                          </a:solidFill>
                          <a:effectLst/>
                          <a:latin typeface="Aptos Narrow" panose="020B0004020202020204" pitchFamily="34" charset="0"/>
                        </a:rPr>
                        <a:t>[26]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J. Shen, et al., "Cloud-Based Multi-Tenant Security: Architecture and Solutions," IEEE Communications Surveys &amp; Tutorials, 2017.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Cloud-Based Multi-Tenant Security (IEEE Comms Surveys, 2017)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Architectural security solutions for multi-tenancy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Cloud-native design principles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Older references (2017)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51220127"/>
                  </a:ext>
                </a:extLst>
              </a:tr>
              <a:tr h="338999">
                <a:tc>
                  <a:txBody>
                    <a:bodyPr/>
                    <a:lstStyle/>
                    <a:p>
                      <a:pPr algn="l" fontAlgn="b"/>
                      <a:r>
                        <a:rPr lang="en-BD" sz="1100" b="0" i="0" u="none" strike="noStrike">
                          <a:solidFill>
                            <a:srgbClr val="000000"/>
                          </a:solidFill>
                          <a:effectLst/>
                          <a:latin typeface="Aptos Narrow" panose="020B0004020202020204" pitchFamily="34" charset="0"/>
                        </a:rPr>
                        <a:t>[27]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 IBM, "Building a Zero Trust Strategy for Hybrid and Multicloud," IBM Security, 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Zero Trust Strategy for Hybrid/Multicloud (IBM, 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Building Zero Trust across hybrid environments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Comprehensive real-world examples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High complexity in execution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9130620"/>
                  </a:ext>
                </a:extLst>
              </a:tr>
              <a:tr h="338999">
                <a:tc>
                  <a:txBody>
                    <a:bodyPr/>
                    <a:lstStyle/>
                    <a:p>
                      <a:pPr algn="l" fontAlgn="b"/>
                      <a:r>
                        <a:rPr lang="en-BD" sz="1100" b="0" i="0" u="none" strike="noStrike">
                          <a:solidFill>
                            <a:srgbClr val="000000"/>
                          </a:solidFill>
                          <a:effectLst/>
                          <a:latin typeface="Aptos Narrow" panose="020B0004020202020204" pitchFamily="34" charset="0"/>
                        </a:rPr>
                        <a:t>[28]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McKinsey, "The Cloud’s Trillion Dollar Prize," McKinsey Digital, 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Cloud’s Trillion Dollar Prize (McKinsey, 2021)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Economic analysis of cloud adoption impacts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Strategic drivers explained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Limited technical security discussion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6532408"/>
                  </a:ext>
                </a:extLst>
              </a:tr>
              <a:tr h="338999">
                <a:tc>
                  <a:txBody>
                    <a:bodyPr/>
                    <a:lstStyle/>
                    <a:p>
                      <a:pPr algn="l" fontAlgn="b"/>
                      <a:r>
                        <a:rPr lang="en-BD" sz="1100" b="0" i="0" u="none" strike="noStrike">
                          <a:solidFill>
                            <a:srgbClr val="000000"/>
                          </a:solidFill>
                          <a:effectLst/>
                          <a:latin typeface="Aptos Narrow" panose="020B0004020202020204" pitchFamily="34" charset="0"/>
                        </a:rPr>
                        <a:t>[29]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Cisco, "Securing Multicloud Environments with Zero Trust," Cisco Cloud Security Whitepaper, 2024.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Cisco Multicloud Security Whitepaper (2024)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Best practices for securing multi-cloud with Cisco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Specific to Cisco technologies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Vendor-specific focus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73537100"/>
                  </a:ext>
                </a:extLst>
              </a:tr>
              <a:tr h="338999">
                <a:tc>
                  <a:txBody>
                    <a:bodyPr/>
                    <a:lstStyle/>
                    <a:p>
                      <a:pPr algn="l" fontAlgn="b"/>
                      <a:r>
                        <a:rPr lang="en-BD" sz="1100" b="0" i="0" u="none" strike="noStrike">
                          <a:solidFill>
                            <a:srgbClr val="000000"/>
                          </a:solidFill>
                          <a:effectLst/>
                          <a:latin typeface="Aptos Narrow" panose="020B0004020202020204" pitchFamily="34" charset="0"/>
                        </a:rPr>
                        <a:t>[30]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Palo Alto Networks, "Multicloud Security Reference Architecture," 2023.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Multicloud Security Reference Architecture (Palo Alto Networks, 2023)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Multi-cloud security architecture and controls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Practical architecture templates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Vendor-aligned examples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87892620"/>
                  </a:ext>
                </a:extLst>
              </a:tr>
              <a:tr h="338999">
                <a:tc>
                  <a:txBody>
                    <a:bodyPr/>
                    <a:lstStyle/>
                    <a:p>
                      <a:pPr algn="l" fontAlgn="b"/>
                      <a:r>
                        <a:rPr lang="en-BD" sz="1100" b="0" i="0" u="none" strike="noStrike">
                          <a:solidFill>
                            <a:srgbClr val="000000"/>
                          </a:solidFill>
                          <a:effectLst/>
                          <a:latin typeface="Aptos Narrow" panose="020B0004020202020204" pitchFamily="34" charset="0"/>
                        </a:rPr>
                        <a:t>[31]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SANS Institute, "Cloud Penetration Testing for Multi-Cloud Environments," SANS Whitepaper, 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SANS Multicloud Penetration Testing (2022)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Security testing techniques across multiple clouds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Hands-on offensive security approach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Not a full defense framework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02146898"/>
                  </a:ext>
                </a:extLst>
              </a:tr>
              <a:tr h="338999">
                <a:tc>
                  <a:txBody>
                    <a:bodyPr/>
                    <a:lstStyle/>
                    <a:p>
                      <a:pPr algn="l" fontAlgn="b"/>
                      <a:r>
                        <a:rPr lang="en-BD" sz="1100" b="0" i="0" u="none" strike="noStrike">
                          <a:solidFill>
                            <a:srgbClr val="000000"/>
                          </a:solidFill>
                          <a:effectLst/>
                          <a:latin typeface="Aptos Narrow" panose="020B0004020202020204" pitchFamily="34" charset="0"/>
                        </a:rPr>
                        <a:t>[32]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 Distillery Tech, "10 Cloud Migration Case Studies You Should Know," 2019.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Cloud Migration Case Studies (Distillery, 2019)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Real-world case studies for cloud migrations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a:solidFill>
                            <a:srgbClr val="000000"/>
                          </a:solidFill>
                          <a:effectLst/>
                          <a:latin typeface="Aptos Narrow" panose="020B0004020202020204" pitchFamily="34" charset="0"/>
                        </a:rPr>
                        <a:t>Practical, detailed stories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GB" sz="1100" b="0" i="0" u="none" strike="noStrike" dirty="0">
                          <a:solidFill>
                            <a:srgbClr val="000000"/>
                          </a:solidFill>
                          <a:effectLst/>
                          <a:latin typeface="Aptos Narrow" panose="020B0004020202020204" pitchFamily="34" charset="0"/>
                        </a:rPr>
                        <a:t>No deep technical security architecture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499615"/>
                  </a:ext>
                </a:extLst>
              </a:tr>
            </a:tbl>
          </a:graphicData>
        </a:graphic>
      </p:graphicFrame>
    </p:spTree>
    <p:extLst>
      <p:ext uri="{BB962C8B-B14F-4D97-AF65-F5344CB8AC3E}">
        <p14:creationId xmlns:p14="http://schemas.microsoft.com/office/powerpoint/2010/main" val="2490087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509</TotalTime>
  <Words>3006</Words>
  <Application>Microsoft Macintosh PowerPoint</Application>
  <PresentationFormat>Widescreen</PresentationFormat>
  <Paragraphs>255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Aptos Narrow</vt:lpstr>
      <vt:lpstr>Arial</vt:lpstr>
      <vt:lpstr>Calibri</vt:lpstr>
      <vt:lpstr>Helvetica Neue</vt:lpstr>
      <vt:lpstr>Office Theme</vt:lpstr>
      <vt:lpstr>Designing a Resilient Multi-Cloud Security Architecture: Challenges and Best Practices</vt:lpstr>
      <vt:lpstr>Abstract </vt:lpstr>
      <vt:lpstr>Introduction</vt:lpstr>
      <vt:lpstr>Related Work</vt:lpstr>
      <vt:lpstr>Research Methodology</vt:lpstr>
      <vt:lpstr>Literature Review</vt:lpstr>
      <vt:lpstr>Literature Review</vt:lpstr>
      <vt:lpstr>Literature Review</vt:lpstr>
      <vt:lpstr>Literature Review</vt:lpstr>
      <vt:lpstr>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Jamil Bhuiyan (jabhuiya)</dc:creator>
  <cp:lastModifiedBy>Jamil Bhuiyan (jabhuiya)</cp:lastModifiedBy>
  <cp:revision>11</cp:revision>
  <dcterms:created xsi:type="dcterms:W3CDTF">2025-03-21T11:43:56Z</dcterms:created>
  <dcterms:modified xsi:type="dcterms:W3CDTF">2025-04-26T02:18:06Z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8f49a32-fde3-48a5-9266-b5b0972a22dc_Enabled">
    <vt:lpwstr>true</vt:lpwstr>
  </property>
  <property fmtid="{D5CDD505-2E9C-101B-9397-08002B2CF9AE}" pid="3" name="MSIP_Label_c8f49a32-fde3-48a5-9266-b5b0972a22dc_SetDate">
    <vt:lpwstr>2025-03-21T13:35:59Z</vt:lpwstr>
  </property>
  <property fmtid="{D5CDD505-2E9C-101B-9397-08002B2CF9AE}" pid="4" name="MSIP_Label_c8f49a32-fde3-48a5-9266-b5b0972a22dc_Method">
    <vt:lpwstr>Standard</vt:lpwstr>
  </property>
  <property fmtid="{D5CDD505-2E9C-101B-9397-08002B2CF9AE}" pid="5" name="MSIP_Label_c8f49a32-fde3-48a5-9266-b5b0972a22dc_Name">
    <vt:lpwstr>Cisco Confidential</vt:lpwstr>
  </property>
  <property fmtid="{D5CDD505-2E9C-101B-9397-08002B2CF9AE}" pid="6" name="MSIP_Label_c8f49a32-fde3-48a5-9266-b5b0972a22dc_SiteId">
    <vt:lpwstr>5ae1af62-9505-4097-a69a-c1553ef7840e</vt:lpwstr>
  </property>
  <property fmtid="{D5CDD505-2E9C-101B-9397-08002B2CF9AE}" pid="7" name="MSIP_Label_c8f49a32-fde3-48a5-9266-b5b0972a22dc_ActionId">
    <vt:lpwstr>777d1085-dbfc-4fff-b558-945d82ebb3e6</vt:lpwstr>
  </property>
  <property fmtid="{D5CDD505-2E9C-101B-9397-08002B2CF9AE}" pid="8" name="MSIP_Label_c8f49a32-fde3-48a5-9266-b5b0972a22dc_ContentBits">
    <vt:lpwstr>2</vt:lpwstr>
  </property>
  <property fmtid="{D5CDD505-2E9C-101B-9397-08002B2CF9AE}" pid="9" name="MSIP_Label_c8f49a32-fde3-48a5-9266-b5b0972a22dc_Tag">
    <vt:lpwstr>50, 3, 0, 1</vt:lpwstr>
  </property>
  <property fmtid="{D5CDD505-2E9C-101B-9397-08002B2CF9AE}" pid="10" name="ClassificationContentMarkingFooterLocations">
    <vt:lpwstr>Office Theme:8</vt:lpwstr>
  </property>
  <property fmtid="{D5CDD505-2E9C-101B-9397-08002B2CF9AE}" pid="11" name="ClassificationContentMarkingFooterText">
    <vt:lpwstr>Cisco Confidential</vt:lpwstr>
  </property>
</Properties>
</file>