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rimo"/>
      <p:regular r:id="rId45"/>
      <p:bold r:id="rId46"/>
      <p:italic r:id="rId47"/>
      <p:boldItalic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C94C7A-8D4B-470E-9EEF-598F23B203F2}">
  <a:tblStyle styleId="{13C94C7A-8D4B-470E-9EEF-598F23B203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Arimo-bold.fntdata"/><Relationship Id="rId45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mo-boldItalic.fntdata"/><Relationship Id="rId47" Type="http://schemas.openxmlformats.org/officeDocument/2006/relationships/font" Target="fonts/Arimo-italic.fntdata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909f52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3909f52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80a78b579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80a78b579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810f1788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810f1788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810f1788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810f1788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810f1788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810f1788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810f1788c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810f1788c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810f178a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810f178a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81bcb4513f_2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81bcb4513f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81bcb4513f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81bcb4513f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810f178a9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810f178a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810f178a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810f178a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d0c7d16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d0c7d16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81bcb4513f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81bcb4513f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81bcb4513f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81bcb4513f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457513d9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457513d9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457513d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457513d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81bcb4513f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81bcb4513f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81bcb4513f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81bcb4513f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81bcb4513f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81bcb4513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1bcb4513f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81bcb4513f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47293315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4729331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472933150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47293315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80a78b57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80a78b57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81bcb4513f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81bcb4513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81bcb4513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81bcb4513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3911a83d2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3911a83d2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81bcb4513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81bcb4513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81bcb4513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81bcb4513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db0f9523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db0f9523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ea355f518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ea355f51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81bcb4513f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81bcb4513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81bcb4513f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81bcb4513f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db0f9523dd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db0f9523d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80a78b57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80a78b57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0a78b57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80a78b57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b0f9523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b0f9523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80a78b579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80a78b57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80a78b579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80a78b579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49375" y="1089700"/>
            <a:ext cx="6245400" cy="2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29900" y="3593600"/>
            <a:ext cx="4084200" cy="460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8430775" y="8052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514725" y="3530250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681275" y="46085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hasCustomPrompt="1" type="title"/>
          </p:nvPr>
        </p:nvSpPr>
        <p:spPr>
          <a:xfrm>
            <a:off x="1443075" y="1577788"/>
            <a:ext cx="6258000" cy="13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1443075" y="3141812"/>
            <a:ext cx="6258000" cy="423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1"/>
          <p:cNvSpPr/>
          <p:nvPr/>
        </p:nvSpPr>
        <p:spPr>
          <a:xfrm flipH="1">
            <a:off x="6896725" y="3900875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 flipH="1">
            <a:off x="7739300" y="433235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8667200" y="1342550"/>
            <a:ext cx="223125" cy="1404088"/>
            <a:chOff x="681275" y="458425"/>
            <a:chExt cx="223125" cy="1404088"/>
          </a:xfrm>
        </p:grpSpPr>
        <p:sp>
          <p:nvSpPr>
            <p:cNvPr id="117" name="Google Shape;117;p11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/>
          <p:nvPr/>
        </p:nvSpPr>
        <p:spPr>
          <a:xfrm flipH="1">
            <a:off x="1890893" y="4137425"/>
            <a:ext cx="1382700" cy="14040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 flipH="1">
            <a:off x="-788325" y="1406738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 flipH="1">
            <a:off x="-276550" y="2731063"/>
            <a:ext cx="1227900" cy="12468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2" type="title"/>
          </p:nvPr>
        </p:nvSpPr>
        <p:spPr>
          <a:xfrm>
            <a:off x="2128425" y="13768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3" type="title"/>
          </p:nvPr>
        </p:nvSpPr>
        <p:spPr>
          <a:xfrm>
            <a:off x="5872150" y="13768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2128427" y="21145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4" type="subTitle"/>
          </p:nvPr>
        </p:nvSpPr>
        <p:spPr>
          <a:xfrm>
            <a:off x="5872152" y="21145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5" type="title"/>
          </p:nvPr>
        </p:nvSpPr>
        <p:spPr>
          <a:xfrm>
            <a:off x="2128425" y="31704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6" type="title"/>
          </p:nvPr>
        </p:nvSpPr>
        <p:spPr>
          <a:xfrm>
            <a:off x="5872150" y="31704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7" type="subTitle"/>
          </p:nvPr>
        </p:nvSpPr>
        <p:spPr>
          <a:xfrm>
            <a:off x="2128451" y="39081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5872156" y="39081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hasCustomPrompt="1" idx="9" type="title"/>
          </p:nvPr>
        </p:nvSpPr>
        <p:spPr>
          <a:xfrm>
            <a:off x="1160610" y="16440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/>
          <p:nvPr>
            <p:ph hasCustomPrompt="1" idx="13" type="title"/>
          </p:nvPr>
        </p:nvSpPr>
        <p:spPr>
          <a:xfrm>
            <a:off x="1160610" y="34376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hasCustomPrompt="1" idx="14" type="title"/>
          </p:nvPr>
        </p:nvSpPr>
        <p:spPr>
          <a:xfrm>
            <a:off x="4904460" y="16440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hasCustomPrompt="1" idx="15" type="title"/>
          </p:nvPr>
        </p:nvSpPr>
        <p:spPr>
          <a:xfrm>
            <a:off x="4904460" y="34376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/>
          <p:nvPr/>
        </p:nvSpPr>
        <p:spPr>
          <a:xfrm flipH="1">
            <a:off x="8337225" y="42135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flipH="1">
            <a:off x="8594750" y="36662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3"/>
          <p:cNvGrpSpPr/>
          <p:nvPr/>
        </p:nvGrpSpPr>
        <p:grpSpPr>
          <a:xfrm>
            <a:off x="9263300" y="655075"/>
            <a:ext cx="223125" cy="1404088"/>
            <a:chOff x="681275" y="458425"/>
            <a:chExt cx="223125" cy="1404088"/>
          </a:xfrm>
        </p:grpSpPr>
        <p:sp>
          <p:nvSpPr>
            <p:cNvPr id="150" name="Google Shape;150;p13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3"/>
          <p:cNvGrpSpPr/>
          <p:nvPr/>
        </p:nvGrpSpPr>
        <p:grpSpPr>
          <a:xfrm>
            <a:off x="8648300" y="797950"/>
            <a:ext cx="223125" cy="1404088"/>
            <a:chOff x="681275" y="458425"/>
            <a:chExt cx="223125" cy="1404088"/>
          </a:xfrm>
        </p:grpSpPr>
        <p:sp>
          <p:nvSpPr>
            <p:cNvPr id="163" name="Google Shape;163;p13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>
            <a:off x="167400" y="42670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167400" y="3514863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167400" y="27626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0" name="Google Shape;180;p14"/>
          <p:cNvGrpSpPr/>
          <p:nvPr/>
        </p:nvGrpSpPr>
        <p:grpSpPr>
          <a:xfrm>
            <a:off x="8710850" y="1488475"/>
            <a:ext cx="223125" cy="1404088"/>
            <a:chOff x="681275" y="458425"/>
            <a:chExt cx="223125" cy="1404088"/>
          </a:xfrm>
        </p:grpSpPr>
        <p:sp>
          <p:nvSpPr>
            <p:cNvPr id="181" name="Google Shape;181;p14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4"/>
          <p:cNvSpPr/>
          <p:nvPr/>
        </p:nvSpPr>
        <p:spPr>
          <a:xfrm>
            <a:off x="2402488" y="45703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 flipH="1">
            <a:off x="8430775" y="3660575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 flipH="1">
            <a:off x="-1025775" y="2198150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 flipH="1">
            <a:off x="0" y="296075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 flipH="1">
            <a:off x="8601075" y="43754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2955088" y="45703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1" name="Google Shape;201;p15"/>
          <p:cNvGrpSpPr/>
          <p:nvPr/>
        </p:nvGrpSpPr>
        <p:grpSpPr>
          <a:xfrm rot="-5400000">
            <a:off x="2986325" y="4177663"/>
            <a:ext cx="223125" cy="1404088"/>
            <a:chOff x="681275" y="458425"/>
            <a:chExt cx="223125" cy="1404088"/>
          </a:xfrm>
        </p:grpSpPr>
        <p:sp>
          <p:nvSpPr>
            <p:cNvPr id="202" name="Google Shape;202;p15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5"/>
          <p:cNvSpPr/>
          <p:nvPr/>
        </p:nvSpPr>
        <p:spPr>
          <a:xfrm>
            <a:off x="40288" y="18256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 flipH="1">
            <a:off x="8212800" y="4384475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 flipH="1">
            <a:off x="8592700" y="3286375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 flipH="1">
            <a:off x="8658525" y="391835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40288" y="24352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hasCustomPrompt="1" type="title"/>
          </p:nvPr>
        </p:nvSpPr>
        <p:spPr>
          <a:xfrm>
            <a:off x="1023875" y="948311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1" name="Google Shape;221;p16"/>
          <p:cNvSpPr txBox="1"/>
          <p:nvPr>
            <p:ph idx="1" type="subTitle"/>
          </p:nvPr>
        </p:nvSpPr>
        <p:spPr>
          <a:xfrm>
            <a:off x="1023875" y="1839015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16"/>
          <p:cNvSpPr txBox="1"/>
          <p:nvPr>
            <p:ph hasCustomPrompt="1" idx="2" type="title"/>
          </p:nvPr>
        </p:nvSpPr>
        <p:spPr>
          <a:xfrm>
            <a:off x="4743925" y="948311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3" name="Google Shape;223;p16"/>
          <p:cNvSpPr txBox="1"/>
          <p:nvPr>
            <p:ph idx="3" type="subTitle"/>
          </p:nvPr>
        </p:nvSpPr>
        <p:spPr>
          <a:xfrm>
            <a:off x="4743925" y="1839015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16"/>
          <p:cNvSpPr txBox="1"/>
          <p:nvPr>
            <p:ph hasCustomPrompt="1" idx="4" type="title"/>
          </p:nvPr>
        </p:nvSpPr>
        <p:spPr>
          <a:xfrm>
            <a:off x="4743925" y="2766886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5" name="Google Shape;225;p16"/>
          <p:cNvSpPr txBox="1"/>
          <p:nvPr>
            <p:ph idx="5" type="subTitle"/>
          </p:nvPr>
        </p:nvSpPr>
        <p:spPr>
          <a:xfrm>
            <a:off x="4743925" y="3657590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16"/>
          <p:cNvSpPr txBox="1"/>
          <p:nvPr>
            <p:ph hasCustomPrompt="1" idx="6" type="title"/>
          </p:nvPr>
        </p:nvSpPr>
        <p:spPr>
          <a:xfrm>
            <a:off x="1023875" y="2766886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7" name="Google Shape;227;p16"/>
          <p:cNvSpPr txBox="1"/>
          <p:nvPr>
            <p:ph idx="7" type="subTitle"/>
          </p:nvPr>
        </p:nvSpPr>
        <p:spPr>
          <a:xfrm>
            <a:off x="1023875" y="3657590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16"/>
          <p:cNvSpPr/>
          <p:nvPr/>
        </p:nvSpPr>
        <p:spPr>
          <a:xfrm flipH="1">
            <a:off x="3497850" y="4528300"/>
            <a:ext cx="1679100" cy="13215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 flipH="1">
            <a:off x="-746775" y="1831350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 flipH="1">
            <a:off x="-371175" y="29893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7258100" y="442310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7810700" y="442310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 flipH="1">
            <a:off x="4153200" y="44231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 flipH="1">
            <a:off x="8363300" y="910075"/>
            <a:ext cx="1388100" cy="140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 flipH="1">
            <a:off x="7973050" y="-1652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6149550" y="2679550"/>
            <a:ext cx="214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17"/>
          <p:cNvSpPr txBox="1"/>
          <p:nvPr>
            <p:ph idx="2" type="title"/>
          </p:nvPr>
        </p:nvSpPr>
        <p:spPr>
          <a:xfrm>
            <a:off x="3499781" y="2679550"/>
            <a:ext cx="214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" name="Google Shape;239;p17"/>
          <p:cNvSpPr txBox="1"/>
          <p:nvPr>
            <p:ph idx="1" type="subTitle"/>
          </p:nvPr>
        </p:nvSpPr>
        <p:spPr>
          <a:xfrm>
            <a:off x="850100" y="2995225"/>
            <a:ext cx="2144400" cy="72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17"/>
          <p:cNvSpPr txBox="1"/>
          <p:nvPr>
            <p:ph idx="3" type="subTitle"/>
          </p:nvPr>
        </p:nvSpPr>
        <p:spPr>
          <a:xfrm>
            <a:off x="3499774" y="2995225"/>
            <a:ext cx="2144400" cy="72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17"/>
          <p:cNvSpPr txBox="1"/>
          <p:nvPr>
            <p:ph idx="4" type="title"/>
          </p:nvPr>
        </p:nvSpPr>
        <p:spPr>
          <a:xfrm>
            <a:off x="850101" y="2679550"/>
            <a:ext cx="214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7"/>
          <p:cNvSpPr txBox="1"/>
          <p:nvPr>
            <p:ph idx="5" type="subTitle"/>
          </p:nvPr>
        </p:nvSpPr>
        <p:spPr>
          <a:xfrm>
            <a:off x="6149550" y="2995225"/>
            <a:ext cx="2144400" cy="72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17"/>
          <p:cNvSpPr/>
          <p:nvPr/>
        </p:nvSpPr>
        <p:spPr>
          <a:xfrm flipH="1">
            <a:off x="1870950" y="4664600"/>
            <a:ext cx="12141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 flipH="1">
            <a:off x="8503500" y="341625"/>
            <a:ext cx="1388100" cy="140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 flipH="1">
            <a:off x="7658725" y="4388375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 flipH="1">
            <a:off x="-1114800" y="1199338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 flipH="1">
            <a:off x="8054175" y="41044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7"/>
          <p:cNvGrpSpPr/>
          <p:nvPr/>
        </p:nvGrpSpPr>
        <p:grpSpPr>
          <a:xfrm>
            <a:off x="8682275" y="2126150"/>
            <a:ext cx="223125" cy="1404088"/>
            <a:chOff x="681275" y="458425"/>
            <a:chExt cx="223125" cy="1404088"/>
          </a:xfrm>
        </p:grpSpPr>
        <p:sp>
          <p:nvSpPr>
            <p:cNvPr id="250" name="Google Shape;250;p17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17"/>
          <p:cNvSpPr/>
          <p:nvPr/>
        </p:nvSpPr>
        <p:spPr>
          <a:xfrm>
            <a:off x="4019375" y="4299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4571975" y="4299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 flipH="1">
            <a:off x="-144525" y="196195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title"/>
          </p:nvPr>
        </p:nvSpPr>
        <p:spPr>
          <a:xfrm>
            <a:off x="6019500" y="1416300"/>
            <a:ext cx="2404500" cy="5184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FF5E45">
                  <a:alpha val="0"/>
                </a:srgbClr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7" name="Google Shape;267;p18"/>
          <p:cNvSpPr txBox="1"/>
          <p:nvPr>
            <p:ph idx="2" type="title"/>
          </p:nvPr>
        </p:nvSpPr>
        <p:spPr>
          <a:xfrm>
            <a:off x="3369747" y="1416300"/>
            <a:ext cx="2404500" cy="5184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FF5E45">
                  <a:alpha val="0"/>
                </a:srgbClr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8" name="Google Shape;268;p18"/>
          <p:cNvSpPr txBox="1"/>
          <p:nvPr>
            <p:ph idx="1" type="subTitle"/>
          </p:nvPr>
        </p:nvSpPr>
        <p:spPr>
          <a:xfrm>
            <a:off x="873450" y="1934700"/>
            <a:ext cx="20976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9" name="Google Shape;269;p18"/>
          <p:cNvSpPr txBox="1"/>
          <p:nvPr>
            <p:ph idx="3" type="subTitle"/>
          </p:nvPr>
        </p:nvSpPr>
        <p:spPr>
          <a:xfrm>
            <a:off x="3523211" y="1934700"/>
            <a:ext cx="20976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0" name="Google Shape;270;p18"/>
          <p:cNvSpPr txBox="1"/>
          <p:nvPr>
            <p:ph idx="4" type="title"/>
          </p:nvPr>
        </p:nvSpPr>
        <p:spPr>
          <a:xfrm>
            <a:off x="720000" y="1416300"/>
            <a:ext cx="2404500" cy="5184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FF5E45">
                  <a:alpha val="0"/>
                </a:srgbClr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1" name="Google Shape;271;p18"/>
          <p:cNvSpPr txBox="1"/>
          <p:nvPr>
            <p:ph idx="5" type="subTitle"/>
          </p:nvPr>
        </p:nvSpPr>
        <p:spPr>
          <a:xfrm>
            <a:off x="6172950" y="1934700"/>
            <a:ext cx="20976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3" name="Google Shape;273;p18"/>
          <p:cNvGrpSpPr/>
          <p:nvPr/>
        </p:nvGrpSpPr>
        <p:grpSpPr>
          <a:xfrm>
            <a:off x="251625" y="1244200"/>
            <a:ext cx="223125" cy="1404088"/>
            <a:chOff x="681275" y="458425"/>
            <a:chExt cx="223125" cy="1404088"/>
          </a:xfrm>
        </p:grpSpPr>
        <p:sp>
          <p:nvSpPr>
            <p:cNvPr id="274" name="Google Shape;274;p18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8"/>
          <p:cNvSpPr/>
          <p:nvPr/>
        </p:nvSpPr>
        <p:spPr>
          <a:xfrm>
            <a:off x="8209700" y="4299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 flipH="1">
            <a:off x="8487400" y="28209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 flipH="1">
            <a:off x="-390900" y="3987450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 flipH="1">
            <a:off x="8627450" y="33540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 flipH="1">
            <a:off x="249275" y="41374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/>
          <p:nvPr>
            <p:ph idx="1" type="subTitle"/>
          </p:nvPr>
        </p:nvSpPr>
        <p:spPr>
          <a:xfrm>
            <a:off x="1994100" y="4116250"/>
            <a:ext cx="51558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19"/>
          <p:cNvSpPr/>
          <p:nvPr/>
        </p:nvSpPr>
        <p:spPr>
          <a:xfrm>
            <a:off x="8209700" y="4332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 flipH="1">
            <a:off x="8601455" y="3477275"/>
            <a:ext cx="809400" cy="8220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 flipH="1">
            <a:off x="8209700" y="2445075"/>
            <a:ext cx="1462200" cy="14850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 flipH="1">
            <a:off x="0" y="4221025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ctrTitle"/>
          </p:nvPr>
        </p:nvSpPr>
        <p:spPr>
          <a:xfrm>
            <a:off x="2580325" y="723525"/>
            <a:ext cx="3983400" cy="11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0" name="Google Shape;300;p20"/>
          <p:cNvSpPr txBox="1"/>
          <p:nvPr>
            <p:ph idx="1" type="subTitle"/>
          </p:nvPr>
        </p:nvSpPr>
        <p:spPr>
          <a:xfrm>
            <a:off x="2694600" y="1944747"/>
            <a:ext cx="3754800" cy="9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" name="Google Shape;301;p20"/>
          <p:cNvSpPr txBox="1"/>
          <p:nvPr>
            <p:ph idx="2" type="subTitle"/>
          </p:nvPr>
        </p:nvSpPr>
        <p:spPr>
          <a:xfrm>
            <a:off x="2125800" y="4065775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20"/>
          <p:cNvSpPr txBox="1"/>
          <p:nvPr/>
        </p:nvSpPr>
        <p:spPr>
          <a:xfrm>
            <a:off x="2514400" y="3612725"/>
            <a:ext cx="411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3" name="Google Shape;303;p20"/>
          <p:cNvSpPr/>
          <p:nvPr/>
        </p:nvSpPr>
        <p:spPr>
          <a:xfrm flipH="1">
            <a:off x="-343525" y="-251675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 flipH="1">
            <a:off x="359113" y="1216875"/>
            <a:ext cx="1191300" cy="1209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 flipH="1">
            <a:off x="557525" y="1960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 flipH="1">
            <a:off x="7921925" y="3661925"/>
            <a:ext cx="2363100" cy="239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 flipH="1">
            <a:off x="7332175" y="33857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 flipH="1">
            <a:off x="8073250" y="2552725"/>
            <a:ext cx="1325400" cy="13458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84825" y="26077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960525" y="10309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284825" y="3764025"/>
            <a:ext cx="6574500" cy="43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 flipH="1">
            <a:off x="-343525" y="-451700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7598075" y="856000"/>
            <a:ext cx="2363100" cy="239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8268050" y="5395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1138475" y="-4517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13350" y="656500"/>
            <a:ext cx="860700" cy="8742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1"/>
          <p:cNvGrpSpPr/>
          <p:nvPr/>
        </p:nvGrpSpPr>
        <p:grpSpPr>
          <a:xfrm>
            <a:off x="300275" y="383575"/>
            <a:ext cx="223125" cy="1404088"/>
            <a:chOff x="681275" y="458425"/>
            <a:chExt cx="223125" cy="1404088"/>
          </a:xfrm>
        </p:grpSpPr>
        <p:sp>
          <p:nvSpPr>
            <p:cNvPr id="311" name="Google Shape;311;p21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1"/>
          <p:cNvSpPr/>
          <p:nvPr/>
        </p:nvSpPr>
        <p:spPr>
          <a:xfrm>
            <a:off x="2402488" y="45703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 flipH="1">
            <a:off x="6916300" y="3660575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 flipH="1">
            <a:off x="7699250" y="2349300"/>
            <a:ext cx="2751900" cy="27942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 flipH="1">
            <a:off x="7428700" y="33512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 flipH="1">
            <a:off x="7086600" y="43754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2955088" y="45703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1849888" y="45703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 flipH="1">
            <a:off x="8430775" y="185585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/>
          <p:nvPr/>
        </p:nvSpPr>
        <p:spPr>
          <a:xfrm flipH="1">
            <a:off x="7702850" y="1386250"/>
            <a:ext cx="2363100" cy="239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 flipH="1">
            <a:off x="8083925" y="6152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 flipH="1">
            <a:off x="7753900" y="2110625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 flipH="1">
            <a:off x="-343525" y="-451700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 flipH="1">
            <a:off x="168875" y="9199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 flipH="1">
            <a:off x="-103086" y="1365400"/>
            <a:ext cx="1632600" cy="16581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 flipH="1">
            <a:off x="2640114" y="4470550"/>
            <a:ext cx="1632600" cy="16581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 flipH="1">
            <a:off x="2992475" y="41488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2"/>
          <p:cNvGrpSpPr/>
          <p:nvPr/>
        </p:nvGrpSpPr>
        <p:grpSpPr>
          <a:xfrm rot="-5400000">
            <a:off x="4510850" y="-274100"/>
            <a:ext cx="223125" cy="1404088"/>
            <a:chOff x="681275" y="458425"/>
            <a:chExt cx="223125" cy="1404088"/>
          </a:xfrm>
        </p:grpSpPr>
        <p:sp>
          <p:nvSpPr>
            <p:cNvPr id="341" name="Google Shape;341;p22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2"/>
          <p:cNvSpPr/>
          <p:nvPr/>
        </p:nvSpPr>
        <p:spPr>
          <a:xfrm>
            <a:off x="5862888" y="4332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6459988" y="4332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720000" y="2225550"/>
            <a:ext cx="35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title"/>
          </p:nvPr>
        </p:nvSpPr>
        <p:spPr>
          <a:xfrm>
            <a:off x="4901694" y="2225550"/>
            <a:ext cx="35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20000" y="2798250"/>
            <a:ext cx="3522300" cy="150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901700" y="2798250"/>
            <a:ext cx="3522300" cy="150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8209700" y="16251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-600450" y="3920775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8553800" y="26301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249275" y="45133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5018675" y="43966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571275" y="43966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249263" y="744175"/>
            <a:ext cx="223125" cy="1404088"/>
            <a:chOff x="681275" y="458425"/>
            <a:chExt cx="223125" cy="1404088"/>
          </a:xfrm>
        </p:grpSpPr>
        <p:sp>
          <p:nvSpPr>
            <p:cNvPr id="39" name="Google Shape;39;p5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3" name="Google Shape;53;p6"/>
          <p:cNvGrpSpPr/>
          <p:nvPr/>
        </p:nvGrpSpPr>
        <p:grpSpPr>
          <a:xfrm>
            <a:off x="8710850" y="974125"/>
            <a:ext cx="223125" cy="1404088"/>
            <a:chOff x="681275" y="458425"/>
            <a:chExt cx="223125" cy="1404088"/>
          </a:xfrm>
        </p:grpSpPr>
        <p:sp>
          <p:nvSpPr>
            <p:cNvPr id="54" name="Google Shape;54;p6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8546113" y="43754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-788325" y="4282375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-514725" y="3530250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671750" y="47228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2066625" y="1194063"/>
            <a:ext cx="50112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>
            <a:off x="2066625" y="2626738"/>
            <a:ext cx="5011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/>
        </p:nvSpPr>
        <p:spPr>
          <a:xfrm flipH="1">
            <a:off x="7702850" y="2357800"/>
            <a:ext cx="2363100" cy="239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 flipH="1">
            <a:off x="7398125" y="4320425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7534825" y="-12136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-343525" y="-451700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168875" y="9199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-431186" y="2546500"/>
            <a:ext cx="1632600" cy="16581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1803425" y="1231225"/>
            <a:ext cx="5537100" cy="26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8"/>
          <p:cNvSpPr/>
          <p:nvPr/>
        </p:nvSpPr>
        <p:spPr>
          <a:xfrm flipH="1">
            <a:off x="6600075" y="-425275"/>
            <a:ext cx="1333200" cy="10671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115800" y="-3205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>
            <a:off x="3948419" y="4537831"/>
            <a:ext cx="1404088" cy="223125"/>
            <a:chOff x="3948419" y="4537831"/>
            <a:chExt cx="1404088" cy="223125"/>
          </a:xfrm>
        </p:grpSpPr>
        <p:sp>
          <p:nvSpPr>
            <p:cNvPr id="84" name="Google Shape;84;p8"/>
            <p:cNvSpPr/>
            <p:nvPr/>
          </p:nvSpPr>
          <p:spPr>
            <a:xfrm rot="-5400000">
              <a:off x="3948419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4192601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4436784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4680966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4925149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5169331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4070394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5400000">
              <a:off x="4314576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4558759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rot="-5400000">
              <a:off x="4802941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5047124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 rot="-5400000">
              <a:off x="5291306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8"/>
          <p:cNvSpPr/>
          <p:nvPr/>
        </p:nvSpPr>
        <p:spPr>
          <a:xfrm>
            <a:off x="713225" y="19400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1265825" y="19400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 flipH="1">
            <a:off x="8430775" y="9156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 flipH="1">
            <a:off x="1265825" y="3846725"/>
            <a:ext cx="1404000" cy="1425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/>
          <p:nvPr/>
        </p:nvSpPr>
        <p:spPr>
          <a:xfrm flipH="1">
            <a:off x="185975" y="35684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9"/>
          <p:cNvSpPr/>
          <p:nvPr/>
        </p:nvSpPr>
        <p:spPr>
          <a:xfrm flipH="1">
            <a:off x="8209700" y="16251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 flipH="1">
            <a:off x="8553800" y="26301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89750" y="44383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642350" y="44383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1656875" y="3812850"/>
            <a:ext cx="5830200" cy="60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neo4j.com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neo4j.com/" TargetMode="External"/><Relationship Id="rId4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ctrTitle"/>
          </p:nvPr>
        </p:nvSpPr>
        <p:spPr>
          <a:xfrm>
            <a:off x="1290800" y="342725"/>
            <a:ext cx="69189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Storage Fundamentals 2</a:t>
            </a:r>
            <a:endParaRPr sz="5000"/>
          </a:p>
        </p:txBody>
      </p:sp>
      <p:sp>
        <p:nvSpPr>
          <p:cNvPr id="360" name="Google Shape;360;p23"/>
          <p:cNvSpPr txBox="1"/>
          <p:nvPr>
            <p:ph idx="1" type="subTitle"/>
          </p:nvPr>
        </p:nvSpPr>
        <p:spPr>
          <a:xfrm>
            <a:off x="1516975" y="2307450"/>
            <a:ext cx="66228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/>
              <a:t>Group Members</a:t>
            </a:r>
            <a:endParaRPr/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Khondaker Tasnia Hoque (1205)</a:t>
            </a:r>
            <a:endParaRPr/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Sifat Sikder (1221)</a:t>
            </a:r>
            <a:endParaRPr/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Nazmul Hasan Rupu (1272)</a:t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 flipH="1">
            <a:off x="-788325" y="1986850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 flipH="1">
            <a:off x="7420325" y="-165200"/>
            <a:ext cx="1388100" cy="140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 flipH="1">
            <a:off x="7544150" y="4584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23"/>
          <p:cNvGrpSpPr/>
          <p:nvPr/>
        </p:nvGrpSpPr>
        <p:grpSpPr>
          <a:xfrm>
            <a:off x="681275" y="458425"/>
            <a:ext cx="223125" cy="1404088"/>
            <a:chOff x="681275" y="458425"/>
            <a:chExt cx="223125" cy="1404088"/>
          </a:xfrm>
        </p:grpSpPr>
        <p:sp>
          <p:nvSpPr>
            <p:cNvPr id="365" name="Google Shape;365;p23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"/>
          <p:cNvSpPr/>
          <p:nvPr/>
        </p:nvSpPr>
        <p:spPr>
          <a:xfrm>
            <a:off x="3869750" y="242100"/>
            <a:ext cx="896400" cy="8064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1" lang="en" sz="33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600"/>
          </a:p>
        </p:txBody>
      </p:sp>
      <p:sp>
        <p:nvSpPr>
          <p:cNvPr id="462" name="Google Shape;462;p32"/>
          <p:cNvSpPr txBox="1"/>
          <p:nvPr>
            <p:ph type="title"/>
          </p:nvPr>
        </p:nvSpPr>
        <p:spPr>
          <a:xfrm>
            <a:off x="1374700" y="1190500"/>
            <a:ext cx="6574500" cy="8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Wide Column Database</a:t>
            </a:r>
            <a:endParaRPr/>
          </a:p>
        </p:txBody>
      </p:sp>
      <p:sp>
        <p:nvSpPr>
          <p:cNvPr id="463" name="Google Shape;463;p32"/>
          <p:cNvSpPr txBox="1"/>
          <p:nvPr>
            <p:ph idx="1" type="subTitle"/>
          </p:nvPr>
        </p:nvSpPr>
        <p:spPr>
          <a:xfrm>
            <a:off x="1146100" y="1996900"/>
            <a:ext cx="7737900" cy="28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</a:t>
            </a:r>
            <a:r>
              <a:rPr lang="en" sz="2000"/>
              <a:t> type of NoSQL database that stores data in a column-family format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Organizes data in a way that allows for a more efficient storage of data and faster query performance.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Well suited for data warehousing and business intelligence applications</a:t>
            </a:r>
            <a:endParaRPr sz="2000"/>
          </a:p>
        </p:txBody>
      </p:sp>
      <p:sp>
        <p:nvSpPr>
          <p:cNvPr id="464" name="Google Shape;464;p32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2"/>
          <p:cNvGrpSpPr/>
          <p:nvPr/>
        </p:nvGrpSpPr>
        <p:grpSpPr>
          <a:xfrm>
            <a:off x="681275" y="3255400"/>
            <a:ext cx="223125" cy="1404088"/>
            <a:chOff x="681275" y="458425"/>
            <a:chExt cx="223125" cy="1404088"/>
          </a:xfrm>
        </p:grpSpPr>
        <p:sp>
          <p:nvSpPr>
            <p:cNvPr id="466" name="Google Shape;466;p32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/>
          <p:nvPr>
            <p:ph type="title"/>
          </p:nvPr>
        </p:nvSpPr>
        <p:spPr>
          <a:xfrm>
            <a:off x="1284750" y="5802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NoSQL Database</a:t>
            </a:r>
            <a:endParaRPr sz="2900"/>
          </a:p>
        </p:txBody>
      </p:sp>
      <p:sp>
        <p:nvSpPr>
          <p:cNvPr id="483" name="Google Shape;483;p33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3"/>
          <p:cNvGrpSpPr/>
          <p:nvPr/>
        </p:nvGrpSpPr>
        <p:grpSpPr>
          <a:xfrm>
            <a:off x="681275" y="3255400"/>
            <a:ext cx="223125" cy="1404088"/>
            <a:chOff x="681275" y="458425"/>
            <a:chExt cx="223125" cy="1404088"/>
          </a:xfrm>
        </p:grpSpPr>
        <p:sp>
          <p:nvSpPr>
            <p:cNvPr id="485" name="Google Shape;485;p33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3"/>
          <p:cNvSpPr txBox="1"/>
          <p:nvPr/>
        </p:nvSpPr>
        <p:spPr>
          <a:xfrm>
            <a:off x="1602800" y="2074475"/>
            <a:ext cx="5651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NoSQL databases (aka "not only SQL") are non-tabular databases and store data differently than relational tables.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Example : MongoDB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4"/>
          <p:cNvGrpSpPr/>
          <p:nvPr/>
        </p:nvGrpSpPr>
        <p:grpSpPr>
          <a:xfrm>
            <a:off x="681275" y="3255400"/>
            <a:ext cx="223125" cy="1404088"/>
            <a:chOff x="681275" y="458425"/>
            <a:chExt cx="223125" cy="1404088"/>
          </a:xfrm>
        </p:grpSpPr>
        <p:sp>
          <p:nvSpPr>
            <p:cNvPr id="504" name="Google Shape;504;p34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6" name="Google Shape;5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75" y="1143175"/>
            <a:ext cx="6706700" cy="317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25" y="228600"/>
            <a:ext cx="752475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5"/>
          <p:cNvSpPr txBox="1"/>
          <p:nvPr>
            <p:ph type="title"/>
          </p:nvPr>
        </p:nvSpPr>
        <p:spPr>
          <a:xfrm>
            <a:off x="1284750" y="191525"/>
            <a:ext cx="6574500" cy="6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Wide-column database use cases</a:t>
            </a:r>
            <a:endParaRPr sz="2700"/>
          </a:p>
        </p:txBody>
      </p:sp>
      <p:sp>
        <p:nvSpPr>
          <p:cNvPr id="523" name="Google Shape;523;p35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5"/>
          <p:cNvSpPr txBox="1"/>
          <p:nvPr/>
        </p:nvSpPr>
        <p:spPr>
          <a:xfrm>
            <a:off x="962850" y="973725"/>
            <a:ext cx="75294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Big data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Data Warehousing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OLAP (Online Analytical Processing)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Real-time analytics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Cloud-based analytics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IoT (Internet of things)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"/>
          <p:cNvSpPr txBox="1"/>
          <p:nvPr>
            <p:ph idx="9" type="title"/>
          </p:nvPr>
        </p:nvSpPr>
        <p:spPr>
          <a:xfrm>
            <a:off x="1160610" y="1491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0" name="Google Shape;530;p36"/>
          <p:cNvSpPr txBox="1"/>
          <p:nvPr>
            <p:ph idx="13" type="title"/>
          </p:nvPr>
        </p:nvSpPr>
        <p:spPr>
          <a:xfrm>
            <a:off x="1160610" y="2675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1" name="Google Shape;531;p36"/>
          <p:cNvSpPr txBox="1"/>
          <p:nvPr>
            <p:ph idx="14" type="title"/>
          </p:nvPr>
        </p:nvSpPr>
        <p:spPr>
          <a:xfrm>
            <a:off x="4904460" y="1491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2" name="Google Shape;532;p36"/>
          <p:cNvSpPr txBox="1"/>
          <p:nvPr>
            <p:ph idx="15" type="title"/>
          </p:nvPr>
        </p:nvSpPr>
        <p:spPr>
          <a:xfrm>
            <a:off x="4904460" y="3437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3" name="Google Shape;533;p36"/>
          <p:cNvSpPr/>
          <p:nvPr/>
        </p:nvSpPr>
        <p:spPr>
          <a:xfrm>
            <a:off x="1107050" y="1438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534" name="Google Shape;534;p36"/>
          <p:cNvSpPr/>
          <p:nvPr/>
        </p:nvSpPr>
        <p:spPr>
          <a:xfrm>
            <a:off x="4850900" y="1438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535" name="Google Shape;535;p36"/>
          <p:cNvSpPr/>
          <p:nvPr/>
        </p:nvSpPr>
        <p:spPr>
          <a:xfrm>
            <a:off x="1107050" y="2622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4833700" y="267570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537" name="Google Shape;537;p36"/>
          <p:cNvSpPr txBox="1"/>
          <p:nvPr>
            <p:ph idx="6" type="title"/>
          </p:nvPr>
        </p:nvSpPr>
        <p:spPr>
          <a:xfrm>
            <a:off x="5872150" y="2729250"/>
            <a:ext cx="19806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Availability and Fault Tolerance</a:t>
            </a:r>
            <a:endParaRPr/>
          </a:p>
        </p:txBody>
      </p:sp>
      <p:sp>
        <p:nvSpPr>
          <p:cNvPr id="538" name="Google Shape;538;p36"/>
          <p:cNvSpPr txBox="1"/>
          <p:nvPr>
            <p:ph idx="5" type="title"/>
          </p:nvPr>
        </p:nvSpPr>
        <p:spPr>
          <a:xfrm>
            <a:off x="2128425" y="2560800"/>
            <a:ext cx="31560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Write Throughput</a:t>
            </a:r>
            <a:endParaRPr/>
          </a:p>
        </p:txBody>
      </p:sp>
      <p:sp>
        <p:nvSpPr>
          <p:cNvPr id="539" name="Google Shape;53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</a:t>
            </a:r>
            <a:r>
              <a:rPr lang="en"/>
              <a:t>he benefits of Wide Column Database</a:t>
            </a:r>
            <a:endParaRPr/>
          </a:p>
        </p:txBody>
      </p:sp>
      <p:sp>
        <p:nvSpPr>
          <p:cNvPr id="540" name="Google Shape;540;p36"/>
          <p:cNvSpPr txBox="1"/>
          <p:nvPr>
            <p:ph idx="2" type="title"/>
          </p:nvPr>
        </p:nvSpPr>
        <p:spPr>
          <a:xfrm>
            <a:off x="2128425" y="12244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calability</a:t>
            </a:r>
            <a:endParaRPr/>
          </a:p>
        </p:txBody>
      </p:sp>
      <p:sp>
        <p:nvSpPr>
          <p:cNvPr id="541" name="Google Shape;541;p36"/>
          <p:cNvSpPr txBox="1"/>
          <p:nvPr>
            <p:ph idx="3" type="title"/>
          </p:nvPr>
        </p:nvSpPr>
        <p:spPr>
          <a:xfrm>
            <a:off x="5872150" y="1224400"/>
            <a:ext cx="24429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Flexibility</a:t>
            </a:r>
            <a:endParaRPr/>
          </a:p>
        </p:txBody>
      </p:sp>
      <p:sp>
        <p:nvSpPr>
          <p:cNvPr id="542" name="Google Shape;542;p36"/>
          <p:cNvSpPr txBox="1"/>
          <p:nvPr>
            <p:ph idx="14" type="title"/>
          </p:nvPr>
        </p:nvSpPr>
        <p:spPr>
          <a:xfrm>
            <a:off x="2770860" y="39300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3" name="Google Shape;543;p36"/>
          <p:cNvSpPr/>
          <p:nvPr/>
        </p:nvSpPr>
        <p:spPr>
          <a:xfrm>
            <a:off x="2717300" y="38765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544" name="Google Shape;544;p36"/>
          <p:cNvSpPr txBox="1"/>
          <p:nvPr>
            <p:ph idx="3" type="title"/>
          </p:nvPr>
        </p:nvSpPr>
        <p:spPr>
          <a:xfrm>
            <a:off x="3738550" y="3739000"/>
            <a:ext cx="24429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Features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 txBox="1"/>
          <p:nvPr>
            <p:ph idx="9" type="title"/>
          </p:nvPr>
        </p:nvSpPr>
        <p:spPr>
          <a:xfrm>
            <a:off x="1160610" y="1491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0" name="Google Shape;550;p37"/>
          <p:cNvSpPr txBox="1"/>
          <p:nvPr>
            <p:ph idx="13" type="title"/>
          </p:nvPr>
        </p:nvSpPr>
        <p:spPr>
          <a:xfrm>
            <a:off x="1160610" y="2675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1" name="Google Shape;551;p37"/>
          <p:cNvSpPr txBox="1"/>
          <p:nvPr>
            <p:ph idx="14" type="title"/>
          </p:nvPr>
        </p:nvSpPr>
        <p:spPr>
          <a:xfrm>
            <a:off x="4904460" y="1491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2" name="Google Shape;552;p37"/>
          <p:cNvSpPr txBox="1"/>
          <p:nvPr>
            <p:ph idx="15" type="title"/>
          </p:nvPr>
        </p:nvSpPr>
        <p:spPr>
          <a:xfrm>
            <a:off x="4904460" y="3437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3" name="Google Shape;553;p37"/>
          <p:cNvSpPr/>
          <p:nvPr/>
        </p:nvSpPr>
        <p:spPr>
          <a:xfrm>
            <a:off x="1107050" y="1438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4850900" y="1438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555" name="Google Shape;555;p37"/>
          <p:cNvSpPr/>
          <p:nvPr/>
        </p:nvSpPr>
        <p:spPr>
          <a:xfrm>
            <a:off x="1107050" y="2622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556" name="Google Shape;556;p37"/>
          <p:cNvSpPr/>
          <p:nvPr/>
        </p:nvSpPr>
        <p:spPr>
          <a:xfrm>
            <a:off x="4833700" y="267570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557" name="Google Shape;557;p37"/>
          <p:cNvSpPr txBox="1"/>
          <p:nvPr>
            <p:ph idx="6" type="title"/>
          </p:nvPr>
        </p:nvSpPr>
        <p:spPr>
          <a:xfrm>
            <a:off x="5872150" y="2576850"/>
            <a:ext cx="26136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Less Mature Ecosystem</a:t>
            </a:r>
            <a:endParaRPr/>
          </a:p>
        </p:txBody>
      </p:sp>
      <p:sp>
        <p:nvSpPr>
          <p:cNvPr id="558" name="Google Shape;558;p37"/>
          <p:cNvSpPr txBox="1"/>
          <p:nvPr>
            <p:ph idx="5" type="title"/>
          </p:nvPr>
        </p:nvSpPr>
        <p:spPr>
          <a:xfrm>
            <a:off x="2128425" y="2560800"/>
            <a:ext cx="31560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Size Overhead</a:t>
            </a:r>
            <a:endParaRPr/>
          </a:p>
        </p:txBody>
      </p:sp>
      <p:sp>
        <p:nvSpPr>
          <p:cNvPr id="559" name="Google Shape;55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are the disadvantages of Wide Column Database</a:t>
            </a:r>
            <a:endParaRPr sz="2700"/>
          </a:p>
        </p:txBody>
      </p:sp>
      <p:sp>
        <p:nvSpPr>
          <p:cNvPr id="560" name="Google Shape;560;p37"/>
          <p:cNvSpPr txBox="1"/>
          <p:nvPr>
            <p:ph idx="2" type="title"/>
          </p:nvPr>
        </p:nvSpPr>
        <p:spPr>
          <a:xfrm>
            <a:off x="2128425" y="12244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Querying</a:t>
            </a:r>
            <a:endParaRPr/>
          </a:p>
        </p:txBody>
      </p:sp>
      <p:sp>
        <p:nvSpPr>
          <p:cNvPr id="561" name="Google Shape;561;p37"/>
          <p:cNvSpPr txBox="1"/>
          <p:nvPr>
            <p:ph idx="3" type="title"/>
          </p:nvPr>
        </p:nvSpPr>
        <p:spPr>
          <a:xfrm>
            <a:off x="5872150" y="1224400"/>
            <a:ext cx="29124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Challenges</a:t>
            </a:r>
            <a:endParaRPr/>
          </a:p>
        </p:txBody>
      </p:sp>
      <p:sp>
        <p:nvSpPr>
          <p:cNvPr id="562" name="Google Shape;562;p37"/>
          <p:cNvSpPr txBox="1"/>
          <p:nvPr>
            <p:ph idx="14" type="title"/>
          </p:nvPr>
        </p:nvSpPr>
        <p:spPr>
          <a:xfrm>
            <a:off x="2770860" y="39300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2717300" y="38765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564" name="Google Shape;564;p37"/>
          <p:cNvSpPr txBox="1"/>
          <p:nvPr>
            <p:ph idx="3" type="title"/>
          </p:nvPr>
        </p:nvSpPr>
        <p:spPr>
          <a:xfrm>
            <a:off x="3738550" y="3739000"/>
            <a:ext cx="35946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Querying Capabilities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Example-</a:t>
            </a:r>
            <a:r>
              <a:rPr lang="en"/>
              <a:t>Cassandra</a:t>
            </a:r>
            <a:endParaRPr/>
          </a:p>
        </p:txBody>
      </p:sp>
      <p:sp>
        <p:nvSpPr>
          <p:cNvPr id="570" name="Google Shape;570;p38"/>
          <p:cNvSpPr txBox="1"/>
          <p:nvPr/>
        </p:nvSpPr>
        <p:spPr>
          <a:xfrm>
            <a:off x="962850" y="1126125"/>
            <a:ext cx="75294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mo"/>
              <a:buChar char="●"/>
            </a:pP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 master or slave nodes</a:t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mo"/>
              <a:buChar char="●"/>
            </a:pP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Nodes are logically distributed like a ring.</a:t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mo"/>
              <a:buChar char="●"/>
            </a:pP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Data is automatically distributed across all the nodes</a:t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mo"/>
              <a:buChar char="●"/>
            </a:pP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Data is kept in memory and lazily written to the disk</a:t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"/>
          <p:cNvSpPr txBox="1"/>
          <p:nvPr>
            <p:ph type="title"/>
          </p:nvPr>
        </p:nvSpPr>
        <p:spPr>
          <a:xfrm>
            <a:off x="5676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</a:t>
            </a:r>
            <a:r>
              <a:rPr lang="en"/>
              <a:t>ple-Cassandra Architechture</a:t>
            </a:r>
            <a:endParaRPr/>
          </a:p>
        </p:txBody>
      </p:sp>
      <p:sp>
        <p:nvSpPr>
          <p:cNvPr id="576" name="Google Shape;576;p39"/>
          <p:cNvSpPr txBox="1"/>
          <p:nvPr/>
        </p:nvSpPr>
        <p:spPr>
          <a:xfrm>
            <a:off x="1044450" y="1470900"/>
            <a:ext cx="66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77" name="Google Shape;5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75" y="712925"/>
            <a:ext cx="6425176" cy="42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/>
          <p:nvPr/>
        </p:nvSpPr>
        <p:spPr>
          <a:xfrm>
            <a:off x="3869750" y="318300"/>
            <a:ext cx="896400" cy="8064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600"/>
          </a:p>
        </p:txBody>
      </p:sp>
      <p:sp>
        <p:nvSpPr>
          <p:cNvPr id="583" name="Google Shape;583;p40"/>
          <p:cNvSpPr txBox="1"/>
          <p:nvPr>
            <p:ph type="title"/>
          </p:nvPr>
        </p:nvSpPr>
        <p:spPr>
          <a:xfrm>
            <a:off x="1146100" y="10879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Series database</a:t>
            </a:r>
            <a:endParaRPr/>
          </a:p>
        </p:txBody>
      </p:sp>
      <p:sp>
        <p:nvSpPr>
          <p:cNvPr id="584" name="Google Shape;584;p40"/>
          <p:cNvSpPr txBox="1"/>
          <p:nvPr>
            <p:ph idx="1" type="subTitle"/>
          </p:nvPr>
        </p:nvSpPr>
        <p:spPr>
          <a:xfrm>
            <a:off x="661025" y="2207200"/>
            <a:ext cx="7504500" cy="26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Time series data is a sequence of data points indexed in time order.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time series database is a type of database specifically designed for handling time-stamped or time-series data.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points typically consist of successive measurements made from the same source over a fixed time interval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to track change over time.</a:t>
            </a:r>
            <a:endParaRPr/>
          </a:p>
        </p:txBody>
      </p:sp>
      <p:sp>
        <p:nvSpPr>
          <p:cNvPr id="585" name="Google Shape;585;p40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1"/>
          <p:cNvSpPr txBox="1"/>
          <p:nvPr>
            <p:ph type="title"/>
          </p:nvPr>
        </p:nvSpPr>
        <p:spPr>
          <a:xfrm>
            <a:off x="1292350" y="-539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Time Series Database-Demo </a:t>
            </a:r>
            <a:endParaRPr sz="4000"/>
          </a:p>
        </p:txBody>
      </p:sp>
      <p:sp>
        <p:nvSpPr>
          <p:cNvPr id="591" name="Google Shape;591;p41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48325"/>
            <a:ext cx="8365576" cy="37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/>
          <p:nvPr/>
        </p:nvSpPr>
        <p:spPr>
          <a:xfrm>
            <a:off x="3869750" y="318300"/>
            <a:ext cx="896400" cy="8064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1" lang="en" sz="37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00"/>
          </a:p>
        </p:txBody>
      </p:sp>
      <p:sp>
        <p:nvSpPr>
          <p:cNvPr id="382" name="Google Shape;382;p24"/>
          <p:cNvSpPr txBox="1"/>
          <p:nvPr>
            <p:ph type="title"/>
          </p:nvPr>
        </p:nvSpPr>
        <p:spPr>
          <a:xfrm>
            <a:off x="1146100" y="13165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 Storage</a:t>
            </a:r>
            <a:endParaRPr/>
          </a:p>
        </p:txBody>
      </p:sp>
      <p:sp>
        <p:nvSpPr>
          <p:cNvPr id="383" name="Google Shape;383;p24"/>
          <p:cNvSpPr txBox="1"/>
          <p:nvPr>
            <p:ph idx="1" type="subTitle"/>
          </p:nvPr>
        </p:nvSpPr>
        <p:spPr>
          <a:xfrm>
            <a:off x="1284825" y="2512000"/>
            <a:ext cx="6631200" cy="21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</a:t>
            </a:r>
            <a:r>
              <a:rPr lang="en"/>
              <a:t>ata storage architecture for storing unstructured data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Sections data into units as objects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Stores them in a structurally flat data environment.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object includes the data, metadata, and a unique identifier that applications can use for easy access and retrieval. </a:t>
            </a:r>
            <a:endParaRPr/>
          </a:p>
        </p:txBody>
      </p:sp>
      <p:sp>
        <p:nvSpPr>
          <p:cNvPr id="384" name="Google Shape;384;p24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24"/>
          <p:cNvGrpSpPr/>
          <p:nvPr/>
        </p:nvGrpSpPr>
        <p:grpSpPr>
          <a:xfrm>
            <a:off x="681275" y="3255400"/>
            <a:ext cx="223125" cy="1404088"/>
            <a:chOff x="681275" y="458425"/>
            <a:chExt cx="223125" cy="1404088"/>
          </a:xfrm>
        </p:grpSpPr>
        <p:sp>
          <p:nvSpPr>
            <p:cNvPr id="386" name="Google Shape;386;p24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/>
          <p:nvPr>
            <p:ph type="title"/>
          </p:nvPr>
        </p:nvSpPr>
        <p:spPr>
          <a:xfrm>
            <a:off x="911350" y="985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</a:t>
            </a:r>
            <a:endParaRPr/>
          </a:p>
        </p:txBody>
      </p:sp>
      <p:sp>
        <p:nvSpPr>
          <p:cNvPr id="598" name="Google Shape;598;p42"/>
          <p:cNvSpPr txBox="1"/>
          <p:nvPr>
            <p:ph idx="1" type="subTitle"/>
          </p:nvPr>
        </p:nvSpPr>
        <p:spPr>
          <a:xfrm>
            <a:off x="615900" y="1369300"/>
            <a:ext cx="7701900" cy="28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Electrical activity in the brain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Stock prices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Sensor data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Weather data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Website activity data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99" name="Google Shape;599;p42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3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50" y="274175"/>
            <a:ext cx="8807976" cy="46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4"/>
          <p:cNvSpPr txBox="1"/>
          <p:nvPr>
            <p:ph idx="9" type="title"/>
          </p:nvPr>
        </p:nvSpPr>
        <p:spPr>
          <a:xfrm>
            <a:off x="1160610" y="1491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1" name="Google Shape;611;p44"/>
          <p:cNvSpPr txBox="1"/>
          <p:nvPr>
            <p:ph idx="13" type="title"/>
          </p:nvPr>
        </p:nvSpPr>
        <p:spPr>
          <a:xfrm>
            <a:off x="1160610" y="2675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2" name="Google Shape;612;p44"/>
          <p:cNvSpPr txBox="1"/>
          <p:nvPr>
            <p:ph idx="14" type="title"/>
          </p:nvPr>
        </p:nvSpPr>
        <p:spPr>
          <a:xfrm>
            <a:off x="4904460" y="1491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3" name="Google Shape;613;p44"/>
          <p:cNvSpPr txBox="1"/>
          <p:nvPr>
            <p:ph idx="15" type="title"/>
          </p:nvPr>
        </p:nvSpPr>
        <p:spPr>
          <a:xfrm>
            <a:off x="4904460" y="3437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4" name="Google Shape;614;p44"/>
          <p:cNvSpPr/>
          <p:nvPr/>
        </p:nvSpPr>
        <p:spPr>
          <a:xfrm>
            <a:off x="1107050" y="1438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615" name="Google Shape;615;p44"/>
          <p:cNvSpPr/>
          <p:nvPr/>
        </p:nvSpPr>
        <p:spPr>
          <a:xfrm>
            <a:off x="4850900" y="1438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616" name="Google Shape;616;p44"/>
          <p:cNvSpPr/>
          <p:nvPr/>
        </p:nvSpPr>
        <p:spPr>
          <a:xfrm>
            <a:off x="1107050" y="2622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617" name="Google Shape;617;p44"/>
          <p:cNvSpPr/>
          <p:nvPr/>
        </p:nvSpPr>
        <p:spPr>
          <a:xfrm>
            <a:off x="4833700" y="267570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618" name="Google Shape;618;p44"/>
          <p:cNvSpPr txBox="1"/>
          <p:nvPr>
            <p:ph idx="6" type="title"/>
          </p:nvPr>
        </p:nvSpPr>
        <p:spPr>
          <a:xfrm>
            <a:off x="5872150" y="2576850"/>
            <a:ext cx="26136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Retention Policies</a:t>
            </a:r>
            <a:endParaRPr/>
          </a:p>
        </p:txBody>
      </p:sp>
      <p:sp>
        <p:nvSpPr>
          <p:cNvPr id="619" name="Google Shape;619;p44"/>
          <p:cNvSpPr txBox="1"/>
          <p:nvPr>
            <p:ph idx="5" type="title"/>
          </p:nvPr>
        </p:nvSpPr>
        <p:spPr>
          <a:xfrm>
            <a:off x="2128425" y="2560800"/>
            <a:ext cx="31560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620" name="Google Shape;620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are the Advantages of Time Series Database</a:t>
            </a:r>
            <a:endParaRPr sz="2700"/>
          </a:p>
        </p:txBody>
      </p:sp>
      <p:sp>
        <p:nvSpPr>
          <p:cNvPr id="621" name="Google Shape;621;p44"/>
          <p:cNvSpPr txBox="1"/>
          <p:nvPr>
            <p:ph idx="2" type="title"/>
          </p:nvPr>
        </p:nvSpPr>
        <p:spPr>
          <a:xfrm>
            <a:off x="2128425" y="1224400"/>
            <a:ext cx="26136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Data Storage</a:t>
            </a:r>
            <a:endParaRPr/>
          </a:p>
        </p:txBody>
      </p:sp>
      <p:sp>
        <p:nvSpPr>
          <p:cNvPr id="622" name="Google Shape;622;p44"/>
          <p:cNvSpPr txBox="1"/>
          <p:nvPr>
            <p:ph idx="3" type="title"/>
          </p:nvPr>
        </p:nvSpPr>
        <p:spPr>
          <a:xfrm>
            <a:off x="5872150" y="1224400"/>
            <a:ext cx="29124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Data Retrieval</a:t>
            </a:r>
            <a:endParaRPr/>
          </a:p>
        </p:txBody>
      </p:sp>
      <p:sp>
        <p:nvSpPr>
          <p:cNvPr id="623" name="Google Shape;623;p44"/>
          <p:cNvSpPr txBox="1"/>
          <p:nvPr>
            <p:ph idx="14" type="title"/>
          </p:nvPr>
        </p:nvSpPr>
        <p:spPr>
          <a:xfrm>
            <a:off x="2770860" y="39300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4" name="Google Shape;624;p44"/>
          <p:cNvSpPr/>
          <p:nvPr/>
        </p:nvSpPr>
        <p:spPr>
          <a:xfrm>
            <a:off x="2717300" y="38765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625" name="Google Shape;625;p44"/>
          <p:cNvSpPr txBox="1"/>
          <p:nvPr>
            <p:ph idx="3" type="title"/>
          </p:nvPr>
        </p:nvSpPr>
        <p:spPr>
          <a:xfrm>
            <a:off x="3738550" y="3739000"/>
            <a:ext cx="35946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Time-Series Functions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5"/>
          <p:cNvSpPr txBox="1"/>
          <p:nvPr>
            <p:ph idx="9" type="title"/>
          </p:nvPr>
        </p:nvSpPr>
        <p:spPr>
          <a:xfrm>
            <a:off x="1160610" y="1491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1" name="Google Shape;631;p45"/>
          <p:cNvSpPr txBox="1"/>
          <p:nvPr>
            <p:ph idx="14" type="title"/>
          </p:nvPr>
        </p:nvSpPr>
        <p:spPr>
          <a:xfrm>
            <a:off x="4904460" y="1491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2" name="Google Shape;632;p45"/>
          <p:cNvSpPr/>
          <p:nvPr/>
        </p:nvSpPr>
        <p:spPr>
          <a:xfrm>
            <a:off x="1107050" y="1438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633" name="Google Shape;633;p45"/>
          <p:cNvSpPr/>
          <p:nvPr/>
        </p:nvSpPr>
        <p:spPr>
          <a:xfrm>
            <a:off x="4850900" y="1438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634" name="Google Shape;63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are the Disadvantages of Time Series Database</a:t>
            </a:r>
            <a:endParaRPr sz="2700"/>
          </a:p>
        </p:txBody>
      </p:sp>
      <p:sp>
        <p:nvSpPr>
          <p:cNvPr id="635" name="Google Shape;635;p45"/>
          <p:cNvSpPr txBox="1"/>
          <p:nvPr>
            <p:ph idx="2" type="title"/>
          </p:nvPr>
        </p:nvSpPr>
        <p:spPr>
          <a:xfrm>
            <a:off x="2128425" y="12244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Niche Use Case</a:t>
            </a:r>
            <a:endParaRPr/>
          </a:p>
        </p:txBody>
      </p:sp>
      <p:sp>
        <p:nvSpPr>
          <p:cNvPr id="636" name="Google Shape;636;p45"/>
          <p:cNvSpPr txBox="1"/>
          <p:nvPr>
            <p:ph idx="3" type="title"/>
          </p:nvPr>
        </p:nvSpPr>
        <p:spPr>
          <a:xfrm>
            <a:off x="5872150" y="1224400"/>
            <a:ext cx="29124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Cost</a:t>
            </a:r>
            <a:endParaRPr/>
          </a:p>
        </p:txBody>
      </p:sp>
      <p:sp>
        <p:nvSpPr>
          <p:cNvPr id="637" name="Google Shape;637;p45"/>
          <p:cNvSpPr txBox="1"/>
          <p:nvPr>
            <p:ph idx="14" type="title"/>
          </p:nvPr>
        </p:nvSpPr>
        <p:spPr>
          <a:xfrm>
            <a:off x="2847060" y="3015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8" name="Google Shape;638;p45"/>
          <p:cNvSpPr/>
          <p:nvPr/>
        </p:nvSpPr>
        <p:spPr>
          <a:xfrm>
            <a:off x="2793500" y="2962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639" name="Google Shape;639;p45"/>
          <p:cNvSpPr txBox="1"/>
          <p:nvPr>
            <p:ph idx="3" type="title"/>
          </p:nvPr>
        </p:nvSpPr>
        <p:spPr>
          <a:xfrm>
            <a:off x="3814750" y="2824600"/>
            <a:ext cx="41070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General-Purpose Features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38" y="365900"/>
            <a:ext cx="7982024" cy="44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7"/>
          <p:cNvSpPr txBox="1"/>
          <p:nvPr/>
        </p:nvSpPr>
        <p:spPr>
          <a:xfrm>
            <a:off x="1225800" y="332275"/>
            <a:ext cx="66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50" name="Google Shape;650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Example- InfluxDB</a:t>
            </a:r>
            <a:endParaRPr sz="2700"/>
          </a:p>
        </p:txBody>
      </p:sp>
      <p:sp>
        <p:nvSpPr>
          <p:cNvPr id="651" name="Google Shape;651;p47"/>
          <p:cNvSpPr txBox="1"/>
          <p:nvPr>
            <p:ph idx="4294967295" type="subTitle"/>
          </p:nvPr>
        </p:nvSpPr>
        <p:spPr>
          <a:xfrm>
            <a:off x="615900" y="1369300"/>
            <a:ext cx="7701900" cy="28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Written in GO language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Optimized for fast storage and retrieval of time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Schema less database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Tables of RDBMS are known by measurements in influxDB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650" y="560525"/>
            <a:ext cx="6324700" cy="44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8"/>
          <p:cNvSpPr txBox="1"/>
          <p:nvPr>
            <p:ph type="title"/>
          </p:nvPr>
        </p:nvSpPr>
        <p:spPr>
          <a:xfrm>
            <a:off x="3390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Example- InfluxDB-Cont.</a:t>
            </a:r>
            <a:endParaRPr sz="2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9"/>
          <p:cNvSpPr txBox="1"/>
          <p:nvPr>
            <p:ph type="title"/>
          </p:nvPr>
        </p:nvSpPr>
        <p:spPr>
          <a:xfrm>
            <a:off x="3390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Example- InfluxDB-Cont.</a:t>
            </a:r>
            <a:endParaRPr sz="2700"/>
          </a:p>
        </p:txBody>
      </p:sp>
      <p:pic>
        <p:nvPicPr>
          <p:cNvPr id="663" name="Google Shape;6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805" y="1532680"/>
            <a:ext cx="4507550" cy="19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0"/>
          <p:cNvSpPr/>
          <p:nvPr/>
        </p:nvSpPr>
        <p:spPr>
          <a:xfrm>
            <a:off x="3869750" y="318300"/>
            <a:ext cx="896400" cy="8064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1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200"/>
          </a:p>
        </p:txBody>
      </p:sp>
      <p:sp>
        <p:nvSpPr>
          <p:cNvPr id="669" name="Google Shape;669;p50"/>
          <p:cNvSpPr txBox="1"/>
          <p:nvPr>
            <p:ph type="title"/>
          </p:nvPr>
        </p:nvSpPr>
        <p:spPr>
          <a:xfrm>
            <a:off x="1146100" y="13165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 database</a:t>
            </a:r>
            <a:endParaRPr/>
          </a:p>
        </p:txBody>
      </p:sp>
      <p:sp>
        <p:nvSpPr>
          <p:cNvPr id="670" name="Google Shape;670;p50"/>
          <p:cNvSpPr txBox="1"/>
          <p:nvPr>
            <p:ph idx="1" type="subTitle"/>
          </p:nvPr>
        </p:nvSpPr>
        <p:spPr>
          <a:xfrm>
            <a:off x="1284825" y="2512000"/>
            <a:ext cx="66312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graph database (GDB) is a database that uses graph structures for semantic queries with nodes, edges, and properties to represent and store data.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Nodes typically store information about entities (people, places, or various things) which are stored into relational databases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Edges store information about the relationship between nodes</a:t>
            </a:r>
            <a:endParaRPr/>
          </a:p>
        </p:txBody>
      </p:sp>
      <p:sp>
        <p:nvSpPr>
          <p:cNvPr id="671" name="Google Shape;671;p50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50"/>
          <p:cNvGrpSpPr/>
          <p:nvPr/>
        </p:nvGrpSpPr>
        <p:grpSpPr>
          <a:xfrm>
            <a:off x="681275" y="3255400"/>
            <a:ext cx="223125" cy="1404088"/>
            <a:chOff x="681275" y="458425"/>
            <a:chExt cx="223125" cy="1404088"/>
          </a:xfrm>
        </p:grpSpPr>
        <p:sp>
          <p:nvSpPr>
            <p:cNvPr id="673" name="Google Shape;673;p50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/>
          <p:cNvSpPr txBox="1"/>
          <p:nvPr>
            <p:ph type="title"/>
          </p:nvPr>
        </p:nvSpPr>
        <p:spPr>
          <a:xfrm>
            <a:off x="1341400" y="543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90" name="Google Shape;690;p51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1" name="Google Shape;6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00" y="1036325"/>
            <a:ext cx="7359076" cy="38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>
            <p:ph type="title"/>
          </p:nvPr>
        </p:nvSpPr>
        <p:spPr>
          <a:xfrm>
            <a:off x="1146100" y="62300"/>
            <a:ext cx="65745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Unstructured Data</a:t>
            </a:r>
            <a:endParaRPr/>
          </a:p>
        </p:txBody>
      </p:sp>
      <p:sp>
        <p:nvSpPr>
          <p:cNvPr id="403" name="Google Shape;403;p25"/>
          <p:cNvSpPr txBox="1"/>
          <p:nvPr>
            <p:ph idx="1" type="subTitle"/>
          </p:nvPr>
        </p:nvSpPr>
        <p:spPr>
          <a:xfrm>
            <a:off x="419050" y="982925"/>
            <a:ext cx="8235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Unstructured data is information that is not arranged according to a preset data model or schema, and therefore cannot be stored in a traditional relational database or RDBMS.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: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Text                                                    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Multimedia                                        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Messages                                          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Videos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</a:t>
            </a:r>
            <a:r>
              <a:rPr lang="en"/>
              <a:t>hotos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Audio files.</a:t>
            </a:r>
            <a:r>
              <a:rPr lang="en"/>
              <a:t>        </a:t>
            </a:r>
            <a:endParaRPr/>
          </a:p>
        </p:txBody>
      </p:sp>
      <p:sp>
        <p:nvSpPr>
          <p:cNvPr id="404" name="Google Shape;404;p25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 txBox="1"/>
          <p:nvPr>
            <p:ph type="title"/>
          </p:nvPr>
        </p:nvSpPr>
        <p:spPr>
          <a:xfrm>
            <a:off x="1341400" y="543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Example-2</a:t>
            </a:r>
            <a:endParaRPr/>
          </a:p>
        </p:txBody>
      </p:sp>
      <p:sp>
        <p:nvSpPr>
          <p:cNvPr id="697" name="Google Shape;697;p52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8" name="Google Shape;698;p52"/>
          <p:cNvPicPr preferRelativeResize="0"/>
          <p:nvPr/>
        </p:nvPicPr>
        <p:blipFill rotWithShape="1">
          <a:blip r:embed="rId3">
            <a:alphaModFix/>
          </a:blip>
          <a:srcRect b="0" l="7308" r="7308" t="0"/>
          <a:stretch/>
        </p:blipFill>
        <p:spPr>
          <a:xfrm>
            <a:off x="1103900" y="1036325"/>
            <a:ext cx="7359076" cy="38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3"/>
          <p:cNvSpPr txBox="1"/>
          <p:nvPr>
            <p:ph type="title"/>
          </p:nvPr>
        </p:nvSpPr>
        <p:spPr>
          <a:xfrm>
            <a:off x="1284825" y="87075"/>
            <a:ext cx="6574500" cy="6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Graph Database vs RDBMS</a:t>
            </a:r>
            <a:endParaRPr sz="3000"/>
          </a:p>
        </p:txBody>
      </p:sp>
      <p:pic>
        <p:nvPicPr>
          <p:cNvPr id="704" name="Google Shape;7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9675"/>
            <a:ext cx="8839200" cy="397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4"/>
          <p:cNvSpPr txBox="1"/>
          <p:nvPr>
            <p:ph type="title"/>
          </p:nvPr>
        </p:nvSpPr>
        <p:spPr>
          <a:xfrm>
            <a:off x="5676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10" name="Google Shape;710;p54"/>
          <p:cNvSpPr txBox="1"/>
          <p:nvPr/>
        </p:nvSpPr>
        <p:spPr>
          <a:xfrm>
            <a:off x="1067675" y="1308250"/>
            <a:ext cx="66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711" name="Google Shape;7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350" y="789118"/>
            <a:ext cx="7180425" cy="380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5"/>
          <p:cNvSpPr txBox="1"/>
          <p:nvPr>
            <p:ph type="title"/>
          </p:nvPr>
        </p:nvSpPr>
        <p:spPr>
          <a:xfrm>
            <a:off x="6438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Detection</a:t>
            </a:r>
            <a:endParaRPr/>
          </a:p>
        </p:txBody>
      </p:sp>
      <p:pic>
        <p:nvPicPr>
          <p:cNvPr id="717" name="Google Shape;71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625" y="558150"/>
            <a:ext cx="4432950" cy="44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6"/>
          <p:cNvSpPr txBox="1"/>
          <p:nvPr>
            <p:ph type="title"/>
          </p:nvPr>
        </p:nvSpPr>
        <p:spPr>
          <a:xfrm>
            <a:off x="415200" y="64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ecommendation</a:t>
            </a:r>
            <a:endParaRPr/>
          </a:p>
        </p:txBody>
      </p:sp>
      <p:pic>
        <p:nvPicPr>
          <p:cNvPr id="723" name="Google Shape;7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48" y="712925"/>
            <a:ext cx="6813878" cy="42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Graph Database</a:t>
            </a:r>
            <a:endParaRPr/>
          </a:p>
        </p:txBody>
      </p:sp>
      <p:grpSp>
        <p:nvGrpSpPr>
          <p:cNvPr id="729" name="Google Shape;729;p57"/>
          <p:cNvGrpSpPr/>
          <p:nvPr/>
        </p:nvGrpSpPr>
        <p:grpSpPr>
          <a:xfrm>
            <a:off x="991279" y="1587687"/>
            <a:ext cx="1959041" cy="208784"/>
            <a:chOff x="6336019" y="3733725"/>
            <a:chExt cx="2566206" cy="351310"/>
          </a:xfrm>
        </p:grpSpPr>
        <p:sp>
          <p:nvSpPr>
            <p:cNvPr id="730" name="Google Shape;730;p57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7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7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7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57"/>
          <p:cNvGrpSpPr/>
          <p:nvPr/>
        </p:nvGrpSpPr>
        <p:grpSpPr>
          <a:xfrm>
            <a:off x="2134279" y="3187887"/>
            <a:ext cx="1959041" cy="208784"/>
            <a:chOff x="6336019" y="3733725"/>
            <a:chExt cx="2566206" cy="351310"/>
          </a:xfrm>
        </p:grpSpPr>
        <p:sp>
          <p:nvSpPr>
            <p:cNvPr id="735" name="Google Shape;735;p57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7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7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57"/>
          <p:cNvSpPr txBox="1"/>
          <p:nvPr/>
        </p:nvSpPr>
        <p:spPr>
          <a:xfrm>
            <a:off x="3235500" y="1423525"/>
            <a:ext cx="35322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property graphs : 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property graph focuses on analytics and querying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40" name="Google Shape;740;p57"/>
          <p:cNvSpPr txBox="1"/>
          <p:nvPr/>
        </p:nvSpPr>
        <p:spPr>
          <a:xfrm>
            <a:off x="4346800" y="2999850"/>
            <a:ext cx="27105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RDF graphs: 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RDF graph emphasizes data integration.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Graph Database</a:t>
            </a:r>
            <a:endParaRPr/>
          </a:p>
        </p:txBody>
      </p:sp>
      <p:graphicFrame>
        <p:nvGraphicFramePr>
          <p:cNvPr id="746" name="Google Shape;746;p58"/>
          <p:cNvGraphicFramePr/>
          <p:nvPr/>
        </p:nvGraphicFramePr>
        <p:xfrm>
          <a:off x="2289525" y="11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{13C94C7A-8D4B-470E-9EEF-598F23B203F2}</a:tableStyleId>
              </a:tblPr>
              <a:tblGrid>
                <a:gridCol w="2344900"/>
                <a:gridCol w="2280825"/>
              </a:tblGrid>
              <a:tr h="71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Pros</a:t>
                      </a:r>
                      <a:endParaRPr b="1"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Cons</a:t>
                      </a:r>
                      <a:endParaRPr b="1"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012" scaled="0"/>
                    </a:gradFill>
                  </a:tcPr>
                </a:tc>
              </a:tr>
              <a:tr h="71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Efficient for Complex Relationships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Performance Degradation with High Node Degrees</a:t>
                      </a:r>
                      <a:endParaRPr b="1"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High Performance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Storage Overhead for Dense Graphs</a:t>
                      </a:r>
                      <a:endParaRPr b="1"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Flexible Schema and scalability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Indexing Complexity</a:t>
                      </a:r>
                      <a:endParaRPr b="1"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Natural Representation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High Cost</a:t>
                      </a:r>
                      <a:endParaRPr b="1"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9"/>
          <p:cNvSpPr txBox="1"/>
          <p:nvPr>
            <p:ph type="title"/>
          </p:nvPr>
        </p:nvSpPr>
        <p:spPr>
          <a:xfrm>
            <a:off x="643800" y="-88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Example-</a:t>
            </a:r>
            <a:r>
              <a:rPr lang="en" u="sng">
                <a:solidFill>
                  <a:schemeClr val="hlink"/>
                </a:solidFill>
                <a:hlinkClick r:id="rId3"/>
              </a:rPr>
              <a:t>Neo4j</a:t>
            </a:r>
            <a:endParaRPr/>
          </a:p>
        </p:txBody>
      </p:sp>
      <p:sp>
        <p:nvSpPr>
          <p:cNvPr id="752" name="Google Shape;752;p59"/>
          <p:cNvSpPr txBox="1"/>
          <p:nvPr>
            <p:ph idx="4294967295" type="subTitle"/>
          </p:nvPr>
        </p:nvSpPr>
        <p:spPr>
          <a:xfrm>
            <a:off x="963100" y="570850"/>
            <a:ext cx="7343100" cy="4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a Node: CREATE (srk:User{name:"Shah Rukh Khan"})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Updating a Node: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50A14F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151E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151E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nila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50A14F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151E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50A14F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C1840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"Nila"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endParaRPr sz="1100">
              <a:solidFill>
                <a:srgbClr val="586E75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50A14F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100">
                <a:solidFill>
                  <a:srgbClr val="151E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nila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50A14F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151E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C1840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"Mim"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a Relation: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match (thor:User {name:"Thor"}), (ironman:User {name:"tony stark"})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 (thor) - [:isFriendOf] -&gt; (ironman)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a Node: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match (srk:User)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where id(srk) = 5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detach delete srk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0"/>
          <p:cNvSpPr txBox="1"/>
          <p:nvPr>
            <p:ph type="title"/>
          </p:nvPr>
        </p:nvSpPr>
        <p:spPr>
          <a:xfrm>
            <a:off x="643800" y="-88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Example-</a:t>
            </a:r>
            <a:r>
              <a:rPr lang="en" u="sng">
                <a:solidFill>
                  <a:schemeClr val="hlink"/>
                </a:solidFill>
                <a:hlinkClick r:id="rId3"/>
              </a:rPr>
              <a:t>Neo4j</a:t>
            </a:r>
            <a:r>
              <a:rPr lang="en"/>
              <a:t>-Created Graph</a:t>
            </a:r>
            <a:endParaRPr/>
          </a:p>
        </p:txBody>
      </p:sp>
      <p:pic>
        <p:nvPicPr>
          <p:cNvPr id="758" name="Google Shape;75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636725"/>
            <a:ext cx="81248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1"/>
          <p:cNvSpPr txBox="1"/>
          <p:nvPr>
            <p:ph type="ctrTitle"/>
          </p:nvPr>
        </p:nvSpPr>
        <p:spPr>
          <a:xfrm>
            <a:off x="1523225" y="1104525"/>
            <a:ext cx="5995200" cy="3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  <p:sp>
        <p:nvSpPr>
          <p:cNvPr id="764" name="Google Shape;764;p61"/>
          <p:cNvSpPr txBox="1"/>
          <p:nvPr/>
        </p:nvSpPr>
        <p:spPr>
          <a:xfrm>
            <a:off x="2488525" y="3365675"/>
            <a:ext cx="4417800" cy="10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>
            <p:ph type="title"/>
          </p:nvPr>
        </p:nvSpPr>
        <p:spPr>
          <a:xfrm>
            <a:off x="1069900" y="367100"/>
            <a:ext cx="65745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Flat Data Environment</a:t>
            </a:r>
            <a:endParaRPr/>
          </a:p>
        </p:txBody>
      </p:sp>
      <p:sp>
        <p:nvSpPr>
          <p:cNvPr id="410" name="Google Shape;410;p26"/>
          <p:cNvSpPr txBox="1"/>
          <p:nvPr>
            <p:ph idx="1" type="subTitle"/>
          </p:nvPr>
        </p:nvSpPr>
        <p:spPr>
          <a:xfrm>
            <a:off x="498350" y="1466225"/>
            <a:ext cx="76461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file databases store plain text records and binary files that are needed for a specific purpose in a single directory for easy access and transfer.  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flat file is a collection of data stored in a two-dimensional database in which similar yet discrete strings of information are stored as records in a table. The columns of the table represent one dimension of the database, while each row is a separate record.</a:t>
            </a:r>
            <a:endParaRPr/>
          </a:p>
        </p:txBody>
      </p:sp>
      <p:sp>
        <p:nvSpPr>
          <p:cNvPr id="411" name="Google Shape;411;p26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type="title"/>
          </p:nvPr>
        </p:nvSpPr>
        <p:spPr>
          <a:xfrm>
            <a:off x="1146100" y="-13900"/>
            <a:ext cx="65745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417" name="Google Shape;417;p27"/>
          <p:cNvSpPr txBox="1"/>
          <p:nvPr>
            <p:ph idx="1" type="subTitle"/>
          </p:nvPr>
        </p:nvSpPr>
        <p:spPr>
          <a:xfrm>
            <a:off x="254375" y="981500"/>
            <a:ext cx="85515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With object storage, the data blocks of a file are kept together as an object, together with its relevant metadata and a custom identifier, and placed in a flat data environment known as a storage pool.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When you want to access data, object storage systems will use the unique identifier and the metadata to find the object you need, such as an image or audio file.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You can also customize metadata, allowing you to add more context that is useful for other purposes, such as retrieval for data analytics. 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You can locate and access objects using RESTful APIs, HTTP, and HTTPS to query object metadata. Since objects are stored in a global storage pool, it’s fast and easy to locate the exact data you need. </a:t>
            </a:r>
            <a:endParaRPr/>
          </a:p>
        </p:txBody>
      </p:sp>
      <p:sp>
        <p:nvSpPr>
          <p:cNvPr id="418" name="Google Shape;418;p27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vs Block vs Object Data Storage  </a:t>
            </a:r>
            <a:endParaRPr/>
          </a:p>
        </p:txBody>
      </p:sp>
      <p:graphicFrame>
        <p:nvGraphicFramePr>
          <p:cNvPr id="424" name="Google Shape;424;p28"/>
          <p:cNvGraphicFramePr/>
          <p:nvPr/>
        </p:nvGraphicFramePr>
        <p:xfrm>
          <a:off x="713225" y="1387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{13C94C7A-8D4B-470E-9EEF-598F23B203F2}</a:tableStyleId>
              </a:tblPr>
              <a:tblGrid>
                <a:gridCol w="2504100"/>
                <a:gridCol w="5213450"/>
              </a:tblGrid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Structure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File storage organizes data into files and folders, resembling a traditional file system. It uses a hierarchical structure, where files are stored in directories.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swald"/>
                          <a:ea typeface="Oswald"/>
                          <a:cs typeface="Oswald"/>
                          <a:sym typeface="Oswald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 Cases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File storage is suitable for shared file systems, home directories, and network-attached storage (NAS) solutions. It is commonly used for collaborative work, file sharing, and general-purpose file storage.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Scalability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Scalability can be limited when compared to object storage, especially in large-scale deployments.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Examples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Windows File Server, NFS-based NAS solutions.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5" name="Google Shape;425;p28"/>
          <p:cNvSpPr txBox="1"/>
          <p:nvPr/>
        </p:nvSpPr>
        <p:spPr>
          <a:xfrm>
            <a:off x="567550" y="864850"/>
            <a:ext cx="7704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File Storage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 txBox="1"/>
          <p:nvPr>
            <p:ph type="title"/>
          </p:nvPr>
        </p:nvSpPr>
        <p:spPr>
          <a:xfrm>
            <a:off x="720000" y="64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vs Block vs Object Data Storage  </a:t>
            </a:r>
            <a:endParaRPr/>
          </a:p>
        </p:txBody>
      </p:sp>
      <p:graphicFrame>
        <p:nvGraphicFramePr>
          <p:cNvPr id="431" name="Google Shape;431;p29"/>
          <p:cNvGraphicFramePr/>
          <p:nvPr/>
        </p:nvGraphicFramePr>
        <p:xfrm>
          <a:off x="713225" y="1235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{13C94C7A-8D4B-470E-9EEF-598F23B203F2}</a:tableStyleId>
              </a:tblPr>
              <a:tblGrid>
                <a:gridCol w="2504100"/>
                <a:gridCol w="5213450"/>
              </a:tblGrid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Structure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Block storage divides data into fixed-sized blocks and manages them as individual storage volumes. It doesn't have a file hierarchy or structure.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swald"/>
                          <a:ea typeface="Oswald"/>
                          <a:cs typeface="Oswald"/>
                          <a:sym typeface="Oswald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 Cases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Block storage is commonly used for databases, virtual machines (VMs), and applications that require low-level access to storage. It provides high-performance storage but lacks the data management features of file and object storage.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Scalability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Scalability can be achieved by adding more blocks or volumes, but management can be complex at scale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Examples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Storage Area Networks (SANs), Amazon Elastic Block Store (EBS).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2" name="Google Shape;432;p29"/>
          <p:cNvSpPr txBox="1"/>
          <p:nvPr/>
        </p:nvSpPr>
        <p:spPr>
          <a:xfrm>
            <a:off x="643750" y="712450"/>
            <a:ext cx="7704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Block</a:t>
            </a:r>
            <a:r>
              <a:rPr b="1" lang="en" sz="2600">
                <a:solidFill>
                  <a:schemeClr val="dk1"/>
                </a:solidFill>
              </a:rPr>
              <a:t> Storage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/>
          <p:nvPr>
            <p:ph type="title"/>
          </p:nvPr>
        </p:nvSpPr>
        <p:spPr>
          <a:xfrm>
            <a:off x="720000" y="-88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vs Block vs Object Data Storage  </a:t>
            </a:r>
            <a:endParaRPr/>
          </a:p>
        </p:txBody>
      </p:sp>
      <p:graphicFrame>
        <p:nvGraphicFramePr>
          <p:cNvPr id="438" name="Google Shape;438;p30"/>
          <p:cNvGraphicFramePr/>
          <p:nvPr/>
        </p:nvGraphicFramePr>
        <p:xfrm>
          <a:off x="713225" y="10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{13C94C7A-8D4B-470E-9EEF-598F23B203F2}</a:tableStyleId>
              </a:tblPr>
              <a:tblGrid>
                <a:gridCol w="2504100"/>
                <a:gridCol w="5213450"/>
              </a:tblGrid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Structure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Object storage stores data as objects, each with its unique identifier, metadata, and data. Objects are organized in a flat namespace without a traditional file hierarchy.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swald"/>
                          <a:ea typeface="Oswald"/>
                          <a:cs typeface="Oswald"/>
                          <a:sym typeface="Oswald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 Cases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File storage is suitable for shared file systems, home directories, and network-attached storage (NAS) solutions. It is commonly used for collaborative work, file sharing, and general-purpose file storage.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Scalability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Object storage is ideal for storing and managing vast amounts of unstructured data, such as media files, backups, archives, and data used by cloud-native applications.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Highly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scalable.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Examples</a:t>
                      </a:r>
                      <a:endParaRPr b="1" sz="16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Amazon S3, Google Cloud Storage, and various on-premises object storage solutions.</a:t>
                      </a:r>
                      <a:endParaRPr sz="16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9" name="Google Shape;439;p30"/>
          <p:cNvSpPr txBox="1"/>
          <p:nvPr/>
        </p:nvSpPr>
        <p:spPr>
          <a:xfrm>
            <a:off x="720000" y="547350"/>
            <a:ext cx="7704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Object</a:t>
            </a:r>
            <a:r>
              <a:rPr b="1" lang="en" sz="2600">
                <a:solidFill>
                  <a:schemeClr val="dk1"/>
                </a:solidFill>
              </a:rPr>
              <a:t> Storage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"/>
          <p:cNvSpPr txBox="1"/>
          <p:nvPr>
            <p:ph idx="9" type="title"/>
          </p:nvPr>
        </p:nvSpPr>
        <p:spPr>
          <a:xfrm>
            <a:off x="1160610" y="16440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5" name="Google Shape;445;p31"/>
          <p:cNvSpPr txBox="1"/>
          <p:nvPr>
            <p:ph idx="13" type="title"/>
          </p:nvPr>
        </p:nvSpPr>
        <p:spPr>
          <a:xfrm>
            <a:off x="1160610" y="3437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6" name="Google Shape;446;p31"/>
          <p:cNvSpPr txBox="1"/>
          <p:nvPr>
            <p:ph idx="14" type="title"/>
          </p:nvPr>
        </p:nvSpPr>
        <p:spPr>
          <a:xfrm>
            <a:off x="4904460" y="16440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7" name="Google Shape;447;p31"/>
          <p:cNvSpPr txBox="1"/>
          <p:nvPr>
            <p:ph idx="15" type="title"/>
          </p:nvPr>
        </p:nvSpPr>
        <p:spPr>
          <a:xfrm>
            <a:off x="4904460" y="3437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1107050" y="15905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4850900" y="15905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1107050" y="3384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4850900" y="3384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452" name="Google Shape;452;p31"/>
          <p:cNvSpPr txBox="1"/>
          <p:nvPr>
            <p:ph idx="6" type="title"/>
          </p:nvPr>
        </p:nvSpPr>
        <p:spPr>
          <a:xfrm>
            <a:off x="5872150" y="31704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Cost efficiency</a:t>
            </a:r>
            <a:endParaRPr/>
          </a:p>
        </p:txBody>
      </p:sp>
      <p:sp>
        <p:nvSpPr>
          <p:cNvPr id="453" name="Google Shape;453;p31"/>
          <p:cNvSpPr txBox="1"/>
          <p:nvPr>
            <p:ph idx="5" type="title"/>
          </p:nvPr>
        </p:nvSpPr>
        <p:spPr>
          <a:xfrm>
            <a:off x="2128425" y="31704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Searchability</a:t>
            </a:r>
            <a:endParaRPr/>
          </a:p>
        </p:txBody>
      </p:sp>
      <p:sp>
        <p:nvSpPr>
          <p:cNvPr id="454" name="Google Shape;45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benefits of object storage?</a:t>
            </a:r>
            <a:endParaRPr/>
          </a:p>
        </p:txBody>
      </p:sp>
      <p:sp>
        <p:nvSpPr>
          <p:cNvPr id="455" name="Google Shape;455;p31"/>
          <p:cNvSpPr txBox="1"/>
          <p:nvPr>
            <p:ph idx="2" type="title"/>
          </p:nvPr>
        </p:nvSpPr>
        <p:spPr>
          <a:xfrm>
            <a:off x="2128425" y="13768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 scalability</a:t>
            </a:r>
            <a:endParaRPr/>
          </a:p>
        </p:txBody>
      </p:sp>
      <p:sp>
        <p:nvSpPr>
          <p:cNvPr id="456" name="Google Shape;456;p31"/>
          <p:cNvSpPr txBox="1"/>
          <p:nvPr>
            <p:ph idx="3" type="title"/>
          </p:nvPr>
        </p:nvSpPr>
        <p:spPr>
          <a:xfrm>
            <a:off x="5872150" y="1376800"/>
            <a:ext cx="24429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complexity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zard Analysis and Risk Assessment Consulting by Slidesgo">
  <a:themeElements>
    <a:clrScheme name="Simple Light">
      <a:dk1>
        <a:srgbClr val="FFFFFF"/>
      </a:dk1>
      <a:lt1>
        <a:srgbClr val="000000"/>
      </a:lt1>
      <a:dk2>
        <a:srgbClr val="666666"/>
      </a:dk2>
      <a:lt2>
        <a:srgbClr val="FF5E45"/>
      </a:lt2>
      <a:accent1>
        <a:srgbClr val="FFCF4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