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88846"/>
            <a:ext cx="1300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594" y="571561"/>
            <a:ext cx="3940911" cy="78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348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hyperlink" Target="mailto:MVS@VAN-STEEN.NET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7.xml"/><Relationship Id="rId4" Type="http://schemas.openxmlformats.org/officeDocument/2006/relationships/slide" Target="slid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7" Type="http://schemas.openxmlformats.org/officeDocument/2006/relationships/slide" Target="slide4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3.xml"/><Relationship Id="rId4" Type="http://schemas.openxmlformats.org/officeDocument/2006/relationships/slide" Target="slide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8.xml"/><Relationship Id="rId4" Type="http://schemas.openxmlformats.org/officeDocument/2006/relationships/slide" Target="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3.xml"/><Relationship Id="rId4" Type="http://schemas.openxmlformats.org/officeDocument/2006/relationships/slide" Target="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2303" y="503866"/>
            <a:ext cx="1783714" cy="55435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0"/>
              </a:spcBef>
            </a:pPr>
            <a:r>
              <a:rPr sz="1400" b="1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b="1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509"/>
              </a:spcBef>
            </a:pP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(3rd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Edition)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7998" y="2243770"/>
            <a:ext cx="1992630" cy="5213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Chapter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01: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1100" spc="-20" dirty="0">
                <a:latin typeface="Arial"/>
                <a:cs typeface="Arial"/>
              </a:rPr>
              <a:t>Version: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March </a:t>
            </a:r>
            <a:r>
              <a:rPr sz="1100" spc="-5" dirty="0">
                <a:latin typeface="Arial"/>
                <a:cs typeface="Arial"/>
              </a:rPr>
              <a:t>20,</a:t>
            </a:r>
            <a:r>
              <a:rPr sz="1100" spc="-10" dirty="0">
                <a:latin typeface="Arial"/>
                <a:cs typeface="Arial"/>
              </a:rPr>
              <a:t> 2022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120523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Degree</a:t>
            </a:r>
            <a:r>
              <a:rPr sz="600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of distribution transparency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10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139" y="716"/>
            <a:ext cx="1062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Making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distribution transparent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3444875" cy="78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Degree</a:t>
            </a:r>
            <a:r>
              <a:rPr sz="14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transparency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64160">
              <a:lnSpc>
                <a:spcPts val="1410"/>
              </a:lnSpc>
              <a:spcBef>
                <a:spcPts val="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ts val="1170"/>
              </a:lnSpc>
            </a:pPr>
            <a:r>
              <a:rPr sz="1000" spc="-5" dirty="0">
                <a:latin typeface="Arial"/>
                <a:cs typeface="Arial"/>
              </a:rPr>
              <a:t>Aiming 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full distribution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transparency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may</a:t>
            </a:r>
            <a:r>
              <a:rPr sz="1000" spc="-5" dirty="0">
                <a:latin typeface="Arial"/>
                <a:cs typeface="Arial"/>
              </a:rPr>
              <a:t> 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too much: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120523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Degree</a:t>
            </a:r>
            <a:r>
              <a:rPr sz="600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of distribution transparency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10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139" y="716"/>
            <a:ext cx="1062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Making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distribution transparent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00" y="188846"/>
            <a:ext cx="3825240" cy="10134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Degree</a:t>
            </a:r>
            <a:r>
              <a:rPr sz="14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transparency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76860">
              <a:lnSpc>
                <a:spcPts val="1410"/>
              </a:lnSpc>
              <a:spcBef>
                <a:spcPts val="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73050">
              <a:lnSpc>
                <a:spcPts val="1170"/>
              </a:lnSpc>
            </a:pPr>
            <a:r>
              <a:rPr sz="1000" spc="-5" dirty="0">
                <a:latin typeface="Arial"/>
                <a:cs typeface="Arial"/>
              </a:rPr>
              <a:t>Aiming 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full distribution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transparency </a:t>
            </a:r>
            <a:r>
              <a:rPr sz="1000" spc="-15" dirty="0">
                <a:latin typeface="Arial"/>
                <a:cs typeface="Arial"/>
              </a:rPr>
              <a:t>may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 too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much:</a:t>
            </a:r>
            <a:endParaRPr sz="1000">
              <a:latin typeface="Arial"/>
              <a:cs typeface="Arial"/>
            </a:endParaRPr>
          </a:p>
          <a:p>
            <a:pPr marL="5543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latin typeface="Arial"/>
                <a:cs typeface="Arial"/>
              </a:rPr>
              <a:t>There 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communication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latencies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hidden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120523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Degree</a:t>
            </a:r>
            <a:r>
              <a:rPr sz="600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of distribution transparency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10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139" y="716"/>
            <a:ext cx="1062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Making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distribution transparent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00" y="188846"/>
            <a:ext cx="4219575" cy="17983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Degree</a:t>
            </a:r>
            <a:r>
              <a:rPr sz="14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transparency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76860">
              <a:lnSpc>
                <a:spcPts val="1410"/>
              </a:lnSpc>
              <a:spcBef>
                <a:spcPts val="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73050">
              <a:lnSpc>
                <a:spcPts val="1170"/>
              </a:lnSpc>
            </a:pPr>
            <a:r>
              <a:rPr sz="1000" spc="-5" dirty="0">
                <a:latin typeface="Arial"/>
                <a:cs typeface="Arial"/>
              </a:rPr>
              <a:t>Aiming 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full distribution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transparency </a:t>
            </a:r>
            <a:r>
              <a:rPr sz="1000" spc="-15" dirty="0">
                <a:latin typeface="Arial"/>
                <a:cs typeface="Arial"/>
              </a:rPr>
              <a:t>may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 too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much:</a:t>
            </a:r>
            <a:endParaRPr sz="1000">
              <a:latin typeface="Arial"/>
              <a:cs typeface="Arial"/>
            </a:endParaRPr>
          </a:p>
          <a:p>
            <a:pPr marL="554355" indent="-168275">
              <a:lnSpc>
                <a:spcPts val="12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latin typeface="Arial"/>
                <a:cs typeface="Arial"/>
              </a:rPr>
              <a:t>There 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communication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latencies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hidden</a:t>
            </a:r>
            <a:endParaRPr sz="1000">
              <a:latin typeface="Arial"/>
              <a:cs typeface="Arial"/>
            </a:endParaRPr>
          </a:p>
          <a:p>
            <a:pPr marL="554355" marR="43180" indent="-16827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Completely</a:t>
            </a:r>
            <a:r>
              <a:rPr sz="1000" spc="-1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hiding</a:t>
            </a:r>
            <a:r>
              <a:rPr sz="1000" spc="-10" dirty="0">
                <a:solidFill>
                  <a:srgbClr val="FA0000"/>
                </a:solidFill>
                <a:latin typeface="Arial"/>
                <a:cs typeface="Arial"/>
              </a:rPr>
              <a:t> failures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nodes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(theoretically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practically)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impossible</a:t>
            </a:r>
            <a:endParaRPr sz="1000">
              <a:latin typeface="Arial"/>
              <a:cs typeface="Arial"/>
            </a:endParaRPr>
          </a:p>
          <a:p>
            <a:pPr marL="831215" lvl="1" indent="-168275">
              <a:lnSpc>
                <a:spcPts val="1200"/>
              </a:lnSpc>
              <a:spcBef>
                <a:spcPts val="150"/>
              </a:spcBef>
              <a:buClr>
                <a:srgbClr val="3333B2"/>
              </a:buClr>
              <a:buChar char="►"/>
              <a:tabLst>
                <a:tab pos="831850" algn="l"/>
              </a:tabLst>
            </a:pPr>
            <a:r>
              <a:rPr sz="1000" spc="-50" dirty="0">
                <a:latin typeface="Arial"/>
                <a:cs typeface="Arial"/>
              </a:rPr>
              <a:t>You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distinguish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slow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from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failing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one</a:t>
            </a:r>
            <a:endParaRPr sz="1000">
              <a:latin typeface="Arial"/>
              <a:cs typeface="Arial"/>
            </a:endParaRPr>
          </a:p>
          <a:p>
            <a:pPr marL="831215" marR="141605" lvl="1" indent="-168275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Char char="►"/>
              <a:tabLst>
                <a:tab pos="831850" algn="l"/>
              </a:tabLst>
            </a:pPr>
            <a:r>
              <a:rPr sz="1000" spc="-50" dirty="0">
                <a:latin typeface="Arial"/>
                <a:cs typeface="Arial"/>
              </a:rPr>
              <a:t>You</a:t>
            </a:r>
            <a:r>
              <a:rPr sz="1000" spc="-5" dirty="0">
                <a:latin typeface="Arial"/>
                <a:cs typeface="Arial"/>
              </a:rPr>
              <a:t> can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never</a:t>
            </a:r>
            <a:r>
              <a:rPr sz="1000" spc="-5" dirty="0">
                <a:latin typeface="Arial"/>
                <a:cs typeface="Arial"/>
              </a:rPr>
              <a:t> 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sure 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server actually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performed an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operation</a:t>
            </a:r>
            <a:r>
              <a:rPr sz="1000" spc="-10" dirty="0">
                <a:latin typeface="Arial"/>
                <a:cs typeface="Arial"/>
              </a:rPr>
              <a:t> before</a:t>
            </a:r>
            <a:r>
              <a:rPr sz="1000" spc="-5" dirty="0">
                <a:latin typeface="Arial"/>
                <a:cs typeface="Arial"/>
              </a:rPr>
              <a:t> a crash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120523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Degree</a:t>
            </a:r>
            <a:r>
              <a:rPr sz="600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of distribution transparency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10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139" y="716"/>
            <a:ext cx="1062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Making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distribution transparent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00" y="188846"/>
            <a:ext cx="4219575" cy="2759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Degree</a:t>
            </a:r>
            <a:r>
              <a:rPr sz="14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transparency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76860">
              <a:lnSpc>
                <a:spcPts val="1410"/>
              </a:lnSpc>
              <a:spcBef>
                <a:spcPts val="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73050">
              <a:lnSpc>
                <a:spcPts val="1170"/>
              </a:lnSpc>
            </a:pPr>
            <a:r>
              <a:rPr sz="1000" spc="-5" dirty="0">
                <a:latin typeface="Arial"/>
                <a:cs typeface="Arial"/>
              </a:rPr>
              <a:t>Aiming 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full distribution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transparency </a:t>
            </a:r>
            <a:r>
              <a:rPr sz="1000" spc="-15" dirty="0">
                <a:latin typeface="Arial"/>
                <a:cs typeface="Arial"/>
              </a:rPr>
              <a:t>may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 too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much:</a:t>
            </a:r>
            <a:endParaRPr sz="1000">
              <a:latin typeface="Arial"/>
              <a:cs typeface="Arial"/>
            </a:endParaRPr>
          </a:p>
          <a:p>
            <a:pPr marL="554355" indent="-168275">
              <a:lnSpc>
                <a:spcPts val="12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latin typeface="Arial"/>
                <a:cs typeface="Arial"/>
              </a:rPr>
              <a:t>There 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communication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latencies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hidden</a:t>
            </a:r>
            <a:endParaRPr sz="1000">
              <a:latin typeface="Arial"/>
              <a:cs typeface="Arial"/>
            </a:endParaRPr>
          </a:p>
          <a:p>
            <a:pPr marL="554355" marR="43180" indent="-16827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Completely</a:t>
            </a:r>
            <a:r>
              <a:rPr sz="1000" spc="-1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hiding</a:t>
            </a:r>
            <a:r>
              <a:rPr sz="1000" spc="-10" dirty="0">
                <a:solidFill>
                  <a:srgbClr val="FA0000"/>
                </a:solidFill>
                <a:latin typeface="Arial"/>
                <a:cs typeface="Arial"/>
              </a:rPr>
              <a:t> failures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nodes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(theoretically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practically)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impossible</a:t>
            </a:r>
            <a:endParaRPr sz="1000">
              <a:latin typeface="Arial"/>
              <a:cs typeface="Arial"/>
            </a:endParaRPr>
          </a:p>
          <a:p>
            <a:pPr marL="831215" lvl="1" indent="-168275">
              <a:lnSpc>
                <a:spcPts val="1200"/>
              </a:lnSpc>
              <a:spcBef>
                <a:spcPts val="150"/>
              </a:spcBef>
              <a:buClr>
                <a:srgbClr val="3333B2"/>
              </a:buClr>
              <a:buChar char="►"/>
              <a:tabLst>
                <a:tab pos="831850" algn="l"/>
              </a:tabLst>
            </a:pPr>
            <a:r>
              <a:rPr sz="1000" spc="-50" dirty="0">
                <a:latin typeface="Arial"/>
                <a:cs typeface="Arial"/>
              </a:rPr>
              <a:t>You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distinguish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slow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computer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from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failing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one</a:t>
            </a:r>
            <a:endParaRPr sz="1000">
              <a:latin typeface="Arial"/>
              <a:cs typeface="Arial"/>
            </a:endParaRPr>
          </a:p>
          <a:p>
            <a:pPr marL="831215" marR="141605" lvl="1" indent="-168275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Char char="►"/>
              <a:tabLst>
                <a:tab pos="831850" algn="l"/>
              </a:tabLst>
            </a:pPr>
            <a:r>
              <a:rPr sz="1000" spc="-50" dirty="0">
                <a:latin typeface="Arial"/>
                <a:cs typeface="Arial"/>
              </a:rPr>
              <a:t>You</a:t>
            </a:r>
            <a:r>
              <a:rPr sz="1000" spc="-5" dirty="0">
                <a:latin typeface="Arial"/>
                <a:cs typeface="Arial"/>
              </a:rPr>
              <a:t> can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never</a:t>
            </a:r>
            <a:r>
              <a:rPr sz="1000" spc="-5" dirty="0">
                <a:latin typeface="Arial"/>
                <a:cs typeface="Arial"/>
              </a:rPr>
              <a:t> 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sure 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server actually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performed an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operation</a:t>
            </a:r>
            <a:r>
              <a:rPr sz="1000" spc="-10" dirty="0">
                <a:latin typeface="Arial"/>
                <a:cs typeface="Arial"/>
              </a:rPr>
              <a:t> before</a:t>
            </a:r>
            <a:r>
              <a:rPr sz="1000" spc="-5" dirty="0">
                <a:latin typeface="Arial"/>
                <a:cs typeface="Arial"/>
              </a:rPr>
              <a:t> a crash</a:t>
            </a:r>
            <a:endParaRPr sz="1000">
              <a:latin typeface="Arial"/>
              <a:cs typeface="Arial"/>
            </a:endParaRPr>
          </a:p>
          <a:p>
            <a:pPr marL="554355" marR="105410" indent="-168275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latin typeface="Arial"/>
                <a:cs typeface="Arial"/>
              </a:rPr>
              <a:t>Full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transparency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cost</a:t>
            </a:r>
            <a:r>
              <a:rPr sz="1000" spc="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performance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exposing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distribution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  <a:p>
            <a:pPr marL="831215" marR="184785" lvl="1" indent="-168275">
              <a:lnSpc>
                <a:spcPct val="100000"/>
              </a:lnSpc>
              <a:spcBef>
                <a:spcPts val="190"/>
              </a:spcBef>
              <a:buClr>
                <a:srgbClr val="3333B2"/>
              </a:buClr>
              <a:buChar char="►"/>
              <a:tabLst>
                <a:tab pos="831850" algn="l"/>
              </a:tabLst>
            </a:pPr>
            <a:r>
              <a:rPr sz="1000" spc="-10" dirty="0">
                <a:latin typeface="Arial"/>
                <a:cs typeface="Arial"/>
              </a:rPr>
              <a:t>Keeping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replicas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exactly</a:t>
            </a:r>
            <a:r>
              <a:rPr sz="1000" spc="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up-to-date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master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takes </a:t>
            </a:r>
            <a:r>
              <a:rPr sz="1000" spc="-26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831215" marR="447675" lvl="1" indent="-168275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Char char="►"/>
              <a:tabLst>
                <a:tab pos="831850" algn="l"/>
              </a:tabLst>
            </a:pPr>
            <a:r>
              <a:rPr sz="1000" spc="-5" dirty="0">
                <a:latin typeface="Arial"/>
                <a:cs typeface="Arial"/>
              </a:rPr>
              <a:t>Immediately flushing</a:t>
            </a:r>
            <a:r>
              <a:rPr sz="1000" dirty="0">
                <a:latin typeface="Arial"/>
                <a:cs typeface="Arial"/>
              </a:rPr>
              <a:t> write </a:t>
            </a:r>
            <a:r>
              <a:rPr sz="1000" spc="-5" dirty="0">
                <a:latin typeface="Arial"/>
                <a:cs typeface="Arial"/>
              </a:rPr>
              <a:t>operations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disk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fault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tolerance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120523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Degree</a:t>
            </a:r>
            <a:r>
              <a:rPr sz="600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of distribution transparency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139" y="716"/>
            <a:ext cx="1062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Making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distribution transparent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00" y="188846"/>
            <a:ext cx="4216400" cy="1938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Degree</a:t>
            </a:r>
            <a:r>
              <a:rPr sz="14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transparency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</a:pP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Exposing</a:t>
            </a:r>
            <a:r>
              <a:rPr sz="1200" spc="-15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distribution</a:t>
            </a: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7C00"/>
                </a:solidFill>
                <a:latin typeface="Arial"/>
                <a:cs typeface="Arial"/>
              </a:rPr>
              <a:t>may</a:t>
            </a: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be</a:t>
            </a: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good</a:t>
            </a:r>
            <a:endParaRPr sz="1200">
              <a:latin typeface="Arial"/>
              <a:cs typeface="Arial"/>
            </a:endParaRPr>
          </a:p>
          <a:p>
            <a:pPr marL="554355" marR="356870" indent="-168275" algn="just">
              <a:lnSpc>
                <a:spcPct val="100000"/>
              </a:lnSpc>
              <a:spcBef>
                <a:spcPts val="790"/>
              </a:spcBef>
              <a:buClr>
                <a:srgbClr val="007C00"/>
              </a:buClr>
              <a:buChar char="►"/>
              <a:tabLst>
                <a:tab pos="554990" algn="l"/>
              </a:tabLst>
            </a:pPr>
            <a:r>
              <a:rPr sz="1000" spc="-5" dirty="0">
                <a:latin typeface="Arial"/>
                <a:cs typeface="Arial"/>
              </a:rPr>
              <a:t>Making use of location-based </a:t>
            </a:r>
            <a:r>
              <a:rPr sz="1000" dirty="0">
                <a:latin typeface="Arial"/>
                <a:cs typeface="Arial"/>
              </a:rPr>
              <a:t>services </a:t>
            </a:r>
            <a:r>
              <a:rPr sz="1000" spc="-5" dirty="0">
                <a:latin typeface="Arial"/>
                <a:cs typeface="Arial"/>
              </a:rPr>
              <a:t>(finding </a:t>
            </a:r>
            <a:r>
              <a:rPr sz="1000" spc="-10" dirty="0">
                <a:latin typeface="Arial"/>
                <a:cs typeface="Arial"/>
              </a:rPr>
              <a:t>your nearby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friends)</a:t>
            </a:r>
            <a:endParaRPr sz="1000">
              <a:latin typeface="Arial"/>
              <a:cs typeface="Arial"/>
            </a:endParaRPr>
          </a:p>
          <a:p>
            <a:pPr marL="554355" indent="-168275" algn="just">
              <a:lnSpc>
                <a:spcPct val="100000"/>
              </a:lnSpc>
              <a:spcBef>
                <a:spcPts val="590"/>
              </a:spcBef>
              <a:buClr>
                <a:srgbClr val="007C00"/>
              </a:buClr>
              <a:buChar char="►"/>
              <a:tabLst>
                <a:tab pos="554990" algn="l"/>
              </a:tabLst>
            </a:pPr>
            <a:r>
              <a:rPr sz="1000" spc="-5" dirty="0">
                <a:latin typeface="Arial"/>
                <a:cs typeface="Arial"/>
              </a:rPr>
              <a:t>When dealing with users in different time </a:t>
            </a:r>
            <a:r>
              <a:rPr sz="1000" spc="-10" dirty="0">
                <a:latin typeface="Arial"/>
                <a:cs typeface="Arial"/>
              </a:rPr>
              <a:t>zones</a:t>
            </a:r>
            <a:endParaRPr sz="1000">
              <a:latin typeface="Arial"/>
              <a:cs typeface="Arial"/>
            </a:endParaRPr>
          </a:p>
          <a:p>
            <a:pPr marL="549910" marR="43180" indent="-163830" algn="just">
              <a:lnSpc>
                <a:spcPct val="100000"/>
              </a:lnSpc>
              <a:spcBef>
                <a:spcPts val="590"/>
              </a:spcBef>
              <a:buClr>
                <a:srgbClr val="007C00"/>
              </a:buClr>
              <a:buChar char="►"/>
              <a:tabLst>
                <a:tab pos="554990" algn="l"/>
              </a:tabLst>
            </a:pPr>
            <a:r>
              <a:rPr sz="1000" spc="-5" dirty="0">
                <a:latin typeface="Arial"/>
                <a:cs typeface="Arial"/>
              </a:rPr>
              <a:t>When it </a:t>
            </a:r>
            <a:r>
              <a:rPr sz="1000" spc="-10" dirty="0">
                <a:latin typeface="Arial"/>
                <a:cs typeface="Arial"/>
              </a:rPr>
              <a:t>makes </a:t>
            </a:r>
            <a:r>
              <a:rPr sz="1000" spc="-5" dirty="0">
                <a:latin typeface="Arial"/>
                <a:cs typeface="Arial"/>
              </a:rPr>
              <a:t>it easier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 user to understand </a:t>
            </a:r>
            <a:r>
              <a:rPr sz="1000" spc="-15" dirty="0">
                <a:latin typeface="Arial"/>
                <a:cs typeface="Arial"/>
              </a:rPr>
              <a:t>what’s </a:t>
            </a:r>
            <a:r>
              <a:rPr sz="1000" spc="-5" dirty="0">
                <a:latin typeface="Arial"/>
                <a:cs typeface="Arial"/>
              </a:rPr>
              <a:t>going on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(when e.g., a </a:t>
            </a:r>
            <a:r>
              <a:rPr sz="1000" spc="-5" dirty="0">
                <a:latin typeface="Arial"/>
                <a:cs typeface="Arial"/>
              </a:rPr>
              <a:t>server </a:t>
            </a:r>
            <a:r>
              <a:rPr sz="1000" spc="-10" dirty="0">
                <a:latin typeface="Arial"/>
                <a:cs typeface="Arial"/>
              </a:rPr>
              <a:t>does </a:t>
            </a:r>
            <a:r>
              <a:rPr sz="1000" spc="-5" dirty="0">
                <a:latin typeface="Arial"/>
                <a:cs typeface="Arial"/>
              </a:rPr>
              <a:t>not </a:t>
            </a:r>
            <a:r>
              <a:rPr sz="1000" spc="-10" dirty="0">
                <a:latin typeface="Arial"/>
                <a:cs typeface="Arial"/>
              </a:rPr>
              <a:t>respond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long </a:t>
            </a:r>
            <a:r>
              <a:rPr sz="1000" spc="-10" dirty="0">
                <a:latin typeface="Arial"/>
                <a:cs typeface="Arial"/>
              </a:rPr>
              <a:t>time, </a:t>
            </a:r>
            <a:r>
              <a:rPr sz="1000" dirty="0">
                <a:latin typeface="Arial"/>
                <a:cs typeface="Arial"/>
              </a:rPr>
              <a:t>report </a:t>
            </a: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as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failing).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120523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Degree</a:t>
            </a:r>
            <a:r>
              <a:rPr sz="600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of distribution transparency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139" y="716"/>
            <a:ext cx="1062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Making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distribution transparent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88846"/>
            <a:ext cx="4241800" cy="2609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Degree</a:t>
            </a:r>
            <a:r>
              <a:rPr sz="14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transparency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Exposing</a:t>
            </a:r>
            <a:r>
              <a:rPr sz="1200" spc="-15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distribution</a:t>
            </a: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07C00"/>
                </a:solidFill>
                <a:latin typeface="Arial"/>
                <a:cs typeface="Arial"/>
              </a:rPr>
              <a:t>may</a:t>
            </a: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be</a:t>
            </a: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good</a:t>
            </a:r>
            <a:endParaRPr sz="1200">
              <a:latin typeface="Arial"/>
              <a:cs typeface="Arial"/>
            </a:endParaRPr>
          </a:p>
          <a:p>
            <a:pPr marL="567055" marR="369570" indent="-168275" algn="just">
              <a:lnSpc>
                <a:spcPct val="100000"/>
              </a:lnSpc>
              <a:spcBef>
                <a:spcPts val="790"/>
              </a:spcBef>
              <a:buClr>
                <a:srgbClr val="007C00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Making use of location-based </a:t>
            </a:r>
            <a:r>
              <a:rPr sz="1000" dirty="0">
                <a:latin typeface="Arial"/>
                <a:cs typeface="Arial"/>
              </a:rPr>
              <a:t>services </a:t>
            </a:r>
            <a:r>
              <a:rPr sz="1000" spc="-5" dirty="0">
                <a:latin typeface="Arial"/>
                <a:cs typeface="Arial"/>
              </a:rPr>
              <a:t>(finding </a:t>
            </a:r>
            <a:r>
              <a:rPr sz="1000" spc="-10" dirty="0">
                <a:latin typeface="Arial"/>
                <a:cs typeface="Arial"/>
              </a:rPr>
              <a:t>your nearby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friends)</a:t>
            </a:r>
            <a:endParaRPr sz="1000">
              <a:latin typeface="Arial"/>
              <a:cs typeface="Arial"/>
            </a:endParaRPr>
          </a:p>
          <a:p>
            <a:pPr marL="567055" indent="-168275" algn="just">
              <a:lnSpc>
                <a:spcPct val="100000"/>
              </a:lnSpc>
              <a:spcBef>
                <a:spcPts val="590"/>
              </a:spcBef>
              <a:buClr>
                <a:srgbClr val="007C00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When dealing with users in different time </a:t>
            </a:r>
            <a:r>
              <a:rPr sz="1000" spc="-10" dirty="0">
                <a:latin typeface="Arial"/>
                <a:cs typeface="Arial"/>
              </a:rPr>
              <a:t>zones</a:t>
            </a:r>
            <a:endParaRPr sz="1000">
              <a:latin typeface="Arial"/>
              <a:cs typeface="Arial"/>
            </a:endParaRPr>
          </a:p>
          <a:p>
            <a:pPr marL="562610" marR="55880" indent="-163830" algn="just">
              <a:lnSpc>
                <a:spcPct val="100000"/>
              </a:lnSpc>
              <a:spcBef>
                <a:spcPts val="590"/>
              </a:spcBef>
              <a:buClr>
                <a:srgbClr val="007C00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When it </a:t>
            </a:r>
            <a:r>
              <a:rPr sz="1000" spc="-10" dirty="0">
                <a:latin typeface="Arial"/>
                <a:cs typeface="Arial"/>
              </a:rPr>
              <a:t>makes </a:t>
            </a:r>
            <a:r>
              <a:rPr sz="1000" spc="-5" dirty="0">
                <a:latin typeface="Arial"/>
                <a:cs typeface="Arial"/>
              </a:rPr>
              <a:t>it easier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 user to understand </a:t>
            </a:r>
            <a:r>
              <a:rPr sz="1000" spc="-15" dirty="0">
                <a:latin typeface="Arial"/>
                <a:cs typeface="Arial"/>
              </a:rPr>
              <a:t>what’s </a:t>
            </a:r>
            <a:r>
              <a:rPr sz="1000" spc="-5" dirty="0">
                <a:latin typeface="Arial"/>
                <a:cs typeface="Arial"/>
              </a:rPr>
              <a:t>going on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(when e.g., a </a:t>
            </a:r>
            <a:r>
              <a:rPr sz="1000" spc="-5" dirty="0">
                <a:latin typeface="Arial"/>
                <a:cs typeface="Arial"/>
              </a:rPr>
              <a:t>server </a:t>
            </a:r>
            <a:r>
              <a:rPr sz="1000" spc="-10" dirty="0">
                <a:latin typeface="Arial"/>
                <a:cs typeface="Arial"/>
              </a:rPr>
              <a:t>does </a:t>
            </a:r>
            <a:r>
              <a:rPr sz="1000" spc="-5" dirty="0">
                <a:latin typeface="Arial"/>
                <a:cs typeface="Arial"/>
              </a:rPr>
              <a:t>not </a:t>
            </a:r>
            <a:r>
              <a:rPr sz="1000" spc="-10" dirty="0">
                <a:latin typeface="Arial"/>
                <a:cs typeface="Arial"/>
              </a:rPr>
              <a:t>respond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long </a:t>
            </a:r>
            <a:r>
              <a:rPr sz="1000" spc="-10" dirty="0">
                <a:latin typeface="Arial"/>
                <a:cs typeface="Arial"/>
              </a:rPr>
              <a:t>time, </a:t>
            </a:r>
            <a:r>
              <a:rPr sz="1000" dirty="0">
                <a:latin typeface="Arial"/>
                <a:cs typeface="Arial"/>
              </a:rPr>
              <a:t>report </a:t>
            </a: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as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failing).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Conclusion</a:t>
            </a:r>
            <a:endParaRPr sz="1200">
              <a:latin typeface="Arial"/>
              <a:cs typeface="Arial"/>
            </a:endParaRPr>
          </a:p>
          <a:p>
            <a:pPr marL="289560" marR="55880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Distribution </a:t>
            </a:r>
            <a:r>
              <a:rPr sz="1000" spc="-10" dirty="0">
                <a:latin typeface="Arial"/>
                <a:cs typeface="Arial"/>
              </a:rPr>
              <a:t>transparency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nice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goal,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but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achieving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 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different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story,</a:t>
            </a:r>
            <a:r>
              <a:rPr sz="1000" spc="-5" dirty="0">
                <a:latin typeface="Arial"/>
                <a:cs typeface="Arial"/>
              </a:rPr>
              <a:t> and it should often not </a:t>
            </a:r>
            <a:r>
              <a:rPr sz="1000" spc="-20" dirty="0">
                <a:latin typeface="Arial"/>
                <a:cs typeface="Arial"/>
              </a:rPr>
              <a:t>even</a:t>
            </a:r>
            <a:r>
              <a:rPr sz="1000" spc="-5" dirty="0">
                <a:latin typeface="Arial"/>
                <a:cs typeface="Arial"/>
              </a:rPr>
              <a:t> be aimed at.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1843" y="716"/>
            <a:ext cx="409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Being open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2667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Openness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of 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769" y="1024615"/>
            <a:ext cx="3970020" cy="12496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are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we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talking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about?</a:t>
            </a:r>
            <a:endParaRPr sz="1200">
              <a:latin typeface="Arial"/>
              <a:cs typeface="Arial"/>
            </a:endParaRPr>
          </a:p>
          <a:p>
            <a:pPr marL="45085" marR="30480">
              <a:lnSpc>
                <a:spcPct val="100000"/>
              </a:lnSpc>
              <a:spcBef>
                <a:spcPts val="190"/>
              </a:spcBef>
            </a:pPr>
            <a:r>
              <a:rPr sz="1000" spc="-10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able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interact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services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from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other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irrespective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underlying environment:</a:t>
            </a:r>
            <a:endParaRPr sz="1000">
              <a:latin typeface="Arial"/>
              <a:cs typeface="Arial"/>
            </a:endParaRPr>
          </a:p>
          <a:p>
            <a:pPr marL="321945" indent="-168275">
              <a:lnSpc>
                <a:spcPts val="12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22580" algn="l"/>
              </a:tabLst>
            </a:pPr>
            <a:r>
              <a:rPr sz="1000" spc="-5" dirty="0">
                <a:latin typeface="Arial"/>
                <a:cs typeface="Arial"/>
              </a:rPr>
              <a:t>Systems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should conform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well-defined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interfaces</a:t>
            </a:r>
            <a:endParaRPr sz="1000">
              <a:latin typeface="Arial"/>
              <a:cs typeface="Arial"/>
            </a:endParaRPr>
          </a:p>
          <a:p>
            <a:pPr marL="321945" indent="-168275">
              <a:lnSpc>
                <a:spcPts val="1195"/>
              </a:lnSpc>
              <a:buClr>
                <a:srgbClr val="3333B2"/>
              </a:buClr>
              <a:buChar char="►"/>
              <a:tabLst>
                <a:tab pos="322580" algn="l"/>
              </a:tabLst>
            </a:pPr>
            <a:r>
              <a:rPr sz="1000" spc="-5" dirty="0">
                <a:latin typeface="Arial"/>
                <a:cs typeface="Arial"/>
              </a:rPr>
              <a:t>Systems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should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easily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interoperate</a:t>
            </a:r>
            <a:endParaRPr sz="1000">
              <a:latin typeface="Arial"/>
              <a:cs typeface="Arial"/>
            </a:endParaRPr>
          </a:p>
          <a:p>
            <a:pPr marL="321945" indent="-168275">
              <a:lnSpc>
                <a:spcPts val="1195"/>
              </a:lnSpc>
              <a:buClr>
                <a:srgbClr val="3333B2"/>
              </a:buClr>
              <a:buChar char="►"/>
              <a:tabLst>
                <a:tab pos="322580" algn="l"/>
              </a:tabLst>
            </a:pPr>
            <a:r>
              <a:rPr sz="1000" spc="-5" dirty="0">
                <a:latin typeface="Arial"/>
                <a:cs typeface="Arial"/>
              </a:rPr>
              <a:t>Systems should</a:t>
            </a:r>
            <a:r>
              <a:rPr sz="1000" dirty="0">
                <a:latin typeface="Arial"/>
                <a:cs typeface="Arial"/>
              </a:rPr>
              <a:t> support 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portability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applications</a:t>
            </a:r>
            <a:endParaRPr sz="1000">
              <a:latin typeface="Arial"/>
              <a:cs typeface="Arial"/>
            </a:endParaRPr>
          </a:p>
          <a:p>
            <a:pPr marL="321945" indent="-168275">
              <a:lnSpc>
                <a:spcPts val="1200"/>
              </a:lnSpc>
              <a:buClr>
                <a:srgbClr val="3333B2"/>
              </a:buClr>
              <a:buChar char="►"/>
              <a:tabLst>
                <a:tab pos="322580" algn="l"/>
              </a:tabLst>
            </a:pPr>
            <a:r>
              <a:rPr sz="1000" spc="-5" dirty="0">
                <a:latin typeface="Arial"/>
                <a:cs typeface="Arial"/>
              </a:rPr>
              <a:t>Systems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should be easily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extensible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13" y="3327684"/>
            <a:ext cx="1589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Interoperability, </a:t>
            </a:r>
            <a:r>
              <a:rPr sz="600" spc="-10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composability,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and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extensibility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748" y="3327684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77216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Scalability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dimensions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3980815" cy="997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Scale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  <a:p>
            <a:pPr marL="264160">
              <a:lnSpc>
                <a:spcPts val="1410"/>
              </a:lnSpc>
              <a:spcBef>
                <a:spcPts val="96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64160" marR="5080">
              <a:lnSpc>
                <a:spcPts val="12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Many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developers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modern </a:t>
            </a:r>
            <a:r>
              <a:rPr sz="1000" spc="-5" dirty="0">
                <a:latin typeface="Arial"/>
                <a:cs typeface="Arial"/>
              </a:rPr>
              <a:t>distributed systems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easily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 the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adjective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“scalable”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without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making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clear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why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their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actually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scales.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77216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Scalability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dimensions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88846"/>
            <a:ext cx="4031615" cy="19742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689735"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Scale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  <a:spcBef>
                <a:spcPts val="96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Many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developers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modern </a:t>
            </a:r>
            <a:r>
              <a:rPr sz="1000" spc="-5" dirty="0">
                <a:latin typeface="Arial"/>
                <a:cs typeface="Arial"/>
              </a:rPr>
              <a:t>distributed systems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easily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 the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adjective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“scalable”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without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making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clear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why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their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actually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scales.</a:t>
            </a:r>
            <a:endParaRPr sz="1000">
              <a:latin typeface="Arial"/>
              <a:cs typeface="Arial"/>
            </a:endParaRPr>
          </a:p>
          <a:p>
            <a:pPr marR="1689100" algn="ctr">
              <a:lnSpc>
                <a:spcPct val="100000"/>
              </a:lnSpc>
              <a:spcBef>
                <a:spcPts val="64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At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least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three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Number 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and/or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processes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(size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scalability)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Maximum distance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between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nodes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(geographical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scalability)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Number of administrative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domains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(administrative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scalability)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77216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Scalability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dimensions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00" y="188846"/>
            <a:ext cx="4206875" cy="2948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839595"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Scale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  <a:p>
            <a:pPr marL="302260">
              <a:lnSpc>
                <a:spcPts val="1410"/>
              </a:lnSpc>
              <a:spcBef>
                <a:spcPts val="96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302260" marR="192405">
              <a:lnSpc>
                <a:spcPts val="12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Many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developers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modern </a:t>
            </a:r>
            <a:r>
              <a:rPr sz="1000" spc="-5" dirty="0">
                <a:latin typeface="Arial"/>
                <a:cs typeface="Arial"/>
              </a:rPr>
              <a:t>distributed systems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easily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 the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adjective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“scalable”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without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making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clear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why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their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actually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scales.</a:t>
            </a:r>
            <a:endParaRPr sz="1000">
              <a:latin typeface="Arial"/>
              <a:cs typeface="Arial"/>
            </a:endParaRPr>
          </a:p>
          <a:p>
            <a:pPr marR="1838960" algn="ctr">
              <a:lnSpc>
                <a:spcPct val="100000"/>
              </a:lnSpc>
              <a:spcBef>
                <a:spcPts val="64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At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least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three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components</a:t>
            </a:r>
            <a:endParaRPr sz="1200">
              <a:latin typeface="Arial"/>
              <a:cs typeface="Arial"/>
            </a:endParaRPr>
          </a:p>
          <a:p>
            <a:pPr marL="5797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80390" algn="l"/>
              </a:tabLst>
            </a:pPr>
            <a:r>
              <a:rPr sz="1000" spc="-5" dirty="0">
                <a:latin typeface="Arial"/>
                <a:cs typeface="Arial"/>
              </a:rPr>
              <a:t>Number 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and/or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processes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(size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scalability)</a:t>
            </a:r>
            <a:endParaRPr sz="1000">
              <a:latin typeface="Arial"/>
              <a:cs typeface="Arial"/>
            </a:endParaRPr>
          </a:p>
          <a:p>
            <a:pPr marL="5797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80390" algn="l"/>
              </a:tabLst>
            </a:pPr>
            <a:r>
              <a:rPr sz="1000" spc="-5" dirty="0">
                <a:latin typeface="Arial"/>
                <a:cs typeface="Arial"/>
              </a:rPr>
              <a:t>Maximum distance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between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nodes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(geographical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scalability)</a:t>
            </a:r>
            <a:endParaRPr sz="1000">
              <a:latin typeface="Arial"/>
              <a:cs typeface="Arial"/>
            </a:endParaRPr>
          </a:p>
          <a:p>
            <a:pPr marL="5797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80390" algn="l"/>
              </a:tabLst>
            </a:pPr>
            <a:r>
              <a:rPr sz="1000" spc="-5" dirty="0">
                <a:latin typeface="Arial"/>
                <a:cs typeface="Arial"/>
              </a:rPr>
              <a:t>Number of administrative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domains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(administrative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scalability)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302260">
              <a:lnSpc>
                <a:spcPts val="1410"/>
              </a:lnSpc>
            </a:pPr>
            <a:r>
              <a:rPr sz="1200" spc="-5" dirty="0">
                <a:solidFill>
                  <a:srgbClr val="FA0000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302260" marR="17780">
              <a:lnSpc>
                <a:spcPts val="1200"/>
              </a:lnSpc>
              <a:spcBef>
                <a:spcPts val="15"/>
              </a:spcBef>
            </a:pPr>
            <a:r>
              <a:rPr sz="1000" spc="-5" dirty="0">
                <a:latin typeface="Arial"/>
                <a:cs typeface="Arial"/>
              </a:rPr>
              <a:t>Most systems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account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only,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a</a:t>
            </a:r>
            <a:r>
              <a:rPr sz="1000" dirty="0">
                <a:latin typeface="Arial"/>
                <a:cs typeface="Arial"/>
              </a:rPr>
              <a:t> certain </a:t>
            </a:r>
            <a:r>
              <a:rPr sz="1000" spc="-10" dirty="0">
                <a:latin typeface="Arial"/>
                <a:cs typeface="Arial"/>
              </a:rPr>
              <a:t>extent,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size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scalability. </a:t>
            </a:r>
            <a:r>
              <a:rPr sz="1000" spc="-5" dirty="0">
                <a:latin typeface="Arial"/>
                <a:cs typeface="Arial"/>
              </a:rPr>
              <a:t> Often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solution: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multiple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powerful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servers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operating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independently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parallel.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Today,</a:t>
            </a:r>
            <a:r>
              <a:rPr sz="1000" spc="-5" dirty="0">
                <a:latin typeface="Arial"/>
                <a:cs typeface="Arial"/>
              </a:rPr>
              <a:t> the challenge still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lies in geographical and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administrative</a:t>
            </a:r>
            <a:r>
              <a:rPr sz="1000" spc="-10" dirty="0">
                <a:latin typeface="Arial"/>
                <a:cs typeface="Arial"/>
              </a:rPr>
              <a:t> scalability.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4744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What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is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distributed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system?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553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Distributed</a:t>
            </a:r>
            <a:r>
              <a:rPr spc="-30" dirty="0"/>
              <a:t> </a:t>
            </a:r>
            <a:r>
              <a:rPr spc="1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7728" y="930831"/>
            <a:ext cx="3968750" cy="1528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Definition</a:t>
            </a:r>
            <a:endParaRPr sz="1200">
              <a:latin typeface="Arial"/>
              <a:cs typeface="Arial"/>
            </a:endParaRPr>
          </a:p>
          <a:p>
            <a:pPr marL="41910" marR="30480" indent="-4445">
              <a:lnSpc>
                <a:spcPts val="1200"/>
              </a:lnSpc>
              <a:spcBef>
                <a:spcPts val="10"/>
              </a:spcBef>
            </a:pPr>
            <a:r>
              <a:rPr sz="1000" spc="-2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distributed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system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collection 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autonomous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computing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elements </a:t>
            </a:r>
            <a:r>
              <a:rPr sz="1000" spc="-26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appears to its users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 a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single coherent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system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65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Characteristic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features</a:t>
            </a:r>
            <a:endParaRPr sz="1200">
              <a:latin typeface="Arial"/>
              <a:cs typeface="Arial"/>
            </a:endParaRPr>
          </a:p>
          <a:p>
            <a:pPr marL="318770" marR="92075" indent="-168275">
              <a:lnSpc>
                <a:spcPct val="100000"/>
              </a:lnSpc>
              <a:spcBef>
                <a:spcPts val="540"/>
              </a:spcBef>
              <a:buClr>
                <a:srgbClr val="3333B2"/>
              </a:buClr>
              <a:buChar char="►"/>
              <a:tabLst>
                <a:tab pos="319405" algn="l"/>
              </a:tabLst>
            </a:pPr>
            <a:r>
              <a:rPr sz="1000" spc="-10" dirty="0">
                <a:latin typeface="Arial"/>
                <a:cs typeface="Arial"/>
              </a:rPr>
              <a:t>Autonomous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computing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elements,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also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referred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nodes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they </a:t>
            </a:r>
            <a:r>
              <a:rPr sz="1000" spc="-5" dirty="0">
                <a:latin typeface="Arial"/>
                <a:cs typeface="Arial"/>
              </a:rPr>
              <a:t>hardware </a:t>
            </a:r>
            <a:r>
              <a:rPr sz="1000" spc="-10" dirty="0">
                <a:latin typeface="Arial"/>
                <a:cs typeface="Arial"/>
              </a:rPr>
              <a:t>devices</a:t>
            </a:r>
            <a:r>
              <a:rPr sz="1000" spc="-5" dirty="0">
                <a:latin typeface="Arial"/>
                <a:cs typeface="Arial"/>
              </a:rPr>
              <a:t> or software processes.</a:t>
            </a:r>
            <a:endParaRPr sz="1000">
              <a:latin typeface="Arial"/>
              <a:cs typeface="Arial"/>
            </a:endParaRPr>
          </a:p>
          <a:p>
            <a:pPr marL="318770" marR="10604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19405" algn="l"/>
              </a:tabLst>
            </a:pPr>
            <a:r>
              <a:rPr sz="1000" spc="-5" dirty="0">
                <a:latin typeface="Arial"/>
                <a:cs typeface="Arial"/>
              </a:rPr>
              <a:t>Single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coherent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system: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perceive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single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メイリオ"/>
                <a:cs typeface="メイリオ"/>
              </a:rPr>
              <a:t>⇒</a:t>
            </a:r>
            <a:r>
              <a:rPr sz="1000" i="1" spc="-65" dirty="0">
                <a:latin typeface="メイリオ"/>
                <a:cs typeface="メイリオ"/>
              </a:rPr>
              <a:t> </a:t>
            </a:r>
            <a:r>
              <a:rPr sz="1000" spc="-5" dirty="0">
                <a:latin typeface="Arial"/>
                <a:cs typeface="Arial"/>
              </a:rPr>
              <a:t>nodes need to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collaborate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713" y="3331252"/>
            <a:ext cx="77216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Scalability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dimensions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16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217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Size</a:t>
            </a:r>
            <a:r>
              <a:rPr sz="14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scalability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1049843"/>
            <a:ext cx="3883660" cy="12134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3020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Root</a:t>
            </a:r>
            <a:r>
              <a:rPr sz="12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causes</a:t>
            </a:r>
            <a:r>
              <a:rPr sz="12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scalability</a:t>
            </a:r>
            <a:r>
              <a:rPr sz="12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problems</a:t>
            </a:r>
            <a:r>
              <a:rPr sz="12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centralized </a:t>
            </a:r>
            <a:r>
              <a:rPr sz="1200" spc="-3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solutions</a:t>
            </a:r>
            <a:endParaRPr sz="12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09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latin typeface="Arial"/>
                <a:cs typeface="Arial"/>
              </a:rPr>
              <a:t>The computational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capacity,</a:t>
            </a:r>
            <a:r>
              <a:rPr sz="1000" spc="-5" dirty="0">
                <a:latin typeface="Arial"/>
                <a:cs typeface="Arial"/>
              </a:rPr>
              <a:t> limited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by</a:t>
            </a:r>
            <a:r>
              <a:rPr sz="1000" spc="-5" dirty="0">
                <a:latin typeface="Arial"/>
                <a:cs typeface="Arial"/>
              </a:rPr>
              <a:t> 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CPUs</a:t>
            </a:r>
            <a:endParaRPr sz="1000">
              <a:latin typeface="Arial"/>
              <a:cs typeface="Arial"/>
            </a:endParaRPr>
          </a:p>
          <a:p>
            <a:pPr marL="314960" marR="30480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latin typeface="Arial"/>
                <a:cs typeface="Arial"/>
              </a:rPr>
              <a:t>The storage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capacity,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including 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transfer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between CPUs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disks</a:t>
            </a:r>
            <a:endParaRPr sz="10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latin typeface="Arial"/>
                <a:cs typeface="Arial"/>
              </a:rPr>
              <a:t>The network between the user and the centralized </a:t>
            </a:r>
            <a:r>
              <a:rPr sz="1000" dirty="0">
                <a:latin typeface="Arial"/>
                <a:cs typeface="Arial"/>
              </a:rPr>
              <a:t>service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713" y="3331252"/>
            <a:ext cx="77216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Scalability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dimensions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3096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Problems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 geographical scalability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304" y="1013706"/>
            <a:ext cx="3853179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marR="30480" indent="-16827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spc="-5" dirty="0">
                <a:latin typeface="Arial"/>
                <a:cs typeface="Arial"/>
              </a:rPr>
              <a:t>Cannot simply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go from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LAN 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WAN: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distributed systems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assume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synchronous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client-server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interactions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client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sends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request 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waits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 </a:t>
            </a:r>
            <a:r>
              <a:rPr sz="1000" spc="-15" dirty="0">
                <a:latin typeface="Arial"/>
                <a:cs typeface="Arial"/>
              </a:rPr>
              <a:t>answer.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Latency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may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easily prohibit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this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scheme.</a:t>
            </a:r>
            <a:endParaRPr sz="1000">
              <a:latin typeface="Arial"/>
              <a:cs typeface="Arial"/>
            </a:endParaRPr>
          </a:p>
          <a:p>
            <a:pPr marL="205740" marR="484505" indent="-168275">
              <a:lnSpc>
                <a:spcPct val="100000"/>
              </a:lnSpc>
              <a:spcBef>
                <a:spcPts val="580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spc="-20" dirty="0">
                <a:latin typeface="Arial"/>
                <a:cs typeface="Arial"/>
              </a:rPr>
              <a:t>WAN</a:t>
            </a:r>
            <a:r>
              <a:rPr sz="1000" spc="-5" dirty="0">
                <a:latin typeface="Arial"/>
                <a:cs typeface="Arial"/>
              </a:rPr>
              <a:t> links 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inherently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unreliable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simply moving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streaming video from LAN to </a:t>
            </a:r>
            <a:r>
              <a:rPr sz="1000" spc="-20" dirty="0">
                <a:latin typeface="Arial"/>
                <a:cs typeface="Arial"/>
              </a:rPr>
              <a:t>WAN</a:t>
            </a:r>
            <a:r>
              <a:rPr sz="1000" spc="-5" dirty="0">
                <a:latin typeface="Arial"/>
                <a:cs typeface="Arial"/>
              </a:rPr>
              <a:t> is bound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fail.</a:t>
            </a:r>
            <a:endParaRPr sz="1000">
              <a:latin typeface="Arial"/>
              <a:cs typeface="Arial"/>
            </a:endParaRPr>
          </a:p>
          <a:p>
            <a:pPr marL="205740" marR="14986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Lack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 of multipoint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communication</a:t>
            </a:r>
            <a:r>
              <a:rPr sz="1000" spc="-5" dirty="0">
                <a:latin typeface="Arial"/>
                <a:cs typeface="Arial"/>
              </a:rPr>
              <a:t>, so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simple search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broadcast cannot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deployed.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Solution 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develop</a:t>
            </a:r>
            <a:r>
              <a:rPr sz="1000" spc="-5" dirty="0">
                <a:latin typeface="Arial"/>
                <a:cs typeface="Arial"/>
              </a:rPr>
              <a:t> separate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naming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directory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services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(having their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own</a:t>
            </a:r>
            <a:r>
              <a:rPr sz="1000" spc="-5" dirty="0">
                <a:latin typeface="Arial"/>
                <a:cs typeface="Arial"/>
              </a:rPr>
              <a:t> scalability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problems).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77216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Scalability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dimensions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21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9385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31743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Problems</a:t>
            </a:r>
            <a:r>
              <a:rPr dirty="0"/>
              <a:t> </a:t>
            </a:r>
            <a:r>
              <a:rPr spc="15" dirty="0"/>
              <a:t>with</a:t>
            </a:r>
            <a:r>
              <a:rPr spc="5" dirty="0"/>
              <a:t> </a:t>
            </a:r>
            <a:r>
              <a:rPr spc="10" dirty="0"/>
              <a:t>administrative</a:t>
            </a:r>
            <a:r>
              <a:rPr dirty="0"/>
              <a:t> </a:t>
            </a:r>
            <a:r>
              <a:rPr spc="10" dirty="0"/>
              <a:t>scalability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194" y="450136"/>
            <a:ext cx="3837940" cy="2827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200">
              <a:latin typeface="Arial"/>
              <a:cs typeface="Arial"/>
            </a:endParaRPr>
          </a:p>
          <a:p>
            <a:pPr marL="50800" marR="537845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Conflicting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policies</a:t>
            </a:r>
            <a:r>
              <a:rPr sz="1000" dirty="0">
                <a:latin typeface="Arial"/>
                <a:cs typeface="Arial"/>
              </a:rPr>
              <a:t> concerning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usage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thus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payment),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management,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 security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95"/>
              </a:spcBef>
            </a:pP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Examples</a:t>
            </a:r>
            <a:endParaRPr sz="1200">
              <a:latin typeface="Arial"/>
              <a:cs typeface="Arial"/>
            </a:endParaRPr>
          </a:p>
          <a:p>
            <a:pPr marL="327660" marR="280670" indent="-168275">
              <a:lnSpc>
                <a:spcPct val="100000"/>
              </a:lnSpc>
              <a:spcBef>
                <a:spcPts val="775"/>
              </a:spcBef>
              <a:buClr>
                <a:srgbClr val="007C00"/>
              </a:buClr>
              <a:buChar char="►"/>
              <a:tabLst>
                <a:tab pos="328295" algn="l"/>
              </a:tabLst>
            </a:pP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Computational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grids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share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expensive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resources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between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different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domains.</a:t>
            </a:r>
            <a:endParaRPr sz="1000">
              <a:latin typeface="Arial"/>
              <a:cs typeface="Arial"/>
            </a:endParaRPr>
          </a:p>
          <a:p>
            <a:pPr marL="327660" marR="30480" indent="-168275">
              <a:lnSpc>
                <a:spcPct val="100000"/>
              </a:lnSpc>
              <a:spcBef>
                <a:spcPts val="585"/>
              </a:spcBef>
              <a:buClr>
                <a:srgbClr val="007C00"/>
              </a:buClr>
              <a:buChar char="►"/>
              <a:tabLst>
                <a:tab pos="328295" algn="l"/>
              </a:tabLst>
            </a:pP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Shared equipment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how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control,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manage,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 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shared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radio telescope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constructed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large-scale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shared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sensor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►"/>
            </a:pPr>
            <a:endParaRPr sz="10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spc="-5" dirty="0">
                <a:solidFill>
                  <a:srgbClr val="FA0000"/>
                </a:solidFill>
                <a:latin typeface="Arial"/>
                <a:cs typeface="Arial"/>
              </a:rPr>
              <a:t>Exception:</a:t>
            </a:r>
            <a:r>
              <a:rPr sz="1200" spc="7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A0000"/>
                </a:solidFill>
                <a:latin typeface="Arial"/>
                <a:cs typeface="Arial"/>
              </a:rPr>
              <a:t>several</a:t>
            </a:r>
            <a:r>
              <a:rPr sz="1200" spc="-1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A0000"/>
                </a:solidFill>
                <a:latin typeface="Arial"/>
                <a:cs typeface="Arial"/>
              </a:rPr>
              <a:t>peer-to-peer networks</a:t>
            </a:r>
            <a:endParaRPr sz="1200">
              <a:latin typeface="Arial"/>
              <a:cs typeface="Arial"/>
            </a:endParaRPr>
          </a:p>
          <a:p>
            <a:pPr marL="327660" indent="-168275">
              <a:lnSpc>
                <a:spcPts val="1200"/>
              </a:lnSpc>
              <a:spcBef>
                <a:spcPts val="770"/>
              </a:spcBef>
              <a:buClr>
                <a:srgbClr val="FA0000"/>
              </a:buClr>
              <a:buChar char="►"/>
              <a:tabLst>
                <a:tab pos="328295" algn="l"/>
              </a:tabLst>
            </a:pPr>
            <a:r>
              <a:rPr sz="1000" spc="-5" dirty="0">
                <a:latin typeface="Arial"/>
                <a:cs typeface="Arial"/>
              </a:rPr>
              <a:t>File-sharing systems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(based,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e.g.,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BitTorrent)</a:t>
            </a:r>
            <a:endParaRPr sz="1000">
              <a:latin typeface="Arial"/>
              <a:cs typeface="Arial"/>
            </a:endParaRPr>
          </a:p>
          <a:p>
            <a:pPr marL="327660" indent="-168275">
              <a:lnSpc>
                <a:spcPts val="1195"/>
              </a:lnSpc>
              <a:buClr>
                <a:srgbClr val="FA0000"/>
              </a:buClr>
              <a:buChar char="►"/>
              <a:tabLst>
                <a:tab pos="328295" algn="l"/>
              </a:tabLst>
            </a:pPr>
            <a:r>
              <a:rPr sz="1000" spc="-10" dirty="0">
                <a:latin typeface="Arial"/>
                <a:cs typeface="Arial"/>
              </a:rPr>
              <a:t>Peer-to-peer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telephony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(Skype)</a:t>
            </a:r>
            <a:endParaRPr sz="1000">
              <a:latin typeface="Arial"/>
              <a:cs typeface="Arial"/>
            </a:endParaRPr>
          </a:p>
          <a:p>
            <a:pPr marL="327660" indent="-168275">
              <a:lnSpc>
                <a:spcPts val="1200"/>
              </a:lnSpc>
              <a:buClr>
                <a:srgbClr val="FA0000"/>
              </a:buClr>
              <a:buChar char="►"/>
              <a:tabLst>
                <a:tab pos="328295" algn="l"/>
              </a:tabLst>
            </a:pPr>
            <a:r>
              <a:rPr sz="1000" spc="-10" dirty="0">
                <a:latin typeface="Arial"/>
                <a:cs typeface="Arial"/>
              </a:rPr>
              <a:t>Peer-assisted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audio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streaming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(Spotify)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Arial"/>
                <a:cs typeface="Arial"/>
              </a:rPr>
              <a:t>Note: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end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users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collaborate 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administrative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entities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713" y="3331252"/>
            <a:ext cx="66294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Scaling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techniques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22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821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Techniques</a:t>
            </a:r>
            <a:r>
              <a:rPr sz="14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1105018"/>
            <a:ext cx="2902585" cy="9683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Hide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latencies</a:t>
            </a:r>
            <a:endParaRPr sz="12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45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10" dirty="0">
                <a:latin typeface="Arial"/>
                <a:cs typeface="Arial"/>
              </a:rPr>
              <a:t>Make </a:t>
            </a:r>
            <a:r>
              <a:rPr sz="1000" spc="-5" dirty="0">
                <a:latin typeface="Arial"/>
                <a:cs typeface="Arial"/>
              </a:rPr>
              <a:t>use 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asynchronous communication</a:t>
            </a:r>
            <a:endParaRPr sz="10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15" dirty="0">
                <a:latin typeface="Arial"/>
                <a:cs typeface="Arial"/>
              </a:rPr>
              <a:t>Have</a:t>
            </a:r>
            <a:r>
              <a:rPr sz="1000" spc="-5" dirty="0">
                <a:latin typeface="Arial"/>
                <a:cs typeface="Arial"/>
              </a:rPr>
              <a:t> separate handler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spc="-5" dirty="0">
                <a:latin typeface="Arial"/>
                <a:cs typeface="Arial"/>
              </a:rPr>
              <a:t> incoming response</a:t>
            </a:r>
            <a:endParaRPr sz="10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Problem:</a:t>
            </a:r>
            <a:r>
              <a:rPr sz="1000" spc="6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 </a:t>
            </a:r>
            <a:r>
              <a:rPr sz="1000" spc="-10" dirty="0">
                <a:latin typeface="Arial"/>
                <a:cs typeface="Arial"/>
              </a:rPr>
              <a:t>every</a:t>
            </a:r>
            <a:r>
              <a:rPr sz="1000" spc="-5" dirty="0">
                <a:latin typeface="Arial"/>
                <a:cs typeface="Arial"/>
              </a:rPr>
              <a:t> application fits this model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3682365" cy="570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Techniques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scaling</a:t>
            </a:r>
            <a:endParaRPr sz="14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130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Facilitate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solution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by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moving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computations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0368" y="1148181"/>
            <a:ext cx="3895090" cy="653415"/>
            <a:chOff x="360368" y="1148181"/>
            <a:chExt cx="3895090" cy="653415"/>
          </a:xfrm>
        </p:grpSpPr>
        <p:sp>
          <p:nvSpPr>
            <p:cNvPr id="6" name="object 6"/>
            <p:cNvSpPr/>
            <p:nvPr/>
          </p:nvSpPr>
          <p:spPr>
            <a:xfrm>
              <a:off x="3119543" y="1153452"/>
              <a:ext cx="1130935" cy="598170"/>
            </a:xfrm>
            <a:custGeom>
              <a:avLst/>
              <a:gdLst/>
              <a:ahLst/>
              <a:cxnLst/>
              <a:rect l="l" t="t" r="r" b="b"/>
              <a:pathLst>
                <a:path w="1130935" h="598169">
                  <a:moveTo>
                    <a:pt x="1130480" y="0"/>
                  </a:moveTo>
                  <a:lnTo>
                    <a:pt x="0" y="0"/>
                  </a:lnTo>
                  <a:lnTo>
                    <a:pt x="0" y="597600"/>
                  </a:lnTo>
                  <a:lnTo>
                    <a:pt x="1130480" y="597600"/>
                  </a:lnTo>
                  <a:lnTo>
                    <a:pt x="113048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9543" y="1153452"/>
              <a:ext cx="1130935" cy="598170"/>
            </a:xfrm>
            <a:custGeom>
              <a:avLst/>
              <a:gdLst/>
              <a:ahLst/>
              <a:cxnLst/>
              <a:rect l="l" t="t" r="r" b="b"/>
              <a:pathLst>
                <a:path w="1130935" h="598169">
                  <a:moveTo>
                    <a:pt x="0" y="597600"/>
                  </a:moveTo>
                  <a:lnTo>
                    <a:pt x="1130480" y="597600"/>
                  </a:lnTo>
                  <a:lnTo>
                    <a:pt x="1130480" y="0"/>
                  </a:lnTo>
                  <a:lnTo>
                    <a:pt x="0" y="0"/>
                  </a:lnTo>
                  <a:lnTo>
                    <a:pt x="0" y="597600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8696" y="1246872"/>
              <a:ext cx="295275" cy="424815"/>
            </a:xfrm>
            <a:custGeom>
              <a:avLst/>
              <a:gdLst/>
              <a:ahLst/>
              <a:cxnLst/>
              <a:rect l="l" t="t" r="r" b="b"/>
              <a:pathLst>
                <a:path w="295275" h="424814">
                  <a:moveTo>
                    <a:pt x="294917" y="0"/>
                  </a:moveTo>
                  <a:lnTo>
                    <a:pt x="0" y="0"/>
                  </a:lnTo>
                  <a:lnTo>
                    <a:pt x="0" y="424296"/>
                  </a:lnTo>
                  <a:lnTo>
                    <a:pt x="294917" y="424296"/>
                  </a:lnTo>
                  <a:lnTo>
                    <a:pt x="2949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8696" y="1246872"/>
              <a:ext cx="295275" cy="424815"/>
            </a:xfrm>
            <a:custGeom>
              <a:avLst/>
              <a:gdLst/>
              <a:ahLst/>
              <a:cxnLst/>
              <a:rect l="l" t="t" r="r" b="b"/>
              <a:pathLst>
                <a:path w="295275" h="424814">
                  <a:moveTo>
                    <a:pt x="0" y="424296"/>
                  </a:moveTo>
                  <a:lnTo>
                    <a:pt x="294917" y="424296"/>
                  </a:lnTo>
                  <a:lnTo>
                    <a:pt x="294917" y="0"/>
                  </a:lnTo>
                  <a:lnTo>
                    <a:pt x="0" y="0"/>
                  </a:lnTo>
                  <a:lnTo>
                    <a:pt x="0" y="424296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9365" y="1246872"/>
              <a:ext cx="492125" cy="424815"/>
            </a:xfrm>
            <a:custGeom>
              <a:avLst/>
              <a:gdLst/>
              <a:ahLst/>
              <a:cxnLst/>
              <a:rect l="l" t="t" r="r" b="b"/>
              <a:pathLst>
                <a:path w="492125" h="424814">
                  <a:moveTo>
                    <a:pt x="491515" y="0"/>
                  </a:moveTo>
                  <a:lnTo>
                    <a:pt x="0" y="0"/>
                  </a:lnTo>
                  <a:lnTo>
                    <a:pt x="0" y="424296"/>
                  </a:lnTo>
                  <a:lnTo>
                    <a:pt x="491515" y="424296"/>
                  </a:lnTo>
                  <a:lnTo>
                    <a:pt x="491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3612" y="1246872"/>
              <a:ext cx="737870" cy="424815"/>
            </a:xfrm>
            <a:custGeom>
              <a:avLst/>
              <a:gdLst/>
              <a:ahLst/>
              <a:cxnLst/>
              <a:rect l="l" t="t" r="r" b="b"/>
              <a:pathLst>
                <a:path w="737870" h="424814">
                  <a:moveTo>
                    <a:pt x="245752" y="424296"/>
                  </a:moveTo>
                  <a:lnTo>
                    <a:pt x="737268" y="424296"/>
                  </a:lnTo>
                  <a:lnTo>
                    <a:pt x="737268" y="0"/>
                  </a:lnTo>
                  <a:lnTo>
                    <a:pt x="245752" y="0"/>
                  </a:lnTo>
                  <a:lnTo>
                    <a:pt x="245752" y="424296"/>
                  </a:lnTo>
                  <a:close/>
                </a:path>
                <a:path w="737870" h="424814">
                  <a:moveTo>
                    <a:pt x="0" y="212146"/>
                  </a:moveTo>
                  <a:lnTo>
                    <a:pt x="208374" y="212146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4988" y="1427144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29" h="64134">
                  <a:moveTo>
                    <a:pt x="0" y="0"/>
                  </a:moveTo>
                  <a:lnTo>
                    <a:pt x="5976" y="15937"/>
                  </a:lnTo>
                  <a:lnTo>
                    <a:pt x="7968" y="31875"/>
                  </a:lnTo>
                  <a:lnTo>
                    <a:pt x="5976" y="47813"/>
                  </a:lnTo>
                  <a:lnTo>
                    <a:pt x="0" y="63751"/>
                  </a:lnTo>
                  <a:lnTo>
                    <a:pt x="74377" y="31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9795" y="1671168"/>
              <a:ext cx="76359" cy="1299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19436" y="1706036"/>
              <a:ext cx="36195" cy="92710"/>
            </a:xfrm>
            <a:custGeom>
              <a:avLst/>
              <a:gdLst/>
              <a:ahLst/>
              <a:cxnLst/>
              <a:rect l="l" t="t" r="r" b="b"/>
              <a:pathLst>
                <a:path w="36195" h="92710">
                  <a:moveTo>
                    <a:pt x="35681" y="92419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3024" y="1671168"/>
              <a:ext cx="59690" cy="81280"/>
            </a:xfrm>
            <a:custGeom>
              <a:avLst/>
              <a:gdLst/>
              <a:ahLst/>
              <a:cxnLst/>
              <a:rect l="l" t="t" r="r" b="b"/>
              <a:pathLst>
                <a:path w="59689" h="81280">
                  <a:moveTo>
                    <a:pt x="2940" y="0"/>
                  </a:moveTo>
                  <a:lnTo>
                    <a:pt x="0" y="80864"/>
                  </a:lnTo>
                  <a:lnTo>
                    <a:pt x="12718" y="69548"/>
                  </a:lnTo>
                  <a:lnTo>
                    <a:pt x="26870" y="61949"/>
                  </a:lnTo>
                  <a:lnTo>
                    <a:pt x="42455" y="58066"/>
                  </a:lnTo>
                  <a:lnTo>
                    <a:pt x="59472" y="57900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639" y="1153452"/>
              <a:ext cx="1489075" cy="601980"/>
            </a:xfrm>
            <a:custGeom>
              <a:avLst/>
              <a:gdLst/>
              <a:ahLst/>
              <a:cxnLst/>
              <a:rect l="l" t="t" r="r" b="b"/>
              <a:pathLst>
                <a:path w="1489075" h="601980">
                  <a:moveTo>
                    <a:pt x="1488515" y="0"/>
                  </a:moveTo>
                  <a:lnTo>
                    <a:pt x="0" y="0"/>
                  </a:lnTo>
                  <a:lnTo>
                    <a:pt x="0" y="601862"/>
                  </a:lnTo>
                  <a:lnTo>
                    <a:pt x="1488515" y="601862"/>
                  </a:lnTo>
                  <a:lnTo>
                    <a:pt x="1488515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5639" y="1153452"/>
              <a:ext cx="1489075" cy="601980"/>
            </a:xfrm>
            <a:custGeom>
              <a:avLst/>
              <a:gdLst/>
              <a:ahLst/>
              <a:cxnLst/>
              <a:rect l="l" t="t" r="r" b="b"/>
              <a:pathLst>
                <a:path w="1489075" h="601980">
                  <a:moveTo>
                    <a:pt x="0" y="601862"/>
                  </a:moveTo>
                  <a:lnTo>
                    <a:pt x="1488515" y="601862"/>
                  </a:lnTo>
                  <a:lnTo>
                    <a:pt x="1488515" y="0"/>
                  </a:lnTo>
                  <a:lnTo>
                    <a:pt x="0" y="0"/>
                  </a:lnTo>
                  <a:lnTo>
                    <a:pt x="0" y="601862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9398" y="1194690"/>
              <a:ext cx="835660" cy="466725"/>
            </a:xfrm>
            <a:custGeom>
              <a:avLst/>
              <a:gdLst/>
              <a:ahLst/>
              <a:cxnLst/>
              <a:rect l="l" t="t" r="r" b="b"/>
              <a:pathLst>
                <a:path w="835660" h="466725">
                  <a:moveTo>
                    <a:pt x="737269" y="84859"/>
                  </a:moveTo>
                  <a:lnTo>
                    <a:pt x="835572" y="84859"/>
                  </a:lnTo>
                  <a:lnTo>
                    <a:pt x="835572" y="0"/>
                  </a:lnTo>
                  <a:lnTo>
                    <a:pt x="737269" y="0"/>
                  </a:lnTo>
                  <a:lnTo>
                    <a:pt x="737269" y="84859"/>
                  </a:lnTo>
                  <a:close/>
                </a:path>
                <a:path w="835660" h="466725">
                  <a:moveTo>
                    <a:pt x="614392" y="148500"/>
                  </a:moveTo>
                  <a:lnTo>
                    <a:pt x="712695" y="148500"/>
                  </a:lnTo>
                  <a:lnTo>
                    <a:pt x="712695" y="63641"/>
                  </a:lnTo>
                  <a:lnTo>
                    <a:pt x="614392" y="63641"/>
                  </a:lnTo>
                  <a:lnTo>
                    <a:pt x="614392" y="148500"/>
                  </a:lnTo>
                  <a:close/>
                </a:path>
                <a:path w="835660" h="466725">
                  <a:moveTo>
                    <a:pt x="491516" y="212145"/>
                  </a:moveTo>
                  <a:lnTo>
                    <a:pt x="589819" y="212145"/>
                  </a:lnTo>
                  <a:lnTo>
                    <a:pt x="589819" y="127286"/>
                  </a:lnTo>
                  <a:lnTo>
                    <a:pt x="491516" y="127286"/>
                  </a:lnTo>
                  <a:lnTo>
                    <a:pt x="491516" y="212145"/>
                  </a:lnTo>
                  <a:close/>
                </a:path>
                <a:path w="835660" h="466725">
                  <a:moveTo>
                    <a:pt x="368639" y="275791"/>
                  </a:moveTo>
                  <a:lnTo>
                    <a:pt x="466942" y="275791"/>
                  </a:lnTo>
                  <a:lnTo>
                    <a:pt x="466942" y="190932"/>
                  </a:lnTo>
                  <a:lnTo>
                    <a:pt x="368639" y="190932"/>
                  </a:lnTo>
                  <a:lnTo>
                    <a:pt x="368639" y="275791"/>
                  </a:lnTo>
                  <a:close/>
                </a:path>
                <a:path w="835660" h="466725">
                  <a:moveTo>
                    <a:pt x="245763" y="339436"/>
                  </a:moveTo>
                  <a:lnTo>
                    <a:pt x="344066" y="339436"/>
                  </a:lnTo>
                  <a:lnTo>
                    <a:pt x="344066" y="254577"/>
                  </a:lnTo>
                  <a:lnTo>
                    <a:pt x="245763" y="254577"/>
                  </a:lnTo>
                  <a:lnTo>
                    <a:pt x="245763" y="339436"/>
                  </a:lnTo>
                  <a:close/>
                </a:path>
                <a:path w="835660" h="466725">
                  <a:moveTo>
                    <a:pt x="122876" y="403078"/>
                  </a:moveTo>
                  <a:lnTo>
                    <a:pt x="221179" y="403078"/>
                  </a:lnTo>
                  <a:lnTo>
                    <a:pt x="221179" y="318219"/>
                  </a:lnTo>
                  <a:lnTo>
                    <a:pt x="122876" y="318219"/>
                  </a:lnTo>
                  <a:lnTo>
                    <a:pt x="122876" y="403078"/>
                  </a:lnTo>
                  <a:close/>
                </a:path>
                <a:path w="835660" h="466725">
                  <a:moveTo>
                    <a:pt x="0" y="466723"/>
                  </a:moveTo>
                  <a:lnTo>
                    <a:pt x="98303" y="466723"/>
                  </a:lnTo>
                  <a:lnTo>
                    <a:pt x="98303" y="381864"/>
                  </a:lnTo>
                  <a:lnTo>
                    <a:pt x="0" y="381864"/>
                  </a:lnTo>
                  <a:lnTo>
                    <a:pt x="0" y="466723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79554" y="1237117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221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01777" y="1205243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30" h="64134">
                  <a:moveTo>
                    <a:pt x="0" y="0"/>
                  </a:moveTo>
                  <a:lnTo>
                    <a:pt x="5976" y="15937"/>
                  </a:lnTo>
                  <a:lnTo>
                    <a:pt x="7968" y="31875"/>
                  </a:lnTo>
                  <a:lnTo>
                    <a:pt x="5976" y="47812"/>
                  </a:lnTo>
                  <a:lnTo>
                    <a:pt x="0" y="63747"/>
                  </a:lnTo>
                  <a:lnTo>
                    <a:pt x="74377" y="31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56667" y="1300763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232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78900" y="1268885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30" h="64134">
                  <a:moveTo>
                    <a:pt x="0" y="0"/>
                  </a:moveTo>
                  <a:lnTo>
                    <a:pt x="5976" y="15937"/>
                  </a:lnTo>
                  <a:lnTo>
                    <a:pt x="7968" y="31875"/>
                  </a:lnTo>
                  <a:lnTo>
                    <a:pt x="5976" y="47813"/>
                  </a:lnTo>
                  <a:lnTo>
                    <a:pt x="0" y="63751"/>
                  </a:lnTo>
                  <a:lnTo>
                    <a:pt x="74377" y="31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3790" y="1364404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232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56013" y="1332530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30" h="64134">
                  <a:moveTo>
                    <a:pt x="0" y="0"/>
                  </a:moveTo>
                  <a:lnTo>
                    <a:pt x="5982" y="15937"/>
                  </a:lnTo>
                  <a:lnTo>
                    <a:pt x="7976" y="31875"/>
                  </a:lnTo>
                  <a:lnTo>
                    <a:pt x="5982" y="47813"/>
                  </a:lnTo>
                  <a:lnTo>
                    <a:pt x="0" y="63751"/>
                  </a:lnTo>
                  <a:lnTo>
                    <a:pt x="74377" y="31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10914" y="1428050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221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3137" y="1396176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30" h="64134">
                  <a:moveTo>
                    <a:pt x="0" y="0"/>
                  </a:moveTo>
                  <a:lnTo>
                    <a:pt x="5976" y="15937"/>
                  </a:lnTo>
                  <a:lnTo>
                    <a:pt x="7968" y="31875"/>
                  </a:lnTo>
                  <a:lnTo>
                    <a:pt x="5976" y="47813"/>
                  </a:lnTo>
                  <a:lnTo>
                    <a:pt x="0" y="63751"/>
                  </a:lnTo>
                  <a:lnTo>
                    <a:pt x="74377" y="31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88037" y="1491695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221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10260" y="1459821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30" h="64134">
                  <a:moveTo>
                    <a:pt x="0" y="0"/>
                  </a:moveTo>
                  <a:lnTo>
                    <a:pt x="5976" y="15937"/>
                  </a:lnTo>
                  <a:lnTo>
                    <a:pt x="7968" y="31875"/>
                  </a:lnTo>
                  <a:lnTo>
                    <a:pt x="5976" y="47812"/>
                  </a:lnTo>
                  <a:lnTo>
                    <a:pt x="0" y="63747"/>
                  </a:lnTo>
                  <a:lnTo>
                    <a:pt x="74377" y="31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65161" y="1555341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221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87384" y="1523462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30" h="64134">
                  <a:moveTo>
                    <a:pt x="0" y="0"/>
                  </a:moveTo>
                  <a:lnTo>
                    <a:pt x="5976" y="15937"/>
                  </a:lnTo>
                  <a:lnTo>
                    <a:pt x="7968" y="31875"/>
                  </a:lnTo>
                  <a:lnTo>
                    <a:pt x="5976" y="47813"/>
                  </a:lnTo>
                  <a:lnTo>
                    <a:pt x="0" y="63751"/>
                  </a:lnTo>
                  <a:lnTo>
                    <a:pt x="74377" y="31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42274" y="1618986"/>
              <a:ext cx="159385" cy="0"/>
            </a:xfrm>
            <a:custGeom>
              <a:avLst/>
              <a:gdLst/>
              <a:ahLst/>
              <a:cxnLst/>
              <a:rect l="l" t="t" r="r" b="b"/>
              <a:pathLst>
                <a:path w="159385">
                  <a:moveTo>
                    <a:pt x="0" y="0"/>
                  </a:moveTo>
                  <a:lnTo>
                    <a:pt x="159232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64497" y="1587108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30" h="64135">
                  <a:moveTo>
                    <a:pt x="0" y="0"/>
                  </a:moveTo>
                  <a:lnTo>
                    <a:pt x="5982" y="15937"/>
                  </a:lnTo>
                  <a:lnTo>
                    <a:pt x="7976" y="31875"/>
                  </a:lnTo>
                  <a:lnTo>
                    <a:pt x="5982" y="47813"/>
                  </a:lnTo>
                  <a:lnTo>
                    <a:pt x="0" y="63751"/>
                  </a:lnTo>
                  <a:lnTo>
                    <a:pt x="74387" y="31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59641" y="1691298"/>
              <a:ext cx="1199515" cy="0"/>
            </a:xfrm>
            <a:custGeom>
              <a:avLst/>
              <a:gdLst/>
              <a:ahLst/>
              <a:cxnLst/>
              <a:rect l="l" t="t" r="r" b="b"/>
              <a:pathLst>
                <a:path w="1199514">
                  <a:moveTo>
                    <a:pt x="0" y="0"/>
                  </a:moveTo>
                  <a:lnTo>
                    <a:pt x="1199323" y="0"/>
                  </a:lnTo>
                </a:path>
              </a:pathLst>
            </a:custGeom>
            <a:ln w="158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3898" y="1643860"/>
              <a:ext cx="110691" cy="9487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935599" y="1183813"/>
            <a:ext cx="812165" cy="48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6125">
              <a:lnSpc>
                <a:spcPts val="550"/>
              </a:lnSpc>
              <a:spcBef>
                <a:spcPts val="95"/>
              </a:spcBef>
            </a:pP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endParaRPr sz="500">
              <a:latin typeface="Arial"/>
              <a:cs typeface="Arial"/>
            </a:endParaRPr>
          </a:p>
          <a:p>
            <a:pPr marL="626110">
              <a:lnSpc>
                <a:spcPts val="500"/>
              </a:lnSpc>
            </a:pP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  <a:p>
            <a:pPr marL="502920">
              <a:lnSpc>
                <a:spcPts val="500"/>
              </a:lnSpc>
            </a:pP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  <a:p>
            <a:pPr marL="379095">
              <a:lnSpc>
                <a:spcPts val="500"/>
              </a:lnSpc>
            </a:pP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endParaRPr sz="500">
              <a:latin typeface="Arial"/>
              <a:cs typeface="Arial"/>
            </a:endParaRPr>
          </a:p>
          <a:p>
            <a:pPr marL="259715">
              <a:lnSpc>
                <a:spcPts val="500"/>
              </a:lnSpc>
            </a:pP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500">
              <a:latin typeface="Arial"/>
              <a:cs typeface="Arial"/>
            </a:endParaRPr>
          </a:p>
          <a:p>
            <a:pPr marL="135890">
              <a:lnSpc>
                <a:spcPts val="500"/>
              </a:lnSpc>
            </a:pP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50"/>
              </a:lnSpc>
            </a:pP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26118" y="1201093"/>
          <a:ext cx="1338580" cy="48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205">
                <a:tc rowSpan="3">
                  <a:txBody>
                    <a:bodyPr/>
                    <a:lstStyle/>
                    <a:p>
                      <a:pPr marL="24130" marR="40640" indent="1270">
                        <a:lnSpc>
                          <a:spcPct val="106900"/>
                        </a:lnSpc>
                        <a:spcBef>
                          <a:spcPts val="185"/>
                        </a:spcBef>
                      </a:pPr>
                      <a:r>
                        <a:rPr sz="5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FIRS</a:t>
                      </a: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NAM</a:t>
                      </a: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5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LAST </a:t>
                      </a:r>
                      <a:r>
                        <a:rPr sz="5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NAME </a:t>
                      </a:r>
                      <a:r>
                        <a:rPr sz="550" spc="-1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E-MAIL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5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MAARTEN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5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50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50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STEE</a:t>
                      </a: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585"/>
                        </a:lnSpc>
                        <a:spcBef>
                          <a:spcPts val="65"/>
                        </a:spcBef>
                      </a:pPr>
                      <a:r>
                        <a:rPr sz="5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  <a:hlinkClick r:id="rId7"/>
                        </a:rPr>
                        <a:t>MVS@VAN-STEEN.NET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5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3131774" y="996668"/>
            <a:ext cx="27432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07893" y="996668"/>
            <a:ext cx="24130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12260" y="1802404"/>
            <a:ext cx="45656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Check form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69617" y="1802404"/>
            <a:ext cx="582295" cy="2127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9690">
              <a:lnSpc>
                <a:spcPts val="680"/>
              </a:lnSpc>
              <a:spcBef>
                <a:spcPts val="219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Process form  Server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60241" y="2039671"/>
            <a:ext cx="3887470" cy="664845"/>
            <a:chOff x="360241" y="2039671"/>
            <a:chExt cx="3887470" cy="664845"/>
          </a:xfrm>
        </p:grpSpPr>
        <p:sp>
          <p:nvSpPr>
            <p:cNvPr id="42" name="object 42"/>
            <p:cNvSpPr/>
            <p:nvPr/>
          </p:nvSpPr>
          <p:spPr>
            <a:xfrm>
              <a:off x="3652433" y="2045068"/>
              <a:ext cx="589915" cy="598170"/>
            </a:xfrm>
            <a:custGeom>
              <a:avLst/>
              <a:gdLst/>
              <a:ahLst/>
              <a:cxnLst/>
              <a:rect l="l" t="t" r="r" b="b"/>
              <a:pathLst>
                <a:path w="589914" h="598169">
                  <a:moveTo>
                    <a:pt x="589818" y="0"/>
                  </a:moveTo>
                  <a:lnTo>
                    <a:pt x="0" y="0"/>
                  </a:lnTo>
                  <a:lnTo>
                    <a:pt x="0" y="597596"/>
                  </a:lnTo>
                  <a:lnTo>
                    <a:pt x="589818" y="597596"/>
                  </a:lnTo>
                  <a:lnTo>
                    <a:pt x="58981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52433" y="2045068"/>
              <a:ext cx="589915" cy="598170"/>
            </a:xfrm>
            <a:custGeom>
              <a:avLst/>
              <a:gdLst/>
              <a:ahLst/>
              <a:cxnLst/>
              <a:rect l="l" t="t" r="r" b="b"/>
              <a:pathLst>
                <a:path w="589914" h="598169">
                  <a:moveTo>
                    <a:pt x="0" y="597596"/>
                  </a:moveTo>
                  <a:lnTo>
                    <a:pt x="589818" y="597596"/>
                  </a:lnTo>
                  <a:lnTo>
                    <a:pt x="589818" y="0"/>
                  </a:lnTo>
                  <a:lnTo>
                    <a:pt x="0" y="0"/>
                  </a:lnTo>
                  <a:lnTo>
                    <a:pt x="0" y="597596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01586" y="2149860"/>
              <a:ext cx="492125" cy="424815"/>
            </a:xfrm>
            <a:custGeom>
              <a:avLst/>
              <a:gdLst/>
              <a:ahLst/>
              <a:cxnLst/>
              <a:rect l="l" t="t" r="r" b="b"/>
              <a:pathLst>
                <a:path w="492125" h="424814">
                  <a:moveTo>
                    <a:pt x="491519" y="0"/>
                  </a:moveTo>
                  <a:lnTo>
                    <a:pt x="0" y="0"/>
                  </a:lnTo>
                  <a:lnTo>
                    <a:pt x="0" y="424296"/>
                  </a:lnTo>
                  <a:lnTo>
                    <a:pt x="491519" y="424296"/>
                  </a:lnTo>
                  <a:lnTo>
                    <a:pt x="491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1586" y="2149860"/>
              <a:ext cx="492125" cy="551815"/>
            </a:xfrm>
            <a:custGeom>
              <a:avLst/>
              <a:gdLst/>
              <a:ahLst/>
              <a:cxnLst/>
              <a:rect l="l" t="t" r="r" b="b"/>
              <a:pathLst>
                <a:path w="492125" h="551814">
                  <a:moveTo>
                    <a:pt x="0" y="424296"/>
                  </a:moveTo>
                  <a:lnTo>
                    <a:pt x="491519" y="424296"/>
                  </a:lnTo>
                  <a:lnTo>
                    <a:pt x="491519" y="0"/>
                  </a:lnTo>
                  <a:lnTo>
                    <a:pt x="0" y="0"/>
                  </a:lnTo>
                  <a:lnTo>
                    <a:pt x="0" y="424296"/>
                  </a:lnTo>
                  <a:close/>
                </a:path>
                <a:path w="492125" h="551814">
                  <a:moveTo>
                    <a:pt x="245752" y="551587"/>
                  </a:moveTo>
                  <a:lnTo>
                    <a:pt x="210071" y="45916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5245" y="2574157"/>
              <a:ext cx="59690" cy="81280"/>
            </a:xfrm>
            <a:custGeom>
              <a:avLst/>
              <a:gdLst/>
              <a:ahLst/>
              <a:cxnLst/>
              <a:rect l="l" t="t" r="r" b="b"/>
              <a:pathLst>
                <a:path w="59689" h="81280">
                  <a:moveTo>
                    <a:pt x="2940" y="0"/>
                  </a:moveTo>
                  <a:lnTo>
                    <a:pt x="0" y="80869"/>
                  </a:lnTo>
                  <a:lnTo>
                    <a:pt x="12716" y="69552"/>
                  </a:lnTo>
                  <a:lnTo>
                    <a:pt x="26866" y="61952"/>
                  </a:lnTo>
                  <a:lnTo>
                    <a:pt x="42450" y="58068"/>
                  </a:lnTo>
                  <a:lnTo>
                    <a:pt x="59472" y="57901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5639" y="2045068"/>
              <a:ext cx="1980564" cy="598170"/>
            </a:xfrm>
            <a:custGeom>
              <a:avLst/>
              <a:gdLst/>
              <a:ahLst/>
              <a:cxnLst/>
              <a:rect l="l" t="t" r="r" b="b"/>
              <a:pathLst>
                <a:path w="1980564" h="598169">
                  <a:moveTo>
                    <a:pt x="1980031" y="0"/>
                  </a:moveTo>
                  <a:lnTo>
                    <a:pt x="0" y="0"/>
                  </a:lnTo>
                  <a:lnTo>
                    <a:pt x="0" y="597600"/>
                  </a:lnTo>
                  <a:lnTo>
                    <a:pt x="1980031" y="597600"/>
                  </a:lnTo>
                  <a:lnTo>
                    <a:pt x="198003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5639" y="2045068"/>
              <a:ext cx="1980564" cy="598170"/>
            </a:xfrm>
            <a:custGeom>
              <a:avLst/>
              <a:gdLst/>
              <a:ahLst/>
              <a:cxnLst/>
              <a:rect l="l" t="t" r="r" b="b"/>
              <a:pathLst>
                <a:path w="1980564" h="598169">
                  <a:moveTo>
                    <a:pt x="0" y="597600"/>
                  </a:moveTo>
                  <a:lnTo>
                    <a:pt x="1980031" y="597600"/>
                  </a:lnTo>
                  <a:lnTo>
                    <a:pt x="1980031" y="0"/>
                  </a:lnTo>
                  <a:lnTo>
                    <a:pt x="0" y="0"/>
                  </a:lnTo>
                  <a:lnTo>
                    <a:pt x="0" y="597600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4175" y="2078429"/>
              <a:ext cx="1351915" cy="488315"/>
            </a:xfrm>
            <a:custGeom>
              <a:avLst/>
              <a:gdLst/>
              <a:ahLst/>
              <a:cxnLst/>
              <a:rect l="l" t="t" r="r" b="b"/>
              <a:pathLst>
                <a:path w="1351914" h="488314">
                  <a:moveTo>
                    <a:pt x="1351672" y="0"/>
                  </a:moveTo>
                  <a:lnTo>
                    <a:pt x="0" y="0"/>
                  </a:lnTo>
                  <a:lnTo>
                    <a:pt x="0" y="487940"/>
                  </a:lnTo>
                  <a:lnTo>
                    <a:pt x="1351672" y="487940"/>
                  </a:lnTo>
                  <a:lnTo>
                    <a:pt x="1351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4175" y="2078429"/>
              <a:ext cx="1351915" cy="488315"/>
            </a:xfrm>
            <a:custGeom>
              <a:avLst/>
              <a:gdLst/>
              <a:ahLst/>
              <a:cxnLst/>
              <a:rect l="l" t="t" r="r" b="b"/>
              <a:pathLst>
                <a:path w="1351914" h="488314">
                  <a:moveTo>
                    <a:pt x="0" y="487940"/>
                  </a:moveTo>
                  <a:lnTo>
                    <a:pt x="1351672" y="487940"/>
                  </a:lnTo>
                  <a:lnTo>
                    <a:pt x="1351672" y="0"/>
                  </a:lnTo>
                  <a:lnTo>
                    <a:pt x="0" y="0"/>
                  </a:lnTo>
                  <a:lnTo>
                    <a:pt x="0" y="48794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92573" y="2119765"/>
              <a:ext cx="295275" cy="424815"/>
            </a:xfrm>
            <a:custGeom>
              <a:avLst/>
              <a:gdLst/>
              <a:ahLst/>
              <a:cxnLst/>
              <a:rect l="l" t="t" r="r" b="b"/>
              <a:pathLst>
                <a:path w="295275" h="424814">
                  <a:moveTo>
                    <a:pt x="294912" y="0"/>
                  </a:moveTo>
                  <a:lnTo>
                    <a:pt x="0" y="0"/>
                  </a:lnTo>
                  <a:lnTo>
                    <a:pt x="0" y="424296"/>
                  </a:lnTo>
                  <a:lnTo>
                    <a:pt x="294912" y="424296"/>
                  </a:lnTo>
                  <a:lnTo>
                    <a:pt x="294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92573" y="2119765"/>
              <a:ext cx="295275" cy="424815"/>
            </a:xfrm>
            <a:custGeom>
              <a:avLst/>
              <a:gdLst/>
              <a:ahLst/>
              <a:cxnLst/>
              <a:rect l="l" t="t" r="r" b="b"/>
              <a:pathLst>
                <a:path w="295275" h="424814">
                  <a:moveTo>
                    <a:pt x="0" y="424296"/>
                  </a:moveTo>
                  <a:lnTo>
                    <a:pt x="294912" y="424296"/>
                  </a:lnTo>
                  <a:lnTo>
                    <a:pt x="294912" y="0"/>
                  </a:lnTo>
                  <a:lnTo>
                    <a:pt x="0" y="0"/>
                  </a:lnTo>
                  <a:lnTo>
                    <a:pt x="0" y="424296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9090" y="2544061"/>
              <a:ext cx="76369" cy="12992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755843" y="2311793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4">
                  <a:moveTo>
                    <a:pt x="0" y="0"/>
                  </a:moveTo>
                  <a:lnTo>
                    <a:pt x="208385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27229" y="2279918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30" h="64135">
                  <a:moveTo>
                    <a:pt x="0" y="0"/>
                  </a:moveTo>
                  <a:lnTo>
                    <a:pt x="5982" y="15938"/>
                  </a:lnTo>
                  <a:lnTo>
                    <a:pt x="7976" y="31876"/>
                  </a:lnTo>
                  <a:lnTo>
                    <a:pt x="5982" y="47815"/>
                  </a:lnTo>
                  <a:lnTo>
                    <a:pt x="0" y="63753"/>
                  </a:lnTo>
                  <a:lnTo>
                    <a:pt x="74387" y="3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37717" y="2523149"/>
              <a:ext cx="1259205" cy="0"/>
            </a:xfrm>
            <a:custGeom>
              <a:avLst/>
              <a:gdLst/>
              <a:ahLst/>
              <a:cxnLst/>
              <a:rect l="l" t="t" r="r" b="b"/>
              <a:pathLst>
                <a:path w="1259204">
                  <a:moveTo>
                    <a:pt x="0" y="0"/>
                  </a:moveTo>
                  <a:lnTo>
                    <a:pt x="1259090" y="0"/>
                  </a:lnTo>
                </a:path>
              </a:pathLst>
            </a:custGeom>
            <a:ln w="158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1752" y="2475714"/>
              <a:ext cx="110680" cy="94872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3204229" y="2252232"/>
            <a:ext cx="281940" cy="64135"/>
            <a:chOff x="3204229" y="2252232"/>
            <a:chExt cx="281940" cy="64135"/>
          </a:xfrm>
        </p:grpSpPr>
        <p:sp>
          <p:nvSpPr>
            <p:cNvPr id="59" name="object 59"/>
            <p:cNvSpPr/>
            <p:nvPr/>
          </p:nvSpPr>
          <p:spPr>
            <a:xfrm>
              <a:off x="3204229" y="2284110"/>
              <a:ext cx="244475" cy="0"/>
            </a:xfrm>
            <a:custGeom>
              <a:avLst/>
              <a:gdLst/>
              <a:ahLst/>
              <a:cxnLst/>
              <a:rect l="l" t="t" r="r" b="b"/>
              <a:pathLst>
                <a:path w="244475">
                  <a:moveTo>
                    <a:pt x="0" y="0"/>
                  </a:moveTo>
                  <a:lnTo>
                    <a:pt x="244466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11697" y="2252232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29" h="64135">
                  <a:moveTo>
                    <a:pt x="0" y="0"/>
                  </a:moveTo>
                  <a:lnTo>
                    <a:pt x="5976" y="15937"/>
                  </a:lnTo>
                  <a:lnTo>
                    <a:pt x="7968" y="31875"/>
                  </a:lnTo>
                  <a:lnTo>
                    <a:pt x="5976" y="47813"/>
                  </a:lnTo>
                  <a:lnTo>
                    <a:pt x="0" y="63751"/>
                  </a:lnTo>
                  <a:lnTo>
                    <a:pt x="74377" y="31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10593" y="2097886"/>
            <a:ext cx="493395" cy="293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">
              <a:lnSpc>
                <a:spcPct val="106900"/>
              </a:lnSpc>
              <a:spcBef>
                <a:spcPts val="85"/>
              </a:spcBef>
            </a:pPr>
            <a:r>
              <a:rPr sz="550" spc="3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550" spc="2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550" spc="40" dirty="0">
                <a:solidFill>
                  <a:srgbClr val="231F20"/>
                </a:solidFill>
                <a:latin typeface="Arial"/>
                <a:cs typeface="Arial"/>
              </a:rPr>
              <a:t>RS</a:t>
            </a:r>
            <a:r>
              <a:rPr sz="550" spc="15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550" spc="40" dirty="0">
                <a:solidFill>
                  <a:srgbClr val="231F20"/>
                </a:solidFill>
                <a:latin typeface="Arial"/>
                <a:cs typeface="Arial"/>
              </a:rPr>
              <a:t>NAM</a:t>
            </a:r>
            <a:r>
              <a:rPr sz="550" spc="10" dirty="0">
                <a:solidFill>
                  <a:srgbClr val="231F20"/>
                </a:solidFill>
                <a:latin typeface="Arial"/>
                <a:cs typeface="Arial"/>
              </a:rPr>
              <a:t>E  </a:t>
            </a:r>
            <a:r>
              <a:rPr sz="550" spc="30" dirty="0">
                <a:solidFill>
                  <a:srgbClr val="231F20"/>
                </a:solidFill>
                <a:latin typeface="Arial"/>
                <a:cs typeface="Arial"/>
              </a:rPr>
              <a:t>LAST </a:t>
            </a:r>
            <a:r>
              <a:rPr sz="550" spc="35" dirty="0">
                <a:solidFill>
                  <a:srgbClr val="231F20"/>
                </a:solidFill>
                <a:latin typeface="Arial"/>
                <a:cs typeface="Arial"/>
              </a:rPr>
              <a:t>NAME </a:t>
            </a:r>
            <a:r>
              <a:rPr sz="550" spc="-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231F20"/>
                </a:solidFill>
                <a:latin typeface="Arial"/>
                <a:cs typeface="Arial"/>
              </a:rPr>
              <a:t>E-MAIL</a:t>
            </a:r>
            <a:endParaRPr sz="5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56096" y="1888284"/>
            <a:ext cx="24130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87173" y="2696676"/>
            <a:ext cx="45656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Check form</a:t>
            </a:r>
            <a:endParaRPr sz="6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16292" y="2723942"/>
            <a:ext cx="52260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Process form</a:t>
            </a:r>
            <a:endParaRPr sz="6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39543" y="2106462"/>
            <a:ext cx="786765" cy="297180"/>
          </a:xfrm>
          <a:custGeom>
            <a:avLst/>
            <a:gdLst/>
            <a:ahLst/>
            <a:cxnLst/>
            <a:rect l="l" t="t" r="r" b="b"/>
            <a:pathLst>
              <a:path w="786764" h="297180">
                <a:moveTo>
                  <a:pt x="0" y="84859"/>
                </a:moveTo>
                <a:lnTo>
                  <a:pt x="786428" y="84859"/>
                </a:lnTo>
                <a:lnTo>
                  <a:pt x="786428" y="0"/>
                </a:lnTo>
                <a:lnTo>
                  <a:pt x="0" y="0"/>
                </a:lnTo>
                <a:lnTo>
                  <a:pt x="0" y="84859"/>
                </a:lnTo>
                <a:close/>
              </a:path>
              <a:path w="786764" h="297180">
                <a:moveTo>
                  <a:pt x="0" y="190932"/>
                </a:moveTo>
                <a:lnTo>
                  <a:pt x="786428" y="190932"/>
                </a:lnTo>
                <a:lnTo>
                  <a:pt x="786428" y="106073"/>
                </a:lnTo>
                <a:lnTo>
                  <a:pt x="0" y="106073"/>
                </a:lnTo>
                <a:lnTo>
                  <a:pt x="0" y="190932"/>
                </a:lnTo>
                <a:close/>
              </a:path>
              <a:path w="786764" h="297180">
                <a:moveTo>
                  <a:pt x="0" y="297004"/>
                </a:moveTo>
                <a:lnTo>
                  <a:pt x="786428" y="297004"/>
                </a:lnTo>
                <a:lnTo>
                  <a:pt x="786428" y="212144"/>
                </a:lnTo>
                <a:lnTo>
                  <a:pt x="0" y="212144"/>
                </a:lnTo>
                <a:lnTo>
                  <a:pt x="0" y="297004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42179" y="2065702"/>
            <a:ext cx="796290" cy="1339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30"/>
              </a:spcBef>
            </a:pPr>
            <a:r>
              <a:rPr sz="500" spc="10" dirty="0">
                <a:solidFill>
                  <a:srgbClr val="231F20"/>
                </a:solidFill>
                <a:latin typeface="Arial"/>
                <a:cs typeface="Arial"/>
              </a:rPr>
              <a:t>MAARTEN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713" y="3331252"/>
            <a:ext cx="66294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Scaling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9" action="ppaction://hlinksldjump"/>
              </a:rPr>
              <a:t>techniques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23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942179" y="2310636"/>
            <a:ext cx="796290" cy="908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98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55"/>
              </a:spcBef>
            </a:pPr>
            <a:r>
              <a:rPr sz="500" spc="5" dirty="0">
                <a:solidFill>
                  <a:srgbClr val="231F20"/>
                </a:solidFill>
                <a:latin typeface="Arial"/>
                <a:cs typeface="Arial"/>
                <a:hlinkClick r:id="rId7"/>
              </a:rPr>
              <a:t>MVS@VAN-STEEN.NET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42179" y="2204564"/>
            <a:ext cx="796290" cy="1009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52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75"/>
              </a:spcBef>
            </a:pPr>
            <a:r>
              <a:rPr sz="500" spc="-3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50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5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Arial"/>
                <a:cs typeface="Arial"/>
              </a:rPr>
              <a:t>STEE</a:t>
            </a: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97474" y="2134713"/>
            <a:ext cx="807085" cy="30289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3340" marR="375920">
              <a:lnSpc>
                <a:spcPts val="560"/>
              </a:lnSpc>
              <a:spcBef>
                <a:spcPts val="310"/>
              </a:spcBef>
            </a:pPr>
            <a:r>
              <a:rPr sz="500" spc="10" dirty="0">
                <a:solidFill>
                  <a:srgbClr val="231F20"/>
                </a:solidFill>
                <a:latin typeface="Arial"/>
                <a:cs typeface="Arial"/>
              </a:rPr>
              <a:t>MAARTEN </a:t>
            </a:r>
            <a:r>
              <a:rPr sz="5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sz="500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5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Arial"/>
                <a:cs typeface="Arial"/>
              </a:rPr>
              <a:t>STEE</a:t>
            </a:r>
            <a:r>
              <a:rPr sz="500" spc="-5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500">
              <a:latin typeface="Arial"/>
              <a:cs typeface="Arial"/>
            </a:endParaRPr>
          </a:p>
          <a:p>
            <a:pPr marL="53340">
              <a:lnSpc>
                <a:spcPts val="540"/>
              </a:lnSpc>
            </a:pPr>
            <a:r>
              <a:rPr sz="500" spc="5" dirty="0">
                <a:solidFill>
                  <a:srgbClr val="231F20"/>
                </a:solidFill>
                <a:latin typeface="Arial"/>
                <a:cs typeface="Arial"/>
                <a:hlinkClick r:id="rId7"/>
              </a:rPr>
              <a:t>MVS@VAN-STEEN.NET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713" y="3331252"/>
            <a:ext cx="66294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Scaling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techniques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24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821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Techniques</a:t>
            </a:r>
            <a:r>
              <a:rPr sz="14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1176728"/>
            <a:ext cx="3956685" cy="913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Partition data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and computations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across multiple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machines</a:t>
            </a:r>
            <a:endParaRPr sz="12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15" dirty="0">
                <a:latin typeface="Arial"/>
                <a:cs typeface="Arial"/>
              </a:rPr>
              <a:t>Move</a:t>
            </a:r>
            <a:r>
              <a:rPr sz="1000" spc="-5" dirty="0">
                <a:latin typeface="Arial"/>
                <a:cs typeface="Arial"/>
              </a:rPr>
              <a:t> computations to clients </a:t>
            </a:r>
            <a:r>
              <a:rPr sz="1000" spc="-15" dirty="0">
                <a:latin typeface="Arial"/>
                <a:cs typeface="Arial"/>
              </a:rPr>
              <a:t>(Java</a:t>
            </a:r>
            <a:r>
              <a:rPr sz="1000" spc="-5" dirty="0">
                <a:latin typeface="Arial"/>
                <a:cs typeface="Arial"/>
              </a:rPr>
              <a:t> applets)</a:t>
            </a:r>
            <a:endParaRPr sz="10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latin typeface="Arial"/>
                <a:cs typeface="Arial"/>
              </a:rPr>
              <a:t>Decentralized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naming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services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(DNS)</a:t>
            </a:r>
            <a:endParaRPr sz="10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latin typeface="Arial"/>
                <a:cs typeface="Arial"/>
              </a:rPr>
              <a:t>Decentralized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information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(WWW)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713" y="3331252"/>
            <a:ext cx="66294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Scaling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techniques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25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821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Techniques</a:t>
            </a:r>
            <a:r>
              <a:rPr sz="14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1009050"/>
            <a:ext cx="3938904" cy="12896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Replication and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caching:</a:t>
            </a:r>
            <a:r>
              <a:rPr sz="1200" spc="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Make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copies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 data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available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at </a:t>
            </a:r>
            <a:r>
              <a:rPr sz="1200" spc="-3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different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machines</a:t>
            </a:r>
            <a:endParaRPr sz="12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09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latin typeface="Arial"/>
                <a:cs typeface="Arial"/>
              </a:rPr>
              <a:t>Replicated file servers and databases</a:t>
            </a:r>
            <a:endParaRPr sz="10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latin typeface="Arial"/>
                <a:cs typeface="Arial"/>
              </a:rPr>
              <a:t>Mirrored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Web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</a:t>
            </a:r>
            <a:endParaRPr sz="10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15" dirty="0">
                <a:latin typeface="Arial"/>
                <a:cs typeface="Arial"/>
              </a:rPr>
              <a:t>Web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caches (in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browsers and </a:t>
            </a:r>
            <a:r>
              <a:rPr sz="1000" spc="-10" dirty="0">
                <a:latin typeface="Arial"/>
                <a:cs typeface="Arial"/>
              </a:rPr>
              <a:t>proxies)</a:t>
            </a:r>
            <a:endParaRPr sz="10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latin typeface="Arial"/>
                <a:cs typeface="Arial"/>
              </a:rPr>
              <a:t>File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caching (at server and client)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66294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Scaling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techniques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26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3497579" cy="713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Scaling:</a:t>
            </a:r>
            <a:r>
              <a:rPr sz="1400" spc="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replication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259079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Applying replication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is 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easy,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except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one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66294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Scaling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techniques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26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00" y="188846"/>
            <a:ext cx="4067175" cy="1270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Scaling:</a:t>
            </a:r>
            <a:r>
              <a:rPr sz="1400" spc="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replication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Applying replication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is 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easy,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except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thing</a:t>
            </a:r>
            <a:endParaRPr sz="1200">
              <a:latin typeface="Arial"/>
              <a:cs typeface="Arial"/>
            </a:endParaRPr>
          </a:p>
          <a:p>
            <a:pPr marL="554355" marR="43180" indent="-168275">
              <a:lnSpc>
                <a:spcPct val="100000"/>
              </a:lnSpc>
              <a:spcBef>
                <a:spcPts val="79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10" dirty="0">
                <a:latin typeface="Arial"/>
                <a:cs typeface="Arial"/>
              </a:rPr>
              <a:t>Having</a:t>
            </a:r>
            <a:r>
              <a:rPr sz="1000" spc="-5" dirty="0">
                <a:latin typeface="Arial"/>
                <a:cs typeface="Arial"/>
              </a:rPr>
              <a:t> multiple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copies (cached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 replicated),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leads to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inconsistencies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modifying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copy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makes</a:t>
            </a:r>
            <a:r>
              <a:rPr sz="1000" spc="-5" dirty="0">
                <a:latin typeface="Arial"/>
                <a:cs typeface="Arial"/>
              </a:rPr>
              <a:t> 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copy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different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rest.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66294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Scaling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techniques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26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00" y="188846"/>
            <a:ext cx="4170045" cy="1649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Scaling:</a:t>
            </a:r>
            <a:r>
              <a:rPr sz="1400" spc="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replication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Applying replication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is 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easy,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except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thing</a:t>
            </a:r>
            <a:endParaRPr sz="1200">
              <a:latin typeface="Arial"/>
              <a:cs typeface="Arial"/>
            </a:endParaRPr>
          </a:p>
          <a:p>
            <a:pPr marL="554355" marR="146685" indent="-168275">
              <a:lnSpc>
                <a:spcPct val="100000"/>
              </a:lnSpc>
              <a:spcBef>
                <a:spcPts val="79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10" dirty="0">
                <a:latin typeface="Arial"/>
                <a:cs typeface="Arial"/>
              </a:rPr>
              <a:t>Having</a:t>
            </a:r>
            <a:r>
              <a:rPr sz="1000" spc="-5" dirty="0">
                <a:latin typeface="Arial"/>
                <a:cs typeface="Arial"/>
              </a:rPr>
              <a:t> multiple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copies (cached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 replicated),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leads to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inconsistencies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modifying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copy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makes</a:t>
            </a:r>
            <a:r>
              <a:rPr sz="1000" spc="-5" dirty="0">
                <a:latin typeface="Arial"/>
                <a:cs typeface="Arial"/>
              </a:rPr>
              <a:t> 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copy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different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rest.</a:t>
            </a:r>
            <a:endParaRPr sz="1000">
              <a:latin typeface="Arial"/>
              <a:cs typeface="Arial"/>
            </a:endParaRPr>
          </a:p>
          <a:p>
            <a:pPr marL="554355" marR="43180" indent="-168275">
              <a:lnSpc>
                <a:spcPct val="100000"/>
              </a:lnSpc>
              <a:spcBef>
                <a:spcPts val="585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10" dirty="0">
                <a:latin typeface="Arial"/>
                <a:cs typeface="Arial"/>
              </a:rPr>
              <a:t>Always</a:t>
            </a:r>
            <a:r>
              <a:rPr sz="1000" spc="-5" dirty="0">
                <a:latin typeface="Arial"/>
                <a:cs typeface="Arial"/>
              </a:rPr>
              <a:t> keeping copies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consistent and 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general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way</a:t>
            </a:r>
            <a:r>
              <a:rPr sz="1000" spc="-5" dirty="0">
                <a:latin typeface="Arial"/>
                <a:cs typeface="Arial"/>
              </a:rPr>
              <a:t> requires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global synchronization </a:t>
            </a:r>
            <a:r>
              <a:rPr sz="1000" spc="-5" dirty="0">
                <a:latin typeface="Arial"/>
                <a:cs typeface="Arial"/>
              </a:rPr>
              <a:t>on each modification.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29815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7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What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is</a:t>
            </a:r>
            <a:r>
              <a:rPr sz="600" spc="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distributed</a:t>
            </a:r>
            <a:r>
              <a:rPr sz="600" spc="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system?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Characteristic</a:t>
            </a:r>
            <a:r>
              <a:rPr sz="600" spc="1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sz="600" spc="5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Collection</a:t>
            </a:r>
            <a:r>
              <a:rPr sz="600" spc="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1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autonomous</a:t>
            </a:r>
            <a:r>
              <a:rPr sz="600" spc="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computing</a:t>
            </a:r>
            <a:r>
              <a:rPr sz="600" spc="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elements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2628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Collection</a:t>
            </a:r>
            <a:r>
              <a:rPr spc="-10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15" dirty="0"/>
              <a:t>autonomous</a:t>
            </a:r>
            <a:r>
              <a:rPr spc="-5" dirty="0"/>
              <a:t> </a:t>
            </a:r>
            <a:r>
              <a:rPr spc="15" dirty="0"/>
              <a:t>nodes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894" y="892212"/>
            <a:ext cx="3831590" cy="15849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Independent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behavior</a:t>
            </a:r>
            <a:endParaRPr sz="1200">
              <a:latin typeface="Arial"/>
              <a:cs typeface="Arial"/>
            </a:endParaRPr>
          </a:p>
          <a:p>
            <a:pPr marL="38100" marR="30480" algn="just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Each node is autonomous and will thus </a:t>
            </a:r>
            <a:r>
              <a:rPr sz="1000" spc="-15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its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own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notion of time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there is no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global clock</a:t>
            </a:r>
            <a:r>
              <a:rPr sz="1000" spc="-5" dirty="0">
                <a:latin typeface="Arial"/>
                <a:cs typeface="Arial"/>
              </a:rPr>
              <a:t>. Leads to fundamental synchronization and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coordination</a:t>
            </a:r>
            <a:r>
              <a:rPr sz="1000" spc="-10" dirty="0">
                <a:latin typeface="Arial"/>
                <a:cs typeface="Arial"/>
              </a:rPr>
              <a:t> problems.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Collection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nodes</a:t>
            </a:r>
            <a:endParaRPr sz="12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45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10" dirty="0">
                <a:latin typeface="Arial"/>
                <a:cs typeface="Arial"/>
              </a:rPr>
              <a:t>How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manage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group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membership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314960" marR="3511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10" dirty="0">
                <a:latin typeface="Arial"/>
                <a:cs typeface="Arial"/>
              </a:rPr>
              <a:t>How</a:t>
            </a:r>
            <a:r>
              <a:rPr sz="1000" spc="-5" dirty="0">
                <a:latin typeface="Arial"/>
                <a:cs typeface="Arial"/>
              </a:rPr>
              <a:t> to </a:t>
            </a:r>
            <a:r>
              <a:rPr sz="1000" spc="-10" dirty="0">
                <a:latin typeface="Arial"/>
                <a:cs typeface="Arial"/>
              </a:rPr>
              <a:t>know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</a:t>
            </a:r>
            <a:r>
              <a:rPr sz="1000" spc="-10" dirty="0">
                <a:latin typeface="Arial"/>
                <a:cs typeface="Arial"/>
              </a:rPr>
              <a:t>you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 indeed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communicating with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authorized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(non)member</a:t>
            </a:r>
            <a:r>
              <a:rPr sz="1000" spc="-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66294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Scaling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techniques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26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00" y="188846"/>
            <a:ext cx="4170045" cy="1877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Scaling:</a:t>
            </a:r>
            <a:r>
              <a:rPr sz="1400" spc="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replication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Applying replication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is 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easy,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except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thing</a:t>
            </a:r>
            <a:endParaRPr sz="1200">
              <a:latin typeface="Arial"/>
              <a:cs typeface="Arial"/>
            </a:endParaRPr>
          </a:p>
          <a:p>
            <a:pPr marL="554355" marR="146685" indent="-168275">
              <a:lnSpc>
                <a:spcPct val="100000"/>
              </a:lnSpc>
              <a:spcBef>
                <a:spcPts val="79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10" dirty="0">
                <a:latin typeface="Arial"/>
                <a:cs typeface="Arial"/>
              </a:rPr>
              <a:t>Having</a:t>
            </a:r>
            <a:r>
              <a:rPr sz="1000" spc="-5" dirty="0">
                <a:latin typeface="Arial"/>
                <a:cs typeface="Arial"/>
              </a:rPr>
              <a:t> multiple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copies (cached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 replicated),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leads to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inconsistencies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modifying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copy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makes</a:t>
            </a:r>
            <a:r>
              <a:rPr sz="1000" spc="-5" dirty="0">
                <a:latin typeface="Arial"/>
                <a:cs typeface="Arial"/>
              </a:rPr>
              <a:t> 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copy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different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rest.</a:t>
            </a:r>
            <a:endParaRPr sz="1000">
              <a:latin typeface="Arial"/>
              <a:cs typeface="Arial"/>
            </a:endParaRPr>
          </a:p>
          <a:p>
            <a:pPr marL="554355" marR="43180" indent="-168275">
              <a:lnSpc>
                <a:spcPct val="100000"/>
              </a:lnSpc>
              <a:spcBef>
                <a:spcPts val="585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10" dirty="0">
                <a:latin typeface="Arial"/>
                <a:cs typeface="Arial"/>
              </a:rPr>
              <a:t>Always</a:t>
            </a:r>
            <a:r>
              <a:rPr sz="1000" spc="-5" dirty="0">
                <a:latin typeface="Arial"/>
                <a:cs typeface="Arial"/>
              </a:rPr>
              <a:t> keeping copies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consistent and 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general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way</a:t>
            </a:r>
            <a:r>
              <a:rPr sz="1000" spc="-5" dirty="0">
                <a:latin typeface="Arial"/>
                <a:cs typeface="Arial"/>
              </a:rPr>
              <a:t> requires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global synchronization </a:t>
            </a:r>
            <a:r>
              <a:rPr sz="1000" spc="-5" dirty="0">
                <a:latin typeface="Arial"/>
                <a:cs typeface="Arial"/>
              </a:rPr>
              <a:t>on each modification.</a:t>
            </a:r>
            <a:endParaRPr sz="1000">
              <a:latin typeface="Arial"/>
              <a:cs typeface="Arial"/>
            </a:endParaRPr>
          </a:p>
          <a:p>
            <a:pPr marL="554355" indent="-168275">
              <a:lnSpc>
                <a:spcPct val="100000"/>
              </a:lnSpc>
              <a:spcBef>
                <a:spcPts val="585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latin typeface="Arial"/>
                <a:cs typeface="Arial"/>
              </a:rPr>
              <a:t>Global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synchronization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precludes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large-scale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solutions.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66294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Scaling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techniques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26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740" y="716"/>
            <a:ext cx="5181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Being scala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b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88846"/>
            <a:ext cx="4195445" cy="270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Scaling:</a:t>
            </a:r>
            <a:r>
              <a:rPr sz="1400" spc="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replication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Applying replication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is 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easy,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except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thing</a:t>
            </a:r>
            <a:endParaRPr sz="1200">
              <a:latin typeface="Arial"/>
              <a:cs typeface="Arial"/>
            </a:endParaRPr>
          </a:p>
          <a:p>
            <a:pPr marL="567055" marR="159385" indent="-168275">
              <a:lnSpc>
                <a:spcPct val="100000"/>
              </a:lnSpc>
              <a:spcBef>
                <a:spcPts val="7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10" dirty="0">
                <a:latin typeface="Arial"/>
                <a:cs typeface="Arial"/>
              </a:rPr>
              <a:t>Having</a:t>
            </a:r>
            <a:r>
              <a:rPr sz="1000" spc="-5" dirty="0">
                <a:latin typeface="Arial"/>
                <a:cs typeface="Arial"/>
              </a:rPr>
              <a:t> multiple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copies (cached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 replicated),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leads to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inconsistencies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modifying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copy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makes</a:t>
            </a:r>
            <a:r>
              <a:rPr sz="1000" spc="-5" dirty="0">
                <a:latin typeface="Arial"/>
                <a:cs typeface="Arial"/>
              </a:rPr>
              <a:t> 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copy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different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rest.</a:t>
            </a:r>
            <a:endParaRPr sz="1000">
              <a:latin typeface="Arial"/>
              <a:cs typeface="Arial"/>
            </a:endParaRPr>
          </a:p>
          <a:p>
            <a:pPr marL="567055" marR="55880" indent="-168275">
              <a:lnSpc>
                <a:spcPct val="100000"/>
              </a:lnSpc>
              <a:spcBef>
                <a:spcPts val="58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10" dirty="0">
                <a:latin typeface="Arial"/>
                <a:cs typeface="Arial"/>
              </a:rPr>
              <a:t>Always</a:t>
            </a:r>
            <a:r>
              <a:rPr sz="1000" spc="-5" dirty="0">
                <a:latin typeface="Arial"/>
                <a:cs typeface="Arial"/>
              </a:rPr>
              <a:t> keeping copies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consistent and 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general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way</a:t>
            </a:r>
            <a:r>
              <a:rPr sz="1000" spc="-5" dirty="0">
                <a:latin typeface="Arial"/>
                <a:cs typeface="Arial"/>
              </a:rPr>
              <a:t> requires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global synchronization </a:t>
            </a:r>
            <a:r>
              <a:rPr sz="1000" spc="-5" dirty="0">
                <a:latin typeface="Arial"/>
                <a:cs typeface="Arial"/>
              </a:rPr>
              <a:t>on each modification.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8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Global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synchronization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precludes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large-scale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solutions.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42545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If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tolerate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inconsistencies,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may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reduce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global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synchronization, </a:t>
            </a:r>
            <a:r>
              <a:rPr sz="1000" spc="-10" dirty="0">
                <a:latin typeface="Arial"/>
                <a:cs typeface="Arial"/>
              </a:rPr>
              <a:t>but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tolerating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inconsistencies is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application 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dependent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43590"/>
            <a:ext cx="4164329" cy="9588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641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64160" marR="50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43590"/>
            <a:ext cx="4164329" cy="12153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641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64160" marR="50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53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False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(and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often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hidden)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43590"/>
            <a:ext cx="4215130" cy="14655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3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False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(and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often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hidden)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reliable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43590"/>
            <a:ext cx="4215130" cy="16935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3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False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(and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often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hidden)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reliable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secure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43590"/>
            <a:ext cx="4215130" cy="19208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3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False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(and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often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hidden)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reliable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secure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homogeneous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43590"/>
            <a:ext cx="4215130" cy="21488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3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False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(and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often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hidden)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reliable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secure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homogeneous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topology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change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43590"/>
            <a:ext cx="4215130" cy="23768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3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False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(and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often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hidden)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reliable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secure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homogeneous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topology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change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Latency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43590"/>
            <a:ext cx="4215130" cy="26041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3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False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(and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often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hidden)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reliable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secure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homogeneous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topology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change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Latency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Bandwidth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infinite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4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4744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What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is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distributed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system?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110" y="716"/>
            <a:ext cx="2157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Characteristic</a:t>
            </a:r>
            <a:r>
              <a:rPr sz="600" spc="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1:</a:t>
            </a:r>
            <a:r>
              <a:rPr sz="600" spc="5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Collection</a:t>
            </a:r>
            <a:r>
              <a:rPr sz="600" spc="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autonomous</a:t>
            </a:r>
            <a:r>
              <a:rPr sz="600" spc="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computing</a:t>
            </a:r>
            <a:r>
              <a:rPr sz="600" spc="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elements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4165600" cy="2443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14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Overlay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endParaRPr sz="1200">
              <a:latin typeface="Arial"/>
              <a:cs typeface="Arial"/>
            </a:endParaRPr>
          </a:p>
          <a:p>
            <a:pPr marL="264160" marR="5715">
              <a:lnSpc>
                <a:spcPct val="100000"/>
              </a:lnSpc>
              <a:spcBef>
                <a:spcPts val="180"/>
              </a:spcBef>
            </a:pPr>
            <a:r>
              <a:rPr sz="1000" spc="-15" dirty="0">
                <a:latin typeface="Arial"/>
                <a:cs typeface="Arial"/>
              </a:rPr>
              <a:t>Each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collection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communicates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only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other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system, its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neighbors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neighbors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may</a:t>
            </a:r>
            <a:r>
              <a:rPr sz="1000" spc="-5" dirty="0">
                <a:latin typeface="Arial"/>
                <a:cs typeface="Arial"/>
              </a:rPr>
              <a:t> 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dynamic,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may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even</a:t>
            </a:r>
            <a:r>
              <a:rPr sz="1000" spc="-5" dirty="0">
                <a:latin typeface="Arial"/>
                <a:cs typeface="Arial"/>
              </a:rPr>
              <a:t> be </a:t>
            </a:r>
            <a:r>
              <a:rPr sz="1000" spc="-10" dirty="0">
                <a:latin typeface="Arial"/>
                <a:cs typeface="Arial"/>
              </a:rPr>
              <a:t>known</a:t>
            </a:r>
            <a:r>
              <a:rPr sz="1000" spc="-5" dirty="0">
                <a:latin typeface="Arial"/>
                <a:cs typeface="Arial"/>
              </a:rPr>
              <a:t> only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implicitly (i.e., requires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lookup).</a:t>
            </a:r>
            <a:endParaRPr sz="10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68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Overlay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  <a:p>
            <a:pPr marL="258445">
              <a:lnSpc>
                <a:spcPct val="100000"/>
              </a:lnSpc>
              <a:spcBef>
                <a:spcPts val="180"/>
              </a:spcBef>
            </a:pPr>
            <a:r>
              <a:rPr sz="1000" spc="-10" dirty="0">
                <a:latin typeface="Arial"/>
                <a:cs typeface="Arial"/>
              </a:rPr>
              <a:t>Well-known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example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overlay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networks: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peer-to-peer</a:t>
            </a:r>
            <a:r>
              <a:rPr sz="1000" spc="1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systems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523240" marR="5080" indent="-259079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Structured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: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each node has a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well-defined set of neighbors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spc="-10" dirty="0">
                <a:latin typeface="Arial"/>
                <a:cs typeface="Arial"/>
              </a:rPr>
              <a:t>whom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 communicate (tree, </a:t>
            </a:r>
            <a:r>
              <a:rPr sz="1000" dirty="0">
                <a:latin typeface="Arial"/>
                <a:cs typeface="Arial"/>
              </a:rPr>
              <a:t>ring).</a:t>
            </a:r>
            <a:endParaRPr sz="1000">
              <a:latin typeface="Arial"/>
              <a:cs typeface="Arial"/>
            </a:endParaRPr>
          </a:p>
          <a:p>
            <a:pPr marL="523240" marR="78740" indent="-259079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Unstructured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:</a:t>
            </a:r>
            <a:r>
              <a:rPr sz="10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has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references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randomly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selected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other </a:t>
            </a:r>
            <a:r>
              <a:rPr sz="1000" spc="-26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nodes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from the system.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43590"/>
            <a:ext cx="4215130" cy="28321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3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False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(and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often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hidden)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reliable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secure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homogeneous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topology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change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Latency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Bandwidth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infinite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15" dirty="0">
                <a:latin typeface="Arial"/>
                <a:cs typeface="Arial"/>
              </a:rPr>
              <a:t>Transport </a:t>
            </a:r>
            <a:r>
              <a:rPr sz="1000" spc="-5" dirty="0">
                <a:latin typeface="Arial"/>
                <a:cs typeface="Arial"/>
              </a:rPr>
              <a:t>cost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4606" y="716"/>
            <a:ext cx="2470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Pit</a:t>
            </a:r>
            <a:r>
              <a:rPr sz="600" spc="-2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f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alls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43590"/>
            <a:ext cx="4215130" cy="30600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Developing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systems:</a:t>
            </a:r>
            <a:r>
              <a:rPr sz="1400" spc="10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Pitfalls</a:t>
            </a:r>
            <a:endParaRPr sz="1400">
              <a:latin typeface="Arial"/>
              <a:cs typeface="Arial"/>
            </a:endParaRPr>
          </a:p>
          <a:p>
            <a:pPr marL="289560">
              <a:lnSpc>
                <a:spcPts val="1410"/>
              </a:lnSpc>
              <a:spcBef>
                <a:spcPts val="30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10"/>
              </a:spcBef>
            </a:pPr>
            <a:r>
              <a:rPr sz="1000" spc="-15" dirty="0">
                <a:latin typeface="Arial"/>
                <a:cs typeface="Arial"/>
              </a:rPr>
              <a:t>Many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needlessly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complex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mistakes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required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patching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later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false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assumptions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35"/>
              </a:spcBef>
            </a:pP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False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(and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often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hidden)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assumptions</a:t>
            </a:r>
            <a:endParaRPr sz="12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77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reliable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secure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homogeneous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topology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change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Latency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Bandwidth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infinite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15" dirty="0">
                <a:latin typeface="Arial"/>
                <a:cs typeface="Arial"/>
              </a:rPr>
              <a:t>Transport </a:t>
            </a:r>
            <a:r>
              <a:rPr sz="1000" spc="-5" dirty="0">
                <a:latin typeface="Arial"/>
                <a:cs typeface="Arial"/>
              </a:rPr>
              <a:t>cost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  <a:p>
            <a:pPr marL="56705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567690" algn="l"/>
              </a:tabLst>
            </a:pPr>
            <a:r>
              <a:rPr sz="1000" spc="-5" dirty="0">
                <a:latin typeface="Arial"/>
                <a:cs typeface="Arial"/>
              </a:rPr>
              <a:t>There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administrator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28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435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Types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2799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Three</a:t>
            </a:r>
            <a:r>
              <a:rPr dirty="0"/>
              <a:t> </a:t>
            </a:r>
            <a:r>
              <a:rPr spc="15" dirty="0"/>
              <a:t>types</a:t>
            </a:r>
            <a:r>
              <a:rPr spc="5"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10" dirty="0"/>
              <a:t>distributed</a:t>
            </a:r>
            <a:r>
              <a:rPr spc="5" dirty="0"/>
              <a:t> </a:t>
            </a:r>
            <a:r>
              <a:rPr spc="1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304" y="1362196"/>
            <a:ext cx="2985135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spc="-5" dirty="0">
                <a:latin typeface="Arial"/>
                <a:cs typeface="Arial"/>
              </a:rPr>
              <a:t>High performance distributed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computing systems</a:t>
            </a:r>
            <a:endParaRPr sz="1000">
              <a:latin typeface="Arial"/>
              <a:cs typeface="Arial"/>
            </a:endParaRPr>
          </a:p>
          <a:p>
            <a:pPr marL="20574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spc="-5" dirty="0">
                <a:latin typeface="Arial"/>
                <a:cs typeface="Arial"/>
              </a:rPr>
              <a:t>Distributed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information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systems</a:t>
            </a:r>
            <a:endParaRPr sz="1000">
              <a:latin typeface="Arial"/>
              <a:cs typeface="Arial"/>
            </a:endParaRPr>
          </a:p>
          <a:p>
            <a:pPr marL="205740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spc="-5" dirty="0">
                <a:latin typeface="Arial"/>
                <a:cs typeface="Arial"/>
              </a:rPr>
              <a:t>Distributed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systems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pervasive computing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1435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Types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0746" y="716"/>
            <a:ext cx="13709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High performance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515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Parallel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807031"/>
            <a:ext cx="3495040" cy="88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38100" marR="71120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High-performance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computing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parallel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computing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Multiprocessor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and multicore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versus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multicomputer</a:t>
            </a:r>
            <a:endParaRPr sz="1200">
              <a:latin typeface="Arial"/>
              <a:cs typeface="Arial"/>
            </a:endParaRPr>
          </a:p>
          <a:p>
            <a:pPr marL="442595">
              <a:lnSpc>
                <a:spcPct val="100000"/>
              </a:lnSpc>
              <a:spcBef>
                <a:spcPts val="50"/>
              </a:spcBef>
              <a:tabLst>
                <a:tab pos="2197735" algn="l"/>
              </a:tabLst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Shared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memory	</a:t>
            </a:r>
            <a:r>
              <a:rPr sz="975" spc="7" baseline="8547" dirty="0">
                <a:solidFill>
                  <a:srgbClr val="231F20"/>
                </a:solidFill>
                <a:latin typeface="Arial"/>
                <a:cs typeface="Arial"/>
              </a:rPr>
              <a:t>Private</a:t>
            </a:r>
            <a:r>
              <a:rPr sz="975" spc="-52" baseline="854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5" spc="7" baseline="8547" dirty="0">
                <a:solidFill>
                  <a:srgbClr val="231F20"/>
                </a:solidFill>
                <a:latin typeface="Arial"/>
                <a:cs typeface="Arial"/>
              </a:rPr>
              <a:t>memory</a:t>
            </a:r>
            <a:endParaRPr sz="975" baseline="8547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6956" y="1773807"/>
            <a:ext cx="1193800" cy="782955"/>
            <a:chOff x="436956" y="1773807"/>
            <a:chExt cx="1193800" cy="782955"/>
          </a:xfrm>
        </p:grpSpPr>
        <p:sp>
          <p:nvSpPr>
            <p:cNvPr id="7" name="object 7"/>
            <p:cNvSpPr/>
            <p:nvPr/>
          </p:nvSpPr>
          <p:spPr>
            <a:xfrm>
              <a:off x="527061" y="216996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0"/>
                  </a:moveTo>
                  <a:lnTo>
                    <a:pt x="0" y="85459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814" y="2255423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79" h="179069">
                  <a:moveTo>
                    <a:pt x="0" y="178600"/>
                  </a:moveTo>
                  <a:lnTo>
                    <a:pt x="169718" y="178600"/>
                  </a:lnTo>
                  <a:lnTo>
                    <a:pt x="169718" y="0"/>
                  </a:lnTo>
                  <a:lnTo>
                    <a:pt x="0" y="0"/>
                  </a:lnTo>
                  <a:lnTo>
                    <a:pt x="0" y="17860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6497" y="216996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0"/>
                  </a:moveTo>
                  <a:lnTo>
                    <a:pt x="0" y="85459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736" y="2463929"/>
              <a:ext cx="67310" cy="90170"/>
            </a:xfrm>
            <a:custGeom>
              <a:avLst/>
              <a:gdLst/>
              <a:ahLst/>
              <a:cxnLst/>
              <a:rect l="l" t="t" r="r" b="b"/>
              <a:pathLst>
                <a:path w="67309" h="90169">
                  <a:moveTo>
                    <a:pt x="0" y="89615"/>
                  </a:moveTo>
                  <a:lnTo>
                    <a:pt x="67211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8246" y="2434024"/>
              <a:ext cx="70485" cy="78740"/>
            </a:xfrm>
            <a:custGeom>
              <a:avLst/>
              <a:gdLst/>
              <a:ahLst/>
              <a:cxnLst/>
              <a:rect l="l" t="t" r="r" b="b"/>
              <a:pathLst>
                <a:path w="70484" h="78739">
                  <a:moveTo>
                    <a:pt x="70130" y="0"/>
                  </a:moveTo>
                  <a:lnTo>
                    <a:pt x="0" y="40377"/>
                  </a:lnTo>
                  <a:lnTo>
                    <a:pt x="16338" y="45158"/>
                  </a:lnTo>
                  <a:lnTo>
                    <a:pt x="30284" y="53127"/>
                  </a:lnTo>
                  <a:lnTo>
                    <a:pt x="41839" y="64285"/>
                  </a:lnTo>
                  <a:lnTo>
                    <a:pt x="51004" y="78629"/>
                  </a:lnTo>
                  <a:lnTo>
                    <a:pt x="7013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9250" y="2255423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80" h="179069">
                  <a:moveTo>
                    <a:pt x="0" y="178600"/>
                  </a:moveTo>
                  <a:lnTo>
                    <a:pt x="169718" y="178600"/>
                  </a:lnTo>
                  <a:lnTo>
                    <a:pt x="169718" y="0"/>
                  </a:lnTo>
                  <a:lnTo>
                    <a:pt x="0" y="0"/>
                  </a:lnTo>
                  <a:lnTo>
                    <a:pt x="0" y="17860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5934" y="216996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0"/>
                  </a:moveTo>
                  <a:lnTo>
                    <a:pt x="0" y="85459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8686" y="2255423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80" h="179069">
                  <a:moveTo>
                    <a:pt x="0" y="178600"/>
                  </a:moveTo>
                  <a:lnTo>
                    <a:pt x="169722" y="178600"/>
                  </a:lnTo>
                  <a:lnTo>
                    <a:pt x="169722" y="0"/>
                  </a:lnTo>
                  <a:lnTo>
                    <a:pt x="0" y="0"/>
                  </a:lnTo>
                  <a:lnTo>
                    <a:pt x="0" y="17860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5376" y="216996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0"/>
                  </a:moveTo>
                  <a:lnTo>
                    <a:pt x="0" y="85459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58124" y="2255423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80" h="179069">
                  <a:moveTo>
                    <a:pt x="0" y="178600"/>
                  </a:moveTo>
                  <a:lnTo>
                    <a:pt x="169722" y="178600"/>
                  </a:lnTo>
                  <a:lnTo>
                    <a:pt x="169722" y="0"/>
                  </a:lnTo>
                  <a:lnTo>
                    <a:pt x="0" y="0"/>
                  </a:lnTo>
                  <a:lnTo>
                    <a:pt x="0" y="17860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6392" y="1776665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80" h="179069">
                  <a:moveTo>
                    <a:pt x="169718" y="0"/>
                  </a:moveTo>
                  <a:lnTo>
                    <a:pt x="0" y="0"/>
                  </a:lnTo>
                  <a:lnTo>
                    <a:pt x="0" y="178600"/>
                  </a:lnTo>
                  <a:lnTo>
                    <a:pt x="169718" y="178600"/>
                  </a:lnTo>
                  <a:lnTo>
                    <a:pt x="169718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6392" y="1776665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80" h="179069">
                  <a:moveTo>
                    <a:pt x="0" y="178600"/>
                  </a:moveTo>
                  <a:lnTo>
                    <a:pt x="169718" y="178600"/>
                  </a:lnTo>
                  <a:lnTo>
                    <a:pt x="169718" y="0"/>
                  </a:lnTo>
                  <a:lnTo>
                    <a:pt x="0" y="0"/>
                  </a:lnTo>
                  <a:lnTo>
                    <a:pt x="0" y="17860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6088" y="195594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8245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6956" y="1776665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80" h="179069">
                  <a:moveTo>
                    <a:pt x="169718" y="0"/>
                  </a:moveTo>
                  <a:lnTo>
                    <a:pt x="0" y="0"/>
                  </a:lnTo>
                  <a:lnTo>
                    <a:pt x="0" y="178600"/>
                  </a:lnTo>
                  <a:lnTo>
                    <a:pt x="169718" y="178600"/>
                  </a:lnTo>
                  <a:lnTo>
                    <a:pt x="169718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6956" y="1776665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80" h="179069">
                  <a:moveTo>
                    <a:pt x="0" y="178600"/>
                  </a:moveTo>
                  <a:lnTo>
                    <a:pt x="169718" y="178600"/>
                  </a:lnTo>
                  <a:lnTo>
                    <a:pt x="169718" y="0"/>
                  </a:lnTo>
                  <a:lnTo>
                    <a:pt x="0" y="0"/>
                  </a:lnTo>
                  <a:lnTo>
                    <a:pt x="0" y="17860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6651" y="195594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8245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7519" y="1776665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79" h="179069">
                  <a:moveTo>
                    <a:pt x="169718" y="0"/>
                  </a:moveTo>
                  <a:lnTo>
                    <a:pt x="0" y="0"/>
                  </a:lnTo>
                  <a:lnTo>
                    <a:pt x="0" y="178600"/>
                  </a:lnTo>
                  <a:lnTo>
                    <a:pt x="169718" y="178600"/>
                  </a:lnTo>
                  <a:lnTo>
                    <a:pt x="169718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7519" y="1776665"/>
              <a:ext cx="170180" cy="179070"/>
            </a:xfrm>
            <a:custGeom>
              <a:avLst/>
              <a:gdLst/>
              <a:ahLst/>
              <a:cxnLst/>
              <a:rect l="l" t="t" r="r" b="b"/>
              <a:pathLst>
                <a:path w="170179" h="179069">
                  <a:moveTo>
                    <a:pt x="0" y="178600"/>
                  </a:moveTo>
                  <a:lnTo>
                    <a:pt x="169718" y="178600"/>
                  </a:lnTo>
                  <a:lnTo>
                    <a:pt x="169718" y="0"/>
                  </a:lnTo>
                  <a:lnTo>
                    <a:pt x="0" y="0"/>
                  </a:lnTo>
                  <a:lnTo>
                    <a:pt x="0" y="17860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7214" y="195594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8245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6968" y="2554312"/>
            <a:ext cx="40513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Processor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686" y="2279462"/>
            <a:ext cx="7937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03996" y="2279462"/>
            <a:ext cx="7937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5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9814" y="2044189"/>
            <a:ext cx="1195705" cy="126364"/>
          </a:xfrm>
          <a:custGeom>
            <a:avLst/>
            <a:gdLst/>
            <a:ahLst/>
            <a:cxnLst/>
            <a:rect l="l" t="t" r="r" b="b"/>
            <a:pathLst>
              <a:path w="1195705" h="126364">
                <a:moveTo>
                  <a:pt x="0" y="125775"/>
                </a:moveTo>
                <a:lnTo>
                  <a:pt x="1195201" y="125775"/>
                </a:lnTo>
                <a:lnTo>
                  <a:pt x="1195201" y="0"/>
                </a:lnTo>
                <a:lnTo>
                  <a:pt x="0" y="0"/>
                </a:lnTo>
                <a:lnTo>
                  <a:pt x="0" y="125775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7742" y="1800700"/>
            <a:ext cx="771525" cy="605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  <a:tabLst>
                <a:tab pos="339090" algn="l"/>
                <a:tab pos="678815" algn="l"/>
              </a:tabLst>
            </a:pPr>
            <a:r>
              <a:rPr sz="650" spc="-20" dirty="0">
                <a:solidFill>
                  <a:srgbClr val="231F20"/>
                </a:solidFill>
                <a:latin typeface="Arial"/>
                <a:cs typeface="Arial"/>
              </a:rPr>
              <a:t>M	M	M</a:t>
            </a:r>
            <a:endParaRPr sz="650">
              <a:latin typeface="Arial"/>
              <a:cs typeface="Arial"/>
            </a:endParaRPr>
          </a:p>
          <a:p>
            <a:pPr marL="150495" marR="171450" algn="ctr">
              <a:lnSpc>
                <a:spcPct val="238300"/>
              </a:lnSpc>
              <a:spcBef>
                <a:spcPts val="55"/>
              </a:spcBef>
              <a:tabLst>
                <a:tab pos="489584" algn="l"/>
              </a:tabLst>
            </a:pPr>
            <a:r>
              <a:rPr sz="650" spc="-10" dirty="0">
                <a:solidFill>
                  <a:srgbClr val="231F20"/>
                </a:solidFill>
                <a:latin typeface="Arial"/>
                <a:cs typeface="Arial"/>
              </a:rPr>
              <a:t>Interconnect  </a:t>
            </a:r>
            <a:r>
              <a:rPr sz="650" spc="-15" dirty="0">
                <a:solidFill>
                  <a:srgbClr val="231F20"/>
                </a:solidFill>
                <a:latin typeface="Arial"/>
                <a:cs typeface="Arial"/>
              </a:rPr>
              <a:t>P	P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26553" y="1760602"/>
            <a:ext cx="462280" cy="744855"/>
            <a:chOff x="1926553" y="1760602"/>
            <a:chExt cx="462280" cy="744855"/>
          </a:xfrm>
        </p:grpSpPr>
        <p:sp>
          <p:nvSpPr>
            <p:cNvPr id="32" name="object 32"/>
            <p:cNvSpPr/>
            <p:nvPr/>
          </p:nvSpPr>
          <p:spPr>
            <a:xfrm>
              <a:off x="1929188" y="1875104"/>
              <a:ext cx="239395" cy="628015"/>
            </a:xfrm>
            <a:custGeom>
              <a:avLst/>
              <a:gdLst/>
              <a:ahLst/>
              <a:cxnLst/>
              <a:rect l="l" t="t" r="r" b="b"/>
              <a:pathLst>
                <a:path w="239394" h="628014">
                  <a:moveTo>
                    <a:pt x="0" y="627481"/>
                  </a:moveTo>
                  <a:lnTo>
                    <a:pt x="4685" y="525591"/>
                  </a:lnTo>
                  <a:lnTo>
                    <a:pt x="12224" y="436547"/>
                  </a:lnTo>
                  <a:lnTo>
                    <a:pt x="22328" y="359366"/>
                  </a:lnTo>
                  <a:lnTo>
                    <a:pt x="34710" y="293063"/>
                  </a:lnTo>
                  <a:lnTo>
                    <a:pt x="49082" y="236653"/>
                  </a:lnTo>
                  <a:lnTo>
                    <a:pt x="65158" y="189150"/>
                  </a:lnTo>
                  <a:lnTo>
                    <a:pt x="82650" y="149571"/>
                  </a:lnTo>
                  <a:lnTo>
                    <a:pt x="120729" y="90244"/>
                  </a:lnTo>
                  <a:lnTo>
                    <a:pt x="161021" y="50791"/>
                  </a:lnTo>
                  <a:lnTo>
                    <a:pt x="201225" y="23336"/>
                  </a:lnTo>
                  <a:lnTo>
                    <a:pt x="220575" y="11645"/>
                  </a:lnTo>
                  <a:lnTo>
                    <a:pt x="239041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19762" y="1854368"/>
              <a:ext cx="80010" cy="67945"/>
            </a:xfrm>
            <a:custGeom>
              <a:avLst/>
              <a:gdLst/>
              <a:ahLst/>
              <a:cxnLst/>
              <a:rect l="l" t="t" r="r" b="b"/>
              <a:pathLst>
                <a:path w="80010" h="67944">
                  <a:moveTo>
                    <a:pt x="79567" y="0"/>
                  </a:moveTo>
                  <a:lnTo>
                    <a:pt x="0" y="14737"/>
                  </a:lnTo>
                  <a:lnTo>
                    <a:pt x="13814" y="24683"/>
                  </a:lnTo>
                  <a:lnTo>
                    <a:pt x="24312" y="36839"/>
                  </a:lnTo>
                  <a:lnTo>
                    <a:pt x="31495" y="51206"/>
                  </a:lnTo>
                  <a:lnTo>
                    <a:pt x="35361" y="67783"/>
                  </a:lnTo>
                  <a:lnTo>
                    <a:pt x="7956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16405" y="1763238"/>
              <a:ext cx="170180" cy="170180"/>
            </a:xfrm>
            <a:custGeom>
              <a:avLst/>
              <a:gdLst/>
              <a:ahLst/>
              <a:cxnLst/>
              <a:rect l="l" t="t" r="r" b="b"/>
              <a:pathLst>
                <a:path w="170180" h="170180">
                  <a:moveTo>
                    <a:pt x="169718" y="0"/>
                  </a:moveTo>
                  <a:lnTo>
                    <a:pt x="0" y="0"/>
                  </a:lnTo>
                  <a:lnTo>
                    <a:pt x="0" y="169718"/>
                  </a:lnTo>
                  <a:lnTo>
                    <a:pt x="169718" y="169718"/>
                  </a:lnTo>
                  <a:lnTo>
                    <a:pt x="169718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16405" y="1763238"/>
              <a:ext cx="170180" cy="424815"/>
            </a:xfrm>
            <a:custGeom>
              <a:avLst/>
              <a:gdLst/>
              <a:ahLst/>
              <a:cxnLst/>
              <a:rect l="l" t="t" r="r" b="b"/>
              <a:pathLst>
                <a:path w="170180" h="424814">
                  <a:moveTo>
                    <a:pt x="0" y="169718"/>
                  </a:moveTo>
                  <a:lnTo>
                    <a:pt x="169718" y="169718"/>
                  </a:lnTo>
                  <a:lnTo>
                    <a:pt x="169718" y="0"/>
                  </a:lnTo>
                  <a:lnTo>
                    <a:pt x="0" y="0"/>
                  </a:lnTo>
                  <a:lnTo>
                    <a:pt x="0" y="169718"/>
                  </a:lnTo>
                  <a:close/>
                </a:path>
                <a:path w="170180" h="424814">
                  <a:moveTo>
                    <a:pt x="0" y="424296"/>
                  </a:moveTo>
                  <a:lnTo>
                    <a:pt x="169718" y="424296"/>
                  </a:lnTo>
                  <a:lnTo>
                    <a:pt x="169718" y="254577"/>
                  </a:lnTo>
                  <a:lnTo>
                    <a:pt x="0" y="254577"/>
                  </a:lnTo>
                  <a:lnTo>
                    <a:pt x="0" y="424296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01265" y="1932956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5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01265" y="2187534"/>
              <a:ext cx="0" cy="106045"/>
            </a:xfrm>
            <a:custGeom>
              <a:avLst/>
              <a:gdLst/>
              <a:ahLst/>
              <a:cxnLst/>
              <a:rect l="l" t="t" r="r" b="b"/>
              <a:pathLst>
                <a:path h="106044">
                  <a:moveTo>
                    <a:pt x="0" y="0"/>
                  </a:moveTo>
                  <a:lnTo>
                    <a:pt x="0" y="105891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553211" y="1760602"/>
            <a:ext cx="175260" cy="533400"/>
            <a:chOff x="2553211" y="1760602"/>
            <a:chExt cx="175260" cy="533400"/>
          </a:xfrm>
        </p:grpSpPr>
        <p:sp>
          <p:nvSpPr>
            <p:cNvPr id="39" name="object 39"/>
            <p:cNvSpPr/>
            <p:nvPr/>
          </p:nvSpPr>
          <p:spPr>
            <a:xfrm>
              <a:off x="2555847" y="1763238"/>
              <a:ext cx="170180" cy="170180"/>
            </a:xfrm>
            <a:custGeom>
              <a:avLst/>
              <a:gdLst/>
              <a:ahLst/>
              <a:cxnLst/>
              <a:rect l="l" t="t" r="r" b="b"/>
              <a:pathLst>
                <a:path w="170180" h="170180">
                  <a:moveTo>
                    <a:pt x="169714" y="0"/>
                  </a:moveTo>
                  <a:lnTo>
                    <a:pt x="0" y="0"/>
                  </a:lnTo>
                  <a:lnTo>
                    <a:pt x="0" y="169718"/>
                  </a:lnTo>
                  <a:lnTo>
                    <a:pt x="169714" y="169718"/>
                  </a:lnTo>
                  <a:lnTo>
                    <a:pt x="169714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55847" y="1763238"/>
              <a:ext cx="170180" cy="424815"/>
            </a:xfrm>
            <a:custGeom>
              <a:avLst/>
              <a:gdLst/>
              <a:ahLst/>
              <a:cxnLst/>
              <a:rect l="l" t="t" r="r" b="b"/>
              <a:pathLst>
                <a:path w="170180" h="424814">
                  <a:moveTo>
                    <a:pt x="0" y="169718"/>
                  </a:moveTo>
                  <a:lnTo>
                    <a:pt x="169714" y="169718"/>
                  </a:lnTo>
                  <a:lnTo>
                    <a:pt x="169714" y="0"/>
                  </a:lnTo>
                  <a:lnTo>
                    <a:pt x="0" y="0"/>
                  </a:lnTo>
                  <a:lnTo>
                    <a:pt x="0" y="169718"/>
                  </a:lnTo>
                  <a:close/>
                </a:path>
                <a:path w="170180" h="424814">
                  <a:moveTo>
                    <a:pt x="0" y="424296"/>
                  </a:moveTo>
                  <a:lnTo>
                    <a:pt x="169714" y="424296"/>
                  </a:lnTo>
                  <a:lnTo>
                    <a:pt x="169714" y="254577"/>
                  </a:lnTo>
                  <a:lnTo>
                    <a:pt x="0" y="254577"/>
                  </a:lnTo>
                  <a:lnTo>
                    <a:pt x="0" y="424296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40702" y="1932956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5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40702" y="2187534"/>
              <a:ext cx="0" cy="106045"/>
            </a:xfrm>
            <a:custGeom>
              <a:avLst/>
              <a:gdLst/>
              <a:ahLst/>
              <a:cxnLst/>
              <a:rect l="l" t="t" r="r" b="b"/>
              <a:pathLst>
                <a:path h="106044">
                  <a:moveTo>
                    <a:pt x="0" y="0"/>
                  </a:moveTo>
                  <a:lnTo>
                    <a:pt x="0" y="105891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892648" y="1760602"/>
            <a:ext cx="175260" cy="533400"/>
            <a:chOff x="2892648" y="1760602"/>
            <a:chExt cx="175260" cy="533400"/>
          </a:xfrm>
        </p:grpSpPr>
        <p:sp>
          <p:nvSpPr>
            <p:cNvPr id="44" name="object 44"/>
            <p:cNvSpPr/>
            <p:nvPr/>
          </p:nvSpPr>
          <p:spPr>
            <a:xfrm>
              <a:off x="2895284" y="1763238"/>
              <a:ext cx="170180" cy="170180"/>
            </a:xfrm>
            <a:custGeom>
              <a:avLst/>
              <a:gdLst/>
              <a:ahLst/>
              <a:cxnLst/>
              <a:rect l="l" t="t" r="r" b="b"/>
              <a:pathLst>
                <a:path w="170180" h="170180">
                  <a:moveTo>
                    <a:pt x="169718" y="0"/>
                  </a:moveTo>
                  <a:lnTo>
                    <a:pt x="0" y="0"/>
                  </a:lnTo>
                  <a:lnTo>
                    <a:pt x="0" y="169718"/>
                  </a:lnTo>
                  <a:lnTo>
                    <a:pt x="169718" y="169718"/>
                  </a:lnTo>
                  <a:lnTo>
                    <a:pt x="169718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5284" y="1763238"/>
              <a:ext cx="170180" cy="424815"/>
            </a:xfrm>
            <a:custGeom>
              <a:avLst/>
              <a:gdLst/>
              <a:ahLst/>
              <a:cxnLst/>
              <a:rect l="l" t="t" r="r" b="b"/>
              <a:pathLst>
                <a:path w="170180" h="424814">
                  <a:moveTo>
                    <a:pt x="0" y="169718"/>
                  </a:moveTo>
                  <a:lnTo>
                    <a:pt x="169718" y="169718"/>
                  </a:lnTo>
                  <a:lnTo>
                    <a:pt x="169718" y="0"/>
                  </a:lnTo>
                  <a:lnTo>
                    <a:pt x="0" y="0"/>
                  </a:lnTo>
                  <a:lnTo>
                    <a:pt x="0" y="169718"/>
                  </a:lnTo>
                  <a:close/>
                </a:path>
                <a:path w="170180" h="424814">
                  <a:moveTo>
                    <a:pt x="0" y="424296"/>
                  </a:moveTo>
                  <a:lnTo>
                    <a:pt x="169718" y="424296"/>
                  </a:lnTo>
                  <a:lnTo>
                    <a:pt x="169718" y="254577"/>
                  </a:lnTo>
                  <a:lnTo>
                    <a:pt x="0" y="254577"/>
                  </a:lnTo>
                  <a:lnTo>
                    <a:pt x="0" y="424296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80139" y="1932956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5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80139" y="2187534"/>
              <a:ext cx="0" cy="106045"/>
            </a:xfrm>
            <a:custGeom>
              <a:avLst/>
              <a:gdLst/>
              <a:ahLst/>
              <a:cxnLst/>
              <a:rect l="l" t="t" r="r" b="b"/>
              <a:pathLst>
                <a:path h="106044">
                  <a:moveTo>
                    <a:pt x="0" y="0"/>
                  </a:moveTo>
                  <a:lnTo>
                    <a:pt x="0" y="105891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232089" y="1760602"/>
            <a:ext cx="175260" cy="533400"/>
            <a:chOff x="3232089" y="1760602"/>
            <a:chExt cx="175260" cy="533400"/>
          </a:xfrm>
        </p:grpSpPr>
        <p:sp>
          <p:nvSpPr>
            <p:cNvPr id="49" name="object 49"/>
            <p:cNvSpPr/>
            <p:nvPr/>
          </p:nvSpPr>
          <p:spPr>
            <a:xfrm>
              <a:off x="3234725" y="1763238"/>
              <a:ext cx="170180" cy="170180"/>
            </a:xfrm>
            <a:custGeom>
              <a:avLst/>
              <a:gdLst/>
              <a:ahLst/>
              <a:cxnLst/>
              <a:rect l="l" t="t" r="r" b="b"/>
              <a:pathLst>
                <a:path w="170179" h="170180">
                  <a:moveTo>
                    <a:pt x="169718" y="0"/>
                  </a:moveTo>
                  <a:lnTo>
                    <a:pt x="0" y="0"/>
                  </a:lnTo>
                  <a:lnTo>
                    <a:pt x="0" y="169718"/>
                  </a:lnTo>
                  <a:lnTo>
                    <a:pt x="169718" y="169718"/>
                  </a:lnTo>
                  <a:lnTo>
                    <a:pt x="169718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34725" y="1763238"/>
              <a:ext cx="170180" cy="424815"/>
            </a:xfrm>
            <a:custGeom>
              <a:avLst/>
              <a:gdLst/>
              <a:ahLst/>
              <a:cxnLst/>
              <a:rect l="l" t="t" r="r" b="b"/>
              <a:pathLst>
                <a:path w="170179" h="424814">
                  <a:moveTo>
                    <a:pt x="0" y="169718"/>
                  </a:moveTo>
                  <a:lnTo>
                    <a:pt x="169718" y="169718"/>
                  </a:lnTo>
                  <a:lnTo>
                    <a:pt x="169718" y="0"/>
                  </a:lnTo>
                  <a:lnTo>
                    <a:pt x="0" y="0"/>
                  </a:lnTo>
                  <a:lnTo>
                    <a:pt x="0" y="169718"/>
                  </a:lnTo>
                  <a:close/>
                </a:path>
                <a:path w="170179" h="424814">
                  <a:moveTo>
                    <a:pt x="0" y="424296"/>
                  </a:moveTo>
                  <a:lnTo>
                    <a:pt x="169718" y="424296"/>
                  </a:lnTo>
                  <a:lnTo>
                    <a:pt x="169718" y="254577"/>
                  </a:lnTo>
                  <a:lnTo>
                    <a:pt x="0" y="254577"/>
                  </a:lnTo>
                  <a:lnTo>
                    <a:pt x="0" y="424296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19580" y="1932956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85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19580" y="2187534"/>
              <a:ext cx="0" cy="106045"/>
            </a:xfrm>
            <a:custGeom>
              <a:avLst/>
              <a:gdLst/>
              <a:ahLst/>
              <a:cxnLst/>
              <a:rect l="l" t="t" r="r" b="b"/>
              <a:pathLst>
                <a:path h="106044">
                  <a:moveTo>
                    <a:pt x="0" y="0"/>
                  </a:moveTo>
                  <a:lnTo>
                    <a:pt x="0" y="105891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789934" y="2533229"/>
            <a:ext cx="33020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Memory</a:t>
            </a:r>
            <a:endParaRPr sz="65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29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256633" y="1781252"/>
            <a:ext cx="1116965" cy="3816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1790" algn="l"/>
                <a:tab pos="691515" algn="l"/>
                <a:tab pos="1033780" algn="l"/>
              </a:tabLst>
            </a:pP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M	M	M	M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535"/>
              </a:spcBef>
              <a:tabLst>
                <a:tab pos="357505" algn="l"/>
                <a:tab pos="696595" algn="l"/>
                <a:tab pos="1036319" algn="l"/>
              </a:tabLst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	P	P	P</a:t>
            </a:r>
            <a:endParaRPr sz="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27989" y="2293425"/>
            <a:ext cx="1165860" cy="126364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5"/>
              </a:spcBef>
            </a:pPr>
            <a:r>
              <a:rPr sz="650" spc="-10" dirty="0">
                <a:solidFill>
                  <a:srgbClr val="231F20"/>
                </a:solidFill>
                <a:latin typeface="Arial"/>
                <a:cs typeface="Arial"/>
              </a:rPr>
              <a:t>Interconnect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30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6580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Types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High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performance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29362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Distributed</a:t>
            </a:r>
            <a:r>
              <a:rPr dirty="0"/>
              <a:t> </a:t>
            </a:r>
            <a:r>
              <a:rPr spc="15" dirty="0"/>
              <a:t>shared</a:t>
            </a:r>
            <a:r>
              <a:rPr spc="5" dirty="0"/>
              <a:t> </a:t>
            </a:r>
            <a:r>
              <a:rPr spc="25" dirty="0"/>
              <a:t>memory</a:t>
            </a:r>
            <a:r>
              <a:rPr spc="5" dirty="0"/>
              <a:t> </a:t>
            </a:r>
            <a:r>
              <a:rPr spc="1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131" y="599602"/>
            <a:ext cx="3916679" cy="2431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15240" marR="121920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Multiprocessors 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relatively easy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program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 comparison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multicomputers, </a:t>
            </a:r>
            <a:r>
              <a:rPr sz="1000" spc="-10" dirty="0">
                <a:latin typeface="Arial"/>
                <a:cs typeface="Arial"/>
              </a:rPr>
              <a:t>yet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have</a:t>
            </a:r>
            <a:r>
              <a:rPr sz="1000" spc="-5" dirty="0">
                <a:latin typeface="Arial"/>
                <a:cs typeface="Arial"/>
              </a:rPr>
              <a:t> problems when increasing the number of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processors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cores).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Solution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Try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implement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shared-memory </a:t>
            </a:r>
            <a:r>
              <a:rPr sz="1000" spc="-26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model</a:t>
            </a:r>
            <a:r>
              <a:rPr sz="1000" spc="-1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 top of a </a:t>
            </a:r>
            <a:r>
              <a:rPr sz="1000" spc="-10" dirty="0">
                <a:latin typeface="Arial"/>
                <a:cs typeface="Arial"/>
              </a:rPr>
              <a:t>multicomputer.</a:t>
            </a:r>
            <a:endParaRPr sz="10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640"/>
              </a:spcBef>
            </a:pP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Example through</a:t>
            </a:r>
            <a:r>
              <a:rPr sz="1200" dirty="0">
                <a:solidFill>
                  <a:srgbClr val="007C00"/>
                </a:solidFill>
                <a:latin typeface="Arial"/>
                <a:cs typeface="Arial"/>
              </a:rPr>
              <a:t> virtual-memory</a:t>
            </a: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 techniques</a:t>
            </a:r>
            <a:endParaRPr sz="1200">
              <a:latin typeface="Arial"/>
              <a:cs typeface="Arial"/>
            </a:endParaRPr>
          </a:p>
          <a:p>
            <a:pPr marL="12700" marR="5080" indent="2540">
              <a:lnSpc>
                <a:spcPct val="100000"/>
              </a:lnSpc>
              <a:spcBef>
                <a:spcPts val="190"/>
              </a:spcBef>
            </a:pPr>
            <a:r>
              <a:rPr sz="1000" spc="-20" dirty="0">
                <a:latin typeface="Arial"/>
                <a:cs typeface="Arial"/>
              </a:rPr>
              <a:t>Map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main-memory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pages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(from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different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processors)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one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0000FA"/>
                </a:solidFill>
                <a:latin typeface="Arial"/>
                <a:cs typeface="Arial"/>
              </a:rPr>
              <a:t>single </a:t>
            </a:r>
            <a:r>
              <a:rPr sz="1000" spc="-26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virtual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address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space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processor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addresses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page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P 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located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spc="-15" dirty="0">
                <a:latin typeface="Arial"/>
                <a:cs typeface="Arial"/>
              </a:rPr>
              <a:t>processor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at 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0000FA"/>
                </a:solidFill>
                <a:latin typeface="Arial"/>
                <a:cs typeface="Arial"/>
              </a:rPr>
              <a:t>traps and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00FA"/>
                </a:solidFill>
                <a:latin typeface="Arial"/>
                <a:cs typeface="Arial"/>
              </a:rPr>
              <a:t>fetches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0000FA"/>
                </a:solidFill>
                <a:latin typeface="Arial"/>
                <a:cs typeface="Arial"/>
              </a:rPr>
              <a:t>P</a:t>
            </a:r>
            <a:r>
              <a:rPr sz="1000" i="1" spc="5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15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just</a:t>
            </a:r>
            <a:r>
              <a:rPr sz="1000" spc="-15" dirty="0">
                <a:latin typeface="Arial"/>
                <a:cs typeface="Arial"/>
              </a:rPr>
              <a:t> as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it would if </a:t>
            </a:r>
            <a:r>
              <a:rPr sz="1000" i="1" spc="-5" dirty="0">
                <a:latin typeface="Arial"/>
                <a:cs typeface="Arial"/>
              </a:rPr>
              <a:t>P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had been located on local disk.</a:t>
            </a:r>
            <a:endParaRPr sz="1000">
              <a:latin typeface="Arial"/>
              <a:cs typeface="Arial"/>
            </a:endParaRPr>
          </a:p>
          <a:p>
            <a:pPr marL="15240">
              <a:lnSpc>
                <a:spcPts val="1410"/>
              </a:lnSpc>
              <a:spcBef>
                <a:spcPts val="680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endParaRPr sz="1200">
              <a:latin typeface="Arial"/>
              <a:cs typeface="Arial"/>
            </a:endParaRPr>
          </a:p>
          <a:p>
            <a:pPr marL="15240" marR="36195">
              <a:lnSpc>
                <a:spcPts val="12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Performance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distributed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shared</a:t>
            </a:r>
            <a:r>
              <a:rPr sz="1000" dirty="0">
                <a:latin typeface="Arial"/>
                <a:cs typeface="Arial"/>
              </a:rPr>
              <a:t> memory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could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never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compete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of multiprocessors, and </a:t>
            </a:r>
            <a:r>
              <a:rPr sz="1000" spc="-10" dirty="0">
                <a:latin typeface="Arial"/>
                <a:cs typeface="Arial"/>
              </a:rPr>
              <a:t>failed</a:t>
            </a:r>
            <a:r>
              <a:rPr sz="1000" spc="-5" dirty="0">
                <a:latin typeface="Arial"/>
                <a:cs typeface="Arial"/>
              </a:rPr>
              <a:t> 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meet the expectations of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programmers.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It has been widely abandoned </a:t>
            </a:r>
            <a:r>
              <a:rPr sz="1000" spc="-15" dirty="0">
                <a:latin typeface="Arial"/>
                <a:cs typeface="Arial"/>
              </a:rPr>
              <a:t>by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now.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6580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Types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High</a:t>
            </a:r>
            <a:r>
              <a:rPr sz="600" spc="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performance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494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Cluster</a:t>
            </a:r>
            <a:r>
              <a:rPr spc="-55" dirty="0"/>
              <a:t> </a:t>
            </a:r>
            <a:r>
              <a:rPr spc="15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571561"/>
            <a:ext cx="3475990" cy="7893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400" marR="177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Essentially a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group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high-end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connected </a:t>
            </a:r>
            <a:r>
              <a:rPr sz="1200" spc="-3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through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 LAN</a:t>
            </a:r>
            <a:endParaRPr sz="1200">
              <a:latin typeface="Arial"/>
              <a:cs typeface="Arial"/>
            </a:endParaRPr>
          </a:p>
          <a:p>
            <a:pPr marL="302260" indent="-168275">
              <a:lnSpc>
                <a:spcPts val="1200"/>
              </a:lnSpc>
              <a:spcBef>
                <a:spcPts val="755"/>
              </a:spcBef>
              <a:buClr>
                <a:srgbClr val="3333B2"/>
              </a:buClr>
              <a:buChar char="►"/>
              <a:tabLst>
                <a:tab pos="302895" algn="l"/>
              </a:tabLst>
            </a:pPr>
            <a:r>
              <a:rPr sz="1000" spc="-5" dirty="0">
                <a:latin typeface="Arial"/>
                <a:cs typeface="Arial"/>
              </a:rPr>
              <a:t>Homogeneous: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same </a:t>
            </a:r>
            <a:r>
              <a:rPr sz="1000" spc="-10" dirty="0">
                <a:latin typeface="Arial"/>
                <a:cs typeface="Arial"/>
              </a:rPr>
              <a:t>OS,</a:t>
            </a:r>
            <a:r>
              <a:rPr sz="1000" spc="-5" dirty="0">
                <a:latin typeface="Arial"/>
                <a:cs typeface="Arial"/>
              </a:rPr>
              <a:t> near-identical hardware</a:t>
            </a:r>
            <a:endParaRPr sz="1000">
              <a:latin typeface="Arial"/>
              <a:cs typeface="Arial"/>
            </a:endParaRPr>
          </a:p>
          <a:p>
            <a:pPr marL="302260" indent="-168275">
              <a:lnSpc>
                <a:spcPts val="1200"/>
              </a:lnSpc>
              <a:buClr>
                <a:srgbClr val="3333B2"/>
              </a:buClr>
              <a:buChar char="►"/>
              <a:tabLst>
                <a:tab pos="302895" algn="l"/>
              </a:tabLst>
            </a:pPr>
            <a:r>
              <a:rPr sz="1000" spc="-5" dirty="0">
                <a:latin typeface="Arial"/>
                <a:cs typeface="Arial"/>
              </a:rPr>
              <a:t>Single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managing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949" y="2124818"/>
            <a:ext cx="628015" cy="325120"/>
          </a:xfrm>
          <a:custGeom>
            <a:avLst/>
            <a:gdLst/>
            <a:ahLst/>
            <a:cxnLst/>
            <a:rect l="l" t="t" r="r" b="b"/>
            <a:pathLst>
              <a:path w="628015" h="325119">
                <a:moveTo>
                  <a:pt x="0" y="142303"/>
                </a:moveTo>
                <a:lnTo>
                  <a:pt x="620242" y="142303"/>
                </a:lnTo>
                <a:lnTo>
                  <a:pt x="620242" y="0"/>
                </a:lnTo>
                <a:lnTo>
                  <a:pt x="0" y="0"/>
                </a:lnTo>
                <a:lnTo>
                  <a:pt x="0" y="142303"/>
                </a:lnTo>
                <a:close/>
              </a:path>
              <a:path w="628015" h="325119">
                <a:moveTo>
                  <a:pt x="0" y="324576"/>
                </a:moveTo>
                <a:lnTo>
                  <a:pt x="627481" y="324576"/>
                </a:lnTo>
                <a:lnTo>
                  <a:pt x="627481" y="182272"/>
                </a:lnTo>
                <a:lnTo>
                  <a:pt x="0" y="182272"/>
                </a:lnTo>
                <a:lnTo>
                  <a:pt x="0" y="324576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2635" y="2309285"/>
            <a:ext cx="521970" cy="14287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Local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343" y="2309059"/>
            <a:ext cx="67691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Local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587" y="2309285"/>
            <a:ext cx="521970" cy="14287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Local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0015" y="2309285"/>
            <a:ext cx="521970" cy="14287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Local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5716" y="1687239"/>
            <a:ext cx="3479165" cy="1155065"/>
            <a:chOff x="645716" y="1687239"/>
            <a:chExt cx="3479165" cy="1155065"/>
          </a:xfrm>
        </p:grpSpPr>
        <p:sp>
          <p:nvSpPr>
            <p:cNvPr id="11" name="object 11"/>
            <p:cNvSpPr/>
            <p:nvPr/>
          </p:nvSpPr>
          <p:spPr>
            <a:xfrm>
              <a:off x="760072" y="1692637"/>
              <a:ext cx="687705" cy="806450"/>
            </a:xfrm>
            <a:custGeom>
              <a:avLst/>
              <a:gdLst/>
              <a:ahLst/>
              <a:cxnLst/>
              <a:rect l="l" t="t" r="r" b="b"/>
              <a:pathLst>
                <a:path w="687705" h="806450">
                  <a:moveTo>
                    <a:pt x="0" y="806386"/>
                  </a:moveTo>
                  <a:lnTo>
                    <a:pt x="687240" y="806386"/>
                  </a:lnTo>
                  <a:lnTo>
                    <a:pt x="687240" y="0"/>
                  </a:lnTo>
                  <a:lnTo>
                    <a:pt x="0" y="0"/>
                  </a:lnTo>
                  <a:lnTo>
                    <a:pt x="0" y="806386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8552" y="2499023"/>
              <a:ext cx="285115" cy="142875"/>
            </a:xfrm>
            <a:custGeom>
              <a:avLst/>
              <a:gdLst/>
              <a:ahLst/>
              <a:cxnLst/>
              <a:rect l="l" t="t" r="r" b="b"/>
              <a:pathLst>
                <a:path w="285115" h="142875">
                  <a:moveTo>
                    <a:pt x="284606" y="0"/>
                  </a:moveTo>
                  <a:lnTo>
                    <a:pt x="284606" y="142303"/>
                  </a:lnTo>
                </a:path>
                <a:path w="285115" h="142875">
                  <a:moveTo>
                    <a:pt x="0" y="0"/>
                  </a:moveTo>
                  <a:lnTo>
                    <a:pt x="0" y="142303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5201" y="1692637"/>
              <a:ext cx="617220" cy="806450"/>
            </a:xfrm>
            <a:custGeom>
              <a:avLst/>
              <a:gdLst/>
              <a:ahLst/>
              <a:cxnLst/>
              <a:rect l="l" t="t" r="r" b="b"/>
              <a:pathLst>
                <a:path w="617219" h="806450">
                  <a:moveTo>
                    <a:pt x="0" y="806386"/>
                  </a:moveTo>
                  <a:lnTo>
                    <a:pt x="616648" y="806386"/>
                  </a:lnTo>
                  <a:lnTo>
                    <a:pt x="616648" y="0"/>
                  </a:lnTo>
                  <a:lnTo>
                    <a:pt x="0" y="0"/>
                  </a:lnTo>
                  <a:lnTo>
                    <a:pt x="0" y="806386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32111" y="2499023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03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4153" y="1692637"/>
              <a:ext cx="617220" cy="806450"/>
            </a:xfrm>
            <a:custGeom>
              <a:avLst/>
              <a:gdLst/>
              <a:ahLst/>
              <a:cxnLst/>
              <a:rect l="l" t="t" r="r" b="b"/>
              <a:pathLst>
                <a:path w="617219" h="806450">
                  <a:moveTo>
                    <a:pt x="0" y="806386"/>
                  </a:moveTo>
                  <a:lnTo>
                    <a:pt x="616648" y="806386"/>
                  </a:lnTo>
                  <a:lnTo>
                    <a:pt x="616648" y="0"/>
                  </a:lnTo>
                  <a:lnTo>
                    <a:pt x="0" y="0"/>
                  </a:lnTo>
                  <a:lnTo>
                    <a:pt x="0" y="806386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6511" y="2499023"/>
              <a:ext cx="2182495" cy="142875"/>
            </a:xfrm>
            <a:custGeom>
              <a:avLst/>
              <a:gdLst/>
              <a:ahLst/>
              <a:cxnLst/>
              <a:rect l="l" t="t" r="r" b="b"/>
              <a:pathLst>
                <a:path w="2182495" h="142875">
                  <a:moveTo>
                    <a:pt x="2134552" y="0"/>
                  </a:moveTo>
                  <a:lnTo>
                    <a:pt x="2134552" y="142303"/>
                  </a:lnTo>
                </a:path>
                <a:path w="2182495" h="142875">
                  <a:moveTo>
                    <a:pt x="521779" y="142303"/>
                  </a:moveTo>
                  <a:lnTo>
                    <a:pt x="2181986" y="142303"/>
                  </a:lnTo>
                </a:path>
                <a:path w="2182495" h="142875">
                  <a:moveTo>
                    <a:pt x="0" y="142303"/>
                  </a:moveTo>
                  <a:lnTo>
                    <a:pt x="426910" y="142303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2581" y="1692637"/>
              <a:ext cx="617220" cy="806450"/>
            </a:xfrm>
            <a:custGeom>
              <a:avLst/>
              <a:gdLst/>
              <a:ahLst/>
              <a:cxnLst/>
              <a:rect l="l" t="t" r="r" b="b"/>
              <a:pathLst>
                <a:path w="617220" h="806450">
                  <a:moveTo>
                    <a:pt x="0" y="806386"/>
                  </a:moveTo>
                  <a:lnTo>
                    <a:pt x="616648" y="806386"/>
                  </a:lnTo>
                  <a:lnTo>
                    <a:pt x="616648" y="0"/>
                  </a:lnTo>
                  <a:lnTo>
                    <a:pt x="0" y="0"/>
                  </a:lnTo>
                  <a:lnTo>
                    <a:pt x="0" y="806386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16036" y="2499023"/>
              <a:ext cx="332105" cy="142875"/>
            </a:xfrm>
            <a:custGeom>
              <a:avLst/>
              <a:gdLst/>
              <a:ahLst/>
              <a:cxnLst/>
              <a:rect l="l" t="t" r="r" b="b"/>
              <a:pathLst>
                <a:path w="332104" h="142875">
                  <a:moveTo>
                    <a:pt x="213455" y="0"/>
                  </a:moveTo>
                  <a:lnTo>
                    <a:pt x="213455" y="142303"/>
                  </a:lnTo>
                </a:path>
                <a:path w="332104" h="142875">
                  <a:moveTo>
                    <a:pt x="0" y="142303"/>
                  </a:moveTo>
                  <a:lnTo>
                    <a:pt x="332041" y="142303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38498" y="2641327"/>
              <a:ext cx="854075" cy="0"/>
            </a:xfrm>
            <a:custGeom>
              <a:avLst/>
              <a:gdLst/>
              <a:ahLst/>
              <a:cxnLst/>
              <a:rect l="l" t="t" r="r" b="b"/>
              <a:pathLst>
                <a:path w="854075">
                  <a:moveTo>
                    <a:pt x="0" y="0"/>
                  </a:moveTo>
                  <a:lnTo>
                    <a:pt x="853820" y="0"/>
                  </a:lnTo>
                  <a:lnTo>
                    <a:pt x="0" y="0"/>
                  </a:lnTo>
                  <a:close/>
                </a:path>
              </a:pathLst>
            </a:custGeom>
            <a:ln w="2108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5201" y="2831065"/>
              <a:ext cx="2205990" cy="0"/>
            </a:xfrm>
            <a:custGeom>
              <a:avLst/>
              <a:gdLst/>
              <a:ahLst/>
              <a:cxnLst/>
              <a:rect l="l" t="t" r="r" b="b"/>
              <a:pathLst>
                <a:path w="2205990">
                  <a:moveTo>
                    <a:pt x="0" y="0"/>
                  </a:moveTo>
                  <a:lnTo>
                    <a:pt x="1019841" y="0"/>
                  </a:lnTo>
                </a:path>
                <a:path w="2205990">
                  <a:moveTo>
                    <a:pt x="1873662" y="0"/>
                  </a:moveTo>
                  <a:lnTo>
                    <a:pt x="2205704" y="0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5043" y="2831065"/>
              <a:ext cx="854075" cy="0"/>
            </a:xfrm>
            <a:custGeom>
              <a:avLst/>
              <a:gdLst/>
              <a:ahLst/>
              <a:cxnLst/>
              <a:rect l="l" t="t" r="r" b="b"/>
              <a:pathLst>
                <a:path w="854075">
                  <a:moveTo>
                    <a:pt x="0" y="0"/>
                  </a:moveTo>
                  <a:lnTo>
                    <a:pt x="853810" y="0"/>
                  </a:lnTo>
                  <a:lnTo>
                    <a:pt x="0" y="0"/>
                  </a:lnTo>
                  <a:close/>
                </a:path>
              </a:pathLst>
            </a:custGeom>
            <a:ln w="2108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9515" y="2639170"/>
            <a:ext cx="68643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Standard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network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2635" y="1740071"/>
            <a:ext cx="521970" cy="52197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42545" marR="34925" algn="ctr">
              <a:lnSpc>
                <a:spcPct val="100000"/>
              </a:lnSpc>
              <a:spcBef>
                <a:spcPts val="4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Component  of</a:t>
            </a:r>
            <a:endParaRPr sz="650">
              <a:latin typeface="Arial"/>
              <a:cs typeface="Arial"/>
            </a:endParaRPr>
          </a:p>
          <a:p>
            <a:pPr marL="59055" marR="51435" algn="ctr">
              <a:lnSpc>
                <a:spcPct val="100000"/>
              </a:lnSpc>
              <a:spcBef>
                <a:spcPts val="1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parallel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application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1587" y="1740071"/>
            <a:ext cx="521970" cy="52197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42545" marR="34925" algn="ctr">
              <a:lnSpc>
                <a:spcPct val="100000"/>
              </a:lnSpc>
              <a:spcBef>
                <a:spcPts val="4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Component  of</a:t>
            </a:r>
            <a:endParaRPr sz="650">
              <a:latin typeface="Arial"/>
              <a:cs typeface="Arial"/>
            </a:endParaRPr>
          </a:p>
          <a:p>
            <a:pPr marL="59055" marR="51435" algn="ctr">
              <a:lnSpc>
                <a:spcPct val="100000"/>
              </a:lnSpc>
              <a:spcBef>
                <a:spcPts val="1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parallel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application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0015" y="1740071"/>
            <a:ext cx="521970" cy="52197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42545" marR="34925" algn="ctr">
              <a:lnSpc>
                <a:spcPct val="100000"/>
              </a:lnSpc>
              <a:spcBef>
                <a:spcPts val="4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Component  of</a:t>
            </a:r>
            <a:endParaRPr sz="650">
              <a:latin typeface="Arial"/>
              <a:cs typeface="Arial"/>
            </a:endParaRPr>
          </a:p>
          <a:p>
            <a:pPr marL="59055" marR="51435" algn="ctr">
              <a:lnSpc>
                <a:spcPct val="100000"/>
              </a:lnSpc>
              <a:spcBef>
                <a:spcPts val="1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parallel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application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9949" y="1740071"/>
            <a:ext cx="626110" cy="332105"/>
          </a:xfrm>
          <a:custGeom>
            <a:avLst/>
            <a:gdLst/>
            <a:ahLst/>
            <a:cxnLst/>
            <a:rect l="l" t="t" r="r" b="b"/>
            <a:pathLst>
              <a:path w="626110" h="332105">
                <a:moveTo>
                  <a:pt x="0" y="332041"/>
                </a:moveTo>
                <a:lnTo>
                  <a:pt x="625513" y="332041"/>
                </a:lnTo>
                <a:lnTo>
                  <a:pt x="625513" y="0"/>
                </a:lnTo>
                <a:lnTo>
                  <a:pt x="0" y="0"/>
                </a:lnTo>
                <a:lnTo>
                  <a:pt x="0" y="332041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5343" y="2125387"/>
            <a:ext cx="67691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Parallel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libs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5343" y="1766299"/>
            <a:ext cx="676910" cy="28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73660" indent="-33655">
              <a:lnSpc>
                <a:spcPct val="128400"/>
              </a:lnSpc>
              <a:spcBef>
                <a:spcPts val="9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Management  application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13245" y="2045760"/>
            <a:ext cx="1965960" cy="785495"/>
            <a:chOff x="1713245" y="2045760"/>
            <a:chExt cx="1965960" cy="785495"/>
          </a:xfrm>
        </p:grpSpPr>
        <p:sp>
          <p:nvSpPr>
            <p:cNvPr id="30" name="object 30"/>
            <p:cNvSpPr/>
            <p:nvPr/>
          </p:nvSpPr>
          <p:spPr>
            <a:xfrm>
              <a:off x="3075670" y="204839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17" y="0"/>
                  </a:moveTo>
                  <a:lnTo>
                    <a:pt x="14483" y="1863"/>
                  </a:lnTo>
                  <a:lnTo>
                    <a:pt x="6945" y="6946"/>
                  </a:lnTo>
                  <a:lnTo>
                    <a:pt x="1863" y="14485"/>
                  </a:lnTo>
                  <a:lnTo>
                    <a:pt x="0" y="23717"/>
                  </a:lnTo>
                  <a:lnTo>
                    <a:pt x="1863" y="32948"/>
                  </a:lnTo>
                  <a:lnTo>
                    <a:pt x="6945" y="40487"/>
                  </a:lnTo>
                  <a:lnTo>
                    <a:pt x="14483" y="45570"/>
                  </a:lnTo>
                  <a:lnTo>
                    <a:pt x="23717" y="47434"/>
                  </a:lnTo>
                  <a:lnTo>
                    <a:pt x="32950" y="45570"/>
                  </a:lnTo>
                  <a:lnTo>
                    <a:pt x="40489" y="40487"/>
                  </a:lnTo>
                  <a:lnTo>
                    <a:pt x="45571" y="32948"/>
                  </a:lnTo>
                  <a:lnTo>
                    <a:pt x="47434" y="23717"/>
                  </a:lnTo>
                  <a:lnTo>
                    <a:pt x="45571" y="14485"/>
                  </a:lnTo>
                  <a:lnTo>
                    <a:pt x="40489" y="6946"/>
                  </a:lnTo>
                  <a:lnTo>
                    <a:pt x="32950" y="1863"/>
                  </a:lnTo>
                  <a:lnTo>
                    <a:pt x="2371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5670" y="204839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17" y="47434"/>
                  </a:moveTo>
                  <a:lnTo>
                    <a:pt x="32950" y="45570"/>
                  </a:lnTo>
                  <a:lnTo>
                    <a:pt x="40489" y="40487"/>
                  </a:lnTo>
                  <a:lnTo>
                    <a:pt x="45571" y="32948"/>
                  </a:lnTo>
                  <a:lnTo>
                    <a:pt x="47434" y="23717"/>
                  </a:lnTo>
                  <a:lnTo>
                    <a:pt x="45571" y="14485"/>
                  </a:lnTo>
                  <a:lnTo>
                    <a:pt x="40489" y="6946"/>
                  </a:lnTo>
                  <a:lnTo>
                    <a:pt x="32950" y="1863"/>
                  </a:lnTo>
                  <a:lnTo>
                    <a:pt x="23717" y="0"/>
                  </a:lnTo>
                  <a:lnTo>
                    <a:pt x="14483" y="1863"/>
                  </a:lnTo>
                  <a:lnTo>
                    <a:pt x="6945" y="6946"/>
                  </a:lnTo>
                  <a:lnTo>
                    <a:pt x="1863" y="14485"/>
                  </a:lnTo>
                  <a:lnTo>
                    <a:pt x="0" y="23717"/>
                  </a:lnTo>
                  <a:lnTo>
                    <a:pt x="1863" y="32948"/>
                  </a:lnTo>
                  <a:lnTo>
                    <a:pt x="6945" y="40487"/>
                  </a:lnTo>
                  <a:lnTo>
                    <a:pt x="14483" y="45570"/>
                  </a:lnTo>
                  <a:lnTo>
                    <a:pt x="23717" y="4743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70539" y="204839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17" y="0"/>
                  </a:moveTo>
                  <a:lnTo>
                    <a:pt x="14483" y="1863"/>
                  </a:lnTo>
                  <a:lnTo>
                    <a:pt x="6945" y="6946"/>
                  </a:lnTo>
                  <a:lnTo>
                    <a:pt x="1863" y="14485"/>
                  </a:lnTo>
                  <a:lnTo>
                    <a:pt x="0" y="23717"/>
                  </a:lnTo>
                  <a:lnTo>
                    <a:pt x="1863" y="32948"/>
                  </a:lnTo>
                  <a:lnTo>
                    <a:pt x="6945" y="40487"/>
                  </a:lnTo>
                  <a:lnTo>
                    <a:pt x="14483" y="45570"/>
                  </a:lnTo>
                  <a:lnTo>
                    <a:pt x="23717" y="47434"/>
                  </a:lnTo>
                  <a:lnTo>
                    <a:pt x="32950" y="45570"/>
                  </a:lnTo>
                  <a:lnTo>
                    <a:pt x="40489" y="40487"/>
                  </a:lnTo>
                  <a:lnTo>
                    <a:pt x="45571" y="32948"/>
                  </a:lnTo>
                  <a:lnTo>
                    <a:pt x="47434" y="23717"/>
                  </a:lnTo>
                  <a:lnTo>
                    <a:pt x="45571" y="14485"/>
                  </a:lnTo>
                  <a:lnTo>
                    <a:pt x="40489" y="6946"/>
                  </a:lnTo>
                  <a:lnTo>
                    <a:pt x="32950" y="1863"/>
                  </a:lnTo>
                  <a:lnTo>
                    <a:pt x="2371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70539" y="204839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17" y="47434"/>
                  </a:moveTo>
                  <a:lnTo>
                    <a:pt x="32950" y="45570"/>
                  </a:lnTo>
                  <a:lnTo>
                    <a:pt x="40489" y="40487"/>
                  </a:lnTo>
                  <a:lnTo>
                    <a:pt x="45571" y="32948"/>
                  </a:lnTo>
                  <a:lnTo>
                    <a:pt x="47434" y="23717"/>
                  </a:lnTo>
                  <a:lnTo>
                    <a:pt x="45571" y="14485"/>
                  </a:lnTo>
                  <a:lnTo>
                    <a:pt x="40489" y="6946"/>
                  </a:lnTo>
                  <a:lnTo>
                    <a:pt x="32950" y="1863"/>
                  </a:lnTo>
                  <a:lnTo>
                    <a:pt x="23717" y="0"/>
                  </a:lnTo>
                  <a:lnTo>
                    <a:pt x="14483" y="1863"/>
                  </a:lnTo>
                  <a:lnTo>
                    <a:pt x="6945" y="6946"/>
                  </a:lnTo>
                  <a:lnTo>
                    <a:pt x="1863" y="14485"/>
                  </a:lnTo>
                  <a:lnTo>
                    <a:pt x="0" y="23717"/>
                  </a:lnTo>
                  <a:lnTo>
                    <a:pt x="1863" y="32948"/>
                  </a:lnTo>
                  <a:lnTo>
                    <a:pt x="6945" y="40487"/>
                  </a:lnTo>
                  <a:lnTo>
                    <a:pt x="14483" y="45570"/>
                  </a:lnTo>
                  <a:lnTo>
                    <a:pt x="23717" y="4743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65408" y="204839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17" y="0"/>
                  </a:moveTo>
                  <a:lnTo>
                    <a:pt x="14483" y="1863"/>
                  </a:lnTo>
                  <a:lnTo>
                    <a:pt x="6945" y="6946"/>
                  </a:lnTo>
                  <a:lnTo>
                    <a:pt x="1863" y="14485"/>
                  </a:lnTo>
                  <a:lnTo>
                    <a:pt x="0" y="23717"/>
                  </a:lnTo>
                  <a:lnTo>
                    <a:pt x="1863" y="32948"/>
                  </a:lnTo>
                  <a:lnTo>
                    <a:pt x="6945" y="40487"/>
                  </a:lnTo>
                  <a:lnTo>
                    <a:pt x="14483" y="45570"/>
                  </a:lnTo>
                  <a:lnTo>
                    <a:pt x="23717" y="47434"/>
                  </a:lnTo>
                  <a:lnTo>
                    <a:pt x="32950" y="45570"/>
                  </a:lnTo>
                  <a:lnTo>
                    <a:pt x="40489" y="40487"/>
                  </a:lnTo>
                  <a:lnTo>
                    <a:pt x="45571" y="32948"/>
                  </a:lnTo>
                  <a:lnTo>
                    <a:pt x="47434" y="23717"/>
                  </a:lnTo>
                  <a:lnTo>
                    <a:pt x="45571" y="14485"/>
                  </a:lnTo>
                  <a:lnTo>
                    <a:pt x="40489" y="6946"/>
                  </a:lnTo>
                  <a:lnTo>
                    <a:pt x="32950" y="1863"/>
                  </a:lnTo>
                  <a:lnTo>
                    <a:pt x="2371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65408" y="204839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17" y="47434"/>
                  </a:moveTo>
                  <a:lnTo>
                    <a:pt x="32950" y="45570"/>
                  </a:lnTo>
                  <a:lnTo>
                    <a:pt x="40489" y="40487"/>
                  </a:lnTo>
                  <a:lnTo>
                    <a:pt x="45571" y="32948"/>
                  </a:lnTo>
                  <a:lnTo>
                    <a:pt x="47434" y="23717"/>
                  </a:lnTo>
                  <a:lnTo>
                    <a:pt x="45571" y="14485"/>
                  </a:lnTo>
                  <a:lnTo>
                    <a:pt x="40489" y="6946"/>
                  </a:lnTo>
                  <a:lnTo>
                    <a:pt x="32950" y="1863"/>
                  </a:lnTo>
                  <a:lnTo>
                    <a:pt x="23717" y="0"/>
                  </a:lnTo>
                  <a:lnTo>
                    <a:pt x="14483" y="1863"/>
                  </a:lnTo>
                  <a:lnTo>
                    <a:pt x="6945" y="6946"/>
                  </a:lnTo>
                  <a:lnTo>
                    <a:pt x="1863" y="14485"/>
                  </a:lnTo>
                  <a:lnTo>
                    <a:pt x="0" y="23717"/>
                  </a:lnTo>
                  <a:lnTo>
                    <a:pt x="1863" y="32948"/>
                  </a:lnTo>
                  <a:lnTo>
                    <a:pt x="6945" y="40487"/>
                  </a:lnTo>
                  <a:lnTo>
                    <a:pt x="14483" y="45570"/>
                  </a:lnTo>
                  <a:lnTo>
                    <a:pt x="23717" y="4743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60277" y="204839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17" y="0"/>
                  </a:moveTo>
                  <a:lnTo>
                    <a:pt x="14483" y="1863"/>
                  </a:lnTo>
                  <a:lnTo>
                    <a:pt x="6945" y="6946"/>
                  </a:lnTo>
                  <a:lnTo>
                    <a:pt x="1863" y="14485"/>
                  </a:lnTo>
                  <a:lnTo>
                    <a:pt x="0" y="23717"/>
                  </a:lnTo>
                  <a:lnTo>
                    <a:pt x="1863" y="32948"/>
                  </a:lnTo>
                  <a:lnTo>
                    <a:pt x="6945" y="40487"/>
                  </a:lnTo>
                  <a:lnTo>
                    <a:pt x="14483" y="45570"/>
                  </a:lnTo>
                  <a:lnTo>
                    <a:pt x="23717" y="47434"/>
                  </a:lnTo>
                  <a:lnTo>
                    <a:pt x="32950" y="45570"/>
                  </a:lnTo>
                  <a:lnTo>
                    <a:pt x="40489" y="40487"/>
                  </a:lnTo>
                  <a:lnTo>
                    <a:pt x="45571" y="32948"/>
                  </a:lnTo>
                  <a:lnTo>
                    <a:pt x="47434" y="23717"/>
                  </a:lnTo>
                  <a:lnTo>
                    <a:pt x="45571" y="14485"/>
                  </a:lnTo>
                  <a:lnTo>
                    <a:pt x="40489" y="6946"/>
                  </a:lnTo>
                  <a:lnTo>
                    <a:pt x="32950" y="1863"/>
                  </a:lnTo>
                  <a:lnTo>
                    <a:pt x="2371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60277" y="2048396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17" y="47434"/>
                  </a:moveTo>
                  <a:lnTo>
                    <a:pt x="32950" y="45570"/>
                  </a:lnTo>
                  <a:lnTo>
                    <a:pt x="40489" y="40487"/>
                  </a:lnTo>
                  <a:lnTo>
                    <a:pt x="45571" y="32948"/>
                  </a:lnTo>
                  <a:lnTo>
                    <a:pt x="47434" y="23717"/>
                  </a:lnTo>
                  <a:lnTo>
                    <a:pt x="45571" y="14485"/>
                  </a:lnTo>
                  <a:lnTo>
                    <a:pt x="40489" y="6946"/>
                  </a:lnTo>
                  <a:lnTo>
                    <a:pt x="32950" y="1863"/>
                  </a:lnTo>
                  <a:lnTo>
                    <a:pt x="23717" y="0"/>
                  </a:lnTo>
                  <a:lnTo>
                    <a:pt x="14483" y="1863"/>
                  </a:lnTo>
                  <a:lnTo>
                    <a:pt x="6945" y="6946"/>
                  </a:lnTo>
                  <a:lnTo>
                    <a:pt x="1863" y="14485"/>
                  </a:lnTo>
                  <a:lnTo>
                    <a:pt x="0" y="23717"/>
                  </a:lnTo>
                  <a:lnTo>
                    <a:pt x="1863" y="32948"/>
                  </a:lnTo>
                  <a:lnTo>
                    <a:pt x="6945" y="40487"/>
                  </a:lnTo>
                  <a:lnTo>
                    <a:pt x="14483" y="45570"/>
                  </a:lnTo>
                  <a:lnTo>
                    <a:pt x="23717" y="4743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2197" y="2499023"/>
              <a:ext cx="68517" cy="33204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245" y="2499023"/>
              <a:ext cx="68517" cy="33204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0625" y="2499023"/>
              <a:ext cx="68517" cy="332041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020026" y="2828908"/>
            <a:ext cx="77533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High-speed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network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1824" y="2639170"/>
            <a:ext cx="607060" cy="2273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Remote access  network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0868" y="1521719"/>
            <a:ext cx="49466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Master 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24231" y="1524457"/>
            <a:ext cx="57912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Compute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83184" y="1524457"/>
            <a:ext cx="57912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Compute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21613" y="1524457"/>
            <a:ext cx="57912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Compute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713" y="3327684"/>
            <a:ext cx="6375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Cluster</a:t>
            </a:r>
            <a:r>
              <a:rPr sz="600" spc="-30" dirty="0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7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83748" y="3327684"/>
            <a:ext cx="2578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31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713" y="3331252"/>
            <a:ext cx="5416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G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id 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32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435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Types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of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systems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0746" y="716"/>
            <a:ext cx="13709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High performance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distributed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263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Arial"/>
                <a:cs typeface="Arial"/>
              </a:rPr>
              <a:t>Grid</a:t>
            </a:r>
            <a:r>
              <a:rPr sz="140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495" y="887638"/>
            <a:ext cx="3973829" cy="1737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The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next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step:</a:t>
            </a:r>
            <a:r>
              <a:rPr sz="1200" spc="8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lots of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nodes from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everywhere</a:t>
            </a:r>
            <a:endParaRPr sz="1200">
              <a:latin typeface="Arial"/>
              <a:cs typeface="Arial"/>
            </a:endParaRPr>
          </a:p>
          <a:p>
            <a:pPr marL="332105" indent="-168275">
              <a:lnSpc>
                <a:spcPct val="100000"/>
              </a:lnSpc>
              <a:spcBef>
                <a:spcPts val="775"/>
              </a:spcBef>
              <a:buClr>
                <a:srgbClr val="3333B2"/>
              </a:buClr>
              <a:buChar char="►"/>
              <a:tabLst>
                <a:tab pos="332740" algn="l"/>
              </a:tabLst>
            </a:pPr>
            <a:r>
              <a:rPr sz="1000" spc="-5" dirty="0">
                <a:latin typeface="Arial"/>
                <a:cs typeface="Arial"/>
              </a:rPr>
              <a:t>Heterogeneous</a:t>
            </a:r>
            <a:endParaRPr sz="1000">
              <a:latin typeface="Arial"/>
              <a:cs typeface="Arial"/>
            </a:endParaRPr>
          </a:p>
          <a:p>
            <a:pPr marL="33210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332740" algn="l"/>
              </a:tabLst>
            </a:pPr>
            <a:r>
              <a:rPr sz="1000" spc="-5" dirty="0">
                <a:latin typeface="Arial"/>
                <a:cs typeface="Arial"/>
              </a:rPr>
              <a:t>Dispersed across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several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organizations</a:t>
            </a:r>
            <a:endParaRPr sz="1000">
              <a:latin typeface="Arial"/>
              <a:cs typeface="Arial"/>
            </a:endParaRPr>
          </a:p>
          <a:p>
            <a:pPr marL="33210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332740" algn="l"/>
              </a:tabLst>
            </a:pPr>
            <a:r>
              <a:rPr sz="1000" spc="-5" dirty="0">
                <a:latin typeface="Arial"/>
                <a:cs typeface="Arial"/>
              </a:rPr>
              <a:t>Can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easily span 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wide-area network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"/>
              <a:cs typeface="Arial"/>
            </a:endParaRPr>
          </a:p>
          <a:p>
            <a:pPr marL="55244">
              <a:lnSpc>
                <a:spcPts val="1410"/>
              </a:lnSpc>
            </a:pPr>
            <a:r>
              <a:rPr sz="1200" spc="-5" dirty="0">
                <a:solidFill>
                  <a:srgbClr val="FA0000"/>
                </a:solidFill>
                <a:latin typeface="Arial"/>
                <a:cs typeface="Arial"/>
              </a:rPr>
              <a:t>Note</a:t>
            </a:r>
            <a:endParaRPr sz="1200">
              <a:latin typeface="Arial"/>
              <a:cs typeface="Arial"/>
            </a:endParaRPr>
          </a:p>
          <a:p>
            <a:pPr marL="55244" marR="17780" indent="-4445" algn="just">
              <a:lnSpc>
                <a:spcPts val="1200"/>
              </a:lnSpc>
              <a:spcBef>
                <a:spcPts val="15"/>
              </a:spcBef>
            </a:pPr>
            <a:r>
              <a:rPr sz="1000" spc="-70" dirty="0">
                <a:latin typeface="Arial"/>
                <a:cs typeface="Arial"/>
              </a:rPr>
              <a:t>To </a:t>
            </a:r>
            <a:r>
              <a:rPr sz="1000" spc="-15" dirty="0">
                <a:latin typeface="Arial"/>
                <a:cs typeface="Arial"/>
              </a:rPr>
              <a:t>allow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collaborations, grids generally use 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virtual </a:t>
            </a:r>
            <a:r>
              <a:rPr sz="1000" spc="-10" dirty="0">
                <a:solidFill>
                  <a:srgbClr val="FA0000"/>
                </a:solidFill>
                <a:latin typeface="Arial"/>
                <a:cs typeface="Arial"/>
              </a:rPr>
              <a:t>organizations</a:t>
            </a:r>
            <a:r>
              <a:rPr sz="1000" spc="-10" dirty="0">
                <a:latin typeface="Arial"/>
                <a:cs typeface="Arial"/>
              </a:rPr>
              <a:t>. In 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essence, </a:t>
            </a:r>
            <a:r>
              <a:rPr sz="1000" spc="-5" dirty="0">
                <a:latin typeface="Arial"/>
                <a:cs typeface="Arial"/>
              </a:rPr>
              <a:t>this is a grouping of users (or </a:t>
            </a:r>
            <a:r>
              <a:rPr sz="1000" dirty="0">
                <a:latin typeface="Arial"/>
                <a:cs typeface="Arial"/>
              </a:rPr>
              <a:t>better: </a:t>
            </a:r>
            <a:r>
              <a:rPr sz="1000" spc="-5" dirty="0">
                <a:latin typeface="Arial"/>
                <a:cs typeface="Arial"/>
              </a:rPr>
              <a:t>their IDs) that will </a:t>
            </a:r>
            <a:r>
              <a:rPr sz="1000" spc="-10" dirty="0">
                <a:latin typeface="Arial"/>
                <a:cs typeface="Arial"/>
              </a:rPr>
              <a:t>allow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spc="-5" dirty="0">
                <a:latin typeface="Arial"/>
                <a:cs typeface="Arial"/>
              </a:rPr>
              <a:t> authorization on resource allocation.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6580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Types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High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performance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2501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Architecture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15" dirty="0"/>
              <a:t>grid</a:t>
            </a:r>
            <a:r>
              <a:rPr spc="-10" dirty="0"/>
              <a:t> </a:t>
            </a:r>
            <a:r>
              <a:rPr spc="15" dirty="0"/>
              <a:t>computing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30162" y="1399932"/>
            <a:ext cx="64135" cy="179705"/>
            <a:chOff x="1230162" y="1399932"/>
            <a:chExt cx="64135" cy="179705"/>
          </a:xfrm>
        </p:grpSpPr>
        <p:sp>
          <p:nvSpPr>
            <p:cNvPr id="5" name="object 5"/>
            <p:cNvSpPr/>
            <p:nvPr/>
          </p:nvSpPr>
          <p:spPr>
            <a:xfrm>
              <a:off x="1262040" y="1399932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40">
                  <a:moveTo>
                    <a:pt x="0" y="0"/>
                  </a:moveTo>
                  <a:lnTo>
                    <a:pt x="0" y="14189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0162" y="1504836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51" y="0"/>
                  </a:moveTo>
                  <a:lnTo>
                    <a:pt x="47813" y="5975"/>
                  </a:lnTo>
                  <a:lnTo>
                    <a:pt x="31875" y="7967"/>
                  </a:lnTo>
                  <a:lnTo>
                    <a:pt x="15937" y="5975"/>
                  </a:lnTo>
                  <a:lnTo>
                    <a:pt x="0" y="0"/>
                  </a:lnTo>
                  <a:lnTo>
                    <a:pt x="31878" y="74375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91123" y="1728614"/>
            <a:ext cx="64135" cy="179705"/>
            <a:chOff x="991123" y="1728614"/>
            <a:chExt cx="64135" cy="179705"/>
          </a:xfrm>
        </p:grpSpPr>
        <p:sp>
          <p:nvSpPr>
            <p:cNvPr id="8" name="object 8"/>
            <p:cNvSpPr/>
            <p:nvPr/>
          </p:nvSpPr>
          <p:spPr>
            <a:xfrm>
              <a:off x="1022998" y="1728614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89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1123" y="1833517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48" y="0"/>
                  </a:moveTo>
                  <a:lnTo>
                    <a:pt x="47810" y="5975"/>
                  </a:lnTo>
                  <a:lnTo>
                    <a:pt x="31873" y="7967"/>
                  </a:lnTo>
                  <a:lnTo>
                    <a:pt x="15936" y="5975"/>
                  </a:lnTo>
                  <a:lnTo>
                    <a:pt x="0" y="0"/>
                  </a:lnTo>
                  <a:lnTo>
                    <a:pt x="31874" y="74376"/>
                  </a:lnTo>
                  <a:lnTo>
                    <a:pt x="6374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41348" y="1725756"/>
            <a:ext cx="790575" cy="511175"/>
            <a:chOff x="1341348" y="1725756"/>
            <a:chExt cx="790575" cy="511175"/>
          </a:xfrm>
        </p:grpSpPr>
        <p:sp>
          <p:nvSpPr>
            <p:cNvPr id="11" name="object 11"/>
            <p:cNvSpPr/>
            <p:nvPr/>
          </p:nvSpPr>
          <p:spPr>
            <a:xfrm>
              <a:off x="1501088" y="1728614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89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9213" y="1833517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51" y="0"/>
                  </a:moveTo>
                  <a:lnTo>
                    <a:pt x="47813" y="5975"/>
                  </a:lnTo>
                  <a:lnTo>
                    <a:pt x="31875" y="7967"/>
                  </a:lnTo>
                  <a:lnTo>
                    <a:pt x="15937" y="5975"/>
                  </a:lnTo>
                  <a:lnTo>
                    <a:pt x="0" y="0"/>
                  </a:lnTo>
                  <a:lnTo>
                    <a:pt x="31875" y="74376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1088" y="2057291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0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69213" y="2162195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51" y="0"/>
                  </a:moveTo>
                  <a:lnTo>
                    <a:pt x="47813" y="5977"/>
                  </a:lnTo>
                  <a:lnTo>
                    <a:pt x="31875" y="7970"/>
                  </a:lnTo>
                  <a:lnTo>
                    <a:pt x="15937" y="5977"/>
                  </a:lnTo>
                  <a:lnTo>
                    <a:pt x="0" y="0"/>
                  </a:lnTo>
                  <a:lnTo>
                    <a:pt x="31875" y="74379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4206" y="1907893"/>
              <a:ext cx="784860" cy="149225"/>
            </a:xfrm>
            <a:custGeom>
              <a:avLst/>
              <a:gdLst/>
              <a:ahLst/>
              <a:cxnLst/>
              <a:rect l="l" t="t" r="r" b="b"/>
              <a:pathLst>
                <a:path w="784860" h="149225">
                  <a:moveTo>
                    <a:pt x="0" y="149027"/>
                  </a:moveTo>
                  <a:lnTo>
                    <a:pt x="784353" y="149027"/>
                  </a:lnTo>
                  <a:lnTo>
                    <a:pt x="784353" y="0"/>
                  </a:lnTo>
                  <a:lnTo>
                    <a:pt x="0" y="0"/>
                  </a:lnTo>
                  <a:lnTo>
                    <a:pt x="0" y="149027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91123" y="2057291"/>
            <a:ext cx="64135" cy="179705"/>
            <a:chOff x="991123" y="2057291"/>
            <a:chExt cx="64135" cy="179705"/>
          </a:xfrm>
        </p:grpSpPr>
        <p:sp>
          <p:nvSpPr>
            <p:cNvPr id="17" name="object 17"/>
            <p:cNvSpPr/>
            <p:nvPr/>
          </p:nvSpPr>
          <p:spPr>
            <a:xfrm>
              <a:off x="1022998" y="2057291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0"/>
                  </a:moveTo>
                  <a:lnTo>
                    <a:pt x="0" y="14190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91123" y="2162195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48" y="0"/>
                  </a:moveTo>
                  <a:lnTo>
                    <a:pt x="47810" y="5977"/>
                  </a:lnTo>
                  <a:lnTo>
                    <a:pt x="31873" y="7970"/>
                  </a:lnTo>
                  <a:lnTo>
                    <a:pt x="15936" y="5977"/>
                  </a:lnTo>
                  <a:lnTo>
                    <a:pt x="0" y="0"/>
                  </a:lnTo>
                  <a:lnTo>
                    <a:pt x="31874" y="74379"/>
                  </a:lnTo>
                  <a:lnTo>
                    <a:pt x="6374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69861" y="1250534"/>
            <a:ext cx="781050" cy="14986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9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Applications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9861" y="1582576"/>
            <a:ext cx="781050" cy="14287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9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Collective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9861" y="2236575"/>
            <a:ext cx="781050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7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Fabric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639" y="1907893"/>
            <a:ext cx="789305" cy="14922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209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Connectivity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54468" y="1985769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5">
                <a:moveTo>
                  <a:pt x="0" y="0"/>
                </a:moveTo>
                <a:lnTo>
                  <a:pt x="189737" y="0"/>
                </a:lnTo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49602" y="466717"/>
            <a:ext cx="1941195" cy="7366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  <a:p>
            <a:pPr marL="257175" marR="5080" indent="-240665">
              <a:lnSpc>
                <a:spcPct val="101499"/>
              </a:lnSpc>
              <a:spcBef>
                <a:spcPts val="365"/>
              </a:spcBef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Fabric:</a:t>
            </a:r>
            <a:r>
              <a:rPr sz="9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Provides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interfaces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to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local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resources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(for </a:t>
            </a:r>
            <a:r>
              <a:rPr sz="900" dirty="0">
                <a:latin typeface="Arial"/>
                <a:cs typeface="Arial"/>
              </a:rPr>
              <a:t>querying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state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900" spc="-2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capabilities,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locking,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etc.)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713" y="3331252"/>
            <a:ext cx="5416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G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r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id 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33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54313" y="1231018"/>
            <a:ext cx="2124075" cy="5797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2729" marR="5080" indent="-240665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Connectivity:</a:t>
            </a:r>
            <a:r>
              <a:rPr sz="900" spc="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Communication/transaction </a:t>
            </a:r>
            <a:r>
              <a:rPr sz="900" spc="-2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protocols, e.g., </a:t>
            </a:r>
            <a:r>
              <a:rPr sz="900" spc="-15" dirty="0">
                <a:latin typeface="Arial"/>
                <a:cs typeface="Arial"/>
              </a:rPr>
              <a:t>for </a:t>
            </a:r>
            <a:r>
              <a:rPr sz="900" spc="-5" dirty="0">
                <a:latin typeface="Arial"/>
                <a:cs typeface="Arial"/>
              </a:rPr>
              <a:t>moving data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between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resources.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Also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various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authentication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protocols.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0975" y="1838345"/>
            <a:ext cx="26898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75" spc="7" baseline="-29914" dirty="0">
                <a:solidFill>
                  <a:srgbClr val="231F20"/>
                </a:solidFill>
                <a:latin typeface="Arial"/>
                <a:cs typeface="Arial"/>
              </a:rPr>
              <a:t>Resource</a:t>
            </a:r>
            <a:r>
              <a:rPr sz="975" baseline="-299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75" spc="7" baseline="-29914" dirty="0">
                <a:solidFill>
                  <a:srgbClr val="231F20"/>
                </a:solidFill>
                <a:latin typeface="Arial"/>
                <a:cs typeface="Arial"/>
              </a:rPr>
              <a:t>layer </a:t>
            </a:r>
            <a:r>
              <a:rPr sz="975" spc="165" baseline="-299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Resource:</a:t>
            </a:r>
            <a:r>
              <a:rPr sz="900" spc="3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Manages a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single resource,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94394" y="1977524"/>
            <a:ext cx="1923414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10" dirty="0">
                <a:latin typeface="Arial"/>
                <a:cs typeface="Arial"/>
              </a:rPr>
              <a:t>such as creating processes or reading </a:t>
            </a:r>
            <a:r>
              <a:rPr sz="900" spc="-2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data.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4313" y="2306480"/>
            <a:ext cx="2094864" cy="7696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2729" marR="129539" indent="-240665" algn="just">
              <a:lnSpc>
                <a:spcPct val="101499"/>
              </a:lnSpc>
              <a:spcBef>
                <a:spcPts val="80"/>
              </a:spcBef>
            </a:pP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Collective: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Handles access to multiple </a:t>
            </a:r>
            <a:r>
              <a:rPr sz="900" spc="-2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resources: </a:t>
            </a:r>
            <a:r>
              <a:rPr sz="900" spc="-15" dirty="0">
                <a:latin typeface="Arial"/>
                <a:cs typeface="Arial"/>
              </a:rPr>
              <a:t>discovery, </a:t>
            </a:r>
            <a:r>
              <a:rPr sz="900" spc="-5" dirty="0">
                <a:latin typeface="Arial"/>
                <a:cs typeface="Arial"/>
              </a:rPr>
              <a:t>scheduling,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replication.</a:t>
            </a:r>
            <a:endParaRPr sz="900">
              <a:latin typeface="Arial"/>
              <a:cs typeface="Arial"/>
            </a:endParaRPr>
          </a:p>
          <a:p>
            <a:pPr marL="252729" marR="5080" indent="-240665" algn="just">
              <a:lnSpc>
                <a:spcPct val="101499"/>
              </a:lnSpc>
              <a:spcBef>
                <a:spcPts val="395"/>
              </a:spcBef>
            </a:pP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Application: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Contains actual grid 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applications in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single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organization.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1435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Types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0746" y="716"/>
            <a:ext cx="13709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High performance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392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Cloud</a:t>
            </a:r>
            <a:r>
              <a:rPr sz="14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6238" y="979888"/>
            <a:ext cx="2456815" cy="1500505"/>
            <a:chOff x="806238" y="979888"/>
            <a:chExt cx="2456815" cy="1500505"/>
          </a:xfrm>
        </p:grpSpPr>
        <p:sp>
          <p:nvSpPr>
            <p:cNvPr id="6" name="object 6"/>
            <p:cNvSpPr/>
            <p:nvPr/>
          </p:nvSpPr>
          <p:spPr>
            <a:xfrm>
              <a:off x="809413" y="2066209"/>
              <a:ext cx="2450465" cy="410845"/>
            </a:xfrm>
            <a:custGeom>
              <a:avLst/>
              <a:gdLst/>
              <a:ahLst/>
              <a:cxnLst/>
              <a:rect l="l" t="t" r="r" b="b"/>
              <a:pathLst>
                <a:path w="2450465" h="410844">
                  <a:moveTo>
                    <a:pt x="2450155" y="0"/>
                  </a:moveTo>
                  <a:lnTo>
                    <a:pt x="319586" y="0"/>
                  </a:lnTo>
                  <a:lnTo>
                    <a:pt x="0" y="252823"/>
                  </a:lnTo>
                  <a:lnTo>
                    <a:pt x="2130573" y="252823"/>
                  </a:lnTo>
                  <a:lnTo>
                    <a:pt x="2130573" y="410848"/>
                  </a:lnTo>
                  <a:lnTo>
                    <a:pt x="2450155" y="158015"/>
                  </a:lnTo>
                  <a:lnTo>
                    <a:pt x="2450155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9413" y="2066209"/>
              <a:ext cx="2450465" cy="410845"/>
            </a:xfrm>
            <a:custGeom>
              <a:avLst/>
              <a:gdLst/>
              <a:ahLst/>
              <a:cxnLst/>
              <a:rect l="l" t="t" r="r" b="b"/>
              <a:pathLst>
                <a:path w="2450465" h="410844">
                  <a:moveTo>
                    <a:pt x="319586" y="0"/>
                  </a:moveTo>
                  <a:lnTo>
                    <a:pt x="0" y="252823"/>
                  </a:lnTo>
                  <a:lnTo>
                    <a:pt x="2130573" y="252823"/>
                  </a:lnTo>
                  <a:lnTo>
                    <a:pt x="2130573" y="410848"/>
                  </a:lnTo>
                  <a:lnTo>
                    <a:pt x="2450155" y="158015"/>
                  </a:lnTo>
                  <a:lnTo>
                    <a:pt x="2450155" y="0"/>
                  </a:lnTo>
                  <a:lnTo>
                    <a:pt x="319586" y="0"/>
                  </a:lnTo>
                  <a:close/>
                </a:path>
                <a:path w="2450465" h="410844">
                  <a:moveTo>
                    <a:pt x="2130573" y="252823"/>
                  </a:moveTo>
                  <a:lnTo>
                    <a:pt x="2450155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413" y="2319033"/>
              <a:ext cx="2131060" cy="158115"/>
            </a:xfrm>
            <a:custGeom>
              <a:avLst/>
              <a:gdLst/>
              <a:ahLst/>
              <a:cxnLst/>
              <a:rect l="l" t="t" r="r" b="b"/>
              <a:pathLst>
                <a:path w="2131060" h="158114">
                  <a:moveTo>
                    <a:pt x="2130567" y="0"/>
                  </a:moveTo>
                  <a:lnTo>
                    <a:pt x="0" y="0"/>
                  </a:lnTo>
                  <a:lnTo>
                    <a:pt x="0" y="158024"/>
                  </a:lnTo>
                  <a:lnTo>
                    <a:pt x="2130567" y="158024"/>
                  </a:lnTo>
                  <a:lnTo>
                    <a:pt x="2130567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413" y="1715116"/>
              <a:ext cx="2450465" cy="403860"/>
            </a:xfrm>
            <a:custGeom>
              <a:avLst/>
              <a:gdLst/>
              <a:ahLst/>
              <a:cxnLst/>
              <a:rect l="l" t="t" r="r" b="b"/>
              <a:pathLst>
                <a:path w="2450465" h="403860">
                  <a:moveTo>
                    <a:pt x="2450155" y="0"/>
                  </a:moveTo>
                  <a:lnTo>
                    <a:pt x="319586" y="0"/>
                  </a:lnTo>
                  <a:lnTo>
                    <a:pt x="0" y="248236"/>
                  </a:lnTo>
                  <a:lnTo>
                    <a:pt x="2130573" y="248236"/>
                  </a:lnTo>
                  <a:lnTo>
                    <a:pt x="2130573" y="403382"/>
                  </a:lnTo>
                  <a:lnTo>
                    <a:pt x="2450155" y="155146"/>
                  </a:lnTo>
                  <a:lnTo>
                    <a:pt x="2450155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413" y="1715116"/>
              <a:ext cx="2450465" cy="403860"/>
            </a:xfrm>
            <a:custGeom>
              <a:avLst/>
              <a:gdLst/>
              <a:ahLst/>
              <a:cxnLst/>
              <a:rect l="l" t="t" r="r" b="b"/>
              <a:pathLst>
                <a:path w="2450465" h="403860">
                  <a:moveTo>
                    <a:pt x="319586" y="0"/>
                  </a:moveTo>
                  <a:lnTo>
                    <a:pt x="0" y="248236"/>
                  </a:lnTo>
                  <a:lnTo>
                    <a:pt x="2130573" y="248236"/>
                  </a:lnTo>
                  <a:lnTo>
                    <a:pt x="2130573" y="403382"/>
                  </a:lnTo>
                  <a:lnTo>
                    <a:pt x="2450155" y="155146"/>
                  </a:lnTo>
                  <a:lnTo>
                    <a:pt x="2450155" y="0"/>
                  </a:lnTo>
                  <a:lnTo>
                    <a:pt x="319586" y="0"/>
                  </a:lnTo>
                  <a:close/>
                </a:path>
                <a:path w="2450465" h="403860">
                  <a:moveTo>
                    <a:pt x="2130573" y="248236"/>
                  </a:moveTo>
                  <a:lnTo>
                    <a:pt x="2450155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413" y="1963352"/>
              <a:ext cx="2131060" cy="155575"/>
            </a:xfrm>
            <a:custGeom>
              <a:avLst/>
              <a:gdLst/>
              <a:ahLst/>
              <a:cxnLst/>
              <a:rect l="l" t="t" r="r" b="b"/>
              <a:pathLst>
                <a:path w="2131060" h="155575">
                  <a:moveTo>
                    <a:pt x="2130567" y="0"/>
                  </a:moveTo>
                  <a:lnTo>
                    <a:pt x="0" y="0"/>
                  </a:lnTo>
                  <a:lnTo>
                    <a:pt x="0" y="155146"/>
                  </a:lnTo>
                  <a:lnTo>
                    <a:pt x="2130567" y="155146"/>
                  </a:lnTo>
                  <a:lnTo>
                    <a:pt x="2130567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9413" y="1349078"/>
              <a:ext cx="2450465" cy="411480"/>
            </a:xfrm>
            <a:custGeom>
              <a:avLst/>
              <a:gdLst/>
              <a:ahLst/>
              <a:cxnLst/>
              <a:rect l="l" t="t" r="r" b="b"/>
              <a:pathLst>
                <a:path w="2450465" h="411480">
                  <a:moveTo>
                    <a:pt x="2450155" y="0"/>
                  </a:moveTo>
                  <a:lnTo>
                    <a:pt x="319586" y="0"/>
                  </a:lnTo>
                  <a:lnTo>
                    <a:pt x="0" y="252836"/>
                  </a:lnTo>
                  <a:lnTo>
                    <a:pt x="2130573" y="252836"/>
                  </a:lnTo>
                  <a:lnTo>
                    <a:pt x="2130573" y="410856"/>
                  </a:lnTo>
                  <a:lnTo>
                    <a:pt x="2450155" y="158025"/>
                  </a:lnTo>
                  <a:lnTo>
                    <a:pt x="2450155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413" y="1349078"/>
              <a:ext cx="2450465" cy="411480"/>
            </a:xfrm>
            <a:custGeom>
              <a:avLst/>
              <a:gdLst/>
              <a:ahLst/>
              <a:cxnLst/>
              <a:rect l="l" t="t" r="r" b="b"/>
              <a:pathLst>
                <a:path w="2450465" h="411480">
                  <a:moveTo>
                    <a:pt x="319586" y="0"/>
                  </a:moveTo>
                  <a:lnTo>
                    <a:pt x="0" y="252836"/>
                  </a:lnTo>
                  <a:lnTo>
                    <a:pt x="2130573" y="252836"/>
                  </a:lnTo>
                  <a:lnTo>
                    <a:pt x="2130573" y="410856"/>
                  </a:lnTo>
                  <a:lnTo>
                    <a:pt x="2450155" y="158025"/>
                  </a:lnTo>
                  <a:lnTo>
                    <a:pt x="2450155" y="0"/>
                  </a:lnTo>
                  <a:lnTo>
                    <a:pt x="319586" y="0"/>
                  </a:lnTo>
                  <a:close/>
                </a:path>
                <a:path w="2450465" h="411480">
                  <a:moveTo>
                    <a:pt x="2130573" y="252836"/>
                  </a:moveTo>
                  <a:lnTo>
                    <a:pt x="2450155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9413" y="1601915"/>
              <a:ext cx="2131060" cy="158115"/>
            </a:xfrm>
            <a:custGeom>
              <a:avLst/>
              <a:gdLst/>
              <a:ahLst/>
              <a:cxnLst/>
              <a:rect l="l" t="t" r="r" b="b"/>
              <a:pathLst>
                <a:path w="2131060" h="158114">
                  <a:moveTo>
                    <a:pt x="2130567" y="0"/>
                  </a:moveTo>
                  <a:lnTo>
                    <a:pt x="0" y="0"/>
                  </a:lnTo>
                  <a:lnTo>
                    <a:pt x="0" y="158020"/>
                  </a:lnTo>
                  <a:lnTo>
                    <a:pt x="2130567" y="158020"/>
                  </a:lnTo>
                  <a:lnTo>
                    <a:pt x="213056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413" y="983063"/>
              <a:ext cx="2450465" cy="418465"/>
            </a:xfrm>
            <a:custGeom>
              <a:avLst/>
              <a:gdLst/>
              <a:ahLst/>
              <a:cxnLst/>
              <a:rect l="l" t="t" r="r" b="b"/>
              <a:pathLst>
                <a:path w="2450465" h="418465">
                  <a:moveTo>
                    <a:pt x="2450155" y="0"/>
                  </a:moveTo>
                  <a:lnTo>
                    <a:pt x="319586" y="0"/>
                  </a:lnTo>
                  <a:lnTo>
                    <a:pt x="0" y="257421"/>
                  </a:lnTo>
                  <a:lnTo>
                    <a:pt x="2130573" y="257421"/>
                  </a:lnTo>
                  <a:lnTo>
                    <a:pt x="2130573" y="418309"/>
                  </a:lnTo>
                  <a:lnTo>
                    <a:pt x="2450155" y="160887"/>
                  </a:lnTo>
                  <a:lnTo>
                    <a:pt x="2450155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9413" y="983063"/>
              <a:ext cx="2450465" cy="418465"/>
            </a:xfrm>
            <a:custGeom>
              <a:avLst/>
              <a:gdLst/>
              <a:ahLst/>
              <a:cxnLst/>
              <a:rect l="l" t="t" r="r" b="b"/>
              <a:pathLst>
                <a:path w="2450465" h="418465">
                  <a:moveTo>
                    <a:pt x="319586" y="0"/>
                  </a:moveTo>
                  <a:lnTo>
                    <a:pt x="0" y="257421"/>
                  </a:lnTo>
                  <a:lnTo>
                    <a:pt x="2130573" y="257421"/>
                  </a:lnTo>
                  <a:lnTo>
                    <a:pt x="2130573" y="418309"/>
                  </a:lnTo>
                  <a:lnTo>
                    <a:pt x="2450155" y="160887"/>
                  </a:lnTo>
                  <a:lnTo>
                    <a:pt x="2450155" y="0"/>
                  </a:lnTo>
                  <a:lnTo>
                    <a:pt x="319586" y="0"/>
                  </a:lnTo>
                  <a:close/>
                </a:path>
                <a:path w="2450465" h="418465">
                  <a:moveTo>
                    <a:pt x="2130573" y="257421"/>
                  </a:moveTo>
                  <a:lnTo>
                    <a:pt x="2450155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9413" y="1240482"/>
              <a:ext cx="2131060" cy="161290"/>
            </a:xfrm>
            <a:custGeom>
              <a:avLst/>
              <a:gdLst/>
              <a:ahLst/>
              <a:cxnLst/>
              <a:rect l="l" t="t" r="r" b="b"/>
              <a:pathLst>
                <a:path w="2131060" h="161290">
                  <a:moveTo>
                    <a:pt x="2130567" y="0"/>
                  </a:moveTo>
                  <a:lnTo>
                    <a:pt x="0" y="0"/>
                  </a:lnTo>
                  <a:lnTo>
                    <a:pt x="0" y="160890"/>
                  </a:lnTo>
                  <a:lnTo>
                    <a:pt x="2130567" y="160890"/>
                  </a:lnTo>
                  <a:lnTo>
                    <a:pt x="2130567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9413" y="1240482"/>
            <a:ext cx="2131060" cy="161290"/>
          </a:xfrm>
          <a:prstGeom prst="rect">
            <a:avLst/>
          </a:prstGeom>
          <a:ln w="5976">
            <a:solidFill>
              <a:srgbClr val="231F2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273685" algn="ctr">
              <a:lnSpc>
                <a:spcPct val="100000"/>
              </a:lnSpc>
              <a:spcBef>
                <a:spcPts val="209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Application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9413" y="1963352"/>
            <a:ext cx="2131060" cy="155575"/>
          </a:xfrm>
          <a:prstGeom prst="rect">
            <a:avLst/>
          </a:prstGeom>
          <a:ln w="5976">
            <a:solidFill>
              <a:srgbClr val="231F2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47419">
              <a:lnSpc>
                <a:spcPct val="100000"/>
              </a:lnSpc>
              <a:spcBef>
                <a:spcPts val="17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Infrastructure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7724" y="1801052"/>
            <a:ext cx="146939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Computation</a:t>
            </a:r>
            <a:r>
              <a:rPr sz="65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(VM),</a:t>
            </a:r>
            <a:r>
              <a:rPr sz="6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storage</a:t>
            </a:r>
            <a:r>
              <a:rPr sz="65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(block,</a:t>
            </a:r>
            <a:r>
              <a:rPr sz="6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231F20"/>
                </a:solidFill>
                <a:latin typeface="Arial"/>
                <a:cs typeface="Arial"/>
              </a:rPr>
              <a:t>file)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9413" y="2319033"/>
            <a:ext cx="2131060" cy="158115"/>
          </a:xfrm>
          <a:prstGeom prst="rect">
            <a:avLst/>
          </a:prstGeom>
          <a:ln w="5976">
            <a:solidFill>
              <a:srgbClr val="231F2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76860" algn="ctr">
              <a:lnSpc>
                <a:spcPct val="100000"/>
              </a:lnSpc>
              <a:spcBef>
                <a:spcPts val="34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Hardware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9413" y="1601915"/>
            <a:ext cx="2131060" cy="158115"/>
          </a:xfrm>
          <a:prstGeom prst="rect">
            <a:avLst/>
          </a:prstGeom>
          <a:ln w="5976">
            <a:solidFill>
              <a:srgbClr val="231F2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278130" algn="ctr">
              <a:lnSpc>
                <a:spcPct val="100000"/>
              </a:lnSpc>
              <a:spcBef>
                <a:spcPts val="15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Platforms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7385" y="1390405"/>
            <a:ext cx="1497330" cy="22097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66395" marR="5080" indent="-354330">
              <a:lnSpc>
                <a:spcPts val="740"/>
              </a:lnSpc>
              <a:spcBef>
                <a:spcPts val="170"/>
              </a:spcBef>
            </a:pP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Software</a:t>
            </a:r>
            <a:r>
              <a:rPr sz="65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framework</a:t>
            </a:r>
            <a:r>
              <a:rPr sz="65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(Java/Python/.Net) </a:t>
            </a:r>
            <a:r>
              <a:rPr sz="650" i="1" spc="-1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Storage</a:t>
            </a:r>
            <a:r>
              <a:rPr sz="6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(databases)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242" y="2014271"/>
            <a:ext cx="216535" cy="522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745"/>
              </a:lnSpc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Infrastructure</a:t>
            </a:r>
            <a:endParaRPr sz="650">
              <a:latin typeface="Arial"/>
              <a:cs typeface="Arial"/>
            </a:endParaRPr>
          </a:p>
          <a:p>
            <a:pPr marL="29209" algn="ctr">
              <a:lnSpc>
                <a:spcPct val="100000"/>
              </a:lnSpc>
              <a:spcBef>
                <a:spcPts val="5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aa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Svc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4277" y="1541353"/>
            <a:ext cx="216535" cy="339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45"/>
              </a:lnSpc>
            </a:pP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Platform</a:t>
            </a:r>
            <a:endParaRPr sz="65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55"/>
              </a:spcBef>
            </a:pP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aa Svc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4277" y="1011775"/>
            <a:ext cx="218440" cy="358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25"/>
              </a:lnSpc>
            </a:pP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Software</a:t>
            </a:r>
            <a:endParaRPr sz="650">
              <a:latin typeface="Arial"/>
              <a:cs typeface="Arial"/>
            </a:endParaRPr>
          </a:p>
          <a:p>
            <a:pPr marL="53975">
              <a:lnSpc>
                <a:spcPts val="880"/>
              </a:lnSpc>
            </a:pP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aa</a:t>
            </a:r>
            <a:r>
              <a:rPr sz="7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Svc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0613" y="1461140"/>
            <a:ext cx="299085" cy="448309"/>
          </a:xfrm>
          <a:custGeom>
            <a:avLst/>
            <a:gdLst/>
            <a:ahLst/>
            <a:cxnLst/>
            <a:rect l="l" t="t" r="r" b="b"/>
            <a:pathLst>
              <a:path w="299084" h="448310">
                <a:moveTo>
                  <a:pt x="0" y="0"/>
                </a:moveTo>
                <a:lnTo>
                  <a:pt x="298800" y="0"/>
                </a:lnTo>
              </a:path>
              <a:path w="299084" h="448310">
                <a:moveTo>
                  <a:pt x="0" y="448202"/>
                </a:moveTo>
                <a:lnTo>
                  <a:pt x="298800" y="448202"/>
                </a:lnTo>
              </a:path>
            </a:pathLst>
          </a:custGeom>
          <a:ln w="10538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69661" y="1328949"/>
            <a:ext cx="742950" cy="2209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760"/>
              </a:lnSpc>
              <a:spcBef>
                <a:spcPts val="110"/>
              </a:spcBef>
            </a:pP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MS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Azure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60"/>
              </a:lnSpc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Google</a:t>
            </a:r>
            <a:r>
              <a:rPr sz="65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</a:t>
            </a: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engine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713" y="3331252"/>
            <a:ext cx="59499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Cloud</a:t>
            </a:r>
            <a:r>
              <a:rPr sz="600" spc="-35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5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34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366519" y="1702197"/>
            <a:ext cx="52260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11500"/>
              </a:lnSpc>
              <a:spcBef>
                <a:spcPts val="9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Amazon S3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Amazon</a:t>
            </a: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EC2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66103" y="2179295"/>
            <a:ext cx="480059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Datacenters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5077" y="2159481"/>
            <a:ext cx="117665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CPU,</a:t>
            </a:r>
            <a:r>
              <a:rPr sz="65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dirty="0">
                <a:solidFill>
                  <a:srgbClr val="231F20"/>
                </a:solidFill>
                <a:latin typeface="Arial"/>
                <a:cs typeface="Arial"/>
              </a:rPr>
              <a:t>memory,</a:t>
            </a:r>
            <a:r>
              <a:rPr sz="65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disk,</a:t>
            </a:r>
            <a:r>
              <a:rPr sz="65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bandwidth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5036" y="1035673"/>
            <a:ext cx="157035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i="1" dirty="0">
                <a:solidFill>
                  <a:srgbClr val="231F20"/>
                </a:solidFill>
                <a:latin typeface="Arial"/>
                <a:cs typeface="Arial"/>
              </a:rPr>
              <a:t>Web</a:t>
            </a:r>
            <a:r>
              <a:rPr sz="65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services,</a:t>
            </a:r>
            <a:r>
              <a:rPr sz="65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multimedia,</a:t>
            </a:r>
            <a:r>
              <a:rPr sz="650" i="1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business</a:t>
            </a:r>
            <a:r>
              <a:rPr sz="65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i="1" spc="5" dirty="0">
                <a:solidFill>
                  <a:srgbClr val="231F20"/>
                </a:solidFill>
                <a:latin typeface="Arial"/>
                <a:cs typeface="Arial"/>
              </a:rPr>
              <a:t>apps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66127" y="916626"/>
            <a:ext cx="605155" cy="3155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Google docs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Gmail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-60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ou</a:t>
            </a:r>
            <a:r>
              <a:rPr sz="650" spc="-2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ube,</a:t>
            </a: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Flickr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6713" y="3331252"/>
            <a:ext cx="59499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Cloud</a:t>
            </a:r>
            <a:r>
              <a:rPr sz="600" spc="-3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35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56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4357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Types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of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systems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0746" y="716"/>
            <a:ext cx="13709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High performance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distributed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5" action="ppaction://hlinksldjump"/>
              </a:rPr>
              <a:t>computing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00" y="188846"/>
            <a:ext cx="4241165" cy="2677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Cloud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Make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distinction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between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four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layers</a:t>
            </a:r>
            <a:endParaRPr sz="1200">
              <a:latin typeface="Arial"/>
              <a:cs typeface="Arial"/>
            </a:endParaRPr>
          </a:p>
          <a:p>
            <a:pPr marL="554355" marR="334010" indent="-168275">
              <a:lnSpc>
                <a:spcPct val="100000"/>
              </a:lnSpc>
              <a:spcBef>
                <a:spcPts val="775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Hardware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Processors, routers, </a:t>
            </a:r>
            <a:r>
              <a:rPr sz="1000" spc="-10" dirty="0">
                <a:latin typeface="Arial"/>
                <a:cs typeface="Arial"/>
              </a:rPr>
              <a:t>power</a:t>
            </a:r>
            <a:r>
              <a:rPr sz="1000" spc="-5" dirty="0">
                <a:latin typeface="Arial"/>
                <a:cs typeface="Arial"/>
              </a:rPr>
              <a:t> and cooling systems.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Customers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normally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never</a:t>
            </a:r>
            <a:r>
              <a:rPr sz="1000" spc="-5" dirty="0">
                <a:latin typeface="Arial"/>
                <a:cs typeface="Arial"/>
              </a:rPr>
              <a:t> get to see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these.</a:t>
            </a:r>
            <a:endParaRPr sz="1000">
              <a:latin typeface="Arial"/>
              <a:cs typeface="Arial"/>
            </a:endParaRPr>
          </a:p>
          <a:p>
            <a:pPr marL="554355" marR="6731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Infrastructure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Deploys</a:t>
            </a:r>
            <a:r>
              <a:rPr sz="1000" dirty="0">
                <a:latin typeface="Arial"/>
                <a:cs typeface="Arial"/>
              </a:rPr>
              <a:t> virtualization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techniques.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Evolves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around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allocating 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managing</a:t>
            </a:r>
            <a:r>
              <a:rPr sz="1000" dirty="0">
                <a:latin typeface="Arial"/>
                <a:cs typeface="Arial"/>
              </a:rPr>
              <a:t> virtual</a:t>
            </a:r>
            <a:r>
              <a:rPr sz="1000" spc="-5" dirty="0">
                <a:latin typeface="Arial"/>
                <a:cs typeface="Arial"/>
              </a:rPr>
              <a:t> storage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devices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virtual 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servers.</a:t>
            </a:r>
            <a:endParaRPr sz="1000">
              <a:latin typeface="Arial"/>
              <a:cs typeface="Arial"/>
            </a:endParaRPr>
          </a:p>
          <a:p>
            <a:pPr marL="554355" marR="43180" indent="-168275">
              <a:lnSpc>
                <a:spcPct val="100000"/>
              </a:lnSpc>
              <a:spcBef>
                <a:spcPts val="585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10" dirty="0">
                <a:solidFill>
                  <a:srgbClr val="FA0000"/>
                </a:solidFill>
                <a:latin typeface="Arial"/>
                <a:cs typeface="Arial"/>
              </a:rPr>
              <a:t>Platform</a:t>
            </a:r>
            <a:r>
              <a:rPr sz="1000" spc="-1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Provides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higher-level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abstractions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storage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such.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Example: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Amazon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S3 storage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 </a:t>
            </a:r>
            <a:r>
              <a:rPr sz="1000" spc="-10" dirty="0">
                <a:latin typeface="Arial"/>
                <a:cs typeface="Arial"/>
              </a:rPr>
              <a:t>offers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 API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spc="-5" dirty="0">
                <a:latin typeface="Arial"/>
                <a:cs typeface="Arial"/>
              </a:rPr>
              <a:t> (locally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created) files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organized 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stored 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so-called 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buckets</a:t>
            </a:r>
            <a:r>
              <a:rPr sz="1000" spc="-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554355" marR="46355" indent="-168275">
              <a:lnSpc>
                <a:spcPct val="100000"/>
              </a:lnSpc>
              <a:spcBef>
                <a:spcPts val="585"/>
              </a:spcBef>
              <a:buClr>
                <a:srgbClr val="3333B2"/>
              </a:buClr>
              <a:buChar char="►"/>
              <a:tabLst>
                <a:tab pos="554990" algn="l"/>
              </a:tabLst>
            </a:pP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Application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Actual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applications,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such as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office suites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(text </a:t>
            </a:r>
            <a:r>
              <a:rPr sz="1000" spc="-5" dirty="0">
                <a:latin typeface="Arial"/>
                <a:cs typeface="Arial"/>
              </a:rPr>
              <a:t> processors,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spreadsheet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applications,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presentation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applications).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Comparable</a:t>
            </a:r>
            <a:r>
              <a:rPr sz="1000" spc="-5" dirty="0">
                <a:latin typeface="Arial"/>
                <a:cs typeface="Arial"/>
              </a:rPr>
              <a:t> to the suite 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apps shipped with OSes.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7530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7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What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is</a:t>
            </a:r>
            <a:r>
              <a:rPr sz="600" spc="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distributed</a:t>
            </a:r>
            <a:r>
              <a:rPr sz="600" spc="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system?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Characteristic</a:t>
            </a:r>
            <a:r>
              <a:rPr sz="600" spc="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2:</a:t>
            </a:r>
            <a:r>
              <a:rPr sz="600" spc="4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Single</a:t>
            </a:r>
            <a:r>
              <a:rPr sz="600" spc="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coherent</a:t>
            </a:r>
            <a:r>
              <a:rPr sz="600" spc="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402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Coherent</a:t>
            </a:r>
            <a:r>
              <a:rPr spc="-55" dirty="0"/>
              <a:t> </a:t>
            </a:r>
            <a:r>
              <a:rPr spc="15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895" y="587943"/>
            <a:ext cx="3968750" cy="246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200">
              <a:latin typeface="Arial"/>
              <a:cs typeface="Arial"/>
            </a:endParaRPr>
          </a:p>
          <a:p>
            <a:pPr marL="25400" marR="262890" indent="635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The collection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nodes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whole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operates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same,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matter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where, when, 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how</a:t>
            </a:r>
            <a:r>
              <a:rPr sz="1000" spc="-5" dirty="0">
                <a:latin typeface="Arial"/>
                <a:cs typeface="Arial"/>
              </a:rPr>
              <a:t> interaction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between 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user and 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takes </a:t>
            </a:r>
            <a:r>
              <a:rPr sz="1000" spc="-5" dirty="0">
                <a:latin typeface="Arial"/>
                <a:cs typeface="Arial"/>
              </a:rPr>
              <a:t>place.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645"/>
              </a:spcBef>
            </a:pP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Examples</a:t>
            </a:r>
            <a:endParaRPr sz="1200">
              <a:latin typeface="Arial"/>
              <a:cs typeface="Arial"/>
            </a:endParaRPr>
          </a:p>
          <a:p>
            <a:pPr marL="306705" indent="-168275">
              <a:lnSpc>
                <a:spcPts val="1200"/>
              </a:lnSpc>
              <a:spcBef>
                <a:spcPts val="770"/>
              </a:spcBef>
              <a:buClr>
                <a:srgbClr val="007C00"/>
              </a:buClr>
              <a:buChar char="►"/>
              <a:tabLst>
                <a:tab pos="307340" algn="l"/>
              </a:tabLst>
            </a:pPr>
            <a:r>
              <a:rPr sz="1000" spc="-5" dirty="0">
                <a:latin typeface="Arial"/>
                <a:cs typeface="Arial"/>
              </a:rPr>
              <a:t>An end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tell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where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computation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taking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place</a:t>
            </a:r>
            <a:endParaRPr sz="1000">
              <a:latin typeface="Arial"/>
              <a:cs typeface="Arial"/>
            </a:endParaRPr>
          </a:p>
          <a:p>
            <a:pPr marL="306705" indent="-168275">
              <a:lnSpc>
                <a:spcPts val="1195"/>
              </a:lnSpc>
              <a:buClr>
                <a:srgbClr val="007C00"/>
              </a:buClr>
              <a:buChar char="►"/>
              <a:tabLst>
                <a:tab pos="307340" algn="l"/>
              </a:tabLst>
            </a:pPr>
            <a:r>
              <a:rPr sz="1000" spc="-15" dirty="0">
                <a:latin typeface="Arial"/>
                <a:cs typeface="Arial"/>
              </a:rPr>
              <a:t>Where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data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exactly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stored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should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irrelevant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application</a:t>
            </a:r>
            <a:endParaRPr sz="1000">
              <a:latin typeface="Arial"/>
              <a:cs typeface="Arial"/>
            </a:endParaRPr>
          </a:p>
          <a:p>
            <a:pPr marL="306705" indent="-168275">
              <a:lnSpc>
                <a:spcPts val="1200"/>
              </a:lnSpc>
              <a:buClr>
                <a:srgbClr val="007C00"/>
              </a:buClr>
              <a:buChar char="►"/>
              <a:tabLst>
                <a:tab pos="307340" algn="l"/>
              </a:tabLst>
            </a:pPr>
            <a:r>
              <a:rPr sz="1000" spc="-5" dirty="0">
                <a:latin typeface="Arial"/>
                <a:cs typeface="Arial"/>
              </a:rPr>
              <a:t>If 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has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replicated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completely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hidden</a:t>
            </a:r>
            <a:endParaRPr sz="1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595"/>
              </a:spcBef>
            </a:pPr>
            <a:r>
              <a:rPr sz="1000" spc="-15" dirty="0">
                <a:latin typeface="Arial"/>
                <a:cs typeface="Arial"/>
              </a:rPr>
              <a:t>Keyword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distribution</a:t>
            </a:r>
            <a:r>
              <a:rPr sz="1000" spc="-1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transparency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9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snag:</a:t>
            </a:r>
            <a:r>
              <a:rPr sz="12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partial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failures</a:t>
            </a:r>
            <a:endParaRPr sz="1200">
              <a:latin typeface="Arial"/>
              <a:cs typeface="Arial"/>
            </a:endParaRPr>
          </a:p>
          <a:p>
            <a:pPr marL="29845" marR="17780">
              <a:lnSpc>
                <a:spcPct val="100000"/>
              </a:lnSpc>
              <a:spcBef>
                <a:spcPts val="195"/>
              </a:spcBef>
            </a:pPr>
            <a:r>
              <a:rPr sz="1000" spc="-10" dirty="0">
                <a:latin typeface="Arial"/>
                <a:cs typeface="Arial"/>
              </a:rPr>
              <a:t>It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inevitable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that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time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only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part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system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fails.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Hiding</a:t>
            </a:r>
            <a:r>
              <a:rPr sz="1000" dirty="0">
                <a:latin typeface="Arial"/>
                <a:cs typeface="Arial"/>
              </a:rPr>
              <a:t> partial </a:t>
            </a:r>
            <a:r>
              <a:rPr sz="1000" spc="-10" dirty="0">
                <a:latin typeface="Arial"/>
                <a:cs typeface="Arial"/>
              </a:rPr>
              <a:t>failures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their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recovery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often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very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difficult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general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impossible to hide.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8185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7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What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is</a:t>
            </a:r>
            <a:r>
              <a:rPr sz="600" spc="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1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distributed</a:t>
            </a:r>
            <a:r>
              <a:rPr sz="600" spc="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system?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Middleware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3442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Middleware:</a:t>
            </a:r>
            <a:r>
              <a:rPr spc="95" dirty="0"/>
              <a:t> </a:t>
            </a:r>
            <a:r>
              <a:rPr spc="15" dirty="0"/>
              <a:t>the</a:t>
            </a:r>
            <a:r>
              <a:rPr spc="5" dirty="0"/>
              <a:t> </a:t>
            </a:r>
            <a:r>
              <a:rPr spc="25" dirty="0"/>
              <a:t>OS</a:t>
            </a:r>
            <a:r>
              <a:rPr spc="5" dirty="0"/>
              <a:t> </a:t>
            </a:r>
            <a:r>
              <a:rPr spc="10" dirty="0"/>
              <a:t>of</a:t>
            </a:r>
            <a:r>
              <a:rPr dirty="0"/>
              <a:t> </a:t>
            </a:r>
            <a:r>
              <a:rPr spc="10" dirty="0"/>
              <a:t>distributed</a:t>
            </a:r>
            <a:r>
              <a:rPr spc="5" dirty="0"/>
              <a:t> </a:t>
            </a:r>
            <a:r>
              <a:rPr spc="15" dirty="0"/>
              <a:t>systems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6163" y="996917"/>
            <a:ext cx="3178175" cy="1026794"/>
            <a:chOff x="716163" y="996917"/>
            <a:chExt cx="3178175" cy="1026794"/>
          </a:xfrm>
        </p:grpSpPr>
        <p:sp>
          <p:nvSpPr>
            <p:cNvPr id="5" name="object 5"/>
            <p:cNvSpPr/>
            <p:nvPr/>
          </p:nvSpPr>
          <p:spPr>
            <a:xfrm>
              <a:off x="721561" y="1002315"/>
              <a:ext cx="657860" cy="1016000"/>
            </a:xfrm>
            <a:custGeom>
              <a:avLst/>
              <a:gdLst/>
              <a:ahLst/>
              <a:cxnLst/>
              <a:rect l="l" t="t" r="r" b="b"/>
              <a:pathLst>
                <a:path w="657860" h="1016000">
                  <a:moveTo>
                    <a:pt x="657358" y="0"/>
                  </a:moveTo>
                  <a:lnTo>
                    <a:pt x="0" y="0"/>
                  </a:lnTo>
                  <a:lnTo>
                    <a:pt x="0" y="1015917"/>
                  </a:lnTo>
                  <a:lnTo>
                    <a:pt x="657358" y="1015917"/>
                  </a:lnTo>
                  <a:lnTo>
                    <a:pt x="65735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561" y="1002315"/>
              <a:ext cx="657860" cy="1016000"/>
            </a:xfrm>
            <a:custGeom>
              <a:avLst/>
              <a:gdLst/>
              <a:ahLst/>
              <a:cxnLst/>
              <a:rect l="l" t="t" r="r" b="b"/>
              <a:pathLst>
                <a:path w="657860" h="1016000">
                  <a:moveTo>
                    <a:pt x="0" y="1015917"/>
                  </a:moveTo>
                  <a:lnTo>
                    <a:pt x="657358" y="1015917"/>
                  </a:lnTo>
                  <a:lnTo>
                    <a:pt x="657358" y="0"/>
                  </a:lnTo>
                  <a:lnTo>
                    <a:pt x="0" y="0"/>
                  </a:lnTo>
                  <a:lnTo>
                    <a:pt x="0" y="1015917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8188" y="1002322"/>
              <a:ext cx="657860" cy="1016000"/>
            </a:xfrm>
            <a:custGeom>
              <a:avLst/>
              <a:gdLst/>
              <a:ahLst/>
              <a:cxnLst/>
              <a:rect l="l" t="t" r="r" b="b"/>
              <a:pathLst>
                <a:path w="657860" h="1016000">
                  <a:moveTo>
                    <a:pt x="657364" y="717118"/>
                  </a:moveTo>
                  <a:lnTo>
                    <a:pt x="0" y="717118"/>
                  </a:lnTo>
                  <a:lnTo>
                    <a:pt x="0" y="1015911"/>
                  </a:lnTo>
                  <a:lnTo>
                    <a:pt x="657364" y="1015911"/>
                  </a:lnTo>
                  <a:lnTo>
                    <a:pt x="657364" y="717118"/>
                  </a:lnTo>
                  <a:close/>
                </a:path>
                <a:path w="657860" h="1016000">
                  <a:moveTo>
                    <a:pt x="657364" y="0"/>
                  </a:moveTo>
                  <a:lnTo>
                    <a:pt x="0" y="0"/>
                  </a:lnTo>
                  <a:lnTo>
                    <a:pt x="0" y="478078"/>
                  </a:lnTo>
                  <a:lnTo>
                    <a:pt x="657364" y="478078"/>
                  </a:lnTo>
                  <a:lnTo>
                    <a:pt x="657364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58198" y="1002315"/>
              <a:ext cx="657860" cy="1016000"/>
            </a:xfrm>
            <a:custGeom>
              <a:avLst/>
              <a:gdLst/>
              <a:ahLst/>
              <a:cxnLst/>
              <a:rect l="l" t="t" r="r" b="b"/>
              <a:pathLst>
                <a:path w="657860" h="1016000">
                  <a:moveTo>
                    <a:pt x="0" y="1015917"/>
                  </a:moveTo>
                  <a:lnTo>
                    <a:pt x="657358" y="1015917"/>
                  </a:lnTo>
                  <a:lnTo>
                    <a:pt x="657358" y="0"/>
                  </a:lnTo>
                  <a:lnTo>
                    <a:pt x="0" y="0"/>
                  </a:lnTo>
                  <a:lnTo>
                    <a:pt x="0" y="1015917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4826" y="1002322"/>
              <a:ext cx="657860" cy="1016000"/>
            </a:xfrm>
            <a:custGeom>
              <a:avLst/>
              <a:gdLst/>
              <a:ahLst/>
              <a:cxnLst/>
              <a:rect l="l" t="t" r="r" b="b"/>
              <a:pathLst>
                <a:path w="657860" h="1016000">
                  <a:moveTo>
                    <a:pt x="657364" y="717118"/>
                  </a:moveTo>
                  <a:lnTo>
                    <a:pt x="0" y="717118"/>
                  </a:lnTo>
                  <a:lnTo>
                    <a:pt x="0" y="1015911"/>
                  </a:lnTo>
                  <a:lnTo>
                    <a:pt x="657364" y="1015911"/>
                  </a:lnTo>
                  <a:lnTo>
                    <a:pt x="657364" y="717118"/>
                  </a:lnTo>
                  <a:close/>
                </a:path>
                <a:path w="657860" h="1016000">
                  <a:moveTo>
                    <a:pt x="657364" y="0"/>
                  </a:moveTo>
                  <a:lnTo>
                    <a:pt x="0" y="0"/>
                  </a:lnTo>
                  <a:lnTo>
                    <a:pt x="0" y="478078"/>
                  </a:lnTo>
                  <a:lnTo>
                    <a:pt x="657364" y="478078"/>
                  </a:lnTo>
                  <a:lnTo>
                    <a:pt x="657364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94838" y="1002315"/>
              <a:ext cx="657860" cy="1016000"/>
            </a:xfrm>
            <a:custGeom>
              <a:avLst/>
              <a:gdLst/>
              <a:ahLst/>
              <a:cxnLst/>
              <a:rect l="l" t="t" r="r" b="b"/>
              <a:pathLst>
                <a:path w="657860" h="1016000">
                  <a:moveTo>
                    <a:pt x="0" y="1015917"/>
                  </a:moveTo>
                  <a:lnTo>
                    <a:pt x="657363" y="1015917"/>
                  </a:lnTo>
                  <a:lnTo>
                    <a:pt x="657363" y="0"/>
                  </a:lnTo>
                  <a:lnTo>
                    <a:pt x="0" y="0"/>
                  </a:lnTo>
                  <a:lnTo>
                    <a:pt x="0" y="1015917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1477" y="1002315"/>
              <a:ext cx="657860" cy="1016000"/>
            </a:xfrm>
            <a:custGeom>
              <a:avLst/>
              <a:gdLst/>
              <a:ahLst/>
              <a:cxnLst/>
              <a:rect l="l" t="t" r="r" b="b"/>
              <a:pathLst>
                <a:path w="657860" h="1016000">
                  <a:moveTo>
                    <a:pt x="657358" y="0"/>
                  </a:moveTo>
                  <a:lnTo>
                    <a:pt x="0" y="0"/>
                  </a:lnTo>
                  <a:lnTo>
                    <a:pt x="0" y="1015917"/>
                  </a:lnTo>
                  <a:lnTo>
                    <a:pt x="657358" y="1015917"/>
                  </a:lnTo>
                  <a:lnTo>
                    <a:pt x="65735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1477" y="1002315"/>
              <a:ext cx="657860" cy="1016000"/>
            </a:xfrm>
            <a:custGeom>
              <a:avLst/>
              <a:gdLst/>
              <a:ahLst/>
              <a:cxnLst/>
              <a:rect l="l" t="t" r="r" b="b"/>
              <a:pathLst>
                <a:path w="657860" h="1016000">
                  <a:moveTo>
                    <a:pt x="0" y="1015917"/>
                  </a:moveTo>
                  <a:lnTo>
                    <a:pt x="657358" y="1015917"/>
                  </a:lnTo>
                  <a:lnTo>
                    <a:pt x="657358" y="0"/>
                  </a:lnTo>
                  <a:lnTo>
                    <a:pt x="0" y="0"/>
                  </a:lnTo>
                  <a:lnTo>
                    <a:pt x="0" y="1015917"/>
                  </a:lnTo>
                  <a:close/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1319" y="1779194"/>
            <a:ext cx="537845" cy="179705"/>
          </a:xfrm>
          <a:prstGeom prst="rect">
            <a:avLst/>
          </a:prstGeom>
          <a:solidFill>
            <a:srgbClr val="FFFFFF"/>
          </a:solidFill>
          <a:ln w="5270">
            <a:solidFill>
              <a:srgbClr val="231F2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8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Local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7918" y="1779194"/>
            <a:ext cx="528320" cy="179705"/>
          </a:xfrm>
          <a:prstGeom prst="rect">
            <a:avLst/>
          </a:prstGeom>
          <a:solidFill>
            <a:srgbClr val="FFFFFF"/>
          </a:solidFill>
          <a:ln w="5270">
            <a:solidFill>
              <a:srgbClr val="231F2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30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Local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4605" y="1779194"/>
            <a:ext cx="537845" cy="179705"/>
          </a:xfrm>
          <a:prstGeom prst="rect">
            <a:avLst/>
          </a:prstGeom>
          <a:solidFill>
            <a:srgbClr val="FFFFFF"/>
          </a:solidFill>
          <a:ln w="5270">
            <a:solidFill>
              <a:srgbClr val="231F2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30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Local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1234" y="1779194"/>
            <a:ext cx="537845" cy="179705"/>
          </a:xfrm>
          <a:prstGeom prst="rect">
            <a:avLst/>
          </a:prstGeom>
          <a:solidFill>
            <a:srgbClr val="FFFFFF"/>
          </a:solidFill>
          <a:ln w="5270">
            <a:solidFill>
              <a:srgbClr val="231F2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30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Local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OS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15100" y="1059215"/>
            <a:ext cx="1380490" cy="304800"/>
            <a:chOff x="1615100" y="1059215"/>
            <a:chExt cx="1380490" cy="304800"/>
          </a:xfrm>
        </p:grpSpPr>
        <p:sp>
          <p:nvSpPr>
            <p:cNvPr id="18" name="object 18"/>
            <p:cNvSpPr/>
            <p:nvPr/>
          </p:nvSpPr>
          <p:spPr>
            <a:xfrm>
              <a:off x="1617958" y="1062073"/>
              <a:ext cx="1374775" cy="299085"/>
            </a:xfrm>
            <a:custGeom>
              <a:avLst/>
              <a:gdLst/>
              <a:ahLst/>
              <a:cxnLst/>
              <a:rect l="l" t="t" r="r" b="b"/>
              <a:pathLst>
                <a:path w="1374775" h="299084">
                  <a:moveTo>
                    <a:pt x="1374483" y="0"/>
                  </a:moveTo>
                  <a:lnTo>
                    <a:pt x="0" y="0"/>
                  </a:lnTo>
                  <a:lnTo>
                    <a:pt x="0" y="298800"/>
                  </a:lnTo>
                  <a:lnTo>
                    <a:pt x="1374483" y="298800"/>
                  </a:lnTo>
                  <a:lnTo>
                    <a:pt x="1374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7958" y="1062073"/>
              <a:ext cx="1374775" cy="299085"/>
            </a:xfrm>
            <a:custGeom>
              <a:avLst/>
              <a:gdLst/>
              <a:ahLst/>
              <a:cxnLst/>
              <a:rect l="l" t="t" r="r" b="b"/>
              <a:pathLst>
                <a:path w="1374775" h="299084">
                  <a:moveTo>
                    <a:pt x="0" y="298800"/>
                  </a:moveTo>
                  <a:lnTo>
                    <a:pt x="1374483" y="298800"/>
                  </a:lnTo>
                  <a:lnTo>
                    <a:pt x="1374483" y="0"/>
                  </a:lnTo>
                  <a:lnTo>
                    <a:pt x="0" y="0"/>
                  </a:lnTo>
                  <a:lnTo>
                    <a:pt x="0" y="29880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1319" y="1062073"/>
            <a:ext cx="537845" cy="299085"/>
          </a:xfrm>
          <a:prstGeom prst="rect">
            <a:avLst/>
          </a:prstGeom>
          <a:solidFill>
            <a:srgbClr val="FFFFFF"/>
          </a:solidFill>
          <a:ln w="5270">
            <a:solidFill>
              <a:srgbClr val="231F2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Appl.</a:t>
            </a:r>
            <a:r>
              <a:rPr sz="65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3722" y="1152478"/>
            <a:ext cx="51752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Application B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91234" y="1062073"/>
            <a:ext cx="537845" cy="299085"/>
          </a:xfrm>
          <a:prstGeom prst="rect">
            <a:avLst/>
          </a:prstGeom>
          <a:solidFill>
            <a:srgbClr val="FFFFFF"/>
          </a:solidFill>
          <a:ln w="5270">
            <a:solidFill>
              <a:srgbClr val="231F2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Appl.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78462" y="1417773"/>
            <a:ext cx="3053715" cy="304800"/>
            <a:chOff x="778462" y="1417773"/>
            <a:chExt cx="3053715" cy="304800"/>
          </a:xfrm>
        </p:grpSpPr>
        <p:sp>
          <p:nvSpPr>
            <p:cNvPr id="24" name="object 24"/>
            <p:cNvSpPr/>
            <p:nvPr/>
          </p:nvSpPr>
          <p:spPr>
            <a:xfrm>
              <a:off x="781319" y="1480393"/>
              <a:ext cx="3048000" cy="239395"/>
            </a:xfrm>
            <a:custGeom>
              <a:avLst/>
              <a:gdLst/>
              <a:ahLst/>
              <a:cxnLst/>
              <a:rect l="l" t="t" r="r" b="b"/>
              <a:pathLst>
                <a:path w="3048000" h="239394">
                  <a:moveTo>
                    <a:pt x="3047761" y="0"/>
                  </a:moveTo>
                  <a:lnTo>
                    <a:pt x="0" y="0"/>
                  </a:lnTo>
                  <a:lnTo>
                    <a:pt x="0" y="239038"/>
                  </a:lnTo>
                  <a:lnTo>
                    <a:pt x="3047761" y="239038"/>
                  </a:lnTo>
                  <a:lnTo>
                    <a:pt x="3047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1319" y="1480393"/>
              <a:ext cx="3048000" cy="239395"/>
            </a:xfrm>
            <a:custGeom>
              <a:avLst/>
              <a:gdLst/>
              <a:ahLst/>
              <a:cxnLst/>
              <a:rect l="l" t="t" r="r" b="b"/>
              <a:pathLst>
                <a:path w="3048000" h="239394">
                  <a:moveTo>
                    <a:pt x="0" y="239038"/>
                  </a:moveTo>
                  <a:lnTo>
                    <a:pt x="3047761" y="239038"/>
                  </a:lnTo>
                  <a:lnTo>
                    <a:pt x="3047761" y="0"/>
                  </a:lnTo>
                  <a:lnTo>
                    <a:pt x="0" y="0"/>
                  </a:lnTo>
                  <a:lnTo>
                    <a:pt x="0" y="23903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1390" y="1420631"/>
              <a:ext cx="478155" cy="60325"/>
            </a:xfrm>
            <a:custGeom>
              <a:avLst/>
              <a:gdLst/>
              <a:ahLst/>
              <a:cxnLst/>
              <a:rect l="l" t="t" r="r" b="b"/>
              <a:pathLst>
                <a:path w="478155" h="60325">
                  <a:moveTo>
                    <a:pt x="478079" y="0"/>
                  </a:moveTo>
                  <a:lnTo>
                    <a:pt x="0" y="0"/>
                  </a:lnTo>
                  <a:lnTo>
                    <a:pt x="0" y="59762"/>
                  </a:lnTo>
                  <a:lnTo>
                    <a:pt x="478079" y="59762"/>
                  </a:lnTo>
                  <a:lnTo>
                    <a:pt x="478079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1390" y="1420631"/>
              <a:ext cx="478155" cy="60325"/>
            </a:xfrm>
            <a:custGeom>
              <a:avLst/>
              <a:gdLst/>
              <a:ahLst/>
              <a:cxnLst/>
              <a:rect l="l" t="t" r="r" b="b"/>
              <a:pathLst>
                <a:path w="478155" h="60325">
                  <a:moveTo>
                    <a:pt x="0" y="59762"/>
                  </a:moveTo>
                  <a:lnTo>
                    <a:pt x="478079" y="59762"/>
                  </a:lnTo>
                  <a:lnTo>
                    <a:pt x="478079" y="0"/>
                  </a:lnTo>
                  <a:lnTo>
                    <a:pt x="0" y="0"/>
                  </a:lnTo>
                  <a:lnTo>
                    <a:pt x="0" y="59762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7839" y="1420631"/>
              <a:ext cx="478155" cy="60325"/>
            </a:xfrm>
            <a:custGeom>
              <a:avLst/>
              <a:gdLst/>
              <a:ahLst/>
              <a:cxnLst/>
              <a:rect l="l" t="t" r="r" b="b"/>
              <a:pathLst>
                <a:path w="478155" h="60325">
                  <a:moveTo>
                    <a:pt x="478079" y="0"/>
                  </a:moveTo>
                  <a:lnTo>
                    <a:pt x="0" y="0"/>
                  </a:lnTo>
                  <a:lnTo>
                    <a:pt x="0" y="59762"/>
                  </a:lnTo>
                  <a:lnTo>
                    <a:pt x="478079" y="59762"/>
                  </a:lnTo>
                  <a:lnTo>
                    <a:pt x="478079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47839" y="1420631"/>
              <a:ext cx="478155" cy="60325"/>
            </a:xfrm>
            <a:custGeom>
              <a:avLst/>
              <a:gdLst/>
              <a:ahLst/>
              <a:cxnLst/>
              <a:rect l="l" t="t" r="r" b="b"/>
              <a:pathLst>
                <a:path w="478155" h="60325">
                  <a:moveTo>
                    <a:pt x="0" y="59762"/>
                  </a:moveTo>
                  <a:lnTo>
                    <a:pt x="478079" y="59762"/>
                  </a:lnTo>
                  <a:lnTo>
                    <a:pt x="478079" y="0"/>
                  </a:lnTo>
                  <a:lnTo>
                    <a:pt x="0" y="0"/>
                  </a:lnTo>
                  <a:lnTo>
                    <a:pt x="0" y="59762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84289" y="1420631"/>
              <a:ext cx="478155" cy="60325"/>
            </a:xfrm>
            <a:custGeom>
              <a:avLst/>
              <a:gdLst/>
              <a:ahLst/>
              <a:cxnLst/>
              <a:rect l="l" t="t" r="r" b="b"/>
              <a:pathLst>
                <a:path w="478155" h="60325">
                  <a:moveTo>
                    <a:pt x="478079" y="0"/>
                  </a:moveTo>
                  <a:lnTo>
                    <a:pt x="0" y="0"/>
                  </a:lnTo>
                  <a:lnTo>
                    <a:pt x="0" y="59762"/>
                  </a:lnTo>
                  <a:lnTo>
                    <a:pt x="478079" y="59762"/>
                  </a:lnTo>
                  <a:lnTo>
                    <a:pt x="478079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84289" y="1420631"/>
              <a:ext cx="478155" cy="60325"/>
            </a:xfrm>
            <a:custGeom>
              <a:avLst/>
              <a:gdLst/>
              <a:ahLst/>
              <a:cxnLst/>
              <a:rect l="l" t="t" r="r" b="b"/>
              <a:pathLst>
                <a:path w="478155" h="60325">
                  <a:moveTo>
                    <a:pt x="0" y="59762"/>
                  </a:moveTo>
                  <a:lnTo>
                    <a:pt x="478079" y="59762"/>
                  </a:lnTo>
                  <a:lnTo>
                    <a:pt x="478079" y="0"/>
                  </a:lnTo>
                  <a:lnTo>
                    <a:pt x="0" y="0"/>
                  </a:lnTo>
                  <a:lnTo>
                    <a:pt x="0" y="59762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20738" y="1420631"/>
              <a:ext cx="478155" cy="60325"/>
            </a:xfrm>
            <a:custGeom>
              <a:avLst/>
              <a:gdLst/>
              <a:ahLst/>
              <a:cxnLst/>
              <a:rect l="l" t="t" r="r" b="b"/>
              <a:pathLst>
                <a:path w="478154" h="60325">
                  <a:moveTo>
                    <a:pt x="478079" y="0"/>
                  </a:moveTo>
                  <a:lnTo>
                    <a:pt x="0" y="0"/>
                  </a:lnTo>
                  <a:lnTo>
                    <a:pt x="0" y="59762"/>
                  </a:lnTo>
                  <a:lnTo>
                    <a:pt x="478079" y="59762"/>
                  </a:lnTo>
                  <a:lnTo>
                    <a:pt x="478079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20738" y="1420631"/>
              <a:ext cx="478155" cy="60325"/>
            </a:xfrm>
            <a:custGeom>
              <a:avLst/>
              <a:gdLst/>
              <a:ahLst/>
              <a:cxnLst/>
              <a:rect l="l" t="t" r="r" b="b"/>
              <a:pathLst>
                <a:path w="478154" h="60325">
                  <a:moveTo>
                    <a:pt x="0" y="59762"/>
                  </a:moveTo>
                  <a:lnTo>
                    <a:pt x="478079" y="59762"/>
                  </a:lnTo>
                  <a:lnTo>
                    <a:pt x="478079" y="0"/>
                  </a:lnTo>
                  <a:lnTo>
                    <a:pt x="0" y="0"/>
                  </a:lnTo>
                  <a:lnTo>
                    <a:pt x="0" y="59762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07823" y="1534401"/>
            <a:ext cx="144081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Distributed-system</a:t>
            </a:r>
            <a:r>
              <a:rPr sz="6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(middleware)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1930" y="824955"/>
            <a:ext cx="46609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Computer 3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08725" y="824955"/>
            <a:ext cx="46609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Computer 4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8347" y="644481"/>
            <a:ext cx="1303020" cy="307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Same</a:t>
            </a:r>
            <a:r>
              <a:rPr sz="6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interface</a:t>
            </a:r>
            <a:r>
              <a:rPr sz="6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everywhere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48994" algn="l"/>
              </a:tabLst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Computer 1	Computer 2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41077" y="790522"/>
            <a:ext cx="2928620" cy="1358265"/>
            <a:chOff x="841077" y="790522"/>
            <a:chExt cx="2928620" cy="1358265"/>
          </a:xfrm>
        </p:grpSpPr>
        <p:sp>
          <p:nvSpPr>
            <p:cNvPr id="39" name="object 39"/>
            <p:cNvSpPr/>
            <p:nvPr/>
          </p:nvSpPr>
          <p:spPr>
            <a:xfrm>
              <a:off x="1319157" y="793157"/>
              <a:ext cx="149860" cy="628015"/>
            </a:xfrm>
            <a:custGeom>
              <a:avLst/>
              <a:gdLst/>
              <a:ahLst/>
              <a:cxnLst/>
              <a:rect l="l" t="t" r="r" b="b"/>
              <a:pathLst>
                <a:path w="149859" h="628015">
                  <a:moveTo>
                    <a:pt x="149401" y="0"/>
                  </a:moveTo>
                  <a:lnTo>
                    <a:pt x="126057" y="287125"/>
                  </a:lnTo>
                  <a:lnTo>
                    <a:pt x="74700" y="481810"/>
                  </a:lnTo>
                  <a:lnTo>
                    <a:pt x="23344" y="592458"/>
                  </a:lnTo>
                  <a:lnTo>
                    <a:pt x="0" y="627474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230" y="1371805"/>
              <a:ext cx="72102" cy="7754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68559" y="793157"/>
              <a:ext cx="149860" cy="628015"/>
            </a:xfrm>
            <a:custGeom>
              <a:avLst/>
              <a:gdLst/>
              <a:ahLst/>
              <a:cxnLst/>
              <a:rect l="l" t="t" r="r" b="b"/>
              <a:pathLst>
                <a:path w="149859" h="628015">
                  <a:moveTo>
                    <a:pt x="0" y="0"/>
                  </a:moveTo>
                  <a:lnTo>
                    <a:pt x="23343" y="287125"/>
                  </a:lnTo>
                  <a:lnTo>
                    <a:pt x="74699" y="481810"/>
                  </a:lnTo>
                  <a:lnTo>
                    <a:pt x="126055" y="592458"/>
                  </a:lnTo>
                  <a:lnTo>
                    <a:pt x="149398" y="627474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9782" y="1371805"/>
              <a:ext cx="72106" cy="7754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41077" y="2018232"/>
              <a:ext cx="2928620" cy="121285"/>
            </a:xfrm>
            <a:custGeom>
              <a:avLst/>
              <a:gdLst/>
              <a:ahLst/>
              <a:cxnLst/>
              <a:rect l="l" t="t" r="r" b="b"/>
              <a:pathLst>
                <a:path w="2928620" h="121285">
                  <a:moveTo>
                    <a:pt x="209160" y="0"/>
                  </a:moveTo>
                  <a:lnTo>
                    <a:pt x="209160" y="119520"/>
                  </a:lnTo>
                </a:path>
                <a:path w="2928620" h="121285">
                  <a:moveTo>
                    <a:pt x="1045799" y="0"/>
                  </a:moveTo>
                  <a:lnTo>
                    <a:pt x="1045799" y="119520"/>
                  </a:lnTo>
                </a:path>
                <a:path w="2928620" h="121285">
                  <a:moveTo>
                    <a:pt x="1882439" y="1205"/>
                  </a:moveTo>
                  <a:lnTo>
                    <a:pt x="1882439" y="120727"/>
                  </a:lnTo>
                </a:path>
                <a:path w="2928620" h="121285">
                  <a:moveTo>
                    <a:pt x="2719078" y="0"/>
                  </a:moveTo>
                  <a:lnTo>
                    <a:pt x="2719078" y="119520"/>
                  </a:lnTo>
                </a:path>
                <a:path w="2928620" h="121285">
                  <a:moveTo>
                    <a:pt x="0" y="119520"/>
                  </a:moveTo>
                  <a:lnTo>
                    <a:pt x="418321" y="119520"/>
                  </a:lnTo>
                </a:path>
                <a:path w="2928620" h="121285">
                  <a:moveTo>
                    <a:pt x="836642" y="119524"/>
                  </a:moveTo>
                  <a:lnTo>
                    <a:pt x="1254954" y="119524"/>
                  </a:lnTo>
                </a:path>
                <a:path w="2928620" h="121285">
                  <a:moveTo>
                    <a:pt x="1673284" y="119524"/>
                  </a:moveTo>
                  <a:lnTo>
                    <a:pt x="2091604" y="119524"/>
                  </a:lnTo>
                </a:path>
                <a:path w="2928620" h="121285">
                  <a:moveTo>
                    <a:pt x="2509923" y="119524"/>
                  </a:moveTo>
                  <a:lnTo>
                    <a:pt x="2928243" y="119524"/>
                  </a:lnTo>
                </a:path>
              </a:pathLst>
            </a:custGeom>
            <a:ln w="21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2682" y="2137748"/>
              <a:ext cx="418465" cy="0"/>
            </a:xfrm>
            <a:custGeom>
              <a:avLst/>
              <a:gdLst/>
              <a:ahLst/>
              <a:cxnLst/>
              <a:rect l="l" t="t" r="r" b="b"/>
              <a:pathLst>
                <a:path w="418464">
                  <a:moveTo>
                    <a:pt x="0" y="0"/>
                  </a:moveTo>
                  <a:lnTo>
                    <a:pt x="418319" y="0"/>
                  </a:lnTo>
                </a:path>
              </a:pathLst>
            </a:custGeom>
            <a:ln w="2108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9399" y="2137748"/>
              <a:ext cx="1255395" cy="0"/>
            </a:xfrm>
            <a:custGeom>
              <a:avLst/>
              <a:gdLst/>
              <a:ahLst/>
              <a:cxnLst/>
              <a:rect l="l" t="t" r="r" b="b"/>
              <a:pathLst>
                <a:path w="1255395">
                  <a:moveTo>
                    <a:pt x="0" y="4"/>
                  </a:moveTo>
                  <a:lnTo>
                    <a:pt x="418320" y="4"/>
                  </a:lnTo>
                </a:path>
                <a:path w="1255395">
                  <a:moveTo>
                    <a:pt x="836632" y="0"/>
                  </a:moveTo>
                  <a:lnTo>
                    <a:pt x="1254962" y="0"/>
                  </a:lnTo>
                </a:path>
              </a:pathLst>
            </a:custGeom>
            <a:ln w="21083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398058" y="2168400"/>
            <a:ext cx="33464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Network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6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0169" y="2333190"/>
            <a:ext cx="3408679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does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it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contain?</a:t>
            </a:r>
            <a:endParaRPr sz="1200">
              <a:latin typeface="Arial"/>
              <a:cs typeface="Arial"/>
            </a:endParaRPr>
          </a:p>
          <a:p>
            <a:pPr marL="19685" marR="5080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Commonly used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components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not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implemented </a:t>
            </a:r>
            <a:r>
              <a:rPr sz="1000" spc="-15" dirty="0">
                <a:latin typeface="Arial"/>
                <a:cs typeface="Arial"/>
              </a:rPr>
              <a:t>by</a:t>
            </a:r>
            <a:r>
              <a:rPr sz="1000" spc="-5" dirty="0">
                <a:latin typeface="Arial"/>
                <a:cs typeface="Arial"/>
              </a:rPr>
              <a:t> applications </a:t>
            </a:r>
            <a:r>
              <a:rPr sz="1000" spc="-15" dirty="0">
                <a:latin typeface="Arial"/>
                <a:cs typeface="Arial"/>
              </a:rPr>
              <a:t>separately.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7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23907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What</a:t>
            </a:r>
            <a:r>
              <a:rPr spc="-10" dirty="0"/>
              <a:t> </a:t>
            </a:r>
            <a:r>
              <a:rPr spc="15" dirty="0"/>
              <a:t>do</a:t>
            </a:r>
            <a:r>
              <a:rPr spc="-5" dirty="0"/>
              <a:t> </a:t>
            </a:r>
            <a:r>
              <a:rPr spc="10" dirty="0"/>
              <a:t>we</a:t>
            </a:r>
            <a:r>
              <a:rPr spc="-5" dirty="0"/>
              <a:t> </a:t>
            </a:r>
            <a:r>
              <a:rPr spc="10" dirty="0"/>
              <a:t>want</a:t>
            </a:r>
            <a:r>
              <a:rPr spc="-5" dirty="0"/>
              <a:t> </a:t>
            </a:r>
            <a:r>
              <a:rPr spc="10" dirty="0"/>
              <a:t>to</a:t>
            </a:r>
            <a:r>
              <a:rPr spc="-5" dirty="0"/>
              <a:t> </a:t>
            </a:r>
            <a:r>
              <a:rPr spc="5" dirty="0"/>
              <a:t>achieve?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304" y="1271530"/>
            <a:ext cx="1875789" cy="93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dirty="0">
                <a:latin typeface="Arial"/>
                <a:cs typeface="Arial"/>
              </a:rPr>
              <a:t>Support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sharing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 resources</a:t>
            </a:r>
            <a:endParaRPr sz="1000">
              <a:latin typeface="Arial"/>
              <a:cs typeface="Arial"/>
            </a:endParaRPr>
          </a:p>
          <a:p>
            <a:pPr marL="20574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spc="-5" dirty="0">
                <a:latin typeface="Arial"/>
                <a:cs typeface="Arial"/>
              </a:rPr>
              <a:t>Distribution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transparency</a:t>
            </a:r>
            <a:endParaRPr sz="1000">
              <a:latin typeface="Arial"/>
              <a:cs typeface="Arial"/>
            </a:endParaRPr>
          </a:p>
          <a:p>
            <a:pPr marL="205740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spc="-5" dirty="0">
                <a:latin typeface="Arial"/>
                <a:cs typeface="Arial"/>
              </a:rPr>
              <a:t>Openness</a:t>
            </a:r>
            <a:endParaRPr sz="1000">
              <a:latin typeface="Arial"/>
              <a:cs typeface="Arial"/>
            </a:endParaRPr>
          </a:p>
          <a:p>
            <a:pPr marL="20574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206375" algn="l"/>
              </a:tabLst>
            </a:pPr>
            <a:r>
              <a:rPr sz="1000" spc="-5" dirty="0">
                <a:latin typeface="Arial"/>
                <a:cs typeface="Arial"/>
              </a:rPr>
              <a:t>Scalability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8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8159" y="716"/>
            <a:ext cx="98361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Supporting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resource</a:t>
            </a:r>
            <a:r>
              <a:rPr sz="600" spc="-1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sharing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506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Sharing</a:t>
            </a:r>
            <a:r>
              <a:rPr sz="14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94" y="885670"/>
            <a:ext cx="3687445" cy="171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Canonical</a:t>
            </a:r>
            <a:r>
              <a:rPr sz="1200" spc="-35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examples</a:t>
            </a:r>
            <a:endParaRPr sz="1200">
              <a:latin typeface="Arial"/>
              <a:cs typeface="Arial"/>
            </a:endParaRPr>
          </a:p>
          <a:p>
            <a:pPr marL="327660" indent="-168275">
              <a:lnSpc>
                <a:spcPts val="1200"/>
              </a:lnSpc>
              <a:spcBef>
                <a:spcPts val="770"/>
              </a:spcBef>
              <a:buClr>
                <a:srgbClr val="007C00"/>
              </a:buClr>
              <a:buChar char="►"/>
              <a:tabLst>
                <a:tab pos="328295" algn="l"/>
              </a:tabLst>
            </a:pPr>
            <a:r>
              <a:rPr sz="1000" spc="-5" dirty="0">
                <a:latin typeface="Arial"/>
                <a:cs typeface="Arial"/>
              </a:rPr>
              <a:t>Cloud-based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shared storage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 files</a:t>
            </a:r>
            <a:endParaRPr sz="1000">
              <a:latin typeface="Arial"/>
              <a:cs typeface="Arial"/>
            </a:endParaRPr>
          </a:p>
          <a:p>
            <a:pPr marL="327660" indent="-168275">
              <a:lnSpc>
                <a:spcPts val="1195"/>
              </a:lnSpc>
              <a:buClr>
                <a:srgbClr val="007C00"/>
              </a:buClr>
              <a:buChar char="►"/>
              <a:tabLst>
                <a:tab pos="328295" algn="l"/>
              </a:tabLst>
            </a:pPr>
            <a:r>
              <a:rPr sz="1000" spc="-10" dirty="0">
                <a:latin typeface="Arial"/>
                <a:cs typeface="Arial"/>
              </a:rPr>
              <a:t>Peer-to-peer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assisted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multimedia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streaming</a:t>
            </a:r>
            <a:endParaRPr sz="1000">
              <a:latin typeface="Arial"/>
              <a:cs typeface="Arial"/>
            </a:endParaRPr>
          </a:p>
          <a:p>
            <a:pPr marL="327660" indent="-168275">
              <a:lnSpc>
                <a:spcPts val="1195"/>
              </a:lnSpc>
              <a:buClr>
                <a:srgbClr val="007C00"/>
              </a:buClr>
              <a:buChar char="►"/>
              <a:tabLst>
                <a:tab pos="328295" algn="l"/>
              </a:tabLst>
            </a:pPr>
            <a:r>
              <a:rPr sz="1000" spc="-5" dirty="0">
                <a:latin typeface="Arial"/>
                <a:cs typeface="Arial"/>
              </a:rPr>
              <a:t>Shared mail</a:t>
            </a:r>
            <a:r>
              <a:rPr sz="1000" dirty="0">
                <a:latin typeface="Arial"/>
                <a:cs typeface="Arial"/>
              </a:rPr>
              <a:t> services </a:t>
            </a:r>
            <a:r>
              <a:rPr sz="1000" spc="-5" dirty="0">
                <a:latin typeface="Arial"/>
                <a:cs typeface="Arial"/>
              </a:rPr>
              <a:t>(think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outsourced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mail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systems)</a:t>
            </a:r>
            <a:endParaRPr sz="1000">
              <a:latin typeface="Arial"/>
              <a:cs typeface="Arial"/>
            </a:endParaRPr>
          </a:p>
          <a:p>
            <a:pPr marL="327660" indent="-168275">
              <a:lnSpc>
                <a:spcPts val="1200"/>
              </a:lnSpc>
              <a:buClr>
                <a:srgbClr val="007C00"/>
              </a:buClr>
              <a:buChar char="►"/>
              <a:tabLst>
                <a:tab pos="328295" algn="l"/>
              </a:tabLst>
            </a:pPr>
            <a:r>
              <a:rPr sz="1000" spc="-5" dirty="0">
                <a:latin typeface="Arial"/>
                <a:cs typeface="Arial"/>
              </a:rPr>
              <a:t>Shared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Web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hosting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(think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distribution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networks)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165"/>
              </a:spcBef>
            </a:pPr>
            <a:r>
              <a:rPr sz="1000" i="1" spc="-5" dirty="0">
                <a:latin typeface="Arial"/>
                <a:cs typeface="Arial"/>
              </a:rPr>
              <a:t>“The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network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is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the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computer”</a:t>
            </a:r>
            <a:endParaRPr sz="1000">
              <a:latin typeface="Arial"/>
              <a:cs typeface="Arial"/>
            </a:endParaRPr>
          </a:p>
          <a:p>
            <a:pPr marL="46355">
              <a:lnSpc>
                <a:spcPct val="100000"/>
              </a:lnSpc>
              <a:spcBef>
                <a:spcPts val="800"/>
              </a:spcBef>
            </a:pPr>
            <a:r>
              <a:rPr sz="1000" spc="-5" dirty="0">
                <a:latin typeface="Arial"/>
                <a:cs typeface="Arial"/>
              </a:rPr>
              <a:t>(quote from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John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Gage,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Microsystems)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713" y="3331252"/>
            <a:ext cx="115443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Types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of distribution transparency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9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92201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Introduction:</a:t>
            </a:r>
            <a:r>
              <a:rPr sz="600" spc="1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4" action="ppaction://hlinksldjump"/>
              </a:rPr>
              <a:t>Design goals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9139" y="716"/>
            <a:ext cx="10623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Making</a:t>
            </a: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2" action="ppaction://hlinksldjump"/>
              </a:rPr>
              <a:t>distribution transparent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2037714" cy="673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Distribution</a:t>
            </a:r>
            <a:r>
              <a:rPr sz="14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transparency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</a:pP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5295" y="973950"/>
          <a:ext cx="3792220" cy="184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435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15" dirty="0">
                          <a:solidFill>
                            <a:srgbClr val="0000FA"/>
                          </a:solidFill>
                          <a:latin typeface="Arial"/>
                          <a:cs typeface="Arial"/>
                        </a:rPr>
                        <a:t>Transparency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0000FA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78105">
                        <a:lnSpc>
                          <a:spcPts val="1195"/>
                        </a:lnSpc>
                      </a:pPr>
                      <a:r>
                        <a:rPr sz="1000" spc="-5" dirty="0">
                          <a:solidFill>
                            <a:srgbClr val="FA0000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11112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Hide differences in data representation and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10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object is accessed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FA0000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where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 object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located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FA0000"/>
                          </a:solidFill>
                          <a:latin typeface="Arial"/>
                          <a:cs typeface="Arial"/>
                        </a:rPr>
                        <a:t>Relocation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Hide that an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object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be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moved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to another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location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while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FA0000"/>
                          </a:solidFill>
                          <a:latin typeface="Arial"/>
                          <a:cs typeface="Arial"/>
                        </a:rPr>
                        <a:t>Migration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that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move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to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location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FA0000"/>
                          </a:solidFill>
                          <a:latin typeface="Arial"/>
                          <a:cs typeface="Arial"/>
                        </a:rPr>
                        <a:t>Replication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that an object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is replicated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solidFill>
                            <a:srgbClr val="FA0000"/>
                          </a:solidFill>
                          <a:latin typeface="Arial"/>
                          <a:cs typeface="Arial"/>
                        </a:rPr>
                        <a:t>Concurrency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Hide that an object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be shared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several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12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independent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users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10" dirty="0">
                          <a:solidFill>
                            <a:srgbClr val="FA0000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Hide the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failure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and recovery of an object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3375</Words>
  <Application>Microsoft Office PowerPoint</Application>
  <PresentationFormat>Custom</PresentationFormat>
  <Paragraphs>582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メイリオ</vt:lpstr>
      <vt:lpstr>Arial</vt:lpstr>
      <vt:lpstr>Calibri</vt:lpstr>
      <vt:lpstr>Times New Roman</vt:lpstr>
      <vt:lpstr>Office Theme</vt:lpstr>
      <vt:lpstr>PowerPoint Presentation</vt:lpstr>
      <vt:lpstr>Distributed System</vt:lpstr>
      <vt:lpstr>Collection of autonomous nodes</vt:lpstr>
      <vt:lpstr>PowerPoint Presentation</vt:lpstr>
      <vt:lpstr>Coherent system</vt:lpstr>
      <vt:lpstr>Middleware: the OS of distributed systems</vt:lpstr>
      <vt:lpstr>What do we want to achieve?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administrative scalability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types of distributed systems</vt:lpstr>
      <vt:lpstr>PowerPoint Presentation</vt:lpstr>
      <vt:lpstr>Distributed shared memory systems</vt:lpstr>
      <vt:lpstr>Cluster computing</vt:lpstr>
      <vt:lpstr>PowerPoint Presentation</vt:lpstr>
      <vt:lpstr>Architecture for grid computing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  (3rd Edition)</dc:title>
  <cp:lastModifiedBy>Toukir Ahammed</cp:lastModifiedBy>
  <cp:revision>1</cp:revision>
  <dcterms:created xsi:type="dcterms:W3CDTF">2022-03-20T07:17:45Z</dcterms:created>
  <dcterms:modified xsi:type="dcterms:W3CDTF">2023-08-24T18:38:58Z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2022-03-20T00:00:00Z</vt:filetime>
  </property>
</Properties>
</file>