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96" r:id="rId4"/>
    <p:sldId id="29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98" r:id="rId13"/>
    <p:sldId id="299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611" autoAdjust="0"/>
  </p:normalViewPr>
  <p:slideViewPr>
    <p:cSldViewPr>
      <p:cViewPr varScale="1">
        <p:scale>
          <a:sx n="101" d="100"/>
          <a:sy n="101" d="100"/>
        </p:scale>
        <p:origin x="194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07CDB-DC35-447A-8FE2-B9851165A8B2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86F63-8F09-4991-B32E-281619399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20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components are organized in a </a:t>
            </a:r>
            <a:r>
              <a:rPr lang="en-US" sz="1800" b="1" i="0" u="none" strike="noStrike" baseline="0" dirty="0">
                <a:latin typeface="URWPalladioL-Bold"/>
              </a:rPr>
              <a:t>layered fashion </a:t>
            </a:r>
            <a:r>
              <a:rPr lang="en-US" sz="1800" b="0" i="0" u="none" strike="noStrike" baseline="0" dirty="0">
                <a:latin typeface="URWPalladioL-Roma"/>
              </a:rPr>
              <a:t>where a component at layer </a:t>
            </a:r>
            <a:r>
              <a:rPr lang="en-US" sz="1800" b="0" i="0" u="none" strike="noStrike" baseline="0" dirty="0" err="1">
                <a:latin typeface="CMSS10"/>
              </a:rPr>
              <a:t>L</a:t>
            </a:r>
            <a:r>
              <a:rPr lang="en-US" sz="1800" b="0" i="0" u="none" strike="noStrike" baseline="0" dirty="0" err="1">
                <a:latin typeface="CMSS8"/>
              </a:rPr>
              <a:t>j</a:t>
            </a:r>
            <a:r>
              <a:rPr lang="en-US" sz="1800" b="0" i="0" u="none" strike="noStrike" baseline="0" dirty="0">
                <a:latin typeface="CMSS8"/>
              </a:rPr>
              <a:t> </a:t>
            </a:r>
            <a:r>
              <a:rPr lang="en-US" sz="1800" b="0" i="0" u="none" strike="noStrike" baseline="0" dirty="0">
                <a:latin typeface="URWPalladioL-Roma"/>
              </a:rPr>
              <a:t>can make a </a:t>
            </a:r>
            <a:r>
              <a:rPr lang="en-US" sz="1800" b="1" i="0" u="none" strike="noStrike" baseline="0" dirty="0" err="1">
                <a:latin typeface="URWPalladioL-Bold"/>
              </a:rPr>
              <a:t>downcall</a:t>
            </a:r>
            <a:r>
              <a:rPr lang="en-US" sz="1800" b="1" i="0" u="none" strike="noStrike" baseline="0" dirty="0">
                <a:latin typeface="URWPalladioL-Bold"/>
              </a:rPr>
              <a:t> </a:t>
            </a:r>
            <a:r>
              <a:rPr lang="en-US" sz="1800" b="0" i="0" u="none" strike="noStrike" baseline="0" dirty="0">
                <a:latin typeface="URWPalladioL-Roma"/>
              </a:rPr>
              <a:t>to a component at a lower-level layer </a:t>
            </a:r>
            <a:r>
              <a:rPr lang="en-US" sz="1800" b="0" i="0" u="none" strike="noStrike" baseline="0" dirty="0">
                <a:latin typeface="CMSS10"/>
              </a:rPr>
              <a:t>L</a:t>
            </a:r>
            <a:r>
              <a:rPr lang="en-US" sz="1800" b="0" i="0" u="none" strike="noStrike" baseline="0" dirty="0">
                <a:latin typeface="CMSS8"/>
              </a:rPr>
              <a:t>i </a:t>
            </a:r>
            <a:r>
              <a:rPr lang="en-US" sz="1800" b="0" i="0" u="none" strike="noStrike" baseline="0" dirty="0">
                <a:latin typeface="URWPalladioL-Roma"/>
              </a:rPr>
              <a:t>(with </a:t>
            </a:r>
            <a:r>
              <a:rPr lang="en-US" sz="1800" b="0" i="0" u="none" strike="noStrike" baseline="0" dirty="0" err="1">
                <a:latin typeface="URWPalladioL-Ital"/>
              </a:rPr>
              <a:t>i</a:t>
            </a:r>
            <a:r>
              <a:rPr lang="en-US" sz="1800" b="0" i="0" u="none" strike="noStrike" baseline="0" dirty="0">
                <a:latin typeface="URWPalladioL-Ital"/>
              </a:rPr>
              <a:t> </a:t>
            </a:r>
            <a:r>
              <a:rPr lang="en-US" sz="1800" b="0" i="0" u="none" strike="noStrike" baseline="0" dirty="0">
                <a:latin typeface="CMMI10"/>
              </a:rPr>
              <a:t>&lt; </a:t>
            </a:r>
            <a:r>
              <a:rPr lang="en-US" sz="1800" b="0" i="0" u="none" strike="noStrike" baseline="0" dirty="0">
                <a:latin typeface="URWPalladioL-Ital"/>
              </a:rPr>
              <a:t>j</a:t>
            </a:r>
            <a:r>
              <a:rPr lang="en-US" sz="1800" b="0" i="0" u="none" strike="noStrike" baseline="0" dirty="0">
                <a:latin typeface="URWPalladioL-Roma"/>
              </a:rPr>
              <a:t>) and generally expects a response. Only in exceptional cases will an </a:t>
            </a:r>
            <a:r>
              <a:rPr lang="en-US" sz="1800" b="1" i="0" u="none" strike="noStrike" baseline="0" dirty="0">
                <a:latin typeface="URWPalladioL-Bold"/>
              </a:rPr>
              <a:t>upcall </a:t>
            </a:r>
            <a:r>
              <a:rPr lang="en-US" sz="1800" b="0" i="0" u="none" strike="noStrike" baseline="0" dirty="0">
                <a:latin typeface="URWPalladioL-Roma"/>
              </a:rPr>
              <a:t>be made to a higher-level component.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86F63-8F09-4991-B32E-2816193993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56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6268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36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6268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36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6268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36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6268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36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6268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36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188846"/>
            <a:ext cx="208026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9406" y="1515389"/>
            <a:ext cx="3432175" cy="1525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58348" y="3331252"/>
            <a:ext cx="283210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26268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5.xml"/><Relationship Id="rId7" Type="http://schemas.openxmlformats.org/officeDocument/2006/relationships/image" Target="../media/image2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ucketName.s3.amazonaws.com/ObjectNam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mybucket.s3.amazonsws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mybucket.s3.amazonsws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slide" Target="slide2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slide" Target="slide5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" Target="slide5.xml"/><Relationship Id="rId7" Type="http://schemas.openxmlformats.org/officeDocument/2006/relationships/image" Target="../media/image1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slide" Target="slide6.xml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5.xml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2303" y="503866"/>
            <a:ext cx="1783714" cy="55435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0"/>
              </a:spcBef>
            </a:pPr>
            <a:r>
              <a:rPr sz="1400" b="1" spc="10" dirty="0">
                <a:solidFill>
                  <a:srgbClr val="3333B2"/>
                </a:solidFill>
                <a:latin typeface="Arial"/>
                <a:cs typeface="Arial"/>
              </a:rPr>
              <a:t>Distributed</a:t>
            </a:r>
            <a:r>
              <a:rPr sz="1400" b="1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20" dirty="0">
                <a:solidFill>
                  <a:srgbClr val="3333B2"/>
                </a:solidFill>
                <a:latin typeface="Arial"/>
                <a:cs typeface="Arial"/>
              </a:rPr>
              <a:t>Systems</a:t>
            </a:r>
            <a:endParaRPr sz="1400" dirty="0">
              <a:latin typeface="Arial"/>
              <a:cs typeface="Arial"/>
            </a:endParaRPr>
          </a:p>
          <a:p>
            <a:pPr marL="3810" algn="ctr">
              <a:lnSpc>
                <a:spcPct val="100000"/>
              </a:lnSpc>
              <a:spcBef>
                <a:spcPts val="509"/>
              </a:spcBef>
            </a:pPr>
            <a:r>
              <a:rPr sz="1000" spc="-5" dirty="0">
                <a:solidFill>
                  <a:srgbClr val="3333B2"/>
                </a:solidFill>
                <a:latin typeface="Arial"/>
                <a:cs typeface="Arial"/>
              </a:rPr>
              <a:t>(3rd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Arial"/>
                <a:cs typeface="Arial"/>
              </a:rPr>
              <a:t>Edition)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2435" y="2243770"/>
            <a:ext cx="2103755" cy="5213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Arial"/>
                <a:cs typeface="Arial"/>
              </a:rPr>
              <a:t>Chapter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02: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Architectures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69"/>
              </a:spcBef>
            </a:pPr>
            <a:r>
              <a:rPr sz="1100" spc="-20" dirty="0">
                <a:latin typeface="Arial"/>
                <a:cs typeface="Arial"/>
              </a:rPr>
              <a:t>Version: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March </a:t>
            </a:r>
            <a:r>
              <a:rPr sz="1100" spc="-5" dirty="0">
                <a:latin typeface="Arial"/>
                <a:cs typeface="Arial"/>
              </a:rPr>
              <a:t>20,</a:t>
            </a:r>
            <a:r>
              <a:rPr sz="1100" spc="-10" dirty="0">
                <a:latin typeface="Arial"/>
                <a:cs typeface="Arial"/>
              </a:rPr>
              <a:t> 2022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713" y="716"/>
            <a:ext cx="1165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Architectures:</a:t>
            </a:r>
            <a:r>
              <a:rPr sz="600" spc="15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Architectural</a:t>
            </a:r>
            <a:r>
              <a:rPr sz="60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styles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89769" y="716"/>
            <a:ext cx="7518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Layered</a:t>
            </a:r>
            <a:r>
              <a:rPr sz="600" spc="-20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architectures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188846"/>
            <a:ext cx="2524125" cy="7175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Application</a:t>
            </a:r>
            <a:r>
              <a:rPr sz="14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3333B2"/>
                </a:solidFill>
                <a:latin typeface="Arial"/>
                <a:cs typeface="Arial"/>
              </a:rPr>
              <a:t>Layering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Example:</a:t>
            </a:r>
            <a:r>
              <a:rPr sz="1200" spc="6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a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simple</a:t>
            </a: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search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engine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9245" y="2497764"/>
            <a:ext cx="625475" cy="22352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229870">
              <a:lnSpc>
                <a:spcPts val="760"/>
              </a:lnSpc>
              <a:spcBef>
                <a:spcPts val="155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Database  with</a:t>
            </a:r>
            <a:r>
              <a:rPr sz="65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Web</a:t>
            </a:r>
            <a:r>
              <a:rPr sz="65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pages</a:t>
            </a:r>
            <a:endParaRPr sz="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8096" y="1786538"/>
            <a:ext cx="509270" cy="254635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79375" marR="60960" indent="65405">
              <a:lnSpc>
                <a:spcPts val="740"/>
              </a:lnSpc>
              <a:spcBef>
                <a:spcPts val="36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Query </a:t>
            </a:r>
            <a:r>
              <a:rPr sz="6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generator</a:t>
            </a:r>
            <a:endParaRPr sz="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4862" y="1988073"/>
            <a:ext cx="509270" cy="254635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87630" marR="66675" indent="22225">
              <a:lnSpc>
                <a:spcPct val="100000"/>
              </a:lnSpc>
              <a:spcBef>
                <a:spcPts val="245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Ranking </a:t>
            </a:r>
            <a:r>
              <a:rPr sz="650" spc="-1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algorithm</a:t>
            </a:r>
            <a:endParaRPr sz="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5466" y="1584999"/>
            <a:ext cx="509270" cy="254635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41275" algn="ctr">
              <a:lnSpc>
                <a:spcPts val="760"/>
              </a:lnSpc>
              <a:spcBef>
                <a:spcPts val="240"/>
              </a:spcBef>
            </a:pPr>
            <a:r>
              <a:rPr sz="650" spc="20" dirty="0">
                <a:solidFill>
                  <a:srgbClr val="231F20"/>
                </a:solidFill>
                <a:latin typeface="Arial"/>
                <a:cs typeface="Arial"/>
              </a:rPr>
              <a:t>HTML</a:t>
            </a:r>
            <a:endParaRPr sz="650">
              <a:latin typeface="Arial"/>
              <a:cs typeface="Arial"/>
            </a:endParaRPr>
          </a:p>
          <a:p>
            <a:pPr marL="29209" algn="ctr">
              <a:lnSpc>
                <a:spcPts val="760"/>
              </a:lnSpc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generator</a:t>
            </a:r>
            <a:endParaRPr sz="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3888" y="1075844"/>
            <a:ext cx="795655" cy="222885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147955">
              <a:lnSpc>
                <a:spcPct val="100000"/>
              </a:lnSpc>
              <a:spcBef>
                <a:spcPts val="484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User</a:t>
            </a:r>
            <a:r>
              <a:rPr sz="65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interface</a:t>
            </a:r>
            <a:endParaRPr sz="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9078" y="1467702"/>
            <a:ext cx="784860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Keyword</a:t>
            </a:r>
            <a:r>
              <a:rPr sz="6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expression</a:t>
            </a:r>
            <a:endParaRPr sz="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2592" y="2112503"/>
            <a:ext cx="686435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Database</a:t>
            </a:r>
            <a:r>
              <a:rPr sz="6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queries</a:t>
            </a:r>
            <a:endParaRPr sz="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05371" y="2342655"/>
            <a:ext cx="838835" cy="2120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725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Web</a:t>
            </a:r>
            <a:r>
              <a:rPr sz="65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page</a:t>
            </a:r>
            <a:r>
              <a:rPr sz="65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dirty="0">
                <a:solidFill>
                  <a:srgbClr val="231F20"/>
                </a:solidFill>
                <a:latin typeface="Arial"/>
                <a:cs typeface="Arial"/>
              </a:rPr>
              <a:t>titles</a:t>
            </a:r>
            <a:endParaRPr sz="650">
              <a:latin typeface="Arial"/>
              <a:cs typeface="Arial"/>
            </a:endParaRPr>
          </a:p>
          <a:p>
            <a:pPr marL="19685">
              <a:lnSpc>
                <a:spcPts val="725"/>
              </a:lnSpc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with</a:t>
            </a:r>
            <a:r>
              <a:rPr sz="6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meta-information</a:t>
            </a:r>
            <a:endParaRPr sz="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90623" y="1825462"/>
            <a:ext cx="503555" cy="220979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ts val="740"/>
              </a:lnSpc>
              <a:spcBef>
                <a:spcPts val="17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Ranked </a:t>
            </a:r>
            <a:r>
              <a:rPr sz="650" dirty="0">
                <a:solidFill>
                  <a:srgbClr val="231F20"/>
                </a:solidFill>
                <a:latin typeface="Arial"/>
                <a:cs typeface="Arial"/>
              </a:rPr>
              <a:t>list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 of</a:t>
            </a:r>
            <a:r>
              <a:rPr sz="65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page</a:t>
            </a:r>
            <a:r>
              <a:rPr sz="65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dirty="0">
                <a:solidFill>
                  <a:srgbClr val="231F20"/>
                </a:solidFill>
                <a:latin typeface="Arial"/>
                <a:cs typeface="Arial"/>
              </a:rPr>
              <a:t>titles</a:t>
            </a:r>
            <a:endParaRPr sz="6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17125" y="1347383"/>
            <a:ext cx="536575" cy="220979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 indent="1270">
              <a:lnSpc>
                <a:spcPts val="740"/>
              </a:lnSpc>
              <a:spcBef>
                <a:spcPts val="170"/>
              </a:spcBef>
            </a:pPr>
            <a:r>
              <a:rPr sz="650" spc="20" dirty="0">
                <a:solidFill>
                  <a:srgbClr val="231F20"/>
                </a:solidFill>
                <a:latin typeface="Arial"/>
                <a:cs typeface="Arial"/>
              </a:rPr>
              <a:t>HTML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page </a:t>
            </a:r>
            <a:r>
              <a:rPr sz="6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containing</a:t>
            </a:r>
            <a:r>
              <a:rPr sz="650" dirty="0">
                <a:solidFill>
                  <a:srgbClr val="231F20"/>
                </a:solidFill>
                <a:latin typeface="Arial"/>
                <a:cs typeface="Arial"/>
              </a:rPr>
              <a:t> list</a:t>
            </a:r>
            <a:endParaRPr sz="6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07739" y="1705945"/>
            <a:ext cx="442595" cy="220979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ts val="740"/>
              </a:lnSpc>
              <a:spcBef>
                <a:spcPts val="17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Processing  level</a:t>
            </a:r>
            <a:endParaRPr sz="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07739" y="1063525"/>
            <a:ext cx="554990" cy="220979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ts val="740"/>
              </a:lnSpc>
              <a:spcBef>
                <a:spcPts val="17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User-interface  level</a:t>
            </a:r>
            <a:endParaRPr sz="6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07739" y="2482830"/>
            <a:ext cx="400685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Data level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266353" y="1839572"/>
            <a:ext cx="384810" cy="148590"/>
            <a:chOff x="2266353" y="1839572"/>
            <a:chExt cx="384810" cy="148590"/>
          </a:xfrm>
        </p:grpSpPr>
        <p:sp>
          <p:nvSpPr>
            <p:cNvPr id="19" name="object 19"/>
            <p:cNvSpPr/>
            <p:nvPr/>
          </p:nvSpPr>
          <p:spPr>
            <a:xfrm>
              <a:off x="2298229" y="1876952"/>
              <a:ext cx="0" cy="111125"/>
            </a:xfrm>
            <a:custGeom>
              <a:avLst/>
              <a:gdLst/>
              <a:ahLst/>
              <a:cxnLst/>
              <a:rect l="l" t="t" r="r" b="b"/>
              <a:pathLst>
                <a:path h="111125">
                  <a:moveTo>
                    <a:pt x="0" y="111121"/>
                  </a:moveTo>
                  <a:lnTo>
                    <a:pt x="0" y="0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66353" y="1839572"/>
              <a:ext cx="64135" cy="74930"/>
            </a:xfrm>
            <a:custGeom>
              <a:avLst/>
              <a:gdLst/>
              <a:ahLst/>
              <a:cxnLst/>
              <a:rect l="l" t="t" r="r" b="b"/>
              <a:pathLst>
                <a:path w="64135" h="74930">
                  <a:moveTo>
                    <a:pt x="31875" y="0"/>
                  </a:moveTo>
                  <a:lnTo>
                    <a:pt x="0" y="74376"/>
                  </a:lnTo>
                  <a:lnTo>
                    <a:pt x="15937" y="68398"/>
                  </a:lnTo>
                  <a:lnTo>
                    <a:pt x="31875" y="66405"/>
                  </a:lnTo>
                  <a:lnTo>
                    <a:pt x="47813" y="68398"/>
                  </a:lnTo>
                  <a:lnTo>
                    <a:pt x="63751" y="74376"/>
                  </a:lnTo>
                  <a:lnTo>
                    <a:pt x="31875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01234" y="1931078"/>
              <a:ext cx="347345" cy="4445"/>
            </a:xfrm>
            <a:custGeom>
              <a:avLst/>
              <a:gdLst/>
              <a:ahLst/>
              <a:cxnLst/>
              <a:rect l="l" t="t" r="r" b="b"/>
              <a:pathLst>
                <a:path w="347344" h="4444">
                  <a:moveTo>
                    <a:pt x="347030" y="3961"/>
                  </a:moveTo>
                  <a:lnTo>
                    <a:pt x="0" y="0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195058" y="1023460"/>
            <a:ext cx="2168525" cy="1731010"/>
            <a:chOff x="1195058" y="1023460"/>
            <a:chExt cx="2168525" cy="1731010"/>
          </a:xfrm>
        </p:grpSpPr>
        <p:sp>
          <p:nvSpPr>
            <p:cNvPr id="23" name="object 23"/>
            <p:cNvSpPr/>
            <p:nvPr/>
          </p:nvSpPr>
          <p:spPr>
            <a:xfrm>
              <a:off x="1640567" y="2529053"/>
              <a:ext cx="509270" cy="222885"/>
            </a:xfrm>
            <a:custGeom>
              <a:avLst/>
              <a:gdLst/>
              <a:ahLst/>
              <a:cxnLst/>
              <a:rect l="l" t="t" r="r" b="b"/>
              <a:pathLst>
                <a:path w="509269" h="222885">
                  <a:moveTo>
                    <a:pt x="509150" y="0"/>
                  </a:moveTo>
                  <a:lnTo>
                    <a:pt x="0" y="0"/>
                  </a:lnTo>
                  <a:lnTo>
                    <a:pt x="58" y="42825"/>
                  </a:lnTo>
                  <a:lnTo>
                    <a:pt x="349" y="163369"/>
                  </a:lnTo>
                  <a:lnTo>
                    <a:pt x="57578" y="200443"/>
                  </a:lnTo>
                  <a:lnTo>
                    <a:pt x="112942" y="211352"/>
                  </a:lnTo>
                  <a:lnTo>
                    <a:pt x="171533" y="218196"/>
                  </a:lnTo>
                  <a:lnTo>
                    <a:pt x="222396" y="221741"/>
                  </a:lnTo>
                  <a:lnTo>
                    <a:pt x="254574" y="222752"/>
                  </a:lnTo>
                  <a:lnTo>
                    <a:pt x="319831" y="221007"/>
                  </a:lnTo>
                  <a:lnTo>
                    <a:pt x="379943" y="215861"/>
                  </a:lnTo>
                  <a:lnTo>
                    <a:pt x="431884" y="207450"/>
                  </a:lnTo>
                  <a:lnTo>
                    <a:pt x="472628" y="195911"/>
                  </a:lnTo>
                  <a:lnTo>
                    <a:pt x="508412" y="163990"/>
                  </a:lnTo>
                  <a:lnTo>
                    <a:pt x="508514" y="137891"/>
                  </a:lnTo>
                  <a:lnTo>
                    <a:pt x="509150" y="0"/>
                  </a:lnTo>
                  <a:close/>
                </a:path>
              </a:pathLst>
            </a:custGeom>
            <a:solidFill>
              <a:srgbClr val="BCB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40567" y="2529053"/>
              <a:ext cx="509270" cy="222885"/>
            </a:xfrm>
            <a:custGeom>
              <a:avLst/>
              <a:gdLst/>
              <a:ahLst/>
              <a:cxnLst/>
              <a:rect l="l" t="t" r="r" b="b"/>
              <a:pathLst>
                <a:path w="509269" h="222885">
                  <a:moveTo>
                    <a:pt x="0" y="0"/>
                  </a:moveTo>
                  <a:lnTo>
                    <a:pt x="509150" y="0"/>
                  </a:lnTo>
                  <a:lnTo>
                    <a:pt x="509030" y="26081"/>
                  </a:lnTo>
                  <a:lnTo>
                    <a:pt x="508769" y="81983"/>
                  </a:lnTo>
                  <a:lnTo>
                    <a:pt x="508514" y="137891"/>
                  </a:lnTo>
                  <a:lnTo>
                    <a:pt x="499146" y="181379"/>
                  </a:lnTo>
                  <a:lnTo>
                    <a:pt x="431884" y="207450"/>
                  </a:lnTo>
                  <a:lnTo>
                    <a:pt x="379943" y="215861"/>
                  </a:lnTo>
                  <a:lnTo>
                    <a:pt x="319831" y="221007"/>
                  </a:lnTo>
                  <a:lnTo>
                    <a:pt x="254574" y="222752"/>
                  </a:lnTo>
                  <a:lnTo>
                    <a:pt x="222396" y="221741"/>
                  </a:lnTo>
                  <a:lnTo>
                    <a:pt x="171533" y="218196"/>
                  </a:lnTo>
                  <a:lnTo>
                    <a:pt x="112942" y="211352"/>
                  </a:lnTo>
                  <a:lnTo>
                    <a:pt x="57578" y="200443"/>
                  </a:lnTo>
                  <a:lnTo>
                    <a:pt x="16395" y="184704"/>
                  </a:lnTo>
                  <a:lnTo>
                    <a:pt x="307" y="142007"/>
                  </a:lnTo>
                  <a:lnTo>
                    <a:pt x="185" y="95993"/>
                  </a:lnTo>
                  <a:lnTo>
                    <a:pt x="58" y="42825"/>
                  </a:lnTo>
                  <a:lnTo>
                    <a:pt x="0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40567" y="2465407"/>
              <a:ext cx="509270" cy="116839"/>
            </a:xfrm>
            <a:custGeom>
              <a:avLst/>
              <a:gdLst/>
              <a:ahLst/>
              <a:cxnLst/>
              <a:rect l="l" t="t" r="r" b="b"/>
              <a:pathLst>
                <a:path w="509269" h="116839">
                  <a:moveTo>
                    <a:pt x="254574" y="0"/>
                  </a:moveTo>
                  <a:lnTo>
                    <a:pt x="187031" y="2090"/>
                  </a:lnTo>
                  <a:lnTo>
                    <a:pt x="126255" y="7984"/>
                  </a:lnTo>
                  <a:lnTo>
                    <a:pt x="74706" y="17120"/>
                  </a:lnTo>
                  <a:lnTo>
                    <a:pt x="34841" y="28934"/>
                  </a:lnTo>
                  <a:lnTo>
                    <a:pt x="0" y="58342"/>
                  </a:lnTo>
                  <a:lnTo>
                    <a:pt x="9120" y="73821"/>
                  </a:lnTo>
                  <a:lnTo>
                    <a:pt x="74706" y="99561"/>
                  </a:lnTo>
                  <a:lnTo>
                    <a:pt x="126255" y="108696"/>
                  </a:lnTo>
                  <a:lnTo>
                    <a:pt x="187031" y="114590"/>
                  </a:lnTo>
                  <a:lnTo>
                    <a:pt x="254574" y="116680"/>
                  </a:lnTo>
                  <a:lnTo>
                    <a:pt x="322121" y="114590"/>
                  </a:lnTo>
                  <a:lnTo>
                    <a:pt x="382898" y="108696"/>
                  </a:lnTo>
                  <a:lnTo>
                    <a:pt x="434447" y="99561"/>
                  </a:lnTo>
                  <a:lnTo>
                    <a:pt x="474310" y="87748"/>
                  </a:lnTo>
                  <a:lnTo>
                    <a:pt x="509150" y="58342"/>
                  </a:lnTo>
                  <a:lnTo>
                    <a:pt x="500030" y="42862"/>
                  </a:lnTo>
                  <a:lnTo>
                    <a:pt x="434447" y="17120"/>
                  </a:lnTo>
                  <a:lnTo>
                    <a:pt x="382898" y="7984"/>
                  </a:lnTo>
                  <a:lnTo>
                    <a:pt x="322121" y="2090"/>
                  </a:lnTo>
                  <a:lnTo>
                    <a:pt x="2545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0567" y="2465407"/>
              <a:ext cx="509270" cy="116839"/>
            </a:xfrm>
            <a:custGeom>
              <a:avLst/>
              <a:gdLst/>
              <a:ahLst/>
              <a:cxnLst/>
              <a:rect l="l" t="t" r="r" b="b"/>
              <a:pathLst>
                <a:path w="509269" h="116839">
                  <a:moveTo>
                    <a:pt x="254574" y="0"/>
                  </a:moveTo>
                  <a:lnTo>
                    <a:pt x="322121" y="2090"/>
                  </a:lnTo>
                  <a:lnTo>
                    <a:pt x="382898" y="7984"/>
                  </a:lnTo>
                  <a:lnTo>
                    <a:pt x="434447" y="17120"/>
                  </a:lnTo>
                  <a:lnTo>
                    <a:pt x="474310" y="28934"/>
                  </a:lnTo>
                  <a:lnTo>
                    <a:pt x="509150" y="58342"/>
                  </a:lnTo>
                  <a:lnTo>
                    <a:pt x="500030" y="73821"/>
                  </a:lnTo>
                  <a:lnTo>
                    <a:pt x="434447" y="99561"/>
                  </a:lnTo>
                  <a:lnTo>
                    <a:pt x="382898" y="108696"/>
                  </a:lnTo>
                  <a:lnTo>
                    <a:pt x="322121" y="114590"/>
                  </a:lnTo>
                  <a:lnTo>
                    <a:pt x="254574" y="116680"/>
                  </a:lnTo>
                  <a:lnTo>
                    <a:pt x="187031" y="114590"/>
                  </a:lnTo>
                  <a:lnTo>
                    <a:pt x="126255" y="108696"/>
                  </a:lnTo>
                  <a:lnTo>
                    <a:pt x="74706" y="99561"/>
                  </a:lnTo>
                  <a:lnTo>
                    <a:pt x="34841" y="87748"/>
                  </a:lnTo>
                  <a:lnTo>
                    <a:pt x="0" y="58342"/>
                  </a:lnTo>
                  <a:lnTo>
                    <a:pt x="9120" y="42862"/>
                  </a:lnTo>
                  <a:lnTo>
                    <a:pt x="74706" y="17120"/>
                  </a:lnTo>
                  <a:lnTo>
                    <a:pt x="126255" y="7984"/>
                  </a:lnTo>
                  <a:lnTo>
                    <a:pt x="187031" y="2090"/>
                  </a:lnTo>
                  <a:lnTo>
                    <a:pt x="254574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23888" y="2051718"/>
              <a:ext cx="235585" cy="435609"/>
            </a:xfrm>
            <a:custGeom>
              <a:avLst/>
              <a:gdLst/>
              <a:ahLst/>
              <a:cxnLst/>
              <a:rect l="l" t="t" r="r" b="b"/>
              <a:pathLst>
                <a:path w="235585" h="435610">
                  <a:moveTo>
                    <a:pt x="0" y="0"/>
                  </a:moveTo>
                  <a:lnTo>
                    <a:pt x="235380" y="435487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13637" y="2439500"/>
              <a:ext cx="63500" cy="80645"/>
            </a:xfrm>
            <a:custGeom>
              <a:avLst/>
              <a:gdLst/>
              <a:ahLst/>
              <a:cxnLst/>
              <a:rect l="l" t="t" r="r" b="b"/>
              <a:pathLst>
                <a:path w="63500" h="80644">
                  <a:moveTo>
                    <a:pt x="56087" y="0"/>
                  </a:moveTo>
                  <a:lnTo>
                    <a:pt x="44904" y="12835"/>
                  </a:lnTo>
                  <a:lnTo>
                    <a:pt x="31830" y="22166"/>
                  </a:lnTo>
                  <a:lnTo>
                    <a:pt x="16862" y="27992"/>
                  </a:lnTo>
                  <a:lnTo>
                    <a:pt x="0" y="30313"/>
                  </a:lnTo>
                  <a:lnTo>
                    <a:pt x="63403" y="80589"/>
                  </a:lnTo>
                  <a:lnTo>
                    <a:pt x="56087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11830" y="2269081"/>
              <a:ext cx="249554" cy="249554"/>
            </a:xfrm>
            <a:custGeom>
              <a:avLst/>
              <a:gdLst/>
              <a:ahLst/>
              <a:cxnLst/>
              <a:rect l="l" t="t" r="r" b="b"/>
              <a:pathLst>
                <a:path w="249555" h="249555">
                  <a:moveTo>
                    <a:pt x="0" y="249365"/>
                  </a:moveTo>
                  <a:lnTo>
                    <a:pt x="249357" y="0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2489" y="2242651"/>
              <a:ext cx="75125" cy="7513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195058" y="2295689"/>
              <a:ext cx="2046605" cy="0"/>
            </a:xfrm>
            <a:custGeom>
              <a:avLst/>
              <a:gdLst/>
              <a:ahLst/>
              <a:cxnLst/>
              <a:rect l="l" t="t" r="r" b="b"/>
              <a:pathLst>
                <a:path w="2046605">
                  <a:moveTo>
                    <a:pt x="0" y="0"/>
                  </a:moveTo>
                  <a:lnTo>
                    <a:pt x="2046106" y="0"/>
                  </a:lnTo>
                </a:path>
              </a:pathLst>
            </a:custGeom>
            <a:ln w="5270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15010" y="1298601"/>
              <a:ext cx="158750" cy="452755"/>
            </a:xfrm>
            <a:custGeom>
              <a:avLst/>
              <a:gdLst/>
              <a:ahLst/>
              <a:cxnLst/>
              <a:rect l="l" t="t" r="r" b="b"/>
              <a:pathLst>
                <a:path w="158750" h="452755">
                  <a:moveTo>
                    <a:pt x="158283" y="0"/>
                  </a:moveTo>
                  <a:lnTo>
                    <a:pt x="0" y="452657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97131" y="1705809"/>
              <a:ext cx="60325" cy="81280"/>
            </a:xfrm>
            <a:custGeom>
              <a:avLst/>
              <a:gdLst/>
              <a:ahLst/>
              <a:cxnLst/>
              <a:rect l="l" t="t" r="r" b="b"/>
              <a:pathLst>
                <a:path w="60325" h="81280">
                  <a:moveTo>
                    <a:pt x="0" y="0"/>
                  </a:moveTo>
                  <a:lnTo>
                    <a:pt x="5542" y="80729"/>
                  </a:lnTo>
                  <a:lnTo>
                    <a:pt x="60178" y="21040"/>
                  </a:lnTo>
                  <a:lnTo>
                    <a:pt x="43161" y="21423"/>
                  </a:lnTo>
                  <a:lnTo>
                    <a:pt x="27459" y="18044"/>
                  </a:lnTo>
                  <a:lnTo>
                    <a:pt x="13072" y="109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37816" y="1330224"/>
              <a:ext cx="160655" cy="255270"/>
            </a:xfrm>
            <a:custGeom>
              <a:avLst/>
              <a:gdLst/>
              <a:ahLst/>
              <a:cxnLst/>
              <a:rect l="l" t="t" r="r" b="b"/>
              <a:pathLst>
                <a:path w="160655" h="255269">
                  <a:moveTo>
                    <a:pt x="160412" y="254775"/>
                  </a:moveTo>
                  <a:lnTo>
                    <a:pt x="0" y="0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17905" y="1298601"/>
              <a:ext cx="66598" cy="7992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195058" y="1330414"/>
              <a:ext cx="2046605" cy="0"/>
            </a:xfrm>
            <a:custGeom>
              <a:avLst/>
              <a:gdLst/>
              <a:ahLst/>
              <a:cxnLst/>
              <a:rect l="l" t="t" r="r" b="b"/>
              <a:pathLst>
                <a:path w="2046605">
                  <a:moveTo>
                    <a:pt x="0" y="0"/>
                  </a:moveTo>
                  <a:lnTo>
                    <a:pt x="2046106" y="0"/>
                  </a:lnTo>
                </a:path>
              </a:pathLst>
            </a:custGeom>
            <a:ln w="5270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68402" y="1023460"/>
              <a:ext cx="94911" cy="30406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271037" y="1339827"/>
              <a:ext cx="90170" cy="941705"/>
            </a:xfrm>
            <a:custGeom>
              <a:avLst/>
              <a:gdLst/>
              <a:ahLst/>
              <a:cxnLst/>
              <a:rect l="l" t="t" r="r" b="b"/>
              <a:pathLst>
                <a:path w="90170" h="941705">
                  <a:moveTo>
                    <a:pt x="0" y="0"/>
                  </a:moveTo>
                  <a:lnTo>
                    <a:pt x="28427" y="34860"/>
                  </a:lnTo>
                  <a:lnTo>
                    <a:pt x="36066" y="73533"/>
                  </a:lnTo>
                  <a:lnTo>
                    <a:pt x="40670" y="122011"/>
                  </a:lnTo>
                  <a:lnTo>
                    <a:pt x="43251" y="177025"/>
                  </a:lnTo>
                  <a:lnTo>
                    <a:pt x="44820" y="235307"/>
                  </a:lnTo>
                  <a:lnTo>
                    <a:pt x="46389" y="293589"/>
                  </a:lnTo>
                  <a:lnTo>
                    <a:pt x="48970" y="348603"/>
                  </a:lnTo>
                  <a:lnTo>
                    <a:pt x="53574" y="397081"/>
                  </a:lnTo>
                  <a:lnTo>
                    <a:pt x="61212" y="435754"/>
                  </a:lnTo>
                  <a:lnTo>
                    <a:pt x="72897" y="461354"/>
                  </a:lnTo>
                  <a:lnTo>
                    <a:pt x="89640" y="470614"/>
                  </a:lnTo>
                </a:path>
                <a:path w="90170" h="941705">
                  <a:moveTo>
                    <a:pt x="0" y="941220"/>
                  </a:moveTo>
                  <a:lnTo>
                    <a:pt x="28427" y="906360"/>
                  </a:lnTo>
                  <a:lnTo>
                    <a:pt x="36066" y="867688"/>
                  </a:lnTo>
                  <a:lnTo>
                    <a:pt x="40670" y="819211"/>
                  </a:lnTo>
                  <a:lnTo>
                    <a:pt x="43251" y="764198"/>
                  </a:lnTo>
                  <a:lnTo>
                    <a:pt x="44820" y="705917"/>
                  </a:lnTo>
                  <a:lnTo>
                    <a:pt x="46389" y="647636"/>
                  </a:lnTo>
                  <a:lnTo>
                    <a:pt x="48970" y="592623"/>
                  </a:lnTo>
                  <a:lnTo>
                    <a:pt x="53574" y="544146"/>
                  </a:lnTo>
                  <a:lnTo>
                    <a:pt x="61212" y="505474"/>
                  </a:lnTo>
                  <a:lnTo>
                    <a:pt x="72897" y="479874"/>
                  </a:lnTo>
                  <a:lnTo>
                    <a:pt x="89640" y="470614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68402" y="2308292"/>
              <a:ext cx="94911" cy="438530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66713" y="3331252"/>
            <a:ext cx="68135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8" action="ppaction://hlinksldjump"/>
              </a:rPr>
              <a:t>Application l</a:t>
            </a:r>
            <a:r>
              <a:rPr sz="600" spc="-25" dirty="0">
                <a:solidFill>
                  <a:srgbClr val="3333B2"/>
                </a:solidFill>
                <a:latin typeface="Arial"/>
                <a:cs typeface="Arial"/>
                <a:hlinkClick r:id="rId8" action="ppaction://hlinksldjump"/>
              </a:rPr>
              <a:t>a</a:t>
            </a:r>
            <a:r>
              <a:rPr sz="600" spc="-20" dirty="0">
                <a:solidFill>
                  <a:srgbClr val="3333B2"/>
                </a:solidFill>
                <a:latin typeface="Arial"/>
                <a:cs typeface="Arial"/>
                <a:hlinkClick r:id="rId8" action="ppaction://hlinksldjump"/>
              </a:rPr>
              <a:t>y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8" action="ppaction://hlinksldjump"/>
              </a:rPr>
              <a:t>e</a:t>
            </a:r>
            <a:r>
              <a:rPr sz="600" dirty="0">
                <a:solidFill>
                  <a:srgbClr val="3333B2"/>
                </a:solidFill>
                <a:latin typeface="Arial"/>
                <a:cs typeface="Arial"/>
                <a:hlinkClick r:id="rId8" action="ppaction://hlinksldjump"/>
              </a:rPr>
              <a:t>r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8" action="ppaction://hlinksldjump"/>
              </a:rPr>
              <a:t>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325963" y="3331252"/>
            <a:ext cx="21590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7</a:t>
            </a:r>
            <a:r>
              <a:rPr sz="600" spc="-40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713" y="716"/>
            <a:ext cx="44748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42260" algn="l"/>
              </a:tabLst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Architectures:</a:t>
            </a:r>
            <a:r>
              <a:rPr sz="600" spc="18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Architectural</a:t>
            </a:r>
            <a:r>
              <a:rPr sz="600" spc="2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styles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</a:rPr>
              <a:t>	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Object-based</a:t>
            </a:r>
            <a:r>
              <a:rPr sz="600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 service-oriented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architectures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188846"/>
            <a:ext cx="15347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Object-based</a:t>
            </a:r>
            <a:r>
              <a:rPr spc="-50" dirty="0"/>
              <a:t> </a:t>
            </a:r>
            <a:r>
              <a:rPr spc="10" dirty="0"/>
              <a:t>style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294" y="600745"/>
            <a:ext cx="3891915" cy="657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95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Essence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200"/>
              </a:lnSpc>
              <a:spcBef>
                <a:spcPts val="10"/>
              </a:spcBef>
            </a:pPr>
            <a:r>
              <a:rPr sz="1000" spc="-5" dirty="0">
                <a:latin typeface="Arial"/>
                <a:cs typeface="Arial"/>
              </a:rPr>
              <a:t>Components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are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objects,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connected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to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each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other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through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procedure </a:t>
            </a:r>
            <a:r>
              <a:rPr sz="1000" spc="-2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calls.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Objects </a:t>
            </a:r>
            <a:r>
              <a:rPr sz="1000" spc="-15" dirty="0">
                <a:latin typeface="Arial"/>
                <a:cs typeface="Arial"/>
              </a:rPr>
              <a:t>may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be placed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on different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machines; calls can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thus 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execute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across a network.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01328" y="1528791"/>
            <a:ext cx="418465" cy="179705"/>
          </a:xfrm>
          <a:custGeom>
            <a:avLst/>
            <a:gdLst/>
            <a:ahLst/>
            <a:cxnLst/>
            <a:rect l="l" t="t" r="r" b="b"/>
            <a:pathLst>
              <a:path w="418465" h="179705">
                <a:moveTo>
                  <a:pt x="59757" y="0"/>
                </a:moveTo>
                <a:lnTo>
                  <a:pt x="358558" y="0"/>
                </a:lnTo>
                <a:lnTo>
                  <a:pt x="381762" y="4715"/>
                </a:lnTo>
                <a:lnTo>
                  <a:pt x="400763" y="17554"/>
                </a:lnTo>
                <a:lnTo>
                  <a:pt x="413602" y="36557"/>
                </a:lnTo>
                <a:lnTo>
                  <a:pt x="418317" y="59763"/>
                </a:lnTo>
                <a:lnTo>
                  <a:pt x="418317" y="119521"/>
                </a:lnTo>
                <a:lnTo>
                  <a:pt x="413602" y="142724"/>
                </a:lnTo>
                <a:lnTo>
                  <a:pt x="400763" y="161725"/>
                </a:lnTo>
                <a:lnTo>
                  <a:pt x="381762" y="174564"/>
                </a:lnTo>
                <a:lnTo>
                  <a:pt x="358558" y="179280"/>
                </a:lnTo>
                <a:lnTo>
                  <a:pt x="59757" y="179280"/>
                </a:lnTo>
                <a:lnTo>
                  <a:pt x="36555" y="174564"/>
                </a:lnTo>
                <a:lnTo>
                  <a:pt x="17553" y="161725"/>
                </a:lnTo>
                <a:lnTo>
                  <a:pt x="4715" y="142724"/>
                </a:lnTo>
                <a:lnTo>
                  <a:pt x="0" y="119521"/>
                </a:lnTo>
                <a:lnTo>
                  <a:pt x="0" y="59763"/>
                </a:lnTo>
                <a:lnTo>
                  <a:pt x="4715" y="36557"/>
                </a:lnTo>
                <a:lnTo>
                  <a:pt x="17553" y="17554"/>
                </a:lnTo>
                <a:lnTo>
                  <a:pt x="36555" y="4715"/>
                </a:lnTo>
                <a:lnTo>
                  <a:pt x="59757" y="0"/>
                </a:lnTo>
                <a:close/>
              </a:path>
            </a:pathLst>
          </a:custGeom>
          <a:ln w="597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1039" y="1545979"/>
            <a:ext cx="269240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Object</a:t>
            </a:r>
            <a:endParaRPr sz="6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3964" y="1887351"/>
            <a:ext cx="418465" cy="179705"/>
          </a:xfrm>
          <a:custGeom>
            <a:avLst/>
            <a:gdLst/>
            <a:ahLst/>
            <a:cxnLst/>
            <a:rect l="l" t="t" r="r" b="b"/>
            <a:pathLst>
              <a:path w="418465" h="179705">
                <a:moveTo>
                  <a:pt x="59762" y="0"/>
                </a:moveTo>
                <a:lnTo>
                  <a:pt x="358562" y="0"/>
                </a:lnTo>
                <a:lnTo>
                  <a:pt x="381765" y="4715"/>
                </a:lnTo>
                <a:lnTo>
                  <a:pt x="400766" y="17556"/>
                </a:lnTo>
                <a:lnTo>
                  <a:pt x="413605" y="36558"/>
                </a:lnTo>
                <a:lnTo>
                  <a:pt x="418320" y="59762"/>
                </a:lnTo>
                <a:lnTo>
                  <a:pt x="418320" y="119520"/>
                </a:lnTo>
                <a:lnTo>
                  <a:pt x="413605" y="142725"/>
                </a:lnTo>
                <a:lnTo>
                  <a:pt x="400766" y="161728"/>
                </a:lnTo>
                <a:lnTo>
                  <a:pt x="381765" y="174567"/>
                </a:lnTo>
                <a:lnTo>
                  <a:pt x="358562" y="179283"/>
                </a:lnTo>
                <a:lnTo>
                  <a:pt x="59762" y="179283"/>
                </a:lnTo>
                <a:lnTo>
                  <a:pt x="36557" y="174567"/>
                </a:lnTo>
                <a:lnTo>
                  <a:pt x="17554" y="161728"/>
                </a:lnTo>
                <a:lnTo>
                  <a:pt x="4715" y="142725"/>
                </a:lnTo>
                <a:lnTo>
                  <a:pt x="0" y="119520"/>
                </a:lnTo>
                <a:lnTo>
                  <a:pt x="0" y="59762"/>
                </a:lnTo>
                <a:lnTo>
                  <a:pt x="4715" y="36558"/>
                </a:lnTo>
                <a:lnTo>
                  <a:pt x="17554" y="17556"/>
                </a:lnTo>
                <a:lnTo>
                  <a:pt x="36557" y="4715"/>
                </a:lnTo>
                <a:lnTo>
                  <a:pt x="59762" y="0"/>
                </a:lnTo>
                <a:close/>
              </a:path>
            </a:pathLst>
          </a:custGeom>
          <a:ln w="597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3680" y="1904537"/>
            <a:ext cx="269240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Object</a:t>
            </a:r>
            <a:endParaRPr sz="6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22044" y="2186154"/>
            <a:ext cx="418465" cy="179705"/>
          </a:xfrm>
          <a:custGeom>
            <a:avLst/>
            <a:gdLst/>
            <a:ahLst/>
            <a:cxnLst/>
            <a:rect l="l" t="t" r="r" b="b"/>
            <a:pathLst>
              <a:path w="418465" h="179705">
                <a:moveTo>
                  <a:pt x="59762" y="0"/>
                </a:moveTo>
                <a:lnTo>
                  <a:pt x="358562" y="0"/>
                </a:lnTo>
                <a:lnTo>
                  <a:pt x="381765" y="4714"/>
                </a:lnTo>
                <a:lnTo>
                  <a:pt x="400766" y="17552"/>
                </a:lnTo>
                <a:lnTo>
                  <a:pt x="413605" y="36554"/>
                </a:lnTo>
                <a:lnTo>
                  <a:pt x="418320" y="59759"/>
                </a:lnTo>
                <a:lnTo>
                  <a:pt x="418320" y="119517"/>
                </a:lnTo>
                <a:lnTo>
                  <a:pt x="413605" y="142722"/>
                </a:lnTo>
                <a:lnTo>
                  <a:pt x="400766" y="161725"/>
                </a:lnTo>
                <a:lnTo>
                  <a:pt x="381765" y="174564"/>
                </a:lnTo>
                <a:lnTo>
                  <a:pt x="358562" y="179279"/>
                </a:lnTo>
                <a:lnTo>
                  <a:pt x="59762" y="179279"/>
                </a:lnTo>
                <a:lnTo>
                  <a:pt x="36556" y="174564"/>
                </a:lnTo>
                <a:lnTo>
                  <a:pt x="17554" y="161725"/>
                </a:lnTo>
                <a:lnTo>
                  <a:pt x="4715" y="142722"/>
                </a:lnTo>
                <a:lnTo>
                  <a:pt x="0" y="119517"/>
                </a:lnTo>
                <a:lnTo>
                  <a:pt x="0" y="59759"/>
                </a:lnTo>
                <a:lnTo>
                  <a:pt x="4715" y="36554"/>
                </a:lnTo>
                <a:lnTo>
                  <a:pt x="17554" y="17552"/>
                </a:lnTo>
                <a:lnTo>
                  <a:pt x="36556" y="4714"/>
                </a:lnTo>
                <a:lnTo>
                  <a:pt x="59762" y="0"/>
                </a:lnTo>
                <a:close/>
              </a:path>
            </a:pathLst>
          </a:custGeom>
          <a:ln w="597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1760" y="2203338"/>
            <a:ext cx="269240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Object</a:t>
            </a:r>
            <a:endParaRPr sz="6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02099" y="2065984"/>
            <a:ext cx="418465" cy="179705"/>
          </a:xfrm>
          <a:custGeom>
            <a:avLst/>
            <a:gdLst/>
            <a:ahLst/>
            <a:cxnLst/>
            <a:rect l="l" t="t" r="r" b="b"/>
            <a:pathLst>
              <a:path w="418464" h="179705">
                <a:moveTo>
                  <a:pt x="59756" y="0"/>
                </a:moveTo>
                <a:lnTo>
                  <a:pt x="358562" y="0"/>
                </a:lnTo>
                <a:lnTo>
                  <a:pt x="381765" y="4715"/>
                </a:lnTo>
                <a:lnTo>
                  <a:pt x="400766" y="17554"/>
                </a:lnTo>
                <a:lnTo>
                  <a:pt x="413604" y="36556"/>
                </a:lnTo>
                <a:lnTo>
                  <a:pt x="418319" y="59762"/>
                </a:lnTo>
                <a:lnTo>
                  <a:pt x="418319" y="119520"/>
                </a:lnTo>
                <a:lnTo>
                  <a:pt x="413604" y="142723"/>
                </a:lnTo>
                <a:lnTo>
                  <a:pt x="400766" y="161724"/>
                </a:lnTo>
                <a:lnTo>
                  <a:pt x="381765" y="174563"/>
                </a:lnTo>
                <a:lnTo>
                  <a:pt x="358562" y="179279"/>
                </a:lnTo>
                <a:lnTo>
                  <a:pt x="59756" y="179279"/>
                </a:lnTo>
                <a:lnTo>
                  <a:pt x="36554" y="174563"/>
                </a:lnTo>
                <a:lnTo>
                  <a:pt x="17553" y="161724"/>
                </a:lnTo>
                <a:lnTo>
                  <a:pt x="4715" y="142723"/>
                </a:lnTo>
                <a:lnTo>
                  <a:pt x="0" y="119520"/>
                </a:lnTo>
                <a:lnTo>
                  <a:pt x="0" y="59762"/>
                </a:lnTo>
                <a:lnTo>
                  <a:pt x="4715" y="36556"/>
                </a:lnTo>
                <a:lnTo>
                  <a:pt x="17553" y="17554"/>
                </a:lnTo>
                <a:lnTo>
                  <a:pt x="36554" y="4715"/>
                </a:lnTo>
                <a:lnTo>
                  <a:pt x="59756" y="0"/>
                </a:lnTo>
                <a:close/>
              </a:path>
            </a:pathLst>
          </a:custGeom>
          <a:ln w="597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61805" y="2083170"/>
            <a:ext cx="269240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Object</a:t>
            </a:r>
            <a:endParaRPr sz="6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81380" y="1528145"/>
            <a:ext cx="418465" cy="179705"/>
          </a:xfrm>
          <a:custGeom>
            <a:avLst/>
            <a:gdLst/>
            <a:ahLst/>
            <a:cxnLst/>
            <a:rect l="l" t="t" r="r" b="b"/>
            <a:pathLst>
              <a:path w="418464" h="179705">
                <a:moveTo>
                  <a:pt x="59756" y="0"/>
                </a:moveTo>
                <a:lnTo>
                  <a:pt x="358552" y="0"/>
                </a:lnTo>
                <a:lnTo>
                  <a:pt x="381756" y="4715"/>
                </a:lnTo>
                <a:lnTo>
                  <a:pt x="400760" y="17554"/>
                </a:lnTo>
                <a:lnTo>
                  <a:pt x="413602" y="36555"/>
                </a:lnTo>
                <a:lnTo>
                  <a:pt x="418319" y="59759"/>
                </a:lnTo>
                <a:lnTo>
                  <a:pt x="418319" y="119521"/>
                </a:lnTo>
                <a:lnTo>
                  <a:pt x="413602" y="142724"/>
                </a:lnTo>
                <a:lnTo>
                  <a:pt x="400760" y="161725"/>
                </a:lnTo>
                <a:lnTo>
                  <a:pt x="381756" y="174563"/>
                </a:lnTo>
                <a:lnTo>
                  <a:pt x="358552" y="179279"/>
                </a:lnTo>
                <a:lnTo>
                  <a:pt x="59756" y="179279"/>
                </a:lnTo>
                <a:lnTo>
                  <a:pt x="36554" y="174563"/>
                </a:lnTo>
                <a:lnTo>
                  <a:pt x="17553" y="161725"/>
                </a:lnTo>
                <a:lnTo>
                  <a:pt x="4715" y="142724"/>
                </a:lnTo>
                <a:lnTo>
                  <a:pt x="0" y="119521"/>
                </a:lnTo>
                <a:lnTo>
                  <a:pt x="0" y="59759"/>
                </a:lnTo>
                <a:lnTo>
                  <a:pt x="4715" y="36555"/>
                </a:lnTo>
                <a:lnTo>
                  <a:pt x="17553" y="17554"/>
                </a:lnTo>
                <a:lnTo>
                  <a:pt x="36554" y="4715"/>
                </a:lnTo>
                <a:lnTo>
                  <a:pt x="59756" y="0"/>
                </a:lnTo>
                <a:close/>
              </a:path>
            </a:pathLst>
          </a:custGeom>
          <a:ln w="597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941087" y="1545329"/>
            <a:ext cx="269240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Object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14675" y="1568717"/>
            <a:ext cx="1571625" cy="714375"/>
            <a:chOff x="614675" y="1568717"/>
            <a:chExt cx="1571625" cy="714375"/>
          </a:xfrm>
        </p:grpSpPr>
        <p:sp>
          <p:nvSpPr>
            <p:cNvPr id="16" name="object 16"/>
            <p:cNvSpPr/>
            <p:nvPr/>
          </p:nvSpPr>
          <p:spPr>
            <a:xfrm>
              <a:off x="1557023" y="1618431"/>
              <a:ext cx="324485" cy="0"/>
            </a:xfrm>
            <a:custGeom>
              <a:avLst/>
              <a:gdLst/>
              <a:ahLst/>
              <a:cxnLst/>
              <a:rect l="l" t="t" r="r" b="b"/>
              <a:pathLst>
                <a:path w="324485">
                  <a:moveTo>
                    <a:pt x="324357" y="0"/>
                  </a:moveTo>
                  <a:lnTo>
                    <a:pt x="0" y="0"/>
                  </a:lnTo>
                </a:path>
              </a:pathLst>
            </a:custGeom>
            <a:ln w="597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9645" y="1586557"/>
              <a:ext cx="74377" cy="6375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30281" y="1571705"/>
              <a:ext cx="473709" cy="292100"/>
            </a:xfrm>
            <a:custGeom>
              <a:avLst/>
              <a:gdLst/>
              <a:ahLst/>
              <a:cxnLst/>
              <a:rect l="l" t="t" r="r" b="b"/>
              <a:pathLst>
                <a:path w="473709" h="292100">
                  <a:moveTo>
                    <a:pt x="473475" y="0"/>
                  </a:moveTo>
                  <a:lnTo>
                    <a:pt x="256338" y="45623"/>
                  </a:lnTo>
                  <a:lnTo>
                    <a:pt x="109487" y="145994"/>
                  </a:lnTo>
                  <a:lnTo>
                    <a:pt x="26261" y="246366"/>
                  </a:lnTo>
                  <a:lnTo>
                    <a:pt x="0" y="291989"/>
                  </a:lnTo>
                </a:path>
              </a:pathLst>
            </a:custGeom>
            <a:ln w="597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4675" y="1816767"/>
              <a:ext cx="60325" cy="81280"/>
            </a:xfrm>
            <a:custGeom>
              <a:avLst/>
              <a:gdLst/>
              <a:ahLst/>
              <a:cxnLst/>
              <a:rect l="l" t="t" r="r" b="b"/>
              <a:pathLst>
                <a:path w="60325" h="81280">
                  <a:moveTo>
                    <a:pt x="2087" y="0"/>
                  </a:moveTo>
                  <a:lnTo>
                    <a:pt x="0" y="80893"/>
                  </a:lnTo>
                  <a:lnTo>
                    <a:pt x="60014" y="26616"/>
                  </a:lnTo>
                  <a:lnTo>
                    <a:pt x="43036" y="25394"/>
                  </a:lnTo>
                  <a:lnTo>
                    <a:pt x="27723" y="20551"/>
                  </a:lnTo>
                  <a:lnTo>
                    <a:pt x="14073" y="12086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18137" y="1667817"/>
              <a:ext cx="356870" cy="219710"/>
            </a:xfrm>
            <a:custGeom>
              <a:avLst/>
              <a:gdLst/>
              <a:ahLst/>
              <a:cxnLst/>
              <a:rect l="l" t="t" r="r" b="b"/>
              <a:pathLst>
                <a:path w="356869" h="219710">
                  <a:moveTo>
                    <a:pt x="0" y="219533"/>
                  </a:moveTo>
                  <a:lnTo>
                    <a:pt x="115307" y="97159"/>
                  </a:lnTo>
                  <a:lnTo>
                    <a:pt x="231249" y="31481"/>
                  </a:lnTo>
                  <a:lnTo>
                    <a:pt x="320704" y="4944"/>
                  </a:lnTo>
                  <a:lnTo>
                    <a:pt x="356549" y="0"/>
                  </a:lnTo>
                </a:path>
              </a:pathLst>
            </a:custGeom>
            <a:ln w="597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6142" y="1637829"/>
              <a:ext cx="75878" cy="6367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3006" y="2066634"/>
              <a:ext cx="242026" cy="18226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171318" y="1708071"/>
              <a:ext cx="109855" cy="441959"/>
            </a:xfrm>
            <a:custGeom>
              <a:avLst/>
              <a:gdLst/>
              <a:ahLst/>
              <a:cxnLst/>
              <a:rect l="l" t="t" r="r" b="b"/>
              <a:pathLst>
                <a:path w="109855" h="441960">
                  <a:moveTo>
                    <a:pt x="109289" y="0"/>
                  </a:moveTo>
                  <a:lnTo>
                    <a:pt x="0" y="441799"/>
                  </a:lnTo>
                </a:path>
              </a:pathLst>
            </a:custGeom>
            <a:ln w="597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49260" y="2106299"/>
              <a:ext cx="62230" cy="80010"/>
            </a:xfrm>
            <a:custGeom>
              <a:avLst/>
              <a:gdLst/>
              <a:ahLst/>
              <a:cxnLst/>
              <a:rect l="l" t="t" r="r" b="b"/>
              <a:pathLst>
                <a:path w="62230" h="80010">
                  <a:moveTo>
                    <a:pt x="0" y="0"/>
                  </a:moveTo>
                  <a:lnTo>
                    <a:pt x="13082" y="79855"/>
                  </a:lnTo>
                  <a:lnTo>
                    <a:pt x="61887" y="15308"/>
                  </a:lnTo>
                  <a:lnTo>
                    <a:pt x="44979" y="17281"/>
                  </a:lnTo>
                  <a:lnTo>
                    <a:pt x="29029" y="15388"/>
                  </a:lnTo>
                  <a:lnTo>
                    <a:pt x="14036" y="96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75880" y="2156274"/>
              <a:ext cx="328930" cy="107950"/>
            </a:xfrm>
            <a:custGeom>
              <a:avLst/>
              <a:gdLst/>
              <a:ahLst/>
              <a:cxnLst/>
              <a:rect l="l" t="t" r="r" b="b"/>
              <a:pathLst>
                <a:path w="328930" h="107950">
                  <a:moveTo>
                    <a:pt x="328886" y="0"/>
                  </a:moveTo>
                  <a:lnTo>
                    <a:pt x="0" y="107872"/>
                  </a:lnTo>
                </a:path>
              </a:pathLst>
            </a:custGeom>
            <a:ln w="597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40365" y="2222324"/>
              <a:ext cx="80645" cy="60960"/>
            </a:xfrm>
            <a:custGeom>
              <a:avLst/>
              <a:gdLst/>
              <a:ahLst/>
              <a:cxnLst/>
              <a:rect l="l" t="t" r="r" b="b"/>
              <a:pathLst>
                <a:path w="80644" h="60960">
                  <a:moveTo>
                    <a:pt x="60742" y="0"/>
                  </a:moveTo>
                  <a:lnTo>
                    <a:pt x="0" y="53470"/>
                  </a:lnTo>
                  <a:lnTo>
                    <a:pt x="80605" y="60577"/>
                  </a:lnTo>
                  <a:lnTo>
                    <a:pt x="69961" y="47295"/>
                  </a:lnTo>
                  <a:lnTo>
                    <a:pt x="63102" y="32771"/>
                  </a:lnTo>
                  <a:lnTo>
                    <a:pt x="60029" y="17006"/>
                  </a:lnTo>
                  <a:lnTo>
                    <a:pt x="60742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21613" y="1740855"/>
              <a:ext cx="162560" cy="325755"/>
            </a:xfrm>
            <a:custGeom>
              <a:avLst/>
              <a:gdLst/>
              <a:ahLst/>
              <a:cxnLst/>
              <a:rect l="l" t="t" r="r" b="b"/>
              <a:pathLst>
                <a:path w="162560" h="325755">
                  <a:moveTo>
                    <a:pt x="0" y="325128"/>
                  </a:moveTo>
                  <a:lnTo>
                    <a:pt x="162563" y="0"/>
                  </a:lnTo>
                </a:path>
              </a:pathLst>
            </a:custGeom>
            <a:ln w="597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39124" y="1707424"/>
              <a:ext cx="62230" cy="81280"/>
            </a:xfrm>
            <a:custGeom>
              <a:avLst/>
              <a:gdLst/>
              <a:ahLst/>
              <a:cxnLst/>
              <a:rect l="l" t="t" r="r" b="b"/>
              <a:pathLst>
                <a:path w="62230" h="81280">
                  <a:moveTo>
                    <a:pt x="61770" y="0"/>
                  </a:moveTo>
                  <a:lnTo>
                    <a:pt x="0" y="52268"/>
                  </a:lnTo>
                  <a:lnTo>
                    <a:pt x="16928" y="54050"/>
                  </a:lnTo>
                  <a:lnTo>
                    <a:pt x="32073" y="59396"/>
                  </a:lnTo>
                  <a:lnTo>
                    <a:pt x="45436" y="68305"/>
                  </a:lnTo>
                  <a:lnTo>
                    <a:pt x="57016" y="80778"/>
                  </a:lnTo>
                  <a:lnTo>
                    <a:pt x="6177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17823" y="1707424"/>
              <a:ext cx="165735" cy="325755"/>
            </a:xfrm>
            <a:custGeom>
              <a:avLst/>
              <a:gdLst/>
              <a:ahLst/>
              <a:cxnLst/>
              <a:rect l="l" t="t" r="r" b="b"/>
              <a:pathLst>
                <a:path w="165735" h="325755">
                  <a:moveTo>
                    <a:pt x="165219" y="0"/>
                  </a:moveTo>
                  <a:lnTo>
                    <a:pt x="0" y="325235"/>
                  </a:lnTo>
                </a:path>
              </a:pathLst>
            </a:custGeom>
            <a:ln w="597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00894" y="1985238"/>
              <a:ext cx="62230" cy="81280"/>
            </a:xfrm>
            <a:custGeom>
              <a:avLst/>
              <a:gdLst/>
              <a:ahLst/>
              <a:cxnLst/>
              <a:rect l="l" t="t" r="r" b="b"/>
              <a:pathLst>
                <a:path w="62230" h="81280">
                  <a:moveTo>
                    <a:pt x="5270" y="0"/>
                  </a:moveTo>
                  <a:lnTo>
                    <a:pt x="0" y="80746"/>
                  </a:lnTo>
                  <a:lnTo>
                    <a:pt x="62107" y="28872"/>
                  </a:lnTo>
                  <a:lnTo>
                    <a:pt x="45191" y="26981"/>
                  </a:lnTo>
                  <a:lnTo>
                    <a:pt x="30080" y="21538"/>
                  </a:lnTo>
                  <a:lnTo>
                    <a:pt x="16773" y="12544"/>
                  </a:lnTo>
                  <a:lnTo>
                    <a:pt x="527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267516" y="1858239"/>
            <a:ext cx="456565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Method call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621909" y="1638084"/>
            <a:ext cx="902969" cy="629920"/>
            <a:chOff x="2621909" y="1638084"/>
            <a:chExt cx="902969" cy="629920"/>
          </a:xfrm>
        </p:grpSpPr>
        <p:sp>
          <p:nvSpPr>
            <p:cNvPr id="33" name="object 33"/>
            <p:cNvSpPr/>
            <p:nvPr/>
          </p:nvSpPr>
          <p:spPr>
            <a:xfrm>
              <a:off x="2625084" y="1641259"/>
              <a:ext cx="896619" cy="598170"/>
            </a:xfrm>
            <a:custGeom>
              <a:avLst/>
              <a:gdLst/>
              <a:ahLst/>
              <a:cxnLst/>
              <a:rect l="l" t="t" r="r" b="b"/>
              <a:pathLst>
                <a:path w="896620" h="598169">
                  <a:moveTo>
                    <a:pt x="119516" y="0"/>
                  </a:moveTo>
                  <a:lnTo>
                    <a:pt x="776879" y="0"/>
                  </a:lnTo>
                  <a:lnTo>
                    <a:pt x="823285" y="9430"/>
                  </a:lnTo>
                  <a:lnTo>
                    <a:pt x="861288" y="35108"/>
                  </a:lnTo>
                  <a:lnTo>
                    <a:pt x="886966" y="73111"/>
                  </a:lnTo>
                  <a:lnTo>
                    <a:pt x="896396" y="119517"/>
                  </a:lnTo>
                  <a:lnTo>
                    <a:pt x="896396" y="478079"/>
                  </a:lnTo>
                  <a:lnTo>
                    <a:pt x="886966" y="524485"/>
                  </a:lnTo>
                  <a:lnTo>
                    <a:pt x="861288" y="562489"/>
                  </a:lnTo>
                  <a:lnTo>
                    <a:pt x="823285" y="588168"/>
                  </a:lnTo>
                  <a:lnTo>
                    <a:pt x="776879" y="597599"/>
                  </a:lnTo>
                  <a:lnTo>
                    <a:pt x="119516" y="597599"/>
                  </a:lnTo>
                  <a:lnTo>
                    <a:pt x="73111" y="588168"/>
                  </a:lnTo>
                  <a:lnTo>
                    <a:pt x="35108" y="562489"/>
                  </a:lnTo>
                  <a:lnTo>
                    <a:pt x="9430" y="524485"/>
                  </a:lnTo>
                  <a:lnTo>
                    <a:pt x="0" y="478079"/>
                  </a:lnTo>
                  <a:lnTo>
                    <a:pt x="0" y="119517"/>
                  </a:lnTo>
                  <a:lnTo>
                    <a:pt x="9430" y="73111"/>
                  </a:lnTo>
                  <a:lnTo>
                    <a:pt x="35108" y="35108"/>
                  </a:lnTo>
                  <a:lnTo>
                    <a:pt x="73111" y="9430"/>
                  </a:lnTo>
                  <a:lnTo>
                    <a:pt x="119516" y="0"/>
                  </a:lnTo>
                  <a:close/>
                </a:path>
              </a:pathLst>
            </a:custGeom>
            <a:ln w="597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04363" y="1701017"/>
              <a:ext cx="537845" cy="120014"/>
            </a:xfrm>
            <a:custGeom>
              <a:avLst/>
              <a:gdLst/>
              <a:ahLst/>
              <a:cxnLst/>
              <a:rect l="l" t="t" r="r" b="b"/>
              <a:pathLst>
                <a:path w="537845" h="120014">
                  <a:moveTo>
                    <a:pt x="537837" y="0"/>
                  </a:moveTo>
                  <a:lnTo>
                    <a:pt x="0" y="0"/>
                  </a:lnTo>
                  <a:lnTo>
                    <a:pt x="0" y="119521"/>
                  </a:lnTo>
                  <a:lnTo>
                    <a:pt x="537837" y="119521"/>
                  </a:lnTo>
                  <a:lnTo>
                    <a:pt x="537837" y="0"/>
                  </a:lnTo>
                  <a:close/>
                </a:path>
              </a:pathLst>
            </a:custGeom>
            <a:solidFill>
              <a:srgbClr val="BCB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44601" y="1701017"/>
              <a:ext cx="657860" cy="358775"/>
            </a:xfrm>
            <a:custGeom>
              <a:avLst/>
              <a:gdLst/>
              <a:ahLst/>
              <a:cxnLst/>
              <a:rect l="l" t="t" r="r" b="b"/>
              <a:pathLst>
                <a:path w="657860" h="358775">
                  <a:moveTo>
                    <a:pt x="59762" y="119521"/>
                  </a:moveTo>
                  <a:lnTo>
                    <a:pt x="597599" y="119521"/>
                  </a:lnTo>
                  <a:lnTo>
                    <a:pt x="597599" y="0"/>
                  </a:lnTo>
                  <a:lnTo>
                    <a:pt x="59762" y="0"/>
                  </a:lnTo>
                  <a:lnTo>
                    <a:pt x="59762" y="119521"/>
                  </a:lnTo>
                  <a:close/>
                </a:path>
                <a:path w="657860" h="358775">
                  <a:moveTo>
                    <a:pt x="0" y="358558"/>
                  </a:moveTo>
                  <a:lnTo>
                    <a:pt x="119521" y="358558"/>
                  </a:lnTo>
                  <a:lnTo>
                    <a:pt x="119521" y="239037"/>
                  </a:lnTo>
                  <a:lnTo>
                    <a:pt x="0" y="239037"/>
                  </a:lnTo>
                  <a:lnTo>
                    <a:pt x="0" y="358558"/>
                  </a:lnTo>
                  <a:close/>
                </a:path>
                <a:path w="657860" h="358775">
                  <a:moveTo>
                    <a:pt x="537841" y="358558"/>
                  </a:moveTo>
                  <a:lnTo>
                    <a:pt x="657363" y="358558"/>
                  </a:lnTo>
                  <a:lnTo>
                    <a:pt x="657363" y="239037"/>
                  </a:lnTo>
                  <a:lnTo>
                    <a:pt x="537841" y="239037"/>
                  </a:lnTo>
                  <a:lnTo>
                    <a:pt x="537841" y="358558"/>
                  </a:lnTo>
                  <a:close/>
                </a:path>
                <a:path w="657860" h="358775">
                  <a:moveTo>
                    <a:pt x="179279" y="358558"/>
                  </a:moveTo>
                  <a:lnTo>
                    <a:pt x="298800" y="358558"/>
                  </a:lnTo>
                  <a:lnTo>
                    <a:pt x="298800" y="239037"/>
                  </a:lnTo>
                  <a:lnTo>
                    <a:pt x="179279" y="239037"/>
                  </a:lnTo>
                  <a:lnTo>
                    <a:pt x="179279" y="358558"/>
                  </a:lnTo>
                  <a:close/>
                </a:path>
                <a:path w="657860" h="358775">
                  <a:moveTo>
                    <a:pt x="358562" y="358558"/>
                  </a:moveTo>
                  <a:lnTo>
                    <a:pt x="478079" y="358558"/>
                  </a:lnTo>
                  <a:lnTo>
                    <a:pt x="478079" y="239037"/>
                  </a:lnTo>
                  <a:lnTo>
                    <a:pt x="358562" y="239037"/>
                  </a:lnTo>
                  <a:lnTo>
                    <a:pt x="358562" y="358558"/>
                  </a:lnTo>
                  <a:close/>
                </a:path>
              </a:pathLst>
            </a:custGeom>
            <a:ln w="597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804363" y="2213294"/>
              <a:ext cx="537210" cy="51435"/>
            </a:xfrm>
            <a:custGeom>
              <a:avLst/>
              <a:gdLst/>
              <a:ahLst/>
              <a:cxnLst/>
              <a:rect l="l" t="t" r="r" b="b"/>
              <a:pathLst>
                <a:path w="537210" h="51435">
                  <a:moveTo>
                    <a:pt x="536833" y="0"/>
                  </a:moveTo>
                  <a:lnTo>
                    <a:pt x="0" y="0"/>
                  </a:lnTo>
                  <a:lnTo>
                    <a:pt x="0" y="51333"/>
                  </a:lnTo>
                  <a:lnTo>
                    <a:pt x="536833" y="51333"/>
                  </a:lnTo>
                  <a:lnTo>
                    <a:pt x="5368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804363" y="2213294"/>
              <a:ext cx="537210" cy="51435"/>
            </a:xfrm>
            <a:custGeom>
              <a:avLst/>
              <a:gdLst/>
              <a:ahLst/>
              <a:cxnLst/>
              <a:rect l="l" t="t" r="r" b="b"/>
              <a:pathLst>
                <a:path w="537210" h="51435">
                  <a:moveTo>
                    <a:pt x="0" y="51333"/>
                  </a:moveTo>
                  <a:lnTo>
                    <a:pt x="536833" y="51333"/>
                  </a:lnTo>
                  <a:lnTo>
                    <a:pt x="536833" y="0"/>
                  </a:lnTo>
                  <a:lnTo>
                    <a:pt x="0" y="0"/>
                  </a:lnTo>
                  <a:lnTo>
                    <a:pt x="0" y="51333"/>
                  </a:lnTo>
                  <a:close/>
                </a:path>
              </a:pathLst>
            </a:custGeom>
            <a:ln w="597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682873" y="1458670"/>
            <a:ext cx="222885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State</a:t>
            </a:r>
            <a:endParaRPr sz="6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17531" y="1782168"/>
            <a:ext cx="306705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Method</a:t>
            </a:r>
            <a:endParaRPr sz="6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11181" y="2270657"/>
            <a:ext cx="353695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Interface</a:t>
            </a:r>
            <a:endParaRPr sz="65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864123" y="1581496"/>
            <a:ext cx="735330" cy="418465"/>
          </a:xfrm>
          <a:custGeom>
            <a:avLst/>
            <a:gdLst/>
            <a:ahLst/>
            <a:cxnLst/>
            <a:rect l="l" t="t" r="r" b="b"/>
            <a:pathLst>
              <a:path w="735329" h="418464">
                <a:moveTo>
                  <a:pt x="0" y="0"/>
                </a:moveTo>
                <a:lnTo>
                  <a:pt x="119520" y="119521"/>
                </a:lnTo>
              </a:path>
              <a:path w="735329" h="418464">
                <a:moveTo>
                  <a:pt x="735086" y="278266"/>
                </a:moveTo>
                <a:lnTo>
                  <a:pt x="537841" y="418321"/>
                </a:lnTo>
              </a:path>
            </a:pathLst>
          </a:custGeom>
          <a:ln w="597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42747" y="2467848"/>
            <a:ext cx="3838575" cy="56134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310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Encapsulation</a:t>
            </a:r>
            <a:endParaRPr sz="1200">
              <a:latin typeface="Arial"/>
              <a:cs typeface="Arial"/>
            </a:endParaRPr>
          </a:p>
          <a:p>
            <a:pPr marL="12700" marR="5080" indent="4445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Arial"/>
                <a:cs typeface="Arial"/>
              </a:rPr>
              <a:t>Objects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are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said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to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encapsulate</a:t>
            </a:r>
            <a:r>
              <a:rPr sz="1000" dirty="0">
                <a:solidFill>
                  <a:srgbClr val="FA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data</a:t>
            </a:r>
            <a:r>
              <a:rPr sz="1000" dirty="0">
                <a:solidFill>
                  <a:srgbClr val="FA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and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offer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methods</a:t>
            </a:r>
            <a:r>
              <a:rPr sz="1000" spc="5" dirty="0">
                <a:solidFill>
                  <a:srgbClr val="FA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on</a:t>
            </a:r>
            <a:r>
              <a:rPr sz="1000" dirty="0">
                <a:solidFill>
                  <a:srgbClr val="FA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that</a:t>
            </a:r>
            <a:r>
              <a:rPr sz="1000" dirty="0">
                <a:solidFill>
                  <a:srgbClr val="FA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data </a:t>
            </a:r>
            <a:r>
              <a:rPr sz="1000" spc="-260" dirty="0">
                <a:solidFill>
                  <a:srgbClr val="FA0000"/>
                </a:solidFill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without </a:t>
            </a:r>
            <a:r>
              <a:rPr sz="1000" spc="-10" dirty="0">
                <a:latin typeface="Arial"/>
                <a:cs typeface="Arial"/>
              </a:rPr>
              <a:t>revealing</a:t>
            </a:r>
            <a:r>
              <a:rPr sz="1000" spc="-5" dirty="0">
                <a:latin typeface="Arial"/>
                <a:cs typeface="Arial"/>
              </a:rPr>
              <a:t> the </a:t>
            </a:r>
            <a:r>
              <a:rPr sz="1000" dirty="0">
                <a:latin typeface="Arial"/>
                <a:cs typeface="Arial"/>
              </a:rPr>
              <a:t>internal</a:t>
            </a:r>
            <a:r>
              <a:rPr sz="1000" spc="-5" dirty="0">
                <a:latin typeface="Arial"/>
                <a:cs typeface="Arial"/>
              </a:rPr>
              <a:t> implementation.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8</a:t>
            </a:r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36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713" y="716"/>
            <a:ext cx="44748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42260" algn="l"/>
              </a:tabLst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Architectures:</a:t>
            </a:r>
            <a:r>
              <a:rPr sz="600" spc="18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Architectural</a:t>
            </a:r>
            <a:r>
              <a:rPr sz="600" spc="2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styles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</a:rPr>
              <a:t>	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Object-based</a:t>
            </a:r>
            <a:r>
              <a:rPr sz="600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 service-oriented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architectures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Object-based</a:t>
            </a:r>
            <a:r>
              <a:rPr spc="-50" dirty="0"/>
              <a:t> </a:t>
            </a:r>
            <a:r>
              <a:rPr spc="10" dirty="0"/>
              <a:t>style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8</a:t>
            </a:r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36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8D28DC9-5C61-48AC-966E-B9FCC0930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5992"/>
            <a:ext cx="4610100" cy="24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7051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713" y="716"/>
            <a:ext cx="44748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42260" algn="l"/>
              </a:tabLst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Architectures:</a:t>
            </a:r>
            <a:r>
              <a:rPr sz="600" spc="18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Architectural</a:t>
            </a:r>
            <a:r>
              <a:rPr sz="600" spc="2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styles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</a:rPr>
              <a:t>	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Object-based</a:t>
            </a:r>
            <a:r>
              <a:rPr sz="600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 service-oriented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architectures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188846"/>
            <a:ext cx="15347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Object-based</a:t>
            </a:r>
            <a:r>
              <a:rPr spc="-50" dirty="0"/>
              <a:t> </a:t>
            </a:r>
            <a:r>
              <a:rPr spc="10" dirty="0"/>
              <a:t>style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294" y="600745"/>
            <a:ext cx="3891915" cy="12689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95"/>
              </a:spcBef>
            </a:pPr>
            <a:r>
              <a:rPr lang="en-US" sz="1200" spc="-5" dirty="0">
                <a:solidFill>
                  <a:srgbClr val="3333B2"/>
                </a:solidFill>
                <a:latin typeface="Arial"/>
                <a:cs typeface="Arial"/>
              </a:rPr>
              <a:t>Marshall and Unmarshall</a:t>
            </a:r>
            <a:endParaRPr sz="1200" dirty="0">
              <a:latin typeface="Arial"/>
              <a:cs typeface="Arial"/>
            </a:endParaRPr>
          </a:p>
          <a:p>
            <a:pPr marL="12700" marR="5080">
              <a:lnSpc>
                <a:spcPts val="1200"/>
              </a:lnSpc>
              <a:spcBef>
                <a:spcPts val="10"/>
              </a:spcBef>
            </a:pPr>
            <a:r>
              <a:rPr lang="en-US" sz="1000" spc="-5" dirty="0">
                <a:latin typeface="Arial"/>
                <a:cs typeface="Arial"/>
              </a:rPr>
              <a:t>To "marshal" an object means to record its state and codebase(s) in such a way that when the marshalled object is "unmarshalled," a copy of the original object is obtained, possibly by automatically loading the class definitions of the object.</a:t>
            </a:r>
          </a:p>
          <a:p>
            <a:pPr marL="12700" marR="5080">
              <a:lnSpc>
                <a:spcPts val="1200"/>
              </a:lnSpc>
              <a:spcBef>
                <a:spcPts val="10"/>
              </a:spcBef>
            </a:pPr>
            <a:endParaRPr lang="en-US" sz="1000" spc="-5" dirty="0">
              <a:latin typeface="Arial"/>
              <a:cs typeface="Arial"/>
            </a:endParaRPr>
          </a:p>
          <a:p>
            <a:pPr marL="12700" marR="5080">
              <a:lnSpc>
                <a:spcPts val="1200"/>
              </a:lnSpc>
              <a:spcBef>
                <a:spcPts val="10"/>
              </a:spcBef>
            </a:pPr>
            <a:r>
              <a:rPr lang="en-US" sz="1000" spc="-5" dirty="0">
                <a:latin typeface="Arial"/>
                <a:cs typeface="Arial"/>
              </a:rPr>
              <a:t>For example, in Java a </a:t>
            </a:r>
            <a:r>
              <a:rPr lang="en-US" sz="1000" spc="-5" dirty="0" err="1">
                <a:latin typeface="Arial"/>
                <a:cs typeface="Arial"/>
              </a:rPr>
              <a:t>marshaller</a:t>
            </a:r>
            <a:r>
              <a:rPr lang="en-US" sz="1000" spc="-5" dirty="0">
                <a:latin typeface="Arial"/>
                <a:cs typeface="Arial"/>
              </a:rPr>
              <a:t> serializes an object to XML, and an </a:t>
            </a:r>
            <a:r>
              <a:rPr lang="en-US" sz="1000" spc="-5" dirty="0" err="1">
                <a:latin typeface="Arial"/>
                <a:cs typeface="Arial"/>
              </a:rPr>
              <a:t>unmarshaller</a:t>
            </a:r>
            <a:r>
              <a:rPr lang="en-US" sz="1000" spc="-5" dirty="0">
                <a:latin typeface="Arial"/>
                <a:cs typeface="Arial"/>
              </a:rPr>
              <a:t> deserializes XML stream to an object.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8</a:t>
            </a:r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330890171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9</a:t>
            </a:r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36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44748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48685" algn="l"/>
              </a:tabLst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Architectures:</a:t>
            </a:r>
            <a:r>
              <a:rPr sz="600" spc="18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Architectural</a:t>
            </a:r>
            <a:r>
              <a:rPr sz="600" spc="2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styles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</a:rPr>
              <a:t>	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Resource-based</a:t>
            </a:r>
            <a:r>
              <a:rPr sz="600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architectures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188846"/>
            <a:ext cx="17976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RESTful</a:t>
            </a:r>
            <a:r>
              <a:rPr spc="-70" dirty="0"/>
              <a:t> </a:t>
            </a:r>
            <a:r>
              <a:rPr spc="15" dirty="0"/>
              <a:t>architectures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3128" y="430184"/>
            <a:ext cx="3917950" cy="1830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">
              <a:lnSpc>
                <a:spcPts val="1410"/>
              </a:lnSpc>
              <a:spcBef>
                <a:spcPts val="95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Essence</a:t>
            </a:r>
            <a:endParaRPr sz="1200">
              <a:latin typeface="Arial"/>
              <a:cs typeface="Arial"/>
            </a:endParaRPr>
          </a:p>
          <a:p>
            <a:pPr marL="16510" marR="210185" indent="-4445">
              <a:lnSpc>
                <a:spcPts val="1200"/>
              </a:lnSpc>
              <a:spcBef>
                <a:spcPts val="10"/>
              </a:spcBef>
            </a:pPr>
            <a:r>
              <a:rPr sz="1000" spc="-10" dirty="0">
                <a:latin typeface="Arial"/>
                <a:cs typeface="Arial"/>
              </a:rPr>
              <a:t>View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distributed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system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collection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of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resources,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individually </a:t>
            </a:r>
            <a:r>
              <a:rPr sz="1000" spc="-2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managed </a:t>
            </a:r>
            <a:r>
              <a:rPr sz="1000" spc="-15" dirty="0">
                <a:latin typeface="Arial"/>
                <a:cs typeface="Arial"/>
              </a:rPr>
              <a:t>by</a:t>
            </a:r>
            <a:r>
              <a:rPr sz="1000" spc="-5" dirty="0">
                <a:latin typeface="Arial"/>
                <a:cs typeface="Arial"/>
              </a:rPr>
              <a:t> components.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Resources </a:t>
            </a:r>
            <a:r>
              <a:rPr sz="1000" spc="-15" dirty="0">
                <a:latin typeface="Arial"/>
                <a:cs typeface="Arial"/>
              </a:rPr>
              <a:t>may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be added, </a:t>
            </a:r>
            <a:r>
              <a:rPr sz="1000" spc="-10" dirty="0">
                <a:latin typeface="Arial"/>
                <a:cs typeface="Arial"/>
              </a:rPr>
              <a:t>removed, 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retrieved,</a:t>
            </a:r>
            <a:r>
              <a:rPr sz="1000" spc="-5" dirty="0">
                <a:latin typeface="Arial"/>
                <a:cs typeface="Arial"/>
              </a:rPr>
              <a:t> and modified </a:t>
            </a:r>
            <a:r>
              <a:rPr sz="1000" spc="-15" dirty="0">
                <a:latin typeface="Arial"/>
                <a:cs typeface="Arial"/>
              </a:rPr>
              <a:t>by</a:t>
            </a:r>
            <a:r>
              <a:rPr sz="1000" spc="-5" dirty="0">
                <a:latin typeface="Arial"/>
                <a:cs typeface="Arial"/>
              </a:rPr>
              <a:t> (remote) applications.</a:t>
            </a:r>
            <a:endParaRPr sz="1000">
              <a:latin typeface="Arial"/>
              <a:cs typeface="Arial"/>
            </a:endParaRPr>
          </a:p>
          <a:p>
            <a:pPr marL="294005" indent="-175895">
              <a:lnSpc>
                <a:spcPts val="1200"/>
              </a:lnSpc>
              <a:spcBef>
                <a:spcPts val="545"/>
              </a:spcBef>
              <a:buClr>
                <a:srgbClr val="3333B2"/>
              </a:buClr>
              <a:buAutoNum type="arabicPeriod"/>
              <a:tabLst>
                <a:tab pos="294640" algn="l"/>
              </a:tabLst>
            </a:pPr>
            <a:r>
              <a:rPr sz="1000" spc="-5" dirty="0">
                <a:latin typeface="Arial"/>
                <a:cs typeface="Arial"/>
              </a:rPr>
              <a:t>Resources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are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identified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through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single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naming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scheme</a:t>
            </a:r>
            <a:endParaRPr sz="1000">
              <a:latin typeface="Arial"/>
              <a:cs typeface="Arial"/>
            </a:endParaRPr>
          </a:p>
          <a:p>
            <a:pPr marL="294005" indent="-175895">
              <a:lnSpc>
                <a:spcPts val="1195"/>
              </a:lnSpc>
              <a:buClr>
                <a:srgbClr val="3333B2"/>
              </a:buClr>
              <a:buAutoNum type="arabicPeriod"/>
              <a:tabLst>
                <a:tab pos="294640" algn="l"/>
              </a:tabLst>
            </a:pPr>
            <a:r>
              <a:rPr sz="1000" spc="-5" dirty="0">
                <a:latin typeface="Arial"/>
                <a:cs typeface="Arial"/>
              </a:rPr>
              <a:t>All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services</a:t>
            </a:r>
            <a:r>
              <a:rPr sz="1000" spc="-10" dirty="0">
                <a:latin typeface="Arial"/>
                <a:cs typeface="Arial"/>
              </a:rPr>
              <a:t> offer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same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interface</a:t>
            </a:r>
            <a:endParaRPr sz="1000">
              <a:latin typeface="Arial"/>
              <a:cs typeface="Arial"/>
            </a:endParaRPr>
          </a:p>
          <a:p>
            <a:pPr marL="294005" indent="-175895">
              <a:lnSpc>
                <a:spcPts val="1195"/>
              </a:lnSpc>
              <a:buClr>
                <a:srgbClr val="3333B2"/>
              </a:buClr>
              <a:buAutoNum type="arabicPeriod"/>
              <a:tabLst>
                <a:tab pos="294640" algn="l"/>
              </a:tabLst>
            </a:pPr>
            <a:r>
              <a:rPr sz="1000" spc="-5" dirty="0">
                <a:latin typeface="Arial"/>
                <a:cs typeface="Arial"/>
              </a:rPr>
              <a:t>Messages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sent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to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from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service </a:t>
            </a:r>
            <a:r>
              <a:rPr sz="1000" spc="-5" dirty="0">
                <a:latin typeface="Arial"/>
                <a:cs typeface="Arial"/>
              </a:rPr>
              <a:t>are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fully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self-described</a:t>
            </a:r>
            <a:endParaRPr sz="1000">
              <a:latin typeface="Arial"/>
              <a:cs typeface="Arial"/>
            </a:endParaRPr>
          </a:p>
          <a:p>
            <a:pPr marL="293370" marR="5080" indent="-175260">
              <a:lnSpc>
                <a:spcPts val="1200"/>
              </a:lnSpc>
              <a:spcBef>
                <a:spcPts val="40"/>
              </a:spcBef>
              <a:buClr>
                <a:srgbClr val="3333B2"/>
              </a:buClr>
              <a:buAutoNum type="arabicPeriod"/>
              <a:tabLst>
                <a:tab pos="294005" algn="l"/>
              </a:tabLst>
            </a:pPr>
            <a:r>
              <a:rPr sz="1000" spc="-5" dirty="0">
                <a:latin typeface="Arial"/>
                <a:cs typeface="Arial"/>
              </a:rPr>
              <a:t>After </a:t>
            </a:r>
            <a:r>
              <a:rPr sz="1000" spc="-10" dirty="0">
                <a:latin typeface="Arial"/>
                <a:cs typeface="Arial"/>
              </a:rPr>
              <a:t>executing</a:t>
            </a:r>
            <a:r>
              <a:rPr sz="1000" spc="-5" dirty="0">
                <a:latin typeface="Arial"/>
                <a:cs typeface="Arial"/>
              </a:rPr>
              <a:t> an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operation at a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service, that component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forgets </a:t>
            </a:r>
            <a:r>
              <a:rPr sz="1000" spc="-2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everything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about the caller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Arial"/>
              <a:cs typeface="Arial"/>
            </a:endParaRPr>
          </a:p>
          <a:p>
            <a:pPr marL="16510">
              <a:lnSpc>
                <a:spcPct val="100000"/>
              </a:lnSpc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Basic</a:t>
            </a:r>
            <a:r>
              <a:rPr sz="12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operations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72706" y="2371280"/>
          <a:ext cx="3257550" cy="760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621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Operation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Description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210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800" spc="-80" dirty="0">
                          <a:latin typeface="Times New Roman"/>
                          <a:cs typeface="Times New Roman"/>
                        </a:rPr>
                        <a:t>PUT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Create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resource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95" dirty="0">
                          <a:latin typeface="Times New Roman"/>
                          <a:cs typeface="Times New Roman"/>
                        </a:rPr>
                        <a:t>GET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Retrieve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state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resource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some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representation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95" dirty="0">
                          <a:latin typeface="Times New Roman"/>
                          <a:cs typeface="Times New Roman"/>
                        </a:rPr>
                        <a:t>DELETE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Delete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resource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75" dirty="0">
                          <a:latin typeface="Times New Roman"/>
                          <a:cs typeface="Times New Roman"/>
                        </a:rPr>
                        <a:t>POST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Modify a resource 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 transferring a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 state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10</a:t>
            </a:r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36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44748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48685" algn="l"/>
              </a:tabLst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Architectures:</a:t>
            </a:r>
            <a:r>
              <a:rPr sz="600" spc="18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Architectural</a:t>
            </a:r>
            <a:r>
              <a:rPr sz="600" spc="2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styles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</a:rPr>
              <a:t>	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Resource-based</a:t>
            </a:r>
            <a:r>
              <a:rPr sz="600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architectures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188846"/>
            <a:ext cx="35934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Example:</a:t>
            </a:r>
            <a:r>
              <a:rPr spc="90" dirty="0"/>
              <a:t> </a:t>
            </a:r>
            <a:r>
              <a:rPr spc="5" dirty="0"/>
              <a:t>Amazon’s</a:t>
            </a:r>
            <a:r>
              <a:rPr spc="-5" dirty="0"/>
              <a:t> </a:t>
            </a:r>
            <a:r>
              <a:rPr spc="15" dirty="0"/>
              <a:t>Simple</a:t>
            </a:r>
            <a:r>
              <a:rPr spc="-5" dirty="0"/>
              <a:t> </a:t>
            </a:r>
            <a:r>
              <a:rPr spc="15" dirty="0"/>
              <a:t>Storage</a:t>
            </a:r>
            <a:r>
              <a:rPr dirty="0"/>
              <a:t> </a:t>
            </a:r>
            <a:r>
              <a:rPr spc="20" dirty="0"/>
              <a:t>Service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4495" y="728266"/>
            <a:ext cx="3886200" cy="2033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244">
              <a:lnSpc>
                <a:spcPts val="1410"/>
              </a:lnSpc>
              <a:spcBef>
                <a:spcPts val="95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Essence</a:t>
            </a:r>
            <a:endParaRPr sz="1200">
              <a:latin typeface="Arial"/>
              <a:cs typeface="Arial"/>
            </a:endParaRPr>
          </a:p>
          <a:p>
            <a:pPr marL="55244" marR="17780" algn="just">
              <a:lnSpc>
                <a:spcPts val="1200"/>
              </a:lnSpc>
              <a:spcBef>
                <a:spcPts val="10"/>
              </a:spcBef>
            </a:pP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Objects </a:t>
            </a:r>
            <a:r>
              <a:rPr sz="1000" spc="-5" dirty="0">
                <a:latin typeface="Arial"/>
                <a:cs typeface="Arial"/>
              </a:rPr>
              <a:t>(i.e., files) are placed into </a:t>
            </a:r>
            <a:r>
              <a:rPr sz="1000" spc="-15" dirty="0">
                <a:solidFill>
                  <a:srgbClr val="FA0000"/>
                </a:solidFill>
                <a:latin typeface="Arial"/>
                <a:cs typeface="Arial"/>
              </a:rPr>
              <a:t>buckets </a:t>
            </a:r>
            <a:r>
              <a:rPr sz="1000" spc="-5" dirty="0">
                <a:latin typeface="Arial"/>
                <a:cs typeface="Arial"/>
              </a:rPr>
              <a:t>(i.e., directories). </a:t>
            </a:r>
            <a:r>
              <a:rPr sz="1000" spc="-10" dirty="0">
                <a:latin typeface="Arial"/>
                <a:cs typeface="Arial"/>
              </a:rPr>
              <a:t>Buckets </a:t>
            </a:r>
            <a:r>
              <a:rPr sz="1000" spc="-2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cannot be placed into </a:t>
            </a:r>
            <a:r>
              <a:rPr sz="1000" spc="-15" dirty="0">
                <a:latin typeface="Arial"/>
                <a:cs typeface="Arial"/>
              </a:rPr>
              <a:t>buckets. </a:t>
            </a:r>
            <a:r>
              <a:rPr sz="1000" spc="-5" dirty="0">
                <a:latin typeface="Arial"/>
                <a:cs typeface="Arial"/>
              </a:rPr>
              <a:t>Operations on </a:t>
            </a:r>
            <a:r>
              <a:rPr sz="1000" dirty="0">
                <a:latin typeface="Times New Roman"/>
                <a:cs typeface="Times New Roman"/>
              </a:rPr>
              <a:t>ObjectName </a:t>
            </a:r>
            <a:r>
              <a:rPr sz="1000" spc="-5" dirty="0">
                <a:latin typeface="Arial"/>
                <a:cs typeface="Arial"/>
              </a:rPr>
              <a:t>in </a:t>
            </a:r>
            <a:r>
              <a:rPr sz="1000" spc="-15" dirty="0">
                <a:latin typeface="Arial"/>
                <a:cs typeface="Arial"/>
              </a:rPr>
              <a:t>bucket 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170" dirty="0">
                <a:latin typeface="Times New Roman"/>
                <a:cs typeface="Times New Roman"/>
              </a:rPr>
              <a:t>B</a:t>
            </a:r>
            <a:r>
              <a:rPr sz="1000" spc="-5" dirty="0">
                <a:latin typeface="Times New Roman"/>
                <a:cs typeface="Times New Roman"/>
              </a:rPr>
              <a:t>u</a:t>
            </a:r>
            <a:r>
              <a:rPr sz="1000" spc="50" dirty="0">
                <a:latin typeface="Times New Roman"/>
                <a:cs typeface="Times New Roman"/>
              </a:rPr>
              <a:t>c</a:t>
            </a:r>
            <a:r>
              <a:rPr sz="1000" spc="-5" dirty="0">
                <a:latin typeface="Times New Roman"/>
                <a:cs typeface="Times New Roman"/>
              </a:rPr>
              <a:t>k</a:t>
            </a:r>
            <a:r>
              <a:rPr sz="1000" spc="50" dirty="0">
                <a:latin typeface="Times New Roman"/>
                <a:cs typeface="Times New Roman"/>
              </a:rPr>
              <a:t>e</a:t>
            </a:r>
            <a:r>
              <a:rPr sz="1000" spc="215" dirty="0">
                <a:latin typeface="Times New Roman"/>
                <a:cs typeface="Times New Roman"/>
              </a:rPr>
              <a:t>t</a:t>
            </a:r>
            <a:r>
              <a:rPr sz="1000" spc="-225" dirty="0">
                <a:latin typeface="Times New Roman"/>
                <a:cs typeface="Times New Roman"/>
              </a:rPr>
              <a:t>N</a:t>
            </a:r>
            <a:r>
              <a:rPr sz="1000" spc="50" dirty="0">
                <a:latin typeface="Times New Roman"/>
                <a:cs typeface="Times New Roman"/>
              </a:rPr>
              <a:t>a</a:t>
            </a:r>
            <a:r>
              <a:rPr sz="1000" spc="-285" dirty="0">
                <a:latin typeface="Times New Roman"/>
                <a:cs typeface="Times New Roman"/>
              </a:rPr>
              <a:t>m</a:t>
            </a:r>
            <a:r>
              <a:rPr sz="1000" spc="150" dirty="0">
                <a:latin typeface="Times New Roman"/>
                <a:cs typeface="Times New Roman"/>
              </a:rPr>
              <a:t>e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require the </a:t>
            </a:r>
            <a:r>
              <a:rPr sz="1000" spc="-35" dirty="0">
                <a:latin typeface="Arial"/>
                <a:cs typeface="Arial"/>
              </a:rPr>
              <a:t>f</a:t>
            </a:r>
            <a:r>
              <a:rPr sz="1000" spc="-5" dirty="0">
                <a:latin typeface="Arial"/>
                <a:cs typeface="Arial"/>
              </a:rPr>
              <a:t>oll</a:t>
            </a:r>
            <a:r>
              <a:rPr sz="1000" spc="-2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wing identifie</a:t>
            </a:r>
            <a:r>
              <a:rPr sz="1000" spc="2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06680" algn="ctr">
              <a:lnSpc>
                <a:spcPct val="100000"/>
              </a:lnSpc>
              <a:spcBef>
                <a:spcPts val="844"/>
              </a:spcBef>
            </a:pPr>
            <a:r>
              <a:rPr sz="1000" spc="30" dirty="0">
                <a:latin typeface="Times New Roman"/>
                <a:cs typeface="Times New Roman"/>
                <a:hlinkClick r:id="rId4"/>
              </a:rPr>
              <a:t>http://BucketName.s3.amazonaws.com/ObjectName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95"/>
              </a:spcBef>
            </a:pPr>
            <a:r>
              <a:rPr sz="1200" spc="-25" dirty="0">
                <a:solidFill>
                  <a:srgbClr val="007C00"/>
                </a:solidFill>
                <a:latin typeface="Arial"/>
                <a:cs typeface="Arial"/>
              </a:rPr>
              <a:t>Typical</a:t>
            </a:r>
            <a:r>
              <a:rPr sz="1200" spc="-40" dirty="0">
                <a:solidFill>
                  <a:srgbClr val="007C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7C00"/>
                </a:solidFill>
                <a:latin typeface="Arial"/>
                <a:cs typeface="Arial"/>
              </a:rPr>
              <a:t>operations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80"/>
              </a:spcBef>
            </a:pPr>
            <a:r>
              <a:rPr sz="1000" spc="-5" dirty="0">
                <a:latin typeface="Arial"/>
                <a:cs typeface="Arial"/>
              </a:rPr>
              <a:t>All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operations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are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carried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out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by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sending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HTTP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requests:</a:t>
            </a:r>
            <a:endParaRPr sz="1000">
              <a:latin typeface="Arial"/>
              <a:cs typeface="Arial"/>
            </a:endParaRPr>
          </a:p>
          <a:p>
            <a:pPr marL="332105" indent="-168275">
              <a:lnSpc>
                <a:spcPts val="1200"/>
              </a:lnSpc>
              <a:spcBef>
                <a:spcPts val="595"/>
              </a:spcBef>
              <a:buClr>
                <a:srgbClr val="007C00"/>
              </a:buClr>
              <a:buChar char="►"/>
              <a:tabLst>
                <a:tab pos="332740" algn="l"/>
              </a:tabLst>
            </a:pPr>
            <a:r>
              <a:rPr sz="1000" spc="-5" dirty="0">
                <a:latin typeface="Arial"/>
                <a:cs typeface="Arial"/>
              </a:rPr>
              <a:t>Create a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bucket/object:</a:t>
            </a:r>
            <a:r>
              <a:rPr sz="1000" spc="215" dirty="0">
                <a:latin typeface="Arial"/>
                <a:cs typeface="Arial"/>
              </a:rPr>
              <a:t> </a:t>
            </a:r>
            <a:r>
              <a:rPr sz="1000" spc="-90" dirty="0">
                <a:latin typeface="Times New Roman"/>
                <a:cs typeface="Times New Roman"/>
              </a:rPr>
              <a:t>PUT</a:t>
            </a:r>
            <a:r>
              <a:rPr sz="1000" spc="-90" dirty="0">
                <a:latin typeface="Arial"/>
                <a:cs typeface="Arial"/>
              </a:rPr>
              <a:t>,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along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with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 URI</a:t>
            </a:r>
            <a:endParaRPr sz="1000">
              <a:latin typeface="Arial"/>
              <a:cs typeface="Arial"/>
            </a:endParaRPr>
          </a:p>
          <a:p>
            <a:pPr marL="332105" indent="-168275">
              <a:lnSpc>
                <a:spcPts val="1195"/>
              </a:lnSpc>
              <a:buClr>
                <a:srgbClr val="007C00"/>
              </a:buClr>
              <a:buChar char="►"/>
              <a:tabLst>
                <a:tab pos="332740" algn="l"/>
              </a:tabLst>
            </a:pPr>
            <a:r>
              <a:rPr sz="1000" spc="-5" dirty="0">
                <a:latin typeface="Arial"/>
                <a:cs typeface="Arial"/>
              </a:rPr>
              <a:t>Listing objects: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225" dirty="0">
                <a:latin typeface="Times New Roman"/>
                <a:cs typeface="Times New Roman"/>
              </a:rPr>
              <a:t>G</a:t>
            </a:r>
            <a:r>
              <a:rPr sz="1000" spc="-114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T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on a </a:t>
            </a:r>
            <a:r>
              <a:rPr sz="1000" spc="-25" dirty="0">
                <a:latin typeface="Arial"/>
                <a:cs typeface="Arial"/>
              </a:rPr>
              <a:t>b</a:t>
            </a:r>
            <a:r>
              <a:rPr sz="1000" spc="-5" dirty="0">
                <a:latin typeface="Arial"/>
                <a:cs typeface="Arial"/>
              </a:rPr>
              <a:t>u</a:t>
            </a:r>
            <a:r>
              <a:rPr sz="1000" spc="-25" dirty="0">
                <a:latin typeface="Arial"/>
                <a:cs typeface="Arial"/>
              </a:rPr>
              <a:t>ck</a:t>
            </a:r>
            <a:r>
              <a:rPr sz="1000" spc="-5" dirty="0">
                <a:latin typeface="Arial"/>
                <a:cs typeface="Arial"/>
              </a:rPr>
              <a:t>et name</a:t>
            </a:r>
            <a:endParaRPr sz="1000">
              <a:latin typeface="Arial"/>
              <a:cs typeface="Arial"/>
            </a:endParaRPr>
          </a:p>
          <a:p>
            <a:pPr marL="332105" indent="-168275">
              <a:lnSpc>
                <a:spcPts val="1200"/>
              </a:lnSpc>
              <a:buClr>
                <a:srgbClr val="007C00"/>
              </a:buClr>
              <a:buChar char="►"/>
              <a:tabLst>
                <a:tab pos="332740" algn="l"/>
              </a:tabLst>
            </a:pPr>
            <a:r>
              <a:rPr sz="1000" spc="-5" dirty="0">
                <a:latin typeface="Arial"/>
                <a:cs typeface="Arial"/>
              </a:rPr>
              <a:t>Reading an object: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225" dirty="0">
                <a:latin typeface="Times New Roman"/>
                <a:cs typeface="Times New Roman"/>
              </a:rPr>
              <a:t>G</a:t>
            </a:r>
            <a:r>
              <a:rPr sz="1000" spc="-114" dirty="0">
                <a:latin typeface="Times New Roman"/>
                <a:cs typeface="Times New Roman"/>
              </a:rPr>
              <a:t>E</a:t>
            </a:r>
            <a:r>
              <a:rPr sz="1000" spc="-15" dirty="0">
                <a:latin typeface="Times New Roman"/>
                <a:cs typeface="Times New Roman"/>
              </a:rPr>
              <a:t>T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on a full URI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11</a:t>
            </a:r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36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44748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48685" algn="l"/>
              </a:tabLst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Architectures:</a:t>
            </a:r>
            <a:r>
              <a:rPr sz="600" spc="18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Architectural</a:t>
            </a:r>
            <a:r>
              <a:rPr sz="600" spc="2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styles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</a:rPr>
              <a:t>	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Resource-based</a:t>
            </a:r>
            <a:r>
              <a:rPr sz="600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architectures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188846"/>
            <a:ext cx="11036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On</a:t>
            </a:r>
            <a:r>
              <a:rPr spc="-65" dirty="0"/>
              <a:t> </a:t>
            </a:r>
            <a:r>
              <a:rPr spc="10" dirty="0"/>
              <a:t>interfaces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290" y="505914"/>
            <a:ext cx="3837304" cy="927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ts val="1410"/>
              </a:lnSpc>
              <a:spcBef>
                <a:spcPts val="95"/>
              </a:spcBef>
            </a:pPr>
            <a:r>
              <a:rPr sz="1200" spc="-5" dirty="0">
                <a:solidFill>
                  <a:srgbClr val="FA0000"/>
                </a:solidFill>
                <a:latin typeface="Arial"/>
                <a:cs typeface="Arial"/>
              </a:rPr>
              <a:t>Issue</a:t>
            </a:r>
            <a:endParaRPr sz="1200">
              <a:latin typeface="Arial"/>
              <a:cs typeface="Arial"/>
            </a:endParaRPr>
          </a:p>
          <a:p>
            <a:pPr marL="17145" marR="5080">
              <a:lnSpc>
                <a:spcPts val="1200"/>
              </a:lnSpc>
              <a:spcBef>
                <a:spcPts val="10"/>
              </a:spcBef>
            </a:pPr>
            <a:r>
              <a:rPr sz="1000" spc="-10" dirty="0">
                <a:latin typeface="Arial"/>
                <a:cs typeface="Arial"/>
              </a:rPr>
              <a:t>Many</a:t>
            </a:r>
            <a:r>
              <a:rPr sz="1000" spc="-5" dirty="0">
                <a:latin typeface="Arial"/>
                <a:cs typeface="Arial"/>
              </a:rPr>
              <a:t> people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like</a:t>
            </a:r>
            <a:r>
              <a:rPr sz="1000" spc="-5" dirty="0">
                <a:latin typeface="Arial"/>
                <a:cs typeface="Arial"/>
              </a:rPr>
              <a:t> RESTful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approaches because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 interface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to a </a:t>
            </a:r>
            <a:r>
              <a:rPr sz="1000" dirty="0">
                <a:latin typeface="Arial"/>
                <a:cs typeface="Arial"/>
              </a:rPr>
              <a:t> service</a:t>
            </a:r>
            <a:r>
              <a:rPr sz="1000" spc="-5" dirty="0">
                <a:latin typeface="Arial"/>
                <a:cs typeface="Arial"/>
              </a:rPr>
              <a:t> is so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simple.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catch is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that much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needs to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be done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in the </a:t>
            </a:r>
            <a:r>
              <a:rPr sz="1000" spc="-260" dirty="0"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parameter</a:t>
            </a:r>
            <a:r>
              <a:rPr sz="1000" spc="-10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space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Amazon</a:t>
            </a: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S3</a:t>
            </a: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SOAP</a:t>
            </a: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interface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89406" y="1515389"/>
          <a:ext cx="3423920" cy="1525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435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Bucket</a:t>
                      </a:r>
                      <a:r>
                        <a:rPr sz="9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operations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b="1" spc="-5" dirty="0">
                          <a:latin typeface="Arial"/>
                          <a:cs typeface="Arial"/>
                        </a:rPr>
                        <a:t>Object</a:t>
                      </a:r>
                      <a:r>
                        <a:rPr sz="9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operations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30" dirty="0">
                          <a:latin typeface="Times New Roman"/>
                          <a:cs typeface="Times New Roman"/>
                        </a:rPr>
                        <a:t>ListAllMyBuckets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70" dirty="0">
                          <a:latin typeface="Times New Roman"/>
                          <a:cs typeface="Times New Roman"/>
                        </a:rPr>
                        <a:t>PutObjectInline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spc="45" dirty="0">
                          <a:latin typeface="Times New Roman"/>
                          <a:cs typeface="Times New Roman"/>
                        </a:rPr>
                        <a:t>CreateBucket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spc="55" dirty="0">
                          <a:latin typeface="Times New Roman"/>
                          <a:cs typeface="Times New Roman"/>
                        </a:rPr>
                        <a:t>PutObject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spc="45" dirty="0">
                          <a:latin typeface="Times New Roman"/>
                          <a:cs typeface="Times New Roman"/>
                        </a:rPr>
                        <a:t>DeleteBucket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CopyObject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spc="60" dirty="0">
                          <a:latin typeface="Times New Roman"/>
                          <a:cs typeface="Times New Roman"/>
                        </a:rPr>
                        <a:t>ListBucket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spc="45" dirty="0">
                          <a:latin typeface="Times New Roman"/>
                          <a:cs typeface="Times New Roman"/>
                        </a:rPr>
                        <a:t>GetObject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spc="40" dirty="0">
                          <a:latin typeface="Times New Roman"/>
                          <a:cs typeface="Times New Roman"/>
                        </a:rPr>
                        <a:t>GetBucketAccessControlPolicy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spc="35" dirty="0">
                          <a:latin typeface="Times New Roman"/>
                          <a:cs typeface="Times New Roman"/>
                        </a:rPr>
                        <a:t>GetObjectExtended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spc="45" dirty="0">
                          <a:latin typeface="Times New Roman"/>
                          <a:cs typeface="Times New Roman"/>
                        </a:rPr>
                        <a:t>SetBucketAccessControlPolicy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spc="55" dirty="0">
                          <a:latin typeface="Times New Roman"/>
                          <a:cs typeface="Times New Roman"/>
                        </a:rPr>
                        <a:t>DeleteObject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spc="35" dirty="0">
                          <a:latin typeface="Times New Roman"/>
                          <a:cs typeface="Times New Roman"/>
                        </a:rPr>
                        <a:t>GetBucketLoggingStatus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spc="45" dirty="0">
                          <a:latin typeface="Times New Roman"/>
                          <a:cs typeface="Times New Roman"/>
                        </a:rPr>
                        <a:t>GetObjectAccessControlPolicy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spc="45" dirty="0">
                          <a:latin typeface="Times New Roman"/>
                          <a:cs typeface="Times New Roman"/>
                        </a:rPr>
                        <a:t>SetBucketLoggingStatus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spc="50" dirty="0">
                          <a:latin typeface="Times New Roman"/>
                          <a:cs typeface="Times New Roman"/>
                        </a:rPr>
                        <a:t>SetObjectAccessControlPolicy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283748" y="3331252"/>
            <a:ext cx="2578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12</a:t>
            </a:r>
            <a:r>
              <a:rPr sz="600" spc="-40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1165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Architectures:</a:t>
            </a:r>
            <a:r>
              <a:rPr sz="600" spc="15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Architectural</a:t>
            </a:r>
            <a:r>
              <a:rPr sz="60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styles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3332" y="716"/>
            <a:ext cx="10382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Resource-based architectures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188846"/>
            <a:ext cx="4072254" cy="1052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3333B2"/>
                </a:solidFill>
                <a:latin typeface="Arial"/>
                <a:cs typeface="Arial"/>
              </a:rPr>
              <a:t>On</a:t>
            </a:r>
            <a:r>
              <a:rPr sz="14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3333B2"/>
                </a:solidFill>
                <a:latin typeface="Arial"/>
                <a:cs typeface="Arial"/>
              </a:rPr>
              <a:t>interfaces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5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Simplifications</a:t>
            </a:r>
            <a:endParaRPr sz="1200">
              <a:latin typeface="Arial"/>
              <a:cs typeface="Arial"/>
            </a:endParaRPr>
          </a:p>
          <a:p>
            <a:pPr marL="264160" marR="5080" indent="-4445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Arial"/>
                <a:cs typeface="Arial"/>
              </a:rPr>
              <a:t>Assume an interface</a:t>
            </a:r>
            <a:r>
              <a:rPr sz="1000" spc="210" dirty="0">
                <a:latin typeface="Arial"/>
                <a:cs typeface="Arial"/>
              </a:rPr>
              <a:t> </a:t>
            </a:r>
            <a:r>
              <a:rPr sz="1000" spc="70" dirty="0">
                <a:latin typeface="Times New Roman"/>
                <a:cs typeface="Times New Roman"/>
              </a:rPr>
              <a:t>bucket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offering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an operation</a:t>
            </a:r>
            <a:r>
              <a:rPr sz="1000" spc="210" dirty="0">
                <a:latin typeface="Arial"/>
                <a:cs typeface="Arial"/>
              </a:rPr>
              <a:t> </a:t>
            </a:r>
            <a:r>
              <a:rPr sz="1000" spc="90" dirty="0">
                <a:latin typeface="Times New Roman"/>
                <a:cs typeface="Times New Roman"/>
              </a:rPr>
              <a:t>create</a:t>
            </a:r>
            <a:r>
              <a:rPr sz="1000" spc="90" dirty="0">
                <a:latin typeface="Arial"/>
                <a:cs typeface="Arial"/>
              </a:rPr>
              <a:t>,</a:t>
            </a:r>
            <a:r>
              <a:rPr sz="1000" spc="-5" dirty="0">
                <a:latin typeface="Arial"/>
                <a:cs typeface="Arial"/>
              </a:rPr>
              <a:t> requiring </a:t>
            </a:r>
            <a:r>
              <a:rPr sz="1000" spc="-2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input</a:t>
            </a:r>
            <a:r>
              <a:rPr sz="1000" dirty="0">
                <a:latin typeface="Arial"/>
                <a:cs typeface="Arial"/>
              </a:rPr>
              <a:t> string </a:t>
            </a:r>
            <a:r>
              <a:rPr sz="1000" spc="-5" dirty="0">
                <a:latin typeface="Arial"/>
                <a:cs typeface="Arial"/>
              </a:rPr>
              <a:t>such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as</a:t>
            </a:r>
            <a:r>
              <a:rPr sz="1000" spc="215" dirty="0">
                <a:latin typeface="Arial"/>
                <a:cs typeface="Arial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mybucket</a:t>
            </a:r>
            <a:r>
              <a:rPr sz="1000" spc="5" dirty="0">
                <a:latin typeface="Arial"/>
                <a:cs typeface="Arial"/>
              </a:rPr>
              <a:t>,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for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creating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bucket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“mybucket.”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283748" y="3331252"/>
            <a:ext cx="2578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12</a:t>
            </a:r>
            <a:r>
              <a:rPr sz="600" spc="-40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1165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Architectures:</a:t>
            </a:r>
            <a:r>
              <a:rPr sz="600" spc="15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Architectural</a:t>
            </a:r>
            <a:r>
              <a:rPr sz="60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styles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3332" y="716"/>
            <a:ext cx="10382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Resource-based architectures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188846"/>
            <a:ext cx="4072254" cy="164083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3333B2"/>
                </a:solidFill>
                <a:latin typeface="Arial"/>
                <a:cs typeface="Arial"/>
              </a:rPr>
              <a:t>On</a:t>
            </a:r>
            <a:r>
              <a:rPr sz="14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3333B2"/>
                </a:solidFill>
                <a:latin typeface="Arial"/>
                <a:cs typeface="Arial"/>
              </a:rPr>
              <a:t>interfaces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5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Simplifications</a:t>
            </a:r>
            <a:endParaRPr sz="1200">
              <a:latin typeface="Arial"/>
              <a:cs typeface="Arial"/>
            </a:endParaRPr>
          </a:p>
          <a:p>
            <a:pPr marL="264160" marR="5080" indent="-4445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Arial"/>
                <a:cs typeface="Arial"/>
              </a:rPr>
              <a:t>Assume an interface</a:t>
            </a:r>
            <a:r>
              <a:rPr sz="1000" spc="210" dirty="0">
                <a:latin typeface="Arial"/>
                <a:cs typeface="Arial"/>
              </a:rPr>
              <a:t> </a:t>
            </a:r>
            <a:r>
              <a:rPr sz="1000" spc="70" dirty="0">
                <a:latin typeface="Times New Roman"/>
                <a:cs typeface="Times New Roman"/>
              </a:rPr>
              <a:t>bucket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offering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an operation</a:t>
            </a:r>
            <a:r>
              <a:rPr sz="1000" spc="210" dirty="0">
                <a:latin typeface="Arial"/>
                <a:cs typeface="Arial"/>
              </a:rPr>
              <a:t> </a:t>
            </a:r>
            <a:r>
              <a:rPr sz="1000" spc="90" dirty="0">
                <a:latin typeface="Times New Roman"/>
                <a:cs typeface="Times New Roman"/>
              </a:rPr>
              <a:t>create</a:t>
            </a:r>
            <a:r>
              <a:rPr sz="1000" spc="90" dirty="0">
                <a:latin typeface="Arial"/>
                <a:cs typeface="Arial"/>
              </a:rPr>
              <a:t>,</a:t>
            </a:r>
            <a:r>
              <a:rPr sz="1000" spc="-5" dirty="0">
                <a:latin typeface="Arial"/>
                <a:cs typeface="Arial"/>
              </a:rPr>
              <a:t> requiring </a:t>
            </a:r>
            <a:r>
              <a:rPr sz="1000" spc="-2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input</a:t>
            </a:r>
            <a:r>
              <a:rPr sz="1000" dirty="0">
                <a:latin typeface="Arial"/>
                <a:cs typeface="Arial"/>
              </a:rPr>
              <a:t> string </a:t>
            </a:r>
            <a:r>
              <a:rPr sz="1000" spc="-5" dirty="0">
                <a:latin typeface="Arial"/>
                <a:cs typeface="Arial"/>
              </a:rPr>
              <a:t>such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as</a:t>
            </a:r>
            <a:r>
              <a:rPr sz="1000" spc="215" dirty="0">
                <a:latin typeface="Arial"/>
                <a:cs typeface="Arial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mybucket</a:t>
            </a:r>
            <a:r>
              <a:rPr sz="1000" spc="5" dirty="0">
                <a:latin typeface="Arial"/>
                <a:cs typeface="Arial"/>
              </a:rPr>
              <a:t>,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for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creating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bucket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“mybucket.”</a:t>
            </a:r>
            <a:endParaRPr sz="100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  <a:spcBef>
                <a:spcPts val="685"/>
              </a:spcBef>
            </a:pPr>
            <a:r>
              <a:rPr sz="1200" spc="-10" dirty="0">
                <a:solidFill>
                  <a:srgbClr val="007C00"/>
                </a:solidFill>
                <a:latin typeface="Arial"/>
                <a:cs typeface="Arial"/>
              </a:rPr>
              <a:t>SOAP</a:t>
            </a:r>
            <a:endParaRPr sz="1200">
              <a:latin typeface="Arial"/>
              <a:cs typeface="Arial"/>
            </a:endParaRPr>
          </a:p>
          <a:p>
            <a:pPr marL="541655" marR="1927860" indent="-6350">
              <a:lnSpc>
                <a:spcPct val="100000"/>
              </a:lnSpc>
              <a:spcBef>
                <a:spcPts val="110"/>
              </a:spcBef>
            </a:pPr>
            <a:r>
              <a:rPr sz="1000" i="1" spc="65" dirty="0">
                <a:latin typeface="Times New Roman"/>
                <a:cs typeface="Times New Roman"/>
              </a:rPr>
              <a:t>import</a:t>
            </a:r>
            <a:r>
              <a:rPr sz="1000" i="1" spc="70" dirty="0">
                <a:latin typeface="Times New Roman"/>
                <a:cs typeface="Times New Roman"/>
              </a:rPr>
              <a:t> </a:t>
            </a:r>
            <a:r>
              <a:rPr sz="1000" i="1" spc="75" dirty="0">
                <a:latin typeface="Times New Roman"/>
                <a:cs typeface="Times New Roman"/>
              </a:rPr>
              <a:t>bucket </a:t>
            </a:r>
            <a:r>
              <a:rPr sz="1000" i="1" spc="8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bu</a:t>
            </a:r>
            <a:r>
              <a:rPr sz="1000" i="1" spc="50" dirty="0">
                <a:latin typeface="Times New Roman"/>
                <a:cs typeface="Times New Roman"/>
              </a:rPr>
              <a:t>cke</a:t>
            </a:r>
            <a:r>
              <a:rPr sz="1000" i="1" spc="215" dirty="0">
                <a:latin typeface="Times New Roman"/>
                <a:cs typeface="Times New Roman"/>
              </a:rPr>
              <a:t>t</a:t>
            </a:r>
            <a:r>
              <a:rPr sz="1000" i="1" spc="245" dirty="0">
                <a:latin typeface="Times New Roman"/>
                <a:cs typeface="Times New Roman"/>
              </a:rPr>
              <a:t>.</a:t>
            </a:r>
            <a:r>
              <a:rPr sz="1000" i="1" spc="50" dirty="0">
                <a:latin typeface="Times New Roman"/>
                <a:cs typeface="Times New Roman"/>
              </a:rPr>
              <a:t>c</a:t>
            </a:r>
            <a:r>
              <a:rPr sz="1000" i="1" spc="105" dirty="0">
                <a:latin typeface="Times New Roman"/>
                <a:cs typeface="Times New Roman"/>
              </a:rPr>
              <a:t>r</a:t>
            </a:r>
            <a:r>
              <a:rPr sz="1000" i="1" spc="50" dirty="0">
                <a:latin typeface="Times New Roman"/>
                <a:cs typeface="Times New Roman"/>
              </a:rPr>
              <a:t>e</a:t>
            </a:r>
            <a:r>
              <a:rPr sz="1000" i="1" spc="-5" dirty="0">
                <a:latin typeface="Times New Roman"/>
                <a:cs typeface="Times New Roman"/>
              </a:rPr>
              <a:t>a</a:t>
            </a:r>
            <a:r>
              <a:rPr sz="1000" i="1" spc="215" dirty="0">
                <a:latin typeface="Times New Roman"/>
                <a:cs typeface="Times New Roman"/>
              </a:rPr>
              <a:t>t</a:t>
            </a:r>
            <a:r>
              <a:rPr sz="1000" i="1" spc="50" dirty="0">
                <a:latin typeface="Times New Roman"/>
                <a:cs typeface="Times New Roman"/>
              </a:rPr>
              <a:t>e</a:t>
            </a:r>
            <a:r>
              <a:rPr sz="1000" i="1" spc="160" dirty="0">
                <a:latin typeface="Times New Roman"/>
                <a:cs typeface="Times New Roman"/>
              </a:rPr>
              <a:t>(</a:t>
            </a:r>
            <a:r>
              <a:rPr sz="1000" i="1" spc="75" dirty="0">
                <a:latin typeface="Times New Roman"/>
                <a:cs typeface="Times New Roman"/>
              </a:rPr>
              <a:t>"</a:t>
            </a:r>
            <a:r>
              <a:rPr sz="1000" i="1" spc="-225" dirty="0">
                <a:latin typeface="Times New Roman"/>
                <a:cs typeface="Times New Roman"/>
              </a:rPr>
              <a:t>m</a:t>
            </a:r>
            <a:r>
              <a:rPr sz="1000" i="1" spc="50" dirty="0">
                <a:latin typeface="Times New Roman"/>
                <a:cs typeface="Times New Roman"/>
              </a:rPr>
              <a:t>y</a:t>
            </a:r>
            <a:r>
              <a:rPr sz="1000" i="1" spc="-5" dirty="0">
                <a:latin typeface="Times New Roman"/>
                <a:cs typeface="Times New Roman"/>
              </a:rPr>
              <a:t>bu</a:t>
            </a:r>
            <a:r>
              <a:rPr sz="1000" i="1" spc="50" dirty="0">
                <a:latin typeface="Times New Roman"/>
                <a:cs typeface="Times New Roman"/>
              </a:rPr>
              <a:t>cke</a:t>
            </a:r>
            <a:r>
              <a:rPr sz="1000" i="1" spc="215" dirty="0">
                <a:latin typeface="Times New Roman"/>
                <a:cs typeface="Times New Roman"/>
              </a:rPr>
              <a:t>t</a:t>
            </a:r>
            <a:r>
              <a:rPr sz="1000" i="1" spc="75" dirty="0">
                <a:latin typeface="Times New Roman"/>
                <a:cs typeface="Times New Roman"/>
              </a:rPr>
              <a:t>"</a:t>
            </a:r>
            <a:r>
              <a:rPr sz="1000" i="1" spc="260" dirty="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283748" y="3331252"/>
            <a:ext cx="2578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12</a:t>
            </a:r>
            <a:r>
              <a:rPr sz="600" spc="-40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1165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Architectures:</a:t>
            </a:r>
            <a:r>
              <a:rPr sz="600" spc="15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Architectural</a:t>
            </a:r>
            <a:r>
              <a:rPr sz="60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styles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3332" y="716"/>
            <a:ext cx="10382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Resource-based architectures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188846"/>
            <a:ext cx="4072254" cy="21691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3333B2"/>
                </a:solidFill>
                <a:latin typeface="Arial"/>
                <a:cs typeface="Arial"/>
              </a:rPr>
              <a:t>On</a:t>
            </a:r>
            <a:r>
              <a:rPr sz="14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3333B2"/>
                </a:solidFill>
                <a:latin typeface="Arial"/>
                <a:cs typeface="Arial"/>
              </a:rPr>
              <a:t>interfaces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5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Simplifications</a:t>
            </a:r>
            <a:endParaRPr sz="1200">
              <a:latin typeface="Arial"/>
              <a:cs typeface="Arial"/>
            </a:endParaRPr>
          </a:p>
          <a:p>
            <a:pPr marL="264160" marR="5080" indent="-4445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Arial"/>
                <a:cs typeface="Arial"/>
              </a:rPr>
              <a:t>Assume an interface</a:t>
            </a:r>
            <a:r>
              <a:rPr sz="1000" spc="210" dirty="0">
                <a:latin typeface="Arial"/>
                <a:cs typeface="Arial"/>
              </a:rPr>
              <a:t> </a:t>
            </a:r>
            <a:r>
              <a:rPr sz="1000" spc="70" dirty="0">
                <a:latin typeface="Times New Roman"/>
                <a:cs typeface="Times New Roman"/>
              </a:rPr>
              <a:t>bucket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offering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an operation</a:t>
            </a:r>
            <a:r>
              <a:rPr sz="1000" spc="210" dirty="0">
                <a:latin typeface="Arial"/>
                <a:cs typeface="Arial"/>
              </a:rPr>
              <a:t> </a:t>
            </a:r>
            <a:r>
              <a:rPr sz="1000" spc="90" dirty="0">
                <a:latin typeface="Times New Roman"/>
                <a:cs typeface="Times New Roman"/>
              </a:rPr>
              <a:t>create</a:t>
            </a:r>
            <a:r>
              <a:rPr sz="1000" spc="90" dirty="0">
                <a:latin typeface="Arial"/>
                <a:cs typeface="Arial"/>
              </a:rPr>
              <a:t>,</a:t>
            </a:r>
            <a:r>
              <a:rPr sz="1000" spc="-5" dirty="0">
                <a:latin typeface="Arial"/>
                <a:cs typeface="Arial"/>
              </a:rPr>
              <a:t> requiring </a:t>
            </a:r>
            <a:r>
              <a:rPr sz="1000" spc="-2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input</a:t>
            </a:r>
            <a:r>
              <a:rPr sz="1000" dirty="0">
                <a:latin typeface="Arial"/>
                <a:cs typeface="Arial"/>
              </a:rPr>
              <a:t> string </a:t>
            </a:r>
            <a:r>
              <a:rPr sz="1000" spc="-5" dirty="0">
                <a:latin typeface="Arial"/>
                <a:cs typeface="Arial"/>
              </a:rPr>
              <a:t>such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as</a:t>
            </a:r>
            <a:r>
              <a:rPr sz="1000" spc="215" dirty="0">
                <a:latin typeface="Arial"/>
                <a:cs typeface="Arial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mybucket</a:t>
            </a:r>
            <a:r>
              <a:rPr sz="1000" spc="5" dirty="0">
                <a:latin typeface="Arial"/>
                <a:cs typeface="Arial"/>
              </a:rPr>
              <a:t>,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for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creating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bucket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“mybucket.”</a:t>
            </a:r>
            <a:endParaRPr sz="100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  <a:spcBef>
                <a:spcPts val="685"/>
              </a:spcBef>
            </a:pPr>
            <a:r>
              <a:rPr sz="1200" spc="-10" dirty="0">
                <a:solidFill>
                  <a:srgbClr val="007C00"/>
                </a:solidFill>
                <a:latin typeface="Arial"/>
                <a:cs typeface="Arial"/>
              </a:rPr>
              <a:t>SOAP</a:t>
            </a:r>
            <a:endParaRPr sz="1200">
              <a:latin typeface="Arial"/>
              <a:cs typeface="Arial"/>
            </a:endParaRPr>
          </a:p>
          <a:p>
            <a:pPr marL="541655" marR="1927860" indent="-6350">
              <a:lnSpc>
                <a:spcPct val="100000"/>
              </a:lnSpc>
              <a:spcBef>
                <a:spcPts val="110"/>
              </a:spcBef>
            </a:pPr>
            <a:r>
              <a:rPr sz="1000" i="1" spc="65" dirty="0">
                <a:latin typeface="Times New Roman"/>
                <a:cs typeface="Times New Roman"/>
              </a:rPr>
              <a:t>import</a:t>
            </a:r>
            <a:r>
              <a:rPr sz="1000" i="1" spc="70" dirty="0">
                <a:latin typeface="Times New Roman"/>
                <a:cs typeface="Times New Roman"/>
              </a:rPr>
              <a:t> </a:t>
            </a:r>
            <a:r>
              <a:rPr sz="1000" i="1" spc="75" dirty="0">
                <a:latin typeface="Times New Roman"/>
                <a:cs typeface="Times New Roman"/>
              </a:rPr>
              <a:t>bucket </a:t>
            </a:r>
            <a:r>
              <a:rPr sz="1000" i="1" spc="8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bu</a:t>
            </a:r>
            <a:r>
              <a:rPr sz="1000" i="1" spc="50" dirty="0">
                <a:latin typeface="Times New Roman"/>
                <a:cs typeface="Times New Roman"/>
              </a:rPr>
              <a:t>cke</a:t>
            </a:r>
            <a:r>
              <a:rPr sz="1000" i="1" spc="215" dirty="0">
                <a:latin typeface="Times New Roman"/>
                <a:cs typeface="Times New Roman"/>
              </a:rPr>
              <a:t>t</a:t>
            </a:r>
            <a:r>
              <a:rPr sz="1000" i="1" spc="245" dirty="0">
                <a:latin typeface="Times New Roman"/>
                <a:cs typeface="Times New Roman"/>
              </a:rPr>
              <a:t>.</a:t>
            </a:r>
            <a:r>
              <a:rPr sz="1000" i="1" spc="50" dirty="0">
                <a:latin typeface="Times New Roman"/>
                <a:cs typeface="Times New Roman"/>
              </a:rPr>
              <a:t>c</a:t>
            </a:r>
            <a:r>
              <a:rPr sz="1000" i="1" spc="105" dirty="0">
                <a:latin typeface="Times New Roman"/>
                <a:cs typeface="Times New Roman"/>
              </a:rPr>
              <a:t>r</a:t>
            </a:r>
            <a:r>
              <a:rPr sz="1000" i="1" spc="50" dirty="0">
                <a:latin typeface="Times New Roman"/>
                <a:cs typeface="Times New Roman"/>
              </a:rPr>
              <a:t>e</a:t>
            </a:r>
            <a:r>
              <a:rPr sz="1000" i="1" spc="-5" dirty="0">
                <a:latin typeface="Times New Roman"/>
                <a:cs typeface="Times New Roman"/>
              </a:rPr>
              <a:t>a</a:t>
            </a:r>
            <a:r>
              <a:rPr sz="1000" i="1" spc="215" dirty="0">
                <a:latin typeface="Times New Roman"/>
                <a:cs typeface="Times New Roman"/>
              </a:rPr>
              <a:t>t</a:t>
            </a:r>
            <a:r>
              <a:rPr sz="1000" i="1" spc="50" dirty="0">
                <a:latin typeface="Times New Roman"/>
                <a:cs typeface="Times New Roman"/>
              </a:rPr>
              <a:t>e</a:t>
            </a:r>
            <a:r>
              <a:rPr sz="1000" i="1" spc="160" dirty="0">
                <a:latin typeface="Times New Roman"/>
                <a:cs typeface="Times New Roman"/>
              </a:rPr>
              <a:t>(</a:t>
            </a:r>
            <a:r>
              <a:rPr sz="1000" i="1" spc="75" dirty="0">
                <a:latin typeface="Times New Roman"/>
                <a:cs typeface="Times New Roman"/>
              </a:rPr>
              <a:t>"</a:t>
            </a:r>
            <a:r>
              <a:rPr sz="1000" i="1" spc="-225" dirty="0">
                <a:latin typeface="Times New Roman"/>
                <a:cs typeface="Times New Roman"/>
              </a:rPr>
              <a:t>m</a:t>
            </a:r>
            <a:r>
              <a:rPr sz="1000" i="1" spc="50" dirty="0">
                <a:latin typeface="Times New Roman"/>
                <a:cs typeface="Times New Roman"/>
              </a:rPr>
              <a:t>y</a:t>
            </a:r>
            <a:r>
              <a:rPr sz="1000" i="1" spc="-5" dirty="0">
                <a:latin typeface="Times New Roman"/>
                <a:cs typeface="Times New Roman"/>
              </a:rPr>
              <a:t>bu</a:t>
            </a:r>
            <a:r>
              <a:rPr sz="1000" i="1" spc="50" dirty="0">
                <a:latin typeface="Times New Roman"/>
                <a:cs typeface="Times New Roman"/>
              </a:rPr>
              <a:t>cke</a:t>
            </a:r>
            <a:r>
              <a:rPr sz="1000" i="1" spc="215" dirty="0">
                <a:latin typeface="Times New Roman"/>
                <a:cs typeface="Times New Roman"/>
              </a:rPr>
              <a:t>t</a:t>
            </a:r>
            <a:r>
              <a:rPr sz="1000" i="1" spc="75" dirty="0">
                <a:latin typeface="Times New Roman"/>
                <a:cs typeface="Times New Roman"/>
              </a:rPr>
              <a:t>"</a:t>
            </a:r>
            <a:r>
              <a:rPr sz="1000" i="1" spc="260" dirty="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264160">
              <a:lnSpc>
                <a:spcPct val="100000"/>
              </a:lnSpc>
            </a:pPr>
            <a:r>
              <a:rPr sz="1200" spc="-5" dirty="0">
                <a:solidFill>
                  <a:srgbClr val="007C00"/>
                </a:solidFill>
                <a:latin typeface="Arial"/>
                <a:cs typeface="Arial"/>
              </a:rPr>
              <a:t>RESTful</a:t>
            </a:r>
            <a:endParaRPr sz="1200">
              <a:latin typeface="Arial"/>
              <a:cs typeface="Arial"/>
            </a:endParaRPr>
          </a:p>
          <a:p>
            <a:pPr marL="535305">
              <a:lnSpc>
                <a:spcPct val="100000"/>
              </a:lnSpc>
              <a:spcBef>
                <a:spcPts val="80"/>
              </a:spcBef>
            </a:pPr>
            <a:r>
              <a:rPr sz="1000" i="1" spc="-100" dirty="0">
                <a:latin typeface="Times New Roman"/>
                <a:cs typeface="Times New Roman"/>
              </a:rPr>
              <a:t>PUT</a:t>
            </a:r>
            <a:r>
              <a:rPr sz="1000" i="1" spc="10" dirty="0">
                <a:latin typeface="Times New Roman"/>
                <a:cs typeface="Times New Roman"/>
              </a:rPr>
              <a:t> </a:t>
            </a:r>
            <a:r>
              <a:rPr sz="1000" i="1" spc="65" dirty="0">
                <a:latin typeface="Times New Roman"/>
                <a:cs typeface="Times New Roman"/>
              </a:rPr>
              <a:t>"</a:t>
            </a:r>
            <a:r>
              <a:rPr sz="1000" i="1" spc="65" dirty="0">
                <a:latin typeface="Times New Roman"/>
                <a:cs typeface="Times New Roman"/>
                <a:hlinkClick r:id="rId4"/>
              </a:rPr>
              <a:t>http://mybucket.s3.amazonsws.com/</a:t>
            </a:r>
            <a:r>
              <a:rPr sz="1000" i="1" spc="65" dirty="0">
                <a:latin typeface="Times New Roman"/>
                <a:cs typeface="Times New Roman"/>
              </a:rPr>
              <a:t>"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300563" y="3331252"/>
            <a:ext cx="24130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2</a:t>
            </a:fld>
            <a:r>
              <a:rPr sz="600" spc="-40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1165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Architectures:</a:t>
            </a:r>
            <a:r>
              <a:rPr sz="600" spc="15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Architectural</a:t>
            </a:r>
            <a:r>
              <a:rPr sz="600" spc="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styles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188846"/>
            <a:ext cx="15525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Architectural</a:t>
            </a:r>
            <a:r>
              <a:rPr spc="-25" dirty="0"/>
              <a:t> </a:t>
            </a:r>
            <a:r>
              <a:rPr spc="10" dirty="0"/>
              <a:t>styles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5028" y="767738"/>
            <a:ext cx="3994150" cy="11919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10">
              <a:lnSpc>
                <a:spcPts val="1410"/>
              </a:lnSpc>
              <a:spcBef>
                <a:spcPts val="95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Basic</a:t>
            </a:r>
            <a:r>
              <a:rPr sz="12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idea</a:t>
            </a:r>
            <a:endParaRPr sz="1200" dirty="0">
              <a:latin typeface="Arial"/>
              <a:cs typeface="Arial"/>
            </a:endParaRPr>
          </a:p>
          <a:p>
            <a:pPr marL="50800">
              <a:lnSpc>
                <a:spcPts val="1170"/>
              </a:lnSpc>
            </a:pPr>
            <a:r>
              <a:rPr sz="1000" spc="-5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style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formulated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terms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of</a:t>
            </a:r>
            <a:endParaRPr sz="1000" dirty="0">
              <a:latin typeface="Arial"/>
              <a:cs typeface="Arial"/>
            </a:endParaRPr>
          </a:p>
          <a:p>
            <a:pPr marL="331470" indent="-168275">
              <a:lnSpc>
                <a:spcPts val="1200"/>
              </a:lnSpc>
              <a:spcBef>
                <a:spcPts val="590"/>
              </a:spcBef>
              <a:buClr>
                <a:srgbClr val="3333B2"/>
              </a:buClr>
              <a:buChar char="►"/>
              <a:tabLst>
                <a:tab pos="332105" algn="l"/>
              </a:tabLst>
            </a:pPr>
            <a:r>
              <a:rPr sz="1000" spc="-5" dirty="0">
                <a:latin typeface="Arial"/>
                <a:cs typeface="Arial"/>
              </a:rPr>
              <a:t>(replaceable)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components with well-defined interfaces</a:t>
            </a:r>
            <a:endParaRPr sz="1000" dirty="0">
              <a:latin typeface="Arial"/>
              <a:cs typeface="Arial"/>
            </a:endParaRPr>
          </a:p>
          <a:p>
            <a:pPr marL="331470" indent="-168275">
              <a:lnSpc>
                <a:spcPts val="1195"/>
              </a:lnSpc>
              <a:buClr>
                <a:srgbClr val="3333B2"/>
              </a:buClr>
              <a:buChar char="►"/>
              <a:tabLst>
                <a:tab pos="332105" algn="l"/>
              </a:tabLst>
            </a:pP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20" dirty="0">
                <a:latin typeface="Arial"/>
                <a:cs typeface="Arial"/>
              </a:rPr>
              <a:t>way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that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components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are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connected to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each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other</a:t>
            </a:r>
            <a:endParaRPr sz="1000" dirty="0">
              <a:latin typeface="Arial"/>
              <a:cs typeface="Arial"/>
            </a:endParaRPr>
          </a:p>
          <a:p>
            <a:pPr marL="331470" indent="-168275">
              <a:lnSpc>
                <a:spcPts val="1195"/>
              </a:lnSpc>
              <a:buClr>
                <a:srgbClr val="3333B2"/>
              </a:buClr>
              <a:buChar char="►"/>
              <a:tabLst>
                <a:tab pos="332105" algn="l"/>
              </a:tabLst>
            </a:pPr>
            <a:r>
              <a:rPr sz="1000" spc="-5" dirty="0">
                <a:latin typeface="Arial"/>
                <a:cs typeface="Arial"/>
              </a:rPr>
              <a:t>the data </a:t>
            </a:r>
            <a:r>
              <a:rPr sz="1000" spc="-10" dirty="0">
                <a:latin typeface="Arial"/>
                <a:cs typeface="Arial"/>
              </a:rPr>
              <a:t>exchanged</a:t>
            </a:r>
            <a:r>
              <a:rPr sz="1000" spc="-5" dirty="0">
                <a:latin typeface="Arial"/>
                <a:cs typeface="Arial"/>
              </a:rPr>
              <a:t> between components</a:t>
            </a:r>
            <a:endParaRPr sz="1000" dirty="0">
              <a:latin typeface="Arial"/>
              <a:cs typeface="Arial"/>
            </a:endParaRPr>
          </a:p>
          <a:p>
            <a:pPr marL="331470" marR="43180" indent="-168275">
              <a:lnSpc>
                <a:spcPts val="1200"/>
              </a:lnSpc>
              <a:spcBef>
                <a:spcPts val="40"/>
              </a:spcBef>
              <a:buClr>
                <a:srgbClr val="3333B2"/>
              </a:buClr>
              <a:buChar char="►"/>
              <a:tabLst>
                <a:tab pos="332105" algn="l"/>
              </a:tabLst>
            </a:pPr>
            <a:r>
              <a:rPr sz="1000" spc="-15" dirty="0">
                <a:latin typeface="Arial"/>
                <a:cs typeface="Arial"/>
              </a:rPr>
              <a:t>how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these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components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connectors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are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jointly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configured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into </a:t>
            </a:r>
            <a:r>
              <a:rPr sz="1000" spc="-2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system.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283748" y="3331252"/>
            <a:ext cx="2578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12</a:t>
            </a:r>
            <a:r>
              <a:rPr sz="600" spc="-40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1165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Architectures:</a:t>
            </a:r>
            <a:r>
              <a:rPr sz="600" spc="15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Architectural</a:t>
            </a:r>
            <a:r>
              <a:rPr sz="60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styles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3332" y="716"/>
            <a:ext cx="10382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Resource-based architectures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188846"/>
            <a:ext cx="4072254" cy="26828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3333B2"/>
                </a:solidFill>
                <a:latin typeface="Arial"/>
                <a:cs typeface="Arial"/>
              </a:rPr>
              <a:t>On</a:t>
            </a:r>
            <a:r>
              <a:rPr sz="14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3333B2"/>
                </a:solidFill>
                <a:latin typeface="Arial"/>
                <a:cs typeface="Arial"/>
              </a:rPr>
              <a:t>interfaces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5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Simplifications</a:t>
            </a:r>
            <a:endParaRPr sz="1200">
              <a:latin typeface="Arial"/>
              <a:cs typeface="Arial"/>
            </a:endParaRPr>
          </a:p>
          <a:p>
            <a:pPr marL="264160" marR="5080" indent="-4445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Arial"/>
                <a:cs typeface="Arial"/>
              </a:rPr>
              <a:t>Assume an interface</a:t>
            </a:r>
            <a:r>
              <a:rPr sz="1000" spc="210" dirty="0">
                <a:latin typeface="Arial"/>
                <a:cs typeface="Arial"/>
              </a:rPr>
              <a:t> </a:t>
            </a:r>
            <a:r>
              <a:rPr sz="1000" spc="70" dirty="0">
                <a:latin typeface="Times New Roman"/>
                <a:cs typeface="Times New Roman"/>
              </a:rPr>
              <a:t>bucket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offering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an operation</a:t>
            </a:r>
            <a:r>
              <a:rPr sz="1000" spc="210" dirty="0">
                <a:latin typeface="Arial"/>
                <a:cs typeface="Arial"/>
              </a:rPr>
              <a:t> </a:t>
            </a:r>
            <a:r>
              <a:rPr sz="1000" spc="90" dirty="0">
                <a:latin typeface="Times New Roman"/>
                <a:cs typeface="Times New Roman"/>
              </a:rPr>
              <a:t>create</a:t>
            </a:r>
            <a:r>
              <a:rPr sz="1000" spc="90" dirty="0">
                <a:latin typeface="Arial"/>
                <a:cs typeface="Arial"/>
              </a:rPr>
              <a:t>,</a:t>
            </a:r>
            <a:r>
              <a:rPr sz="1000" spc="-5" dirty="0">
                <a:latin typeface="Arial"/>
                <a:cs typeface="Arial"/>
              </a:rPr>
              <a:t> requiring </a:t>
            </a:r>
            <a:r>
              <a:rPr sz="1000" spc="-2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input</a:t>
            </a:r>
            <a:r>
              <a:rPr sz="1000" dirty="0">
                <a:latin typeface="Arial"/>
                <a:cs typeface="Arial"/>
              </a:rPr>
              <a:t> string </a:t>
            </a:r>
            <a:r>
              <a:rPr sz="1000" spc="-5" dirty="0">
                <a:latin typeface="Arial"/>
                <a:cs typeface="Arial"/>
              </a:rPr>
              <a:t>such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as</a:t>
            </a:r>
            <a:r>
              <a:rPr sz="1000" spc="215" dirty="0">
                <a:latin typeface="Arial"/>
                <a:cs typeface="Arial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mybucket</a:t>
            </a:r>
            <a:r>
              <a:rPr sz="1000" spc="5" dirty="0">
                <a:latin typeface="Arial"/>
                <a:cs typeface="Arial"/>
              </a:rPr>
              <a:t>,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for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creating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bucket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“mybucket.”</a:t>
            </a:r>
            <a:endParaRPr sz="100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  <a:spcBef>
                <a:spcPts val="685"/>
              </a:spcBef>
            </a:pPr>
            <a:r>
              <a:rPr sz="1200" spc="-10" dirty="0">
                <a:solidFill>
                  <a:srgbClr val="007C00"/>
                </a:solidFill>
                <a:latin typeface="Arial"/>
                <a:cs typeface="Arial"/>
              </a:rPr>
              <a:t>SOAP</a:t>
            </a:r>
            <a:endParaRPr sz="1200">
              <a:latin typeface="Arial"/>
              <a:cs typeface="Arial"/>
            </a:endParaRPr>
          </a:p>
          <a:p>
            <a:pPr marL="541655" marR="1927860" indent="-6350">
              <a:lnSpc>
                <a:spcPct val="100000"/>
              </a:lnSpc>
              <a:spcBef>
                <a:spcPts val="110"/>
              </a:spcBef>
            </a:pPr>
            <a:r>
              <a:rPr sz="1000" i="1" spc="65" dirty="0">
                <a:latin typeface="Times New Roman"/>
                <a:cs typeface="Times New Roman"/>
              </a:rPr>
              <a:t>import</a:t>
            </a:r>
            <a:r>
              <a:rPr sz="1000" i="1" spc="70" dirty="0">
                <a:latin typeface="Times New Roman"/>
                <a:cs typeface="Times New Roman"/>
              </a:rPr>
              <a:t> </a:t>
            </a:r>
            <a:r>
              <a:rPr sz="1000" i="1" spc="75" dirty="0">
                <a:latin typeface="Times New Roman"/>
                <a:cs typeface="Times New Roman"/>
              </a:rPr>
              <a:t>bucket </a:t>
            </a:r>
            <a:r>
              <a:rPr sz="1000" i="1" spc="8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bu</a:t>
            </a:r>
            <a:r>
              <a:rPr sz="1000" i="1" spc="50" dirty="0">
                <a:latin typeface="Times New Roman"/>
                <a:cs typeface="Times New Roman"/>
              </a:rPr>
              <a:t>cke</a:t>
            </a:r>
            <a:r>
              <a:rPr sz="1000" i="1" spc="215" dirty="0">
                <a:latin typeface="Times New Roman"/>
                <a:cs typeface="Times New Roman"/>
              </a:rPr>
              <a:t>t</a:t>
            </a:r>
            <a:r>
              <a:rPr sz="1000" i="1" spc="245" dirty="0">
                <a:latin typeface="Times New Roman"/>
                <a:cs typeface="Times New Roman"/>
              </a:rPr>
              <a:t>.</a:t>
            </a:r>
            <a:r>
              <a:rPr sz="1000" i="1" spc="50" dirty="0">
                <a:latin typeface="Times New Roman"/>
                <a:cs typeface="Times New Roman"/>
              </a:rPr>
              <a:t>c</a:t>
            </a:r>
            <a:r>
              <a:rPr sz="1000" i="1" spc="105" dirty="0">
                <a:latin typeface="Times New Roman"/>
                <a:cs typeface="Times New Roman"/>
              </a:rPr>
              <a:t>r</a:t>
            </a:r>
            <a:r>
              <a:rPr sz="1000" i="1" spc="50" dirty="0">
                <a:latin typeface="Times New Roman"/>
                <a:cs typeface="Times New Roman"/>
              </a:rPr>
              <a:t>e</a:t>
            </a:r>
            <a:r>
              <a:rPr sz="1000" i="1" spc="-5" dirty="0">
                <a:latin typeface="Times New Roman"/>
                <a:cs typeface="Times New Roman"/>
              </a:rPr>
              <a:t>a</a:t>
            </a:r>
            <a:r>
              <a:rPr sz="1000" i="1" spc="215" dirty="0">
                <a:latin typeface="Times New Roman"/>
                <a:cs typeface="Times New Roman"/>
              </a:rPr>
              <a:t>t</a:t>
            </a:r>
            <a:r>
              <a:rPr sz="1000" i="1" spc="50" dirty="0">
                <a:latin typeface="Times New Roman"/>
                <a:cs typeface="Times New Roman"/>
              </a:rPr>
              <a:t>e</a:t>
            </a:r>
            <a:r>
              <a:rPr sz="1000" i="1" spc="160" dirty="0">
                <a:latin typeface="Times New Roman"/>
                <a:cs typeface="Times New Roman"/>
              </a:rPr>
              <a:t>(</a:t>
            </a:r>
            <a:r>
              <a:rPr sz="1000" i="1" spc="75" dirty="0">
                <a:latin typeface="Times New Roman"/>
                <a:cs typeface="Times New Roman"/>
              </a:rPr>
              <a:t>"</a:t>
            </a:r>
            <a:r>
              <a:rPr sz="1000" i="1" spc="-225" dirty="0">
                <a:latin typeface="Times New Roman"/>
                <a:cs typeface="Times New Roman"/>
              </a:rPr>
              <a:t>m</a:t>
            </a:r>
            <a:r>
              <a:rPr sz="1000" i="1" spc="50" dirty="0">
                <a:latin typeface="Times New Roman"/>
                <a:cs typeface="Times New Roman"/>
              </a:rPr>
              <a:t>y</a:t>
            </a:r>
            <a:r>
              <a:rPr sz="1000" i="1" spc="-5" dirty="0">
                <a:latin typeface="Times New Roman"/>
                <a:cs typeface="Times New Roman"/>
              </a:rPr>
              <a:t>bu</a:t>
            </a:r>
            <a:r>
              <a:rPr sz="1000" i="1" spc="50" dirty="0">
                <a:latin typeface="Times New Roman"/>
                <a:cs typeface="Times New Roman"/>
              </a:rPr>
              <a:t>cke</a:t>
            </a:r>
            <a:r>
              <a:rPr sz="1000" i="1" spc="215" dirty="0">
                <a:latin typeface="Times New Roman"/>
                <a:cs typeface="Times New Roman"/>
              </a:rPr>
              <a:t>t</a:t>
            </a:r>
            <a:r>
              <a:rPr sz="1000" i="1" spc="75" dirty="0">
                <a:latin typeface="Times New Roman"/>
                <a:cs typeface="Times New Roman"/>
              </a:rPr>
              <a:t>"</a:t>
            </a:r>
            <a:r>
              <a:rPr sz="1000" i="1" spc="260" dirty="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264160">
              <a:lnSpc>
                <a:spcPct val="100000"/>
              </a:lnSpc>
            </a:pPr>
            <a:r>
              <a:rPr sz="1200" spc="-5" dirty="0">
                <a:solidFill>
                  <a:srgbClr val="007C00"/>
                </a:solidFill>
                <a:latin typeface="Arial"/>
                <a:cs typeface="Arial"/>
              </a:rPr>
              <a:t>RESTful</a:t>
            </a:r>
            <a:endParaRPr sz="1200">
              <a:latin typeface="Arial"/>
              <a:cs typeface="Arial"/>
            </a:endParaRPr>
          </a:p>
          <a:p>
            <a:pPr marL="535305">
              <a:lnSpc>
                <a:spcPct val="100000"/>
              </a:lnSpc>
              <a:spcBef>
                <a:spcPts val="80"/>
              </a:spcBef>
            </a:pPr>
            <a:r>
              <a:rPr sz="1000" i="1" spc="-100" dirty="0">
                <a:latin typeface="Times New Roman"/>
                <a:cs typeface="Times New Roman"/>
              </a:rPr>
              <a:t>PUT</a:t>
            </a:r>
            <a:r>
              <a:rPr sz="1000" i="1" spc="10" dirty="0">
                <a:latin typeface="Times New Roman"/>
                <a:cs typeface="Times New Roman"/>
              </a:rPr>
              <a:t> </a:t>
            </a:r>
            <a:r>
              <a:rPr sz="1000" i="1" spc="65" dirty="0">
                <a:latin typeface="Times New Roman"/>
                <a:cs typeface="Times New Roman"/>
              </a:rPr>
              <a:t>"</a:t>
            </a:r>
            <a:r>
              <a:rPr sz="1000" i="1" spc="65" dirty="0">
                <a:latin typeface="Times New Roman"/>
                <a:cs typeface="Times New Roman"/>
                <a:hlinkClick r:id="rId4"/>
              </a:rPr>
              <a:t>http://mybucket.s3.amazonsws.com/</a:t>
            </a:r>
            <a:r>
              <a:rPr sz="1000" i="1" spc="65" dirty="0">
                <a:latin typeface="Times New Roman"/>
                <a:cs typeface="Times New Roman"/>
              </a:rPr>
              <a:t>"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64160">
              <a:lnSpc>
                <a:spcPts val="1420"/>
              </a:lnSpc>
              <a:spcBef>
                <a:spcPts val="5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Conclusions</a:t>
            </a:r>
            <a:endParaRPr sz="1200">
              <a:latin typeface="Arial"/>
              <a:cs typeface="Arial"/>
            </a:endParaRPr>
          </a:p>
          <a:p>
            <a:pPr marL="260350">
              <a:lnSpc>
                <a:spcPts val="1180"/>
              </a:lnSpc>
            </a:pPr>
            <a:r>
              <a:rPr sz="1000" spc="-5" dirty="0">
                <a:latin typeface="Arial"/>
                <a:cs typeface="Arial"/>
              </a:rPr>
              <a:t>Are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there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draw?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713" y="716"/>
            <a:ext cx="1165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Architectures:</a:t>
            </a:r>
            <a:r>
              <a:rPr sz="600" spc="15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Architectural</a:t>
            </a:r>
            <a:r>
              <a:rPr sz="600" spc="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styles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1579" y="716"/>
            <a:ext cx="10801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Publish-subscribe architectures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162640"/>
            <a:ext cx="2510155" cy="47434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Coordination</a:t>
            </a:r>
            <a:endParaRPr sz="1400">
              <a:latin typeface="Arial"/>
              <a:cs typeface="Arial"/>
            </a:endParaRPr>
          </a:p>
          <a:p>
            <a:pPr marL="259715">
              <a:lnSpc>
                <a:spcPct val="100000"/>
              </a:lnSpc>
              <a:spcBef>
                <a:spcPts val="175"/>
              </a:spcBef>
            </a:pPr>
            <a:r>
              <a:rPr sz="1200" spc="-25" dirty="0">
                <a:solidFill>
                  <a:srgbClr val="3333B2"/>
                </a:solidFill>
                <a:latin typeface="Arial"/>
                <a:cs typeface="Arial"/>
              </a:rPr>
              <a:t>Temporal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and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referential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 coupling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19911" y="750277"/>
          <a:ext cx="2362835" cy="86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965"/>
                        </a:lnSpc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Temporally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635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b="1" spc="-5" dirty="0">
                          <a:latin typeface="Arial"/>
                          <a:cs typeface="Arial"/>
                        </a:rPr>
                        <a:t>coupled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965"/>
                        </a:lnSpc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Temporally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b="1" spc="-5" dirty="0">
                          <a:latin typeface="Arial"/>
                          <a:cs typeface="Arial"/>
                        </a:rPr>
                        <a:t>decoupled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95">
                <a:tc>
                  <a:txBody>
                    <a:bodyPr/>
                    <a:lstStyle/>
                    <a:p>
                      <a:pPr marR="77470" algn="r">
                        <a:lnSpc>
                          <a:spcPts val="1019"/>
                        </a:lnSpc>
                      </a:pPr>
                      <a:r>
                        <a:rPr sz="900" b="1" spc="-5" dirty="0">
                          <a:latin typeface="Arial"/>
                          <a:cs typeface="Arial"/>
                        </a:rPr>
                        <a:t>Referentially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R="7747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b="1" spc="-5" dirty="0">
                          <a:latin typeface="Arial"/>
                          <a:cs typeface="Arial"/>
                        </a:rPr>
                        <a:t>coupled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ts val="1019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Direct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ts val="1019"/>
                        </a:lnSpc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Mailbox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marR="77470" algn="r">
                        <a:lnSpc>
                          <a:spcPts val="965"/>
                        </a:lnSpc>
                      </a:pPr>
                      <a:r>
                        <a:rPr sz="900" b="1" spc="-5" dirty="0">
                          <a:latin typeface="Arial"/>
                          <a:cs typeface="Arial"/>
                        </a:rPr>
                        <a:t>Referentially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R="7747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b="1" spc="-5" dirty="0">
                          <a:latin typeface="Arial"/>
                          <a:cs typeface="Arial"/>
                        </a:rPr>
                        <a:t>decoupled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ts val="965"/>
                        </a:lnSpc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Event-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2923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based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Shared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spc="-5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space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47294" y="1796590"/>
            <a:ext cx="24866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Event-based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and Shared data space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587" y="2478649"/>
            <a:ext cx="400685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Subscribe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29090" y="2437724"/>
            <a:ext cx="815975" cy="257175"/>
            <a:chOff x="929090" y="2437724"/>
            <a:chExt cx="815975" cy="257175"/>
          </a:xfrm>
        </p:grpSpPr>
        <p:sp>
          <p:nvSpPr>
            <p:cNvPr id="9" name="object 9"/>
            <p:cNvSpPr/>
            <p:nvPr/>
          </p:nvSpPr>
          <p:spPr>
            <a:xfrm>
              <a:off x="960964" y="2440582"/>
              <a:ext cx="0" cy="216535"/>
            </a:xfrm>
            <a:custGeom>
              <a:avLst/>
              <a:gdLst/>
              <a:ahLst/>
              <a:cxnLst/>
              <a:rect l="l" t="t" r="r" b="b"/>
              <a:pathLst>
                <a:path h="216535">
                  <a:moveTo>
                    <a:pt x="0" y="0"/>
                  </a:moveTo>
                  <a:lnTo>
                    <a:pt x="0" y="216535"/>
                  </a:lnTo>
                </a:path>
              </a:pathLst>
            </a:custGeom>
            <a:ln w="5270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9090" y="2620120"/>
              <a:ext cx="64135" cy="74930"/>
            </a:xfrm>
            <a:custGeom>
              <a:avLst/>
              <a:gdLst/>
              <a:ahLst/>
              <a:cxnLst/>
              <a:rect l="l" t="t" r="r" b="b"/>
              <a:pathLst>
                <a:path w="64134" h="74930">
                  <a:moveTo>
                    <a:pt x="63747" y="0"/>
                  </a:moveTo>
                  <a:lnTo>
                    <a:pt x="47812" y="5976"/>
                  </a:lnTo>
                  <a:lnTo>
                    <a:pt x="31875" y="7968"/>
                  </a:lnTo>
                  <a:lnTo>
                    <a:pt x="15937" y="5976"/>
                  </a:lnTo>
                  <a:lnTo>
                    <a:pt x="0" y="0"/>
                  </a:lnTo>
                  <a:lnTo>
                    <a:pt x="31873" y="74376"/>
                  </a:lnTo>
                  <a:lnTo>
                    <a:pt x="63747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2588" y="2440582"/>
              <a:ext cx="0" cy="216535"/>
            </a:xfrm>
            <a:custGeom>
              <a:avLst/>
              <a:gdLst/>
              <a:ahLst/>
              <a:cxnLst/>
              <a:rect l="l" t="t" r="r" b="b"/>
              <a:pathLst>
                <a:path h="216535">
                  <a:moveTo>
                    <a:pt x="0" y="0"/>
                  </a:moveTo>
                  <a:lnTo>
                    <a:pt x="0" y="216535"/>
                  </a:lnTo>
                </a:path>
              </a:pathLst>
            </a:custGeom>
            <a:ln w="5270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80712" y="2620120"/>
              <a:ext cx="64135" cy="74930"/>
            </a:xfrm>
            <a:custGeom>
              <a:avLst/>
              <a:gdLst/>
              <a:ahLst/>
              <a:cxnLst/>
              <a:rect l="l" t="t" r="r" b="b"/>
              <a:pathLst>
                <a:path w="64135" h="74930">
                  <a:moveTo>
                    <a:pt x="63751" y="0"/>
                  </a:moveTo>
                  <a:lnTo>
                    <a:pt x="47813" y="5976"/>
                  </a:lnTo>
                  <a:lnTo>
                    <a:pt x="31875" y="7968"/>
                  </a:lnTo>
                  <a:lnTo>
                    <a:pt x="15937" y="5976"/>
                  </a:lnTo>
                  <a:lnTo>
                    <a:pt x="0" y="0"/>
                  </a:lnTo>
                  <a:lnTo>
                    <a:pt x="31875" y="74376"/>
                  </a:lnTo>
                  <a:lnTo>
                    <a:pt x="6375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3706" y="2250844"/>
            <a:ext cx="531495" cy="189865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245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Component</a:t>
            </a:r>
            <a:endParaRPr sz="6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12658" y="2250844"/>
            <a:ext cx="531495" cy="189865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245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Component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18534" y="2440582"/>
            <a:ext cx="1377950" cy="442595"/>
            <a:chOff x="718534" y="2440582"/>
            <a:chExt cx="1377950" cy="442595"/>
          </a:xfrm>
        </p:grpSpPr>
        <p:sp>
          <p:nvSpPr>
            <p:cNvPr id="16" name="object 16"/>
            <p:cNvSpPr/>
            <p:nvPr/>
          </p:nvSpPr>
          <p:spPr>
            <a:xfrm>
              <a:off x="721169" y="2483347"/>
              <a:ext cx="1372235" cy="363220"/>
            </a:xfrm>
            <a:custGeom>
              <a:avLst/>
              <a:gdLst/>
              <a:ahLst/>
              <a:cxnLst/>
              <a:rect l="l" t="t" r="r" b="b"/>
              <a:pathLst>
                <a:path w="1372235" h="363219">
                  <a:moveTo>
                    <a:pt x="116300" y="211149"/>
                  </a:moveTo>
                  <a:lnTo>
                    <a:pt x="116300" y="173202"/>
                  </a:lnTo>
                  <a:lnTo>
                    <a:pt x="0" y="270179"/>
                  </a:lnTo>
                  <a:lnTo>
                    <a:pt x="116300" y="362940"/>
                  </a:lnTo>
                  <a:lnTo>
                    <a:pt x="116300" y="324992"/>
                  </a:lnTo>
                  <a:lnTo>
                    <a:pt x="1254733" y="324992"/>
                  </a:lnTo>
                  <a:lnTo>
                    <a:pt x="1254733" y="362940"/>
                  </a:lnTo>
                  <a:lnTo>
                    <a:pt x="1372086" y="270179"/>
                  </a:lnTo>
                  <a:lnTo>
                    <a:pt x="1254733" y="173202"/>
                  </a:lnTo>
                  <a:lnTo>
                    <a:pt x="1254733" y="211149"/>
                  </a:lnTo>
                  <a:lnTo>
                    <a:pt x="116300" y="211149"/>
                  </a:lnTo>
                  <a:close/>
                </a:path>
                <a:path w="1372235" h="363219">
                  <a:moveTo>
                    <a:pt x="1140879" y="0"/>
                  </a:moveTo>
                  <a:lnTo>
                    <a:pt x="1140879" y="216535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30173" y="2445968"/>
              <a:ext cx="64135" cy="74930"/>
            </a:xfrm>
            <a:custGeom>
              <a:avLst/>
              <a:gdLst/>
              <a:ahLst/>
              <a:cxnLst/>
              <a:rect l="l" t="t" r="r" b="b"/>
              <a:pathLst>
                <a:path w="64135" h="74930">
                  <a:moveTo>
                    <a:pt x="31875" y="0"/>
                  </a:moveTo>
                  <a:lnTo>
                    <a:pt x="0" y="74375"/>
                  </a:lnTo>
                  <a:lnTo>
                    <a:pt x="15937" y="68399"/>
                  </a:lnTo>
                  <a:lnTo>
                    <a:pt x="31875" y="66407"/>
                  </a:lnTo>
                  <a:lnTo>
                    <a:pt x="47813" y="68399"/>
                  </a:lnTo>
                  <a:lnTo>
                    <a:pt x="63751" y="74375"/>
                  </a:lnTo>
                  <a:lnTo>
                    <a:pt x="31875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11602" y="2477961"/>
              <a:ext cx="0" cy="216535"/>
            </a:xfrm>
            <a:custGeom>
              <a:avLst/>
              <a:gdLst/>
              <a:ahLst/>
              <a:cxnLst/>
              <a:rect l="l" t="t" r="r" b="b"/>
              <a:pathLst>
                <a:path h="216535">
                  <a:moveTo>
                    <a:pt x="0" y="0"/>
                  </a:moveTo>
                  <a:lnTo>
                    <a:pt x="0" y="216535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79715" y="2440584"/>
              <a:ext cx="359410" cy="442595"/>
            </a:xfrm>
            <a:custGeom>
              <a:avLst/>
              <a:gdLst/>
              <a:ahLst/>
              <a:cxnLst/>
              <a:rect l="l" t="t" r="r" b="b"/>
              <a:pathLst>
                <a:path w="359409" h="442594">
                  <a:moveTo>
                    <a:pt x="63754" y="74383"/>
                  </a:moveTo>
                  <a:lnTo>
                    <a:pt x="31877" y="0"/>
                  </a:lnTo>
                  <a:lnTo>
                    <a:pt x="0" y="74383"/>
                  </a:lnTo>
                  <a:lnTo>
                    <a:pt x="15938" y="68402"/>
                  </a:lnTo>
                  <a:lnTo>
                    <a:pt x="31877" y="66408"/>
                  </a:lnTo>
                  <a:lnTo>
                    <a:pt x="47815" y="68402"/>
                  </a:lnTo>
                  <a:lnTo>
                    <a:pt x="63754" y="74383"/>
                  </a:lnTo>
                  <a:close/>
                </a:path>
                <a:path w="359409" h="442594">
                  <a:moveTo>
                    <a:pt x="358838" y="442137"/>
                  </a:moveTo>
                  <a:lnTo>
                    <a:pt x="326961" y="367766"/>
                  </a:lnTo>
                  <a:lnTo>
                    <a:pt x="295084" y="442137"/>
                  </a:lnTo>
                  <a:lnTo>
                    <a:pt x="311023" y="436156"/>
                  </a:lnTo>
                  <a:lnTo>
                    <a:pt x="326961" y="434174"/>
                  </a:lnTo>
                  <a:lnTo>
                    <a:pt x="342900" y="436156"/>
                  </a:lnTo>
                  <a:lnTo>
                    <a:pt x="358838" y="442137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138416" y="2845719"/>
          <a:ext cx="586105" cy="378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231F20"/>
                      </a:solidFill>
                      <a:prstDash val="solid"/>
                    </a:lnR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Publis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231F20"/>
                      </a:solidFill>
                      <a:prstDash val="solid"/>
                    </a:lnL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230">
                <a:tc gridSpan="2">
                  <a:txBody>
                    <a:bodyPr/>
                    <a:lstStyle/>
                    <a:p>
                      <a:pPr marL="51435" marR="488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Component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1205288" y="2684080"/>
            <a:ext cx="580390" cy="3060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Event</a:t>
            </a:r>
            <a:r>
              <a:rPr sz="65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bus</a:t>
            </a:r>
            <a:endParaRPr sz="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5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endParaRPr sz="6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13375" y="2444285"/>
            <a:ext cx="442595" cy="220979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ts val="740"/>
              </a:lnSpc>
              <a:spcBef>
                <a:spcPts val="17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Notification  delivery</a:t>
            </a:r>
            <a:endParaRPr sz="6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03266" y="2696292"/>
            <a:ext cx="1372235" cy="189865"/>
          </a:xfrm>
          <a:custGeom>
            <a:avLst/>
            <a:gdLst/>
            <a:ahLst/>
            <a:cxnLst/>
            <a:rect l="l" t="t" r="r" b="b"/>
            <a:pathLst>
              <a:path w="1372235" h="189864">
                <a:moveTo>
                  <a:pt x="116300" y="37947"/>
                </a:moveTo>
                <a:lnTo>
                  <a:pt x="116300" y="0"/>
                </a:lnTo>
                <a:lnTo>
                  <a:pt x="0" y="96977"/>
                </a:lnTo>
                <a:lnTo>
                  <a:pt x="116300" y="189737"/>
                </a:lnTo>
                <a:lnTo>
                  <a:pt x="116300" y="151790"/>
                </a:lnTo>
                <a:lnTo>
                  <a:pt x="1254725" y="151790"/>
                </a:lnTo>
                <a:lnTo>
                  <a:pt x="1254725" y="189737"/>
                </a:lnTo>
                <a:lnTo>
                  <a:pt x="1372088" y="96977"/>
                </a:lnTo>
                <a:lnTo>
                  <a:pt x="1254725" y="0"/>
                </a:lnTo>
                <a:lnTo>
                  <a:pt x="1254725" y="37947"/>
                </a:lnTo>
                <a:lnTo>
                  <a:pt x="116300" y="37947"/>
                </a:lnTo>
                <a:close/>
              </a:path>
            </a:pathLst>
          </a:custGeom>
          <a:ln w="527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75295" y="2519072"/>
            <a:ext cx="400685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Subscribe</a:t>
            </a:r>
            <a:endParaRPr sz="6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64883" y="2490821"/>
            <a:ext cx="316230" cy="220979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ts val="740"/>
              </a:lnSpc>
              <a:spcBef>
                <a:spcPts val="17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Data </a:t>
            </a:r>
            <a:r>
              <a:rPr sz="6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delivery</a:t>
            </a:r>
            <a:endParaRPr sz="6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01346" y="2519928"/>
            <a:ext cx="302260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Publish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799209" y="2434974"/>
            <a:ext cx="842644" cy="762635"/>
            <a:chOff x="2799209" y="2434974"/>
            <a:chExt cx="842644" cy="762635"/>
          </a:xfrm>
        </p:grpSpPr>
        <p:sp>
          <p:nvSpPr>
            <p:cNvPr id="28" name="object 28"/>
            <p:cNvSpPr/>
            <p:nvPr/>
          </p:nvSpPr>
          <p:spPr>
            <a:xfrm>
              <a:off x="2897002" y="2995978"/>
              <a:ext cx="647065" cy="198755"/>
            </a:xfrm>
            <a:custGeom>
              <a:avLst/>
              <a:gdLst/>
              <a:ahLst/>
              <a:cxnLst/>
              <a:rect l="l" t="t" r="r" b="b"/>
              <a:pathLst>
                <a:path w="647064" h="198755">
                  <a:moveTo>
                    <a:pt x="0" y="0"/>
                  </a:moveTo>
                  <a:lnTo>
                    <a:pt x="1000" y="158493"/>
                  </a:lnTo>
                  <a:lnTo>
                    <a:pt x="68361" y="184245"/>
                  </a:lnTo>
                  <a:lnTo>
                    <a:pt x="114534" y="189943"/>
                  </a:lnTo>
                  <a:lnTo>
                    <a:pt x="168736" y="194190"/>
                  </a:lnTo>
                  <a:lnTo>
                    <a:pt x="228669" y="196981"/>
                  </a:lnTo>
                  <a:lnTo>
                    <a:pt x="292035" y="198312"/>
                  </a:lnTo>
                  <a:lnTo>
                    <a:pt x="356535" y="198179"/>
                  </a:lnTo>
                  <a:lnTo>
                    <a:pt x="419872" y="196576"/>
                  </a:lnTo>
                  <a:lnTo>
                    <a:pt x="479748" y="193499"/>
                  </a:lnTo>
                  <a:lnTo>
                    <a:pt x="533864" y="188944"/>
                  </a:lnTo>
                  <a:lnTo>
                    <a:pt x="579922" y="182906"/>
                  </a:lnTo>
                  <a:lnTo>
                    <a:pt x="638672" y="166361"/>
                  </a:lnTo>
                  <a:lnTo>
                    <a:pt x="646768" y="155845"/>
                  </a:lnTo>
                  <a:lnTo>
                    <a:pt x="644766" y="2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97002" y="2995978"/>
              <a:ext cx="647065" cy="198755"/>
            </a:xfrm>
            <a:custGeom>
              <a:avLst/>
              <a:gdLst/>
              <a:ahLst/>
              <a:cxnLst/>
              <a:rect l="l" t="t" r="r" b="b"/>
              <a:pathLst>
                <a:path w="647064" h="198755">
                  <a:moveTo>
                    <a:pt x="0" y="0"/>
                  </a:moveTo>
                  <a:lnTo>
                    <a:pt x="1000" y="158493"/>
                  </a:lnTo>
                  <a:lnTo>
                    <a:pt x="68361" y="184245"/>
                  </a:lnTo>
                  <a:lnTo>
                    <a:pt x="114534" y="189943"/>
                  </a:lnTo>
                  <a:lnTo>
                    <a:pt x="168736" y="194190"/>
                  </a:lnTo>
                  <a:lnTo>
                    <a:pt x="228669" y="196981"/>
                  </a:lnTo>
                  <a:lnTo>
                    <a:pt x="292035" y="198312"/>
                  </a:lnTo>
                  <a:lnTo>
                    <a:pt x="356535" y="198179"/>
                  </a:lnTo>
                  <a:lnTo>
                    <a:pt x="419872" y="196576"/>
                  </a:lnTo>
                  <a:lnTo>
                    <a:pt x="479748" y="193499"/>
                  </a:lnTo>
                  <a:lnTo>
                    <a:pt x="533864" y="188944"/>
                  </a:lnTo>
                  <a:lnTo>
                    <a:pt x="579922" y="182906"/>
                  </a:lnTo>
                  <a:lnTo>
                    <a:pt x="638672" y="166361"/>
                  </a:lnTo>
                  <a:lnTo>
                    <a:pt x="646768" y="155845"/>
                  </a:lnTo>
                  <a:lnTo>
                    <a:pt x="644766" y="2116"/>
                  </a:lnTo>
                  <a:lnTo>
                    <a:pt x="0" y="0"/>
                  </a:lnTo>
                  <a:close/>
                </a:path>
              </a:pathLst>
            </a:custGeom>
            <a:ln w="597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97002" y="2969267"/>
              <a:ext cx="645795" cy="53975"/>
            </a:xfrm>
            <a:custGeom>
              <a:avLst/>
              <a:gdLst/>
              <a:ahLst/>
              <a:cxnLst/>
              <a:rect l="l" t="t" r="r" b="b"/>
              <a:pathLst>
                <a:path w="645795" h="53975">
                  <a:moveTo>
                    <a:pt x="322883" y="0"/>
                  </a:moveTo>
                  <a:lnTo>
                    <a:pt x="248849" y="705"/>
                  </a:lnTo>
                  <a:lnTo>
                    <a:pt x="180887" y="2714"/>
                  </a:lnTo>
                  <a:lnTo>
                    <a:pt x="120936" y="5867"/>
                  </a:lnTo>
                  <a:lnTo>
                    <a:pt x="70933" y="10004"/>
                  </a:lnTo>
                  <a:lnTo>
                    <a:pt x="32818" y="14963"/>
                  </a:lnTo>
                  <a:lnTo>
                    <a:pt x="0" y="26710"/>
                  </a:lnTo>
                  <a:lnTo>
                    <a:pt x="8527" y="32834"/>
                  </a:lnTo>
                  <a:lnTo>
                    <a:pt x="70933" y="43414"/>
                  </a:lnTo>
                  <a:lnTo>
                    <a:pt x="120936" y="47550"/>
                  </a:lnTo>
                  <a:lnTo>
                    <a:pt x="180887" y="50702"/>
                  </a:lnTo>
                  <a:lnTo>
                    <a:pt x="248849" y="52712"/>
                  </a:lnTo>
                  <a:lnTo>
                    <a:pt x="322883" y="53417"/>
                  </a:lnTo>
                  <a:lnTo>
                    <a:pt x="396917" y="52712"/>
                  </a:lnTo>
                  <a:lnTo>
                    <a:pt x="464879" y="50702"/>
                  </a:lnTo>
                  <a:lnTo>
                    <a:pt x="524831" y="47550"/>
                  </a:lnTo>
                  <a:lnTo>
                    <a:pt x="574833" y="43414"/>
                  </a:lnTo>
                  <a:lnTo>
                    <a:pt x="612949" y="38455"/>
                  </a:lnTo>
                  <a:lnTo>
                    <a:pt x="645767" y="26710"/>
                  </a:lnTo>
                  <a:lnTo>
                    <a:pt x="637240" y="20585"/>
                  </a:lnTo>
                  <a:lnTo>
                    <a:pt x="574833" y="10004"/>
                  </a:lnTo>
                  <a:lnTo>
                    <a:pt x="524831" y="5867"/>
                  </a:lnTo>
                  <a:lnTo>
                    <a:pt x="464879" y="2714"/>
                  </a:lnTo>
                  <a:lnTo>
                    <a:pt x="396917" y="705"/>
                  </a:lnTo>
                  <a:lnTo>
                    <a:pt x="3228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02066" y="2736632"/>
              <a:ext cx="741045" cy="286385"/>
            </a:xfrm>
            <a:custGeom>
              <a:avLst/>
              <a:gdLst/>
              <a:ahLst/>
              <a:cxnLst/>
              <a:rect l="l" t="t" r="r" b="b"/>
              <a:pathLst>
                <a:path w="741045" h="286385">
                  <a:moveTo>
                    <a:pt x="417818" y="232634"/>
                  </a:moveTo>
                  <a:lnTo>
                    <a:pt x="491853" y="233339"/>
                  </a:lnTo>
                  <a:lnTo>
                    <a:pt x="559815" y="235349"/>
                  </a:lnTo>
                  <a:lnTo>
                    <a:pt x="619766" y="238502"/>
                  </a:lnTo>
                  <a:lnTo>
                    <a:pt x="669769" y="242638"/>
                  </a:lnTo>
                  <a:lnTo>
                    <a:pt x="707885" y="247598"/>
                  </a:lnTo>
                  <a:lnTo>
                    <a:pt x="740703" y="259345"/>
                  </a:lnTo>
                  <a:lnTo>
                    <a:pt x="732175" y="265468"/>
                  </a:lnTo>
                  <a:lnTo>
                    <a:pt x="669769" y="276048"/>
                  </a:lnTo>
                  <a:lnTo>
                    <a:pt x="619766" y="280184"/>
                  </a:lnTo>
                  <a:lnTo>
                    <a:pt x="559815" y="283337"/>
                  </a:lnTo>
                  <a:lnTo>
                    <a:pt x="491853" y="285346"/>
                  </a:lnTo>
                  <a:lnTo>
                    <a:pt x="417818" y="286052"/>
                  </a:lnTo>
                  <a:lnTo>
                    <a:pt x="343784" y="285346"/>
                  </a:lnTo>
                  <a:lnTo>
                    <a:pt x="275822" y="283337"/>
                  </a:lnTo>
                  <a:lnTo>
                    <a:pt x="215871" y="280184"/>
                  </a:lnTo>
                  <a:lnTo>
                    <a:pt x="165869" y="276048"/>
                  </a:lnTo>
                  <a:lnTo>
                    <a:pt x="127753" y="271090"/>
                  </a:lnTo>
                  <a:lnTo>
                    <a:pt x="94935" y="259345"/>
                  </a:lnTo>
                  <a:lnTo>
                    <a:pt x="103462" y="253220"/>
                  </a:lnTo>
                  <a:lnTo>
                    <a:pt x="165869" y="242638"/>
                  </a:lnTo>
                  <a:lnTo>
                    <a:pt x="215871" y="238502"/>
                  </a:lnTo>
                  <a:lnTo>
                    <a:pt x="275822" y="235349"/>
                  </a:lnTo>
                  <a:lnTo>
                    <a:pt x="343784" y="233339"/>
                  </a:lnTo>
                  <a:lnTo>
                    <a:pt x="417818" y="232634"/>
                  </a:lnTo>
                  <a:close/>
                </a:path>
                <a:path w="741045" h="286385">
                  <a:moveTo>
                    <a:pt x="4" y="0"/>
                  </a:moveTo>
                  <a:lnTo>
                    <a:pt x="0" y="57139"/>
                  </a:lnTo>
                  <a:lnTo>
                    <a:pt x="239042" y="57139"/>
                  </a:lnTo>
                  <a:lnTo>
                    <a:pt x="239042" y="222044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09230" y="2921676"/>
              <a:ext cx="64135" cy="74930"/>
            </a:xfrm>
            <a:custGeom>
              <a:avLst/>
              <a:gdLst/>
              <a:ahLst/>
              <a:cxnLst/>
              <a:rect l="l" t="t" r="r" b="b"/>
              <a:pathLst>
                <a:path w="64135" h="74930">
                  <a:moveTo>
                    <a:pt x="63753" y="0"/>
                  </a:moveTo>
                  <a:lnTo>
                    <a:pt x="47815" y="5977"/>
                  </a:lnTo>
                  <a:lnTo>
                    <a:pt x="31876" y="7970"/>
                  </a:lnTo>
                  <a:lnTo>
                    <a:pt x="15938" y="5977"/>
                  </a:lnTo>
                  <a:lnTo>
                    <a:pt x="0" y="0"/>
                  </a:lnTo>
                  <a:lnTo>
                    <a:pt x="31879" y="74379"/>
                  </a:lnTo>
                  <a:lnTo>
                    <a:pt x="63753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369777" y="2736632"/>
              <a:ext cx="269240" cy="260985"/>
            </a:xfrm>
            <a:custGeom>
              <a:avLst/>
              <a:gdLst/>
              <a:ahLst/>
              <a:cxnLst/>
              <a:rect l="l" t="t" r="r" b="b"/>
              <a:pathLst>
                <a:path w="269239" h="260985">
                  <a:moveTo>
                    <a:pt x="268932" y="0"/>
                  </a:moveTo>
                  <a:lnTo>
                    <a:pt x="268932" y="89639"/>
                  </a:lnTo>
                  <a:lnTo>
                    <a:pt x="8" y="89639"/>
                  </a:lnTo>
                  <a:lnTo>
                    <a:pt x="0" y="260893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79606" y="2736632"/>
              <a:ext cx="210185" cy="223520"/>
            </a:xfrm>
            <a:custGeom>
              <a:avLst/>
              <a:gdLst/>
              <a:ahLst/>
              <a:cxnLst/>
              <a:rect l="l" t="t" r="r" b="b"/>
              <a:pathLst>
                <a:path w="210185" h="223519">
                  <a:moveTo>
                    <a:pt x="209700" y="0"/>
                  </a:moveTo>
                  <a:lnTo>
                    <a:pt x="209700" y="29876"/>
                  </a:lnTo>
                  <a:lnTo>
                    <a:pt x="539" y="29876"/>
                  </a:lnTo>
                  <a:lnTo>
                    <a:pt x="0" y="223221"/>
                  </a:lnTo>
                </a:path>
              </a:pathLst>
            </a:custGeom>
            <a:ln w="5270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247836" y="2922767"/>
              <a:ext cx="64135" cy="74930"/>
            </a:xfrm>
            <a:custGeom>
              <a:avLst/>
              <a:gdLst/>
              <a:ahLst/>
              <a:cxnLst/>
              <a:rect l="l" t="t" r="r" b="b"/>
              <a:pathLst>
                <a:path w="64135" h="74930">
                  <a:moveTo>
                    <a:pt x="0" y="0"/>
                  </a:moveTo>
                  <a:lnTo>
                    <a:pt x="31672" y="74465"/>
                  </a:lnTo>
                  <a:lnTo>
                    <a:pt x="63751" y="177"/>
                  </a:lnTo>
                  <a:lnTo>
                    <a:pt x="47797" y="6108"/>
                  </a:lnTo>
                  <a:lnTo>
                    <a:pt x="31854" y="8055"/>
                  </a:lnTo>
                  <a:lnTo>
                    <a:pt x="15921" y="6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89307" y="2437832"/>
              <a:ext cx="0" cy="261620"/>
            </a:xfrm>
            <a:custGeom>
              <a:avLst/>
              <a:gdLst/>
              <a:ahLst/>
              <a:cxnLst/>
              <a:rect l="l" t="t" r="r" b="b"/>
              <a:pathLst>
                <a:path h="261619">
                  <a:moveTo>
                    <a:pt x="0" y="0"/>
                  </a:moveTo>
                  <a:lnTo>
                    <a:pt x="0" y="261421"/>
                  </a:lnTo>
                </a:path>
              </a:pathLst>
            </a:custGeom>
            <a:ln w="5270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7433" y="2662252"/>
              <a:ext cx="63747" cy="74380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2559096" y="2250601"/>
            <a:ext cx="506730" cy="189865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245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Component</a:t>
            </a:r>
            <a:endParaRPr sz="6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298962" y="2250601"/>
            <a:ext cx="550545" cy="189865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245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Component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770196" y="2437832"/>
            <a:ext cx="900430" cy="299085"/>
            <a:chOff x="2770196" y="2437832"/>
            <a:chExt cx="900430" cy="299085"/>
          </a:xfrm>
        </p:grpSpPr>
        <p:sp>
          <p:nvSpPr>
            <p:cNvPr id="41" name="object 41"/>
            <p:cNvSpPr/>
            <p:nvPr/>
          </p:nvSpPr>
          <p:spPr>
            <a:xfrm>
              <a:off x="2802070" y="2442135"/>
              <a:ext cx="0" cy="257175"/>
            </a:xfrm>
            <a:custGeom>
              <a:avLst/>
              <a:gdLst/>
              <a:ahLst/>
              <a:cxnLst/>
              <a:rect l="l" t="t" r="r" b="b"/>
              <a:pathLst>
                <a:path h="257175">
                  <a:moveTo>
                    <a:pt x="0" y="0"/>
                  </a:moveTo>
                  <a:lnTo>
                    <a:pt x="0" y="257118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70196" y="2662252"/>
              <a:ext cx="63751" cy="7438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3638688" y="2475211"/>
              <a:ext cx="635" cy="254635"/>
            </a:xfrm>
            <a:custGeom>
              <a:avLst/>
              <a:gdLst/>
              <a:ahLst/>
              <a:cxnLst/>
              <a:rect l="l" t="t" r="r" b="b"/>
              <a:pathLst>
                <a:path w="635" h="254635">
                  <a:moveTo>
                    <a:pt x="21" y="254482"/>
                  </a:moveTo>
                  <a:lnTo>
                    <a:pt x="0" y="0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6823" y="2437832"/>
              <a:ext cx="63751" cy="74379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2666062" y="3189570"/>
            <a:ext cx="1178560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Shared</a:t>
            </a:r>
            <a:r>
              <a:rPr sz="65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(persistent)</a:t>
            </a:r>
            <a:r>
              <a:rPr sz="65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data</a:t>
            </a:r>
            <a:r>
              <a:rPr sz="65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space</a:t>
            </a:r>
            <a:endParaRPr sz="65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13</a:t>
            </a:r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36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14</a:t>
            </a:r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36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1165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Architectures:</a:t>
            </a:r>
            <a:r>
              <a:rPr sz="600" spc="15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Architectural</a:t>
            </a:r>
            <a:r>
              <a:rPr sz="60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styles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1579" y="716"/>
            <a:ext cx="10801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Publish-subscribe architectures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188846"/>
            <a:ext cx="22758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Example:</a:t>
            </a:r>
            <a:r>
              <a:rPr sz="1400" spc="9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Linda</a:t>
            </a:r>
            <a:r>
              <a:rPr sz="1400" spc="-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3333B2"/>
                </a:solidFill>
                <a:latin typeface="Arial"/>
                <a:cs typeface="Arial"/>
              </a:rPr>
              <a:t>tuple</a:t>
            </a:r>
            <a:r>
              <a:rPr sz="14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space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095" y="817090"/>
            <a:ext cx="4044315" cy="1811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Three</a:t>
            </a:r>
            <a:r>
              <a:rPr sz="12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simple</a:t>
            </a:r>
            <a:r>
              <a:rPr sz="12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operations</a:t>
            </a:r>
            <a:endParaRPr sz="1200">
              <a:latin typeface="Arial"/>
              <a:cs typeface="Arial"/>
            </a:endParaRPr>
          </a:p>
          <a:p>
            <a:pPr marL="351155" indent="-161925">
              <a:lnSpc>
                <a:spcPts val="1200"/>
              </a:lnSpc>
              <a:spcBef>
                <a:spcPts val="770"/>
              </a:spcBef>
              <a:buClr>
                <a:srgbClr val="3333B2"/>
              </a:buClr>
              <a:buFont typeface="Arial"/>
              <a:buChar char="►"/>
              <a:tabLst>
                <a:tab pos="351790" algn="l"/>
              </a:tabLst>
            </a:pPr>
            <a:r>
              <a:rPr sz="1000" spc="135" dirty="0">
                <a:latin typeface="Times New Roman"/>
                <a:cs typeface="Times New Roman"/>
              </a:rPr>
              <a:t>in(t)</a:t>
            </a:r>
            <a:r>
              <a:rPr sz="1000" spc="135" dirty="0">
                <a:latin typeface="Arial"/>
                <a:cs typeface="Arial"/>
              </a:rPr>
              <a:t>: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remove</a:t>
            </a:r>
            <a:r>
              <a:rPr sz="1000" spc="-5" dirty="0">
                <a:latin typeface="Arial"/>
                <a:cs typeface="Arial"/>
              </a:rPr>
              <a:t> a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tuple matching template</a:t>
            </a:r>
            <a:r>
              <a:rPr sz="1000" spc="204" dirty="0">
                <a:latin typeface="Arial"/>
                <a:cs typeface="Arial"/>
              </a:rPr>
              <a:t> </a:t>
            </a:r>
            <a:r>
              <a:rPr sz="1000" spc="315" dirty="0">
                <a:latin typeface="Times New Roman"/>
                <a:cs typeface="Times New Roman"/>
              </a:rPr>
              <a:t>t</a:t>
            </a:r>
            <a:endParaRPr sz="1000">
              <a:latin typeface="Times New Roman"/>
              <a:cs typeface="Times New Roman"/>
            </a:endParaRPr>
          </a:p>
          <a:p>
            <a:pPr marL="351155" indent="-161925">
              <a:lnSpc>
                <a:spcPts val="1195"/>
              </a:lnSpc>
              <a:buClr>
                <a:srgbClr val="3333B2"/>
              </a:buClr>
              <a:buFont typeface="Arial"/>
              <a:buChar char="►"/>
              <a:tabLst>
                <a:tab pos="351790" algn="l"/>
              </a:tabLst>
            </a:pPr>
            <a:r>
              <a:rPr sz="1000" spc="125" dirty="0">
                <a:latin typeface="Times New Roman"/>
                <a:cs typeface="Times New Roman"/>
              </a:rPr>
              <a:t>rd(t)</a:t>
            </a:r>
            <a:r>
              <a:rPr sz="1000" spc="125" dirty="0">
                <a:latin typeface="Arial"/>
                <a:cs typeface="Arial"/>
              </a:rPr>
              <a:t>: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obtain </a:t>
            </a:r>
            <a:r>
              <a:rPr sz="1000" spc="-10" dirty="0">
                <a:latin typeface="Arial"/>
                <a:cs typeface="Arial"/>
              </a:rPr>
              <a:t>copy</a:t>
            </a:r>
            <a:r>
              <a:rPr sz="1000" spc="-5" dirty="0">
                <a:latin typeface="Arial"/>
                <a:cs typeface="Arial"/>
              </a:rPr>
              <a:t> of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 tuple matching template</a:t>
            </a:r>
            <a:r>
              <a:rPr sz="1000" spc="210" dirty="0">
                <a:latin typeface="Arial"/>
                <a:cs typeface="Arial"/>
              </a:rPr>
              <a:t> </a:t>
            </a:r>
            <a:r>
              <a:rPr sz="1000" spc="315" dirty="0">
                <a:latin typeface="Times New Roman"/>
                <a:cs typeface="Times New Roman"/>
              </a:rPr>
              <a:t>t</a:t>
            </a:r>
            <a:endParaRPr sz="1000">
              <a:latin typeface="Times New Roman"/>
              <a:cs typeface="Times New Roman"/>
            </a:endParaRPr>
          </a:p>
          <a:p>
            <a:pPr marL="351155" indent="-161925">
              <a:lnSpc>
                <a:spcPts val="1200"/>
              </a:lnSpc>
              <a:buClr>
                <a:srgbClr val="3333B2"/>
              </a:buClr>
              <a:buFont typeface="Arial"/>
              <a:buChar char="►"/>
              <a:tabLst>
                <a:tab pos="351790" algn="l"/>
              </a:tabLst>
            </a:pPr>
            <a:r>
              <a:rPr sz="1000" spc="114" dirty="0">
                <a:latin typeface="Times New Roman"/>
                <a:cs typeface="Times New Roman"/>
              </a:rPr>
              <a:t>out(t)</a:t>
            </a:r>
            <a:r>
              <a:rPr sz="1000" spc="114" dirty="0">
                <a:latin typeface="Arial"/>
                <a:cs typeface="Arial"/>
              </a:rPr>
              <a:t>: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add tuple</a:t>
            </a:r>
            <a:r>
              <a:rPr sz="1000" spc="204" dirty="0">
                <a:latin typeface="Arial"/>
                <a:cs typeface="Arial"/>
              </a:rPr>
              <a:t> </a:t>
            </a:r>
            <a:r>
              <a:rPr sz="1000" spc="315" dirty="0">
                <a:latin typeface="Times New Roman"/>
                <a:cs typeface="Times New Roman"/>
              </a:rPr>
              <a:t>t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to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 tuple space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3B2"/>
              </a:buClr>
              <a:buFont typeface="Arial"/>
              <a:buChar char="►"/>
            </a:pPr>
            <a:endParaRPr sz="1300">
              <a:latin typeface="Arial"/>
              <a:cs typeface="Arial"/>
            </a:endParaRPr>
          </a:p>
          <a:p>
            <a:pPr marL="80645">
              <a:lnSpc>
                <a:spcPct val="100000"/>
              </a:lnSpc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More</a:t>
            </a:r>
            <a:r>
              <a:rPr sz="12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details</a:t>
            </a:r>
            <a:endParaRPr sz="1200">
              <a:latin typeface="Arial"/>
              <a:cs typeface="Arial"/>
            </a:endParaRPr>
          </a:p>
          <a:p>
            <a:pPr marL="357505" indent="-168275">
              <a:lnSpc>
                <a:spcPts val="1200"/>
              </a:lnSpc>
              <a:spcBef>
                <a:spcPts val="540"/>
              </a:spcBef>
              <a:buClr>
                <a:srgbClr val="3333B2"/>
              </a:buClr>
              <a:buChar char="►"/>
              <a:tabLst>
                <a:tab pos="358140" algn="l"/>
              </a:tabLst>
            </a:pPr>
            <a:r>
              <a:rPr sz="1000" spc="-10" dirty="0">
                <a:latin typeface="Arial"/>
                <a:cs typeface="Arial"/>
              </a:rPr>
              <a:t>Calling</a:t>
            </a:r>
            <a:r>
              <a:rPr sz="1000" spc="215" dirty="0">
                <a:latin typeface="Arial"/>
                <a:cs typeface="Arial"/>
              </a:rPr>
              <a:t> </a:t>
            </a:r>
            <a:r>
              <a:rPr sz="1000" spc="140" dirty="0">
                <a:latin typeface="Times New Roman"/>
                <a:cs typeface="Times New Roman"/>
              </a:rPr>
              <a:t>out(t)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twice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row,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leads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to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storing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A0000"/>
                </a:solidFill>
                <a:latin typeface="Arial"/>
                <a:cs typeface="Arial"/>
              </a:rPr>
              <a:t>two</a:t>
            </a:r>
            <a:r>
              <a:rPr sz="1000" dirty="0">
                <a:solidFill>
                  <a:srgbClr val="FA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copies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of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tuple</a:t>
            </a:r>
            <a:endParaRPr sz="1000">
              <a:latin typeface="Arial"/>
              <a:cs typeface="Arial"/>
            </a:endParaRPr>
          </a:p>
          <a:p>
            <a:pPr marL="357505" indent="-168275">
              <a:lnSpc>
                <a:spcPts val="1195"/>
              </a:lnSpc>
              <a:buClr>
                <a:srgbClr val="3333B2"/>
              </a:buClr>
              <a:buFont typeface="Arial"/>
              <a:buChar char="►"/>
              <a:tabLst>
                <a:tab pos="358140" algn="l"/>
              </a:tabLst>
            </a:pPr>
            <a:r>
              <a:rPr sz="1000" spc="315" dirty="0">
                <a:latin typeface="Times New Roman"/>
                <a:cs typeface="Times New Roman"/>
              </a:rPr>
              <a:t>t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メイリオ"/>
                <a:cs typeface="メイリオ"/>
              </a:rPr>
              <a:t>⇒</a:t>
            </a:r>
            <a:r>
              <a:rPr sz="1000" i="1" spc="-65" dirty="0">
                <a:latin typeface="メイリオ"/>
                <a:cs typeface="メイリオ"/>
              </a:rPr>
              <a:t> </a:t>
            </a:r>
            <a:r>
              <a:rPr sz="1000" spc="-5" dirty="0">
                <a:latin typeface="Arial"/>
                <a:cs typeface="Arial"/>
              </a:rPr>
              <a:t>a tuple space is modeled as a </a:t>
            </a: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multiset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357505" marR="67310">
              <a:lnSpc>
                <a:spcPts val="1200"/>
              </a:lnSpc>
              <a:spcBef>
                <a:spcPts val="40"/>
              </a:spcBef>
            </a:pPr>
            <a:r>
              <a:rPr sz="1000" spc="-15" dirty="0">
                <a:latin typeface="Arial"/>
                <a:cs typeface="Arial"/>
              </a:rPr>
              <a:t>Both</a:t>
            </a:r>
            <a:r>
              <a:rPr sz="1000" spc="215" dirty="0">
                <a:latin typeface="Arial"/>
                <a:cs typeface="Arial"/>
              </a:rPr>
              <a:t> </a:t>
            </a:r>
            <a:r>
              <a:rPr sz="1000" spc="155" dirty="0">
                <a:latin typeface="Times New Roman"/>
                <a:cs typeface="Times New Roman"/>
              </a:rPr>
              <a:t>in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and</a:t>
            </a:r>
            <a:r>
              <a:rPr sz="1000" spc="220" dirty="0">
                <a:latin typeface="Arial"/>
                <a:cs typeface="Arial"/>
              </a:rPr>
              <a:t> </a:t>
            </a:r>
            <a:r>
              <a:rPr sz="1000" spc="130" dirty="0">
                <a:latin typeface="Times New Roman"/>
                <a:cs typeface="Times New Roman"/>
              </a:rPr>
              <a:t>rd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are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0000FA"/>
                </a:solidFill>
                <a:latin typeface="Arial"/>
                <a:cs typeface="Arial"/>
              </a:rPr>
              <a:t>blocking</a:t>
            </a:r>
            <a:r>
              <a:rPr sz="1000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operations: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the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caller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will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be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blocked </a:t>
            </a:r>
            <a:r>
              <a:rPr sz="1000" spc="-2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until a matching tuple is </a:t>
            </a:r>
            <a:r>
              <a:rPr sz="1000" spc="-10" dirty="0">
                <a:latin typeface="Arial"/>
                <a:cs typeface="Arial"/>
              </a:rPr>
              <a:t>found,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or has become </a:t>
            </a:r>
            <a:r>
              <a:rPr sz="1000" spc="-10" dirty="0">
                <a:latin typeface="Arial"/>
                <a:cs typeface="Arial"/>
              </a:rPr>
              <a:t>available.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15</a:t>
            </a:r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36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1165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Architectures:</a:t>
            </a:r>
            <a:r>
              <a:rPr sz="600" spc="15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Architectural</a:t>
            </a:r>
            <a:r>
              <a:rPr sz="60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styles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1579" y="716"/>
            <a:ext cx="10801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Publish-subscribe architectures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188846"/>
            <a:ext cx="22758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Example:</a:t>
            </a:r>
            <a:r>
              <a:rPr sz="1400" spc="9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Linda</a:t>
            </a:r>
            <a:r>
              <a:rPr sz="1400" spc="-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3333B2"/>
                </a:solidFill>
                <a:latin typeface="Arial"/>
                <a:cs typeface="Arial"/>
              </a:rPr>
              <a:t>tuple</a:t>
            </a:r>
            <a:r>
              <a:rPr sz="14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space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752" y="654199"/>
            <a:ext cx="3443604" cy="2285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785">
              <a:lnSpc>
                <a:spcPts val="1390"/>
              </a:lnSpc>
              <a:spcBef>
                <a:spcPts val="95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Bob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910"/>
              </a:lnSpc>
            </a:pPr>
            <a:r>
              <a:rPr sz="600" spc="55" dirty="0">
                <a:latin typeface="Times New Roman"/>
                <a:cs typeface="Times New Roman"/>
              </a:rPr>
              <a:t>1 </a:t>
            </a:r>
            <a:r>
              <a:rPr sz="600" spc="220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blog</a:t>
            </a:r>
            <a:r>
              <a:rPr sz="800" spc="120" dirty="0">
                <a:latin typeface="Times New Roman"/>
                <a:cs typeface="Times New Roman"/>
              </a:rPr>
              <a:t> </a:t>
            </a:r>
            <a:r>
              <a:rPr sz="800" spc="25" dirty="0">
                <a:latin typeface="Times New Roman"/>
                <a:cs typeface="Times New Roman"/>
              </a:rPr>
              <a:t>=</a:t>
            </a:r>
            <a:r>
              <a:rPr sz="800" spc="114" dirty="0">
                <a:latin typeface="Times New Roman"/>
                <a:cs typeface="Times New Roman"/>
              </a:rPr>
              <a:t> </a:t>
            </a:r>
            <a:r>
              <a:rPr sz="800" spc="60" dirty="0">
                <a:latin typeface="Times New Roman"/>
                <a:cs typeface="Times New Roman"/>
              </a:rPr>
              <a:t>linda.universe._rd((</a:t>
            </a:r>
            <a:r>
              <a:rPr sz="800" spc="60" dirty="0">
                <a:solidFill>
                  <a:srgbClr val="FA0000"/>
                </a:solidFill>
                <a:latin typeface="Times New Roman"/>
                <a:cs typeface="Times New Roman"/>
              </a:rPr>
              <a:t>"MicroBlog"</a:t>
            </a:r>
            <a:r>
              <a:rPr sz="800" spc="60" dirty="0">
                <a:latin typeface="Times New Roman"/>
                <a:cs typeface="Times New Roman"/>
              </a:rPr>
              <a:t>,linda.TupleSpace))[1]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685"/>
              </a:lnSpc>
              <a:spcBef>
                <a:spcPts val="90"/>
              </a:spcBef>
            </a:pPr>
            <a:r>
              <a:rPr sz="600" spc="55" dirty="0"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ts val="869"/>
              </a:lnSpc>
            </a:pPr>
            <a:r>
              <a:rPr sz="600" spc="55" dirty="0">
                <a:latin typeface="Times New Roman"/>
                <a:cs typeface="Times New Roman"/>
              </a:rPr>
              <a:t>3 </a:t>
            </a:r>
            <a:r>
              <a:rPr sz="600" spc="165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blog._out((</a:t>
            </a:r>
            <a:r>
              <a:rPr sz="800" spc="80" dirty="0">
                <a:solidFill>
                  <a:srgbClr val="FA0000"/>
                </a:solidFill>
                <a:latin typeface="Times New Roman"/>
                <a:cs typeface="Times New Roman"/>
              </a:rPr>
              <a:t>"bob"</a:t>
            </a:r>
            <a:r>
              <a:rPr sz="800" spc="80" dirty="0">
                <a:latin typeface="Times New Roman"/>
                <a:cs typeface="Times New Roman"/>
              </a:rPr>
              <a:t>,</a:t>
            </a:r>
            <a:r>
              <a:rPr sz="800" spc="80" dirty="0">
                <a:solidFill>
                  <a:srgbClr val="FA0000"/>
                </a:solidFill>
                <a:latin typeface="Times New Roman"/>
                <a:cs typeface="Times New Roman"/>
              </a:rPr>
              <a:t>"distsys"</a:t>
            </a:r>
            <a:r>
              <a:rPr sz="800" spc="80" dirty="0">
                <a:latin typeface="Times New Roman"/>
                <a:cs typeface="Times New Roman"/>
              </a:rPr>
              <a:t>,</a:t>
            </a:r>
            <a:r>
              <a:rPr sz="800" spc="80" dirty="0">
                <a:solidFill>
                  <a:srgbClr val="FA0000"/>
                </a:solidFill>
                <a:latin typeface="Times New Roman"/>
                <a:cs typeface="Times New Roman"/>
              </a:rPr>
              <a:t>"I</a:t>
            </a:r>
            <a:r>
              <a:rPr sz="800" spc="105" dirty="0">
                <a:solidFill>
                  <a:srgbClr val="FA0000"/>
                </a:solidFill>
                <a:latin typeface="Times New Roman"/>
                <a:cs typeface="Times New Roman"/>
              </a:rPr>
              <a:t> </a:t>
            </a:r>
            <a:r>
              <a:rPr sz="800" spc="-40" dirty="0">
                <a:solidFill>
                  <a:srgbClr val="FA0000"/>
                </a:solidFill>
                <a:latin typeface="Times New Roman"/>
                <a:cs typeface="Times New Roman"/>
              </a:rPr>
              <a:t>am</a:t>
            </a:r>
            <a:r>
              <a:rPr sz="800" spc="65" dirty="0">
                <a:solidFill>
                  <a:srgbClr val="FA0000"/>
                </a:solidFill>
                <a:latin typeface="Times New Roman"/>
                <a:cs typeface="Times New Roman"/>
              </a:rPr>
              <a:t> studying</a:t>
            </a:r>
            <a:r>
              <a:rPr sz="800" spc="60" dirty="0">
                <a:solidFill>
                  <a:srgbClr val="FA0000"/>
                </a:solidFill>
                <a:latin typeface="Times New Roman"/>
                <a:cs typeface="Times New Roman"/>
              </a:rPr>
              <a:t> </a:t>
            </a:r>
            <a:r>
              <a:rPr sz="800" spc="50" dirty="0">
                <a:solidFill>
                  <a:srgbClr val="FA0000"/>
                </a:solidFill>
                <a:latin typeface="Times New Roman"/>
                <a:cs typeface="Times New Roman"/>
              </a:rPr>
              <a:t>chap</a:t>
            </a:r>
            <a:r>
              <a:rPr sz="800" spc="85" dirty="0">
                <a:solidFill>
                  <a:srgbClr val="FA0000"/>
                </a:solidFill>
                <a:latin typeface="Times New Roman"/>
                <a:cs typeface="Times New Roman"/>
              </a:rPr>
              <a:t> </a:t>
            </a:r>
            <a:r>
              <a:rPr sz="800" spc="105" dirty="0">
                <a:solidFill>
                  <a:srgbClr val="FA0000"/>
                </a:solidFill>
                <a:latin typeface="Times New Roman"/>
                <a:cs typeface="Times New Roman"/>
              </a:rPr>
              <a:t>2"</a:t>
            </a:r>
            <a:r>
              <a:rPr sz="800" spc="105" dirty="0">
                <a:latin typeface="Times New Roman"/>
                <a:cs typeface="Times New Roman"/>
              </a:rPr>
              <a:t>))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850"/>
              </a:lnSpc>
            </a:pPr>
            <a:r>
              <a:rPr sz="600" spc="55" dirty="0">
                <a:latin typeface="Times New Roman"/>
                <a:cs typeface="Times New Roman"/>
              </a:rPr>
              <a:t>4 </a:t>
            </a:r>
            <a:r>
              <a:rPr sz="600" spc="180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blog._out((</a:t>
            </a:r>
            <a:r>
              <a:rPr sz="800" spc="70" dirty="0">
                <a:solidFill>
                  <a:srgbClr val="FA0000"/>
                </a:solidFill>
                <a:latin typeface="Times New Roman"/>
                <a:cs typeface="Times New Roman"/>
              </a:rPr>
              <a:t>"bob"</a:t>
            </a:r>
            <a:r>
              <a:rPr sz="800" spc="70" dirty="0">
                <a:latin typeface="Times New Roman"/>
                <a:cs typeface="Times New Roman"/>
              </a:rPr>
              <a:t>,</a:t>
            </a:r>
            <a:r>
              <a:rPr sz="800" spc="70" dirty="0">
                <a:solidFill>
                  <a:srgbClr val="FA0000"/>
                </a:solidFill>
                <a:latin typeface="Times New Roman"/>
                <a:cs typeface="Times New Roman"/>
              </a:rPr>
              <a:t>"distsys"</a:t>
            </a:r>
            <a:r>
              <a:rPr sz="800" spc="70" dirty="0">
                <a:latin typeface="Times New Roman"/>
                <a:cs typeface="Times New Roman"/>
              </a:rPr>
              <a:t>,</a:t>
            </a:r>
            <a:r>
              <a:rPr sz="800" spc="70" dirty="0">
                <a:solidFill>
                  <a:srgbClr val="FA0000"/>
                </a:solidFill>
                <a:latin typeface="Times New Roman"/>
                <a:cs typeface="Times New Roman"/>
              </a:rPr>
              <a:t>"The </a:t>
            </a:r>
            <a:r>
              <a:rPr sz="800" spc="100" dirty="0">
                <a:solidFill>
                  <a:srgbClr val="FA0000"/>
                </a:solidFill>
                <a:latin typeface="Times New Roman"/>
                <a:cs typeface="Times New Roman"/>
              </a:rPr>
              <a:t>linda</a:t>
            </a:r>
            <a:r>
              <a:rPr sz="800" spc="65" dirty="0">
                <a:solidFill>
                  <a:srgbClr val="FA0000"/>
                </a:solidFill>
                <a:latin typeface="Times New Roman"/>
                <a:cs typeface="Times New Roman"/>
              </a:rPr>
              <a:t> </a:t>
            </a:r>
            <a:r>
              <a:rPr sz="800" spc="40" dirty="0">
                <a:solidFill>
                  <a:srgbClr val="FA0000"/>
                </a:solidFill>
                <a:latin typeface="Times New Roman"/>
                <a:cs typeface="Times New Roman"/>
              </a:rPr>
              <a:t>example’s</a:t>
            </a:r>
            <a:r>
              <a:rPr sz="800" spc="90" dirty="0">
                <a:solidFill>
                  <a:srgbClr val="FA0000"/>
                </a:solidFill>
                <a:latin typeface="Times New Roman"/>
                <a:cs typeface="Times New Roman"/>
              </a:rPr>
              <a:t> </a:t>
            </a:r>
            <a:r>
              <a:rPr sz="800" spc="105" dirty="0">
                <a:solidFill>
                  <a:srgbClr val="FA0000"/>
                </a:solidFill>
                <a:latin typeface="Times New Roman"/>
                <a:cs typeface="Times New Roman"/>
              </a:rPr>
              <a:t>pretty</a:t>
            </a:r>
            <a:r>
              <a:rPr sz="800" spc="65" dirty="0">
                <a:solidFill>
                  <a:srgbClr val="FA0000"/>
                </a:solidFill>
                <a:latin typeface="Times New Roman"/>
                <a:cs typeface="Times New Roman"/>
              </a:rPr>
              <a:t> </a:t>
            </a:r>
            <a:r>
              <a:rPr sz="800" spc="75" dirty="0">
                <a:solidFill>
                  <a:srgbClr val="FA0000"/>
                </a:solidFill>
                <a:latin typeface="Times New Roman"/>
                <a:cs typeface="Times New Roman"/>
              </a:rPr>
              <a:t>simple"</a:t>
            </a:r>
            <a:r>
              <a:rPr sz="800" spc="75" dirty="0">
                <a:latin typeface="Times New Roman"/>
                <a:cs typeface="Times New Roman"/>
              </a:rPr>
              <a:t>))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05"/>
              </a:lnSpc>
            </a:pPr>
            <a:r>
              <a:rPr sz="600" spc="55" dirty="0">
                <a:latin typeface="Times New Roman"/>
                <a:cs typeface="Times New Roman"/>
              </a:rPr>
              <a:t>5 </a:t>
            </a:r>
            <a:r>
              <a:rPr sz="600" spc="135" dirty="0">
                <a:latin typeface="Times New Roman"/>
                <a:cs typeface="Times New Roman"/>
              </a:rPr>
              <a:t> </a:t>
            </a:r>
            <a:r>
              <a:rPr sz="800" spc="65" dirty="0">
                <a:latin typeface="Times New Roman"/>
                <a:cs typeface="Times New Roman"/>
              </a:rPr>
              <a:t>blog._out((</a:t>
            </a:r>
            <a:r>
              <a:rPr sz="800" spc="65" dirty="0">
                <a:solidFill>
                  <a:srgbClr val="FA0000"/>
                </a:solidFill>
                <a:latin typeface="Times New Roman"/>
                <a:cs typeface="Times New Roman"/>
              </a:rPr>
              <a:t>"bob"</a:t>
            </a:r>
            <a:r>
              <a:rPr sz="800" spc="65" dirty="0">
                <a:latin typeface="Times New Roman"/>
                <a:cs typeface="Times New Roman"/>
              </a:rPr>
              <a:t>,</a:t>
            </a:r>
            <a:r>
              <a:rPr sz="800" spc="65" dirty="0">
                <a:solidFill>
                  <a:srgbClr val="FA0000"/>
                </a:solidFill>
                <a:latin typeface="Times New Roman"/>
                <a:cs typeface="Times New Roman"/>
              </a:rPr>
              <a:t>"gtcn"</a:t>
            </a:r>
            <a:r>
              <a:rPr sz="800" spc="65" dirty="0">
                <a:latin typeface="Times New Roman"/>
                <a:cs typeface="Times New Roman"/>
              </a:rPr>
              <a:t>,</a:t>
            </a:r>
            <a:r>
              <a:rPr sz="800" spc="65" dirty="0">
                <a:solidFill>
                  <a:srgbClr val="FA0000"/>
                </a:solidFill>
                <a:latin typeface="Times New Roman"/>
                <a:cs typeface="Times New Roman"/>
              </a:rPr>
              <a:t>"Cool</a:t>
            </a:r>
            <a:r>
              <a:rPr sz="800" spc="50" dirty="0">
                <a:solidFill>
                  <a:srgbClr val="FA0000"/>
                </a:solidFill>
                <a:latin typeface="Times New Roman"/>
                <a:cs typeface="Times New Roman"/>
              </a:rPr>
              <a:t> </a:t>
            </a:r>
            <a:r>
              <a:rPr sz="800" spc="70" dirty="0">
                <a:solidFill>
                  <a:srgbClr val="FA0000"/>
                </a:solidFill>
                <a:latin typeface="Times New Roman"/>
                <a:cs typeface="Times New Roman"/>
              </a:rPr>
              <a:t>book!"</a:t>
            </a:r>
            <a:r>
              <a:rPr sz="800" spc="70" dirty="0">
                <a:latin typeface="Times New Roman"/>
                <a:cs typeface="Times New Roman"/>
              </a:rPr>
              <a:t>))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50">
              <a:latin typeface="Times New Roman"/>
              <a:cs typeface="Times New Roman"/>
            </a:endParaRPr>
          </a:p>
          <a:p>
            <a:pPr marL="52705">
              <a:lnSpc>
                <a:spcPts val="1390"/>
              </a:lnSpc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Alice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910"/>
              </a:lnSpc>
            </a:pPr>
            <a:r>
              <a:rPr sz="600" spc="55" dirty="0">
                <a:latin typeface="Times New Roman"/>
                <a:cs typeface="Times New Roman"/>
              </a:rPr>
              <a:t>1 </a:t>
            </a:r>
            <a:r>
              <a:rPr sz="600" spc="220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blog</a:t>
            </a:r>
            <a:r>
              <a:rPr sz="800" spc="120" dirty="0">
                <a:latin typeface="Times New Roman"/>
                <a:cs typeface="Times New Roman"/>
              </a:rPr>
              <a:t> </a:t>
            </a:r>
            <a:r>
              <a:rPr sz="800" spc="25" dirty="0">
                <a:latin typeface="Times New Roman"/>
                <a:cs typeface="Times New Roman"/>
              </a:rPr>
              <a:t>=</a:t>
            </a:r>
            <a:r>
              <a:rPr sz="800" spc="114" dirty="0">
                <a:latin typeface="Times New Roman"/>
                <a:cs typeface="Times New Roman"/>
              </a:rPr>
              <a:t> </a:t>
            </a:r>
            <a:r>
              <a:rPr sz="800" spc="60" dirty="0">
                <a:latin typeface="Times New Roman"/>
                <a:cs typeface="Times New Roman"/>
              </a:rPr>
              <a:t>linda.universe._rd((</a:t>
            </a:r>
            <a:r>
              <a:rPr sz="800" spc="60" dirty="0">
                <a:solidFill>
                  <a:srgbClr val="FA0000"/>
                </a:solidFill>
                <a:latin typeface="Times New Roman"/>
                <a:cs typeface="Times New Roman"/>
              </a:rPr>
              <a:t>"MicroBlog"</a:t>
            </a:r>
            <a:r>
              <a:rPr sz="800" spc="60" dirty="0">
                <a:latin typeface="Times New Roman"/>
                <a:cs typeface="Times New Roman"/>
              </a:rPr>
              <a:t>,linda.TupleSpace))[1]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685"/>
              </a:lnSpc>
              <a:spcBef>
                <a:spcPts val="90"/>
              </a:spcBef>
            </a:pPr>
            <a:r>
              <a:rPr sz="600" spc="55" dirty="0"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ts val="869"/>
              </a:lnSpc>
            </a:pPr>
            <a:r>
              <a:rPr sz="600" spc="55" dirty="0">
                <a:latin typeface="Times New Roman"/>
                <a:cs typeface="Times New Roman"/>
              </a:rPr>
              <a:t>3 </a:t>
            </a:r>
            <a:r>
              <a:rPr sz="600" spc="175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blog._out((</a:t>
            </a:r>
            <a:r>
              <a:rPr sz="800" spc="80" dirty="0">
                <a:solidFill>
                  <a:srgbClr val="FA0000"/>
                </a:solidFill>
                <a:latin typeface="Times New Roman"/>
                <a:cs typeface="Times New Roman"/>
              </a:rPr>
              <a:t>"alice"</a:t>
            </a:r>
            <a:r>
              <a:rPr sz="800" spc="80" dirty="0">
                <a:latin typeface="Times New Roman"/>
                <a:cs typeface="Times New Roman"/>
              </a:rPr>
              <a:t>,</a:t>
            </a:r>
            <a:r>
              <a:rPr sz="800" spc="80" dirty="0">
                <a:solidFill>
                  <a:srgbClr val="FA0000"/>
                </a:solidFill>
                <a:latin typeface="Times New Roman"/>
                <a:cs typeface="Times New Roman"/>
              </a:rPr>
              <a:t>"gtcn"</a:t>
            </a:r>
            <a:r>
              <a:rPr sz="800" spc="80" dirty="0">
                <a:latin typeface="Times New Roman"/>
                <a:cs typeface="Times New Roman"/>
              </a:rPr>
              <a:t>,</a:t>
            </a:r>
            <a:r>
              <a:rPr sz="800" spc="80" dirty="0">
                <a:solidFill>
                  <a:srgbClr val="FA0000"/>
                </a:solidFill>
                <a:latin typeface="Times New Roman"/>
                <a:cs typeface="Times New Roman"/>
              </a:rPr>
              <a:t>"This</a:t>
            </a:r>
            <a:r>
              <a:rPr sz="800" spc="70" dirty="0">
                <a:solidFill>
                  <a:srgbClr val="FA0000"/>
                </a:solidFill>
                <a:latin typeface="Times New Roman"/>
                <a:cs typeface="Times New Roman"/>
              </a:rPr>
              <a:t> </a:t>
            </a:r>
            <a:r>
              <a:rPr sz="800" spc="55" dirty="0">
                <a:solidFill>
                  <a:srgbClr val="FA0000"/>
                </a:solidFill>
                <a:latin typeface="Times New Roman"/>
                <a:cs typeface="Times New Roman"/>
              </a:rPr>
              <a:t>graph</a:t>
            </a:r>
            <a:r>
              <a:rPr sz="800" spc="60" dirty="0">
                <a:solidFill>
                  <a:srgbClr val="FA0000"/>
                </a:solidFill>
                <a:latin typeface="Times New Roman"/>
                <a:cs typeface="Times New Roman"/>
              </a:rPr>
              <a:t> </a:t>
            </a:r>
            <a:r>
              <a:rPr sz="800" spc="75" dirty="0">
                <a:solidFill>
                  <a:srgbClr val="FA0000"/>
                </a:solidFill>
                <a:latin typeface="Times New Roman"/>
                <a:cs typeface="Times New Roman"/>
              </a:rPr>
              <a:t>theory</a:t>
            </a:r>
            <a:r>
              <a:rPr sz="800" spc="65" dirty="0">
                <a:solidFill>
                  <a:srgbClr val="FA0000"/>
                </a:solidFill>
                <a:latin typeface="Times New Roman"/>
                <a:cs typeface="Times New Roman"/>
              </a:rPr>
              <a:t> </a:t>
            </a:r>
            <a:r>
              <a:rPr sz="800" spc="125" dirty="0">
                <a:solidFill>
                  <a:srgbClr val="FA0000"/>
                </a:solidFill>
                <a:latin typeface="Times New Roman"/>
                <a:cs typeface="Times New Roman"/>
              </a:rPr>
              <a:t>stuff</a:t>
            </a:r>
            <a:r>
              <a:rPr sz="800" spc="75" dirty="0">
                <a:solidFill>
                  <a:srgbClr val="FA0000"/>
                </a:solidFill>
                <a:latin typeface="Times New Roman"/>
                <a:cs typeface="Times New Roman"/>
              </a:rPr>
              <a:t> </a:t>
            </a:r>
            <a:r>
              <a:rPr sz="800" spc="180" dirty="0">
                <a:solidFill>
                  <a:srgbClr val="FA0000"/>
                </a:solidFill>
                <a:latin typeface="Times New Roman"/>
                <a:cs typeface="Times New Roman"/>
              </a:rPr>
              <a:t>is</a:t>
            </a:r>
            <a:r>
              <a:rPr sz="800" spc="90" dirty="0">
                <a:solidFill>
                  <a:srgbClr val="FA0000"/>
                </a:solidFill>
                <a:latin typeface="Times New Roman"/>
                <a:cs typeface="Times New Roman"/>
              </a:rPr>
              <a:t> </a:t>
            </a:r>
            <a:r>
              <a:rPr sz="800" spc="95" dirty="0">
                <a:solidFill>
                  <a:srgbClr val="FA0000"/>
                </a:solidFill>
                <a:latin typeface="Times New Roman"/>
                <a:cs typeface="Times New Roman"/>
              </a:rPr>
              <a:t>not</a:t>
            </a:r>
            <a:r>
              <a:rPr sz="800" spc="75" dirty="0">
                <a:solidFill>
                  <a:srgbClr val="FA0000"/>
                </a:solidFill>
                <a:latin typeface="Times New Roman"/>
                <a:cs typeface="Times New Roman"/>
              </a:rPr>
              <a:t> </a:t>
            </a:r>
            <a:r>
              <a:rPr sz="800" spc="85" dirty="0">
                <a:solidFill>
                  <a:srgbClr val="FA0000"/>
                </a:solidFill>
                <a:latin typeface="Times New Roman"/>
                <a:cs typeface="Times New Roman"/>
              </a:rPr>
              <a:t>easy"</a:t>
            </a:r>
            <a:r>
              <a:rPr sz="800" spc="85" dirty="0">
                <a:latin typeface="Times New Roman"/>
                <a:cs typeface="Times New Roman"/>
              </a:rPr>
              <a:t>))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05"/>
              </a:lnSpc>
            </a:pPr>
            <a:r>
              <a:rPr sz="600" spc="55" dirty="0">
                <a:latin typeface="Times New Roman"/>
                <a:cs typeface="Times New Roman"/>
              </a:rPr>
              <a:t>4 </a:t>
            </a:r>
            <a:r>
              <a:rPr sz="600" spc="180" dirty="0"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blog._out((</a:t>
            </a:r>
            <a:r>
              <a:rPr sz="800" spc="90" dirty="0">
                <a:solidFill>
                  <a:srgbClr val="FA0000"/>
                </a:solidFill>
                <a:latin typeface="Times New Roman"/>
                <a:cs typeface="Times New Roman"/>
              </a:rPr>
              <a:t>"alice"</a:t>
            </a:r>
            <a:r>
              <a:rPr sz="800" spc="90" dirty="0">
                <a:latin typeface="Times New Roman"/>
                <a:cs typeface="Times New Roman"/>
              </a:rPr>
              <a:t>,</a:t>
            </a:r>
            <a:r>
              <a:rPr sz="800" spc="90" dirty="0">
                <a:solidFill>
                  <a:srgbClr val="FA0000"/>
                </a:solidFill>
                <a:latin typeface="Times New Roman"/>
                <a:cs typeface="Times New Roman"/>
              </a:rPr>
              <a:t>"distsys"</a:t>
            </a:r>
            <a:r>
              <a:rPr sz="800" spc="90" dirty="0">
                <a:latin typeface="Times New Roman"/>
                <a:cs typeface="Times New Roman"/>
              </a:rPr>
              <a:t>,</a:t>
            </a:r>
            <a:r>
              <a:rPr sz="800" spc="90" dirty="0">
                <a:solidFill>
                  <a:srgbClr val="FA0000"/>
                </a:solidFill>
                <a:latin typeface="Times New Roman"/>
                <a:cs typeface="Times New Roman"/>
              </a:rPr>
              <a:t>"I</a:t>
            </a:r>
            <a:r>
              <a:rPr sz="800" spc="95" dirty="0">
                <a:solidFill>
                  <a:srgbClr val="FA0000"/>
                </a:solidFill>
                <a:latin typeface="Times New Roman"/>
                <a:cs typeface="Times New Roman"/>
              </a:rPr>
              <a:t> </a:t>
            </a:r>
            <a:r>
              <a:rPr sz="800" spc="125" dirty="0">
                <a:solidFill>
                  <a:srgbClr val="FA0000"/>
                </a:solidFill>
                <a:latin typeface="Times New Roman"/>
                <a:cs typeface="Times New Roman"/>
              </a:rPr>
              <a:t>like</a:t>
            </a:r>
            <a:r>
              <a:rPr sz="800" spc="65" dirty="0">
                <a:solidFill>
                  <a:srgbClr val="FA0000"/>
                </a:solidFill>
                <a:latin typeface="Times New Roman"/>
                <a:cs typeface="Times New Roman"/>
              </a:rPr>
              <a:t> </a:t>
            </a:r>
            <a:r>
              <a:rPr sz="800" spc="50" dirty="0">
                <a:solidFill>
                  <a:srgbClr val="FA0000"/>
                </a:solidFill>
                <a:latin typeface="Times New Roman"/>
                <a:cs typeface="Times New Roman"/>
              </a:rPr>
              <a:t>systems</a:t>
            </a:r>
            <a:r>
              <a:rPr sz="800" spc="65" dirty="0">
                <a:solidFill>
                  <a:srgbClr val="FA0000"/>
                </a:solidFill>
                <a:latin typeface="Times New Roman"/>
                <a:cs typeface="Times New Roman"/>
              </a:rPr>
              <a:t> </a:t>
            </a:r>
            <a:r>
              <a:rPr sz="800" spc="15" dirty="0">
                <a:solidFill>
                  <a:srgbClr val="FA0000"/>
                </a:solidFill>
                <a:latin typeface="Times New Roman"/>
                <a:cs typeface="Times New Roman"/>
              </a:rPr>
              <a:t>more</a:t>
            </a:r>
            <a:r>
              <a:rPr sz="800" spc="75" dirty="0">
                <a:solidFill>
                  <a:srgbClr val="FA0000"/>
                </a:solidFill>
                <a:latin typeface="Times New Roman"/>
                <a:cs typeface="Times New Roman"/>
              </a:rPr>
              <a:t> </a:t>
            </a:r>
            <a:r>
              <a:rPr sz="800" spc="85" dirty="0">
                <a:solidFill>
                  <a:srgbClr val="FA0000"/>
                </a:solidFill>
                <a:latin typeface="Times New Roman"/>
                <a:cs typeface="Times New Roman"/>
              </a:rPr>
              <a:t>than</a:t>
            </a:r>
            <a:r>
              <a:rPr sz="800" spc="65" dirty="0">
                <a:solidFill>
                  <a:srgbClr val="FA0000"/>
                </a:solidFill>
                <a:latin typeface="Times New Roman"/>
                <a:cs typeface="Times New Roman"/>
              </a:rPr>
              <a:t> </a:t>
            </a:r>
            <a:r>
              <a:rPr sz="800" spc="75" dirty="0">
                <a:solidFill>
                  <a:srgbClr val="FA0000"/>
                </a:solidFill>
                <a:latin typeface="Times New Roman"/>
                <a:cs typeface="Times New Roman"/>
              </a:rPr>
              <a:t>graphs"</a:t>
            </a:r>
            <a:r>
              <a:rPr sz="800" spc="75" dirty="0">
                <a:latin typeface="Times New Roman"/>
                <a:cs typeface="Times New Roman"/>
              </a:rPr>
              <a:t>))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>
              <a:latin typeface="Times New Roman"/>
              <a:cs typeface="Times New Roman"/>
            </a:endParaRPr>
          </a:p>
          <a:p>
            <a:pPr marL="57785">
              <a:lnSpc>
                <a:spcPts val="1390"/>
              </a:lnSpc>
            </a:pP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Chuck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910"/>
              </a:lnSpc>
            </a:pPr>
            <a:r>
              <a:rPr sz="600" spc="55" dirty="0">
                <a:latin typeface="Times New Roman"/>
                <a:cs typeface="Times New Roman"/>
              </a:rPr>
              <a:t>1 </a:t>
            </a:r>
            <a:r>
              <a:rPr sz="600" spc="220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blog</a:t>
            </a:r>
            <a:r>
              <a:rPr sz="800" spc="120" dirty="0">
                <a:latin typeface="Times New Roman"/>
                <a:cs typeface="Times New Roman"/>
              </a:rPr>
              <a:t> </a:t>
            </a:r>
            <a:r>
              <a:rPr sz="800" spc="25" dirty="0">
                <a:latin typeface="Times New Roman"/>
                <a:cs typeface="Times New Roman"/>
              </a:rPr>
              <a:t>=</a:t>
            </a:r>
            <a:r>
              <a:rPr sz="800" spc="114" dirty="0">
                <a:latin typeface="Times New Roman"/>
                <a:cs typeface="Times New Roman"/>
              </a:rPr>
              <a:t> </a:t>
            </a:r>
            <a:r>
              <a:rPr sz="800" spc="60" dirty="0">
                <a:latin typeface="Times New Roman"/>
                <a:cs typeface="Times New Roman"/>
              </a:rPr>
              <a:t>linda.universe._rd((</a:t>
            </a:r>
            <a:r>
              <a:rPr sz="800" spc="60" dirty="0">
                <a:solidFill>
                  <a:srgbClr val="FA0000"/>
                </a:solidFill>
                <a:latin typeface="Times New Roman"/>
                <a:cs typeface="Times New Roman"/>
              </a:rPr>
              <a:t>"MicroBlog"</a:t>
            </a:r>
            <a:r>
              <a:rPr sz="800" spc="60" dirty="0">
                <a:latin typeface="Times New Roman"/>
                <a:cs typeface="Times New Roman"/>
              </a:rPr>
              <a:t>,linda.TupleSpace))[1]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685"/>
              </a:lnSpc>
              <a:spcBef>
                <a:spcPts val="95"/>
              </a:spcBef>
            </a:pPr>
            <a:r>
              <a:rPr sz="600" spc="55" dirty="0"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ts val="869"/>
              </a:lnSpc>
            </a:pPr>
            <a:r>
              <a:rPr sz="600" spc="55" dirty="0">
                <a:latin typeface="Times New Roman"/>
                <a:cs typeface="Times New Roman"/>
              </a:rPr>
              <a:t>3 </a:t>
            </a:r>
            <a:r>
              <a:rPr sz="600" spc="155" dirty="0">
                <a:latin typeface="Times New Roman"/>
                <a:cs typeface="Times New Roman"/>
              </a:rPr>
              <a:t> </a:t>
            </a:r>
            <a:r>
              <a:rPr sz="800" spc="135" dirty="0">
                <a:latin typeface="Times New Roman"/>
                <a:cs typeface="Times New Roman"/>
              </a:rPr>
              <a:t>t1</a:t>
            </a:r>
            <a:r>
              <a:rPr sz="800" spc="90" dirty="0">
                <a:latin typeface="Times New Roman"/>
                <a:cs typeface="Times New Roman"/>
              </a:rPr>
              <a:t> </a:t>
            </a:r>
            <a:r>
              <a:rPr sz="800" spc="25" dirty="0">
                <a:latin typeface="Times New Roman"/>
                <a:cs typeface="Times New Roman"/>
              </a:rPr>
              <a:t>=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85" dirty="0">
                <a:latin typeface="Times New Roman"/>
                <a:cs typeface="Times New Roman"/>
              </a:rPr>
              <a:t>blog._rd((</a:t>
            </a:r>
            <a:r>
              <a:rPr sz="800" spc="85" dirty="0">
                <a:solidFill>
                  <a:srgbClr val="FA0000"/>
                </a:solidFill>
                <a:latin typeface="Times New Roman"/>
                <a:cs typeface="Times New Roman"/>
              </a:rPr>
              <a:t>"bob"</a:t>
            </a:r>
            <a:r>
              <a:rPr sz="800" spc="85" dirty="0">
                <a:latin typeface="Times New Roman"/>
                <a:cs typeface="Times New Roman"/>
              </a:rPr>
              <a:t>,</a:t>
            </a:r>
            <a:r>
              <a:rPr sz="800" spc="85" dirty="0">
                <a:solidFill>
                  <a:srgbClr val="FA0000"/>
                </a:solidFill>
                <a:latin typeface="Times New Roman"/>
                <a:cs typeface="Times New Roman"/>
              </a:rPr>
              <a:t>"distsys"</a:t>
            </a:r>
            <a:r>
              <a:rPr sz="800" spc="85" dirty="0">
                <a:latin typeface="Times New Roman"/>
                <a:cs typeface="Times New Roman"/>
              </a:rPr>
              <a:t>,</a:t>
            </a:r>
            <a:r>
              <a:rPr sz="800" b="1" spc="85" dirty="0">
                <a:solidFill>
                  <a:srgbClr val="FF0059"/>
                </a:solidFill>
                <a:latin typeface="Times New Roman"/>
                <a:cs typeface="Times New Roman"/>
              </a:rPr>
              <a:t>str</a:t>
            </a:r>
            <a:r>
              <a:rPr sz="800" spc="85" dirty="0">
                <a:latin typeface="Times New Roman"/>
                <a:cs typeface="Times New Roman"/>
              </a:rPr>
              <a:t>))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850"/>
              </a:lnSpc>
            </a:pPr>
            <a:r>
              <a:rPr sz="600" spc="55" dirty="0">
                <a:latin typeface="Times New Roman"/>
                <a:cs typeface="Times New Roman"/>
              </a:rPr>
              <a:t>4 </a:t>
            </a:r>
            <a:r>
              <a:rPr sz="600" spc="165" dirty="0">
                <a:latin typeface="Times New Roman"/>
                <a:cs typeface="Times New Roman"/>
              </a:rPr>
              <a:t> </a:t>
            </a:r>
            <a:r>
              <a:rPr sz="800" spc="135" dirty="0">
                <a:latin typeface="Times New Roman"/>
                <a:cs typeface="Times New Roman"/>
              </a:rPr>
              <a:t>t2</a:t>
            </a:r>
            <a:r>
              <a:rPr sz="800" spc="90" dirty="0">
                <a:latin typeface="Times New Roman"/>
                <a:cs typeface="Times New Roman"/>
              </a:rPr>
              <a:t> </a:t>
            </a:r>
            <a:r>
              <a:rPr sz="800" spc="25" dirty="0">
                <a:latin typeface="Times New Roman"/>
                <a:cs typeface="Times New Roman"/>
              </a:rPr>
              <a:t>=</a:t>
            </a:r>
            <a:r>
              <a:rPr sz="800" spc="80" dirty="0">
                <a:latin typeface="Times New Roman"/>
                <a:cs typeface="Times New Roman"/>
              </a:rPr>
              <a:t> </a:t>
            </a:r>
            <a:r>
              <a:rPr sz="800" spc="90" dirty="0">
                <a:latin typeface="Times New Roman"/>
                <a:cs typeface="Times New Roman"/>
              </a:rPr>
              <a:t>blog._rd((</a:t>
            </a:r>
            <a:r>
              <a:rPr sz="800" spc="90" dirty="0">
                <a:solidFill>
                  <a:srgbClr val="FA0000"/>
                </a:solidFill>
                <a:latin typeface="Times New Roman"/>
                <a:cs typeface="Times New Roman"/>
              </a:rPr>
              <a:t>"alice"</a:t>
            </a:r>
            <a:r>
              <a:rPr sz="800" spc="90" dirty="0">
                <a:latin typeface="Times New Roman"/>
                <a:cs typeface="Times New Roman"/>
              </a:rPr>
              <a:t>,</a:t>
            </a:r>
            <a:r>
              <a:rPr sz="800" spc="90" dirty="0">
                <a:solidFill>
                  <a:srgbClr val="FA0000"/>
                </a:solidFill>
                <a:latin typeface="Times New Roman"/>
                <a:cs typeface="Times New Roman"/>
              </a:rPr>
              <a:t>"gtcn"</a:t>
            </a:r>
            <a:r>
              <a:rPr sz="800" spc="90" dirty="0">
                <a:latin typeface="Times New Roman"/>
                <a:cs typeface="Times New Roman"/>
              </a:rPr>
              <a:t>,</a:t>
            </a:r>
            <a:r>
              <a:rPr sz="800" b="1" spc="90" dirty="0">
                <a:solidFill>
                  <a:srgbClr val="FF0059"/>
                </a:solidFill>
                <a:latin typeface="Times New Roman"/>
                <a:cs typeface="Times New Roman"/>
              </a:rPr>
              <a:t>str</a:t>
            </a:r>
            <a:r>
              <a:rPr sz="800" spc="90" dirty="0">
                <a:latin typeface="Times New Roman"/>
                <a:cs typeface="Times New Roman"/>
              </a:rPr>
              <a:t>))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05"/>
              </a:lnSpc>
            </a:pPr>
            <a:r>
              <a:rPr sz="600" spc="55" dirty="0">
                <a:latin typeface="Times New Roman"/>
                <a:cs typeface="Times New Roman"/>
              </a:rPr>
              <a:t>5 </a:t>
            </a:r>
            <a:r>
              <a:rPr sz="600" spc="160" dirty="0">
                <a:latin typeface="Times New Roman"/>
                <a:cs typeface="Times New Roman"/>
              </a:rPr>
              <a:t> </a:t>
            </a:r>
            <a:r>
              <a:rPr sz="800" spc="135" dirty="0">
                <a:latin typeface="Times New Roman"/>
                <a:cs typeface="Times New Roman"/>
              </a:rPr>
              <a:t>t3</a:t>
            </a:r>
            <a:r>
              <a:rPr sz="800" spc="90" dirty="0">
                <a:latin typeface="Times New Roman"/>
                <a:cs typeface="Times New Roman"/>
              </a:rPr>
              <a:t> </a:t>
            </a:r>
            <a:r>
              <a:rPr sz="800" spc="25" dirty="0">
                <a:latin typeface="Times New Roman"/>
                <a:cs typeface="Times New Roman"/>
              </a:rPr>
              <a:t>=</a:t>
            </a:r>
            <a:r>
              <a:rPr sz="800" spc="80" dirty="0">
                <a:latin typeface="Times New Roman"/>
                <a:cs typeface="Times New Roman"/>
              </a:rPr>
              <a:t> blog._rd((</a:t>
            </a:r>
            <a:r>
              <a:rPr sz="800" spc="80" dirty="0">
                <a:solidFill>
                  <a:srgbClr val="FA0000"/>
                </a:solidFill>
                <a:latin typeface="Times New Roman"/>
                <a:cs typeface="Times New Roman"/>
              </a:rPr>
              <a:t>"bob"</a:t>
            </a:r>
            <a:r>
              <a:rPr sz="800" spc="80" dirty="0">
                <a:latin typeface="Times New Roman"/>
                <a:cs typeface="Times New Roman"/>
              </a:rPr>
              <a:t>,</a:t>
            </a:r>
            <a:r>
              <a:rPr sz="800" spc="80" dirty="0">
                <a:solidFill>
                  <a:srgbClr val="FA0000"/>
                </a:solidFill>
                <a:latin typeface="Times New Roman"/>
                <a:cs typeface="Times New Roman"/>
              </a:rPr>
              <a:t>"gtcn"</a:t>
            </a:r>
            <a:r>
              <a:rPr sz="800" spc="80" dirty="0">
                <a:latin typeface="Times New Roman"/>
                <a:cs typeface="Times New Roman"/>
              </a:rPr>
              <a:t>,</a:t>
            </a:r>
            <a:r>
              <a:rPr sz="800" b="1" spc="80" dirty="0">
                <a:solidFill>
                  <a:srgbClr val="FF0059"/>
                </a:solidFill>
                <a:latin typeface="Times New Roman"/>
                <a:cs typeface="Times New Roman"/>
              </a:rPr>
              <a:t>str</a:t>
            </a:r>
            <a:r>
              <a:rPr sz="800" spc="80" dirty="0">
                <a:latin typeface="Times New Roman"/>
                <a:cs typeface="Times New Roman"/>
              </a:rPr>
              <a:t>))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16</a:t>
            </a:r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36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13493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Architectures:</a:t>
            </a:r>
            <a:r>
              <a:rPr sz="600" spc="15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Middleware</a:t>
            </a:r>
            <a:r>
              <a:rPr sz="600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organization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87634" y="716"/>
            <a:ext cx="353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W</a:t>
            </a:r>
            <a:r>
              <a:rPr sz="600" spc="-1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appers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188846"/>
            <a:ext cx="26784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Using</a:t>
            </a:r>
            <a:r>
              <a:rPr sz="1400" spc="-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legacy</a:t>
            </a:r>
            <a:r>
              <a:rPr sz="1400" spc="-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3333B2"/>
                </a:solidFill>
                <a:latin typeface="Arial"/>
                <a:cs typeface="Arial"/>
              </a:rPr>
              <a:t>to</a:t>
            </a:r>
            <a:r>
              <a:rPr sz="14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3333B2"/>
                </a:solidFill>
                <a:latin typeface="Arial"/>
                <a:cs typeface="Arial"/>
              </a:rPr>
              <a:t>build</a:t>
            </a:r>
            <a:r>
              <a:rPr sz="1400" spc="-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3333B2"/>
                </a:solidFill>
                <a:latin typeface="Arial"/>
                <a:cs typeface="Arial"/>
              </a:rPr>
              <a:t>middleware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128" y="1082939"/>
            <a:ext cx="3776345" cy="1224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">
              <a:lnSpc>
                <a:spcPts val="1410"/>
              </a:lnSpc>
              <a:spcBef>
                <a:spcPts val="95"/>
              </a:spcBef>
            </a:pP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Problem</a:t>
            </a:r>
            <a:endParaRPr sz="1200">
              <a:latin typeface="Arial"/>
              <a:cs typeface="Arial"/>
            </a:endParaRPr>
          </a:p>
          <a:p>
            <a:pPr marL="16510" marR="146050" indent="-4445">
              <a:lnSpc>
                <a:spcPts val="1200"/>
              </a:lnSpc>
              <a:spcBef>
                <a:spcPts val="10"/>
              </a:spcBef>
            </a:pPr>
            <a:r>
              <a:rPr sz="1000" spc="-5" dirty="0">
                <a:latin typeface="Arial"/>
                <a:cs typeface="Arial"/>
              </a:rPr>
              <a:t>The interfaces </a:t>
            </a:r>
            <a:r>
              <a:rPr sz="1000" spc="-10" dirty="0">
                <a:latin typeface="Arial"/>
                <a:cs typeface="Arial"/>
              </a:rPr>
              <a:t>offered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by</a:t>
            </a:r>
            <a:r>
              <a:rPr sz="1000" spc="-5" dirty="0">
                <a:latin typeface="Arial"/>
                <a:cs typeface="Arial"/>
              </a:rPr>
              <a:t> a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legacy component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are most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likely not </a:t>
            </a:r>
            <a:r>
              <a:rPr sz="1000" spc="-2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suitable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for</a:t>
            </a:r>
            <a:r>
              <a:rPr sz="1000" spc="-5" dirty="0">
                <a:latin typeface="Arial"/>
                <a:cs typeface="Arial"/>
              </a:rPr>
              <a:t> all applications.</a:t>
            </a:r>
            <a:endParaRPr sz="1000">
              <a:latin typeface="Arial"/>
              <a:cs typeface="Arial"/>
            </a:endParaRPr>
          </a:p>
          <a:p>
            <a:pPr marL="16510">
              <a:lnSpc>
                <a:spcPts val="1410"/>
              </a:lnSpc>
              <a:spcBef>
                <a:spcPts val="650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Solution</a:t>
            </a:r>
            <a:endParaRPr sz="1200">
              <a:latin typeface="Arial"/>
              <a:cs typeface="Arial"/>
            </a:endParaRPr>
          </a:p>
          <a:p>
            <a:pPr marL="16510" marR="5080" indent="-4445">
              <a:lnSpc>
                <a:spcPts val="1200"/>
              </a:lnSpc>
              <a:spcBef>
                <a:spcPts val="10"/>
              </a:spcBef>
            </a:pP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wrapper </a:t>
            </a:r>
            <a:r>
              <a:rPr sz="1000" spc="-5" dirty="0">
                <a:latin typeface="Arial"/>
                <a:cs typeface="Arial"/>
              </a:rPr>
              <a:t>or </a:t>
            </a:r>
            <a:r>
              <a:rPr sz="1000" spc="-5" dirty="0">
                <a:solidFill>
                  <a:srgbClr val="FA0000"/>
                </a:solidFill>
                <a:latin typeface="Arial"/>
                <a:cs typeface="Arial"/>
              </a:rPr>
              <a:t>adapter </a:t>
            </a:r>
            <a:r>
              <a:rPr sz="1000" spc="-10" dirty="0">
                <a:latin typeface="Arial"/>
                <a:cs typeface="Arial"/>
              </a:rPr>
              <a:t>offers</a:t>
            </a:r>
            <a:r>
              <a:rPr sz="1000" spc="-5" dirty="0">
                <a:latin typeface="Arial"/>
                <a:cs typeface="Arial"/>
              </a:rPr>
              <a:t> an interface acceptable to a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client 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application.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Its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functions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are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transformed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into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those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available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spc="-2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component.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713" y="716"/>
            <a:ext cx="13493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Architectures:</a:t>
            </a:r>
            <a:r>
              <a:rPr sz="600" spc="15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Middleware organization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87634" y="716"/>
            <a:ext cx="3536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W</a:t>
            </a:r>
            <a:r>
              <a:rPr sz="600" spc="-1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r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appers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769" y="1454664"/>
            <a:ext cx="438150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Application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40805" y="1091930"/>
            <a:ext cx="723265" cy="778510"/>
            <a:chOff x="1340805" y="1091930"/>
            <a:chExt cx="723265" cy="778510"/>
          </a:xfrm>
        </p:grpSpPr>
        <p:sp>
          <p:nvSpPr>
            <p:cNvPr id="6" name="object 6"/>
            <p:cNvSpPr/>
            <p:nvPr/>
          </p:nvSpPr>
          <p:spPr>
            <a:xfrm>
              <a:off x="1433302" y="1180005"/>
              <a:ext cx="537845" cy="598170"/>
            </a:xfrm>
            <a:custGeom>
              <a:avLst/>
              <a:gdLst/>
              <a:ahLst/>
              <a:cxnLst/>
              <a:rect l="l" t="t" r="r" b="b"/>
              <a:pathLst>
                <a:path w="537844" h="598169">
                  <a:moveTo>
                    <a:pt x="59757" y="89639"/>
                  </a:moveTo>
                  <a:lnTo>
                    <a:pt x="507960" y="0"/>
                  </a:lnTo>
                </a:path>
                <a:path w="537844" h="598169">
                  <a:moveTo>
                    <a:pt x="0" y="567719"/>
                  </a:moveTo>
                  <a:lnTo>
                    <a:pt x="537841" y="597600"/>
                  </a:lnTo>
                </a:path>
                <a:path w="537844" h="598169">
                  <a:moveTo>
                    <a:pt x="507960" y="0"/>
                  </a:moveTo>
                  <a:lnTo>
                    <a:pt x="0" y="567719"/>
                  </a:lnTo>
                </a:path>
                <a:path w="537844" h="598169">
                  <a:moveTo>
                    <a:pt x="59757" y="89639"/>
                  </a:moveTo>
                  <a:lnTo>
                    <a:pt x="537841" y="597600"/>
                  </a:lnTo>
                </a:path>
                <a:path w="537844" h="598169">
                  <a:moveTo>
                    <a:pt x="507960" y="0"/>
                  </a:moveTo>
                  <a:lnTo>
                    <a:pt x="537841" y="597600"/>
                  </a:lnTo>
                </a:path>
                <a:path w="537844" h="598169">
                  <a:moveTo>
                    <a:pt x="59757" y="89639"/>
                  </a:moveTo>
                  <a:lnTo>
                    <a:pt x="0" y="567719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3663" y="1658083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5" h="179705">
                  <a:moveTo>
                    <a:pt x="89639" y="0"/>
                  </a:moveTo>
                  <a:lnTo>
                    <a:pt x="54751" y="7045"/>
                  </a:lnTo>
                  <a:lnTo>
                    <a:pt x="26258" y="26257"/>
                  </a:lnTo>
                  <a:lnTo>
                    <a:pt x="7045" y="54750"/>
                  </a:lnTo>
                  <a:lnTo>
                    <a:pt x="0" y="89640"/>
                  </a:lnTo>
                  <a:lnTo>
                    <a:pt x="7045" y="124528"/>
                  </a:lnTo>
                  <a:lnTo>
                    <a:pt x="26258" y="153021"/>
                  </a:lnTo>
                  <a:lnTo>
                    <a:pt x="54751" y="172234"/>
                  </a:lnTo>
                  <a:lnTo>
                    <a:pt x="89639" y="179279"/>
                  </a:lnTo>
                  <a:lnTo>
                    <a:pt x="124527" y="172234"/>
                  </a:lnTo>
                  <a:lnTo>
                    <a:pt x="153020" y="153021"/>
                  </a:lnTo>
                  <a:lnTo>
                    <a:pt x="172233" y="124528"/>
                  </a:lnTo>
                  <a:lnTo>
                    <a:pt x="179279" y="89640"/>
                  </a:lnTo>
                  <a:lnTo>
                    <a:pt x="172233" y="54750"/>
                  </a:lnTo>
                  <a:lnTo>
                    <a:pt x="153020" y="26257"/>
                  </a:lnTo>
                  <a:lnTo>
                    <a:pt x="124527" y="7045"/>
                  </a:lnTo>
                  <a:lnTo>
                    <a:pt x="89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43663" y="1658083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5" h="179705">
                  <a:moveTo>
                    <a:pt x="89639" y="0"/>
                  </a:moveTo>
                  <a:lnTo>
                    <a:pt x="124527" y="7045"/>
                  </a:lnTo>
                  <a:lnTo>
                    <a:pt x="153020" y="26257"/>
                  </a:lnTo>
                  <a:lnTo>
                    <a:pt x="172233" y="54750"/>
                  </a:lnTo>
                  <a:lnTo>
                    <a:pt x="179279" y="89640"/>
                  </a:lnTo>
                  <a:lnTo>
                    <a:pt x="172233" y="124528"/>
                  </a:lnTo>
                  <a:lnTo>
                    <a:pt x="153020" y="153021"/>
                  </a:lnTo>
                  <a:lnTo>
                    <a:pt x="124527" y="172234"/>
                  </a:lnTo>
                  <a:lnTo>
                    <a:pt x="89639" y="179279"/>
                  </a:lnTo>
                  <a:lnTo>
                    <a:pt x="54751" y="172234"/>
                  </a:lnTo>
                  <a:lnTo>
                    <a:pt x="26258" y="153021"/>
                  </a:lnTo>
                  <a:lnTo>
                    <a:pt x="7045" y="124528"/>
                  </a:lnTo>
                  <a:lnTo>
                    <a:pt x="0" y="89640"/>
                  </a:lnTo>
                  <a:lnTo>
                    <a:pt x="7045" y="54750"/>
                  </a:lnTo>
                  <a:lnTo>
                    <a:pt x="26258" y="26257"/>
                  </a:lnTo>
                  <a:lnTo>
                    <a:pt x="54751" y="7045"/>
                  </a:lnTo>
                  <a:lnTo>
                    <a:pt x="89639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81500" y="1687961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5" h="179705">
                  <a:moveTo>
                    <a:pt x="89643" y="0"/>
                  </a:moveTo>
                  <a:lnTo>
                    <a:pt x="54753" y="7045"/>
                  </a:lnTo>
                  <a:lnTo>
                    <a:pt x="26258" y="26258"/>
                  </a:lnTo>
                  <a:lnTo>
                    <a:pt x="7045" y="54753"/>
                  </a:lnTo>
                  <a:lnTo>
                    <a:pt x="0" y="89644"/>
                  </a:lnTo>
                  <a:lnTo>
                    <a:pt x="7045" y="124531"/>
                  </a:lnTo>
                  <a:lnTo>
                    <a:pt x="26258" y="153025"/>
                  </a:lnTo>
                  <a:lnTo>
                    <a:pt x="54753" y="172238"/>
                  </a:lnTo>
                  <a:lnTo>
                    <a:pt x="89643" y="179283"/>
                  </a:lnTo>
                  <a:lnTo>
                    <a:pt x="124533" y="172238"/>
                  </a:lnTo>
                  <a:lnTo>
                    <a:pt x="153026" y="153025"/>
                  </a:lnTo>
                  <a:lnTo>
                    <a:pt x="172239" y="124531"/>
                  </a:lnTo>
                  <a:lnTo>
                    <a:pt x="179284" y="89644"/>
                  </a:lnTo>
                  <a:lnTo>
                    <a:pt x="172239" y="54753"/>
                  </a:lnTo>
                  <a:lnTo>
                    <a:pt x="153026" y="26258"/>
                  </a:lnTo>
                  <a:lnTo>
                    <a:pt x="124533" y="7045"/>
                  </a:lnTo>
                  <a:lnTo>
                    <a:pt x="896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81500" y="1687961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5" h="179705">
                  <a:moveTo>
                    <a:pt x="89643" y="0"/>
                  </a:moveTo>
                  <a:lnTo>
                    <a:pt x="124533" y="7045"/>
                  </a:lnTo>
                  <a:lnTo>
                    <a:pt x="153026" y="26258"/>
                  </a:lnTo>
                  <a:lnTo>
                    <a:pt x="172239" y="54753"/>
                  </a:lnTo>
                  <a:lnTo>
                    <a:pt x="179284" y="89644"/>
                  </a:lnTo>
                  <a:lnTo>
                    <a:pt x="172239" y="124531"/>
                  </a:lnTo>
                  <a:lnTo>
                    <a:pt x="153026" y="153025"/>
                  </a:lnTo>
                  <a:lnTo>
                    <a:pt x="124533" y="172238"/>
                  </a:lnTo>
                  <a:lnTo>
                    <a:pt x="89643" y="179283"/>
                  </a:lnTo>
                  <a:lnTo>
                    <a:pt x="54753" y="172238"/>
                  </a:lnTo>
                  <a:lnTo>
                    <a:pt x="26258" y="153025"/>
                  </a:lnTo>
                  <a:lnTo>
                    <a:pt x="7045" y="124531"/>
                  </a:lnTo>
                  <a:lnTo>
                    <a:pt x="0" y="89644"/>
                  </a:lnTo>
                  <a:lnTo>
                    <a:pt x="7045" y="54753"/>
                  </a:lnTo>
                  <a:lnTo>
                    <a:pt x="26258" y="26258"/>
                  </a:lnTo>
                  <a:lnTo>
                    <a:pt x="54753" y="7045"/>
                  </a:lnTo>
                  <a:lnTo>
                    <a:pt x="89643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53307" y="1094787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5" h="179705">
                  <a:moveTo>
                    <a:pt x="89639" y="0"/>
                  </a:moveTo>
                  <a:lnTo>
                    <a:pt x="54751" y="7045"/>
                  </a:lnTo>
                  <a:lnTo>
                    <a:pt x="26258" y="26256"/>
                  </a:lnTo>
                  <a:lnTo>
                    <a:pt x="7045" y="54749"/>
                  </a:lnTo>
                  <a:lnTo>
                    <a:pt x="0" y="89639"/>
                  </a:lnTo>
                  <a:lnTo>
                    <a:pt x="7045" y="124527"/>
                  </a:lnTo>
                  <a:lnTo>
                    <a:pt x="26258" y="153020"/>
                  </a:lnTo>
                  <a:lnTo>
                    <a:pt x="54751" y="172233"/>
                  </a:lnTo>
                  <a:lnTo>
                    <a:pt x="89639" y="179279"/>
                  </a:lnTo>
                  <a:lnTo>
                    <a:pt x="124528" y="172233"/>
                  </a:lnTo>
                  <a:lnTo>
                    <a:pt x="153022" y="153020"/>
                  </a:lnTo>
                  <a:lnTo>
                    <a:pt x="172234" y="124527"/>
                  </a:lnTo>
                  <a:lnTo>
                    <a:pt x="179280" y="89639"/>
                  </a:lnTo>
                  <a:lnTo>
                    <a:pt x="172234" y="54749"/>
                  </a:lnTo>
                  <a:lnTo>
                    <a:pt x="153022" y="26256"/>
                  </a:lnTo>
                  <a:lnTo>
                    <a:pt x="124528" y="7045"/>
                  </a:lnTo>
                  <a:lnTo>
                    <a:pt x="89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53307" y="1094787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5" h="179705">
                  <a:moveTo>
                    <a:pt x="89639" y="0"/>
                  </a:moveTo>
                  <a:lnTo>
                    <a:pt x="124528" y="7045"/>
                  </a:lnTo>
                  <a:lnTo>
                    <a:pt x="153022" y="26256"/>
                  </a:lnTo>
                  <a:lnTo>
                    <a:pt x="172234" y="54749"/>
                  </a:lnTo>
                  <a:lnTo>
                    <a:pt x="179280" y="89639"/>
                  </a:lnTo>
                  <a:lnTo>
                    <a:pt x="172234" y="124527"/>
                  </a:lnTo>
                  <a:lnTo>
                    <a:pt x="153022" y="153020"/>
                  </a:lnTo>
                  <a:lnTo>
                    <a:pt x="124528" y="172233"/>
                  </a:lnTo>
                  <a:lnTo>
                    <a:pt x="89639" y="179279"/>
                  </a:lnTo>
                  <a:lnTo>
                    <a:pt x="54751" y="172233"/>
                  </a:lnTo>
                  <a:lnTo>
                    <a:pt x="26258" y="153020"/>
                  </a:lnTo>
                  <a:lnTo>
                    <a:pt x="7045" y="124527"/>
                  </a:lnTo>
                  <a:lnTo>
                    <a:pt x="0" y="89639"/>
                  </a:lnTo>
                  <a:lnTo>
                    <a:pt x="7045" y="54749"/>
                  </a:lnTo>
                  <a:lnTo>
                    <a:pt x="26258" y="26256"/>
                  </a:lnTo>
                  <a:lnTo>
                    <a:pt x="54751" y="7045"/>
                  </a:lnTo>
                  <a:lnTo>
                    <a:pt x="89639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03421" y="1180005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5" h="179705">
                  <a:moveTo>
                    <a:pt x="89639" y="0"/>
                  </a:moveTo>
                  <a:lnTo>
                    <a:pt x="54751" y="7045"/>
                  </a:lnTo>
                  <a:lnTo>
                    <a:pt x="26258" y="26256"/>
                  </a:lnTo>
                  <a:lnTo>
                    <a:pt x="7045" y="54749"/>
                  </a:lnTo>
                  <a:lnTo>
                    <a:pt x="0" y="89639"/>
                  </a:lnTo>
                  <a:lnTo>
                    <a:pt x="7045" y="124527"/>
                  </a:lnTo>
                  <a:lnTo>
                    <a:pt x="26258" y="153020"/>
                  </a:lnTo>
                  <a:lnTo>
                    <a:pt x="54751" y="172233"/>
                  </a:lnTo>
                  <a:lnTo>
                    <a:pt x="89639" y="179279"/>
                  </a:lnTo>
                  <a:lnTo>
                    <a:pt x="124529" y="172233"/>
                  </a:lnTo>
                  <a:lnTo>
                    <a:pt x="153024" y="153020"/>
                  </a:lnTo>
                  <a:lnTo>
                    <a:pt x="172237" y="124527"/>
                  </a:lnTo>
                  <a:lnTo>
                    <a:pt x="179283" y="89639"/>
                  </a:lnTo>
                  <a:lnTo>
                    <a:pt x="172237" y="54749"/>
                  </a:lnTo>
                  <a:lnTo>
                    <a:pt x="153024" y="26256"/>
                  </a:lnTo>
                  <a:lnTo>
                    <a:pt x="124529" y="7045"/>
                  </a:lnTo>
                  <a:lnTo>
                    <a:pt x="89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03421" y="1180005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5" h="179705">
                  <a:moveTo>
                    <a:pt x="89639" y="0"/>
                  </a:moveTo>
                  <a:lnTo>
                    <a:pt x="124529" y="7045"/>
                  </a:lnTo>
                  <a:lnTo>
                    <a:pt x="153024" y="26256"/>
                  </a:lnTo>
                  <a:lnTo>
                    <a:pt x="172237" y="54749"/>
                  </a:lnTo>
                  <a:lnTo>
                    <a:pt x="179283" y="89639"/>
                  </a:lnTo>
                  <a:lnTo>
                    <a:pt x="172237" y="124527"/>
                  </a:lnTo>
                  <a:lnTo>
                    <a:pt x="153024" y="153020"/>
                  </a:lnTo>
                  <a:lnTo>
                    <a:pt x="124529" y="172233"/>
                  </a:lnTo>
                  <a:lnTo>
                    <a:pt x="89639" y="179279"/>
                  </a:lnTo>
                  <a:lnTo>
                    <a:pt x="54751" y="172233"/>
                  </a:lnTo>
                  <a:lnTo>
                    <a:pt x="26258" y="153020"/>
                  </a:lnTo>
                  <a:lnTo>
                    <a:pt x="7045" y="124527"/>
                  </a:lnTo>
                  <a:lnTo>
                    <a:pt x="0" y="89639"/>
                  </a:lnTo>
                  <a:lnTo>
                    <a:pt x="7045" y="54749"/>
                  </a:lnTo>
                  <a:lnTo>
                    <a:pt x="26258" y="26256"/>
                  </a:lnTo>
                  <a:lnTo>
                    <a:pt x="54751" y="7045"/>
                  </a:lnTo>
                  <a:lnTo>
                    <a:pt x="89639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08559" y="1166013"/>
              <a:ext cx="592455" cy="641985"/>
            </a:xfrm>
            <a:custGeom>
              <a:avLst/>
              <a:gdLst/>
              <a:ahLst/>
              <a:cxnLst/>
              <a:rect l="l" t="t" r="r" b="b"/>
              <a:pathLst>
                <a:path w="592455" h="641985">
                  <a:moveTo>
                    <a:pt x="195045" y="45112"/>
                  </a:moveTo>
                  <a:lnTo>
                    <a:pt x="207505" y="115445"/>
                  </a:lnTo>
                </a:path>
                <a:path w="592455" h="641985">
                  <a:moveTo>
                    <a:pt x="502822" y="137341"/>
                  </a:moveTo>
                  <a:lnTo>
                    <a:pt x="574148" y="133508"/>
                  </a:lnTo>
                </a:path>
                <a:path w="592455" h="641985">
                  <a:moveTo>
                    <a:pt x="521137" y="492070"/>
                  </a:moveTo>
                  <a:lnTo>
                    <a:pt x="592457" y="488238"/>
                  </a:lnTo>
                </a:path>
                <a:path w="592455" h="641985">
                  <a:moveTo>
                    <a:pt x="139330" y="213265"/>
                  </a:moveTo>
                  <a:lnTo>
                    <a:pt x="194913" y="168409"/>
                  </a:lnTo>
                </a:path>
                <a:path w="592455" h="641985">
                  <a:moveTo>
                    <a:pt x="455610" y="546905"/>
                  </a:moveTo>
                  <a:lnTo>
                    <a:pt x="510085" y="500710"/>
                  </a:lnTo>
                </a:path>
                <a:path w="592455" h="641985">
                  <a:moveTo>
                    <a:pt x="411634" y="0"/>
                  </a:moveTo>
                  <a:lnTo>
                    <a:pt x="424093" y="70332"/>
                  </a:lnTo>
                </a:path>
                <a:path w="592455" h="641985">
                  <a:moveTo>
                    <a:pt x="443063" y="641469"/>
                  </a:moveTo>
                  <a:lnTo>
                    <a:pt x="447288" y="570168"/>
                  </a:lnTo>
                </a:path>
                <a:path w="592455" h="641985">
                  <a:moveTo>
                    <a:pt x="144263" y="623129"/>
                  </a:moveTo>
                  <a:lnTo>
                    <a:pt x="148487" y="551829"/>
                  </a:lnTo>
                </a:path>
                <a:path w="592455" h="641985">
                  <a:moveTo>
                    <a:pt x="130835" y="520165"/>
                  </a:moveTo>
                  <a:lnTo>
                    <a:pt x="79461" y="470544"/>
                  </a:lnTo>
                </a:path>
                <a:path w="592455" h="641985">
                  <a:moveTo>
                    <a:pt x="71015" y="466542"/>
                  </a:moveTo>
                  <a:lnTo>
                    <a:pt x="0" y="458928"/>
                  </a:lnTo>
                </a:path>
                <a:path w="592455" h="641985">
                  <a:moveTo>
                    <a:pt x="34459" y="218103"/>
                  </a:moveTo>
                  <a:lnTo>
                    <a:pt x="105414" y="226322"/>
                  </a:lnTo>
                </a:path>
                <a:path w="592455" h="641985">
                  <a:moveTo>
                    <a:pt x="428685" y="79712"/>
                  </a:moveTo>
                  <a:lnTo>
                    <a:pt x="481950" y="127299"/>
                  </a:lnTo>
                </a:path>
              </a:pathLst>
            </a:custGeom>
            <a:ln w="21083">
              <a:solidFill>
                <a:srgbClr val="A7A9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5300" y="188846"/>
            <a:ext cx="3044825" cy="9036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Organizing</a:t>
            </a:r>
            <a:r>
              <a:rPr sz="14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wrappers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"/>
              <a:cs typeface="Arial"/>
            </a:endParaRPr>
          </a:p>
          <a:p>
            <a:pPr marL="259715">
              <a:lnSpc>
                <a:spcPct val="100000"/>
              </a:lnSpc>
            </a:pPr>
            <a:r>
              <a:rPr sz="1200" spc="-60" dirty="0">
                <a:solidFill>
                  <a:srgbClr val="3333B2"/>
                </a:solidFill>
                <a:latin typeface="Arial"/>
                <a:cs typeface="Arial"/>
              </a:rPr>
              <a:t>Two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 solutions:</a:t>
            </a:r>
            <a:r>
              <a:rPr sz="1200" spc="7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1-on-1 or through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a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broker</a:t>
            </a:r>
            <a:endParaRPr sz="1200">
              <a:latin typeface="Arial"/>
              <a:cs typeface="Arial"/>
            </a:endParaRPr>
          </a:p>
          <a:p>
            <a:pPr marL="113030" algn="ctr">
              <a:lnSpc>
                <a:spcPct val="100000"/>
              </a:lnSpc>
              <a:spcBef>
                <a:spcPts val="83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Wrapper</a:t>
            </a:r>
            <a:endParaRPr sz="6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94264" y="1090364"/>
            <a:ext cx="448309" cy="614045"/>
          </a:xfrm>
          <a:custGeom>
            <a:avLst/>
            <a:gdLst/>
            <a:ahLst/>
            <a:cxnLst/>
            <a:rect l="l" t="t" r="r" b="b"/>
            <a:pathLst>
              <a:path w="448310" h="614044">
                <a:moveTo>
                  <a:pt x="0" y="507957"/>
                </a:moveTo>
                <a:lnTo>
                  <a:pt x="158881" y="613881"/>
                </a:lnTo>
              </a:path>
              <a:path w="448310" h="614044">
                <a:moveTo>
                  <a:pt x="448199" y="0"/>
                </a:moveTo>
                <a:lnTo>
                  <a:pt x="418317" y="119517"/>
                </a:lnTo>
              </a:path>
            </a:pathLst>
          </a:custGeom>
          <a:ln w="527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2953942" y="1087227"/>
            <a:ext cx="723265" cy="778510"/>
            <a:chOff x="2953942" y="1087227"/>
            <a:chExt cx="723265" cy="778510"/>
          </a:xfrm>
        </p:grpSpPr>
        <p:sp>
          <p:nvSpPr>
            <p:cNvPr id="19" name="object 19"/>
            <p:cNvSpPr/>
            <p:nvPr/>
          </p:nvSpPr>
          <p:spPr>
            <a:xfrm>
              <a:off x="3048209" y="1174692"/>
              <a:ext cx="537845" cy="598170"/>
            </a:xfrm>
            <a:custGeom>
              <a:avLst/>
              <a:gdLst/>
              <a:ahLst/>
              <a:cxnLst/>
              <a:rect l="l" t="t" r="r" b="b"/>
              <a:pathLst>
                <a:path w="537845" h="598169">
                  <a:moveTo>
                    <a:pt x="0" y="567719"/>
                  </a:moveTo>
                  <a:lnTo>
                    <a:pt x="298800" y="328677"/>
                  </a:lnTo>
                </a:path>
                <a:path w="537845" h="598169">
                  <a:moveTo>
                    <a:pt x="59759" y="89640"/>
                  </a:moveTo>
                  <a:lnTo>
                    <a:pt x="298800" y="328677"/>
                  </a:lnTo>
                </a:path>
                <a:path w="537845" h="598169">
                  <a:moveTo>
                    <a:pt x="507961" y="0"/>
                  </a:moveTo>
                  <a:lnTo>
                    <a:pt x="298800" y="328677"/>
                  </a:lnTo>
                </a:path>
                <a:path w="537845" h="598169">
                  <a:moveTo>
                    <a:pt x="537838" y="597596"/>
                  </a:moveTo>
                  <a:lnTo>
                    <a:pt x="298800" y="328677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56800" y="1653382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5" h="179705">
                  <a:moveTo>
                    <a:pt x="89639" y="0"/>
                  </a:moveTo>
                  <a:lnTo>
                    <a:pt x="54751" y="7045"/>
                  </a:lnTo>
                  <a:lnTo>
                    <a:pt x="26258" y="26256"/>
                  </a:lnTo>
                  <a:lnTo>
                    <a:pt x="7045" y="54749"/>
                  </a:lnTo>
                  <a:lnTo>
                    <a:pt x="0" y="89639"/>
                  </a:lnTo>
                  <a:lnTo>
                    <a:pt x="7045" y="124527"/>
                  </a:lnTo>
                  <a:lnTo>
                    <a:pt x="26258" y="153020"/>
                  </a:lnTo>
                  <a:lnTo>
                    <a:pt x="54751" y="172233"/>
                  </a:lnTo>
                  <a:lnTo>
                    <a:pt x="89639" y="179278"/>
                  </a:lnTo>
                  <a:lnTo>
                    <a:pt x="124529" y="172233"/>
                  </a:lnTo>
                  <a:lnTo>
                    <a:pt x="153022" y="153020"/>
                  </a:lnTo>
                  <a:lnTo>
                    <a:pt x="172234" y="124527"/>
                  </a:lnTo>
                  <a:lnTo>
                    <a:pt x="179279" y="89639"/>
                  </a:lnTo>
                  <a:lnTo>
                    <a:pt x="172234" y="54749"/>
                  </a:lnTo>
                  <a:lnTo>
                    <a:pt x="153022" y="26256"/>
                  </a:lnTo>
                  <a:lnTo>
                    <a:pt x="124529" y="7045"/>
                  </a:lnTo>
                  <a:lnTo>
                    <a:pt x="89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56800" y="1653382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5" h="179705">
                  <a:moveTo>
                    <a:pt x="89639" y="0"/>
                  </a:moveTo>
                  <a:lnTo>
                    <a:pt x="124529" y="7045"/>
                  </a:lnTo>
                  <a:lnTo>
                    <a:pt x="153022" y="26256"/>
                  </a:lnTo>
                  <a:lnTo>
                    <a:pt x="172234" y="54749"/>
                  </a:lnTo>
                  <a:lnTo>
                    <a:pt x="179279" y="89639"/>
                  </a:lnTo>
                  <a:lnTo>
                    <a:pt x="172234" y="124527"/>
                  </a:lnTo>
                  <a:lnTo>
                    <a:pt x="153022" y="153020"/>
                  </a:lnTo>
                  <a:lnTo>
                    <a:pt x="124529" y="172233"/>
                  </a:lnTo>
                  <a:lnTo>
                    <a:pt x="89639" y="179278"/>
                  </a:lnTo>
                  <a:lnTo>
                    <a:pt x="54751" y="172233"/>
                  </a:lnTo>
                  <a:lnTo>
                    <a:pt x="26258" y="153020"/>
                  </a:lnTo>
                  <a:lnTo>
                    <a:pt x="7045" y="124527"/>
                  </a:lnTo>
                  <a:lnTo>
                    <a:pt x="0" y="89639"/>
                  </a:lnTo>
                  <a:lnTo>
                    <a:pt x="7045" y="54749"/>
                  </a:lnTo>
                  <a:lnTo>
                    <a:pt x="26258" y="26256"/>
                  </a:lnTo>
                  <a:lnTo>
                    <a:pt x="54751" y="7045"/>
                  </a:lnTo>
                  <a:lnTo>
                    <a:pt x="89639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94641" y="1683258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4" h="179705">
                  <a:moveTo>
                    <a:pt x="89639" y="0"/>
                  </a:moveTo>
                  <a:lnTo>
                    <a:pt x="54749" y="7045"/>
                  </a:lnTo>
                  <a:lnTo>
                    <a:pt x="26256" y="26258"/>
                  </a:lnTo>
                  <a:lnTo>
                    <a:pt x="7045" y="54753"/>
                  </a:lnTo>
                  <a:lnTo>
                    <a:pt x="0" y="89644"/>
                  </a:lnTo>
                  <a:lnTo>
                    <a:pt x="7045" y="124532"/>
                  </a:lnTo>
                  <a:lnTo>
                    <a:pt x="26256" y="153025"/>
                  </a:lnTo>
                  <a:lnTo>
                    <a:pt x="54749" y="172238"/>
                  </a:lnTo>
                  <a:lnTo>
                    <a:pt x="89639" y="179283"/>
                  </a:lnTo>
                  <a:lnTo>
                    <a:pt x="124527" y="172238"/>
                  </a:lnTo>
                  <a:lnTo>
                    <a:pt x="153020" y="153025"/>
                  </a:lnTo>
                  <a:lnTo>
                    <a:pt x="172233" y="124532"/>
                  </a:lnTo>
                  <a:lnTo>
                    <a:pt x="179279" y="89644"/>
                  </a:lnTo>
                  <a:lnTo>
                    <a:pt x="172233" y="54753"/>
                  </a:lnTo>
                  <a:lnTo>
                    <a:pt x="153020" y="26258"/>
                  </a:lnTo>
                  <a:lnTo>
                    <a:pt x="124527" y="7045"/>
                  </a:lnTo>
                  <a:lnTo>
                    <a:pt x="89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94641" y="1683258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4" h="179705">
                  <a:moveTo>
                    <a:pt x="89639" y="0"/>
                  </a:moveTo>
                  <a:lnTo>
                    <a:pt x="124527" y="7045"/>
                  </a:lnTo>
                  <a:lnTo>
                    <a:pt x="153020" y="26258"/>
                  </a:lnTo>
                  <a:lnTo>
                    <a:pt x="172233" y="54753"/>
                  </a:lnTo>
                  <a:lnTo>
                    <a:pt x="179279" y="89644"/>
                  </a:lnTo>
                  <a:lnTo>
                    <a:pt x="172233" y="124532"/>
                  </a:lnTo>
                  <a:lnTo>
                    <a:pt x="153020" y="153025"/>
                  </a:lnTo>
                  <a:lnTo>
                    <a:pt x="124527" y="172238"/>
                  </a:lnTo>
                  <a:lnTo>
                    <a:pt x="89639" y="179283"/>
                  </a:lnTo>
                  <a:lnTo>
                    <a:pt x="54749" y="172238"/>
                  </a:lnTo>
                  <a:lnTo>
                    <a:pt x="26256" y="153025"/>
                  </a:lnTo>
                  <a:lnTo>
                    <a:pt x="7045" y="124532"/>
                  </a:lnTo>
                  <a:lnTo>
                    <a:pt x="0" y="89644"/>
                  </a:lnTo>
                  <a:lnTo>
                    <a:pt x="7045" y="54753"/>
                  </a:lnTo>
                  <a:lnTo>
                    <a:pt x="26256" y="26258"/>
                  </a:lnTo>
                  <a:lnTo>
                    <a:pt x="54749" y="7045"/>
                  </a:lnTo>
                  <a:lnTo>
                    <a:pt x="89639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66444" y="1090085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4" h="179705">
                  <a:moveTo>
                    <a:pt x="89639" y="0"/>
                  </a:moveTo>
                  <a:lnTo>
                    <a:pt x="54751" y="7045"/>
                  </a:lnTo>
                  <a:lnTo>
                    <a:pt x="26258" y="26256"/>
                  </a:lnTo>
                  <a:lnTo>
                    <a:pt x="7045" y="54749"/>
                  </a:lnTo>
                  <a:lnTo>
                    <a:pt x="0" y="89639"/>
                  </a:lnTo>
                  <a:lnTo>
                    <a:pt x="7045" y="124527"/>
                  </a:lnTo>
                  <a:lnTo>
                    <a:pt x="26258" y="153020"/>
                  </a:lnTo>
                  <a:lnTo>
                    <a:pt x="54751" y="172233"/>
                  </a:lnTo>
                  <a:lnTo>
                    <a:pt x="89639" y="179279"/>
                  </a:lnTo>
                  <a:lnTo>
                    <a:pt x="124529" y="172233"/>
                  </a:lnTo>
                  <a:lnTo>
                    <a:pt x="153024" y="153020"/>
                  </a:lnTo>
                  <a:lnTo>
                    <a:pt x="172237" y="124527"/>
                  </a:lnTo>
                  <a:lnTo>
                    <a:pt x="179283" y="89639"/>
                  </a:lnTo>
                  <a:lnTo>
                    <a:pt x="172237" y="54749"/>
                  </a:lnTo>
                  <a:lnTo>
                    <a:pt x="153024" y="26256"/>
                  </a:lnTo>
                  <a:lnTo>
                    <a:pt x="124529" y="7045"/>
                  </a:lnTo>
                  <a:lnTo>
                    <a:pt x="89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66444" y="1090085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4" h="179705">
                  <a:moveTo>
                    <a:pt x="89639" y="0"/>
                  </a:moveTo>
                  <a:lnTo>
                    <a:pt x="124529" y="7045"/>
                  </a:lnTo>
                  <a:lnTo>
                    <a:pt x="153024" y="26256"/>
                  </a:lnTo>
                  <a:lnTo>
                    <a:pt x="172237" y="54749"/>
                  </a:lnTo>
                  <a:lnTo>
                    <a:pt x="179283" y="89639"/>
                  </a:lnTo>
                  <a:lnTo>
                    <a:pt x="172237" y="124527"/>
                  </a:lnTo>
                  <a:lnTo>
                    <a:pt x="153024" y="153020"/>
                  </a:lnTo>
                  <a:lnTo>
                    <a:pt x="124529" y="172233"/>
                  </a:lnTo>
                  <a:lnTo>
                    <a:pt x="89639" y="179279"/>
                  </a:lnTo>
                  <a:lnTo>
                    <a:pt x="54751" y="172233"/>
                  </a:lnTo>
                  <a:lnTo>
                    <a:pt x="26258" y="153020"/>
                  </a:lnTo>
                  <a:lnTo>
                    <a:pt x="7045" y="124527"/>
                  </a:lnTo>
                  <a:lnTo>
                    <a:pt x="0" y="89639"/>
                  </a:lnTo>
                  <a:lnTo>
                    <a:pt x="7045" y="54749"/>
                  </a:lnTo>
                  <a:lnTo>
                    <a:pt x="26258" y="26256"/>
                  </a:lnTo>
                  <a:lnTo>
                    <a:pt x="54751" y="7045"/>
                  </a:lnTo>
                  <a:lnTo>
                    <a:pt x="89639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16562" y="1175302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5" h="179705">
                  <a:moveTo>
                    <a:pt x="89639" y="0"/>
                  </a:moveTo>
                  <a:lnTo>
                    <a:pt x="54749" y="7045"/>
                  </a:lnTo>
                  <a:lnTo>
                    <a:pt x="26256" y="26256"/>
                  </a:lnTo>
                  <a:lnTo>
                    <a:pt x="7045" y="54749"/>
                  </a:lnTo>
                  <a:lnTo>
                    <a:pt x="0" y="89639"/>
                  </a:lnTo>
                  <a:lnTo>
                    <a:pt x="7045" y="124527"/>
                  </a:lnTo>
                  <a:lnTo>
                    <a:pt x="26256" y="153020"/>
                  </a:lnTo>
                  <a:lnTo>
                    <a:pt x="54749" y="172233"/>
                  </a:lnTo>
                  <a:lnTo>
                    <a:pt x="89639" y="179279"/>
                  </a:lnTo>
                  <a:lnTo>
                    <a:pt x="124527" y="172233"/>
                  </a:lnTo>
                  <a:lnTo>
                    <a:pt x="153020" y="153020"/>
                  </a:lnTo>
                  <a:lnTo>
                    <a:pt x="172233" y="124527"/>
                  </a:lnTo>
                  <a:lnTo>
                    <a:pt x="179279" y="89639"/>
                  </a:lnTo>
                  <a:lnTo>
                    <a:pt x="172233" y="54749"/>
                  </a:lnTo>
                  <a:lnTo>
                    <a:pt x="153020" y="26256"/>
                  </a:lnTo>
                  <a:lnTo>
                    <a:pt x="124527" y="7045"/>
                  </a:lnTo>
                  <a:lnTo>
                    <a:pt x="89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16562" y="1175302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5" h="179705">
                  <a:moveTo>
                    <a:pt x="89639" y="0"/>
                  </a:moveTo>
                  <a:lnTo>
                    <a:pt x="124527" y="7045"/>
                  </a:lnTo>
                  <a:lnTo>
                    <a:pt x="153020" y="26256"/>
                  </a:lnTo>
                  <a:lnTo>
                    <a:pt x="172233" y="54749"/>
                  </a:lnTo>
                  <a:lnTo>
                    <a:pt x="179279" y="89639"/>
                  </a:lnTo>
                  <a:lnTo>
                    <a:pt x="172233" y="124527"/>
                  </a:lnTo>
                  <a:lnTo>
                    <a:pt x="153020" y="153020"/>
                  </a:lnTo>
                  <a:lnTo>
                    <a:pt x="124527" y="172233"/>
                  </a:lnTo>
                  <a:lnTo>
                    <a:pt x="89639" y="179279"/>
                  </a:lnTo>
                  <a:lnTo>
                    <a:pt x="54749" y="172233"/>
                  </a:lnTo>
                  <a:lnTo>
                    <a:pt x="26256" y="153020"/>
                  </a:lnTo>
                  <a:lnTo>
                    <a:pt x="7045" y="124527"/>
                  </a:lnTo>
                  <a:lnTo>
                    <a:pt x="0" y="89639"/>
                  </a:lnTo>
                  <a:lnTo>
                    <a:pt x="7045" y="54749"/>
                  </a:lnTo>
                  <a:lnTo>
                    <a:pt x="26256" y="26256"/>
                  </a:lnTo>
                  <a:lnTo>
                    <a:pt x="54749" y="7045"/>
                  </a:lnTo>
                  <a:lnTo>
                    <a:pt x="89639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13526" y="1257695"/>
              <a:ext cx="418465" cy="450850"/>
            </a:xfrm>
            <a:custGeom>
              <a:avLst/>
              <a:gdLst/>
              <a:ahLst/>
              <a:cxnLst/>
              <a:rect l="l" t="t" r="r" b="b"/>
              <a:pathLst>
                <a:path w="418464" h="450850">
                  <a:moveTo>
                    <a:pt x="53717" y="116869"/>
                  </a:moveTo>
                  <a:lnTo>
                    <a:pt x="104919" y="67071"/>
                  </a:lnTo>
                </a:path>
                <a:path w="418464" h="450850">
                  <a:moveTo>
                    <a:pt x="122523" y="185916"/>
                  </a:moveTo>
                  <a:lnTo>
                    <a:pt x="173725" y="136118"/>
                  </a:lnTo>
                </a:path>
                <a:path w="418464" h="450850">
                  <a:moveTo>
                    <a:pt x="363780" y="450520"/>
                  </a:moveTo>
                  <a:lnTo>
                    <a:pt x="418259" y="404325"/>
                  </a:lnTo>
                </a:path>
                <a:path w="418464" h="450850">
                  <a:moveTo>
                    <a:pt x="281148" y="353345"/>
                  </a:moveTo>
                  <a:lnTo>
                    <a:pt x="335624" y="307149"/>
                  </a:lnTo>
                </a:path>
                <a:path w="418464" h="450850">
                  <a:moveTo>
                    <a:pt x="45890" y="441041"/>
                  </a:moveTo>
                  <a:lnTo>
                    <a:pt x="0" y="386306"/>
                  </a:lnTo>
                </a:path>
                <a:path w="418464" h="450850">
                  <a:moveTo>
                    <a:pt x="166914" y="349458"/>
                  </a:moveTo>
                  <a:lnTo>
                    <a:pt x="121028" y="294723"/>
                  </a:lnTo>
                </a:path>
                <a:path w="418464" h="450850">
                  <a:moveTo>
                    <a:pt x="346910" y="0"/>
                  </a:moveTo>
                  <a:lnTo>
                    <a:pt x="406689" y="39095"/>
                  </a:lnTo>
                </a:path>
                <a:path w="418464" h="450850">
                  <a:moveTo>
                    <a:pt x="263364" y="126153"/>
                  </a:moveTo>
                  <a:lnTo>
                    <a:pt x="323139" y="165250"/>
                  </a:lnTo>
                </a:path>
              </a:pathLst>
            </a:custGeom>
            <a:ln w="21083">
              <a:solidFill>
                <a:srgbClr val="A7A9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54899" y="1414830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4" h="179705">
                  <a:moveTo>
                    <a:pt x="89643" y="0"/>
                  </a:moveTo>
                  <a:lnTo>
                    <a:pt x="54753" y="7045"/>
                  </a:lnTo>
                  <a:lnTo>
                    <a:pt x="26258" y="26258"/>
                  </a:lnTo>
                  <a:lnTo>
                    <a:pt x="7045" y="54751"/>
                  </a:lnTo>
                  <a:lnTo>
                    <a:pt x="0" y="89639"/>
                  </a:lnTo>
                  <a:lnTo>
                    <a:pt x="7045" y="124529"/>
                  </a:lnTo>
                  <a:lnTo>
                    <a:pt x="26258" y="153022"/>
                  </a:lnTo>
                  <a:lnTo>
                    <a:pt x="54753" y="172234"/>
                  </a:lnTo>
                  <a:lnTo>
                    <a:pt x="89643" y="179279"/>
                  </a:lnTo>
                  <a:lnTo>
                    <a:pt x="124531" y="172234"/>
                  </a:lnTo>
                  <a:lnTo>
                    <a:pt x="153025" y="153022"/>
                  </a:lnTo>
                  <a:lnTo>
                    <a:pt x="172237" y="124529"/>
                  </a:lnTo>
                  <a:lnTo>
                    <a:pt x="179283" y="89639"/>
                  </a:lnTo>
                  <a:lnTo>
                    <a:pt x="172237" y="54751"/>
                  </a:lnTo>
                  <a:lnTo>
                    <a:pt x="153025" y="26258"/>
                  </a:lnTo>
                  <a:lnTo>
                    <a:pt x="124531" y="7045"/>
                  </a:lnTo>
                  <a:lnTo>
                    <a:pt x="89643" y="0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54899" y="1414830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4" h="179705">
                  <a:moveTo>
                    <a:pt x="89643" y="0"/>
                  </a:moveTo>
                  <a:lnTo>
                    <a:pt x="124531" y="7045"/>
                  </a:lnTo>
                  <a:lnTo>
                    <a:pt x="153025" y="26258"/>
                  </a:lnTo>
                  <a:lnTo>
                    <a:pt x="172237" y="54751"/>
                  </a:lnTo>
                  <a:lnTo>
                    <a:pt x="179283" y="89639"/>
                  </a:lnTo>
                  <a:lnTo>
                    <a:pt x="172237" y="124529"/>
                  </a:lnTo>
                  <a:lnTo>
                    <a:pt x="153025" y="153022"/>
                  </a:lnTo>
                  <a:lnTo>
                    <a:pt x="124531" y="172234"/>
                  </a:lnTo>
                  <a:lnTo>
                    <a:pt x="89643" y="179279"/>
                  </a:lnTo>
                  <a:lnTo>
                    <a:pt x="54753" y="172234"/>
                  </a:lnTo>
                  <a:lnTo>
                    <a:pt x="26258" y="153022"/>
                  </a:lnTo>
                  <a:lnTo>
                    <a:pt x="7045" y="124529"/>
                  </a:lnTo>
                  <a:lnTo>
                    <a:pt x="0" y="89639"/>
                  </a:lnTo>
                  <a:lnTo>
                    <a:pt x="7045" y="54751"/>
                  </a:lnTo>
                  <a:lnTo>
                    <a:pt x="26258" y="26258"/>
                  </a:lnTo>
                  <a:lnTo>
                    <a:pt x="54753" y="7045"/>
                  </a:lnTo>
                  <a:lnTo>
                    <a:pt x="89643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785984" y="1435241"/>
            <a:ext cx="274320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Broker</a:t>
            </a:r>
            <a:endParaRPr sz="65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078091" y="1503370"/>
            <a:ext cx="179705" cy="0"/>
          </a:xfrm>
          <a:custGeom>
            <a:avLst/>
            <a:gdLst/>
            <a:ahLst/>
            <a:cxnLst/>
            <a:rect l="l" t="t" r="r" b="b"/>
            <a:pathLst>
              <a:path w="179704">
                <a:moveTo>
                  <a:pt x="0" y="0"/>
                </a:moveTo>
                <a:lnTo>
                  <a:pt x="179283" y="4"/>
                </a:lnTo>
              </a:path>
            </a:pathLst>
          </a:custGeom>
          <a:ln w="527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21894" y="2145002"/>
            <a:ext cx="2997835" cy="687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Complexity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with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solidFill>
                  <a:srgbClr val="3333B2"/>
                </a:solidFill>
                <a:latin typeface="Arial"/>
                <a:cs typeface="Arial"/>
              </a:rPr>
              <a:t>N</a:t>
            </a:r>
            <a:r>
              <a:rPr sz="1200" i="1" spc="8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applications</a:t>
            </a:r>
            <a:endParaRPr sz="1200">
              <a:latin typeface="Arial"/>
              <a:cs typeface="Arial"/>
            </a:endParaRPr>
          </a:p>
          <a:p>
            <a:pPr marL="314960" indent="-168275">
              <a:lnSpc>
                <a:spcPct val="100000"/>
              </a:lnSpc>
              <a:spcBef>
                <a:spcPts val="780"/>
              </a:spcBef>
              <a:buClr>
                <a:srgbClr val="3333B2"/>
              </a:buClr>
              <a:buChar char="►"/>
              <a:tabLst>
                <a:tab pos="315595" algn="l"/>
              </a:tabLst>
            </a:pP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1-on-1</a:t>
            </a:r>
            <a:r>
              <a:rPr sz="1000" spc="-5" dirty="0">
                <a:latin typeface="Arial"/>
                <a:cs typeface="Arial"/>
              </a:rPr>
              <a:t>: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requires </a:t>
            </a:r>
            <a:r>
              <a:rPr sz="1000" i="1" spc="-5" dirty="0">
                <a:latin typeface="Arial"/>
                <a:cs typeface="Arial"/>
              </a:rPr>
              <a:t>N</a:t>
            </a:r>
            <a:r>
              <a:rPr sz="1000" i="1" spc="-65" dirty="0">
                <a:latin typeface="Arial"/>
                <a:cs typeface="Arial"/>
              </a:rPr>
              <a:t> </a:t>
            </a:r>
            <a:r>
              <a:rPr sz="1000" i="1" spc="-30" dirty="0">
                <a:latin typeface="メイリオ"/>
                <a:cs typeface="メイリオ"/>
              </a:rPr>
              <a:t>×</a:t>
            </a:r>
            <a:r>
              <a:rPr sz="1000" i="1" spc="-204" dirty="0">
                <a:latin typeface="メイリオ"/>
                <a:cs typeface="メイリオ"/>
              </a:rPr>
              <a:t> </a:t>
            </a:r>
            <a:r>
              <a:rPr sz="1000" spc="50" dirty="0">
                <a:latin typeface="Arial"/>
                <a:cs typeface="Arial"/>
              </a:rPr>
              <a:t>(</a:t>
            </a:r>
            <a:r>
              <a:rPr sz="1000" i="1" spc="-5" dirty="0">
                <a:latin typeface="Arial"/>
                <a:cs typeface="Arial"/>
              </a:rPr>
              <a:t>N</a:t>
            </a:r>
            <a:r>
              <a:rPr sz="1000" i="1" spc="-65" dirty="0">
                <a:latin typeface="Arial"/>
                <a:cs typeface="Arial"/>
              </a:rPr>
              <a:t> </a:t>
            </a:r>
            <a:r>
              <a:rPr sz="1000" i="1" spc="-30" dirty="0">
                <a:latin typeface="メイリオ"/>
                <a:cs typeface="メイリオ"/>
              </a:rPr>
              <a:t>−</a:t>
            </a:r>
            <a:r>
              <a:rPr sz="1000" i="1" spc="-204" dirty="0">
                <a:latin typeface="メイリオ"/>
                <a:cs typeface="メイリオ"/>
              </a:rPr>
              <a:t> </a:t>
            </a:r>
            <a:r>
              <a:rPr sz="1000" spc="-5" dirty="0">
                <a:latin typeface="Arial"/>
                <a:cs typeface="Arial"/>
              </a:rPr>
              <a:t>1</a:t>
            </a:r>
            <a:r>
              <a:rPr sz="1000" spc="50" dirty="0">
                <a:latin typeface="Arial"/>
                <a:cs typeface="Arial"/>
              </a:rPr>
              <a:t>)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190" dirty="0">
                <a:latin typeface="Arial"/>
                <a:cs typeface="Arial"/>
              </a:rPr>
              <a:t>=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i="1" spc="30" dirty="0">
                <a:latin typeface="Arial"/>
                <a:cs typeface="Arial"/>
              </a:rPr>
              <a:t>O</a:t>
            </a:r>
            <a:r>
              <a:rPr sz="1000" spc="50" dirty="0">
                <a:latin typeface="Arial"/>
                <a:cs typeface="Arial"/>
              </a:rPr>
              <a:t>(</a:t>
            </a:r>
            <a:r>
              <a:rPr sz="1000" i="1" spc="70" dirty="0">
                <a:latin typeface="Arial"/>
                <a:cs typeface="Arial"/>
              </a:rPr>
              <a:t>N</a:t>
            </a:r>
            <a:r>
              <a:rPr sz="1050" spc="97" baseline="27777" dirty="0">
                <a:latin typeface="Arial"/>
                <a:cs typeface="Arial"/>
              </a:rPr>
              <a:t>2</a:t>
            </a:r>
            <a:r>
              <a:rPr sz="1000" spc="50" dirty="0">
                <a:latin typeface="Arial"/>
                <a:cs typeface="Arial"/>
              </a:rPr>
              <a:t>)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w</a:t>
            </a:r>
            <a:r>
              <a:rPr sz="1000" spc="-15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appers</a:t>
            </a:r>
            <a:endParaRPr sz="1000">
              <a:latin typeface="Arial"/>
              <a:cs typeface="Arial"/>
            </a:endParaRPr>
          </a:p>
          <a:p>
            <a:pPr marL="314960" indent="-168275">
              <a:lnSpc>
                <a:spcPct val="100000"/>
              </a:lnSpc>
              <a:spcBef>
                <a:spcPts val="590"/>
              </a:spcBef>
              <a:buClr>
                <a:srgbClr val="3333B2"/>
              </a:buClr>
              <a:buChar char="►"/>
              <a:tabLst>
                <a:tab pos="315595" algn="l"/>
              </a:tabLst>
            </a:pP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broker</a:t>
            </a:r>
            <a:r>
              <a:rPr sz="1000" spc="-5" dirty="0">
                <a:latin typeface="Arial"/>
                <a:cs typeface="Arial"/>
              </a:rPr>
              <a:t>: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requires</a:t>
            </a:r>
            <a:r>
              <a:rPr sz="1000" spc="-10" dirty="0">
                <a:latin typeface="Arial"/>
                <a:cs typeface="Arial"/>
              </a:rPr>
              <a:t> 2</a:t>
            </a:r>
            <a:r>
              <a:rPr sz="1000" i="1" spc="-10" dirty="0">
                <a:latin typeface="Arial"/>
                <a:cs typeface="Arial"/>
              </a:rPr>
              <a:t>N</a:t>
            </a:r>
            <a:r>
              <a:rPr sz="1000" i="1" spc="15" dirty="0">
                <a:latin typeface="Arial"/>
                <a:cs typeface="Arial"/>
              </a:rPr>
              <a:t> </a:t>
            </a:r>
            <a:r>
              <a:rPr sz="1000" spc="190" dirty="0">
                <a:latin typeface="Arial"/>
                <a:cs typeface="Arial"/>
              </a:rPr>
              <a:t>=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i="1" spc="50" dirty="0">
                <a:latin typeface="Arial"/>
                <a:cs typeface="Arial"/>
              </a:rPr>
              <a:t>O</a:t>
            </a:r>
            <a:r>
              <a:rPr sz="1000" spc="50" dirty="0">
                <a:latin typeface="Arial"/>
                <a:cs typeface="Arial"/>
              </a:rPr>
              <a:t>(</a:t>
            </a:r>
            <a:r>
              <a:rPr sz="1000" i="1" spc="50" dirty="0">
                <a:latin typeface="Arial"/>
                <a:cs typeface="Arial"/>
              </a:rPr>
              <a:t>N</a:t>
            </a:r>
            <a:r>
              <a:rPr sz="1000" spc="50" dirty="0">
                <a:latin typeface="Arial"/>
                <a:cs typeface="Arial"/>
              </a:rPr>
              <a:t>)</a:t>
            </a:r>
            <a:r>
              <a:rPr sz="1000" spc="-5" dirty="0">
                <a:latin typeface="Arial"/>
                <a:cs typeface="Arial"/>
              </a:rPr>
              <a:t> wrappers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17</a:t>
            </a:r>
            <a:r>
              <a:rPr spc="-40" dirty="0"/>
              <a:t> </a:t>
            </a:r>
            <a:r>
              <a:rPr spc="-5" dirty="0"/>
              <a:t>/</a:t>
            </a:r>
            <a:r>
              <a:rPr spc="-35" dirty="0"/>
              <a:t> </a:t>
            </a:r>
            <a:r>
              <a:rPr spc="-5" dirty="0"/>
              <a:t>36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300563" y="3331252"/>
            <a:ext cx="24130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3</a:t>
            </a:fld>
            <a:r>
              <a:rPr sz="600" spc="-40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1165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Architectures:</a:t>
            </a:r>
            <a:r>
              <a:rPr sz="600" spc="15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Architectural</a:t>
            </a:r>
            <a:r>
              <a:rPr sz="600" spc="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styles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188846"/>
            <a:ext cx="15525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Architectural</a:t>
            </a:r>
            <a:r>
              <a:rPr spc="-25" dirty="0"/>
              <a:t> </a:t>
            </a:r>
            <a:r>
              <a:rPr spc="10" dirty="0"/>
              <a:t>styles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5028" y="767738"/>
            <a:ext cx="3994150" cy="14484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10">
              <a:lnSpc>
                <a:spcPts val="1410"/>
              </a:lnSpc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Co</a:t>
            </a:r>
            <a:r>
              <a:rPr lang="en-US" sz="1200" spc="-5" dirty="0">
                <a:solidFill>
                  <a:srgbClr val="3333B2"/>
                </a:solidFill>
                <a:latin typeface="Arial"/>
                <a:cs typeface="Arial"/>
              </a:rPr>
              <a:t>mponent</a:t>
            </a:r>
            <a:endParaRPr sz="1200" dirty="0">
              <a:latin typeface="Arial"/>
              <a:cs typeface="Arial"/>
            </a:endParaRPr>
          </a:p>
          <a:p>
            <a:pPr marL="54610" marR="338455" indent="-4445" algn="just">
              <a:lnSpc>
                <a:spcPts val="1200"/>
              </a:lnSpc>
              <a:spcBef>
                <a:spcPts val="15"/>
              </a:spcBef>
            </a:pPr>
            <a:r>
              <a:rPr lang="en-US" sz="1000" spc="-5" dirty="0">
                <a:latin typeface="Arial"/>
                <a:cs typeface="Arial"/>
              </a:rPr>
              <a:t>A component is a modular unit with well-defined required and provided interfaces that is replaceable within its environment.</a:t>
            </a:r>
          </a:p>
          <a:p>
            <a:pPr marL="54610" marR="338455" indent="-4445">
              <a:lnSpc>
                <a:spcPts val="1200"/>
              </a:lnSpc>
              <a:spcBef>
                <a:spcPts val="15"/>
              </a:spcBef>
            </a:pPr>
            <a:endParaRPr lang="en-US" sz="1000" spc="-5" dirty="0">
              <a:latin typeface="Arial"/>
              <a:cs typeface="Arial"/>
            </a:endParaRPr>
          </a:p>
          <a:p>
            <a:pPr marL="54610">
              <a:lnSpc>
                <a:spcPts val="1410"/>
              </a:lnSpc>
            </a:pPr>
            <a:r>
              <a:rPr lang="en-US" sz="1200" spc="-5" dirty="0">
                <a:solidFill>
                  <a:srgbClr val="3333B2"/>
                </a:solidFill>
                <a:latin typeface="Arial"/>
                <a:cs typeface="Arial"/>
              </a:rPr>
              <a:t>Connector</a:t>
            </a:r>
            <a:endParaRPr lang="en-US" sz="1200" dirty="0">
              <a:latin typeface="Arial"/>
              <a:cs typeface="Arial"/>
            </a:endParaRPr>
          </a:p>
          <a:p>
            <a:pPr marL="54610" marR="338455" indent="-4445" algn="just">
              <a:lnSpc>
                <a:spcPts val="1200"/>
              </a:lnSpc>
              <a:spcBef>
                <a:spcPts val="15"/>
              </a:spcBef>
            </a:pPr>
            <a:r>
              <a:rPr lang="en-US" sz="1000" spc="-5" dirty="0">
                <a:latin typeface="Arial"/>
                <a:cs typeface="Arial"/>
              </a:rPr>
              <a:t>A mechanism</a:t>
            </a:r>
            <a:r>
              <a:rPr lang="en-US" sz="1000" dirty="0">
                <a:latin typeface="Arial"/>
                <a:cs typeface="Arial"/>
              </a:rPr>
              <a:t> </a:t>
            </a:r>
            <a:r>
              <a:rPr lang="en-US" sz="1000" spc="-5" dirty="0">
                <a:latin typeface="Arial"/>
                <a:cs typeface="Arial"/>
              </a:rPr>
              <a:t>that</a:t>
            </a:r>
            <a:r>
              <a:rPr lang="en-US" sz="1000" dirty="0">
                <a:latin typeface="Arial"/>
                <a:cs typeface="Arial"/>
              </a:rPr>
              <a:t> </a:t>
            </a:r>
            <a:r>
              <a:rPr lang="en-US" sz="1000" spc="-5" dirty="0">
                <a:latin typeface="Arial"/>
                <a:cs typeface="Arial"/>
              </a:rPr>
              <a:t>mediates</a:t>
            </a:r>
            <a:r>
              <a:rPr lang="en-US" sz="1000" dirty="0">
                <a:latin typeface="Arial"/>
                <a:cs typeface="Arial"/>
              </a:rPr>
              <a:t> </a:t>
            </a:r>
            <a:r>
              <a:rPr lang="en-US" sz="1000" spc="-5" dirty="0">
                <a:latin typeface="Arial"/>
                <a:cs typeface="Arial"/>
              </a:rPr>
              <a:t>communication, coordination,</a:t>
            </a:r>
            <a:r>
              <a:rPr lang="en-US" sz="1000" dirty="0">
                <a:latin typeface="Arial"/>
                <a:cs typeface="Arial"/>
              </a:rPr>
              <a:t> </a:t>
            </a:r>
            <a:r>
              <a:rPr lang="en-US" sz="1000" spc="-5" dirty="0">
                <a:latin typeface="Arial"/>
                <a:cs typeface="Arial"/>
              </a:rPr>
              <a:t>or </a:t>
            </a:r>
            <a:r>
              <a:rPr lang="en-US" sz="1000" dirty="0">
                <a:latin typeface="Arial"/>
                <a:cs typeface="Arial"/>
              </a:rPr>
              <a:t> </a:t>
            </a:r>
            <a:r>
              <a:rPr lang="en-US" sz="1000" spc="-5" dirty="0">
                <a:latin typeface="Arial"/>
                <a:cs typeface="Arial"/>
              </a:rPr>
              <a:t>cooperation among</a:t>
            </a:r>
            <a:r>
              <a:rPr lang="en-US" sz="1000" dirty="0">
                <a:latin typeface="Arial"/>
                <a:cs typeface="Arial"/>
              </a:rPr>
              <a:t> </a:t>
            </a:r>
            <a:r>
              <a:rPr lang="en-US" sz="1000" spc="-5" dirty="0">
                <a:latin typeface="Arial"/>
                <a:cs typeface="Arial"/>
              </a:rPr>
              <a:t>components.</a:t>
            </a:r>
            <a:r>
              <a:rPr lang="en-US" sz="1000" spc="65" dirty="0">
                <a:latin typeface="Arial"/>
                <a:cs typeface="Arial"/>
              </a:rPr>
              <a:t> </a:t>
            </a:r>
            <a:r>
              <a:rPr lang="en-US" sz="1000" spc="-5" dirty="0">
                <a:solidFill>
                  <a:srgbClr val="0000FA"/>
                </a:solidFill>
                <a:latin typeface="Arial"/>
                <a:cs typeface="Arial"/>
              </a:rPr>
              <a:t>Example</a:t>
            </a:r>
            <a:r>
              <a:rPr lang="en-US" sz="1000" spc="-5" dirty="0">
                <a:latin typeface="Arial"/>
                <a:cs typeface="Arial"/>
              </a:rPr>
              <a:t>:</a:t>
            </a:r>
            <a:r>
              <a:rPr lang="en-US" sz="1000" spc="60" dirty="0">
                <a:latin typeface="Arial"/>
                <a:cs typeface="Arial"/>
              </a:rPr>
              <a:t> </a:t>
            </a:r>
            <a:r>
              <a:rPr lang="en-US" sz="1000" spc="-5" dirty="0">
                <a:latin typeface="Arial"/>
                <a:cs typeface="Arial"/>
              </a:rPr>
              <a:t>facilities</a:t>
            </a:r>
            <a:r>
              <a:rPr lang="en-US" sz="1000" dirty="0">
                <a:latin typeface="Arial"/>
                <a:cs typeface="Arial"/>
              </a:rPr>
              <a:t> </a:t>
            </a:r>
            <a:r>
              <a:rPr lang="en-US" sz="1000" spc="-15" dirty="0">
                <a:latin typeface="Arial"/>
                <a:cs typeface="Arial"/>
              </a:rPr>
              <a:t>for</a:t>
            </a:r>
            <a:r>
              <a:rPr lang="en-US" sz="1000" dirty="0">
                <a:latin typeface="Arial"/>
                <a:cs typeface="Arial"/>
              </a:rPr>
              <a:t> </a:t>
            </a:r>
            <a:r>
              <a:rPr lang="en-US" sz="1000" spc="-5" dirty="0">
                <a:latin typeface="Arial"/>
                <a:cs typeface="Arial"/>
              </a:rPr>
              <a:t>(remote) </a:t>
            </a:r>
            <a:r>
              <a:rPr lang="en-US" sz="1000" spc="-265" dirty="0">
                <a:latin typeface="Arial"/>
                <a:cs typeface="Arial"/>
              </a:rPr>
              <a:t> </a:t>
            </a:r>
            <a:r>
              <a:rPr lang="en-US" sz="1000" spc="-5" dirty="0">
                <a:latin typeface="Arial"/>
                <a:cs typeface="Arial"/>
              </a:rPr>
              <a:t>procedure call, messaging, or streaming.</a:t>
            </a:r>
            <a:endParaRPr lang="en-US" sz="1000" dirty="0">
              <a:latin typeface="Arial"/>
              <a:cs typeface="Arial"/>
            </a:endParaRPr>
          </a:p>
          <a:p>
            <a:pPr marL="54610" marR="338455" indent="-4445">
              <a:lnSpc>
                <a:spcPts val="1200"/>
              </a:lnSpc>
              <a:spcBef>
                <a:spcPts val="15"/>
              </a:spcBef>
            </a:pPr>
            <a:r>
              <a:rPr lang="en-US" sz="1000" spc="-5" dirty="0">
                <a:latin typeface="Arial"/>
                <a:cs typeface="Arial"/>
              </a:rPr>
              <a:t> </a:t>
            </a:r>
            <a:endParaRPr lang="en-US" sz="1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006167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300563" y="3331252"/>
            <a:ext cx="24130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4</a:t>
            </a:fld>
            <a:r>
              <a:rPr sz="600" spc="-40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1165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Architectures:</a:t>
            </a:r>
            <a:r>
              <a:rPr sz="600" spc="15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Architectural</a:t>
            </a:r>
            <a:r>
              <a:rPr sz="600" spc="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styles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188846"/>
            <a:ext cx="15525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Architectural</a:t>
            </a:r>
            <a:r>
              <a:rPr spc="-25" dirty="0"/>
              <a:t> </a:t>
            </a:r>
            <a:r>
              <a:rPr spc="10" dirty="0"/>
              <a:t>styles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5028" y="767738"/>
            <a:ext cx="3994150" cy="12689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10">
              <a:lnSpc>
                <a:spcPts val="1410"/>
              </a:lnSpc>
              <a:spcBef>
                <a:spcPts val="95"/>
              </a:spcBef>
            </a:pPr>
            <a:r>
              <a:rPr lang="en-US" sz="1200" spc="-5" dirty="0">
                <a:solidFill>
                  <a:srgbClr val="3333B2"/>
                </a:solidFill>
                <a:latin typeface="Arial"/>
                <a:cs typeface="Arial"/>
              </a:rPr>
              <a:t>Classification of architectural styles</a:t>
            </a:r>
            <a:endParaRPr sz="1200" dirty="0">
              <a:latin typeface="Arial"/>
              <a:cs typeface="Arial"/>
            </a:endParaRPr>
          </a:p>
          <a:p>
            <a:pPr marL="50800">
              <a:lnSpc>
                <a:spcPts val="1170"/>
              </a:lnSpc>
            </a:pPr>
            <a:r>
              <a:rPr lang="en-US" sz="1000" spc="-5" dirty="0">
                <a:latin typeface="Arial"/>
                <a:cs typeface="Arial"/>
              </a:rPr>
              <a:t>Several styles have by now been identified</a:t>
            </a:r>
            <a:endParaRPr lang="en-US" sz="1000" dirty="0">
              <a:latin typeface="Arial"/>
              <a:cs typeface="Arial"/>
            </a:endParaRPr>
          </a:p>
          <a:p>
            <a:pPr marL="331470" indent="-168275">
              <a:lnSpc>
                <a:spcPts val="1200"/>
              </a:lnSpc>
              <a:spcBef>
                <a:spcPts val="590"/>
              </a:spcBef>
              <a:buClr>
                <a:srgbClr val="3333B2"/>
              </a:buClr>
              <a:buChar char="►"/>
              <a:tabLst>
                <a:tab pos="332105" algn="l"/>
              </a:tabLst>
            </a:pPr>
            <a:r>
              <a:rPr lang="en-US" sz="1000" spc="-5" dirty="0">
                <a:latin typeface="Arial"/>
                <a:cs typeface="Arial"/>
              </a:rPr>
              <a:t>Layered architectures</a:t>
            </a:r>
          </a:p>
          <a:p>
            <a:pPr marL="331470" indent="-168275">
              <a:lnSpc>
                <a:spcPts val="1200"/>
              </a:lnSpc>
              <a:spcBef>
                <a:spcPts val="590"/>
              </a:spcBef>
              <a:buClr>
                <a:srgbClr val="3333B2"/>
              </a:buClr>
              <a:buChar char="►"/>
              <a:tabLst>
                <a:tab pos="332105" algn="l"/>
              </a:tabLst>
            </a:pPr>
            <a:r>
              <a:rPr lang="en-US" sz="1000" spc="-5" dirty="0">
                <a:latin typeface="Arial"/>
                <a:cs typeface="Arial"/>
              </a:rPr>
              <a:t>Object-based architectures</a:t>
            </a:r>
          </a:p>
          <a:p>
            <a:pPr marL="331470" indent="-168275">
              <a:lnSpc>
                <a:spcPts val="1200"/>
              </a:lnSpc>
              <a:spcBef>
                <a:spcPts val="590"/>
              </a:spcBef>
              <a:buClr>
                <a:srgbClr val="3333B2"/>
              </a:buClr>
              <a:buChar char="►"/>
              <a:tabLst>
                <a:tab pos="332105" algn="l"/>
              </a:tabLst>
            </a:pPr>
            <a:r>
              <a:rPr lang="en-US" sz="1000" spc="-5" dirty="0">
                <a:latin typeface="Arial"/>
                <a:cs typeface="Arial"/>
              </a:rPr>
              <a:t>Resource-centered architectures</a:t>
            </a:r>
          </a:p>
          <a:p>
            <a:pPr marL="331470" indent="-168275">
              <a:lnSpc>
                <a:spcPts val="1200"/>
              </a:lnSpc>
              <a:spcBef>
                <a:spcPts val="590"/>
              </a:spcBef>
              <a:buClr>
                <a:srgbClr val="3333B2"/>
              </a:buClr>
              <a:buChar char="►"/>
              <a:tabLst>
                <a:tab pos="332105" algn="l"/>
              </a:tabLst>
            </a:pPr>
            <a:r>
              <a:rPr lang="en-US" sz="1000" spc="-5" dirty="0">
                <a:latin typeface="Arial"/>
                <a:cs typeface="Arial"/>
              </a:rPr>
              <a:t>Event-based architectures</a:t>
            </a:r>
            <a:endParaRPr lang="en-US" sz="1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230090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713" y="716"/>
            <a:ext cx="1165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Architectures:</a:t>
            </a:r>
            <a:r>
              <a:rPr sz="600" spc="15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Architectural</a:t>
            </a:r>
            <a:r>
              <a:rPr sz="600" spc="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styles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89769" y="716"/>
            <a:ext cx="7518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Layered</a:t>
            </a:r>
            <a:r>
              <a:rPr sz="600" spc="-20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architectures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188846"/>
            <a:ext cx="2324735" cy="8197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3333B2"/>
                </a:solidFill>
                <a:latin typeface="Arial"/>
                <a:cs typeface="Arial"/>
              </a:rPr>
              <a:t>Layered</a:t>
            </a:r>
            <a:r>
              <a:rPr sz="14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architecture</a:t>
            </a:r>
            <a:endParaRPr sz="140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  <a:spcBef>
                <a:spcPts val="1345"/>
              </a:spcBef>
            </a:pP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Different </a:t>
            </a: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layered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 organizations</a:t>
            </a:r>
            <a:endParaRPr sz="1200">
              <a:latin typeface="Arial"/>
              <a:cs typeface="Arial"/>
            </a:endParaRPr>
          </a:p>
          <a:p>
            <a:pPr marL="659765">
              <a:lnSpc>
                <a:spcPct val="100000"/>
              </a:lnSpc>
              <a:spcBef>
                <a:spcPts val="97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Request/Response</a:t>
            </a:r>
            <a:endParaRPr sz="6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10852" y="1474764"/>
            <a:ext cx="63751" cy="18028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10852" y="2341282"/>
            <a:ext cx="63751" cy="18028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10852" y="1803198"/>
            <a:ext cx="63751" cy="38968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09022" y="1323969"/>
            <a:ext cx="868044" cy="152400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267970">
              <a:lnSpc>
                <a:spcPct val="100000"/>
              </a:lnSpc>
              <a:spcBef>
                <a:spcPts val="215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Layer</a:t>
            </a:r>
            <a:r>
              <a:rPr sz="6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endParaRPr sz="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425" y="1655047"/>
            <a:ext cx="865505" cy="152400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265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Layer</a:t>
            </a:r>
            <a:r>
              <a:rPr sz="65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N-1</a:t>
            </a:r>
            <a:endParaRPr sz="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9022" y="2521566"/>
            <a:ext cx="865505" cy="152400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280670">
              <a:lnSpc>
                <a:spcPct val="100000"/>
              </a:lnSpc>
              <a:spcBef>
                <a:spcPts val="18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Layer</a:t>
            </a:r>
            <a:r>
              <a:rPr sz="65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9022" y="2190492"/>
            <a:ext cx="865505" cy="152400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185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Layer</a:t>
            </a:r>
            <a:r>
              <a:rPr sz="65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84810" y="1143533"/>
            <a:ext cx="434340" cy="64135"/>
            <a:chOff x="884810" y="1143533"/>
            <a:chExt cx="434340" cy="64135"/>
          </a:xfrm>
        </p:grpSpPr>
        <p:sp>
          <p:nvSpPr>
            <p:cNvPr id="13" name="object 13"/>
            <p:cNvSpPr/>
            <p:nvPr/>
          </p:nvSpPr>
          <p:spPr>
            <a:xfrm>
              <a:off x="900745" y="1175398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0941" y="0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4810" y="1159468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4">
                  <a:moveTo>
                    <a:pt x="31874" y="0"/>
                  </a:moveTo>
                  <a:lnTo>
                    <a:pt x="0" y="0"/>
                  </a:lnTo>
                  <a:lnTo>
                    <a:pt x="0" y="31878"/>
                  </a:lnTo>
                  <a:lnTo>
                    <a:pt x="31874" y="31878"/>
                  </a:lnTo>
                  <a:lnTo>
                    <a:pt x="31874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4690" y="1143533"/>
              <a:ext cx="74375" cy="6375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42443" y="975851"/>
            <a:ext cx="353695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downcall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944638" y="1464223"/>
            <a:ext cx="542290" cy="868044"/>
            <a:chOff x="1944638" y="1464223"/>
            <a:chExt cx="542290" cy="868044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83688" y="1464223"/>
              <a:ext cx="63753" cy="18028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2730" y="1794510"/>
              <a:ext cx="63751" cy="17867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976512" y="1808838"/>
              <a:ext cx="0" cy="485775"/>
            </a:xfrm>
            <a:custGeom>
              <a:avLst/>
              <a:gdLst/>
              <a:ahLst/>
              <a:cxnLst/>
              <a:rect l="l" t="t" r="r" b="b"/>
              <a:pathLst>
                <a:path h="485775">
                  <a:moveTo>
                    <a:pt x="0" y="0"/>
                  </a:moveTo>
                  <a:lnTo>
                    <a:pt x="0" y="485523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60577" y="1792899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31874" y="0"/>
                  </a:moveTo>
                  <a:lnTo>
                    <a:pt x="0" y="0"/>
                  </a:lnTo>
                  <a:lnTo>
                    <a:pt x="0" y="31878"/>
                  </a:lnTo>
                  <a:lnTo>
                    <a:pt x="31874" y="31878"/>
                  </a:lnTo>
                  <a:lnTo>
                    <a:pt x="31874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44638" y="2257366"/>
              <a:ext cx="63751" cy="74379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422718" y="2120625"/>
            <a:ext cx="63751" cy="21037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213557" y="2479394"/>
            <a:ext cx="63753" cy="181029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1794252" y="1315825"/>
            <a:ext cx="869950" cy="152400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264795">
              <a:lnSpc>
                <a:spcPct val="100000"/>
              </a:lnSpc>
              <a:spcBef>
                <a:spcPts val="13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Layer</a:t>
            </a:r>
            <a:r>
              <a:rPr sz="6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endParaRPr sz="6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794252" y="1644506"/>
            <a:ext cx="868044" cy="152400"/>
          </a:xfrm>
          <a:custGeom>
            <a:avLst/>
            <a:gdLst/>
            <a:ahLst/>
            <a:cxnLst/>
            <a:rect l="l" t="t" r="r" b="b"/>
            <a:pathLst>
              <a:path w="868044" h="152400">
                <a:moveTo>
                  <a:pt x="0" y="151790"/>
                </a:moveTo>
                <a:lnTo>
                  <a:pt x="868014" y="151790"/>
                </a:lnTo>
                <a:lnTo>
                  <a:pt x="868014" y="0"/>
                </a:lnTo>
                <a:lnTo>
                  <a:pt x="0" y="0"/>
                </a:lnTo>
                <a:lnTo>
                  <a:pt x="0" y="151790"/>
                </a:lnTo>
                <a:close/>
              </a:path>
            </a:pathLst>
          </a:custGeom>
          <a:ln w="527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796887" y="1647031"/>
            <a:ext cx="862965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Layer</a:t>
            </a:r>
            <a:r>
              <a:rPr sz="65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N-1</a:t>
            </a:r>
            <a:endParaRPr sz="6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94252" y="2330996"/>
            <a:ext cx="868044" cy="152400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3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Layer</a:t>
            </a:r>
            <a:r>
              <a:rPr sz="65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N-3</a:t>
            </a:r>
            <a:endParaRPr sz="6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14064" y="1973183"/>
            <a:ext cx="450215" cy="152400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3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Layer</a:t>
            </a:r>
            <a:r>
              <a:rPr sz="65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N-2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066160" y="1134541"/>
            <a:ext cx="418465" cy="64135"/>
            <a:chOff x="2066160" y="1134541"/>
            <a:chExt cx="418465" cy="64135"/>
          </a:xfrm>
        </p:grpSpPr>
        <p:sp>
          <p:nvSpPr>
            <p:cNvPr id="31" name="object 31"/>
            <p:cNvSpPr/>
            <p:nvPr/>
          </p:nvSpPr>
          <p:spPr>
            <a:xfrm>
              <a:off x="2066160" y="1166417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0938" y="0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10101" y="1134541"/>
              <a:ext cx="74376" cy="63751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960008" y="959227"/>
            <a:ext cx="513080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One-way call</a:t>
            </a:r>
            <a:endParaRPr sz="650">
              <a:latin typeface="Arial"/>
              <a:cs typeface="Arial"/>
            </a:endParaRPr>
          </a:p>
        </p:txBody>
      </p:sp>
      <p:pic>
        <p:nvPicPr>
          <p:cNvPr id="34" name="object 3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76087" y="1464223"/>
            <a:ext cx="63753" cy="18028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977275" y="1792899"/>
            <a:ext cx="63751" cy="240046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305955" y="2181339"/>
            <a:ext cx="63748" cy="269923"/>
          </a:xfrm>
          <a:prstGeom prst="rect">
            <a:avLst/>
          </a:prstGeom>
        </p:spPr>
      </p:pic>
      <p:grpSp>
        <p:nvGrpSpPr>
          <p:cNvPr id="37" name="object 37"/>
          <p:cNvGrpSpPr/>
          <p:nvPr/>
        </p:nvGrpSpPr>
        <p:grpSpPr>
          <a:xfrm>
            <a:off x="3629919" y="1795444"/>
            <a:ext cx="64135" cy="239395"/>
            <a:chOff x="3629919" y="1795444"/>
            <a:chExt cx="64135" cy="239395"/>
          </a:xfrm>
        </p:grpSpPr>
        <p:sp>
          <p:nvSpPr>
            <p:cNvPr id="38" name="object 38"/>
            <p:cNvSpPr/>
            <p:nvPr/>
          </p:nvSpPr>
          <p:spPr>
            <a:xfrm>
              <a:off x="3661797" y="1832828"/>
              <a:ext cx="0" cy="201930"/>
            </a:xfrm>
            <a:custGeom>
              <a:avLst/>
              <a:gdLst/>
              <a:ahLst/>
              <a:cxnLst/>
              <a:rect l="l" t="t" r="r" b="b"/>
              <a:pathLst>
                <a:path h="201930">
                  <a:moveTo>
                    <a:pt x="0" y="201657"/>
                  </a:moveTo>
                  <a:lnTo>
                    <a:pt x="0" y="0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629919" y="1795444"/>
              <a:ext cx="64135" cy="74930"/>
            </a:xfrm>
            <a:custGeom>
              <a:avLst/>
              <a:gdLst/>
              <a:ahLst/>
              <a:cxnLst/>
              <a:rect l="l" t="t" r="r" b="b"/>
              <a:pathLst>
                <a:path w="64135" h="74930">
                  <a:moveTo>
                    <a:pt x="31878" y="0"/>
                  </a:moveTo>
                  <a:lnTo>
                    <a:pt x="0" y="74379"/>
                  </a:lnTo>
                  <a:lnTo>
                    <a:pt x="15938" y="68401"/>
                  </a:lnTo>
                  <a:lnTo>
                    <a:pt x="31876" y="66408"/>
                  </a:lnTo>
                  <a:lnTo>
                    <a:pt x="47814" y="68401"/>
                  </a:lnTo>
                  <a:lnTo>
                    <a:pt x="63753" y="74379"/>
                  </a:lnTo>
                  <a:lnTo>
                    <a:pt x="3187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681596" y="1884311"/>
            <a:ext cx="259715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Upcall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510394" y="1795444"/>
            <a:ext cx="64135" cy="239395"/>
            <a:chOff x="3510394" y="1795444"/>
            <a:chExt cx="64135" cy="239395"/>
          </a:xfrm>
        </p:grpSpPr>
        <p:sp>
          <p:nvSpPr>
            <p:cNvPr id="42" name="object 42"/>
            <p:cNvSpPr/>
            <p:nvPr/>
          </p:nvSpPr>
          <p:spPr>
            <a:xfrm>
              <a:off x="3542268" y="1795444"/>
              <a:ext cx="0" cy="201930"/>
            </a:xfrm>
            <a:custGeom>
              <a:avLst/>
              <a:gdLst/>
              <a:ahLst/>
              <a:cxnLst/>
              <a:rect l="l" t="t" r="r" b="b"/>
              <a:pathLst>
                <a:path h="201930">
                  <a:moveTo>
                    <a:pt x="0" y="0"/>
                  </a:moveTo>
                  <a:lnTo>
                    <a:pt x="0" y="201661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510394" y="1960110"/>
              <a:ext cx="64135" cy="74930"/>
            </a:xfrm>
            <a:custGeom>
              <a:avLst/>
              <a:gdLst/>
              <a:ahLst/>
              <a:cxnLst/>
              <a:rect l="l" t="t" r="r" b="b"/>
              <a:pathLst>
                <a:path w="64135" h="74930">
                  <a:moveTo>
                    <a:pt x="63751" y="0"/>
                  </a:moveTo>
                  <a:lnTo>
                    <a:pt x="47813" y="5975"/>
                  </a:lnTo>
                  <a:lnTo>
                    <a:pt x="31875" y="7967"/>
                  </a:lnTo>
                  <a:lnTo>
                    <a:pt x="15937" y="5975"/>
                  </a:lnTo>
                  <a:lnTo>
                    <a:pt x="0" y="0"/>
                  </a:lnTo>
                  <a:lnTo>
                    <a:pt x="31873" y="74375"/>
                  </a:lnTo>
                  <a:lnTo>
                    <a:pt x="6375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205618" y="1824552"/>
            <a:ext cx="292735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Handle</a:t>
            </a:r>
            <a:endParaRPr sz="6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300563" y="3331252"/>
            <a:ext cx="24130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5</a:t>
            </a:fld>
            <a:r>
              <a:rPr sz="600" spc="-40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86646" y="1315825"/>
            <a:ext cx="869950" cy="152400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264795">
              <a:lnSpc>
                <a:spcPct val="100000"/>
              </a:lnSpc>
              <a:spcBef>
                <a:spcPts val="13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Layer</a:t>
            </a:r>
            <a:r>
              <a:rPr sz="65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endParaRPr sz="6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86646" y="1644506"/>
            <a:ext cx="868044" cy="152400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233045">
              <a:lnSpc>
                <a:spcPct val="100000"/>
              </a:lnSpc>
              <a:spcBef>
                <a:spcPts val="13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Layer</a:t>
            </a:r>
            <a:r>
              <a:rPr sz="65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N-1</a:t>
            </a:r>
            <a:endParaRPr sz="6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888141" y="2032945"/>
            <a:ext cx="868044" cy="152400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3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Layer</a:t>
            </a:r>
            <a:r>
              <a:rPr sz="65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N-2</a:t>
            </a:r>
            <a:endParaRPr sz="6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50226" y="2744894"/>
            <a:ext cx="1803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(a)</a:t>
            </a:r>
            <a:endParaRPr sz="1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140239" y="2744894"/>
            <a:ext cx="1803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(b)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307559" y="2744894"/>
            <a:ext cx="1733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(c)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713" y="716"/>
            <a:ext cx="1165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Architectures:</a:t>
            </a:r>
            <a:r>
              <a:rPr sz="600" spc="15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Architectural</a:t>
            </a:r>
            <a:r>
              <a:rPr sz="600" spc="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styles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89769" y="716"/>
            <a:ext cx="7518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Layered</a:t>
            </a:r>
            <a:r>
              <a:rPr sz="600" spc="-20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3" action="ppaction://hlinksldjump"/>
              </a:rPr>
              <a:t>architectures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188846"/>
            <a:ext cx="28606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Example:</a:t>
            </a:r>
            <a:r>
              <a:rPr sz="1400" spc="7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communication</a:t>
            </a:r>
            <a:r>
              <a:rPr sz="1400" spc="-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protocols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757895"/>
            <a:ext cx="1812289" cy="407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Protocol,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service,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interface</a:t>
            </a:r>
            <a:endParaRPr sz="1200">
              <a:latin typeface="Arial"/>
              <a:cs typeface="Arial"/>
            </a:endParaRPr>
          </a:p>
          <a:p>
            <a:pPr marL="111760" algn="ctr">
              <a:lnSpc>
                <a:spcPct val="100000"/>
              </a:lnSpc>
              <a:spcBef>
                <a:spcPts val="785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Party</a:t>
            </a:r>
            <a:r>
              <a:rPr sz="65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60698" y="1347393"/>
            <a:ext cx="3083560" cy="1195705"/>
            <a:chOff x="760698" y="1347393"/>
            <a:chExt cx="3083560" cy="1195705"/>
          </a:xfrm>
        </p:grpSpPr>
        <p:sp>
          <p:nvSpPr>
            <p:cNvPr id="7" name="object 7"/>
            <p:cNvSpPr/>
            <p:nvPr/>
          </p:nvSpPr>
          <p:spPr>
            <a:xfrm>
              <a:off x="763556" y="1380125"/>
              <a:ext cx="3077845" cy="866775"/>
            </a:xfrm>
            <a:custGeom>
              <a:avLst/>
              <a:gdLst/>
              <a:ahLst/>
              <a:cxnLst/>
              <a:rect l="l" t="t" r="r" b="b"/>
              <a:pathLst>
                <a:path w="3077845" h="866775">
                  <a:moveTo>
                    <a:pt x="85493" y="866520"/>
                  </a:moveTo>
                  <a:lnTo>
                    <a:pt x="2992145" y="866520"/>
                  </a:lnTo>
                  <a:lnTo>
                    <a:pt x="3025342" y="859448"/>
                  </a:lnTo>
                  <a:lnTo>
                    <a:pt x="3052528" y="840190"/>
                  </a:lnTo>
                  <a:lnTo>
                    <a:pt x="3070897" y="811687"/>
                  </a:lnTo>
                  <a:lnTo>
                    <a:pt x="3077643" y="776881"/>
                  </a:lnTo>
                  <a:lnTo>
                    <a:pt x="3077643" y="687241"/>
                  </a:lnTo>
                  <a:lnTo>
                    <a:pt x="3070897" y="652437"/>
                  </a:lnTo>
                  <a:lnTo>
                    <a:pt x="3052528" y="623934"/>
                  </a:lnTo>
                  <a:lnTo>
                    <a:pt x="3025342" y="604675"/>
                  </a:lnTo>
                  <a:lnTo>
                    <a:pt x="2992145" y="597601"/>
                  </a:lnTo>
                  <a:lnTo>
                    <a:pt x="85493" y="597601"/>
                  </a:lnTo>
                  <a:lnTo>
                    <a:pt x="52297" y="604675"/>
                  </a:lnTo>
                  <a:lnTo>
                    <a:pt x="25113" y="623934"/>
                  </a:lnTo>
                  <a:lnTo>
                    <a:pt x="6745" y="652437"/>
                  </a:lnTo>
                  <a:lnTo>
                    <a:pt x="0" y="687241"/>
                  </a:lnTo>
                  <a:lnTo>
                    <a:pt x="0" y="776881"/>
                  </a:lnTo>
                  <a:lnTo>
                    <a:pt x="6745" y="811687"/>
                  </a:lnTo>
                  <a:lnTo>
                    <a:pt x="25113" y="840190"/>
                  </a:lnTo>
                  <a:lnTo>
                    <a:pt x="52297" y="859448"/>
                  </a:lnTo>
                  <a:lnTo>
                    <a:pt x="85493" y="866520"/>
                  </a:lnTo>
                  <a:close/>
                </a:path>
                <a:path w="3077845" h="866775">
                  <a:moveTo>
                    <a:pt x="85493" y="268924"/>
                  </a:moveTo>
                  <a:lnTo>
                    <a:pt x="2992145" y="268924"/>
                  </a:lnTo>
                  <a:lnTo>
                    <a:pt x="3025342" y="261850"/>
                  </a:lnTo>
                  <a:lnTo>
                    <a:pt x="3052528" y="242590"/>
                  </a:lnTo>
                  <a:lnTo>
                    <a:pt x="3070897" y="214086"/>
                  </a:lnTo>
                  <a:lnTo>
                    <a:pt x="3077643" y="179281"/>
                  </a:lnTo>
                  <a:lnTo>
                    <a:pt x="3077643" y="89640"/>
                  </a:lnTo>
                  <a:lnTo>
                    <a:pt x="3070897" y="54835"/>
                  </a:lnTo>
                  <a:lnTo>
                    <a:pt x="3052528" y="26332"/>
                  </a:lnTo>
                  <a:lnTo>
                    <a:pt x="3025342" y="7073"/>
                  </a:lnTo>
                  <a:lnTo>
                    <a:pt x="2992145" y="0"/>
                  </a:lnTo>
                  <a:lnTo>
                    <a:pt x="85493" y="0"/>
                  </a:lnTo>
                  <a:lnTo>
                    <a:pt x="52297" y="7073"/>
                  </a:lnTo>
                  <a:lnTo>
                    <a:pt x="25113" y="26332"/>
                  </a:lnTo>
                  <a:lnTo>
                    <a:pt x="6745" y="54835"/>
                  </a:lnTo>
                  <a:lnTo>
                    <a:pt x="0" y="89640"/>
                  </a:lnTo>
                  <a:lnTo>
                    <a:pt x="0" y="179281"/>
                  </a:lnTo>
                  <a:lnTo>
                    <a:pt x="6745" y="214086"/>
                  </a:lnTo>
                  <a:lnTo>
                    <a:pt x="25113" y="242590"/>
                  </a:lnTo>
                  <a:lnTo>
                    <a:pt x="52297" y="261850"/>
                  </a:lnTo>
                  <a:lnTo>
                    <a:pt x="85493" y="268924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3549" y="1407617"/>
              <a:ext cx="868044" cy="152400"/>
            </a:xfrm>
            <a:custGeom>
              <a:avLst/>
              <a:gdLst/>
              <a:ahLst/>
              <a:cxnLst/>
              <a:rect l="l" t="t" r="r" b="b"/>
              <a:pathLst>
                <a:path w="868044" h="152400">
                  <a:moveTo>
                    <a:pt x="867422" y="0"/>
                  </a:moveTo>
                  <a:lnTo>
                    <a:pt x="0" y="0"/>
                  </a:lnTo>
                  <a:lnTo>
                    <a:pt x="0" y="2400"/>
                  </a:lnTo>
                  <a:lnTo>
                    <a:pt x="0" y="151790"/>
                  </a:lnTo>
                  <a:lnTo>
                    <a:pt x="867422" y="151790"/>
                  </a:lnTo>
                  <a:lnTo>
                    <a:pt x="867422" y="2400"/>
                  </a:lnTo>
                  <a:lnTo>
                    <a:pt x="8674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3555" y="1407612"/>
              <a:ext cx="868044" cy="152400"/>
            </a:xfrm>
            <a:custGeom>
              <a:avLst/>
              <a:gdLst/>
              <a:ahLst/>
              <a:cxnLst/>
              <a:rect l="l" t="t" r="r" b="b"/>
              <a:pathLst>
                <a:path w="868044" h="152400">
                  <a:moveTo>
                    <a:pt x="0" y="151794"/>
                  </a:moveTo>
                  <a:lnTo>
                    <a:pt x="867416" y="151794"/>
                  </a:lnTo>
                  <a:lnTo>
                    <a:pt x="867416" y="0"/>
                  </a:lnTo>
                  <a:lnTo>
                    <a:pt x="0" y="0"/>
                  </a:lnTo>
                  <a:lnTo>
                    <a:pt x="0" y="151794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24378" y="1407617"/>
              <a:ext cx="867410" cy="152400"/>
            </a:xfrm>
            <a:custGeom>
              <a:avLst/>
              <a:gdLst/>
              <a:ahLst/>
              <a:cxnLst/>
              <a:rect l="l" t="t" r="r" b="b"/>
              <a:pathLst>
                <a:path w="867410" h="152400">
                  <a:moveTo>
                    <a:pt x="867410" y="0"/>
                  </a:moveTo>
                  <a:lnTo>
                    <a:pt x="0" y="0"/>
                  </a:lnTo>
                  <a:lnTo>
                    <a:pt x="0" y="2400"/>
                  </a:lnTo>
                  <a:lnTo>
                    <a:pt x="0" y="151790"/>
                  </a:lnTo>
                  <a:lnTo>
                    <a:pt x="867410" y="151790"/>
                  </a:lnTo>
                  <a:lnTo>
                    <a:pt x="867410" y="2400"/>
                  </a:lnTo>
                  <a:lnTo>
                    <a:pt x="8674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24383" y="1407612"/>
              <a:ext cx="868044" cy="152400"/>
            </a:xfrm>
            <a:custGeom>
              <a:avLst/>
              <a:gdLst/>
              <a:ahLst/>
              <a:cxnLst/>
              <a:rect l="l" t="t" r="r" b="b"/>
              <a:pathLst>
                <a:path w="868045" h="152400">
                  <a:moveTo>
                    <a:pt x="0" y="151794"/>
                  </a:moveTo>
                  <a:lnTo>
                    <a:pt x="867416" y="151794"/>
                  </a:lnTo>
                  <a:lnTo>
                    <a:pt x="867416" y="0"/>
                  </a:lnTo>
                  <a:lnTo>
                    <a:pt x="0" y="0"/>
                  </a:lnTo>
                  <a:lnTo>
                    <a:pt x="0" y="151794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47264" y="1574343"/>
              <a:ext cx="0" cy="336550"/>
            </a:xfrm>
            <a:custGeom>
              <a:avLst/>
              <a:gdLst/>
              <a:ahLst/>
              <a:cxnLst/>
              <a:rect l="l" t="t" r="r" b="b"/>
              <a:pathLst>
                <a:path h="336550">
                  <a:moveTo>
                    <a:pt x="0" y="0"/>
                  </a:moveTo>
                  <a:lnTo>
                    <a:pt x="0" y="336122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31325" y="1558407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4">
                  <a:moveTo>
                    <a:pt x="31874" y="0"/>
                  </a:moveTo>
                  <a:lnTo>
                    <a:pt x="0" y="0"/>
                  </a:lnTo>
                  <a:lnTo>
                    <a:pt x="0" y="31874"/>
                  </a:lnTo>
                  <a:lnTo>
                    <a:pt x="31874" y="31874"/>
                  </a:lnTo>
                  <a:lnTo>
                    <a:pt x="31874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5386" y="1873470"/>
              <a:ext cx="63751" cy="7437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249839" y="1564645"/>
              <a:ext cx="0" cy="336550"/>
            </a:xfrm>
            <a:custGeom>
              <a:avLst/>
              <a:gdLst/>
              <a:ahLst/>
              <a:cxnLst/>
              <a:rect l="l" t="t" r="r" b="b"/>
              <a:pathLst>
                <a:path h="336550">
                  <a:moveTo>
                    <a:pt x="0" y="0"/>
                  </a:moveTo>
                  <a:lnTo>
                    <a:pt x="0" y="336128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33901" y="1548709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31874" y="0"/>
                  </a:moveTo>
                  <a:lnTo>
                    <a:pt x="0" y="0"/>
                  </a:lnTo>
                  <a:lnTo>
                    <a:pt x="0" y="31874"/>
                  </a:lnTo>
                  <a:lnTo>
                    <a:pt x="31874" y="31874"/>
                  </a:lnTo>
                  <a:lnTo>
                    <a:pt x="31874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17963" y="1863778"/>
              <a:ext cx="63751" cy="743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349912" y="2169305"/>
              <a:ext cx="0" cy="105410"/>
            </a:xfrm>
            <a:custGeom>
              <a:avLst/>
              <a:gdLst/>
              <a:ahLst/>
              <a:cxnLst/>
              <a:rect l="l" t="t" r="r" b="b"/>
              <a:pathLst>
                <a:path h="105410">
                  <a:moveTo>
                    <a:pt x="0" y="0"/>
                  </a:moveTo>
                  <a:lnTo>
                    <a:pt x="0" y="104833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33972" y="2157010"/>
              <a:ext cx="32384" cy="28575"/>
            </a:xfrm>
            <a:custGeom>
              <a:avLst/>
              <a:gdLst/>
              <a:ahLst/>
              <a:cxnLst/>
              <a:rect l="l" t="t" r="r" b="b"/>
              <a:pathLst>
                <a:path w="32384" h="28575">
                  <a:moveTo>
                    <a:pt x="0" y="28234"/>
                  </a:moveTo>
                  <a:lnTo>
                    <a:pt x="31874" y="28234"/>
                  </a:lnTo>
                  <a:lnTo>
                    <a:pt x="31874" y="0"/>
                  </a:lnTo>
                  <a:lnTo>
                    <a:pt x="0" y="0"/>
                  </a:lnTo>
                  <a:lnTo>
                    <a:pt x="0" y="2823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52485" y="2159613"/>
              <a:ext cx="0" cy="105410"/>
            </a:xfrm>
            <a:custGeom>
              <a:avLst/>
              <a:gdLst/>
              <a:ahLst/>
              <a:cxnLst/>
              <a:rect l="l" t="t" r="r" b="b"/>
              <a:pathLst>
                <a:path h="105410">
                  <a:moveTo>
                    <a:pt x="0" y="0"/>
                  </a:moveTo>
                  <a:lnTo>
                    <a:pt x="0" y="104829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36547" y="2157006"/>
              <a:ext cx="32384" cy="19050"/>
            </a:xfrm>
            <a:custGeom>
              <a:avLst/>
              <a:gdLst/>
              <a:ahLst/>
              <a:cxnLst/>
              <a:rect l="l" t="t" r="r" b="b"/>
              <a:pathLst>
                <a:path w="32385" h="19050">
                  <a:moveTo>
                    <a:pt x="0" y="18545"/>
                  </a:moveTo>
                  <a:lnTo>
                    <a:pt x="31874" y="18545"/>
                  </a:lnTo>
                  <a:lnTo>
                    <a:pt x="31874" y="0"/>
                  </a:lnTo>
                  <a:lnTo>
                    <a:pt x="0" y="0"/>
                  </a:lnTo>
                  <a:lnTo>
                    <a:pt x="0" y="18545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49912" y="2393656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4">
                  <a:moveTo>
                    <a:pt x="0" y="0"/>
                  </a:moveTo>
                  <a:lnTo>
                    <a:pt x="0" y="112023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18033" y="2468678"/>
              <a:ext cx="64135" cy="74930"/>
            </a:xfrm>
            <a:custGeom>
              <a:avLst/>
              <a:gdLst/>
              <a:ahLst/>
              <a:cxnLst/>
              <a:rect l="l" t="t" r="r" b="b"/>
              <a:pathLst>
                <a:path w="64134" h="74930">
                  <a:moveTo>
                    <a:pt x="63751" y="0"/>
                  </a:moveTo>
                  <a:lnTo>
                    <a:pt x="47813" y="5977"/>
                  </a:lnTo>
                  <a:lnTo>
                    <a:pt x="31875" y="7970"/>
                  </a:lnTo>
                  <a:lnTo>
                    <a:pt x="15937" y="5977"/>
                  </a:lnTo>
                  <a:lnTo>
                    <a:pt x="0" y="0"/>
                  </a:lnTo>
                  <a:lnTo>
                    <a:pt x="31878" y="74379"/>
                  </a:lnTo>
                  <a:lnTo>
                    <a:pt x="6375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49912" y="2274139"/>
              <a:ext cx="0" cy="120014"/>
            </a:xfrm>
            <a:custGeom>
              <a:avLst/>
              <a:gdLst/>
              <a:ahLst/>
              <a:cxnLst/>
              <a:rect l="l" t="t" r="r" b="b"/>
              <a:pathLst>
                <a:path h="120014">
                  <a:moveTo>
                    <a:pt x="0" y="0"/>
                  </a:moveTo>
                  <a:lnTo>
                    <a:pt x="0" y="119517"/>
                  </a:lnTo>
                </a:path>
              </a:pathLst>
            </a:custGeom>
            <a:ln w="5270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52485" y="2383963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4">
                  <a:moveTo>
                    <a:pt x="0" y="0"/>
                  </a:moveTo>
                  <a:lnTo>
                    <a:pt x="0" y="112022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20609" y="2458986"/>
              <a:ext cx="64135" cy="74930"/>
            </a:xfrm>
            <a:custGeom>
              <a:avLst/>
              <a:gdLst/>
              <a:ahLst/>
              <a:cxnLst/>
              <a:rect l="l" t="t" r="r" b="b"/>
              <a:pathLst>
                <a:path w="64135" h="74930">
                  <a:moveTo>
                    <a:pt x="63751" y="0"/>
                  </a:moveTo>
                  <a:lnTo>
                    <a:pt x="47813" y="5977"/>
                  </a:lnTo>
                  <a:lnTo>
                    <a:pt x="31875" y="7970"/>
                  </a:lnTo>
                  <a:lnTo>
                    <a:pt x="15937" y="5977"/>
                  </a:lnTo>
                  <a:lnTo>
                    <a:pt x="0" y="0"/>
                  </a:lnTo>
                  <a:lnTo>
                    <a:pt x="31875" y="74379"/>
                  </a:lnTo>
                  <a:lnTo>
                    <a:pt x="6375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52485" y="2264442"/>
              <a:ext cx="0" cy="120014"/>
            </a:xfrm>
            <a:custGeom>
              <a:avLst/>
              <a:gdLst/>
              <a:ahLst/>
              <a:cxnLst/>
              <a:rect l="l" t="t" r="r" b="b"/>
              <a:pathLst>
                <a:path h="120014">
                  <a:moveTo>
                    <a:pt x="0" y="0"/>
                  </a:moveTo>
                  <a:lnTo>
                    <a:pt x="0" y="119521"/>
                  </a:lnTo>
                </a:path>
              </a:pathLst>
            </a:custGeom>
            <a:ln w="5270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72717" y="1947850"/>
              <a:ext cx="747395" cy="57785"/>
            </a:xfrm>
            <a:custGeom>
              <a:avLst/>
              <a:gdLst/>
              <a:ahLst/>
              <a:cxnLst/>
              <a:rect l="l" t="t" r="r" b="b"/>
              <a:pathLst>
                <a:path w="747394" h="57785">
                  <a:moveTo>
                    <a:pt x="0" y="57365"/>
                  </a:moveTo>
                  <a:lnTo>
                    <a:pt x="746998" y="57365"/>
                  </a:lnTo>
                  <a:lnTo>
                    <a:pt x="746998" y="0"/>
                  </a:lnTo>
                  <a:lnTo>
                    <a:pt x="0" y="0"/>
                  </a:lnTo>
                  <a:lnTo>
                    <a:pt x="0" y="57365"/>
                  </a:lnTo>
                  <a:close/>
                </a:path>
              </a:pathLst>
            </a:custGeom>
            <a:solidFill>
              <a:srgbClr val="BCB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72717" y="1947850"/>
              <a:ext cx="747395" cy="60325"/>
            </a:xfrm>
            <a:custGeom>
              <a:avLst/>
              <a:gdLst/>
              <a:ahLst/>
              <a:cxnLst/>
              <a:rect l="l" t="t" r="r" b="b"/>
              <a:pathLst>
                <a:path w="747394" h="60325">
                  <a:moveTo>
                    <a:pt x="0" y="59758"/>
                  </a:moveTo>
                  <a:lnTo>
                    <a:pt x="746998" y="59758"/>
                  </a:lnTo>
                  <a:lnTo>
                    <a:pt x="746998" y="0"/>
                  </a:lnTo>
                  <a:lnTo>
                    <a:pt x="0" y="0"/>
                  </a:lnTo>
                  <a:lnTo>
                    <a:pt x="0" y="59758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82459" y="1350250"/>
              <a:ext cx="747395" cy="60325"/>
            </a:xfrm>
            <a:custGeom>
              <a:avLst/>
              <a:gdLst/>
              <a:ahLst/>
              <a:cxnLst/>
              <a:rect l="l" t="t" r="r" b="b"/>
              <a:pathLst>
                <a:path w="747394" h="60325">
                  <a:moveTo>
                    <a:pt x="747002" y="0"/>
                  </a:moveTo>
                  <a:lnTo>
                    <a:pt x="0" y="0"/>
                  </a:lnTo>
                  <a:lnTo>
                    <a:pt x="0" y="59758"/>
                  </a:lnTo>
                  <a:lnTo>
                    <a:pt x="747002" y="59758"/>
                  </a:lnTo>
                  <a:lnTo>
                    <a:pt x="747002" y="0"/>
                  </a:lnTo>
                  <a:close/>
                </a:path>
              </a:pathLst>
            </a:custGeom>
            <a:solidFill>
              <a:srgbClr val="BCB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82459" y="1350250"/>
              <a:ext cx="747395" cy="60325"/>
            </a:xfrm>
            <a:custGeom>
              <a:avLst/>
              <a:gdLst/>
              <a:ahLst/>
              <a:cxnLst/>
              <a:rect l="l" t="t" r="r" b="b"/>
              <a:pathLst>
                <a:path w="747394" h="60325">
                  <a:moveTo>
                    <a:pt x="0" y="59758"/>
                  </a:moveTo>
                  <a:lnTo>
                    <a:pt x="747002" y="59758"/>
                  </a:lnTo>
                  <a:lnTo>
                    <a:pt x="747002" y="0"/>
                  </a:lnTo>
                  <a:lnTo>
                    <a:pt x="0" y="0"/>
                  </a:lnTo>
                  <a:lnTo>
                    <a:pt x="0" y="59758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75296" y="1946928"/>
              <a:ext cx="747395" cy="58419"/>
            </a:xfrm>
            <a:custGeom>
              <a:avLst/>
              <a:gdLst/>
              <a:ahLst/>
              <a:cxnLst/>
              <a:rect l="l" t="t" r="r" b="b"/>
              <a:pathLst>
                <a:path w="747395" h="58419">
                  <a:moveTo>
                    <a:pt x="0" y="58287"/>
                  </a:moveTo>
                  <a:lnTo>
                    <a:pt x="746998" y="58287"/>
                  </a:lnTo>
                  <a:lnTo>
                    <a:pt x="746998" y="0"/>
                  </a:lnTo>
                  <a:lnTo>
                    <a:pt x="0" y="0"/>
                  </a:lnTo>
                  <a:lnTo>
                    <a:pt x="0" y="58287"/>
                  </a:lnTo>
                  <a:close/>
                </a:path>
              </a:pathLst>
            </a:custGeom>
            <a:solidFill>
              <a:srgbClr val="BCB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75296" y="1946928"/>
              <a:ext cx="747395" cy="60325"/>
            </a:xfrm>
            <a:custGeom>
              <a:avLst/>
              <a:gdLst/>
              <a:ahLst/>
              <a:cxnLst/>
              <a:rect l="l" t="t" r="r" b="b"/>
              <a:pathLst>
                <a:path w="747395" h="60325">
                  <a:moveTo>
                    <a:pt x="0" y="59758"/>
                  </a:moveTo>
                  <a:lnTo>
                    <a:pt x="746998" y="59758"/>
                  </a:lnTo>
                  <a:lnTo>
                    <a:pt x="746998" y="0"/>
                  </a:lnTo>
                  <a:lnTo>
                    <a:pt x="0" y="0"/>
                  </a:lnTo>
                  <a:lnTo>
                    <a:pt x="0" y="59758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85036" y="1350250"/>
              <a:ext cx="747395" cy="60325"/>
            </a:xfrm>
            <a:custGeom>
              <a:avLst/>
              <a:gdLst/>
              <a:ahLst/>
              <a:cxnLst/>
              <a:rect l="l" t="t" r="r" b="b"/>
              <a:pathLst>
                <a:path w="747395" h="60325">
                  <a:moveTo>
                    <a:pt x="747002" y="0"/>
                  </a:moveTo>
                  <a:lnTo>
                    <a:pt x="0" y="0"/>
                  </a:lnTo>
                  <a:lnTo>
                    <a:pt x="0" y="59758"/>
                  </a:lnTo>
                  <a:lnTo>
                    <a:pt x="747002" y="59758"/>
                  </a:lnTo>
                  <a:lnTo>
                    <a:pt x="747002" y="0"/>
                  </a:lnTo>
                  <a:close/>
                </a:path>
              </a:pathLst>
            </a:custGeom>
            <a:solidFill>
              <a:srgbClr val="BCB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85036" y="1350250"/>
              <a:ext cx="747395" cy="60325"/>
            </a:xfrm>
            <a:custGeom>
              <a:avLst/>
              <a:gdLst/>
              <a:ahLst/>
              <a:cxnLst/>
              <a:rect l="l" t="t" r="r" b="b"/>
              <a:pathLst>
                <a:path w="747395" h="60325">
                  <a:moveTo>
                    <a:pt x="0" y="59758"/>
                  </a:moveTo>
                  <a:lnTo>
                    <a:pt x="747002" y="59758"/>
                  </a:lnTo>
                  <a:lnTo>
                    <a:pt x="747002" y="0"/>
                  </a:lnTo>
                  <a:lnTo>
                    <a:pt x="0" y="0"/>
                  </a:lnTo>
                  <a:lnTo>
                    <a:pt x="0" y="59758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826532" y="1670436"/>
            <a:ext cx="353695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Interface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719715" y="1468174"/>
            <a:ext cx="1106170" cy="661035"/>
            <a:chOff x="1719715" y="1468174"/>
            <a:chExt cx="1106170" cy="661035"/>
          </a:xfrm>
        </p:grpSpPr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9715" y="1795812"/>
              <a:ext cx="211793" cy="15203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16854" y="2097240"/>
              <a:ext cx="971550" cy="0"/>
            </a:xfrm>
            <a:custGeom>
              <a:avLst/>
              <a:gdLst/>
              <a:ahLst/>
              <a:cxnLst/>
              <a:rect l="l" t="t" r="r" b="b"/>
              <a:pathLst>
                <a:path w="971550">
                  <a:moveTo>
                    <a:pt x="0" y="0"/>
                  </a:moveTo>
                  <a:lnTo>
                    <a:pt x="971047" y="0"/>
                  </a:lnTo>
                </a:path>
              </a:pathLst>
            </a:custGeom>
            <a:ln w="5270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9477" y="2065366"/>
              <a:ext cx="74375" cy="6375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50902" y="2065366"/>
              <a:ext cx="74377" cy="63751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817402" y="1500050"/>
              <a:ext cx="971550" cy="0"/>
            </a:xfrm>
            <a:custGeom>
              <a:avLst/>
              <a:gdLst/>
              <a:ahLst/>
              <a:cxnLst/>
              <a:rect l="l" t="t" r="r" b="b"/>
              <a:pathLst>
                <a:path w="971550">
                  <a:moveTo>
                    <a:pt x="0" y="0"/>
                  </a:moveTo>
                  <a:lnTo>
                    <a:pt x="971036" y="0"/>
                  </a:lnTo>
                </a:path>
              </a:pathLst>
            </a:custGeom>
            <a:ln w="5270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013" y="1468174"/>
              <a:ext cx="74377" cy="6375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51440" y="1468174"/>
              <a:ext cx="74377" cy="63751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2440408" y="1670388"/>
            <a:ext cx="306705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Service</a:t>
            </a:r>
            <a:endParaRPr sz="6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95450" y="2088758"/>
            <a:ext cx="335280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Protocol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880220" y="1197986"/>
            <a:ext cx="2844800" cy="1470025"/>
            <a:chOff x="880220" y="1197986"/>
            <a:chExt cx="2844800" cy="1470025"/>
          </a:xfrm>
        </p:grpSpPr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26474" y="1795812"/>
              <a:ext cx="92276" cy="181914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883077" y="1200843"/>
              <a:ext cx="2839085" cy="1464310"/>
            </a:xfrm>
            <a:custGeom>
              <a:avLst/>
              <a:gdLst/>
              <a:ahLst/>
              <a:cxnLst/>
              <a:rect l="l" t="t" r="r" b="b"/>
              <a:pathLst>
                <a:path w="2839085" h="1464310">
                  <a:moveTo>
                    <a:pt x="0" y="1464123"/>
                  </a:moveTo>
                  <a:lnTo>
                    <a:pt x="926281" y="1464123"/>
                  </a:lnTo>
                  <a:lnTo>
                    <a:pt x="926281" y="0"/>
                  </a:lnTo>
                  <a:lnTo>
                    <a:pt x="0" y="0"/>
                  </a:lnTo>
                  <a:lnTo>
                    <a:pt x="0" y="1464123"/>
                  </a:lnTo>
                  <a:close/>
                </a:path>
                <a:path w="2839085" h="1464310">
                  <a:moveTo>
                    <a:pt x="1912318" y="1464123"/>
                  </a:moveTo>
                  <a:lnTo>
                    <a:pt x="2838600" y="1464123"/>
                  </a:lnTo>
                  <a:lnTo>
                    <a:pt x="2838600" y="0"/>
                  </a:lnTo>
                  <a:lnTo>
                    <a:pt x="1912318" y="0"/>
                  </a:lnTo>
                  <a:lnTo>
                    <a:pt x="1912318" y="1464123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074285" y="1053972"/>
            <a:ext cx="302260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Party B</a:t>
            </a:r>
            <a:endParaRPr sz="6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68883" y="1420346"/>
            <a:ext cx="320675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Layer </a:t>
            </a:r>
            <a:r>
              <a:rPr sz="65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endParaRPr sz="6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071460" y="1410649"/>
            <a:ext cx="320675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Layer </a:t>
            </a:r>
            <a:r>
              <a:rPr sz="650" spc="1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912970" y="2002580"/>
            <a:ext cx="2780665" cy="157480"/>
            <a:chOff x="912970" y="2002580"/>
            <a:chExt cx="2780665" cy="157480"/>
          </a:xfrm>
        </p:grpSpPr>
        <p:sp>
          <p:nvSpPr>
            <p:cNvPr id="54" name="object 54"/>
            <p:cNvSpPr/>
            <p:nvPr/>
          </p:nvSpPr>
          <p:spPr>
            <a:xfrm>
              <a:off x="915606" y="2005216"/>
              <a:ext cx="865505" cy="152400"/>
            </a:xfrm>
            <a:custGeom>
              <a:avLst/>
              <a:gdLst/>
              <a:ahLst/>
              <a:cxnLst/>
              <a:rect l="l" t="t" r="r" b="b"/>
              <a:pathLst>
                <a:path w="865505" h="152400">
                  <a:moveTo>
                    <a:pt x="865366" y="0"/>
                  </a:moveTo>
                  <a:lnTo>
                    <a:pt x="0" y="0"/>
                  </a:lnTo>
                  <a:lnTo>
                    <a:pt x="0" y="151794"/>
                  </a:lnTo>
                  <a:lnTo>
                    <a:pt x="865366" y="151794"/>
                  </a:lnTo>
                  <a:lnTo>
                    <a:pt x="8653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15606" y="2005216"/>
              <a:ext cx="865505" cy="152400"/>
            </a:xfrm>
            <a:custGeom>
              <a:avLst/>
              <a:gdLst/>
              <a:ahLst/>
              <a:cxnLst/>
              <a:rect l="l" t="t" r="r" b="b"/>
              <a:pathLst>
                <a:path w="865505" h="152400">
                  <a:moveTo>
                    <a:pt x="0" y="151794"/>
                  </a:moveTo>
                  <a:lnTo>
                    <a:pt x="865366" y="151794"/>
                  </a:lnTo>
                  <a:lnTo>
                    <a:pt x="865366" y="0"/>
                  </a:lnTo>
                  <a:lnTo>
                    <a:pt x="0" y="0"/>
                  </a:lnTo>
                  <a:lnTo>
                    <a:pt x="0" y="151794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825279" y="2005216"/>
              <a:ext cx="865505" cy="152400"/>
            </a:xfrm>
            <a:custGeom>
              <a:avLst/>
              <a:gdLst/>
              <a:ahLst/>
              <a:cxnLst/>
              <a:rect l="l" t="t" r="r" b="b"/>
              <a:pathLst>
                <a:path w="865504" h="152400">
                  <a:moveTo>
                    <a:pt x="865366" y="0"/>
                  </a:moveTo>
                  <a:lnTo>
                    <a:pt x="0" y="0"/>
                  </a:lnTo>
                  <a:lnTo>
                    <a:pt x="0" y="151790"/>
                  </a:lnTo>
                  <a:lnTo>
                    <a:pt x="865366" y="151790"/>
                  </a:lnTo>
                  <a:lnTo>
                    <a:pt x="8653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825279" y="2005216"/>
              <a:ext cx="865505" cy="152400"/>
            </a:xfrm>
            <a:custGeom>
              <a:avLst/>
              <a:gdLst/>
              <a:ahLst/>
              <a:cxnLst/>
              <a:rect l="l" t="t" r="r" b="b"/>
              <a:pathLst>
                <a:path w="865504" h="152400">
                  <a:moveTo>
                    <a:pt x="0" y="151790"/>
                  </a:moveTo>
                  <a:lnTo>
                    <a:pt x="865366" y="151790"/>
                  </a:lnTo>
                  <a:lnTo>
                    <a:pt x="865366" y="0"/>
                  </a:lnTo>
                  <a:lnTo>
                    <a:pt x="0" y="0"/>
                  </a:lnTo>
                  <a:lnTo>
                    <a:pt x="0" y="15179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134181" y="2024359"/>
            <a:ext cx="395605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Layer N-1</a:t>
            </a:r>
            <a:endParaRPr sz="6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6713" y="3331252"/>
            <a:ext cx="115633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solidFill>
                  <a:srgbClr val="3333B2"/>
                </a:solidFill>
                <a:latin typeface="Arial"/>
                <a:cs typeface="Arial"/>
                <a:hlinkClick r:id="rId10" action="ppaction://hlinksldjump"/>
              </a:rPr>
              <a:t>Layered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10" action="ppaction://hlinksldjump"/>
              </a:rPr>
              <a:t> communication protocols</a:t>
            </a:r>
            <a:endParaRPr sz="6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300563" y="3331252"/>
            <a:ext cx="24130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6</a:t>
            </a:fld>
            <a:r>
              <a:rPr sz="600" spc="-40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036758" y="2014666"/>
            <a:ext cx="395605" cy="127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Layer N-1</a:t>
            </a:r>
            <a:endParaRPr sz="65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66713" y="3331252"/>
            <a:ext cx="115633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Layered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 communication protocols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00563" y="3331252"/>
            <a:ext cx="24130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7</a:t>
            </a:fld>
            <a:r>
              <a:rPr sz="600" spc="-40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1165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Architectures:</a:t>
            </a:r>
            <a:r>
              <a:rPr sz="600" spc="15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Architectural</a:t>
            </a:r>
            <a:r>
              <a:rPr sz="600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styles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89769" y="716"/>
            <a:ext cx="7518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Layered</a:t>
            </a:r>
            <a:r>
              <a:rPr sz="600" spc="-20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architectures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188846"/>
            <a:ext cx="20929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3333B2"/>
                </a:solidFill>
                <a:latin typeface="Arial"/>
                <a:cs typeface="Arial"/>
              </a:rPr>
              <a:t>Two-party</a:t>
            </a:r>
            <a:r>
              <a:rPr sz="140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communication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652" y="677364"/>
            <a:ext cx="3470910" cy="641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885">
              <a:lnSpc>
                <a:spcPts val="1390"/>
              </a:lnSpc>
              <a:spcBef>
                <a:spcPts val="95"/>
              </a:spcBef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Server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ts val="855"/>
              </a:lnSpc>
            </a:pPr>
            <a:r>
              <a:rPr sz="600" spc="55" dirty="0">
                <a:latin typeface="Times New Roman"/>
                <a:cs typeface="Times New Roman"/>
              </a:rPr>
              <a:t>1 </a:t>
            </a:r>
            <a:r>
              <a:rPr sz="600" spc="160" dirty="0">
                <a:latin typeface="Times New Roman"/>
                <a:cs typeface="Times New Roman"/>
              </a:rPr>
              <a:t> </a:t>
            </a:r>
            <a:r>
              <a:rPr sz="800" b="1" spc="5" dirty="0">
                <a:solidFill>
                  <a:srgbClr val="FF0059"/>
                </a:solidFill>
                <a:latin typeface="Times New Roman"/>
                <a:cs typeface="Times New Roman"/>
              </a:rPr>
              <a:t>from</a:t>
            </a:r>
            <a:r>
              <a:rPr sz="800" b="1" spc="60" dirty="0">
                <a:solidFill>
                  <a:srgbClr val="FF0059"/>
                </a:solidFill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socket </a:t>
            </a:r>
            <a:r>
              <a:rPr sz="800" spc="170" dirty="0">
                <a:latin typeface="Times New Roman"/>
                <a:cs typeface="Times New Roman"/>
              </a:rPr>
              <a:t> </a:t>
            </a:r>
            <a:r>
              <a:rPr sz="800" b="1" spc="25" dirty="0">
                <a:solidFill>
                  <a:srgbClr val="FF0059"/>
                </a:solidFill>
                <a:latin typeface="Times New Roman"/>
                <a:cs typeface="Times New Roman"/>
              </a:rPr>
              <a:t>import</a:t>
            </a:r>
            <a:r>
              <a:rPr sz="800" b="1" spc="85" dirty="0">
                <a:solidFill>
                  <a:srgbClr val="FF0059"/>
                </a:solidFill>
                <a:latin typeface="Times New Roman"/>
                <a:cs typeface="Times New Roman"/>
              </a:rPr>
              <a:t> </a:t>
            </a:r>
            <a:r>
              <a:rPr sz="1200" spc="112" baseline="-10416" dirty="0">
                <a:latin typeface="Times New Roman"/>
                <a:cs typeface="Times New Roman"/>
              </a:rPr>
              <a:t>*</a:t>
            </a:r>
            <a:endParaRPr sz="1200" baseline="-10416">
              <a:latin typeface="Times New Roman"/>
              <a:cs typeface="Times New Roman"/>
            </a:endParaRPr>
          </a:p>
          <a:p>
            <a:pPr marL="50800">
              <a:lnSpc>
                <a:spcPts val="850"/>
              </a:lnSpc>
            </a:pPr>
            <a:r>
              <a:rPr sz="600" spc="55" dirty="0">
                <a:latin typeface="Times New Roman"/>
                <a:cs typeface="Times New Roman"/>
              </a:rPr>
              <a:t>2 </a:t>
            </a:r>
            <a:r>
              <a:rPr sz="600" spc="200" dirty="0">
                <a:latin typeface="Times New Roman"/>
                <a:cs typeface="Times New Roman"/>
              </a:rPr>
              <a:t> </a:t>
            </a:r>
            <a:r>
              <a:rPr sz="800" spc="165" dirty="0">
                <a:latin typeface="Times New Roman"/>
                <a:cs typeface="Times New Roman"/>
              </a:rPr>
              <a:t>s</a:t>
            </a:r>
            <a:r>
              <a:rPr sz="800" spc="120" dirty="0">
                <a:latin typeface="Times New Roman"/>
                <a:cs typeface="Times New Roman"/>
              </a:rPr>
              <a:t> </a:t>
            </a:r>
            <a:r>
              <a:rPr sz="800" spc="25" dirty="0">
                <a:latin typeface="Times New Roman"/>
                <a:cs typeface="Times New Roman"/>
              </a:rPr>
              <a:t>=</a:t>
            </a:r>
            <a:r>
              <a:rPr sz="800" spc="90" dirty="0">
                <a:latin typeface="Times New Roman"/>
                <a:cs typeface="Times New Roman"/>
              </a:rPr>
              <a:t> </a:t>
            </a:r>
            <a:r>
              <a:rPr sz="800" spc="15" dirty="0">
                <a:latin typeface="Times New Roman"/>
                <a:cs typeface="Times New Roman"/>
              </a:rPr>
              <a:t>socket(AF_INET,</a:t>
            </a:r>
            <a:r>
              <a:rPr sz="800" spc="85" dirty="0">
                <a:latin typeface="Times New Roman"/>
                <a:cs typeface="Times New Roman"/>
              </a:rPr>
              <a:t> </a:t>
            </a:r>
            <a:r>
              <a:rPr sz="800" spc="-100" dirty="0">
                <a:latin typeface="Times New Roman"/>
                <a:cs typeface="Times New Roman"/>
              </a:rPr>
              <a:t>SOCK_STREAM)</a:t>
            </a:r>
            <a:endParaRPr sz="800">
              <a:latin typeface="Times New Roman"/>
              <a:cs typeface="Times New Roman"/>
            </a:endParaRPr>
          </a:p>
          <a:p>
            <a:pPr marL="50800">
              <a:lnSpc>
                <a:spcPts val="850"/>
              </a:lnSpc>
            </a:pPr>
            <a:r>
              <a:rPr sz="600" spc="55" dirty="0">
                <a:latin typeface="Times New Roman"/>
                <a:cs typeface="Times New Roman"/>
              </a:rPr>
              <a:t>3 </a:t>
            </a:r>
            <a:r>
              <a:rPr sz="600" spc="200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(conn,</a:t>
            </a:r>
            <a:r>
              <a:rPr sz="800" spc="90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addr)</a:t>
            </a:r>
            <a:r>
              <a:rPr sz="800" spc="120" dirty="0">
                <a:latin typeface="Times New Roman"/>
                <a:cs typeface="Times New Roman"/>
              </a:rPr>
              <a:t> </a:t>
            </a:r>
            <a:r>
              <a:rPr sz="800" spc="25" dirty="0">
                <a:latin typeface="Times New Roman"/>
                <a:cs typeface="Times New Roman"/>
              </a:rPr>
              <a:t>=</a:t>
            </a:r>
            <a:r>
              <a:rPr sz="800" spc="114" dirty="0">
                <a:latin typeface="Times New Roman"/>
                <a:cs typeface="Times New Roman"/>
              </a:rPr>
              <a:t> </a:t>
            </a:r>
            <a:r>
              <a:rPr sz="800" spc="95" dirty="0">
                <a:latin typeface="Times New Roman"/>
                <a:cs typeface="Times New Roman"/>
              </a:rPr>
              <a:t>s.accept() </a:t>
            </a:r>
            <a:r>
              <a:rPr sz="800" spc="210" dirty="0">
                <a:latin typeface="Times New Roman"/>
                <a:cs typeface="Times New Roman"/>
              </a:rPr>
              <a:t> </a:t>
            </a:r>
            <a:r>
              <a:rPr sz="800" i="1" spc="75" dirty="0">
                <a:solidFill>
                  <a:srgbClr val="009600"/>
                </a:solidFill>
                <a:latin typeface="Times New Roman"/>
                <a:cs typeface="Times New Roman"/>
              </a:rPr>
              <a:t>#</a:t>
            </a:r>
            <a:r>
              <a:rPr sz="800" i="1" spc="85" dirty="0">
                <a:solidFill>
                  <a:srgbClr val="009600"/>
                </a:solidFill>
                <a:latin typeface="Times New Roman"/>
                <a:cs typeface="Times New Roman"/>
              </a:rPr>
              <a:t> returns</a:t>
            </a:r>
            <a:r>
              <a:rPr sz="800" i="1" spc="65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800" i="1" spc="5" dirty="0">
                <a:solidFill>
                  <a:srgbClr val="009600"/>
                </a:solidFill>
                <a:latin typeface="Times New Roman"/>
                <a:cs typeface="Times New Roman"/>
              </a:rPr>
              <a:t>new</a:t>
            </a:r>
            <a:r>
              <a:rPr sz="800" i="1" spc="70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800" i="1" spc="85" dirty="0">
                <a:solidFill>
                  <a:srgbClr val="009600"/>
                </a:solidFill>
                <a:latin typeface="Times New Roman"/>
                <a:cs typeface="Times New Roman"/>
              </a:rPr>
              <a:t>socket</a:t>
            </a:r>
            <a:r>
              <a:rPr sz="800" i="1" spc="75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800" i="1" spc="35" dirty="0">
                <a:solidFill>
                  <a:srgbClr val="009600"/>
                </a:solidFill>
                <a:latin typeface="Times New Roman"/>
                <a:cs typeface="Times New Roman"/>
              </a:rPr>
              <a:t>and</a:t>
            </a:r>
            <a:r>
              <a:rPr sz="800" i="1" spc="75" dirty="0">
                <a:solidFill>
                  <a:srgbClr val="009600"/>
                </a:solidFill>
                <a:latin typeface="Times New Roman"/>
                <a:cs typeface="Times New Roman"/>
              </a:rPr>
              <a:t> addr.</a:t>
            </a:r>
            <a:r>
              <a:rPr sz="800" i="1" spc="90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800" i="1" spc="120" dirty="0">
                <a:solidFill>
                  <a:srgbClr val="009600"/>
                </a:solidFill>
                <a:latin typeface="Times New Roman"/>
                <a:cs typeface="Times New Roman"/>
              </a:rPr>
              <a:t>client</a:t>
            </a:r>
            <a:endParaRPr sz="800">
              <a:latin typeface="Times New Roman"/>
              <a:cs typeface="Times New Roman"/>
            </a:endParaRPr>
          </a:p>
          <a:p>
            <a:pPr marL="50165">
              <a:lnSpc>
                <a:spcPts val="905"/>
              </a:lnSpc>
              <a:tabLst>
                <a:tab pos="1533525" algn="l"/>
              </a:tabLst>
            </a:pPr>
            <a:r>
              <a:rPr sz="600" spc="55" dirty="0">
                <a:latin typeface="Times New Roman"/>
                <a:cs typeface="Times New Roman"/>
              </a:rPr>
              <a:t>4 </a:t>
            </a:r>
            <a:r>
              <a:rPr sz="600" spc="185" dirty="0">
                <a:latin typeface="Times New Roman"/>
                <a:cs typeface="Times New Roman"/>
              </a:rPr>
              <a:t> </a:t>
            </a:r>
            <a:r>
              <a:rPr sz="800" b="1" spc="55" dirty="0">
                <a:solidFill>
                  <a:srgbClr val="FF0059"/>
                </a:solidFill>
                <a:latin typeface="Times New Roman"/>
                <a:cs typeface="Times New Roman"/>
              </a:rPr>
              <a:t>while</a:t>
            </a:r>
            <a:r>
              <a:rPr sz="800" b="1" spc="70" dirty="0">
                <a:solidFill>
                  <a:srgbClr val="FF0059"/>
                </a:solidFill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True:	</a:t>
            </a:r>
            <a:r>
              <a:rPr sz="800" i="1" spc="75" dirty="0">
                <a:solidFill>
                  <a:srgbClr val="009600"/>
                </a:solidFill>
                <a:latin typeface="Times New Roman"/>
                <a:cs typeface="Times New Roman"/>
              </a:rPr>
              <a:t>#</a:t>
            </a:r>
            <a:r>
              <a:rPr sz="800" i="1" spc="30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800" i="1" spc="85" dirty="0">
                <a:solidFill>
                  <a:srgbClr val="009600"/>
                </a:solidFill>
                <a:latin typeface="Times New Roman"/>
                <a:cs typeface="Times New Roman"/>
              </a:rPr>
              <a:t>forever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6343" y="1280133"/>
            <a:ext cx="26238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80795" algn="l"/>
              </a:tabLst>
            </a:pPr>
            <a:r>
              <a:rPr sz="800" spc="95" dirty="0">
                <a:latin typeface="Times New Roman"/>
                <a:cs typeface="Times New Roman"/>
              </a:rPr>
              <a:t>data</a:t>
            </a:r>
            <a:r>
              <a:rPr sz="800" spc="110" dirty="0">
                <a:latin typeface="Times New Roman"/>
                <a:cs typeface="Times New Roman"/>
              </a:rPr>
              <a:t> </a:t>
            </a:r>
            <a:r>
              <a:rPr sz="800" spc="25" dirty="0">
                <a:latin typeface="Times New Roman"/>
                <a:cs typeface="Times New Roman"/>
              </a:rPr>
              <a:t>=</a:t>
            </a:r>
            <a:r>
              <a:rPr sz="800" spc="114" dirty="0">
                <a:latin typeface="Times New Roman"/>
                <a:cs typeface="Times New Roman"/>
              </a:rPr>
              <a:t> </a:t>
            </a:r>
            <a:r>
              <a:rPr sz="800" spc="50" dirty="0">
                <a:latin typeface="Times New Roman"/>
                <a:cs typeface="Times New Roman"/>
              </a:rPr>
              <a:t>conn.recv(1024)	</a:t>
            </a:r>
            <a:r>
              <a:rPr sz="800" i="1" spc="75" dirty="0">
                <a:solidFill>
                  <a:srgbClr val="009600"/>
                </a:solidFill>
                <a:latin typeface="Times New Roman"/>
                <a:cs typeface="Times New Roman"/>
              </a:rPr>
              <a:t># </a:t>
            </a:r>
            <a:r>
              <a:rPr sz="800" i="1" spc="85" dirty="0">
                <a:solidFill>
                  <a:srgbClr val="009600"/>
                </a:solidFill>
                <a:latin typeface="Times New Roman"/>
                <a:cs typeface="Times New Roman"/>
              </a:rPr>
              <a:t>receive</a:t>
            </a:r>
            <a:r>
              <a:rPr sz="800" i="1" spc="50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800" i="1" spc="70" dirty="0">
                <a:solidFill>
                  <a:srgbClr val="009600"/>
                </a:solidFill>
                <a:latin typeface="Times New Roman"/>
                <a:cs typeface="Times New Roman"/>
              </a:rPr>
              <a:t>data</a:t>
            </a:r>
            <a:r>
              <a:rPr sz="800" i="1" spc="60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800" i="1" spc="50" dirty="0">
                <a:solidFill>
                  <a:srgbClr val="009600"/>
                </a:solidFill>
                <a:latin typeface="Times New Roman"/>
                <a:cs typeface="Times New Roman"/>
              </a:rPr>
              <a:t>from</a:t>
            </a:r>
            <a:r>
              <a:rPr sz="800" i="1" spc="55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800" i="1" spc="120" dirty="0">
                <a:solidFill>
                  <a:srgbClr val="009600"/>
                </a:solidFill>
                <a:latin typeface="Times New Roman"/>
                <a:cs typeface="Times New Roman"/>
              </a:rPr>
              <a:t>client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652" y="1305438"/>
            <a:ext cx="3128645" cy="338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ts val="685"/>
              </a:lnSpc>
              <a:spcBef>
                <a:spcPts val="95"/>
              </a:spcBef>
            </a:pPr>
            <a:r>
              <a:rPr sz="600" spc="55" dirty="0">
                <a:latin typeface="Times New Roman"/>
                <a:cs typeface="Times New Roman"/>
              </a:rPr>
              <a:t>5</a:t>
            </a:r>
            <a:endParaRPr sz="600">
              <a:latin typeface="Times New Roman"/>
              <a:cs typeface="Times New Roman"/>
            </a:endParaRPr>
          </a:p>
          <a:p>
            <a:pPr marL="50800">
              <a:lnSpc>
                <a:spcPts val="869"/>
              </a:lnSpc>
              <a:tabLst>
                <a:tab pos="266065" algn="l"/>
                <a:tab pos="1533525" algn="l"/>
              </a:tabLst>
            </a:pPr>
            <a:r>
              <a:rPr sz="600" spc="55" dirty="0">
                <a:latin typeface="Times New Roman"/>
                <a:cs typeface="Times New Roman"/>
              </a:rPr>
              <a:t>6	</a:t>
            </a:r>
            <a:r>
              <a:rPr sz="800" b="1" spc="204" dirty="0">
                <a:solidFill>
                  <a:srgbClr val="FF0059"/>
                </a:solidFill>
                <a:latin typeface="Times New Roman"/>
                <a:cs typeface="Times New Roman"/>
              </a:rPr>
              <a:t>if</a:t>
            </a:r>
            <a:r>
              <a:rPr sz="800" b="1" spc="90" dirty="0">
                <a:solidFill>
                  <a:srgbClr val="FF0059"/>
                </a:solidFill>
                <a:latin typeface="Times New Roman"/>
                <a:cs typeface="Times New Roman"/>
              </a:rPr>
              <a:t> </a:t>
            </a:r>
            <a:r>
              <a:rPr sz="800" b="1" spc="65" dirty="0">
                <a:solidFill>
                  <a:srgbClr val="FF0059"/>
                </a:solidFill>
                <a:latin typeface="Times New Roman"/>
                <a:cs typeface="Times New Roman"/>
              </a:rPr>
              <a:t>not</a:t>
            </a:r>
            <a:r>
              <a:rPr sz="800" b="1" spc="75" dirty="0">
                <a:solidFill>
                  <a:srgbClr val="FF0059"/>
                </a:solidFill>
                <a:latin typeface="Times New Roman"/>
                <a:cs typeface="Times New Roman"/>
              </a:rPr>
              <a:t> </a:t>
            </a:r>
            <a:r>
              <a:rPr sz="800" spc="105" dirty="0">
                <a:latin typeface="Times New Roman"/>
                <a:cs typeface="Times New Roman"/>
              </a:rPr>
              <a:t>data: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b="1" spc="20" dirty="0">
                <a:solidFill>
                  <a:srgbClr val="FF0059"/>
                </a:solidFill>
                <a:latin typeface="Times New Roman"/>
                <a:cs typeface="Times New Roman"/>
              </a:rPr>
              <a:t>break	</a:t>
            </a:r>
            <a:r>
              <a:rPr sz="800" i="1" spc="75" dirty="0">
                <a:solidFill>
                  <a:srgbClr val="009600"/>
                </a:solidFill>
                <a:latin typeface="Times New Roman"/>
                <a:cs typeface="Times New Roman"/>
              </a:rPr>
              <a:t># </a:t>
            </a:r>
            <a:r>
              <a:rPr sz="800" i="1" spc="95" dirty="0">
                <a:solidFill>
                  <a:srgbClr val="009600"/>
                </a:solidFill>
                <a:latin typeface="Times New Roman"/>
                <a:cs typeface="Times New Roman"/>
              </a:rPr>
              <a:t>stop</a:t>
            </a:r>
            <a:r>
              <a:rPr sz="800" i="1" spc="70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800" i="1" spc="225" dirty="0">
                <a:solidFill>
                  <a:srgbClr val="009600"/>
                </a:solidFill>
                <a:latin typeface="Times New Roman"/>
                <a:cs typeface="Times New Roman"/>
              </a:rPr>
              <a:t>if</a:t>
            </a:r>
            <a:r>
              <a:rPr sz="800" i="1" spc="60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800" i="1" spc="120" dirty="0">
                <a:solidFill>
                  <a:srgbClr val="009600"/>
                </a:solidFill>
                <a:latin typeface="Times New Roman"/>
                <a:cs typeface="Times New Roman"/>
              </a:rPr>
              <a:t>client</a:t>
            </a:r>
            <a:r>
              <a:rPr sz="800" i="1" spc="50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800" i="1" spc="60" dirty="0">
                <a:solidFill>
                  <a:srgbClr val="009600"/>
                </a:solidFill>
                <a:latin typeface="Times New Roman"/>
                <a:cs typeface="Times New Roman"/>
              </a:rPr>
              <a:t>stopped</a:t>
            </a:r>
            <a:endParaRPr sz="800">
              <a:latin typeface="Times New Roman"/>
              <a:cs typeface="Times New Roman"/>
            </a:endParaRPr>
          </a:p>
          <a:p>
            <a:pPr marL="50800">
              <a:lnSpc>
                <a:spcPts val="905"/>
              </a:lnSpc>
              <a:tabLst>
                <a:tab pos="264795" algn="l"/>
              </a:tabLst>
            </a:pPr>
            <a:r>
              <a:rPr sz="600" spc="55" dirty="0">
                <a:latin typeface="Times New Roman"/>
                <a:cs typeface="Times New Roman"/>
              </a:rPr>
              <a:t>7	</a:t>
            </a:r>
            <a:r>
              <a:rPr sz="800" spc="65" dirty="0">
                <a:latin typeface="Times New Roman"/>
                <a:cs typeface="Times New Roman"/>
              </a:rPr>
              <a:t>conn.send(</a:t>
            </a:r>
            <a:r>
              <a:rPr sz="800" b="1" spc="65" dirty="0">
                <a:solidFill>
                  <a:srgbClr val="FF0059"/>
                </a:solidFill>
                <a:latin typeface="Times New Roman"/>
                <a:cs typeface="Times New Roman"/>
              </a:rPr>
              <a:t>str</a:t>
            </a:r>
            <a:r>
              <a:rPr sz="800" spc="65" dirty="0">
                <a:latin typeface="Times New Roman"/>
                <a:cs typeface="Times New Roman"/>
              </a:rPr>
              <a:t>(data)+</a:t>
            </a:r>
            <a:r>
              <a:rPr sz="800" spc="65" dirty="0">
                <a:solidFill>
                  <a:srgbClr val="FA0000"/>
                </a:solidFill>
                <a:latin typeface="Times New Roman"/>
                <a:cs typeface="Times New Roman"/>
              </a:rPr>
              <a:t>"</a:t>
            </a:r>
            <a:r>
              <a:rPr sz="1200" spc="97" baseline="-10416" dirty="0">
                <a:solidFill>
                  <a:srgbClr val="FA0000"/>
                </a:solidFill>
                <a:latin typeface="Times New Roman"/>
                <a:cs typeface="Times New Roman"/>
              </a:rPr>
              <a:t>*</a:t>
            </a:r>
            <a:r>
              <a:rPr sz="800" spc="65" dirty="0">
                <a:solidFill>
                  <a:srgbClr val="FA0000"/>
                </a:solidFill>
                <a:latin typeface="Times New Roman"/>
                <a:cs typeface="Times New Roman"/>
              </a:rPr>
              <a:t>"</a:t>
            </a:r>
            <a:r>
              <a:rPr sz="800" spc="65" dirty="0">
                <a:latin typeface="Times New Roman"/>
                <a:cs typeface="Times New Roman"/>
              </a:rPr>
              <a:t>)</a:t>
            </a:r>
            <a:r>
              <a:rPr sz="800" spc="110" dirty="0">
                <a:latin typeface="Times New Roman"/>
                <a:cs typeface="Times New Roman"/>
              </a:rPr>
              <a:t> </a:t>
            </a:r>
            <a:r>
              <a:rPr sz="800" i="1" spc="75" dirty="0">
                <a:solidFill>
                  <a:srgbClr val="009600"/>
                </a:solidFill>
                <a:latin typeface="Times New Roman"/>
                <a:cs typeface="Times New Roman"/>
              </a:rPr>
              <a:t>#</a:t>
            </a:r>
            <a:r>
              <a:rPr sz="800" i="1" spc="85" dirty="0">
                <a:solidFill>
                  <a:srgbClr val="009600"/>
                </a:solidFill>
                <a:latin typeface="Times New Roman"/>
                <a:cs typeface="Times New Roman"/>
              </a:rPr>
              <a:t> return</a:t>
            </a:r>
            <a:r>
              <a:rPr sz="800" i="1" spc="60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800" i="1" spc="105" dirty="0">
                <a:solidFill>
                  <a:srgbClr val="009600"/>
                </a:solidFill>
                <a:latin typeface="Times New Roman"/>
                <a:cs typeface="Times New Roman"/>
              </a:rPr>
              <a:t>sent</a:t>
            </a:r>
            <a:r>
              <a:rPr sz="800" i="1" spc="65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800" i="1" spc="70" dirty="0">
                <a:solidFill>
                  <a:srgbClr val="009600"/>
                </a:solidFill>
                <a:latin typeface="Times New Roman"/>
                <a:cs typeface="Times New Roman"/>
              </a:rPr>
              <a:t>data </a:t>
            </a:r>
            <a:r>
              <a:rPr sz="800" i="1" spc="95" dirty="0">
                <a:solidFill>
                  <a:srgbClr val="009600"/>
                </a:solidFill>
                <a:latin typeface="Times New Roman"/>
                <a:cs typeface="Times New Roman"/>
              </a:rPr>
              <a:t>plus</a:t>
            </a:r>
            <a:r>
              <a:rPr sz="800" i="1" spc="75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800" i="1" spc="50" dirty="0">
                <a:solidFill>
                  <a:srgbClr val="009600"/>
                </a:solidFill>
                <a:latin typeface="Times New Roman"/>
                <a:cs typeface="Times New Roman"/>
              </a:rPr>
              <a:t>an</a:t>
            </a:r>
            <a:r>
              <a:rPr sz="800" i="1" spc="80" dirty="0">
                <a:solidFill>
                  <a:srgbClr val="009600"/>
                </a:solidFill>
                <a:latin typeface="Times New Roman"/>
                <a:cs typeface="Times New Roman"/>
              </a:rPr>
              <a:t> "</a:t>
            </a:r>
            <a:r>
              <a:rPr sz="1200" i="1" spc="120" baseline="-10416" dirty="0">
                <a:solidFill>
                  <a:srgbClr val="009600"/>
                </a:solidFill>
                <a:latin typeface="Times New Roman"/>
                <a:cs typeface="Times New Roman"/>
              </a:rPr>
              <a:t>*</a:t>
            </a:r>
            <a:r>
              <a:rPr sz="800" i="1" spc="80" dirty="0">
                <a:solidFill>
                  <a:srgbClr val="009600"/>
                </a:solidFill>
                <a:latin typeface="Times New Roman"/>
                <a:cs typeface="Times New Roman"/>
              </a:rPr>
              <a:t>"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652" y="1538800"/>
            <a:ext cx="3568700" cy="81978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15"/>
              </a:spcBef>
              <a:tabLst>
                <a:tab pos="1533525" algn="l"/>
              </a:tabLst>
            </a:pPr>
            <a:r>
              <a:rPr sz="600" spc="55" dirty="0">
                <a:latin typeface="Times New Roman"/>
                <a:cs typeface="Times New Roman"/>
              </a:rPr>
              <a:t>8 </a:t>
            </a:r>
            <a:r>
              <a:rPr sz="600" spc="195" dirty="0"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conn.close()	</a:t>
            </a:r>
            <a:r>
              <a:rPr sz="800" i="1" spc="75" dirty="0">
                <a:solidFill>
                  <a:srgbClr val="009600"/>
                </a:solidFill>
                <a:latin typeface="Times New Roman"/>
                <a:cs typeface="Times New Roman"/>
              </a:rPr>
              <a:t>#</a:t>
            </a:r>
            <a:r>
              <a:rPr sz="800" i="1" spc="85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009600"/>
                </a:solidFill>
                <a:latin typeface="Times New Roman"/>
                <a:cs typeface="Times New Roman"/>
              </a:rPr>
              <a:t>close</a:t>
            </a:r>
            <a:r>
              <a:rPr sz="800" i="1" spc="65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800" i="1" spc="110" dirty="0">
                <a:solidFill>
                  <a:srgbClr val="009600"/>
                </a:solidFill>
                <a:latin typeface="Times New Roman"/>
                <a:cs typeface="Times New Roman"/>
              </a:rPr>
              <a:t>the</a:t>
            </a:r>
            <a:r>
              <a:rPr sz="800" i="1" spc="55" dirty="0">
                <a:solidFill>
                  <a:srgbClr val="009600"/>
                </a:solidFill>
                <a:latin typeface="Times New Roman"/>
                <a:cs typeface="Times New Roman"/>
              </a:rPr>
              <a:t> connection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>
              <a:latin typeface="Times New Roman"/>
              <a:cs typeface="Times New Roman"/>
            </a:endParaRPr>
          </a:p>
          <a:p>
            <a:pPr marL="95885">
              <a:lnSpc>
                <a:spcPts val="1390"/>
              </a:lnSpc>
            </a:pPr>
            <a:r>
              <a:rPr sz="1200" spc="-5" dirty="0">
                <a:solidFill>
                  <a:srgbClr val="3333B2"/>
                </a:solidFill>
                <a:latin typeface="Arial"/>
                <a:cs typeface="Arial"/>
              </a:rPr>
              <a:t>Client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ts val="855"/>
              </a:lnSpc>
            </a:pPr>
            <a:r>
              <a:rPr sz="600" spc="55" dirty="0">
                <a:latin typeface="Times New Roman"/>
                <a:cs typeface="Times New Roman"/>
              </a:rPr>
              <a:t>1 </a:t>
            </a:r>
            <a:r>
              <a:rPr sz="600" spc="160" dirty="0">
                <a:latin typeface="Times New Roman"/>
                <a:cs typeface="Times New Roman"/>
              </a:rPr>
              <a:t> </a:t>
            </a:r>
            <a:r>
              <a:rPr sz="800" b="1" spc="5" dirty="0">
                <a:solidFill>
                  <a:srgbClr val="FF0059"/>
                </a:solidFill>
                <a:latin typeface="Times New Roman"/>
                <a:cs typeface="Times New Roman"/>
              </a:rPr>
              <a:t>from</a:t>
            </a:r>
            <a:r>
              <a:rPr sz="800" b="1" spc="60" dirty="0">
                <a:solidFill>
                  <a:srgbClr val="FF0059"/>
                </a:solidFill>
                <a:latin typeface="Times New Roman"/>
                <a:cs typeface="Times New Roman"/>
              </a:rPr>
              <a:t> </a:t>
            </a:r>
            <a:r>
              <a:rPr sz="800" spc="75" dirty="0">
                <a:latin typeface="Times New Roman"/>
                <a:cs typeface="Times New Roman"/>
              </a:rPr>
              <a:t>socket </a:t>
            </a:r>
            <a:r>
              <a:rPr sz="800" spc="170" dirty="0">
                <a:latin typeface="Times New Roman"/>
                <a:cs typeface="Times New Roman"/>
              </a:rPr>
              <a:t> </a:t>
            </a:r>
            <a:r>
              <a:rPr sz="800" b="1" spc="25" dirty="0">
                <a:solidFill>
                  <a:srgbClr val="FF0059"/>
                </a:solidFill>
                <a:latin typeface="Times New Roman"/>
                <a:cs typeface="Times New Roman"/>
              </a:rPr>
              <a:t>import</a:t>
            </a:r>
            <a:r>
              <a:rPr sz="800" b="1" spc="85" dirty="0">
                <a:solidFill>
                  <a:srgbClr val="FF0059"/>
                </a:solidFill>
                <a:latin typeface="Times New Roman"/>
                <a:cs typeface="Times New Roman"/>
              </a:rPr>
              <a:t> </a:t>
            </a:r>
            <a:r>
              <a:rPr sz="1200" spc="112" baseline="-10416" dirty="0">
                <a:latin typeface="Times New Roman"/>
                <a:cs typeface="Times New Roman"/>
              </a:rPr>
              <a:t>*</a:t>
            </a:r>
            <a:endParaRPr sz="1200" baseline="-10416">
              <a:latin typeface="Times New Roman"/>
              <a:cs typeface="Times New Roman"/>
            </a:endParaRPr>
          </a:p>
          <a:p>
            <a:pPr marL="50800">
              <a:lnSpc>
                <a:spcPts val="850"/>
              </a:lnSpc>
            </a:pPr>
            <a:r>
              <a:rPr sz="600" spc="55" dirty="0">
                <a:latin typeface="Times New Roman"/>
                <a:cs typeface="Times New Roman"/>
              </a:rPr>
              <a:t>2 </a:t>
            </a:r>
            <a:r>
              <a:rPr sz="600" spc="200" dirty="0">
                <a:latin typeface="Times New Roman"/>
                <a:cs typeface="Times New Roman"/>
              </a:rPr>
              <a:t> </a:t>
            </a:r>
            <a:r>
              <a:rPr sz="800" spc="165" dirty="0">
                <a:latin typeface="Times New Roman"/>
                <a:cs typeface="Times New Roman"/>
              </a:rPr>
              <a:t>s</a:t>
            </a:r>
            <a:r>
              <a:rPr sz="800" spc="120" dirty="0">
                <a:latin typeface="Times New Roman"/>
                <a:cs typeface="Times New Roman"/>
              </a:rPr>
              <a:t> </a:t>
            </a:r>
            <a:r>
              <a:rPr sz="800" spc="25" dirty="0">
                <a:latin typeface="Times New Roman"/>
                <a:cs typeface="Times New Roman"/>
              </a:rPr>
              <a:t>=</a:t>
            </a:r>
            <a:r>
              <a:rPr sz="800" spc="90" dirty="0">
                <a:latin typeface="Times New Roman"/>
                <a:cs typeface="Times New Roman"/>
              </a:rPr>
              <a:t> </a:t>
            </a:r>
            <a:r>
              <a:rPr sz="800" spc="15" dirty="0">
                <a:latin typeface="Times New Roman"/>
                <a:cs typeface="Times New Roman"/>
              </a:rPr>
              <a:t>socket(AF_INET,</a:t>
            </a:r>
            <a:r>
              <a:rPr sz="800" spc="85" dirty="0">
                <a:latin typeface="Times New Roman"/>
                <a:cs typeface="Times New Roman"/>
              </a:rPr>
              <a:t> </a:t>
            </a:r>
            <a:r>
              <a:rPr sz="800" spc="-100" dirty="0">
                <a:latin typeface="Times New Roman"/>
                <a:cs typeface="Times New Roman"/>
              </a:rPr>
              <a:t>SOCK_STREAM)</a:t>
            </a:r>
            <a:endParaRPr sz="800">
              <a:latin typeface="Times New Roman"/>
              <a:cs typeface="Times New Roman"/>
            </a:endParaRPr>
          </a:p>
          <a:p>
            <a:pPr marL="50800">
              <a:lnSpc>
                <a:spcPts val="905"/>
              </a:lnSpc>
            </a:pPr>
            <a:r>
              <a:rPr sz="600" spc="55" dirty="0">
                <a:latin typeface="Times New Roman"/>
                <a:cs typeface="Times New Roman"/>
              </a:rPr>
              <a:t>3 </a:t>
            </a:r>
            <a:r>
              <a:rPr sz="600" spc="200" dirty="0">
                <a:latin typeface="Times New Roman"/>
                <a:cs typeface="Times New Roman"/>
              </a:rPr>
              <a:t> </a:t>
            </a:r>
            <a:r>
              <a:rPr sz="800" spc="35" dirty="0">
                <a:latin typeface="Times New Roman"/>
                <a:cs typeface="Times New Roman"/>
              </a:rPr>
              <a:t>s.connect((HOST,</a:t>
            </a:r>
            <a:r>
              <a:rPr sz="800" spc="95" dirty="0">
                <a:latin typeface="Times New Roman"/>
                <a:cs typeface="Times New Roman"/>
              </a:rPr>
              <a:t> </a:t>
            </a:r>
            <a:r>
              <a:rPr sz="800" spc="-15" dirty="0">
                <a:latin typeface="Times New Roman"/>
                <a:cs typeface="Times New Roman"/>
              </a:rPr>
              <a:t>PORT))</a:t>
            </a:r>
            <a:r>
              <a:rPr sz="800" spc="105" dirty="0">
                <a:latin typeface="Times New Roman"/>
                <a:cs typeface="Times New Roman"/>
              </a:rPr>
              <a:t> </a:t>
            </a:r>
            <a:r>
              <a:rPr sz="800" i="1" spc="75" dirty="0">
                <a:solidFill>
                  <a:srgbClr val="009600"/>
                </a:solidFill>
                <a:latin typeface="Times New Roman"/>
                <a:cs typeface="Times New Roman"/>
              </a:rPr>
              <a:t>#</a:t>
            </a:r>
            <a:r>
              <a:rPr sz="800" i="1" spc="85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800" i="1" spc="60" dirty="0">
                <a:solidFill>
                  <a:srgbClr val="009600"/>
                </a:solidFill>
                <a:latin typeface="Times New Roman"/>
                <a:cs typeface="Times New Roman"/>
              </a:rPr>
              <a:t>connect</a:t>
            </a:r>
            <a:r>
              <a:rPr sz="800" i="1" spc="80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800" i="1" spc="135" dirty="0">
                <a:solidFill>
                  <a:srgbClr val="009600"/>
                </a:solidFill>
                <a:latin typeface="Times New Roman"/>
                <a:cs typeface="Times New Roman"/>
              </a:rPr>
              <a:t>to</a:t>
            </a:r>
            <a:r>
              <a:rPr sz="800" i="1" spc="75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800" i="1" spc="85" dirty="0">
                <a:solidFill>
                  <a:srgbClr val="009600"/>
                </a:solidFill>
                <a:latin typeface="Times New Roman"/>
                <a:cs typeface="Times New Roman"/>
              </a:rPr>
              <a:t>server</a:t>
            </a:r>
            <a:r>
              <a:rPr sz="800" i="1" spc="90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800" i="1" spc="80" dirty="0">
                <a:solidFill>
                  <a:srgbClr val="009600"/>
                </a:solidFill>
                <a:latin typeface="Times New Roman"/>
                <a:cs typeface="Times New Roman"/>
              </a:rPr>
              <a:t>(block</a:t>
            </a:r>
            <a:r>
              <a:rPr sz="800" i="1" spc="65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800" i="1" spc="125" dirty="0">
                <a:solidFill>
                  <a:srgbClr val="009600"/>
                </a:solidFill>
                <a:latin typeface="Times New Roman"/>
                <a:cs typeface="Times New Roman"/>
              </a:rPr>
              <a:t>until</a:t>
            </a:r>
            <a:r>
              <a:rPr sz="800" i="1" spc="65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800" i="1" spc="60" dirty="0">
                <a:solidFill>
                  <a:srgbClr val="009600"/>
                </a:solidFill>
                <a:latin typeface="Times New Roman"/>
                <a:cs typeface="Times New Roman"/>
              </a:rPr>
              <a:t>accepted)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1752" y="2319526"/>
            <a:ext cx="1265555" cy="471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05"/>
              </a:lnSpc>
              <a:spcBef>
                <a:spcPts val="95"/>
              </a:spcBef>
            </a:pPr>
            <a:r>
              <a:rPr sz="600" spc="55" dirty="0">
                <a:latin typeface="Times New Roman"/>
                <a:cs typeface="Times New Roman"/>
              </a:rPr>
              <a:t>4 </a:t>
            </a:r>
            <a:r>
              <a:rPr sz="600" spc="170" dirty="0">
                <a:latin typeface="Times New Roman"/>
                <a:cs typeface="Times New Roman"/>
              </a:rPr>
              <a:t> </a:t>
            </a:r>
            <a:r>
              <a:rPr sz="800" spc="80" dirty="0">
                <a:latin typeface="Times New Roman"/>
                <a:cs typeface="Times New Roman"/>
              </a:rPr>
              <a:t>s.send(</a:t>
            </a:r>
            <a:r>
              <a:rPr sz="800" spc="80" dirty="0">
                <a:solidFill>
                  <a:srgbClr val="FA0000"/>
                </a:solidFill>
                <a:latin typeface="Times New Roman"/>
                <a:cs typeface="Times New Roman"/>
              </a:rPr>
              <a:t>’Hello, </a:t>
            </a:r>
            <a:r>
              <a:rPr sz="800" spc="65" dirty="0">
                <a:solidFill>
                  <a:srgbClr val="FA0000"/>
                </a:solidFill>
                <a:latin typeface="Times New Roman"/>
                <a:cs typeface="Times New Roman"/>
              </a:rPr>
              <a:t>world’</a:t>
            </a:r>
            <a:r>
              <a:rPr sz="800" spc="65" dirty="0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850"/>
              </a:lnSpc>
            </a:pPr>
            <a:r>
              <a:rPr sz="600" spc="55" dirty="0">
                <a:latin typeface="Times New Roman"/>
                <a:cs typeface="Times New Roman"/>
              </a:rPr>
              <a:t>5 </a:t>
            </a:r>
            <a:r>
              <a:rPr sz="600" spc="140" dirty="0">
                <a:latin typeface="Times New Roman"/>
                <a:cs typeface="Times New Roman"/>
              </a:rPr>
              <a:t> </a:t>
            </a:r>
            <a:r>
              <a:rPr sz="800" spc="95" dirty="0">
                <a:latin typeface="Times New Roman"/>
                <a:cs typeface="Times New Roman"/>
              </a:rPr>
              <a:t>data</a:t>
            </a:r>
            <a:r>
              <a:rPr sz="800" spc="75" dirty="0">
                <a:latin typeface="Times New Roman"/>
                <a:cs typeface="Times New Roman"/>
              </a:rPr>
              <a:t> </a:t>
            </a:r>
            <a:r>
              <a:rPr sz="800" spc="25" dirty="0">
                <a:latin typeface="Times New Roman"/>
                <a:cs typeface="Times New Roman"/>
              </a:rPr>
              <a:t>=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spc="70" dirty="0">
                <a:latin typeface="Times New Roman"/>
                <a:cs typeface="Times New Roman"/>
              </a:rPr>
              <a:t>s.recv(1024)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850"/>
              </a:lnSpc>
            </a:pPr>
            <a:r>
              <a:rPr sz="600" spc="55" dirty="0">
                <a:latin typeface="Times New Roman"/>
                <a:cs typeface="Times New Roman"/>
              </a:rPr>
              <a:t>6 </a:t>
            </a:r>
            <a:r>
              <a:rPr sz="600" spc="125" dirty="0">
                <a:latin typeface="Times New Roman"/>
                <a:cs typeface="Times New Roman"/>
              </a:rPr>
              <a:t> </a:t>
            </a:r>
            <a:r>
              <a:rPr sz="800" b="1" spc="75" dirty="0">
                <a:solidFill>
                  <a:srgbClr val="FF0059"/>
                </a:solidFill>
                <a:latin typeface="Times New Roman"/>
                <a:cs typeface="Times New Roman"/>
              </a:rPr>
              <a:t>print</a:t>
            </a:r>
            <a:r>
              <a:rPr sz="800" b="1" spc="40" dirty="0">
                <a:solidFill>
                  <a:srgbClr val="FF0059"/>
                </a:solidFill>
                <a:latin typeface="Times New Roman"/>
                <a:cs typeface="Times New Roman"/>
              </a:rPr>
              <a:t> </a:t>
            </a:r>
            <a:r>
              <a:rPr sz="800" spc="95" dirty="0">
                <a:latin typeface="Times New Roman"/>
                <a:cs typeface="Times New Roman"/>
              </a:rPr>
              <a:t>data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05"/>
              </a:lnSpc>
            </a:pPr>
            <a:r>
              <a:rPr sz="600" spc="55" dirty="0">
                <a:latin typeface="Times New Roman"/>
                <a:cs typeface="Times New Roman"/>
              </a:rPr>
              <a:t>7 </a:t>
            </a:r>
            <a:r>
              <a:rPr sz="600" spc="145" dirty="0">
                <a:latin typeface="Times New Roman"/>
                <a:cs typeface="Times New Roman"/>
              </a:rPr>
              <a:t> </a:t>
            </a:r>
            <a:r>
              <a:rPr sz="800" spc="105" dirty="0">
                <a:latin typeface="Times New Roman"/>
                <a:cs typeface="Times New Roman"/>
              </a:rPr>
              <a:t>s.close()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32800" y="2319526"/>
            <a:ext cx="1153160" cy="471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05"/>
              </a:lnSpc>
              <a:spcBef>
                <a:spcPts val="95"/>
              </a:spcBef>
            </a:pPr>
            <a:r>
              <a:rPr sz="800" i="1" spc="75" dirty="0">
                <a:solidFill>
                  <a:srgbClr val="009600"/>
                </a:solidFill>
                <a:latin typeface="Times New Roman"/>
                <a:cs typeface="Times New Roman"/>
              </a:rPr>
              <a:t># </a:t>
            </a:r>
            <a:r>
              <a:rPr sz="800" i="1" spc="60" dirty="0">
                <a:solidFill>
                  <a:srgbClr val="009600"/>
                </a:solidFill>
                <a:latin typeface="Times New Roman"/>
                <a:cs typeface="Times New Roman"/>
              </a:rPr>
              <a:t>send</a:t>
            </a:r>
            <a:r>
              <a:rPr sz="800" i="1" spc="55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800" i="1" spc="15" dirty="0">
                <a:solidFill>
                  <a:srgbClr val="009600"/>
                </a:solidFill>
                <a:latin typeface="Times New Roman"/>
                <a:cs typeface="Times New Roman"/>
              </a:rPr>
              <a:t>some</a:t>
            </a:r>
            <a:r>
              <a:rPr sz="800" i="1" spc="55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800" i="1" spc="70" dirty="0">
                <a:solidFill>
                  <a:srgbClr val="009600"/>
                </a:solidFill>
                <a:latin typeface="Times New Roman"/>
                <a:cs typeface="Times New Roman"/>
              </a:rPr>
              <a:t>data</a:t>
            </a:r>
            <a:endParaRPr sz="800">
              <a:latin typeface="Times New Roman"/>
              <a:cs typeface="Times New Roman"/>
            </a:endParaRPr>
          </a:p>
          <a:p>
            <a:pPr marL="12700" marR="5080">
              <a:lnSpc>
                <a:spcPts val="850"/>
              </a:lnSpc>
              <a:spcBef>
                <a:spcPts val="65"/>
              </a:spcBef>
            </a:pPr>
            <a:r>
              <a:rPr sz="800" i="1" spc="75" dirty="0">
                <a:solidFill>
                  <a:srgbClr val="009600"/>
                </a:solidFill>
                <a:latin typeface="Times New Roman"/>
                <a:cs typeface="Times New Roman"/>
              </a:rPr>
              <a:t>#</a:t>
            </a:r>
            <a:r>
              <a:rPr sz="800" i="1" spc="60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800" i="1" spc="85" dirty="0">
                <a:solidFill>
                  <a:srgbClr val="009600"/>
                </a:solidFill>
                <a:latin typeface="Times New Roman"/>
                <a:cs typeface="Times New Roman"/>
              </a:rPr>
              <a:t>receive</a:t>
            </a:r>
            <a:r>
              <a:rPr sz="800" i="1" spc="45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800" i="1" spc="110" dirty="0">
                <a:solidFill>
                  <a:srgbClr val="009600"/>
                </a:solidFill>
                <a:latin typeface="Times New Roman"/>
                <a:cs typeface="Times New Roman"/>
              </a:rPr>
              <a:t>the</a:t>
            </a:r>
            <a:r>
              <a:rPr sz="800" i="1" spc="50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800" i="1" spc="55" dirty="0">
                <a:solidFill>
                  <a:srgbClr val="009600"/>
                </a:solidFill>
                <a:latin typeface="Times New Roman"/>
                <a:cs typeface="Times New Roman"/>
              </a:rPr>
              <a:t>response </a:t>
            </a:r>
            <a:r>
              <a:rPr sz="800" i="1" spc="-185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800" i="1" spc="75" dirty="0">
                <a:solidFill>
                  <a:srgbClr val="009600"/>
                </a:solidFill>
                <a:latin typeface="Times New Roman"/>
                <a:cs typeface="Times New Roman"/>
              </a:rPr>
              <a:t>#</a:t>
            </a:r>
            <a:r>
              <a:rPr sz="800" i="1" spc="80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800" i="1" spc="110" dirty="0">
                <a:solidFill>
                  <a:srgbClr val="009600"/>
                </a:solidFill>
                <a:latin typeface="Times New Roman"/>
                <a:cs typeface="Times New Roman"/>
              </a:rPr>
              <a:t>print</a:t>
            </a:r>
            <a:r>
              <a:rPr sz="800" i="1" spc="60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800" i="1" spc="110" dirty="0">
                <a:solidFill>
                  <a:srgbClr val="009600"/>
                </a:solidFill>
                <a:latin typeface="Times New Roman"/>
                <a:cs typeface="Times New Roman"/>
              </a:rPr>
              <a:t>the</a:t>
            </a:r>
            <a:r>
              <a:rPr sz="800" i="1" spc="60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800" i="1" spc="114" dirty="0">
                <a:solidFill>
                  <a:srgbClr val="009600"/>
                </a:solidFill>
                <a:latin typeface="Times New Roman"/>
                <a:cs typeface="Times New Roman"/>
              </a:rPr>
              <a:t>result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844"/>
              </a:lnSpc>
            </a:pPr>
            <a:r>
              <a:rPr sz="800" i="1" spc="75" dirty="0">
                <a:solidFill>
                  <a:srgbClr val="009600"/>
                </a:solidFill>
                <a:latin typeface="Times New Roman"/>
                <a:cs typeface="Times New Roman"/>
              </a:rPr>
              <a:t>#</a:t>
            </a:r>
            <a:r>
              <a:rPr sz="800" i="1" spc="80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800" i="1" spc="90" dirty="0">
                <a:solidFill>
                  <a:srgbClr val="009600"/>
                </a:solidFill>
                <a:latin typeface="Times New Roman"/>
                <a:cs typeface="Times New Roman"/>
              </a:rPr>
              <a:t>close</a:t>
            </a:r>
            <a:r>
              <a:rPr sz="800" i="1" spc="65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800" i="1" spc="110" dirty="0">
                <a:solidFill>
                  <a:srgbClr val="009600"/>
                </a:solidFill>
                <a:latin typeface="Times New Roman"/>
                <a:cs typeface="Times New Roman"/>
              </a:rPr>
              <a:t>the</a:t>
            </a:r>
            <a:r>
              <a:rPr sz="800" i="1" spc="55" dirty="0">
                <a:solidFill>
                  <a:srgbClr val="009600"/>
                </a:solidFill>
                <a:latin typeface="Times New Roman"/>
                <a:cs typeface="Times New Roman"/>
              </a:rPr>
              <a:t> connection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6713" y="3331252"/>
            <a:ext cx="68135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Application l</a:t>
            </a:r>
            <a:r>
              <a:rPr sz="600" spc="-2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2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y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e</a:t>
            </a:r>
            <a:r>
              <a:rPr sz="60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25963" y="3331252"/>
            <a:ext cx="21590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6</a:t>
            </a:r>
            <a:r>
              <a:rPr sz="600" spc="-40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1165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Architectures:</a:t>
            </a:r>
            <a:r>
              <a:rPr sz="600" spc="15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Architectural</a:t>
            </a:r>
            <a:r>
              <a:rPr sz="600" spc="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styles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89769" y="716"/>
            <a:ext cx="7518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Layered</a:t>
            </a:r>
            <a:r>
              <a:rPr sz="600" spc="-20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architectures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188846"/>
            <a:ext cx="165988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Application</a:t>
            </a:r>
            <a:r>
              <a:rPr sz="140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3333B2"/>
                </a:solidFill>
                <a:latin typeface="Arial"/>
                <a:cs typeface="Arial"/>
              </a:rPr>
              <a:t>Layering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195" y="816048"/>
            <a:ext cx="3971290" cy="1218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20" dirty="0">
                <a:solidFill>
                  <a:srgbClr val="3333B2"/>
                </a:solidFill>
                <a:latin typeface="Arial"/>
                <a:cs typeface="Arial"/>
              </a:rPr>
              <a:t>Traditional</a:t>
            </a: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three-layered view</a:t>
            </a:r>
            <a:endParaRPr sz="1200">
              <a:latin typeface="Arial"/>
              <a:cs typeface="Arial"/>
            </a:endParaRPr>
          </a:p>
          <a:p>
            <a:pPr marL="319405" marR="30480" indent="-168275">
              <a:lnSpc>
                <a:spcPct val="100000"/>
              </a:lnSpc>
              <a:spcBef>
                <a:spcPts val="780"/>
              </a:spcBef>
              <a:buClr>
                <a:srgbClr val="3333B2"/>
              </a:buClr>
              <a:buChar char="►"/>
              <a:tabLst>
                <a:tab pos="320040" algn="l"/>
              </a:tabLst>
            </a:pPr>
            <a:r>
              <a:rPr sz="1000" spc="-15" dirty="0">
                <a:solidFill>
                  <a:srgbClr val="0000FA"/>
                </a:solidFill>
                <a:latin typeface="Arial"/>
                <a:cs typeface="Arial"/>
              </a:rPr>
              <a:t>Application-interface</a:t>
            </a:r>
            <a:r>
              <a:rPr sz="1000" spc="5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0000FA"/>
                </a:solidFill>
                <a:latin typeface="Arial"/>
                <a:cs typeface="Arial"/>
              </a:rPr>
              <a:t>layer</a:t>
            </a:r>
            <a:r>
              <a:rPr sz="1000" spc="5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contains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units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for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interfacing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to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users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or </a:t>
            </a:r>
            <a:r>
              <a:rPr sz="1000" spc="-2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external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applications</a:t>
            </a:r>
            <a:endParaRPr sz="1000">
              <a:latin typeface="Arial"/>
              <a:cs typeface="Arial"/>
            </a:endParaRPr>
          </a:p>
          <a:p>
            <a:pPr marL="314960" marR="226060" indent="-163195">
              <a:lnSpc>
                <a:spcPts val="1200"/>
              </a:lnSpc>
              <a:spcBef>
                <a:spcPts val="30"/>
              </a:spcBef>
              <a:buClr>
                <a:srgbClr val="3333B2"/>
              </a:buClr>
              <a:buChar char="►"/>
              <a:tabLst>
                <a:tab pos="320040" algn="l"/>
              </a:tabLst>
            </a:pP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Processing</a:t>
            </a:r>
            <a:r>
              <a:rPr sz="1000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0000FA"/>
                </a:solidFill>
                <a:latin typeface="Arial"/>
                <a:cs typeface="Arial"/>
              </a:rPr>
              <a:t>layer</a:t>
            </a:r>
            <a:r>
              <a:rPr sz="1000" spc="5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contains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functions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of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application,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i.e., </a:t>
            </a:r>
            <a:r>
              <a:rPr sz="1000" spc="-2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without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specific data</a:t>
            </a:r>
            <a:endParaRPr sz="1000">
              <a:latin typeface="Arial"/>
              <a:cs typeface="Arial"/>
            </a:endParaRPr>
          </a:p>
          <a:p>
            <a:pPr marL="319405" indent="-168275">
              <a:lnSpc>
                <a:spcPts val="1150"/>
              </a:lnSpc>
              <a:buClr>
                <a:srgbClr val="3333B2"/>
              </a:buClr>
              <a:buChar char="►"/>
              <a:tabLst>
                <a:tab pos="320040" algn="l"/>
              </a:tabLst>
            </a:pP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Data </a:t>
            </a:r>
            <a:r>
              <a:rPr sz="1000" spc="-15" dirty="0">
                <a:solidFill>
                  <a:srgbClr val="0000FA"/>
                </a:solidFill>
                <a:latin typeface="Arial"/>
                <a:cs typeface="Arial"/>
              </a:rPr>
              <a:t>layer</a:t>
            </a:r>
            <a:r>
              <a:rPr sz="1000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contains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data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that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client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wants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to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manipulate</a:t>
            </a:r>
            <a:endParaRPr sz="1000">
              <a:latin typeface="Arial"/>
              <a:cs typeface="Arial"/>
            </a:endParaRPr>
          </a:p>
          <a:p>
            <a:pPr marL="319405">
              <a:lnSpc>
                <a:spcPts val="1200"/>
              </a:lnSpc>
            </a:pPr>
            <a:r>
              <a:rPr sz="1000" spc="-5" dirty="0">
                <a:latin typeface="Arial"/>
                <a:cs typeface="Arial"/>
              </a:rPr>
              <a:t>through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 application components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6713" y="3331252"/>
            <a:ext cx="68135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Application l</a:t>
            </a:r>
            <a:r>
              <a:rPr sz="600" spc="-2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a</a:t>
            </a:r>
            <a:r>
              <a:rPr sz="600" spc="-2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y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e</a:t>
            </a:r>
            <a:r>
              <a:rPr sz="600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r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2" action="ppaction://hlinksldjump"/>
              </a:rPr>
              <a:t>ing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25963" y="3331252"/>
            <a:ext cx="21590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6</a:t>
            </a:r>
            <a:r>
              <a:rPr sz="600" spc="-40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/</a:t>
            </a:r>
            <a:r>
              <a:rPr sz="600" spc="-35" dirty="0">
                <a:solidFill>
                  <a:srgbClr val="26268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713" y="716"/>
            <a:ext cx="11658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Architectures:</a:t>
            </a:r>
            <a:r>
              <a:rPr sz="600" spc="15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Architectural</a:t>
            </a:r>
            <a:r>
              <a:rPr sz="600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3333B2"/>
                </a:solidFill>
                <a:latin typeface="Arial"/>
                <a:cs typeface="Arial"/>
                <a:hlinkClick r:id="rId3" action="ppaction://hlinksldjump"/>
              </a:rPr>
              <a:t>styles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89769" y="716"/>
            <a:ext cx="7518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Layered</a:t>
            </a:r>
            <a:r>
              <a:rPr sz="600" spc="-20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262685"/>
                </a:solidFill>
                <a:latin typeface="Arial"/>
                <a:cs typeface="Arial"/>
                <a:hlinkClick r:id="rId4" action="ppaction://hlinksldjump"/>
              </a:rPr>
              <a:t>architectures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188846"/>
            <a:ext cx="165988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3333B2"/>
                </a:solidFill>
                <a:latin typeface="Arial"/>
                <a:cs typeface="Arial"/>
              </a:rPr>
              <a:t>Application</a:t>
            </a:r>
            <a:r>
              <a:rPr sz="140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3333B2"/>
                </a:solidFill>
                <a:latin typeface="Arial"/>
                <a:cs typeface="Arial"/>
              </a:rPr>
              <a:t>Layering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495" y="816048"/>
            <a:ext cx="3996690" cy="1890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spc="-20" dirty="0">
                <a:solidFill>
                  <a:srgbClr val="3333B2"/>
                </a:solidFill>
                <a:latin typeface="Arial"/>
                <a:cs typeface="Arial"/>
              </a:rPr>
              <a:t>Traditional</a:t>
            </a: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three-layered view</a:t>
            </a:r>
            <a:endParaRPr sz="1200">
              <a:latin typeface="Arial"/>
              <a:cs typeface="Arial"/>
            </a:endParaRPr>
          </a:p>
          <a:p>
            <a:pPr marL="332105" marR="43180" indent="-168275">
              <a:lnSpc>
                <a:spcPct val="100000"/>
              </a:lnSpc>
              <a:spcBef>
                <a:spcPts val="780"/>
              </a:spcBef>
              <a:buClr>
                <a:srgbClr val="3333B2"/>
              </a:buClr>
              <a:buChar char="►"/>
              <a:tabLst>
                <a:tab pos="332740" algn="l"/>
              </a:tabLst>
            </a:pPr>
            <a:r>
              <a:rPr sz="1000" spc="-15" dirty="0">
                <a:solidFill>
                  <a:srgbClr val="0000FA"/>
                </a:solidFill>
                <a:latin typeface="Arial"/>
                <a:cs typeface="Arial"/>
              </a:rPr>
              <a:t>Application-interface</a:t>
            </a:r>
            <a:r>
              <a:rPr sz="1000" spc="5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0000FA"/>
                </a:solidFill>
                <a:latin typeface="Arial"/>
                <a:cs typeface="Arial"/>
              </a:rPr>
              <a:t>layer</a:t>
            </a:r>
            <a:r>
              <a:rPr sz="1000" spc="5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contains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units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for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interfacing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to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users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or </a:t>
            </a:r>
            <a:r>
              <a:rPr sz="1000" spc="-2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external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applications</a:t>
            </a:r>
            <a:endParaRPr sz="1000">
              <a:latin typeface="Arial"/>
              <a:cs typeface="Arial"/>
            </a:endParaRPr>
          </a:p>
          <a:p>
            <a:pPr marL="327660" marR="238760" indent="-163195">
              <a:lnSpc>
                <a:spcPts val="1200"/>
              </a:lnSpc>
              <a:spcBef>
                <a:spcPts val="30"/>
              </a:spcBef>
              <a:buClr>
                <a:srgbClr val="3333B2"/>
              </a:buClr>
              <a:buChar char="►"/>
              <a:tabLst>
                <a:tab pos="332740" algn="l"/>
              </a:tabLst>
            </a:pP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Processing</a:t>
            </a:r>
            <a:r>
              <a:rPr sz="1000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0000FA"/>
                </a:solidFill>
                <a:latin typeface="Arial"/>
                <a:cs typeface="Arial"/>
              </a:rPr>
              <a:t>layer</a:t>
            </a:r>
            <a:r>
              <a:rPr sz="1000" spc="5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contains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functions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of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application,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i.e., </a:t>
            </a:r>
            <a:r>
              <a:rPr sz="1000" spc="-2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without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specific data</a:t>
            </a:r>
            <a:endParaRPr sz="1000">
              <a:latin typeface="Arial"/>
              <a:cs typeface="Arial"/>
            </a:endParaRPr>
          </a:p>
          <a:p>
            <a:pPr marL="332105" indent="-168275">
              <a:lnSpc>
                <a:spcPts val="1150"/>
              </a:lnSpc>
              <a:buClr>
                <a:srgbClr val="3333B2"/>
              </a:buClr>
              <a:buChar char="►"/>
              <a:tabLst>
                <a:tab pos="332740" algn="l"/>
              </a:tabLst>
            </a:pPr>
            <a:r>
              <a:rPr sz="1000" spc="-5" dirty="0">
                <a:solidFill>
                  <a:srgbClr val="0000FA"/>
                </a:solidFill>
                <a:latin typeface="Arial"/>
                <a:cs typeface="Arial"/>
              </a:rPr>
              <a:t>Data </a:t>
            </a:r>
            <a:r>
              <a:rPr sz="1000" spc="-15" dirty="0">
                <a:solidFill>
                  <a:srgbClr val="0000FA"/>
                </a:solidFill>
                <a:latin typeface="Arial"/>
                <a:cs typeface="Arial"/>
              </a:rPr>
              <a:t>layer</a:t>
            </a:r>
            <a:r>
              <a:rPr sz="1000" dirty="0">
                <a:solidFill>
                  <a:srgbClr val="0000FA"/>
                </a:solidFill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contains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data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that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client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wants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to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manipulate</a:t>
            </a:r>
            <a:endParaRPr sz="1000">
              <a:latin typeface="Arial"/>
              <a:cs typeface="Arial"/>
            </a:endParaRPr>
          </a:p>
          <a:p>
            <a:pPr marL="332105">
              <a:lnSpc>
                <a:spcPts val="1200"/>
              </a:lnSpc>
            </a:pPr>
            <a:r>
              <a:rPr sz="1000" spc="-5" dirty="0">
                <a:latin typeface="Arial"/>
                <a:cs typeface="Arial"/>
              </a:rPr>
              <a:t>through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the application components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Arial"/>
              <a:cs typeface="Arial"/>
            </a:endParaRPr>
          </a:p>
          <a:p>
            <a:pPr marL="55244">
              <a:lnSpc>
                <a:spcPts val="1410"/>
              </a:lnSpc>
            </a:pPr>
            <a:r>
              <a:rPr sz="1200" spc="-5" dirty="0">
                <a:solidFill>
                  <a:srgbClr val="FA0000"/>
                </a:solidFill>
                <a:latin typeface="Arial"/>
                <a:cs typeface="Arial"/>
              </a:rPr>
              <a:t>Observation</a:t>
            </a:r>
            <a:endParaRPr sz="1200">
              <a:latin typeface="Arial"/>
              <a:cs typeface="Arial"/>
            </a:endParaRPr>
          </a:p>
          <a:p>
            <a:pPr marL="55244" marR="124460" indent="-4445">
              <a:lnSpc>
                <a:spcPts val="1200"/>
              </a:lnSpc>
              <a:spcBef>
                <a:spcPts val="15"/>
              </a:spcBef>
            </a:pPr>
            <a:r>
              <a:rPr sz="1000" spc="-5" dirty="0">
                <a:latin typeface="Arial"/>
                <a:cs typeface="Arial"/>
              </a:rPr>
              <a:t>This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layering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found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many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distributed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information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systems,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using </a:t>
            </a:r>
            <a:r>
              <a:rPr sz="1000" spc="-26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traditional database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technology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and accompanying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applications.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1798</Words>
  <Application>Microsoft Office PowerPoint</Application>
  <PresentationFormat>Custom</PresentationFormat>
  <Paragraphs>361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メイリオ</vt:lpstr>
      <vt:lpstr>Arial</vt:lpstr>
      <vt:lpstr>Calibri</vt:lpstr>
      <vt:lpstr>CMMI10</vt:lpstr>
      <vt:lpstr>CMSS10</vt:lpstr>
      <vt:lpstr>CMSS8</vt:lpstr>
      <vt:lpstr>Times New Roman</vt:lpstr>
      <vt:lpstr>URWPalladioL-Bold</vt:lpstr>
      <vt:lpstr>URWPalladioL-Ital</vt:lpstr>
      <vt:lpstr>URWPalladioL-Roma</vt:lpstr>
      <vt:lpstr>Office Theme</vt:lpstr>
      <vt:lpstr>PowerPoint Presentation</vt:lpstr>
      <vt:lpstr>Architectural styles</vt:lpstr>
      <vt:lpstr>Architectural styles</vt:lpstr>
      <vt:lpstr>Architectural styles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Object-based style</vt:lpstr>
      <vt:lpstr>Object-based style</vt:lpstr>
      <vt:lpstr>Object-based style</vt:lpstr>
      <vt:lpstr>RESTful architectures</vt:lpstr>
      <vt:lpstr>Example: Amazon’s Simple Storage Service</vt:lpstr>
      <vt:lpstr>On interfaces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   (3rd Edition)</dc:title>
  <cp:lastModifiedBy>Toukir Ahammed</cp:lastModifiedBy>
  <cp:revision>3</cp:revision>
  <dcterms:created xsi:type="dcterms:W3CDTF">2022-03-20T07:18:03Z</dcterms:created>
  <dcterms:modified xsi:type="dcterms:W3CDTF">2023-08-24T19:02:55Z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2022-03-20T00:00:00Z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2022-03-20T00:00:00Z</vt:filetime>
  </property>
</Properties>
</file>