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4" r:id="rId10"/>
    <p:sldId id="275" r:id="rId11"/>
    <p:sldId id="276" r:id="rId12"/>
    <p:sldId id="27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E5402-F72E-4B33-B5C6-D510318506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4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E08E-BBBA-4FE1-80F1-E507310C82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07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51EEF-E736-44DF-A4F2-443D331949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78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F5FC9-CF64-45B1-9E26-1D9DA80315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43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Garamond" panose="02020404030301010803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169CC-7DA9-4D99-986C-51EA703FBF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07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F27B6-EA7B-48C4-A3E5-38EE739852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64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B4286-ACBE-45FE-BD8A-A1F997F758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64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0B9A7-220F-487C-A0E3-96FE733DED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4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E27BF-8170-4041-9913-946E9DDF23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9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11B23-59E1-44CC-8945-BD6A4DB794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34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AA7D1-2C6E-440B-A999-A5E9E7239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C20F58-2B26-43A1-8259-6DF7A2292C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561714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hangingPunct="1"/>
            <a:br>
              <a:rPr lang="en-US" altLang="en-US" sz="4000" dirty="0"/>
            </a:br>
            <a:r>
              <a:rPr lang="en-US" altLang="en-US" sz="4000" dirty="0"/>
              <a:t> </a:t>
            </a:r>
            <a:r>
              <a:rPr lang="en-US" altLang="en-US" sz="2800" dirty="0"/>
              <a:t>CSE 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/>
              <a:t>Artificial 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018292"/>
            <a:ext cx="7772399" cy="377290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Chapter 5: Adversarial Search</a:t>
            </a: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1800" b="1" dirty="0">
                <a:latin typeface="Garamond" panose="02020404030301010803" pitchFamily="18" charset="0"/>
              </a:rPr>
              <a:t>Dr. </a:t>
            </a:r>
            <a:r>
              <a:rPr lang="en-US" altLang="en-US" sz="1800" b="1" dirty="0" err="1">
                <a:latin typeface="Garamond" panose="02020404030301010803" pitchFamily="18" charset="0"/>
              </a:rPr>
              <a:t>Ahmedul</a:t>
            </a:r>
            <a:r>
              <a:rPr lang="en-US" altLang="en-US" sz="1800" b="1" dirty="0">
                <a:latin typeface="Garamond" panose="02020404030301010803" pitchFamily="18" charset="0"/>
              </a:rPr>
              <a:t> Kabir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21C7A-E08F-4CA8-8586-9349A12BC498}"/>
              </a:ext>
            </a:extLst>
          </p:cNvPr>
          <p:cNvSpPr txBox="1"/>
          <p:nvPr/>
        </p:nvSpPr>
        <p:spPr>
          <a:xfrm>
            <a:off x="1672582" y="3852446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827058"/>
            <a:ext cx="1256943" cy="6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24580" name="Picture 4" descr="alpha-beta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25604" name="Picture 4" descr="alpha-beta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26628" name="Picture 4" descr="alpha-beta-progress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α-β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Pruning </a:t>
            </a:r>
            <a:r>
              <a:rPr lang="en-US" altLang="en-US" sz="2400" dirty="0">
                <a:solidFill>
                  <a:srgbClr val="FF0000"/>
                </a:solidFill>
              </a:rPr>
              <a:t>does not</a:t>
            </a:r>
            <a:r>
              <a:rPr lang="en-US" altLang="en-US" sz="2400" dirty="0"/>
              <a:t> affect final result</a:t>
            </a:r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Good </a:t>
            </a:r>
            <a:r>
              <a:rPr lang="en-US" altLang="en-US" sz="2400" dirty="0">
                <a:solidFill>
                  <a:srgbClr val="0070C0"/>
                </a:solidFill>
              </a:rPr>
              <a:t>move ordering </a:t>
            </a:r>
            <a:r>
              <a:rPr lang="en-US" altLang="en-US" sz="2400" dirty="0"/>
              <a:t>improves effectiveness of pruning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Try the moves that are “likely to be best” first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in chess, try captures, threats, forward moves, backward moves in that order </a:t>
            </a:r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With "perfect ordering," time complexity </a:t>
            </a:r>
            <a:r>
              <a:rPr lang="en-US" altLang="en-US" sz="2400" dirty="0">
                <a:cs typeface="Arial" panose="020B0604020202020204" pitchFamily="34" charset="0"/>
              </a:rPr>
              <a:t>≈</a:t>
            </a:r>
            <a:r>
              <a:rPr lang="en-US" altLang="en-US" sz="2400" dirty="0"/>
              <a:t> O(b</a:t>
            </a:r>
            <a:r>
              <a:rPr lang="en-US" altLang="en-US" sz="2400" baseline="30000" dirty="0"/>
              <a:t>m/2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doubles</a:t>
            </a:r>
            <a:r>
              <a:rPr lang="en-US" altLang="en-US" sz="2000" dirty="0"/>
              <a:t> depth of search</a:t>
            </a:r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 simple example of the value of reasoning about which computations are relevant (a form of </a:t>
            </a:r>
            <a:r>
              <a:rPr lang="en-US" altLang="en-US" sz="2400" dirty="0" err="1">
                <a:solidFill>
                  <a:srgbClr val="FF0000"/>
                </a:solidFill>
              </a:rPr>
              <a:t>metareasoning</a:t>
            </a:r>
            <a:r>
              <a:rPr lang="en-US" altLang="en-US" sz="2400"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it called α-β?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α is the value of the best (i.e., highest-value) choice found so far at any choice point along the path for </a:t>
            </a:r>
            <a:r>
              <a:rPr lang="en-US" altLang="en-US" sz="2800" i="1" dirty="0"/>
              <a:t>max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worse than α, </a:t>
            </a:r>
            <a:r>
              <a:rPr lang="en-US" altLang="en-US" sz="2800" i="1" dirty="0"/>
              <a:t>max</a:t>
            </a:r>
            <a:r>
              <a:rPr lang="en-US" altLang="en-US" sz="2800" dirty="0"/>
              <a:t> will avoid it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prune that branch
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Define β similarly for </a:t>
            </a:r>
            <a:r>
              <a:rPr lang="en-US" altLang="en-US" sz="2800" i="1" dirty="0"/>
              <a:t>min</a:t>
            </a:r>
            <a:endParaRPr lang="en-US" altLang="en-US" sz="2800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800"/>
          </a:p>
        </p:txBody>
      </p:sp>
      <p:pic>
        <p:nvPicPr>
          <p:cNvPr id="12292" name="Picture 4" descr="alpha-beta-gene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06876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α-β algorithm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25000" r="15625" b="15625"/>
          <a:stretch>
            <a:fillRect/>
          </a:stretch>
        </p:blipFill>
        <p:spPr bwMode="auto">
          <a:xfrm>
            <a:off x="685800" y="1295400"/>
            <a:ext cx="7620000" cy="49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α-β algorithm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33333"/>
          <a:stretch>
            <a:fillRect/>
          </a:stretch>
        </p:blipFill>
        <p:spPr bwMode="auto">
          <a:xfrm>
            <a:off x="685800" y="1524000"/>
            <a:ext cx="7772400" cy="353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Imperfect Real Time Decisions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Even with alpha-beta pruning, it is infeasible to grow the whole game tree!
</a:t>
            </a:r>
          </a:p>
          <a:p>
            <a:pPr>
              <a:buFontTx/>
              <a:buNone/>
            </a:pPr>
            <a:r>
              <a:rPr lang="en-US" altLang="en-US" sz="2400" dirty="0"/>
              <a:t>Standard approach: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evaluation function </a:t>
            </a:r>
          </a:p>
          <a:p>
            <a:pPr lvl="1">
              <a:buFontTx/>
              <a:buNone/>
            </a:pPr>
            <a:r>
              <a:rPr lang="en-US" altLang="en-US" sz="2000" dirty="0"/>
              <a:t>= estimated desirability of position </a:t>
            </a:r>
          </a:p>
          <a:p>
            <a:pPr marL="346075" lvl="1" indent="-346075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00000"/>
                </a:solidFill>
              </a:rPr>
              <a:t>cut off search </a:t>
            </a:r>
          </a:p>
          <a:p>
            <a:pPr lvl="1">
              <a:buFontTx/>
              <a:buNone/>
            </a:pPr>
            <a:r>
              <a:rPr lang="en-US" altLang="en-US" sz="2000" dirty="0"/>
              <a:t>e.g., depth limit or iterative deepening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C00000"/>
                </a:solidFill>
              </a:rPr>
              <a:t>forward pruning</a:t>
            </a:r>
          </a:p>
          <a:p>
            <a:pPr marL="457200" lvl="1" indent="0">
              <a:buNone/>
            </a:pPr>
            <a:r>
              <a:rPr lang="en-US" altLang="en-US" sz="2000" dirty="0"/>
              <a:t>e.g., Beam search</a:t>
            </a:r>
          </a:p>
          <a:p>
            <a:pPr marL="0" indent="0"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For chess, typically linear weighted sum of </a:t>
            </a:r>
            <a:r>
              <a:rPr lang="en-US" altLang="en-US" sz="2400" dirty="0">
                <a:solidFill>
                  <a:srgbClr val="C00000"/>
                </a:solidFill>
              </a:rPr>
              <a:t>features</a:t>
            </a:r>
          </a:p>
          <a:p>
            <a:pPr algn="ctr">
              <a:buFontTx/>
              <a:buNone/>
            </a:pPr>
            <a:r>
              <a:rPr lang="en-US" altLang="en-US" sz="2400" i="1" dirty="0" err="1">
                <a:solidFill>
                  <a:srgbClr val="0070C0"/>
                </a:solidFill>
              </a:rPr>
              <a:t>Eval</a:t>
            </a:r>
            <a:r>
              <a:rPr lang="en-US" altLang="en-US" sz="2400" i="1" dirty="0">
                <a:solidFill>
                  <a:srgbClr val="0070C0"/>
                </a:solidFill>
              </a:rPr>
              <a:t>(s) </a:t>
            </a:r>
            <a:r>
              <a:rPr lang="en-US" altLang="en-US" sz="2400" dirty="0">
                <a:solidFill>
                  <a:srgbClr val="0070C0"/>
                </a:solidFill>
              </a:rPr>
              <a:t>= w</a:t>
            </a:r>
            <a:r>
              <a:rPr lang="en-US" altLang="en-US" sz="2400" baseline="-25000" dirty="0">
                <a:solidFill>
                  <a:srgbClr val="0070C0"/>
                </a:solidFill>
              </a:rPr>
              <a:t>1</a:t>
            </a:r>
            <a:r>
              <a:rPr lang="en-US" altLang="en-US" sz="2400" dirty="0">
                <a:solidFill>
                  <a:srgbClr val="0070C0"/>
                </a:solidFill>
              </a:rPr>
              <a:t> f</a:t>
            </a:r>
            <a:r>
              <a:rPr lang="en-US" altLang="en-US" sz="2400" baseline="-25000" dirty="0">
                <a:solidFill>
                  <a:srgbClr val="0070C0"/>
                </a:solidFill>
              </a:rPr>
              <a:t>1</a:t>
            </a:r>
            <a:r>
              <a:rPr lang="en-US" altLang="en-US" sz="2400" dirty="0">
                <a:solidFill>
                  <a:srgbClr val="0070C0"/>
                </a:solidFill>
              </a:rPr>
              <a:t>(s) + w</a:t>
            </a:r>
            <a:r>
              <a:rPr lang="en-US" altLang="en-US" sz="2400" baseline="-25000" dirty="0">
                <a:solidFill>
                  <a:srgbClr val="0070C0"/>
                </a:solidFill>
              </a:rPr>
              <a:t>2</a:t>
            </a:r>
            <a:r>
              <a:rPr lang="en-US" altLang="en-US" sz="2400" dirty="0">
                <a:solidFill>
                  <a:srgbClr val="0070C0"/>
                </a:solidFill>
              </a:rPr>
              <a:t> f</a:t>
            </a:r>
            <a:r>
              <a:rPr lang="en-US" altLang="en-US" sz="2400" baseline="-25000" dirty="0">
                <a:solidFill>
                  <a:srgbClr val="0070C0"/>
                </a:solidFill>
              </a:rPr>
              <a:t>2</a:t>
            </a:r>
            <a:r>
              <a:rPr lang="en-US" altLang="en-US" sz="2400" dirty="0">
                <a:solidFill>
                  <a:srgbClr val="0070C0"/>
                </a:solidFill>
              </a:rPr>
              <a:t>(s) + … + </a:t>
            </a:r>
            <a:r>
              <a:rPr lang="en-US" altLang="en-US" sz="2400" dirty="0" err="1">
                <a:solidFill>
                  <a:srgbClr val="0070C0"/>
                </a:solidFill>
              </a:rPr>
              <a:t>w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n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 err="1">
                <a:solidFill>
                  <a:srgbClr val="0070C0"/>
                </a:solidFill>
              </a:rPr>
              <a:t>f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n</a:t>
            </a:r>
            <a:r>
              <a:rPr lang="en-US" altLang="en-US" sz="2400" dirty="0">
                <a:solidFill>
                  <a:srgbClr val="0070C0"/>
                </a:solidFill>
              </a:rPr>
              <a:t>(s)</a:t>
            </a:r>
          </a:p>
          <a:p>
            <a:pPr algn="ctr">
              <a:buFontTx/>
              <a:buNone/>
            </a:pPr>
            <a:endParaRPr lang="en-US" altLang="en-US" sz="2400" dirty="0"/>
          </a:p>
          <a:p>
            <a:r>
              <a:rPr lang="en-US" altLang="en-US" sz="2400" dirty="0"/>
              <a:t>e.g.,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= 9 with </a:t>
            </a:r>
          </a:p>
          <a:p>
            <a:pPr>
              <a:buFontTx/>
              <a:buNone/>
            </a:pPr>
            <a:r>
              <a:rPr lang="en-US" altLang="en-US" sz="2400" dirty="0"/>
              <a:t>	f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(s) = (number of white queens) –  (number of black queens),</a:t>
            </a:r>
          </a:p>
          <a:p>
            <a:pPr marL="0" indent="0">
              <a:buNone/>
            </a:pPr>
            <a:r>
              <a:rPr lang="en-US" altLang="en-US" sz="2400" dirty="0"/>
              <a:t>    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= 5 with </a:t>
            </a:r>
          </a:p>
          <a:p>
            <a:pPr>
              <a:buFontTx/>
              <a:buNone/>
            </a:pPr>
            <a:r>
              <a:rPr lang="en-US" altLang="en-US" sz="2400" dirty="0"/>
              <a:t>	f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(s) = (number of white rooks) –  (number of black rooks),</a:t>
            </a:r>
          </a:p>
          <a:p>
            <a:pPr>
              <a:buFontTx/>
              <a:buNone/>
            </a:pPr>
            <a:r>
              <a:rPr lang="en-US" altLang="en-US" sz="2400" dirty="0"/>
              <a:t> etc.
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Cutting off search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We can use a modified algorithm </a:t>
            </a:r>
            <a:r>
              <a:rPr lang="en-US" altLang="en-US" sz="2400" i="1" dirty="0" err="1"/>
              <a:t>MinimaxCutoff</a:t>
            </a:r>
            <a:endParaRPr lang="en-US" altLang="en-US" sz="2400" i="1" dirty="0"/>
          </a:p>
          <a:p>
            <a:pPr>
              <a:lnSpc>
                <a:spcPct val="80000"/>
              </a:lnSpc>
            </a:pPr>
            <a:r>
              <a:rPr lang="en-US" altLang="en-US" sz="2400" i="1" dirty="0" err="1"/>
              <a:t>MinimaxCutoff</a:t>
            </a:r>
            <a:r>
              <a:rPr lang="en-US" altLang="en-US" sz="2400" dirty="0"/>
              <a:t> is identical to </a:t>
            </a:r>
            <a:r>
              <a:rPr lang="en-US" altLang="en-US" sz="2400" i="1" dirty="0" err="1"/>
              <a:t>MinimaxValue</a:t>
            </a:r>
            <a:r>
              <a:rPr lang="en-US" altLang="en-US" sz="2400" dirty="0"/>
              <a:t> except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/>
              <a:t>Terminal?</a:t>
            </a:r>
            <a:r>
              <a:rPr lang="en-US" altLang="en-US" sz="2000" dirty="0"/>
              <a:t> is replaced by </a:t>
            </a:r>
            <a:r>
              <a:rPr lang="en-US" altLang="en-US" sz="2000" i="1" dirty="0"/>
              <a:t>Cutoff?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/>
              <a:t>Utility</a:t>
            </a:r>
            <a:r>
              <a:rPr lang="en-US" altLang="en-US" sz="2000" dirty="0"/>
              <a:t> is replaced by </a:t>
            </a:r>
            <a:r>
              <a:rPr lang="en-US" altLang="en-US" sz="2000" i="1" dirty="0" err="1"/>
              <a:t>Eval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Does it work in practice?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Suppose we have 100 secs, explore 10</a:t>
            </a:r>
            <a:r>
              <a:rPr lang="en-US" altLang="en-US" sz="2000" baseline="30000" dirty="0"/>
              <a:t>4</a:t>
            </a:r>
            <a:r>
              <a:rPr lang="en-US" altLang="en-US" sz="2000" dirty="0"/>
              <a:t> nodes/sec</a:t>
            </a:r>
            <a:br>
              <a:rPr lang="en-US" altLang="en-US" sz="2000" dirty="0"/>
            </a:b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10</a:t>
            </a:r>
            <a:r>
              <a:rPr lang="en-US" altLang="en-US" sz="2000" baseline="30000" dirty="0">
                <a:solidFill>
                  <a:schemeClr val="accent2"/>
                </a:solidFill>
              </a:rPr>
              <a:t>6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/>
              <a:t>nodes per move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b</a:t>
            </a:r>
            <a:r>
              <a:rPr lang="en-US" altLang="en-US" sz="2400" baseline="30000" dirty="0" err="1"/>
              <a:t>m</a:t>
            </a:r>
            <a:r>
              <a:rPr lang="en-US" altLang="en-US" sz="2400" dirty="0"/>
              <a:t> = 10</a:t>
            </a:r>
            <a:r>
              <a:rPr lang="en-US" altLang="en-US" sz="2400" baseline="30000" dirty="0"/>
              <a:t>6</a:t>
            </a:r>
            <a:r>
              <a:rPr lang="en-US" altLang="en-US" sz="2400" dirty="0"/>
              <a:t>, b=35 </a:t>
            </a:r>
            <a:r>
              <a:rPr lang="en-US" alt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m=4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4-ply </a:t>
            </a:r>
            <a:r>
              <a:rPr lang="en-US" altLang="en-US" sz="2400" dirty="0" err="1"/>
              <a:t>lookahead</a:t>
            </a:r>
            <a:r>
              <a:rPr lang="en-US" altLang="en-US" sz="2400" dirty="0"/>
              <a:t> is a hopeless chess player!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/>
              <a:t>4-ply </a:t>
            </a:r>
            <a:r>
              <a:rPr lang="en-US" altLang="en-US" sz="2000" dirty="0">
                <a:cs typeface="Arial" panose="020B0604020202020204" pitchFamily="34" charset="0"/>
              </a:rPr>
              <a:t>≈ </a:t>
            </a:r>
            <a:r>
              <a:rPr lang="en-US" altLang="en-US" sz="2000" dirty="0"/>
              <a:t>human novice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/>
              <a:t>8-ply </a:t>
            </a:r>
            <a:r>
              <a:rPr lang="en-US" altLang="en-US" sz="2000" dirty="0">
                <a:cs typeface="Arial" panose="020B0604020202020204" pitchFamily="34" charset="0"/>
              </a:rPr>
              <a:t>≈</a:t>
            </a:r>
            <a:r>
              <a:rPr lang="en-US" altLang="en-US" sz="2000" dirty="0"/>
              <a:t> typical PC, human master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/>
              <a:t>12-ply </a:t>
            </a:r>
            <a:r>
              <a:rPr lang="en-US" altLang="en-US" sz="2000" dirty="0">
                <a:cs typeface="Arial" panose="020B0604020202020204" pitchFamily="34" charset="0"/>
              </a:rPr>
              <a:t>≈</a:t>
            </a:r>
            <a:r>
              <a:rPr lang="en-US" altLang="en-US" sz="2000" dirty="0"/>
              <a:t> Deep Blue, Kasparov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Optimal decisions</a:t>
            </a:r>
          </a:p>
          <a:p>
            <a:r>
              <a:rPr lang="en-US" altLang="en-US" dirty="0"/>
              <a:t>α-β pruning</a:t>
            </a:r>
          </a:p>
          <a:p>
            <a:r>
              <a:rPr lang="en-US" altLang="en-US" dirty="0"/>
              <a:t>Imperfect, real-time decisions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Deterministic games in practice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b="1" dirty="0">
                <a:solidFill>
                  <a:schemeClr val="accent2"/>
                </a:solidFill>
              </a:rPr>
              <a:t>Checkers</a:t>
            </a:r>
            <a:r>
              <a:rPr lang="en-US" altLang="en-US" sz="2000" dirty="0"/>
              <a:t>: Chinook ended 40-year-reign of human world champion Marion Tinsley in 1994. </a:t>
            </a:r>
            <a:endParaRPr lang="en-US" altLang="en-US" sz="1400" dirty="0"/>
          </a:p>
          <a:p>
            <a:pPr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b="1" dirty="0">
                <a:solidFill>
                  <a:schemeClr val="accent2"/>
                </a:solidFill>
              </a:rPr>
              <a:t>Chess</a:t>
            </a:r>
            <a:r>
              <a:rPr lang="en-US" altLang="en-US" sz="2000" dirty="0"/>
              <a:t>: Deep Blue defeated human world champion Garry Kasparov in a six-game match in 1997. Deep Blue searches 200 million positions per second, uses very sophisticated evaluation, and undisclosed methods for extending some lines of search up to 40 ply.</a:t>
            </a:r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b="1" dirty="0">
                <a:solidFill>
                  <a:schemeClr val="accent2"/>
                </a:solidFill>
              </a:rPr>
              <a:t>Othello</a:t>
            </a:r>
            <a:r>
              <a:rPr lang="en-US" altLang="en-US" sz="2000" dirty="0"/>
              <a:t>: human champions refuse to compete against computers, who are too good.</a:t>
            </a:r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b="1" dirty="0">
                <a:solidFill>
                  <a:schemeClr val="accent2"/>
                </a:solidFill>
              </a:rPr>
              <a:t>Go</a:t>
            </a:r>
            <a:r>
              <a:rPr lang="en-US" altLang="en-US" sz="2000" dirty="0"/>
              <a:t>: Until recently, human champions refused to compete against computers, who were too bad (in Go, </a:t>
            </a:r>
            <a:r>
              <a:rPr lang="en-US" altLang="en-US" sz="2000" i="1" dirty="0"/>
              <a:t>b &gt; 300).</a:t>
            </a:r>
            <a:r>
              <a:rPr lang="en-US" altLang="en-US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But in 2016, Google’s </a:t>
            </a:r>
            <a:r>
              <a:rPr lang="en-US" altLang="en-US" sz="2000" dirty="0" err="1"/>
              <a:t>AlphaGo</a:t>
            </a:r>
            <a:r>
              <a:rPr lang="en-US" altLang="en-US" sz="2000" dirty="0"/>
              <a:t> defeated human world champion Lee </a:t>
            </a:r>
            <a:r>
              <a:rPr lang="en-US" altLang="en-US" sz="2000" dirty="0" err="1"/>
              <a:t>Sedol</a:t>
            </a:r>
            <a:r>
              <a:rPr lang="en-US" altLang="en-US" sz="2000" dirty="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2017, </a:t>
            </a:r>
            <a:r>
              <a:rPr lang="en-US" altLang="en-US" sz="2000" dirty="0" err="1"/>
              <a:t>AlphaGo</a:t>
            </a:r>
            <a:r>
              <a:rPr lang="en-US" altLang="en-US" sz="2000" dirty="0"/>
              <a:t> Zero defeated the previous version of </a:t>
            </a:r>
            <a:r>
              <a:rPr lang="en-US" altLang="en-US" sz="2000" dirty="0" err="1"/>
              <a:t>AlphaGo</a:t>
            </a:r>
            <a:r>
              <a:rPr lang="en-US" altLang="en-US" sz="2000" dirty="0"/>
              <a:t> 100-0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accent2"/>
                </a:solidFill>
              </a:rPr>
              <a:t>"Unpredictable" opponent 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specifying a move for every possible opponent reply</a:t>
            </a:r>
          </a:p>
          <a:p>
            <a:endParaRPr lang="en-US" altLang="en-US" sz="2800" dirty="0"/>
          </a:p>
          <a:p>
            <a:r>
              <a:rPr lang="en-US" altLang="en-US" sz="2800" dirty="0">
                <a:solidFill>
                  <a:schemeClr val="accent2"/>
                </a:solidFill>
              </a:rPr>
              <a:t>Time limits </a:t>
            </a:r>
            <a:r>
              <a:rPr lang="en-US" altLang="en-US" sz="28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unlikely to find goal, must approximate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Games vs. search problems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tree (2-player, deterministic, turns)</a:t>
            </a:r>
          </a:p>
        </p:txBody>
      </p:sp>
      <p:pic>
        <p:nvPicPr>
          <p:cNvPr id="6148" name="Picture 4" descr="tictact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483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Perfect play for deterministic games</a:t>
            </a:r>
          </a:p>
          <a:p>
            <a:r>
              <a:rPr lang="en-US" altLang="en-US" sz="2400" dirty="0"/>
              <a:t>Idea: choose move to position with highest </a:t>
            </a:r>
            <a:r>
              <a:rPr lang="en-US" altLang="en-US" sz="2400" dirty="0">
                <a:solidFill>
                  <a:srgbClr val="FF0000"/>
                </a:solidFill>
              </a:rPr>
              <a:t>minimax value</a:t>
            </a:r>
            <a:r>
              <a:rPr lang="en-US" altLang="en-US" sz="2400" dirty="0"/>
              <a:t> </a:t>
            </a:r>
            <a:br>
              <a:rPr lang="en-US" altLang="en-US" sz="2400" dirty="0"/>
            </a:br>
            <a:r>
              <a:rPr lang="en-US" altLang="en-US" sz="2400" dirty="0"/>
              <a:t>	= best achievable payoff against best play</a:t>
            </a:r>
          </a:p>
          <a:p>
            <a:r>
              <a:rPr lang="en-US" altLang="en-US" sz="2400" dirty="0"/>
              <a:t>E.g., 2-ply game:</a:t>
            </a:r>
          </a:p>
          <a:p>
            <a:endParaRPr lang="en-US" altLang="en-US" sz="2400" dirty="0"/>
          </a:p>
        </p:txBody>
      </p:sp>
      <p:pic>
        <p:nvPicPr>
          <p:cNvPr id="7172" name="Picture 4" descr="mini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6705600" cy="28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Minimax algorithm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11458"/>
          <a:stretch>
            <a:fillRect/>
          </a:stretch>
        </p:blipFill>
        <p:spPr bwMode="auto">
          <a:xfrm rot="-21600000">
            <a:off x="914400" y="1371600"/>
            <a:ext cx="71628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minimax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u="sng" dirty="0">
                <a:solidFill>
                  <a:srgbClr val="CC0099"/>
                </a:solidFill>
              </a:rPr>
              <a:t>Complete?</a:t>
            </a:r>
            <a:r>
              <a:rPr lang="en-US" altLang="en-US" sz="2400" dirty="0"/>
              <a:t> Yes (if tree is finite)</a:t>
            </a:r>
          </a:p>
          <a:p>
            <a:endParaRPr lang="en-US" altLang="en-US" sz="2400" dirty="0"/>
          </a:p>
          <a:p>
            <a:r>
              <a:rPr lang="en-US" altLang="en-US" sz="2400" u="sng" dirty="0">
                <a:solidFill>
                  <a:srgbClr val="CC0099"/>
                </a:solidFill>
              </a:rPr>
              <a:t>Optimal?</a:t>
            </a:r>
            <a:r>
              <a:rPr lang="en-US" altLang="en-US" sz="2400" dirty="0"/>
              <a:t> Yes (against an optimal opponent)</a:t>
            </a:r>
          </a:p>
          <a:p>
            <a:endParaRPr lang="en-US" altLang="en-US" sz="2400" dirty="0"/>
          </a:p>
          <a:p>
            <a:r>
              <a:rPr lang="en-US" altLang="en-US" sz="2400" u="sng" dirty="0">
                <a:solidFill>
                  <a:srgbClr val="CC0099"/>
                </a:solidFill>
              </a:rPr>
              <a:t>Time complexity?</a:t>
            </a:r>
            <a:r>
              <a:rPr lang="en-US" altLang="en-US" sz="2400" dirty="0"/>
              <a:t> O(</a:t>
            </a:r>
            <a:r>
              <a:rPr lang="en-US" altLang="en-US" sz="2400" dirty="0" err="1"/>
              <a:t>b</a:t>
            </a:r>
            <a:r>
              <a:rPr lang="en-US" altLang="en-US" sz="2400" baseline="30000" dirty="0" err="1"/>
              <a:t>m</a:t>
            </a:r>
            <a:r>
              <a:rPr lang="en-US" altLang="en-US" sz="2400" dirty="0"/>
              <a:t>)</a:t>
            </a:r>
          </a:p>
          <a:p>
            <a:endParaRPr lang="en-US" altLang="en-US" sz="2400" dirty="0"/>
          </a:p>
          <a:p>
            <a:r>
              <a:rPr lang="en-US" altLang="en-US" sz="2400" u="sng" dirty="0">
                <a:solidFill>
                  <a:srgbClr val="CC0099"/>
                </a:solidFill>
              </a:rPr>
              <a:t>Space complexity?</a:t>
            </a:r>
            <a:r>
              <a:rPr lang="en-US" altLang="en-US" sz="2400" dirty="0"/>
              <a:t> O(</a:t>
            </a:r>
            <a:r>
              <a:rPr lang="en-US" altLang="en-US" sz="2400" dirty="0" err="1"/>
              <a:t>bm</a:t>
            </a:r>
            <a:r>
              <a:rPr lang="en-US" altLang="en-US" sz="2400" dirty="0"/>
              <a:t>) (depth-first exploration)</a:t>
            </a:r>
          </a:p>
          <a:p>
            <a:endParaRPr lang="en-US" altLang="en-US" sz="2400" dirty="0"/>
          </a:p>
          <a:p>
            <a:r>
              <a:rPr lang="en-US" altLang="en-US" sz="2400" dirty="0"/>
              <a:t>For chess, b </a:t>
            </a:r>
            <a:r>
              <a:rPr lang="en-US" altLang="en-US" sz="2400" dirty="0">
                <a:cs typeface="Arial" panose="020B0604020202020204" pitchFamily="34" charset="0"/>
              </a:rPr>
              <a:t>≈</a:t>
            </a:r>
            <a:r>
              <a:rPr lang="en-US" altLang="en-US" sz="2400" dirty="0"/>
              <a:t> 35, m </a:t>
            </a:r>
            <a:r>
              <a:rPr lang="en-US" altLang="en-US" sz="2400" dirty="0">
                <a:cs typeface="Arial" panose="020B0604020202020204" pitchFamily="34" charset="0"/>
              </a:rPr>
              <a:t>≈</a:t>
            </a:r>
            <a:r>
              <a:rPr lang="en-US" altLang="en-US" sz="2400" dirty="0"/>
              <a:t>100 for "reasonable" games</a:t>
            </a:r>
            <a:br>
              <a:rPr lang="en-US" altLang="en-US" sz="2400" dirty="0"/>
            </a:br>
            <a:r>
              <a:rPr lang="en-US" alt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exact solution completely infeasible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10245" name="Picture 5" descr="alpha-beta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α-β pruning example</a:t>
            </a:r>
          </a:p>
        </p:txBody>
      </p:sp>
      <p:pic>
        <p:nvPicPr>
          <p:cNvPr id="23556" name="Picture 4" descr="alpha-beta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3062"/>
            <a:ext cx="8229600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684</Words>
  <Application>Microsoft Office PowerPoint</Application>
  <PresentationFormat>On-screen Show (4:3)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Default Design</vt:lpstr>
      <vt:lpstr>  CSE 604  Artificial Intelligence</vt:lpstr>
      <vt:lpstr>Outline</vt:lpstr>
      <vt:lpstr>Games vs. search problems</vt:lpstr>
      <vt:lpstr>Game tree (2-player, deterministic, turns)</vt:lpstr>
      <vt:lpstr>Minimax</vt:lpstr>
      <vt:lpstr>Minimax algorithm</vt:lpstr>
      <vt:lpstr>Properties of minimax</vt:lpstr>
      <vt:lpstr>α-β pruning example</vt:lpstr>
      <vt:lpstr>α-β pruning example</vt:lpstr>
      <vt:lpstr>α-β pruning example</vt:lpstr>
      <vt:lpstr>α-β pruning example</vt:lpstr>
      <vt:lpstr>α-β pruning example</vt:lpstr>
      <vt:lpstr>Properties of α-β</vt:lpstr>
      <vt:lpstr>Why is it called α-β?</vt:lpstr>
      <vt:lpstr>The α-β algorithm</vt:lpstr>
      <vt:lpstr>The α-β algorithm</vt:lpstr>
      <vt:lpstr>Imperfect Real Time Decisions</vt:lpstr>
      <vt:lpstr>Evaluation functions</vt:lpstr>
      <vt:lpstr>Cutting off search</vt:lpstr>
      <vt:lpstr>Deterministic games in practice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Search</dc:title>
  <dc:creator>Min-Yen Kan</dc:creator>
  <cp:lastModifiedBy>Ahmedul Kabir</cp:lastModifiedBy>
  <cp:revision>14</cp:revision>
  <dcterms:created xsi:type="dcterms:W3CDTF">2003-12-17T06:37:42Z</dcterms:created>
  <dcterms:modified xsi:type="dcterms:W3CDTF">2021-01-03T08:38:42Z</dcterms:modified>
</cp:coreProperties>
</file>