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9" r:id="rId4"/>
    <p:sldId id="260" r:id="rId5"/>
    <p:sldId id="261" r:id="rId6"/>
    <p:sldId id="286" r:id="rId7"/>
    <p:sldId id="263" r:id="rId8"/>
    <p:sldId id="266" r:id="rId9"/>
    <p:sldId id="287" r:id="rId10"/>
    <p:sldId id="289" r:id="rId11"/>
    <p:sldId id="271" r:id="rId12"/>
    <p:sldId id="290" r:id="rId13"/>
    <p:sldId id="296" r:id="rId14"/>
    <p:sldId id="301" r:id="rId15"/>
    <p:sldId id="302" r:id="rId16"/>
    <p:sldId id="303" r:id="rId17"/>
    <p:sldId id="304" r:id="rId18"/>
    <p:sldId id="273" r:id="rId19"/>
    <p:sldId id="277" r:id="rId20"/>
    <p:sldId id="278" r:id="rId21"/>
    <p:sldId id="280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A413D-C220-49F2-9B69-4F54C367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D8BF26-9BCA-41A3-9054-53BC2A4E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1E8F6D-F5B9-486D-A8F7-80CAB6D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CBCD23-4BB8-4EC5-8947-4245823A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BE7A63-A918-44CD-823F-E15809C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7BB61-BB4C-49B3-91B8-668FF0502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4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2A0E2-91F3-4E05-AD08-07F16C54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8E0D8C-2DCC-472D-B2A4-298624A9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8733C2-93EC-4ECC-B81A-5100471C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65F50-C8FD-41FD-866B-98EC848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C9E03F-28FF-4E47-8B9E-20EB959A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506A-627D-442A-98A3-DF17C6C9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4FAFE5-9787-4AB9-8C0E-B19DFD0C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7B1FF8-6087-4DB8-BF4F-C04AA2EE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B6D9E9-FBED-4752-B41F-38F85C9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CD170-B91F-4992-85A4-528BC43F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E2DDBA-21E0-4E80-A4ED-AC3C12C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16480-A3CF-44AA-BA13-6F35A5A71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26437-7EAC-4645-AEEB-2B102D4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1FD0F5-11B0-4EC4-93CF-7483AF1E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5EE0A8-263D-4B15-A920-31B27D4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678DAB-D4C5-49D4-9D13-9DE8990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E06E1A-C7AD-4689-AD47-D549BD0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0CE2-FA35-47CE-9EF1-3BC1A564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2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D7DF5-5D27-4AFF-8162-6E9CE1E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2A6938-8F1B-429E-BE8C-85EA1FAE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D5CF6-5F48-4626-9C8D-9B0BFEA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D11CCD-9132-49AC-9432-44B9B356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229EBC-2CF3-45B4-A480-5E84F8E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8ECC9-37FB-44CB-920B-3EDBC20E8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2C83E-E3AB-461C-928B-953ADF71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788-732D-4B74-BE5A-5B9072E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227483-B388-4E8F-8A14-4353523D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446943-3915-4AD1-9AAB-2A4B66A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8609FF-FD44-4DD6-9F75-F14769D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5E1920-C4E5-48EB-AA99-E492FE8A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D801-C1F8-4D5C-A54A-4D5A42A9A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DDC26-5674-42B2-BA50-1447339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B1E14D-6B3F-4060-B7BC-67A21236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9D4C87-08CE-4B8E-A58A-B73940C8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A309CF2-96DC-4B6D-88CC-CA22DAEB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41E8D6-17EE-42EE-9A1F-A40DC804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3E9D61E-C9D0-4C5E-BFAB-58D0661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F28BD0-F7A1-4F82-929B-8F5DC32D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22397B0-3502-4083-A940-18A902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EA5B6-8BE5-4FDA-945B-E7642249F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1E4D5-D062-4BE5-8E5F-044D27E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8E50883-3673-4934-913D-034B62E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9C87C8-B0C6-4176-A917-D89DC00E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5BA873-56B6-4EA5-9062-45EB0C0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3FDD2-6D8B-4312-9757-F06A7DD5D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D16183F-AFF3-4B9A-8F83-DE15692D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E05BFC-8760-4421-998F-C7B19FE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77F1BD-0AE4-4897-8A66-68E7394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D2B4-464C-483D-8303-AD249D14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2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51D11-A9D7-48ED-9273-4E130B8A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179717-0403-4932-89EF-29CAB790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30293F-E4C8-493C-A196-59D1C0A5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2E73BE-F623-457F-9835-7E76C3C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85FD2E-2375-4178-BCC1-20E4ABD3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4B85D1-9AA6-4092-8D3D-AA6B6AC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3424-8DE0-47B4-A7D7-08EF93C4B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675F1-9F08-4466-9591-99E94D8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736628-E33E-4B69-9D03-6100CB7D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F3C917-4EE3-42EB-9C53-671C6B9D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935D91-6367-4699-8356-101F42C1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93B3DD-1F1A-4E56-92D2-1934F693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C8EC54-A9B6-4A77-93F9-262B88A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A41E3-2D0E-40C3-AE0F-2E1379138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3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1B191B9-D5C1-4C29-8095-BF8E0AD54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429A958-25A5-4AA4-8B81-BC07DDE3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86F4204-A568-4A52-9325-3F38DA663F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1A109EE5-B343-4EB2-B6B4-4CD845D66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FAA632C-7C4A-4478-A9C3-86E7C4F19D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D18E64-9AA4-42F8-AC2D-E2DAEAA0F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983" y="2853154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Chapter 2: Intelligent Agents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700" b="1" dirty="0" smtClean="0"/>
          </a:p>
          <a:p>
            <a:pPr eaLnBrk="1" hangingPunct="1"/>
            <a:r>
              <a:rPr lang="en-US" altLang="en-US" sz="1800" b="1" dirty="0" smtClean="0"/>
              <a:t>Dr. </a:t>
            </a:r>
            <a:r>
              <a:rPr lang="en-US" altLang="en-US" sz="1800" b="1" dirty="0" err="1" smtClean="0"/>
              <a:t>Ahmedul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Kabir</a:t>
            </a:r>
            <a:endParaRPr lang="en-US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744967" y="396240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5" y="5706910"/>
            <a:ext cx="1602717" cy="8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Automated car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Safe, fast, legal, comfortable trip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Roads, other traffic, pedestrians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Steering wheel, accelerator, brake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GPS, Speedometer, engine sensor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84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5FB3831F-C351-4C84-B096-48BB5EC7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AE02E598-3011-4E3F-9778-FCCA54223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Fully observable 	vs. 	partially observable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Single agent 	vs. 	multiagent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Deterministic 	vs. 	stochastic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Episodic 	vs. 	sequential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Static 	vs 	dynamic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Discrete 	vs </a:t>
            </a:r>
            <a:r>
              <a:rPr lang="en-US" altLang="en-US" sz="2400"/>
              <a:t>	continuous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7613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Fully Observable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Partially Observable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 can observe (see/hear/perceive)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all relevant information 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from the environment</a:t>
                      </a: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 can observe only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partial information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 from the environment</a:t>
                      </a: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371850" cy="219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71800"/>
            <a:ext cx="3648075" cy="21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31869"/>
              </p:ext>
            </p:extLst>
          </p:nvPr>
        </p:nvGraphicFramePr>
        <p:xfrm>
          <a:off x="457200" y="716280"/>
          <a:ext cx="8229600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Single Agent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Garamond" panose="02020404030301010803" pitchFamily="18" charset="0"/>
                        </a:rPr>
                        <a:t>Multi</a:t>
                      </a:r>
                      <a:r>
                        <a:rPr lang="en-US" sz="2000" b="1" baseline="0" dirty="0" err="1" smtClean="0">
                          <a:latin typeface="Garamond" panose="02020404030301010803" pitchFamily="18" charset="0"/>
                        </a:rPr>
                        <a:t>agent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Our agent is the only intelligent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agent in the environment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There are multiple intelligent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agents which can be either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cooperative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or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competitive </a:t>
                      </a:r>
                      <a:endParaRPr lang="en-US" sz="2000" dirty="0" smtClean="0">
                        <a:solidFill>
                          <a:srgbClr val="0070C0"/>
                        </a:solidFill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36468"/>
            <a:ext cx="2514600" cy="2497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42924"/>
            <a:ext cx="2929001" cy="22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0506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Deterministic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Stochastic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 can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fully determine 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the outcome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of it’s action (next step, not necessarily the full task)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 is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uncertain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 of the outcome of it’s action</a:t>
                      </a: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371850" cy="2194296"/>
          </a:xfrm>
          <a:prstGeom prst="rect">
            <a:avLst/>
          </a:prstGeom>
        </p:spPr>
      </p:pic>
      <p:pic>
        <p:nvPicPr>
          <p:cNvPr id="2050" name="Picture 2" descr="194 Football Free Kick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241675" cy="28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8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28013"/>
              </p:ext>
            </p:extLst>
          </p:nvPr>
        </p:nvGraphicFramePr>
        <p:xfrm>
          <a:off x="457200" y="716280"/>
          <a:ext cx="82296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Episodic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Sequential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Agent’s actions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are completely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independent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of each other, not linked to past or future actions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Agent’s actions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are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dependent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on it’s past/future actions. The actions form a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sequence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.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942924"/>
            <a:ext cx="2929001" cy="2284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1828800" cy="30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58161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Static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Dynamic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While the agent is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in the process of taking it’s action, the environment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doesn’t change</a:t>
                      </a:r>
                      <a:endParaRPr lang="en-US" sz="2000" dirty="0" smtClean="0">
                        <a:solidFill>
                          <a:srgbClr val="0070C0"/>
                        </a:solidFill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The environment is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constantly changing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 even when the agent is taking an action</a:t>
                      </a: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Research in Autonomous Driving – A Historic Bibliometric View of the  Research Development in Autonomous Driving - Research le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16000"/>
            <a:ext cx="3731699" cy="21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rrom - Quick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4624"/>
            <a:ext cx="3276600" cy="21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9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94126"/>
              </p:ext>
            </p:extLst>
          </p:nvPr>
        </p:nvGraphicFramePr>
        <p:xfrm>
          <a:off x="457200" y="716280"/>
          <a:ext cx="82296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Discrete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Garamond" panose="02020404030301010803" pitchFamily="18" charset="0"/>
                        </a:rPr>
                        <a:t>Continuous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Agent’s task can be broken down into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discrete set of actions 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(you can make a list of agent’s actions A</a:t>
                      </a:r>
                      <a:r>
                        <a:rPr lang="en-US" sz="2000" baseline="-25000" dirty="0" smtClean="0"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, A</a:t>
                      </a:r>
                      <a:r>
                        <a:rPr lang="en-US" sz="2000" baseline="-25000" dirty="0" smtClean="0">
                          <a:latin typeface="Garamond" panose="02020404030301010803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, ...,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</a:t>
                      </a:r>
                      <a:r>
                        <a:rPr lang="en-US" sz="2000" baseline="-25000" dirty="0" smtClean="0">
                          <a:latin typeface="Garamond" panose="02020404030301010803" pitchFamily="18" charset="0"/>
                        </a:rPr>
                        <a:t>n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) </a:t>
                      </a: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Actions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are happening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continuously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and can not be listed, i.e., you cannot say where one action ends and the other begins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88868"/>
            <a:ext cx="2514600" cy="2497532"/>
          </a:xfrm>
          <a:prstGeom prst="rect">
            <a:avLst/>
          </a:prstGeom>
        </p:spPr>
      </p:pic>
      <p:pic>
        <p:nvPicPr>
          <p:cNvPr id="5" name="Picture 2" descr="Research in Autonomous Driving – A Historic Bibliometric View of the  Research Development in Autonomous Driving - Research l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51905"/>
            <a:ext cx="3731699" cy="21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6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CD8EAEC-7BB8-40E7-B47C-D1BDDB8A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C7A4CB40-7556-4B54-BAE9-0633323AA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Chess with 	Chess without 	Taxi driving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a clock		a clock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Fully observable		Yes		Yes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Deterministic		Strategic		Strategic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Episodic          		No		No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Static 			Semi		Yes 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Discrete			Yes 		Yes		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Single agent		No		No		No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environment type largely determines the agent </a:t>
            </a:r>
            <a:r>
              <a:rPr lang="en-US" altLang="en-US" sz="2000" dirty="0" smtClean="0"/>
              <a:t>design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real world is (of course) partially observable, stochastic, sequential, dynamic, continuous, </a:t>
            </a:r>
            <a:r>
              <a:rPr lang="en-US" altLang="en-US" sz="2000" dirty="0" smtClean="0"/>
              <a:t>multi-agent</a:t>
            </a:r>
            <a:endParaRPr lang="en-US" altLang="en-US" sz="2000" dirty="0"/>
          </a:p>
        </p:txBody>
      </p:sp>
      <p:graphicFrame>
        <p:nvGraphicFramePr>
          <p:cNvPr id="19466" name="Group 10">
            <a:extLst>
              <a:ext uri="{FF2B5EF4-FFF2-40B4-BE49-F238E27FC236}">
                <a16:creationId xmlns="" xmlns:a16="http://schemas.microsoft.com/office/drawing/2014/main" id="{22751828-41C3-4CBF-9ACF-DE3BEF4D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2679"/>
              </p:ext>
            </p:extLst>
          </p:nvPr>
        </p:nvGraphicFramePr>
        <p:xfrm>
          <a:off x="3124200" y="2209800"/>
          <a:ext cx="5410200" cy="1905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718004720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58013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863461E8-7E6F-4891-B315-39287448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types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79C2162F-5FE6-47A1-B0D9-441F745B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Four basic types in order of increasing generality:</a:t>
            </a:r>
          </a:p>
          <a:p>
            <a:pPr lvl="1"/>
            <a:r>
              <a:rPr lang="en-US" altLang="en-US" dirty="0"/>
              <a:t>Simple reflex agents</a:t>
            </a:r>
          </a:p>
          <a:p>
            <a:pPr lvl="1"/>
            <a:r>
              <a:rPr lang="en-US" altLang="en-US" dirty="0"/>
              <a:t>Model-based reflex agents</a:t>
            </a:r>
          </a:p>
          <a:p>
            <a:pPr lvl="1"/>
            <a:r>
              <a:rPr lang="en-US" altLang="en-US" dirty="0"/>
              <a:t>Goal-based agents</a:t>
            </a:r>
          </a:p>
          <a:p>
            <a:pPr lvl="1"/>
            <a:r>
              <a:rPr lang="en-US" altLang="en-US" dirty="0"/>
              <a:t>Utility-based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63D14011-6B19-44EC-9284-1A3519EC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BFAE957-BEA0-462E-B25B-85328F80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Agents and environments</a:t>
            </a:r>
          </a:p>
          <a:p>
            <a:r>
              <a:rPr lang="en-US" altLang="en-US" dirty="0"/>
              <a:t>Rationality</a:t>
            </a:r>
          </a:p>
          <a:p>
            <a:r>
              <a:rPr lang="en-US" altLang="en-US" dirty="0"/>
              <a:t>PEAS (Performance measure, Environment, Actuators, Sensors)</a:t>
            </a:r>
          </a:p>
          <a:p>
            <a:r>
              <a:rPr lang="en-US" altLang="en-US" dirty="0"/>
              <a:t>Environment types</a:t>
            </a:r>
          </a:p>
          <a:p>
            <a:r>
              <a:rPr lang="en-US" altLang="en-US" dirty="0"/>
              <a:t>Agent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2A4BA6DC-FFEA-4ABF-B1D8-289CF196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reflex agents</a:t>
            </a:r>
          </a:p>
        </p:txBody>
      </p:sp>
      <p:pic>
        <p:nvPicPr>
          <p:cNvPr id="24580" name="Picture 4" descr="simple-reflex-agent">
            <a:extLst>
              <a:ext uri="{FF2B5EF4-FFF2-40B4-BE49-F238E27FC236}">
                <a16:creationId xmlns="" xmlns:a16="http://schemas.microsoft.com/office/drawing/2014/main" id="{E62D03AF-7D40-4512-A82E-37FA43AF6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191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7712A4C8-B4F5-4289-8F8F-5076131B1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reflex agents</a:t>
            </a:r>
          </a:p>
        </p:txBody>
      </p:sp>
      <p:pic>
        <p:nvPicPr>
          <p:cNvPr id="26628" name="Picture 4" descr="reflex+state-agent">
            <a:extLst>
              <a:ext uri="{FF2B5EF4-FFF2-40B4-BE49-F238E27FC236}">
                <a16:creationId xmlns="" xmlns:a16="http://schemas.microsoft.com/office/drawing/2014/main" id="{46CAB9DD-8B95-415D-B755-3E17F0D2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09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20176D34-2119-4891-B50C-3BAE1B76C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Goal-based agents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04D1A7FF-9AC4-4F04-8F60-D835D69B0B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
</a:t>
            </a:r>
          </a:p>
        </p:txBody>
      </p:sp>
      <p:pic>
        <p:nvPicPr>
          <p:cNvPr id="28677" name="Picture 5" descr="goal-based-agent">
            <a:extLst>
              <a:ext uri="{FF2B5EF4-FFF2-40B4-BE49-F238E27FC236}">
                <a16:creationId xmlns="" xmlns:a16="http://schemas.microsoft.com/office/drawing/2014/main" id="{530586D9-A2FF-4E89-9DAB-26516A74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92413"/>
            <a:ext cx="8001000" cy="50932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886B1C21-5DBA-4DD6-949E-9A9B8AB5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Utility-based agents</a:t>
            </a:r>
          </a:p>
        </p:txBody>
      </p:sp>
      <p:pic>
        <p:nvPicPr>
          <p:cNvPr id="29701" name="Picture 5" descr="utility-based-agent">
            <a:extLst>
              <a:ext uri="{FF2B5EF4-FFF2-40B4-BE49-F238E27FC236}">
                <a16:creationId xmlns="" xmlns:a16="http://schemas.microsoft.com/office/drawing/2014/main" id="{6EEA884B-20D4-44E1-9EBE-4D9B5DD9C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31" y="1417638"/>
            <a:ext cx="8113770" cy="51648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C813DD6C-AF08-4306-A8FE-B55D7357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7052E36C-12C9-4FE2-8562-EA5EADC07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rgbClr val="0070C0"/>
                </a:solidFill>
              </a:rPr>
              <a:t>agent</a:t>
            </a:r>
            <a:r>
              <a:rPr lang="en-US" altLang="en-US" sz="2800" dirty="0"/>
              <a:t> is anything that can be viewed as </a:t>
            </a:r>
            <a:r>
              <a:rPr lang="en-US" altLang="en-US" sz="2800" dirty="0">
                <a:solidFill>
                  <a:srgbClr val="0070C0"/>
                </a:solidFill>
              </a:rPr>
              <a:t>perceiving</a:t>
            </a:r>
            <a:r>
              <a:rPr lang="en-US" altLang="en-US" sz="2800" dirty="0"/>
              <a:t> its environment through sensors and </a:t>
            </a:r>
            <a:r>
              <a:rPr lang="en-US" altLang="en-US" sz="2800" dirty="0">
                <a:solidFill>
                  <a:srgbClr val="0070C0"/>
                </a:solidFill>
              </a:rPr>
              <a:t>acting</a:t>
            </a:r>
            <a:r>
              <a:rPr lang="en-US" altLang="en-US" sz="2800" dirty="0"/>
              <a:t> upon that environment through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Human agent</a:t>
            </a:r>
            <a:r>
              <a:rPr lang="en-US" altLang="en-US" sz="2800" dirty="0"/>
              <a:t>: eyes, ears, and other organs for sensors; hands, legs, mouth, and other body parts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Robotic agent</a:t>
            </a:r>
            <a:r>
              <a:rPr lang="en-US" altLang="en-US" sz="2800" dirty="0"/>
              <a:t>: cameras and infrared range finders for sensors; various motors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Software agent</a:t>
            </a:r>
            <a:r>
              <a:rPr lang="en-US" altLang="en-US" sz="2800" dirty="0"/>
              <a:t>: receives keystrokes, file contents, network packets as sensory inputs; acts by displaying on screen, writing files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3C643CD1-CB73-4EB1-B652-0F72F3148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Agents and environments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DBFA2747-46B7-4370-A51E-736DFBFD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function </a:t>
            </a:r>
            <a:r>
              <a:rPr lang="en-US" altLang="en-US" sz="2800" dirty="0"/>
              <a:t>maps from percept histories to actions:</a:t>
            </a:r>
          </a:p>
          <a:p>
            <a:pPr algn="ctr">
              <a:buFontTx/>
              <a:buNone/>
            </a:pPr>
            <a:r>
              <a:rPr lang="en-US" altLang="en-US" sz="2800" dirty="0"/>
              <a:t>[</a:t>
            </a:r>
            <a:r>
              <a:rPr lang="en-US" altLang="en-US" sz="2800" i="1" dirty="0"/>
              <a:t>f</a:t>
            </a:r>
            <a:r>
              <a:rPr lang="en-US" altLang="en-US" sz="2800" dirty="0"/>
              <a:t>: </a:t>
            </a:r>
            <a:r>
              <a:rPr lang="en-US" altLang="en-US" sz="2800" dirty="0">
                <a:latin typeface="Monotype Corsiva" panose="03010101010201010101" pitchFamily="66" charset="0"/>
              </a:rPr>
              <a:t>P*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Monotype Corsiva" panose="03010101010201010101" pitchFamily="66" charset="0"/>
              </a:rPr>
              <a:t>A</a:t>
            </a:r>
            <a:r>
              <a:rPr lang="en-US" altLang="en-US" sz="2800" dirty="0"/>
              <a:t>]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program </a:t>
            </a:r>
            <a:r>
              <a:rPr lang="en-US" altLang="en-US" sz="2800" dirty="0"/>
              <a:t>runs on the physical </a:t>
            </a:r>
            <a:r>
              <a:rPr lang="en-US" altLang="en-US" sz="2800" dirty="0">
                <a:solidFill>
                  <a:srgbClr val="0070C0"/>
                </a:solidFill>
              </a:rPr>
              <a:t>architecture</a:t>
            </a:r>
            <a:r>
              <a:rPr lang="en-US" altLang="en-US" sz="2800" dirty="0"/>
              <a:t> to produce </a:t>
            </a:r>
            <a:r>
              <a:rPr lang="en-US" altLang="en-US" sz="2800" i="1" dirty="0"/>
              <a:t>f</a:t>
            </a:r>
            <a:endParaRPr lang="en-US" altLang="en-US" sz="2800" dirty="0"/>
          </a:p>
          <a:p>
            <a:r>
              <a:rPr lang="en-US" altLang="en-US" sz="2800" dirty="0"/>
              <a:t>agent = architecture + program</a:t>
            </a:r>
          </a:p>
        </p:txBody>
      </p:sp>
      <p:pic>
        <p:nvPicPr>
          <p:cNvPr id="6148" name="Picture 4" descr="agent-environment">
            <a:extLst>
              <a:ext uri="{FF2B5EF4-FFF2-40B4-BE49-F238E27FC236}">
                <a16:creationId xmlns="" xmlns:a16="http://schemas.microsoft.com/office/drawing/2014/main" id="{BC1C5FEA-2DFA-43B7-A50E-FF299E47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733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Vacuum-cleaner world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r>
              <a:rPr lang="en-US" altLang="en-US" dirty="0"/>
              <a:t>, </a:t>
            </a:r>
            <a:r>
              <a:rPr lang="en-US" altLang="en-US" i="1" dirty="0" err="1"/>
              <a:t>NoOp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="" xmlns:a16="http://schemas.microsoft.com/office/drawing/2014/main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FBA9E-7B47-408D-A7DC-9D93A69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C0E4B7-55C2-4CAB-A16D-FC5584B5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rational agent chooses whichever action maximizes the expected value of the performance measure given the percept sequence to date</a:t>
            </a:r>
          </a:p>
          <a:p>
            <a:r>
              <a:rPr lang="en-US" sz="2400" dirty="0"/>
              <a:t>Rational ≠ omniscient</a:t>
            </a:r>
          </a:p>
          <a:p>
            <a:pPr lvl="1"/>
            <a:r>
              <a:rPr lang="en-US" sz="1800" dirty="0"/>
              <a:t>percepts may not supply all relevant information</a:t>
            </a:r>
          </a:p>
          <a:p>
            <a:r>
              <a:rPr lang="en-US" sz="2400" dirty="0"/>
              <a:t>Rational ≠ clairvoyant</a:t>
            </a:r>
          </a:p>
          <a:p>
            <a:pPr lvl="1"/>
            <a:r>
              <a:rPr lang="en-US" sz="1800" dirty="0"/>
              <a:t>action outcomes may not be as expected</a:t>
            </a:r>
          </a:p>
          <a:p>
            <a:r>
              <a:rPr lang="en-US" sz="2400" dirty="0"/>
              <a:t>Hence, rational ≠ successful</a:t>
            </a:r>
          </a:p>
          <a:p>
            <a:r>
              <a:rPr lang="en-US" sz="2400" dirty="0"/>
              <a:t>Rational ⇒ exploration, learning, autonomy</a:t>
            </a:r>
          </a:p>
        </p:txBody>
      </p:sp>
    </p:spTree>
    <p:extLst>
      <p:ext uri="{BB962C8B-B14F-4D97-AF65-F5344CB8AC3E}">
        <p14:creationId xmlns:p14="http://schemas.microsoft.com/office/powerpoint/2010/main" val="9768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1A1D46AC-171E-45EB-9698-2BB8A9075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6B61BBA4-83B8-4851-8570-ADD70B219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agent should strive to "</a:t>
            </a:r>
            <a:r>
              <a:rPr lang="en-US" altLang="en-US" sz="2800" dirty="0">
                <a:solidFill>
                  <a:srgbClr val="0070C0"/>
                </a:solidFill>
              </a:rPr>
              <a:t>do the right thing</a:t>
            </a:r>
            <a:r>
              <a:rPr lang="en-US" altLang="en-US" sz="2800" dirty="0"/>
              <a:t>", based on what it can perceive and the actions it can perform.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Performance measure</a:t>
            </a:r>
            <a:r>
              <a:rPr lang="en-US" altLang="en-US" sz="2800" dirty="0"/>
              <a:t>: An objective criterion for success of an agent's behavior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E.g., performance measure of a vacuum-cleaner agent could be 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dirt cleaned up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time taken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electricity consumed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Specifying the task environment: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</a:t>
            </a:r>
            <a:r>
              <a:rPr lang="en-US" altLang="en-US" dirty="0"/>
              <a:t>erformance measure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</a:t>
            </a:r>
            <a:r>
              <a:rPr lang="en-US" altLang="en-US" dirty="0"/>
              <a:t>nvironment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</a:t>
            </a:r>
            <a:r>
              <a:rPr lang="en-US" altLang="en-US" dirty="0"/>
              <a:t>ctuators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</a:t>
            </a:r>
            <a:r>
              <a:rPr lang="en-US" altLang="en-US" dirty="0"/>
              <a:t>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Part-picking robot 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% of parts in correct bins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Conveyor belt, parts, bins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Jointed arm and hand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joint angle sensors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24" y="3064657"/>
            <a:ext cx="2133600" cy="35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2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627</Words>
  <Application>Microsoft Office PowerPoint</Application>
  <PresentationFormat>On-screen Show (4:3)</PresentationFormat>
  <Paragraphs>213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Garamond</vt:lpstr>
      <vt:lpstr>Monotype Corsiva</vt:lpstr>
      <vt:lpstr>Wingdings</vt:lpstr>
      <vt:lpstr>Default Design</vt:lpstr>
      <vt:lpstr>  CSE 604  Artificial Intelligence</vt:lpstr>
      <vt:lpstr>Outline</vt:lpstr>
      <vt:lpstr>Agents</vt:lpstr>
      <vt:lpstr>Agents and environments</vt:lpstr>
      <vt:lpstr>Vacuum-cleaner world</vt:lpstr>
      <vt:lpstr>Rational Agent</vt:lpstr>
      <vt:lpstr>Rational agents</vt:lpstr>
      <vt:lpstr>PEAS</vt:lpstr>
      <vt:lpstr>PEAS</vt:lpstr>
      <vt:lpstr>PEAS</vt:lpstr>
      <vt:lpstr>Environment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 types</vt:lpstr>
      <vt:lpstr>Agent types</vt:lpstr>
      <vt:lpstr>Simple reflex agents</vt:lpstr>
      <vt:lpstr>Model-based reflex agents</vt:lpstr>
      <vt:lpstr>Goal-based agents</vt:lpstr>
      <vt:lpstr>Utility-based agents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A Kabir</cp:lastModifiedBy>
  <cp:revision>23</cp:revision>
  <dcterms:created xsi:type="dcterms:W3CDTF">2003-12-17T02:32:09Z</dcterms:created>
  <dcterms:modified xsi:type="dcterms:W3CDTF">2022-06-09T08:31:33Z</dcterms:modified>
</cp:coreProperties>
</file>