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71" r:id="rId18"/>
    <p:sldId id="272" r:id="rId19"/>
    <p:sldId id="273" r:id="rId20"/>
    <p:sldId id="29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1" r:id="rId35"/>
    <p:sldId id="287" r:id="rId36"/>
    <p:sldId id="288"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71" autoAdjust="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53684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05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p:txBody>
      </p:sp>
    </p:spTree>
    <p:extLst>
      <p:ext uri="{BB962C8B-B14F-4D97-AF65-F5344CB8AC3E}">
        <p14:creationId xmlns:p14="http://schemas.microsoft.com/office/powerpoint/2010/main" val="59213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perform this attack, we need to switch off the countermeasures which are discussed in the next slides.</a:t>
            </a:r>
          </a:p>
          <a:p>
            <a:pPr marL="0" lvl="0" indent="0">
              <a:spcBef>
                <a:spcPts val="0"/>
              </a:spcBef>
              <a:buNone/>
            </a:pPr>
            <a:r>
              <a:rPr lang="en-US"/>
              <a:t>Address randomization is turned off so that the base address of the buffer remains. It makes the task simpler to guess the return address in the stack.</a:t>
            </a:r>
          </a:p>
          <a:p>
            <a:pPr marL="0" lvl="0" indent="0">
              <a:spcBef>
                <a:spcPts val="0"/>
              </a:spcBef>
              <a:buNone/>
            </a:pPr>
            <a:r>
              <a:rPr lang="en-US"/>
              <a:t>We set the stack as executable as we need to execute our own code on the stack. Also, we disabled stack guard protection (discussed later).</a:t>
            </a:r>
          </a:p>
        </p:txBody>
      </p:sp>
    </p:spTree>
    <p:extLst>
      <p:ext uri="{BB962C8B-B14F-4D97-AF65-F5344CB8AC3E}">
        <p14:creationId xmlns:p14="http://schemas.microsoft.com/office/powerpoint/2010/main" val="331132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p>
          <a:p>
            <a:pPr marL="457200" lvl="0" indent="-298450">
              <a:spcBef>
                <a:spcPts val="0"/>
              </a:spcBef>
              <a:buSzPts val="1100"/>
              <a:buAutoNum type="arabicParenR"/>
            </a:pPr>
            <a:r>
              <a:rPr lang="en-US" dirty="0"/>
              <a:t>Modify return address with address of the shell code</a:t>
            </a:r>
          </a:p>
        </p:txBody>
      </p:sp>
    </p:spTree>
    <p:extLst>
      <p:ext uri="{BB962C8B-B14F-4D97-AF65-F5344CB8AC3E}">
        <p14:creationId xmlns:p14="http://schemas.microsoft.com/office/powerpoint/2010/main" val="150950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p:txBody>
      </p:sp>
    </p:spTree>
    <p:extLst>
      <p:ext uri="{BB962C8B-B14F-4D97-AF65-F5344CB8AC3E}">
        <p14:creationId xmlns:p14="http://schemas.microsoft.com/office/powerpoint/2010/main" val="971645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4264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726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a:t>
            </a:r>
            <a:r>
              <a:rPr lang="en-US" baseline="0" dirty="0"/>
              <a:t> </a:t>
            </a:r>
            <a:r>
              <a:rPr lang="en-US" dirty="0"/>
              <a:t>Initialize the entire buffer with NOP instructions.</a:t>
            </a:r>
          </a:p>
          <a:p>
            <a:pPr marL="0" lvl="0" indent="0">
              <a:spcBef>
                <a:spcPts val="0"/>
              </a:spcBef>
              <a:buNone/>
            </a:pPr>
            <a:r>
              <a:rPr lang="en-US" dirty="0"/>
              <a:t>-</a:t>
            </a:r>
            <a:r>
              <a:rPr lang="en-US" baseline="0" dirty="0"/>
              <a:t> </a:t>
            </a:r>
            <a:r>
              <a:rPr lang="en-US" dirty="0"/>
              <a:t>Obtain the results from Task A and Task B and place the malicious code address in return address.</a:t>
            </a:r>
          </a:p>
          <a:p>
            <a:pPr marL="0" lvl="0" indent="0">
              <a:spcBef>
                <a:spcPts val="0"/>
              </a:spcBef>
              <a:buNone/>
            </a:pPr>
            <a:r>
              <a:rPr lang="en-US" dirty="0"/>
              <a:t>-</a:t>
            </a:r>
            <a:r>
              <a:rPr lang="en-US" baseline="0" dirty="0"/>
              <a:t> </a:t>
            </a:r>
            <a:r>
              <a:rPr lang="en-US" dirty="0"/>
              <a:t>Place the malicious at the of the buffer. </a:t>
            </a:r>
          </a:p>
        </p:txBody>
      </p:sp>
    </p:spTree>
    <p:extLst>
      <p:ext uri="{BB962C8B-B14F-4D97-AF65-F5344CB8AC3E}">
        <p14:creationId xmlns:p14="http://schemas.microsoft.com/office/powerpoint/2010/main" val="2374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52645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8414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p>
          <a:p>
            <a:pPr marL="0" lvl="0" indent="0">
              <a:spcBef>
                <a:spcPts val="0"/>
              </a:spcBef>
              <a:buNone/>
            </a:pPr>
            <a:r>
              <a:rPr lang="en-US" dirty="0"/>
              <a:t>Refer to section 4.6</a:t>
            </a:r>
          </a:p>
        </p:txBody>
      </p:sp>
    </p:spTree>
    <p:extLst>
      <p:ext uri="{BB962C8B-B14F-4D97-AF65-F5344CB8AC3E}">
        <p14:creationId xmlns:p14="http://schemas.microsoft.com/office/powerpoint/2010/main" val="268095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7549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516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844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US"/>
              <a:t>Refer to section 4.6.2 and 4.6.3</a:t>
            </a:r>
          </a:p>
        </p:txBody>
      </p:sp>
    </p:spTree>
    <p:extLst>
      <p:ext uri="{BB962C8B-B14F-4D97-AF65-F5344CB8AC3E}">
        <p14:creationId xmlns:p14="http://schemas.microsoft.com/office/powerpoint/2010/main" val="98742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642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5135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When the ASLR is enabled in the Linux machine, we ran the above code to check how it affects the addresses of the local variables on stack as well as heap. ASLR changes the address of the code every time it is loaded.</a:t>
            </a:r>
          </a:p>
        </p:txBody>
      </p:sp>
    </p:spTree>
    <p:extLst>
      <p:ext uri="{BB962C8B-B14F-4D97-AF65-F5344CB8AC3E}">
        <p14:creationId xmlns:p14="http://schemas.microsoft.com/office/powerpoint/2010/main" val="209696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1 : When set to 0, the address space is not randomized.</a:t>
            </a:r>
          </a:p>
          <a:p>
            <a:pPr marL="0" lvl="0" indent="0">
              <a:spcBef>
                <a:spcPts val="0"/>
              </a:spcBef>
              <a:buNone/>
            </a:pPr>
            <a:r>
              <a:rPr lang="en-US"/>
              <a:t>2 : When set to 1, only stack memory address is randomized.</a:t>
            </a:r>
          </a:p>
          <a:p>
            <a:pPr marL="0" lvl="0" indent="0">
              <a:spcBef>
                <a:spcPts val="0"/>
              </a:spcBef>
              <a:buNone/>
            </a:pPr>
            <a:r>
              <a:rPr lang="en-US"/>
              <a:t>3 : When set to 2, both stack and heap memory address is randomized.</a:t>
            </a:r>
          </a:p>
        </p:txBody>
      </p:sp>
    </p:spTree>
    <p:extLst>
      <p:ext uri="{BB962C8B-B14F-4D97-AF65-F5344CB8AC3E}">
        <p14:creationId xmlns:p14="http://schemas.microsoft.com/office/powerpoint/2010/main" val="2494182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2171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99949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280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p>
          <a:p>
            <a:pPr marL="0" lvl="0" indent="0">
              <a:spcBef>
                <a:spcPts val="0"/>
              </a:spcBef>
              <a:buNone/>
            </a:pPr>
            <a:r>
              <a:rPr lang="en-US" sz="1100"/>
              <a:t>Uninitialized static variables are stored in BSS.</a:t>
            </a:r>
          </a:p>
          <a:p>
            <a:pPr marL="0" lvl="0" indent="0">
              <a:spcBef>
                <a:spcPts val="0"/>
              </a:spcBef>
              <a:buNone/>
            </a:pPr>
            <a:r>
              <a:rPr lang="en-US" sz="1100"/>
              <a:t>Dynamic memory is allocated in heap.</a:t>
            </a:r>
          </a:p>
          <a:p>
            <a:pPr marL="0" lvl="0" indent="0">
              <a:spcBef>
                <a:spcPts val="0"/>
              </a:spcBef>
              <a:buNone/>
            </a:pPr>
            <a:r>
              <a:rPr lang="en-US" sz="1100"/>
              <a:t>Local variables are stored in Stack.</a:t>
            </a:r>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45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p>
        </p:txBody>
      </p:sp>
    </p:spTree>
    <p:extLst>
      <p:ext uri="{BB962C8B-B14F-4D97-AF65-F5344CB8AC3E}">
        <p14:creationId xmlns:p14="http://schemas.microsoft.com/office/powerpoint/2010/main" val="3072489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p>
        </p:txBody>
      </p:sp>
    </p:spTree>
    <p:extLst>
      <p:ext uri="{BB962C8B-B14F-4D97-AF65-F5344CB8AC3E}">
        <p14:creationId xmlns:p14="http://schemas.microsoft.com/office/powerpoint/2010/main" val="783247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705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The local variables and function arguments are stored in the stack with reference to ebp.  The argument ‘b’ is stored at a higher address and hence is pushed into the stack before. The function arguments are pushed into the stack in reverse order.</a:t>
            </a:r>
          </a:p>
        </p:txBody>
      </p:sp>
    </p:spTree>
    <p:extLst>
      <p:ext uri="{BB962C8B-B14F-4D97-AF65-F5344CB8AC3E}">
        <p14:creationId xmlns:p14="http://schemas.microsoft.com/office/powerpoint/2010/main" val="181184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p>
        </p:txBody>
      </p:sp>
    </p:spTree>
    <p:extLst>
      <p:ext uri="{BB962C8B-B14F-4D97-AF65-F5344CB8AC3E}">
        <p14:creationId xmlns:p14="http://schemas.microsoft.com/office/powerpoint/2010/main" val="30970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The</a:t>
            </a:r>
            <a:r>
              <a:rPr lang="en-US" baseline="0" dirty="0"/>
              <a:t> f</a:t>
            </a:r>
            <a:r>
              <a:rPr lang="en-US" dirty="0"/>
              <a:t>rame pointer (</a:t>
            </a:r>
            <a:r>
              <a:rPr lang="en-US" dirty="0" err="1"/>
              <a:t>ebp</a:t>
            </a:r>
            <a:r>
              <a:rPr lang="en-US" dirty="0"/>
              <a:t>) of the caller</a:t>
            </a:r>
            <a:r>
              <a:rPr lang="en-US" baseline="0" dirty="0"/>
              <a:t> function </a:t>
            </a:r>
            <a:r>
              <a:rPr lang="en-US" dirty="0"/>
              <a:t>is stored in the</a:t>
            </a:r>
            <a:r>
              <a:rPr lang="en-US" baseline="0" dirty="0"/>
              <a:t> </a:t>
            </a:r>
            <a:r>
              <a:rPr lang="en-US" baseline="0" dirty="0" err="1"/>
              <a:t>callee’s</a:t>
            </a:r>
            <a:r>
              <a:rPr lang="en-US" dirty="0"/>
              <a:t> function stack,</a:t>
            </a:r>
            <a:r>
              <a:rPr lang="en-US" baseline="0" dirty="0"/>
              <a:t> so when the </a:t>
            </a:r>
            <a:r>
              <a:rPr lang="en-US" baseline="0" dirty="0" err="1"/>
              <a:t>callee</a:t>
            </a:r>
            <a:r>
              <a:rPr lang="en-US" baseline="0" dirty="0"/>
              <a:t> returns, the </a:t>
            </a:r>
            <a:r>
              <a:rPr lang="en-US" baseline="0" dirty="0" err="1"/>
              <a:t>ebp</a:t>
            </a:r>
            <a:r>
              <a:rPr lang="en-US" baseline="0" dirty="0"/>
              <a:t> register can point to the caller’s function stack.</a:t>
            </a:r>
            <a:r>
              <a:rPr lang="en-US" dirty="0"/>
              <a:t>  </a:t>
            </a:r>
          </a:p>
        </p:txBody>
      </p:sp>
    </p:spTree>
    <p:extLst>
      <p:ext uri="{BB962C8B-B14F-4D97-AF65-F5344CB8AC3E}">
        <p14:creationId xmlns:p14="http://schemas.microsoft.com/office/powerpoint/2010/main" val="245563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523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Here we are copying str (300 bytes of data) into a buffer of size 100 bytes. This leads to buffer overflow. As seen in the foo() stack frame, this overflow leads to overwriting of some of the important contents of the stack like frame pointer, return address etc.</a:t>
            </a:r>
          </a:p>
        </p:txBody>
      </p:sp>
    </p:spTree>
    <p:extLst>
      <p:ext uri="{BB962C8B-B14F-4D97-AF65-F5344CB8AC3E}">
        <p14:creationId xmlns:p14="http://schemas.microsoft.com/office/powerpoint/2010/main" val="390515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689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a:t>Buffer Overflow Attack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Run Malicious Code</a:t>
            </a:r>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5" name="Shape 165"/>
          <p:cNvPicPr preferRelativeResize="0"/>
          <p:nvPr/>
        </p:nvPicPr>
        <p:blipFill>
          <a:blip r:embed="rId3">
            <a:alphaModFix/>
          </a:blip>
          <a:stretch>
            <a:fillRect/>
          </a:stretch>
        </p:blipFill>
        <p:spPr>
          <a:xfrm>
            <a:off x="635350" y="1324100"/>
            <a:ext cx="10718450" cy="535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Environment Setup</a:t>
            </a:r>
          </a:p>
        </p:txBody>
      </p:sp>
      <p:pic>
        <p:nvPicPr>
          <p:cNvPr id="171" name="Shape 171"/>
          <p:cNvPicPr preferRelativeResize="0"/>
          <p:nvPr/>
        </p:nvPicPr>
        <p:blipFill>
          <a:blip r:embed="rId3">
            <a:alphaModFix/>
          </a:blip>
          <a:stretch>
            <a:fillRect/>
          </a:stretch>
        </p:blipFill>
        <p:spPr>
          <a:xfrm>
            <a:off x="586200" y="1619564"/>
            <a:ext cx="10515599" cy="43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Creation of The Malicious Input (</a:t>
            </a:r>
            <a:r>
              <a:rPr lang="en-US" dirty="0" err="1"/>
              <a:t>badfile</a:t>
            </a:r>
            <a:r>
              <a:rPr lang="en-US" dirty="0"/>
              <a:t>)</a:t>
            </a:r>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p>
          <a:p>
            <a:pPr marL="228600" lvl="0" indent="-50800">
              <a:spcBef>
                <a:spcPts val="0"/>
              </a:spcBef>
              <a:buNone/>
            </a:pPr>
            <a:r>
              <a:rPr lang="en-US" sz="2400" b="1"/>
              <a:t>Task B : </a:t>
            </a:r>
            <a:r>
              <a:rPr lang="en-US" sz="2400"/>
              <a:t>Find the address to place the shellcode</a:t>
            </a:r>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3">
            <a:alphaModFix/>
          </a:blip>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4">
            <a:alphaModFix/>
          </a:blip>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alphaModFix/>
          </a:blip>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a:buNone/>
            </a:pPr>
            <a:r>
              <a:rPr lang="en-US" dirty="0">
                <a:latin typeface="Arial"/>
                <a:ea typeface="Arial"/>
                <a:cs typeface="Arial"/>
                <a:sym typeface="Arial"/>
              </a:rPr>
              <a:t>Task A : Distance Between Buffer Base Address and Return Address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01" y="1842866"/>
            <a:ext cx="7914073" cy="278876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01" y="4783675"/>
            <a:ext cx="4060556" cy="1722905"/>
          </a:xfrm>
          <a:prstGeom prst="rect">
            <a:avLst/>
          </a:prstGeom>
        </p:spPr>
      </p:pic>
      <p:sp>
        <p:nvSpPr>
          <p:cNvPr id="5" name="TextBox 4"/>
          <p:cNvSpPr txBox="1"/>
          <p:nvPr/>
        </p:nvSpPr>
        <p:spPr>
          <a:xfrm>
            <a:off x="5559287" y="5854148"/>
            <a:ext cx="4724370" cy="400110"/>
          </a:xfrm>
          <a:prstGeom prst="rect">
            <a:avLst/>
          </a:prstGeom>
          <a:noFill/>
        </p:spPr>
        <p:txBody>
          <a:bodyPr wrap="none" rtlCol="0">
            <a:spAutoFit/>
          </a:bodyPr>
          <a:lstStyle/>
          <a:p>
            <a:r>
              <a:rPr lang="en-US" sz="2000" dirty="0"/>
              <a:t>Therefore, the distance is 108 + 4 = </a:t>
            </a:r>
            <a:r>
              <a:rPr lang="en-US" sz="2000" b="1" dirty="0">
                <a:solidFill>
                  <a:srgbClr val="FF0000"/>
                </a:solidFill>
              </a:rPr>
              <a:t>112</a:t>
            </a:r>
          </a:p>
        </p:txBody>
      </p:sp>
      <p:cxnSp>
        <p:nvCxnSpPr>
          <p:cNvPr id="7" name="Straight Arrow Connector 6"/>
          <p:cNvCxnSpPr>
            <a:stCxn id="5" idx="1"/>
          </p:cNvCxnSpPr>
          <p:nvPr/>
        </p:nvCxnSpPr>
        <p:spPr>
          <a:xfrm flipH="1">
            <a:off x="2295939" y="6054203"/>
            <a:ext cx="3263348" cy="7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Task B : Address of Malicious Code</a:t>
            </a: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a:ea typeface="Arial"/>
                <a:cs typeface="Arial"/>
                <a:sym typeface="Arial"/>
              </a:rPr>
              <a:t>Investigation using gdb</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Malicious code is written in the badfile which is passed as an argument to the vulnerable function.</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Using gdb, we can find the address of the function argument.</a:t>
            </a:r>
          </a:p>
        </p:txBody>
      </p:sp>
      <p:pic>
        <p:nvPicPr>
          <p:cNvPr id="195" name="Shape 195"/>
          <p:cNvPicPr preferRelativeResize="0"/>
          <p:nvPr/>
        </p:nvPicPr>
        <p:blipFill>
          <a:blip r:embed="rId3">
            <a:alphaModFix/>
          </a:blip>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alphaModFix/>
          </a:blip>
          <a:stretch>
            <a:fillRect/>
          </a:stretch>
        </p:blipFill>
        <p:spPr>
          <a:xfrm>
            <a:off x="5187400" y="4644425"/>
            <a:ext cx="6410326" cy="185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latin typeface="+mj-lt"/>
              </a:rPr>
              <a:t>Task B : Address of Malicious Code</a:t>
            </a:r>
          </a:p>
        </p:txBody>
      </p:sp>
      <p:pic>
        <p:nvPicPr>
          <p:cNvPr id="202" name="Shape 202"/>
          <p:cNvPicPr preferRelativeResize="0"/>
          <p:nvPr/>
        </p:nvPicPr>
        <p:blipFill>
          <a:blip r:embed="rId3">
            <a:alphaModFix/>
          </a:blip>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a:ea typeface="Arial"/>
              <a:cs typeface="Arial"/>
              <a:sym typeface="Arial"/>
            </a:endParaRPr>
          </a:p>
          <a:p>
            <a:pPr marL="457200" lvl="0" indent="-406400" rtl="0">
              <a:spcBef>
                <a:spcPts val="0"/>
              </a:spcBef>
              <a:buSzPts val="2800"/>
              <a:buChar char="•"/>
            </a:pPr>
            <a:r>
              <a:rPr lang="en-US" sz="2400" dirty="0">
                <a:latin typeface="Arial"/>
                <a:ea typeface="Arial"/>
                <a:cs typeface="Arial"/>
                <a:sym typeface="Arial"/>
              </a:rPr>
              <a:t>To increase the chances of jumping to the correct address, of the malicious code, we can fill the </a:t>
            </a:r>
            <a:r>
              <a:rPr lang="en-US" sz="2400" dirty="0" err="1">
                <a:latin typeface="Arial"/>
                <a:ea typeface="Arial"/>
                <a:cs typeface="Arial"/>
                <a:sym typeface="Arial"/>
              </a:rPr>
              <a:t>badfile</a:t>
            </a:r>
            <a:r>
              <a:rPr lang="en-US" sz="2400" dirty="0">
                <a:latin typeface="Arial"/>
                <a:ea typeface="Arial"/>
                <a:cs typeface="Arial"/>
                <a:sym typeface="Arial"/>
              </a:rPr>
              <a:t> with NOP instructions and place the malicious code at the end of the buffer. </a:t>
            </a:r>
          </a:p>
          <a:p>
            <a:pPr marL="0" lvl="0" indent="0" rtl="0">
              <a:spcBef>
                <a:spcPts val="0"/>
              </a:spcBef>
              <a:buNone/>
            </a:pPr>
            <a:endParaRPr lang="en-US" sz="2400" i="1" dirty="0">
              <a:latin typeface="Arial"/>
              <a:ea typeface="Arial"/>
              <a:cs typeface="Arial"/>
              <a:sym typeface="Arial"/>
            </a:endParaRPr>
          </a:p>
          <a:p>
            <a:pPr marL="0" lvl="0" indent="0" rtl="0">
              <a:spcBef>
                <a:spcPts val="0"/>
              </a:spcBef>
              <a:buNone/>
            </a:pPr>
            <a:r>
              <a:rPr lang="en-US" sz="2400" i="1" dirty="0">
                <a:latin typeface="Arial"/>
                <a:ea typeface="Arial"/>
                <a:cs typeface="Arial"/>
                <a:sym typeface="Arial"/>
              </a:rPr>
              <a:t>Note : NOP- Instruction that does nothing.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t>
            </a:r>
            <a:r>
              <a:rPr lang="en-US" dirty="0" err="1"/>
              <a:t>badfile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30" y="1673914"/>
            <a:ext cx="8064399" cy="4736367"/>
          </a:xfrm>
          <a:prstGeom prst="rect">
            <a:avLst/>
          </a:prstGeom>
        </p:spPr>
      </p:pic>
    </p:spTree>
    <p:extLst>
      <p:ext uri="{BB962C8B-B14F-4D97-AF65-F5344CB8AC3E}">
        <p14:creationId xmlns:p14="http://schemas.microsoft.com/office/powerpoint/2010/main" val="344626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68" y="1843984"/>
            <a:ext cx="8773852" cy="4129433"/>
          </a:xfrm>
          <a:prstGeom prst="rect">
            <a:avLst/>
          </a:prstGeom>
        </p:spPr>
      </p:pic>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Badfile Construction</a:t>
            </a:r>
          </a:p>
        </p:txBody>
      </p:sp>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New Address in Return Address</a:t>
            </a:r>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Considerations :</a:t>
            </a:r>
          </a:p>
          <a:p>
            <a:pPr marL="228600" lvl="0" indent="-50800">
              <a:spcBef>
                <a:spcPts val="0"/>
              </a:spcBef>
              <a:buNone/>
            </a:pPr>
            <a:endParaRPr lang="en-US" b="1" dirty="0">
              <a:latin typeface="Arial"/>
              <a:ea typeface="Arial"/>
              <a:cs typeface="Arial"/>
              <a:sym typeface="Arial"/>
            </a:endParaRPr>
          </a:p>
          <a:p>
            <a:pPr marL="177800" indent="0">
              <a:spcBef>
                <a:spcPts val="0"/>
              </a:spcBef>
              <a:buNone/>
            </a:pPr>
            <a:r>
              <a:rPr lang="en-US" dirty="0">
                <a:latin typeface="Arial"/>
                <a:ea typeface="Arial"/>
                <a:cs typeface="Arial"/>
                <a:sym typeface="Arial"/>
              </a:rPr>
              <a:t>The new address in the return address of function stack [</a:t>
            </a:r>
            <a:r>
              <a:rPr lang="en-US" dirty="0">
                <a:latin typeface="Courier New" panose="02070309020205020404" pitchFamily="49" charset="0"/>
                <a:ea typeface="Arial"/>
                <a:cs typeface="Courier New" panose="02070309020205020404" pitchFamily="49" charset="0"/>
                <a:sym typeface="Arial"/>
              </a:rPr>
              <a:t>0xbffff188 + </a:t>
            </a:r>
            <a:r>
              <a:rPr lang="en-US" dirty="0" err="1">
                <a:latin typeface="Courier New" panose="02070309020205020404" pitchFamily="49" charset="0"/>
                <a:ea typeface="Arial"/>
                <a:cs typeface="Courier New" panose="02070309020205020404" pitchFamily="49" charset="0"/>
                <a:sym typeface="Arial"/>
              </a:rPr>
              <a:t>nnn</a:t>
            </a:r>
            <a:r>
              <a:rPr lang="en-US" dirty="0">
                <a:latin typeface="Arial"/>
                <a:ea typeface="Arial"/>
                <a:cs typeface="Arial"/>
                <a:sym typeface="Arial"/>
              </a:rPr>
              <a:t>] should not contain zero in any of its byte, or the </a:t>
            </a:r>
            <a:r>
              <a:rPr lang="en-US" dirty="0" err="1">
                <a:latin typeface="Arial"/>
                <a:ea typeface="Arial"/>
                <a:cs typeface="Arial"/>
                <a:sym typeface="Arial"/>
              </a:rPr>
              <a:t>badfile</a:t>
            </a:r>
            <a:r>
              <a:rPr lang="en-US" dirty="0">
                <a:latin typeface="Arial"/>
                <a:ea typeface="Arial"/>
                <a:cs typeface="Arial"/>
                <a:sym typeface="Arial"/>
              </a:rPr>
              <a:t> will have a zero causing </a:t>
            </a:r>
            <a:r>
              <a:rPr lang="en-US" dirty="0" err="1">
                <a:latin typeface="Courier New" panose="02070309020205020404" pitchFamily="49" charset="0"/>
                <a:ea typeface="Arial"/>
                <a:cs typeface="Courier New" panose="02070309020205020404" pitchFamily="49" charset="0"/>
                <a:sym typeface="Arial"/>
              </a:rPr>
              <a:t>strcpy</a:t>
            </a:r>
            <a:r>
              <a:rPr lang="en-US" dirty="0">
                <a:latin typeface="Courier New" panose="02070309020205020404" pitchFamily="49" charset="0"/>
                <a:ea typeface="Arial"/>
                <a:cs typeface="Courier New" panose="02070309020205020404" pitchFamily="49" charset="0"/>
                <a:sym typeface="Arial"/>
              </a:rPr>
              <a:t>() </a:t>
            </a:r>
            <a:r>
              <a:rPr lang="en-US" dirty="0">
                <a:latin typeface="Arial"/>
                <a:ea typeface="Arial"/>
                <a:cs typeface="Arial"/>
                <a:sym typeface="Arial"/>
              </a:rPr>
              <a:t>to end copying.</a:t>
            </a:r>
          </a:p>
          <a:p>
            <a:pPr>
              <a:spcBef>
                <a:spcPts val="0"/>
              </a:spcBef>
            </a:pPr>
            <a:endParaRPr dirty="0">
              <a:latin typeface="Arial"/>
              <a:ea typeface="Arial"/>
              <a:cs typeface="Arial"/>
              <a:sym typeface="Arial"/>
            </a:endParaRPr>
          </a:p>
          <a:p>
            <a:pPr marL="177800" indent="0">
              <a:spcBef>
                <a:spcPts val="0"/>
              </a:spcBef>
              <a:buNone/>
            </a:pPr>
            <a:r>
              <a:rPr lang="en-US" i="1" dirty="0">
                <a:latin typeface="Arial"/>
                <a:ea typeface="Arial"/>
                <a:cs typeface="Arial"/>
                <a:sym typeface="Arial"/>
              </a:rPr>
              <a:t>e.g., </a:t>
            </a:r>
            <a:r>
              <a:rPr lang="en-US" i="1" dirty="0">
                <a:latin typeface="Courier New" panose="02070309020205020404" pitchFamily="49" charset="0"/>
                <a:ea typeface="Arial"/>
                <a:cs typeface="Courier New" panose="02070309020205020404" pitchFamily="49" charset="0"/>
                <a:sym typeface="Arial"/>
              </a:rPr>
              <a:t>0xbffff188 + 0x78 = 0xbffff200</a:t>
            </a:r>
            <a:r>
              <a:rPr lang="en-US" i="1" dirty="0">
                <a:latin typeface="Arial"/>
                <a:ea typeface="Arial"/>
                <a:cs typeface="Arial"/>
                <a:sym typeface="Arial"/>
              </a:rPr>
              <a:t>, </a:t>
            </a:r>
            <a:r>
              <a:rPr lang="en-US" dirty="0">
                <a:latin typeface="Arial"/>
                <a:ea typeface="Arial"/>
                <a:cs typeface="Arial"/>
                <a:sym typeface="Arial"/>
              </a:rPr>
              <a:t>the last byte contains zero leading to end copy.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Execution Results</a:t>
            </a: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a:ea typeface="Arial"/>
                <a:cs typeface="Arial"/>
                <a:sym typeface="Arial"/>
              </a:rPr>
              <a:t>Compiling the vulnerable code with all the countermeasures disabled. </a:t>
            </a:r>
          </a:p>
          <a:p>
            <a:pPr marL="0" lvl="0" indent="0" rtl="0">
              <a:spcBef>
                <a:spcPts val="0"/>
              </a:spcBef>
              <a:buNone/>
            </a:pPr>
            <a:endParaRPr dirty="0">
              <a:latin typeface="Arial"/>
              <a:ea typeface="Arial"/>
              <a:cs typeface="Arial"/>
              <a:sym typeface="Arial"/>
            </a:endParaRPr>
          </a:p>
          <a:p>
            <a:pPr marL="0" lvl="0" indent="0" rtl="0">
              <a:spcBef>
                <a:spcPts val="0"/>
              </a:spcBef>
              <a:buNone/>
            </a:pPr>
            <a:endParaRPr lang="en-US" dirty="0">
              <a:latin typeface="Arial"/>
              <a:ea typeface="Arial"/>
              <a:cs typeface="Arial"/>
              <a:sym typeface="Arial"/>
            </a:endParaRPr>
          </a:p>
          <a:p>
            <a:pPr marL="0" lvl="0" indent="0" rtl="0">
              <a:spcBef>
                <a:spcPts val="0"/>
              </a:spcBef>
              <a:buNone/>
            </a:pPr>
            <a:endParaRPr dirty="0">
              <a:latin typeface="Arial"/>
              <a:ea typeface="Arial"/>
              <a:cs typeface="Arial"/>
              <a:sym typeface="Arial"/>
            </a:endParaRPr>
          </a:p>
          <a:p>
            <a:pPr marL="457200" lvl="0" indent="-406400">
              <a:spcBef>
                <a:spcPts val="0"/>
              </a:spcBef>
              <a:buSzPts val="2800"/>
              <a:buFont typeface="Arial"/>
              <a:buChar char="•"/>
            </a:pPr>
            <a:endParaRPr lang="en-US"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Executing the exploit code and stack code.</a:t>
            </a:r>
          </a:p>
          <a:p>
            <a:pPr marL="177800" lvl="0" indent="0">
              <a:spcBef>
                <a:spcPts val="0"/>
              </a:spcBef>
              <a:buNone/>
            </a:pPr>
            <a:endParaRPr dirty="0"/>
          </a:p>
        </p:txBody>
      </p:sp>
      <p:pic>
        <p:nvPicPr>
          <p:cNvPr id="235" name="Shape 235"/>
          <p:cNvPicPr preferRelativeResize="0"/>
          <p:nvPr/>
        </p:nvPicPr>
        <p:blipFill>
          <a:blip r:embed="rId3">
            <a:alphaModFix/>
          </a:blip>
          <a:stretch>
            <a:fillRect/>
          </a:stretch>
        </p:blipFill>
        <p:spPr>
          <a:xfrm>
            <a:off x="838200" y="2769542"/>
            <a:ext cx="10622850" cy="1014425"/>
          </a:xfrm>
          <a:prstGeom prst="rect">
            <a:avLst/>
          </a:prstGeom>
          <a:noFill/>
          <a:ln>
            <a:noFill/>
          </a:ln>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04" y="4829016"/>
            <a:ext cx="8365343" cy="16204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a:t>Outline</a:t>
            </a:r>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p>
          <a:p>
            <a:pPr marL="457200" lvl="0" indent="-419100" algn="l" rtl="0">
              <a:spcBef>
                <a:spcPts val="0"/>
              </a:spcBef>
              <a:spcAft>
                <a:spcPts val="0"/>
              </a:spcAft>
              <a:buSzPts val="3000"/>
              <a:buChar char="●"/>
            </a:pPr>
            <a:r>
              <a:rPr lang="en-US" sz="3000" dirty="0"/>
              <a:t>Vulnerable code</a:t>
            </a:r>
          </a:p>
          <a:p>
            <a:pPr marL="457200" lvl="0" indent="-419100" algn="l" rtl="0">
              <a:spcBef>
                <a:spcPts val="0"/>
              </a:spcBef>
              <a:spcAft>
                <a:spcPts val="0"/>
              </a:spcAft>
              <a:buSzPts val="3000"/>
              <a:buChar char="●"/>
            </a:pPr>
            <a:r>
              <a:rPr lang="en-US" sz="3000" dirty="0"/>
              <a:t>Challenges in exploitation</a:t>
            </a:r>
          </a:p>
          <a:p>
            <a:pPr marL="457200" lvl="0" indent="-419100" algn="l" rtl="0">
              <a:spcBef>
                <a:spcPts val="0"/>
              </a:spcBef>
              <a:spcAft>
                <a:spcPts val="0"/>
              </a:spcAft>
              <a:buSzPts val="3000"/>
              <a:buChar char="●"/>
            </a:pPr>
            <a:r>
              <a:rPr lang="en-US" sz="3000" dirty="0" err="1"/>
              <a:t>Shellcode</a:t>
            </a:r>
            <a:endParaRPr lang="en-US" sz="3000" dirty="0"/>
          </a:p>
          <a:p>
            <a:pPr marL="457200" lvl="0" indent="-419100" algn="l">
              <a:spcBef>
                <a:spcPts val="0"/>
              </a:spcBef>
              <a:buSzPts val="3000"/>
              <a:buChar char="●"/>
            </a:pPr>
            <a:r>
              <a:rPr lang="en-US" sz="3000" dirty="0"/>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Countermeasure</a:t>
            </a:r>
          </a:p>
        </p:txBody>
      </p:sp>
      <p:sp>
        <p:nvSpPr>
          <p:cNvPr id="3" name="Text Placeholder 2"/>
          <p:cNvSpPr>
            <a:spLocks noGrp="1"/>
          </p:cNvSpPr>
          <p:nvPr>
            <p:ph type="body" idx="1"/>
          </p:nvPr>
        </p:nvSpPr>
        <p:spPr/>
        <p:txBody>
          <a:bodyPr/>
          <a:lstStyle/>
          <a:p>
            <a:pPr marL="396875" indent="-219075"/>
            <a:r>
              <a:rPr lang="en-US" dirty="0"/>
              <a:t>On Ubuntu16.04, /bin/</a:t>
            </a:r>
            <a:r>
              <a:rPr lang="en-US" dirty="0" err="1"/>
              <a:t>sh</a:t>
            </a:r>
            <a:r>
              <a:rPr lang="en-US" dirty="0"/>
              <a:t> points to /bin/dash, which has a countermeasure</a:t>
            </a:r>
          </a:p>
          <a:p>
            <a:pPr lvl="1"/>
            <a:r>
              <a:rPr lang="en-US" dirty="0"/>
              <a:t> It drops privileges when being executed inside a </a:t>
            </a:r>
            <a:r>
              <a:rPr lang="en-US" dirty="0" err="1"/>
              <a:t>setuid</a:t>
            </a:r>
            <a:r>
              <a:rPr lang="en-US" dirty="0"/>
              <a:t> process</a:t>
            </a:r>
          </a:p>
          <a:p>
            <a:pPr marL="396875" indent="-219075"/>
            <a:r>
              <a:rPr lang="en-US" dirty="0"/>
              <a:t>Point /bin/</a:t>
            </a:r>
            <a:r>
              <a:rPr lang="en-US" dirty="0" err="1"/>
              <a:t>sh</a:t>
            </a:r>
            <a:r>
              <a:rPr lang="en-US" dirty="0"/>
              <a:t> to another shell (simplify the attack)</a:t>
            </a:r>
          </a:p>
          <a:p>
            <a:pPr marL="177800" indent="0">
              <a:buNone/>
            </a:pPr>
            <a:endParaRPr lang="en-US" dirty="0"/>
          </a:p>
          <a:p>
            <a:pPr marL="396875" indent="-219075"/>
            <a:r>
              <a:rPr lang="en-US" dirty="0"/>
              <a:t>Change the </a:t>
            </a:r>
            <a:r>
              <a:rPr lang="en-US" dirty="0" err="1"/>
              <a:t>shellcode</a:t>
            </a:r>
            <a:r>
              <a:rPr lang="en-US" dirty="0"/>
              <a:t> (defeat this countermeasure)</a:t>
            </a:r>
          </a:p>
          <a:p>
            <a:pPr marL="177800" indent="0">
              <a:buNone/>
            </a:pPr>
            <a:endParaRPr lang="en-US" dirty="0"/>
          </a:p>
          <a:p>
            <a:pPr marL="396875" indent="-219075"/>
            <a:r>
              <a:rPr lang="en-US" dirty="0"/>
              <a:t>Other methods to defeat the countermeasure will be discussed later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03" y="3772661"/>
            <a:ext cx="5108594" cy="28250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403" y="4782641"/>
            <a:ext cx="5532398" cy="415524"/>
          </a:xfrm>
          <a:prstGeom prst="rect">
            <a:avLst/>
          </a:prstGeom>
        </p:spPr>
      </p:pic>
    </p:spTree>
    <p:extLst>
      <p:ext uri="{BB962C8B-B14F-4D97-AF65-F5344CB8AC3E}">
        <p14:creationId xmlns:p14="http://schemas.microsoft.com/office/powerpoint/2010/main" val="348834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Aim of the malicious code : </a:t>
            </a:r>
            <a:r>
              <a:rPr lang="en-US" dirty="0">
                <a:latin typeface="Arial"/>
                <a:ea typeface="Arial"/>
                <a:cs typeface="Arial"/>
                <a:sym typeface="Arial"/>
              </a:rPr>
              <a:t>Allow to run more commands (</a:t>
            </a:r>
            <a:r>
              <a:rPr lang="en-US" dirty="0" err="1">
                <a:latin typeface="Arial"/>
                <a:ea typeface="Arial"/>
                <a:cs typeface="Arial"/>
                <a:sym typeface="Arial"/>
              </a:rPr>
              <a:t>i.e</a:t>
            </a:r>
            <a:r>
              <a:rPr lang="en-US" dirty="0">
                <a:latin typeface="Arial"/>
                <a:ea typeface="Arial"/>
                <a:cs typeface="Arial"/>
                <a:sym typeface="Arial"/>
              </a:rPr>
              <a:t>) to gain access of the system.</a:t>
            </a:r>
          </a:p>
          <a:p>
            <a:pPr marL="228600" lvl="0" indent="-50800">
              <a:spcBef>
                <a:spcPts val="0"/>
              </a:spcBef>
              <a:buNone/>
            </a:pPr>
            <a:endParaRPr lang="en-US" b="1"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Solution : </a:t>
            </a:r>
            <a:r>
              <a:rPr lang="en-US" dirty="0">
                <a:latin typeface="Arial"/>
                <a:ea typeface="Arial"/>
                <a:cs typeface="Arial"/>
                <a:sym typeface="Arial"/>
              </a:rPr>
              <a:t>Shell Program</a:t>
            </a: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Challenges :</a:t>
            </a:r>
          </a:p>
          <a:p>
            <a:pPr marL="914400" lvl="1" indent="-406400">
              <a:spcBef>
                <a:spcPts val="0"/>
              </a:spcBef>
              <a:buSzPts val="2800"/>
            </a:pPr>
            <a:r>
              <a:rPr lang="en-US" dirty="0">
                <a:latin typeface="Arial"/>
                <a:ea typeface="Arial"/>
                <a:cs typeface="Arial"/>
                <a:sym typeface="Arial"/>
              </a:rPr>
              <a:t>Loader Issue						</a:t>
            </a:r>
          </a:p>
          <a:p>
            <a:pPr marL="914400" lvl="1" indent="-406400">
              <a:spcBef>
                <a:spcPts val="0"/>
              </a:spcBef>
              <a:buSzPts val="2800"/>
            </a:pPr>
            <a:r>
              <a:rPr lang="en-US" dirty="0">
                <a:latin typeface="Arial"/>
                <a:ea typeface="Arial"/>
                <a:cs typeface="Arial"/>
                <a:sym typeface="Arial"/>
              </a:rPr>
              <a:t>Zeros in the code</a:t>
            </a:r>
          </a:p>
        </p:txBody>
      </p:sp>
      <p:pic>
        <p:nvPicPr>
          <p:cNvPr id="242" name="Shape 242"/>
          <p:cNvPicPr preferRelativeResize="0"/>
          <p:nvPr/>
        </p:nvPicPr>
        <p:blipFill>
          <a:blip r:embed="rId3">
            <a:alphaModFix/>
          </a:blip>
          <a:stretch>
            <a:fillRect/>
          </a:stretch>
        </p:blipFill>
        <p:spPr>
          <a:xfrm>
            <a:off x="838200" y="2949687"/>
            <a:ext cx="10643701" cy="221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a:ea typeface="Arial"/>
                <a:cs typeface="Arial"/>
                <a:sym typeface="Arial"/>
              </a:rPr>
              <a:t>Assembly code (machine instructions) for launching a shell. </a:t>
            </a:r>
          </a:p>
          <a:p>
            <a:pPr marL="457200" lvl="0" indent="-406400" rtl="0">
              <a:lnSpc>
                <a:spcPct val="100000"/>
              </a:lnSpc>
              <a:spcBef>
                <a:spcPts val="0"/>
              </a:spcBef>
              <a:spcAft>
                <a:spcPts val="0"/>
              </a:spcAft>
              <a:buSzPts val="2800"/>
              <a:buChar char="•"/>
            </a:pPr>
            <a:endParaRPr lang="en-US" dirty="0">
              <a:latin typeface="Arial"/>
              <a:ea typeface="Arial"/>
              <a:cs typeface="Arial"/>
              <a:sym typeface="Arial"/>
            </a:endParaRPr>
          </a:p>
          <a:p>
            <a:pPr marL="457200" lvl="0" indent="-406400">
              <a:spcBef>
                <a:spcPts val="0"/>
              </a:spcBef>
              <a:spcAft>
                <a:spcPts val="0"/>
              </a:spcAft>
              <a:buSzPts val="2800"/>
              <a:buChar char="•"/>
            </a:pPr>
            <a:r>
              <a:rPr lang="en-US" dirty="0">
                <a:latin typeface="Arial"/>
                <a:ea typeface="Arial"/>
                <a:cs typeface="Arial"/>
                <a:sym typeface="Arial"/>
              </a:rPr>
              <a:t>Goal: Use </a:t>
            </a:r>
            <a:r>
              <a:rPr lang="en-US" i="1" dirty="0" err="1">
                <a:latin typeface="Courier New" panose="02070309020205020404" pitchFamily="49" charset="0"/>
                <a:ea typeface="Arial"/>
                <a:cs typeface="Courier New" panose="02070309020205020404" pitchFamily="49" charset="0"/>
                <a:sym typeface="Arial"/>
              </a:rPr>
              <a:t>execve</a:t>
            </a:r>
            <a:r>
              <a:rPr lang="en-US" i="1" dirty="0">
                <a:latin typeface="Courier New" panose="02070309020205020404" pitchFamily="49" charset="0"/>
                <a:ea typeface="Arial"/>
                <a:cs typeface="Courier New" panose="02070309020205020404" pitchFamily="49" charset="0"/>
                <a:sym typeface="Arial"/>
              </a:rPr>
              <a:t>(“/bin/</a:t>
            </a:r>
            <a:r>
              <a:rPr lang="en-US" i="1" dirty="0" err="1">
                <a:latin typeface="Courier New" panose="02070309020205020404" pitchFamily="49" charset="0"/>
                <a:ea typeface="Arial"/>
                <a:cs typeface="Courier New" panose="02070309020205020404" pitchFamily="49" charset="0"/>
                <a:sym typeface="Arial"/>
              </a:rPr>
              <a:t>sh</a:t>
            </a:r>
            <a:r>
              <a:rPr lang="en-US" i="1" dirty="0">
                <a:latin typeface="Courier New" panose="02070309020205020404" pitchFamily="49" charset="0"/>
                <a:ea typeface="Arial"/>
                <a:cs typeface="Courier New" panose="02070309020205020404" pitchFamily="49" charset="0"/>
                <a:sym typeface="Arial"/>
              </a:rPr>
              <a:t>”, </a:t>
            </a:r>
            <a:r>
              <a:rPr lang="en-US" i="1" dirty="0" err="1">
                <a:latin typeface="Courier New" panose="02070309020205020404" pitchFamily="49" charset="0"/>
                <a:ea typeface="Arial"/>
                <a:cs typeface="Courier New" panose="02070309020205020404" pitchFamily="49" charset="0"/>
                <a:sym typeface="Arial"/>
              </a:rPr>
              <a:t>argv</a:t>
            </a:r>
            <a:r>
              <a:rPr lang="en-US" i="1" dirty="0">
                <a:latin typeface="Courier New" panose="02070309020205020404" pitchFamily="49" charset="0"/>
                <a:ea typeface="Arial"/>
                <a:cs typeface="Courier New" panose="02070309020205020404" pitchFamily="49" charset="0"/>
                <a:sym typeface="Arial"/>
              </a:rPr>
              <a:t>, 0) </a:t>
            </a:r>
            <a:r>
              <a:rPr lang="en-US" dirty="0">
                <a:latin typeface="Arial"/>
                <a:ea typeface="Arial"/>
                <a:cs typeface="Arial"/>
                <a:sym typeface="Arial"/>
              </a:rPr>
              <a:t>to run shell</a:t>
            </a:r>
          </a:p>
          <a:p>
            <a:pPr marL="457200" lvl="0" indent="-406400">
              <a:spcBef>
                <a:spcPts val="0"/>
              </a:spcBef>
              <a:spcAft>
                <a:spcPts val="0"/>
              </a:spcAft>
              <a:buSzPts val="2800"/>
              <a:buChar char="•"/>
            </a:pPr>
            <a:endParaRPr lang="en-US" dirty="0">
              <a:latin typeface="Arial"/>
              <a:ea typeface="Arial"/>
              <a:cs typeface="Arial"/>
              <a:sym typeface="Arial"/>
            </a:endParaRPr>
          </a:p>
          <a:p>
            <a:pPr marL="457200" lvl="0" indent="-406400" rtl="0">
              <a:spcBef>
                <a:spcPts val="0"/>
              </a:spcBef>
              <a:buSzPts val="2800"/>
              <a:buChar char="•"/>
            </a:pPr>
            <a:r>
              <a:rPr lang="en-US" dirty="0">
                <a:latin typeface="Arial"/>
                <a:ea typeface="Arial"/>
                <a:cs typeface="Arial"/>
                <a:sym typeface="Arial"/>
              </a:rPr>
              <a:t>Registers used:</a:t>
            </a:r>
          </a:p>
          <a:p>
            <a:pPr marL="0" lvl="0" indent="457200">
              <a:spcBef>
                <a:spcPts val="0"/>
              </a:spcBef>
              <a:buNone/>
            </a:pPr>
            <a:r>
              <a:rPr lang="en-US" dirty="0" err="1">
                <a:latin typeface="Arial"/>
                <a:ea typeface="Arial"/>
                <a:cs typeface="Arial"/>
                <a:sym typeface="Arial"/>
              </a:rPr>
              <a:t>eax</a:t>
            </a:r>
            <a:r>
              <a:rPr lang="en-US" dirty="0">
                <a:latin typeface="Arial"/>
                <a:ea typeface="Arial"/>
                <a:cs typeface="Arial"/>
                <a:sym typeface="Arial"/>
              </a:rPr>
              <a:t> = 0x0000000b (11) : Value of system call </a:t>
            </a:r>
            <a:r>
              <a:rPr lang="en-US" dirty="0" err="1">
                <a:latin typeface="Arial"/>
                <a:ea typeface="Arial"/>
                <a:cs typeface="Arial"/>
                <a:sym typeface="Arial"/>
              </a:rPr>
              <a:t>execve</a:t>
            </a:r>
            <a:r>
              <a:rPr lang="en-US" dirty="0">
                <a:latin typeface="Arial"/>
                <a:ea typeface="Arial"/>
                <a:cs typeface="Arial"/>
                <a:sym typeface="Arial"/>
              </a:rPr>
              <a:t>()</a:t>
            </a:r>
          </a:p>
          <a:p>
            <a:pPr marL="0" lvl="0" indent="457200">
              <a:spcBef>
                <a:spcPts val="0"/>
              </a:spcBef>
              <a:buNone/>
            </a:pPr>
            <a:r>
              <a:rPr lang="en-US" dirty="0" err="1">
                <a:latin typeface="Arial"/>
                <a:ea typeface="Arial"/>
                <a:cs typeface="Arial"/>
                <a:sym typeface="Arial"/>
              </a:rPr>
              <a:t>ebx</a:t>
            </a:r>
            <a:r>
              <a:rPr lang="en-US" dirty="0">
                <a:latin typeface="Arial"/>
                <a:ea typeface="Arial"/>
                <a:cs typeface="Arial"/>
                <a:sym typeface="Arial"/>
              </a:rPr>
              <a:t> = address to “/bin/</a:t>
            </a:r>
            <a:r>
              <a:rPr lang="en-US" dirty="0" err="1">
                <a:latin typeface="Arial"/>
                <a:ea typeface="Arial"/>
                <a:cs typeface="Arial"/>
                <a:sym typeface="Arial"/>
              </a:rPr>
              <a:t>sh</a:t>
            </a:r>
            <a:r>
              <a:rPr lang="en-US" dirty="0">
                <a:latin typeface="Arial"/>
                <a:ea typeface="Arial"/>
                <a:cs typeface="Arial"/>
                <a:sym typeface="Arial"/>
              </a:rPr>
              <a:t>”</a:t>
            </a:r>
          </a:p>
          <a:p>
            <a:pPr marL="457200" lvl="0" indent="0">
              <a:spcBef>
                <a:spcPts val="0"/>
              </a:spcBef>
              <a:buNone/>
            </a:pPr>
            <a:r>
              <a:rPr lang="en-US" dirty="0" err="1">
                <a:latin typeface="Arial"/>
                <a:ea typeface="Arial"/>
                <a:cs typeface="Arial"/>
                <a:sym typeface="Arial"/>
              </a:rPr>
              <a:t>ecx</a:t>
            </a:r>
            <a:r>
              <a:rPr lang="en-US" dirty="0">
                <a:latin typeface="Arial"/>
                <a:ea typeface="Arial"/>
                <a:cs typeface="Arial"/>
                <a:sym typeface="Arial"/>
              </a:rPr>
              <a:t> = address of the argument array. </a:t>
            </a:r>
          </a:p>
          <a:p>
            <a:pPr marL="1371600" lvl="1" indent="-457200">
              <a:spcBef>
                <a:spcPts val="0"/>
              </a:spcBef>
            </a:pPr>
            <a:r>
              <a:rPr lang="en-US" dirty="0" err="1">
                <a:latin typeface="Arial"/>
                <a:ea typeface="Arial"/>
                <a:cs typeface="Arial"/>
                <a:sym typeface="Arial"/>
              </a:rPr>
              <a:t>argv</a:t>
            </a:r>
            <a:r>
              <a:rPr lang="en-US" dirty="0">
                <a:latin typeface="Arial"/>
                <a:ea typeface="Arial"/>
                <a:cs typeface="Arial"/>
                <a:sym typeface="Arial"/>
              </a:rPr>
              <a:t>[0] = the address of “/bin/</a:t>
            </a:r>
            <a:r>
              <a:rPr lang="en-US" dirty="0" err="1">
                <a:latin typeface="Arial"/>
                <a:ea typeface="Arial"/>
                <a:cs typeface="Arial"/>
                <a:sym typeface="Arial"/>
              </a:rPr>
              <a:t>sh</a:t>
            </a:r>
            <a:r>
              <a:rPr lang="en-US" dirty="0">
                <a:latin typeface="Arial"/>
                <a:ea typeface="Arial"/>
                <a:cs typeface="Arial"/>
                <a:sym typeface="Arial"/>
              </a:rPr>
              <a:t>” </a:t>
            </a:r>
          </a:p>
          <a:p>
            <a:pPr marL="1371600" lvl="1" indent="-457200">
              <a:spcBef>
                <a:spcPts val="0"/>
              </a:spcBef>
            </a:pPr>
            <a:r>
              <a:rPr lang="en-US" dirty="0" err="1">
                <a:latin typeface="Arial"/>
                <a:ea typeface="Arial"/>
                <a:cs typeface="Arial"/>
                <a:sym typeface="Arial"/>
              </a:rPr>
              <a:t>argv</a:t>
            </a:r>
            <a:r>
              <a:rPr lang="en-US" dirty="0">
                <a:latin typeface="Arial"/>
                <a:ea typeface="Arial"/>
                <a:cs typeface="Arial"/>
                <a:sym typeface="Arial"/>
              </a:rPr>
              <a:t>[1] = 0 (i.e., no more arguments)</a:t>
            </a:r>
          </a:p>
          <a:p>
            <a:pPr marL="0" lvl="0" indent="457200">
              <a:spcBef>
                <a:spcPts val="0"/>
              </a:spcBef>
              <a:buNone/>
            </a:pPr>
            <a:r>
              <a:rPr lang="en-US" dirty="0" err="1">
                <a:latin typeface="Arial"/>
                <a:ea typeface="Arial"/>
                <a:cs typeface="Arial"/>
                <a:sym typeface="Arial"/>
              </a:rPr>
              <a:t>edx</a:t>
            </a:r>
            <a:r>
              <a:rPr lang="en-US" dirty="0">
                <a:latin typeface="Arial"/>
                <a:ea typeface="Arial"/>
                <a:cs typeface="Arial"/>
                <a:sym typeface="Arial"/>
              </a:rPr>
              <a:t> = zero (no environment variables are passed).</a:t>
            </a:r>
          </a:p>
          <a:p>
            <a:pPr marL="0" lvl="0" indent="457200">
              <a:spcBef>
                <a:spcPts val="0"/>
              </a:spcBef>
              <a:buNone/>
            </a:pPr>
            <a:r>
              <a:rPr lang="en-US" dirty="0" err="1">
                <a:latin typeface="Arial"/>
                <a:ea typeface="Arial"/>
                <a:cs typeface="Arial"/>
                <a:sym typeface="Arial"/>
              </a:rPr>
              <a:t>int</a:t>
            </a:r>
            <a:r>
              <a:rPr lang="en-US" dirty="0">
                <a:latin typeface="Arial"/>
                <a:ea typeface="Arial"/>
                <a:cs typeface="Arial"/>
                <a:sym typeface="Arial"/>
              </a:rPr>
              <a:t> 0x80:  invoke </a:t>
            </a:r>
            <a:r>
              <a:rPr lang="en-US" dirty="0" err="1">
                <a:latin typeface="Arial"/>
                <a:ea typeface="Arial"/>
                <a:cs typeface="Arial"/>
                <a:sym typeface="Arial"/>
              </a:rPr>
              <a:t>execve</a:t>
            </a:r>
            <a:r>
              <a:rPr lang="en-US" dirty="0">
                <a:latin typeface="Arial"/>
                <a:ea typeface="Arial"/>
                <a:cs typeface="Arial"/>
                <a:sym typeface="Arial"/>
              </a:rPr>
              <a:t>()</a:t>
            </a:r>
            <a:br>
              <a:rPr lang="en-US" dirty="0">
                <a:latin typeface="Arial"/>
                <a:ea typeface="Arial"/>
                <a:cs typeface="Arial"/>
                <a:sym typeface="Arial"/>
              </a:rPr>
            </a:br>
            <a:endParaRPr lang="en-US"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p>
        </p:txBody>
      </p:sp>
      <p:pic>
        <p:nvPicPr>
          <p:cNvPr id="254" name="Shape 254"/>
          <p:cNvPicPr preferRelativeResize="0"/>
          <p:nvPr/>
        </p:nvPicPr>
        <p:blipFill>
          <a:blip r:embed="rId3">
            <a:alphaModFix/>
          </a:blip>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a:t>set end of string “/bin/</a:t>
            </a:r>
            <a:r>
              <a:rPr lang="en-US" sz="1800" b="1" dirty="0" err="1"/>
              <a:t>sh</a:t>
            </a:r>
            <a:r>
              <a:rPr lang="en-US" sz="1800" b="1" dirty="0"/>
              <a:t>”</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pic>
        <p:nvPicPr>
          <p:cNvPr id="264" name="Shape 264"/>
          <p:cNvPicPr preferRelativeResize="0"/>
          <p:nvPr/>
        </p:nvPicPr>
        <p:blipFill>
          <a:blip r:embed="rId3">
            <a:alphaModFix/>
          </a:blip>
          <a:stretch>
            <a:fillRect/>
          </a:stretch>
        </p:blipFill>
        <p:spPr>
          <a:xfrm>
            <a:off x="1524387" y="1452675"/>
            <a:ext cx="9143237" cy="528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a:ea typeface="Arial"/>
                <a:cs typeface="Arial"/>
                <a:sym typeface="Arial"/>
              </a:rPr>
              <a:t>Developer approaches:</a:t>
            </a:r>
          </a:p>
          <a:p>
            <a:pPr marL="457200" lvl="0" indent="-381000" rtl="0">
              <a:lnSpc>
                <a:spcPct val="150000"/>
              </a:lnSpc>
              <a:spcBef>
                <a:spcPts val="0"/>
              </a:spcBef>
              <a:buSzPts val="2400"/>
              <a:buChar char="•"/>
            </a:pPr>
            <a:r>
              <a:rPr lang="en-US" sz="2400" dirty="0">
                <a:latin typeface="Arial"/>
                <a:ea typeface="Arial"/>
                <a:cs typeface="Arial"/>
                <a:sym typeface="Arial"/>
              </a:rPr>
              <a:t>Use of safer functions like </a:t>
            </a:r>
            <a:r>
              <a:rPr lang="en-US" sz="2400" dirty="0" err="1">
                <a:latin typeface="Arial"/>
                <a:ea typeface="Arial"/>
                <a:cs typeface="Arial"/>
                <a:sym typeface="Arial"/>
              </a:rPr>
              <a:t>strncpy</a:t>
            </a:r>
            <a:r>
              <a:rPr lang="en-US" sz="2400" dirty="0">
                <a:latin typeface="Arial"/>
                <a:ea typeface="Arial"/>
                <a:cs typeface="Arial"/>
                <a:sym typeface="Arial"/>
              </a:rPr>
              <a:t>(), </a:t>
            </a:r>
            <a:r>
              <a:rPr lang="en-US" sz="2400" dirty="0" err="1">
                <a:latin typeface="Arial"/>
                <a:ea typeface="Arial"/>
                <a:cs typeface="Arial"/>
                <a:sym typeface="Arial"/>
              </a:rPr>
              <a:t>strncat</a:t>
            </a:r>
            <a:r>
              <a:rPr lang="en-US" sz="2400" dirty="0">
                <a:latin typeface="Arial"/>
                <a:ea typeface="Arial"/>
                <a:cs typeface="Arial"/>
                <a:sym typeface="Arial"/>
              </a:rPr>
              <a:t>() etc, safer dynamic link libraries that check the length of the data before copying.</a:t>
            </a:r>
          </a:p>
          <a:p>
            <a:pPr marL="0" lvl="0" indent="0" rtl="0">
              <a:lnSpc>
                <a:spcPct val="150000"/>
              </a:lnSpc>
              <a:spcBef>
                <a:spcPts val="0"/>
              </a:spcBef>
              <a:buNone/>
            </a:pPr>
            <a:r>
              <a:rPr lang="en-US" sz="2400" b="1" dirty="0">
                <a:latin typeface="Arial"/>
                <a:ea typeface="Arial"/>
                <a:cs typeface="Arial"/>
                <a:sym typeface="Arial"/>
              </a:rPr>
              <a:t>OS approaches:</a:t>
            </a:r>
          </a:p>
          <a:p>
            <a:pPr marL="457200" lvl="0" indent="-381000" rtl="0">
              <a:lnSpc>
                <a:spcPct val="150000"/>
              </a:lnSpc>
              <a:spcBef>
                <a:spcPts val="0"/>
              </a:spcBef>
              <a:buSzPts val="2400"/>
              <a:buChar char="•"/>
            </a:pPr>
            <a:r>
              <a:rPr lang="en-US" sz="2400" dirty="0">
                <a:latin typeface="Arial"/>
                <a:ea typeface="Arial"/>
                <a:cs typeface="Arial"/>
                <a:sym typeface="Arial"/>
              </a:rPr>
              <a:t>ASLR (Address Space Layout Randomization)</a:t>
            </a:r>
          </a:p>
          <a:p>
            <a:pPr marL="0" lvl="0" indent="0" rtl="0">
              <a:lnSpc>
                <a:spcPct val="150000"/>
              </a:lnSpc>
              <a:spcBef>
                <a:spcPts val="0"/>
              </a:spcBef>
              <a:buNone/>
            </a:pPr>
            <a:r>
              <a:rPr lang="en-US" sz="2400" b="1" dirty="0">
                <a:latin typeface="Arial"/>
                <a:ea typeface="Arial"/>
                <a:cs typeface="Arial"/>
                <a:sym typeface="Arial"/>
              </a:rPr>
              <a:t>Compiler approaches:</a:t>
            </a:r>
          </a:p>
          <a:p>
            <a:pPr marL="457200" lvl="0" indent="-381000" rtl="0">
              <a:lnSpc>
                <a:spcPct val="150000"/>
              </a:lnSpc>
              <a:spcBef>
                <a:spcPts val="0"/>
              </a:spcBef>
              <a:buSzPts val="2400"/>
              <a:buChar char="•"/>
            </a:pPr>
            <a:r>
              <a:rPr lang="en-US" sz="2400" dirty="0">
                <a:latin typeface="Arial"/>
                <a:ea typeface="Arial"/>
                <a:cs typeface="Arial"/>
                <a:sym typeface="Arial"/>
              </a:rPr>
              <a:t>Stack-Guard</a:t>
            </a:r>
          </a:p>
          <a:p>
            <a:pPr marL="0" lvl="0" indent="0" rtl="0">
              <a:lnSpc>
                <a:spcPct val="150000"/>
              </a:lnSpc>
              <a:spcBef>
                <a:spcPts val="0"/>
              </a:spcBef>
              <a:buNone/>
            </a:pPr>
            <a:r>
              <a:rPr lang="en-US" sz="2400" b="1" dirty="0">
                <a:latin typeface="Arial"/>
                <a:ea typeface="Arial"/>
                <a:cs typeface="Arial"/>
                <a:sym typeface="Arial"/>
              </a:rPr>
              <a:t>Hardware approaches:</a:t>
            </a:r>
          </a:p>
          <a:p>
            <a:pPr marL="457200" lvl="0" indent="-381000" rtl="0">
              <a:lnSpc>
                <a:spcPct val="150000"/>
              </a:lnSpc>
              <a:spcBef>
                <a:spcPts val="0"/>
              </a:spcBef>
              <a:buSzPts val="2400"/>
              <a:buChar char="•"/>
            </a:pPr>
            <a:r>
              <a:rPr lang="en-US" sz="2400" dirty="0">
                <a:latin typeface="Arial"/>
                <a:ea typeface="Arial"/>
                <a:cs typeface="Arial"/>
                <a:sym typeface="Arial"/>
              </a:rPr>
              <a:t>Non-Executable Stack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a:buNone/>
            </a:pPr>
            <a:r>
              <a:rPr lang="en-US" sz="240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Address Space Layout Randomization</a:t>
            </a: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endParaRPr/>
          </a:p>
        </p:txBody>
      </p:sp>
      <p:pic>
        <p:nvPicPr>
          <p:cNvPr id="287" name="Shape 287"/>
          <p:cNvPicPr preferRelativeResize="0"/>
          <p:nvPr/>
        </p:nvPicPr>
        <p:blipFill>
          <a:blip r:embed="rId3">
            <a:alphaModFix/>
          </a:blip>
          <a:stretch>
            <a:fillRect/>
          </a:stretch>
        </p:blipFill>
        <p:spPr>
          <a:xfrm>
            <a:off x="657500" y="1796175"/>
            <a:ext cx="11049000" cy="441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latin typeface="Arial"/>
                <a:ea typeface="Arial"/>
                <a:cs typeface="Arial"/>
                <a:sym typeface="Arial"/>
              </a:rPr>
              <a:t>Address Space Layout Randomization : Working </a:t>
            </a: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294" name="Shape 294"/>
          <p:cNvPicPr preferRelativeResize="0"/>
          <p:nvPr/>
        </p:nvPicPr>
        <p:blipFill>
          <a:blip r:embed="rId3">
            <a:alphaModFix/>
          </a:blip>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4">
            <a:alphaModFix/>
          </a:blip>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5">
            <a:alphaModFix/>
          </a:blip>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6">
            <a:alphaModFix/>
          </a:blip>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3</a:t>
            </a:r>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ASLR : Defeat It</a:t>
            </a: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a:latin typeface="Arial"/>
                <a:ea typeface="Arial"/>
                <a:cs typeface="Arial"/>
                <a:sym typeface="Arial"/>
              </a:rPr>
              <a:t>Turn on address randomization (countermeasure)</a:t>
            </a:r>
          </a:p>
          <a:p>
            <a:pPr marL="0" lvl="0" indent="0" rtl="0">
              <a:lnSpc>
                <a:spcPct val="115000"/>
              </a:lnSpc>
              <a:spcBef>
                <a:spcPts val="0"/>
              </a:spcBef>
              <a:buNone/>
            </a:pPr>
            <a:r>
              <a:rPr lang="en-US" sz="2400"/>
              <a:t>          </a:t>
            </a:r>
            <a:r>
              <a:rPr lang="en-US" sz="2400">
                <a:latin typeface="Courier New"/>
                <a:ea typeface="Courier New"/>
                <a:cs typeface="Courier New"/>
                <a:sym typeface="Courier New"/>
              </a:rPr>
              <a:t>% sudo sysctl -w kernel.randomize_va_space=2</a:t>
            </a:r>
          </a:p>
          <a:p>
            <a:pPr marL="0" lvl="0" indent="-69850" rtl="0">
              <a:lnSpc>
                <a:spcPct val="115000"/>
              </a:lnSpc>
              <a:spcBef>
                <a:spcPts val="0"/>
              </a:spcBef>
              <a:buClr>
                <a:schemeClr val="dk1"/>
              </a:buClr>
              <a:buSzPts val="1100"/>
              <a:buFont typeface="Arial"/>
              <a:buNone/>
            </a:pPr>
            <a:endParaRPr sz="240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en-US" sz="2400">
                <a:latin typeface="Arial"/>
                <a:ea typeface="Arial"/>
                <a:cs typeface="Arial"/>
                <a:sym typeface="Arial"/>
              </a:rPr>
              <a:t>2. Compile set-uid root version of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gcc -o stack -z execstack -fno-stack-protector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sudo chown root stack</a:t>
            </a:r>
          </a:p>
          <a:p>
            <a:pPr marL="0" lvl="0" indent="0" rtl="0">
              <a:lnSpc>
                <a:spcPct val="115000"/>
              </a:lnSpc>
              <a:spcBef>
                <a:spcPts val="0"/>
              </a:spcBef>
              <a:buNone/>
            </a:pPr>
            <a:r>
              <a:rPr lang="en-US" sz="2400">
                <a:latin typeface="Courier New"/>
                <a:ea typeface="Courier New"/>
                <a:cs typeface="Courier New"/>
                <a:sym typeface="Courier New"/>
              </a:rPr>
              <a:t>  % sudo chmod 4755 stack</a:t>
            </a:r>
          </a:p>
          <a:p>
            <a:pPr marL="0" lvl="0" indent="-69850" rtl="0">
              <a:lnSpc>
                <a:spcPct val="115000"/>
              </a:lnSpc>
              <a:spcBef>
                <a:spcPts val="0"/>
              </a:spcBef>
              <a:buClr>
                <a:schemeClr val="dk1"/>
              </a:buClr>
              <a:buSzPts val="1100"/>
              <a:buFont typeface="Arial"/>
              <a:buNone/>
            </a:pPr>
            <a:endParaRPr sz="2400">
              <a:latin typeface="Courier New"/>
              <a:ea typeface="Courier New"/>
              <a:cs typeface="Courier New"/>
              <a:sym typeface="Courier New"/>
            </a:endParaRPr>
          </a:p>
          <a:p>
            <a:pPr marL="0" lvl="0" indent="-69850" rtl="0">
              <a:lnSpc>
                <a:spcPct val="115000"/>
              </a:lnSpc>
              <a:spcBef>
                <a:spcPts val="0"/>
              </a:spcBef>
              <a:buClr>
                <a:schemeClr val="dk1"/>
              </a:buClr>
              <a:buSzPts val="1100"/>
              <a:buFont typeface="Arial"/>
              <a:buNone/>
            </a:pPr>
            <a:endParaRPr sz="2400"/>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a:t>
            </a:r>
          </a:p>
          <a:p>
            <a:pPr marL="228600" lvl="0" indent="-5080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p>
        </p:txBody>
      </p:sp>
      <p:pic>
        <p:nvPicPr>
          <p:cNvPr id="96" name="Shape 96"/>
          <p:cNvPicPr preferRelativeResize="0"/>
          <p:nvPr/>
        </p:nvPicPr>
        <p:blipFill>
          <a:blip r:embed="rId4">
            <a:alphaModFix/>
          </a:blip>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ptr</a:t>
            </a:r>
            <a:r>
              <a:rPr lang="en-US" sz="1800" dirty="0"/>
              <a:t> points to the memory here</a:t>
            </a:r>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a:t>a,b</a:t>
            </a:r>
            <a:r>
              <a:rPr lang="en-US" sz="1800" dirty="0"/>
              <a:t>, </a:t>
            </a:r>
            <a:r>
              <a:rPr lang="en-US" sz="1800" dirty="0" err="1"/>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alphaModFix/>
          </a:blip>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t>ASLR : Defeat It</a:t>
            </a:r>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a:latin typeface="Arial"/>
                <a:ea typeface="Arial"/>
                <a:cs typeface="Arial"/>
                <a:sym typeface="Arial"/>
              </a:rPr>
              <a:t>3. Defeat it by running the vulnerable code in an infinite loop.</a:t>
            </a:r>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69850" rtl="0">
              <a:lnSpc>
                <a:spcPct val="115000"/>
              </a:lnSpc>
              <a:spcBef>
                <a:spcPts val="0"/>
              </a:spcBef>
              <a:buClr>
                <a:schemeClr val="dk1"/>
              </a:buClr>
              <a:buSzPts val="1100"/>
              <a:buFont typeface="Arial"/>
              <a:buNone/>
            </a:pPr>
            <a:endParaRPr sz="2400"/>
          </a:p>
          <a:p>
            <a:pPr marL="228600" lvl="0" indent="-50800">
              <a:spcBef>
                <a:spcPts val="0"/>
              </a:spcBef>
              <a:buNone/>
            </a:pPr>
            <a:endParaRPr/>
          </a:p>
        </p:txBody>
      </p:sp>
      <p:pic>
        <p:nvPicPr>
          <p:cNvPr id="313" name="Shape 313"/>
          <p:cNvPicPr preferRelativeResize="0"/>
          <p:nvPr/>
        </p:nvPicPr>
        <p:blipFill>
          <a:blip r:embed="rId3">
            <a:alphaModFix/>
          </a:blip>
          <a:stretch>
            <a:fillRect/>
          </a:stretch>
        </p:blipFill>
        <p:spPr>
          <a:xfrm>
            <a:off x="672775" y="2113875"/>
            <a:ext cx="9119025" cy="4012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ASLR : Defeat it</a:t>
            </a:r>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a:latin typeface="Arial"/>
                <a:ea typeface="Arial"/>
                <a:cs typeface="Arial"/>
                <a:sym typeface="Arial"/>
              </a:rPr>
              <a:t>On running the script for about 19 minutes on a 32-bit Linux machine, we got the access to the shell (malicious code got executed).</a:t>
            </a:r>
          </a:p>
        </p:txBody>
      </p:sp>
      <p:pic>
        <p:nvPicPr>
          <p:cNvPr id="320" name="Shape 320"/>
          <p:cNvPicPr preferRelativeResize="0"/>
          <p:nvPr/>
        </p:nvPicPr>
        <p:blipFill>
          <a:blip r:embed="rId3">
            <a:alphaModFix/>
          </a:blip>
          <a:stretch>
            <a:fillRect/>
          </a:stretch>
        </p:blipFill>
        <p:spPr>
          <a:xfrm>
            <a:off x="1426028" y="3367225"/>
            <a:ext cx="9008725" cy="2601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Stack guard</a:t>
            </a:r>
          </a:p>
        </p:txBody>
      </p:sp>
      <p:pic>
        <p:nvPicPr>
          <p:cNvPr id="326" name="Shape 326"/>
          <p:cNvPicPr preferRelativeResize="0"/>
          <p:nvPr/>
        </p:nvPicPr>
        <p:blipFill>
          <a:blip r:embed="rId3">
            <a:alphaModFix/>
          </a:blip>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4">
            <a:alphaModFix/>
          </a:blip>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latin typeface="Arial"/>
                <a:ea typeface="Arial"/>
                <a:cs typeface="Arial"/>
                <a:sym typeface="Arial"/>
              </a:rPr>
              <a:t>Execution with StackGuard</a:t>
            </a:r>
          </a:p>
        </p:txBody>
      </p:sp>
      <p:pic>
        <p:nvPicPr>
          <p:cNvPr id="334" name="Shape 334"/>
          <p:cNvPicPr preferRelativeResize="0"/>
          <p:nvPr/>
        </p:nvPicPr>
        <p:blipFill>
          <a:blip r:embed="rId3">
            <a:alphaModFix/>
          </a:blip>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4">
            <a:alphaModFix/>
          </a:blip>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5">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t>Canary check done by compiler.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Defeating Countermeasures in bash &amp; dash</a:t>
            </a:r>
          </a:p>
        </p:txBody>
      </p:sp>
      <p:sp>
        <p:nvSpPr>
          <p:cNvPr id="3" name="Text Placeholder 2"/>
          <p:cNvSpPr>
            <a:spLocks noGrp="1"/>
          </p:cNvSpPr>
          <p:nvPr>
            <p:ph type="body" idx="1"/>
          </p:nvPr>
        </p:nvSpPr>
        <p:spPr>
          <a:xfrm>
            <a:off x="838200" y="1825625"/>
            <a:ext cx="10515600" cy="2318992"/>
          </a:xfrm>
        </p:spPr>
        <p:txBody>
          <a:bodyPr/>
          <a:lstStyle/>
          <a:p>
            <a:r>
              <a:rPr lang="en-US" dirty="0"/>
              <a:t> They turn the </a:t>
            </a:r>
            <a:r>
              <a:rPr lang="en-US" dirty="0" err="1"/>
              <a:t>setuid</a:t>
            </a:r>
            <a:r>
              <a:rPr lang="en-US" dirty="0"/>
              <a:t> process into a non-</a:t>
            </a:r>
            <a:r>
              <a:rPr lang="en-US" dirty="0" err="1"/>
              <a:t>setuid</a:t>
            </a:r>
            <a:r>
              <a:rPr lang="en-US" dirty="0"/>
              <a:t> process</a:t>
            </a:r>
          </a:p>
          <a:p>
            <a:pPr lvl="1"/>
            <a:r>
              <a:rPr lang="en-US" dirty="0"/>
              <a:t> They set the effective user ID to the real user ID, dropping the privilege</a:t>
            </a:r>
          </a:p>
          <a:p>
            <a:r>
              <a:rPr lang="en-US" dirty="0"/>
              <a:t>  Idea: before running them, we set the real user ID to 0</a:t>
            </a:r>
          </a:p>
          <a:p>
            <a:pPr lvl="1"/>
            <a:r>
              <a:rPr lang="en-US" dirty="0"/>
              <a:t> Invoke </a:t>
            </a:r>
            <a:r>
              <a:rPr lang="en-US" dirty="0" err="1"/>
              <a:t>setuid</a:t>
            </a:r>
            <a:r>
              <a:rPr lang="en-US" dirty="0"/>
              <a:t>(0)</a:t>
            </a:r>
          </a:p>
          <a:p>
            <a:pPr lvl="1"/>
            <a:r>
              <a:rPr lang="en-US" dirty="0"/>
              <a:t> We can do this at the beginning of the </a:t>
            </a:r>
            <a:r>
              <a:rPr lang="en-US" dirty="0" err="1"/>
              <a:t>shellcode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66" y="4363278"/>
            <a:ext cx="9008511" cy="1451113"/>
          </a:xfrm>
          <a:prstGeom prst="rect">
            <a:avLst/>
          </a:prstGeom>
        </p:spPr>
      </p:pic>
    </p:spTree>
    <p:extLst>
      <p:ext uri="{BB962C8B-B14F-4D97-AF65-F5344CB8AC3E}">
        <p14:creationId xmlns:p14="http://schemas.microsoft.com/office/powerpoint/2010/main" val="2475221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a:buChar char="•"/>
            </a:pPr>
            <a:r>
              <a:rPr lang="en-US" dirty="0">
                <a:latin typeface="Arial"/>
                <a:ea typeface="Arial"/>
                <a:cs typeface="Arial"/>
                <a:sym typeface="Arial"/>
              </a:rPr>
              <a:t>NX bit, standing for No-</a:t>
            </a:r>
            <a:r>
              <a:rPr lang="en-US" dirty="0" err="1">
                <a:latin typeface="Arial"/>
                <a:ea typeface="Arial"/>
                <a:cs typeface="Arial"/>
                <a:sym typeface="Arial"/>
              </a:rPr>
              <a:t>eXecute</a:t>
            </a:r>
            <a:r>
              <a:rPr lang="en-US" dirty="0">
                <a:latin typeface="Arial"/>
                <a:ea typeface="Arial"/>
                <a:cs typeface="Arial"/>
                <a:sym typeface="Arial"/>
              </a:rPr>
              <a:t> feature in CPU separates code from data which marks certain areas of the memory as non-executable.</a:t>
            </a:r>
          </a:p>
          <a:p>
            <a:pPr marL="0" lvl="0" indent="0">
              <a:spcBef>
                <a:spcPts val="0"/>
              </a:spcBef>
              <a:buNone/>
            </a:pPr>
            <a:endParaRPr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This countermeasure can be defeated using a different technique called </a:t>
            </a:r>
            <a:r>
              <a:rPr lang="en-US" b="1" dirty="0">
                <a:solidFill>
                  <a:srgbClr val="FF0000"/>
                </a:solidFill>
                <a:latin typeface="Arial"/>
                <a:ea typeface="Arial"/>
                <a:cs typeface="Arial"/>
                <a:sym typeface="Arial"/>
              </a:rPr>
              <a:t>Return-to-</a:t>
            </a:r>
            <a:r>
              <a:rPr lang="en-US" b="1" dirty="0" err="1">
                <a:solidFill>
                  <a:srgbClr val="FF0000"/>
                </a:solidFill>
                <a:latin typeface="Arial"/>
                <a:ea typeface="Arial"/>
                <a:cs typeface="Arial"/>
                <a:sym typeface="Arial"/>
              </a:rPr>
              <a:t>libc</a:t>
            </a:r>
            <a:r>
              <a:rPr lang="en-US" dirty="0">
                <a:latin typeface="Arial"/>
                <a:ea typeface="Arial"/>
                <a:cs typeface="Arial"/>
                <a:sym typeface="Arial"/>
              </a:rPr>
              <a:t> attack (there is a separate chapter on this attack)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Text Placeholder 2"/>
          <p:cNvSpPr>
            <a:spLocks noGrp="1"/>
          </p:cNvSpPr>
          <p:nvPr>
            <p:ph type="body" idx="1"/>
          </p:nvPr>
        </p:nvSpPr>
        <p:spPr/>
        <p:txBody>
          <a:bodyPr/>
          <a:lstStyle/>
          <a:p>
            <a:pPr marL="403225" indent="-225425"/>
            <a:r>
              <a:rPr lang="en-US" dirty="0"/>
              <a:t>Buffer overflow is a common security flaw</a:t>
            </a:r>
          </a:p>
          <a:p>
            <a:pPr marL="403225" indent="-225425"/>
            <a:r>
              <a:rPr lang="en-US" dirty="0"/>
              <a:t>We only focused on stack-based buffer overflow</a:t>
            </a:r>
          </a:p>
          <a:p>
            <a:pPr marL="860425" lvl="1" indent="-225425"/>
            <a:r>
              <a:rPr lang="en-US" dirty="0"/>
              <a:t>Heap-based buffer overflow can also lead to code injection </a:t>
            </a:r>
          </a:p>
          <a:p>
            <a:pPr marL="403225" indent="-225425"/>
            <a:r>
              <a:rPr lang="en-US" dirty="0"/>
              <a:t>Exploit buffer overflow to run injected code</a:t>
            </a:r>
          </a:p>
          <a:p>
            <a:pPr marL="403225" indent="-225425"/>
            <a:r>
              <a:rPr lang="en-US" dirty="0"/>
              <a:t>Defend against the attack</a:t>
            </a:r>
          </a:p>
        </p:txBody>
      </p:sp>
    </p:spTree>
    <p:extLst>
      <p:ext uri="{BB962C8B-B14F-4D97-AF65-F5344CB8AC3E}">
        <p14:creationId xmlns:p14="http://schemas.microsoft.com/office/powerpoint/2010/main" val="76373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3">
            <a:alphaModFix/>
          </a:blip>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alphaModFix/>
          </a:blip>
          <a:stretch>
            <a:fillRect/>
          </a:stretch>
        </p:blipFill>
        <p:spPr>
          <a:xfrm>
            <a:off x="852488" y="4958800"/>
            <a:ext cx="1048702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f(int a, int b)</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int x;</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main()</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f(1,2);</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printf("hello world");</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228600" lvl="0" indent="-50800" rtl="0">
              <a:spcBef>
                <a:spcPts val="0"/>
              </a:spcBef>
              <a:buNone/>
            </a:pPr>
            <a:endParaRPr/>
          </a:p>
        </p:txBody>
      </p:sp>
      <p:pic>
        <p:nvPicPr>
          <p:cNvPr id="123" name="Shape 123"/>
          <p:cNvPicPr preferRelativeResize="0"/>
          <p:nvPr/>
        </p:nvPicPr>
        <p:blipFill>
          <a:blip r:embed="rId3">
            <a:alphaModFix/>
          </a:blip>
          <a:stretch>
            <a:fillRect/>
          </a:stretch>
        </p:blipFill>
        <p:spPr>
          <a:xfrm>
            <a:off x="5838825" y="1825629"/>
            <a:ext cx="5514975" cy="43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0" y="334075"/>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Layout for Function Call Chain</a:t>
            </a:r>
          </a:p>
        </p:txBody>
      </p:sp>
      <p:pic>
        <p:nvPicPr>
          <p:cNvPr id="129" name="Shape 129"/>
          <p:cNvPicPr preferRelativeResize="0"/>
          <p:nvPr/>
        </p:nvPicPr>
        <p:blipFill>
          <a:blip r:embed="rId3">
            <a:alphaModFix/>
          </a:blip>
          <a:stretch>
            <a:fillRect/>
          </a:stretch>
        </p:blipFill>
        <p:spPr>
          <a:xfrm>
            <a:off x="115025" y="1475825"/>
            <a:ext cx="6412961" cy="4893424"/>
          </a:xfrm>
          <a:prstGeom prst="rect">
            <a:avLst/>
          </a:prstGeom>
          <a:noFill/>
          <a:ln>
            <a:noFill/>
          </a:ln>
        </p:spPr>
      </p:pic>
      <p:sp>
        <p:nvSpPr>
          <p:cNvPr id="130" name="Shape 130"/>
          <p:cNvSpPr txBox="1"/>
          <p:nvPr/>
        </p:nvSpPr>
        <p:spPr>
          <a:xfrm>
            <a:off x="6839325"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main()</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a:spcBef>
                <a:spcPts val="0"/>
              </a:spcBef>
              <a:buNone/>
            </a:pPr>
            <a:r>
              <a:rPr lang="en-US" sz="2400" dirty="0"/>
              <a:t>  foo()</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rtl="0">
              <a:spcBef>
                <a:spcPts val="0"/>
              </a:spcBef>
              <a:buNone/>
            </a:pPr>
            <a:r>
              <a:rPr lang="en-US" sz="2400" dirty="0"/>
              <a:t>  bar()</a:t>
            </a:r>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Program</a:t>
            </a:r>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39" name="Shape 139"/>
          <p:cNvPicPr preferRelativeResize="0"/>
          <p:nvPr/>
        </p:nvPicPr>
        <p:blipFill>
          <a:blip r:embed="rId3">
            <a:alphaModFix/>
          </a:blip>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Vulnerable Program</a:t>
            </a:r>
          </a:p>
        </p:txBody>
      </p:sp>
      <p:sp>
        <p:nvSpPr>
          <p:cNvPr id="148" name="Shape 148"/>
          <p:cNvSpPr txBox="1">
            <a:spLocks noGrp="1"/>
          </p:cNvSpPr>
          <p:nvPr>
            <p:ph type="body" idx="1"/>
          </p:nvPr>
        </p:nvSpPr>
        <p:spPr>
          <a:xfrm>
            <a:off x="838200" y="1876425"/>
            <a:ext cx="6284100" cy="43005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49" name="Shape 149"/>
          <p:cNvPicPr preferRelativeResize="0"/>
          <p:nvPr/>
        </p:nvPicPr>
        <p:blipFill>
          <a:blip r:embed="rId3">
            <a:alphaModFix/>
          </a:blip>
          <a:stretch>
            <a:fillRect/>
          </a:stretch>
        </p:blipFill>
        <p:spPr>
          <a:xfrm>
            <a:off x="298975" y="1682625"/>
            <a:ext cx="6823325" cy="4712925"/>
          </a:xfrm>
          <a:prstGeom prst="rect">
            <a:avLst/>
          </a:prstGeom>
          <a:noFill/>
          <a:ln>
            <a:noFill/>
          </a:ln>
        </p:spPr>
      </p:pic>
      <p:pic>
        <p:nvPicPr>
          <p:cNvPr id="150" name="Shape 150"/>
          <p:cNvPicPr preferRelativeResize="0"/>
          <p:nvPr/>
        </p:nvPicPr>
        <p:blipFill>
          <a:blip r:embed="rId4">
            <a:alphaModFix/>
          </a:blip>
          <a:stretch>
            <a:fillRect/>
          </a:stretch>
        </p:blipFill>
        <p:spPr>
          <a:xfrm>
            <a:off x="7122300" y="1670200"/>
            <a:ext cx="5069700" cy="4712925"/>
          </a:xfrm>
          <a:prstGeom prst="rect">
            <a:avLst/>
          </a:prstGeom>
          <a:noFill/>
          <a:ln>
            <a:noFill/>
          </a:ln>
        </p:spPr>
      </p:pic>
      <p:sp>
        <p:nvSpPr>
          <p:cNvPr id="151" name="Shape 151"/>
          <p:cNvSpPr/>
          <p:nvPr/>
        </p:nvSpPr>
        <p:spPr>
          <a:xfrm>
            <a:off x="3077200" y="5272400"/>
            <a:ext cx="895800" cy="1236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a:t>Overwriting return address with some random address can point to :</a:t>
            </a:r>
          </a:p>
          <a:p>
            <a:pPr marL="228600" lvl="0" indent="-50800">
              <a:spcBef>
                <a:spcPts val="0"/>
              </a:spcBef>
              <a:buNone/>
            </a:pPr>
            <a:endParaRPr/>
          </a:p>
          <a:p>
            <a:pPr marL="457200" lvl="0" indent="-406400">
              <a:spcBef>
                <a:spcPts val="0"/>
              </a:spcBef>
              <a:spcAft>
                <a:spcPts val="0"/>
              </a:spcAft>
              <a:buSzPts val="2800"/>
              <a:buChar char="•"/>
            </a:pPr>
            <a:r>
              <a:rPr lang="en-US"/>
              <a:t>Invalid instruction</a:t>
            </a:r>
          </a:p>
          <a:p>
            <a:pPr marL="457200" lvl="0" indent="-406400">
              <a:spcBef>
                <a:spcPts val="0"/>
              </a:spcBef>
              <a:spcAft>
                <a:spcPts val="0"/>
              </a:spcAft>
              <a:buSzPts val="2800"/>
              <a:buChar char="•"/>
            </a:pPr>
            <a:r>
              <a:rPr lang="en-US"/>
              <a:t>Non-existing address</a:t>
            </a:r>
          </a:p>
          <a:p>
            <a:pPr marL="457200" lvl="0" indent="-406400">
              <a:spcBef>
                <a:spcPts val="0"/>
              </a:spcBef>
              <a:spcAft>
                <a:spcPts val="0"/>
              </a:spcAft>
              <a:buSzPts val="2800"/>
              <a:buChar char="•"/>
            </a:pPr>
            <a:r>
              <a:rPr lang="en-US"/>
              <a:t>Access violation</a:t>
            </a:r>
          </a:p>
          <a:p>
            <a:pPr marL="457200" lvl="0" indent="-406400">
              <a:spcBef>
                <a:spcPts val="0"/>
              </a:spcBef>
              <a:buClr>
                <a:srgbClr val="FF0000"/>
              </a:buClr>
              <a:buSzPts val="2800"/>
              <a:buChar char="•"/>
            </a:pPr>
            <a:r>
              <a:rPr lang="en-US">
                <a:solidFill>
                  <a:srgbClr val="FF0000"/>
                </a:solidFill>
              </a:rPr>
              <a:t>Attacker’s code                   Malicious code to gain access</a:t>
            </a:r>
          </a:p>
          <a:p>
            <a:pPr marL="228600" lvl="0" indent="-50800">
              <a:spcBef>
                <a:spcPts val="0"/>
              </a:spcBef>
              <a:buNone/>
            </a:pPr>
            <a:endParaRPr/>
          </a:p>
          <a:p>
            <a:pPr marL="177800" lvl="0" indent="0" rtl="0">
              <a:spcBef>
                <a:spcPts val="0"/>
              </a:spcBef>
              <a:buNone/>
            </a:pPr>
            <a:endParaRPr/>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2108</Words>
  <Application>Microsoft Office PowerPoint</Application>
  <PresentationFormat>Widescreen</PresentationFormat>
  <Paragraphs>220</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Office Theme</vt:lpstr>
      <vt:lpstr>Buffer Overflow Attack</vt:lpstr>
      <vt:lpstr>Outline</vt:lpstr>
      <vt:lpstr>Program Memory Stack</vt:lpstr>
      <vt:lpstr>Order of the function arguments in stack</vt:lpstr>
      <vt:lpstr>Function Call Stack</vt:lpstr>
      <vt:lpstr>Stack Layout for Function Call Chain</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The Structure of badfile</vt:lpstr>
      <vt:lpstr>Badfile Construction</vt:lpstr>
      <vt:lpstr>New Address in Return Address</vt:lpstr>
      <vt:lpstr>Execution Results</vt:lpstr>
      <vt:lpstr>A Note on Countermeasure</vt:lpstr>
      <vt:lpstr>Shellcode</vt:lpstr>
      <vt:lpstr>Shelllcode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Defeating Countermeasures in bash &amp; dash</vt:lpstr>
      <vt:lpstr>Non-executable stack</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cp:lastModifiedBy>shariful@iit.du.ac.bd</cp:lastModifiedBy>
  <cp:revision>11</cp:revision>
  <dcterms:modified xsi:type="dcterms:W3CDTF">2023-09-12T12:18:02Z</dcterms:modified>
</cp:coreProperties>
</file>