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94" r:id="rId18"/>
    <p:sldId id="273" r:id="rId19"/>
    <p:sldId id="296" r:id="rId20"/>
    <p:sldId id="274" r:id="rId21"/>
    <p:sldId id="295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43"/>
      <p:bold r:id="rId44"/>
      <p:italic r:id="rId45"/>
      <p:boldItalic r:id="rId46"/>
    </p:embeddedFont>
    <p:embeddedFont>
      <p:font typeface="Libre Baskerville" panose="02000000000000000000" pitchFamily="2" charset="0"/>
      <p:regular r:id="rId47"/>
      <p:bold r:id="rId48"/>
      <p:italic r:id="rId49"/>
    </p:embeddedFont>
    <p:embeddedFont>
      <p:font typeface="Palatino Linotype" panose="02040502050505030304" pitchFamily="18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6270" autoAdjust="0"/>
  </p:normalViewPr>
  <p:slideViewPr>
    <p:cSldViewPr snapToGrid="0">
      <p:cViewPr varScale="1">
        <p:scale>
          <a:sx n="41" d="100"/>
          <a:sy n="41" d="100"/>
        </p:scale>
        <p:origin x="1832" y="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Lecture slides prepared for “Computer Security: Principles and Practice”, 4/e, GE, by William Stallings and Lawrie Brown, Chapter 5 “Database and Data Center Security”.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0" name="Google Shape;19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 abstract model of a relational database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is shown as Figure 5.3. There are </a:t>
            </a:r>
            <a:r>
              <a:rPr lang="en-US" sz="1200" b="0" i="1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individuals, or entities, in the table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200" b="0" i="1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attributes. Each attribute A</a:t>
            </a:r>
            <a:r>
              <a:rPr lang="en-US" sz="1200" b="0" i="1" u="none" strike="noStrik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has |A</a:t>
            </a:r>
            <a:r>
              <a:rPr lang="en-US" sz="1200" b="0" i="1" u="none" strike="noStrik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possible values, with x</a:t>
            </a:r>
            <a:r>
              <a:rPr lang="en-US" sz="1200" b="0" i="1" u="none" strike="noStrik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denoting the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of attribute </a:t>
            </a:r>
            <a:r>
              <a:rPr lang="en-US" sz="1200" b="0" i="1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 </a:t>
            </a: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entity </a:t>
            </a:r>
            <a:r>
              <a:rPr lang="en-US" sz="1200" b="0" i="1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91" name="Google Shape;19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11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Figure 5.4a provides a relational database </a:t>
            </a:r>
            <a:r>
              <a:rPr lang="en-US" sz="1200" b="0" i="0" u="none" strike="noStrik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example.In</a:t>
            </a: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Department table, the 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ID (</a:t>
            </a:r>
            <a:r>
              <a:rPr lang="en-US" sz="1200" b="0" i="1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Did</a:t>
            </a: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the primary key;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each value is unique. This table gives the ID, name, and account number for each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department. The Employee table contains the name, salary code, employee ID, and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phone number of each employee. The Employee table also indicates the department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which each employee is assigned by including </a:t>
            </a:r>
            <a:r>
              <a:rPr lang="en-US" sz="1200" b="0" i="1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Did</a:t>
            </a: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 b="0" i="1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Did</a:t>
            </a: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is identified as a foreign key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provides the relationship between the Employee table and the Department table.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A 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 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virtual table. In essence, a view is the result of a query that returns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selected rows and columns from one or more tables.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5.4b is a view that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includes the employee name, ID, and phone number from the Employee table and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corresponding department name from the Department table. The linkage is the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1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Did </a:t>
            </a: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so that the view table includes data from each row of the Employee table, with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additional data from the Department table. It is also possible to construct a view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a single table. For example, one view of the Employee table consists of all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rows, with the salary code column deleted. A view can be qualified to include only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rows and/or some columns. For example, a view can be defined consisting of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rows in the Employee table for which the </a:t>
            </a:r>
            <a:r>
              <a:rPr lang="en-US" sz="1200" b="0" i="1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Did</a:t>
            </a: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 15.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12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Structured Query Language (SQL) is a standardized language that can be used to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schema, manipulate, and query data in a relational database. There are several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versions of the ANSI/ISO standard and a variety of different implementations,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all follow the same basic syntax and semantics.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SQL statements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used to create tables, insert and delete data in tables, create views, and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retrieve data with query statements.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4" name="Google Shape;21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SQL injection (SQLi) attack is one of the most prevalent and dangerous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network-based security threats. Consider the following reports: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 The July 2013 Imperva Web Application Attack Report [IMPE13] surveyed a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cross-section of Web application servers in industry and monitored eight different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of common attacks. The report found that SQLi attacks ranked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or second in total number of attack incidents, the number of attack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requests per attack incident, and average number of days per month that an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experienced at least one attack incident. Imperva observed a single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site that received 94,057 SQL injection attack requests in one day.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 The Open Web Application Security Project’s 2013 report [OWAS13] on the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 most critical Web application security risks listed injection attacks, especially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SQLi attacks, as the top risk. This ranking is unchanged from its 2010 report.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The Veracode 2016 State of Software Security Report [VERA16] found that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percentage of applications affected by SQLi attacks is around 35%.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 The Trustwave 2016 Global Security Report [TRUS16] lists SQLi attacks as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of the top two intrusion techniques. 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The report notes that SQLi can pose a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significant threat to sensitive data such as personally identifiable information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(PII) and credit card data, and it can be hard to prevent and relatively easy to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exploit these attacks.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general terms, an SQLi attack is designed to exploit the nature of Web application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pages. In contrast to the static Web pages of years gone by, most current Web sites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dynamic components and content. Many such pages ask for information, such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location, personal identity information, and credit card information. This dynamic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 is usually transferred to and from back-end databases that contain volumes of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information—anything from cardholder data to which type of running shoes is most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purchased. An application server Web page will make SQL queries to databases to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and receive information critical to making a positive user experience.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such an environment, an SQLi attack is designed to send malicious SQL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commands to the database server. The most common attack goal is bulk extraction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data. Attackers can dump database tables with hundreds of thousands of customer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records. Depending on the environment, SQL injection can also be exploited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modify or delete data, execute arbitrary operating system commands, or launch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denial-of-service (DoS) attacks.</a:t>
            </a:r>
            <a:endParaRPr dirty="0"/>
          </a:p>
        </p:txBody>
      </p:sp>
      <p:sp>
        <p:nvSpPr>
          <p:cNvPr id="215" name="Google Shape;215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2" name="Google Shape;22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SQLi is an attack that exploits a security vulnerability occurring in the database layer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an application (such as queries). Using SQL injection, the attacker can extract or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manipulate the web application’s data. The attack is viable when user input is either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incorrectly filtered for string literal escape characters embedded in SQL statements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user input is not strongly typed, and thereby unexpectedly executed.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5.5, from [ACUN13], is a typical example of an SQLi attack. The steps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involved are as follows: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 Hacker finds a vulnerability in a custom Web application and injects an SQL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command to a database by sending the command to the Web server. The command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injected into traffic that will be accepted by the firewall.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2. The Web server receives the malicious code and sends it to the Web application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The Web application server receives the malicious code from the Web server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sends it to the database server.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4. The database server executes the malicious code on the database. The database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data from credit cards table.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5. The Web application server dynamically generates a page with data including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credit card details from the database.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6. The Web server sends the credit card details to the hacker.</a:t>
            </a:r>
            <a:endParaRPr/>
          </a:p>
        </p:txBody>
      </p:sp>
      <p:sp>
        <p:nvSpPr>
          <p:cNvPr id="223" name="Google Shape;223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8" name="Google Shape;22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SQLi attack typically works by prematurely terminating a text string and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appending a new command. Because the inserted command may have additional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strings appended to it before it is executed, the attacker terminates the injected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with a comment mark “--”. Subsequent text is ignored at execution time.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7" name="Google Shape;26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Attack types can be grouped into three main categories: </a:t>
            </a:r>
            <a:r>
              <a:rPr lang="en-US" sz="1200" b="0" i="0" u="none" strike="noStrik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inband</a:t>
            </a: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inferential,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out-of-band. An </a:t>
            </a:r>
            <a:r>
              <a:rPr lang="en-US" sz="1200" b="1" i="0" u="none" strike="noStrik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inband</a:t>
            </a:r>
            <a:r>
              <a:rPr lang="en-US" sz="1200" b="1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attack  </a:t>
            </a: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the same communication channel for injecting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code and retrieving results. The retrieved data are presented directly in the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Web page. </a:t>
            </a:r>
            <a:r>
              <a:rPr lang="en-US" sz="1200" b="0" i="0" u="none" strike="noStrik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Inband</a:t>
            </a: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attack types include the following: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200" b="1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Tautology:  </a:t>
            </a: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form of attack injects code in one or more conditional statements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that they always evaluate to true. 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200" b="1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End-of-line comment</a:t>
            </a: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After injecting code into a particular field, legitimate code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follows are nullified through usage of end of line comments. An example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would be to add ”- -” after inputs so that remaining queries are not treated as executable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code, but comments. The preceding tautology example is also of this form.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200" b="1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Piggybacked queries</a:t>
            </a: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attacker adds additional queries beyond the intended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query, piggy-backing the attack on top of a legitimate request. This technique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relies on server configurations that allow several different queries within a single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of code. The example in the preceding section is of this form.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8" name="Google Shape;26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7" name="Google Shape;28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an </a:t>
            </a:r>
            <a:r>
              <a:rPr lang="en-US" sz="1200" b="1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inferential attack </a:t>
            </a: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there is no actual transfer of data, but the attacker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able to reconstruct the information by sending particular requests and observing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resulting behavior of the Website/database server. Inferential attack types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the following: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200" b="1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Illegal/logically incorrect queries</a:t>
            </a: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This attack lets an attacker gather important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about the type and structure of the backend database of a Web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application. The attack is considered a preliminary, information-gathering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for other attacks. The vulnerability leveraged by this attack is that the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default error page returned by application servers is often overly descriptive.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fact, the simple fact that an error messages is generated can often reveal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vulnerable/injectable parameters to an attacker.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200" b="1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Blind SQL injection</a:t>
            </a: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Blind SQL injection allows attackers to infer the data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 in a database system even when the system is sufficiently secure to not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 any erroneous information back to the attacker. The attacker asks the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true/false questions. If the injected statement evaluates to true, the site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continues to function normally. If the statement evaluates to false, although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no descriptive error message, the page differs significantly from the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normally functioning page.</a:t>
            </a:r>
            <a:endParaRPr dirty="0"/>
          </a:p>
        </p:txBody>
      </p:sp>
      <p:sp>
        <p:nvSpPr>
          <p:cNvPr id="288" name="Google Shape;288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4" name="Google Shape;29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SQLi attacks are so prevalent, damaging, and varied both by attack avenue and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type, a single countermeasure is insufficient. Rather an integrated set of techniques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necessary. In this section, we provide a brief overview of the types of countermeasures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are in use or being researched, using the classification in [SHAR13].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countermeasures can be classified into three types: defensive coding, detection,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run-time prevention.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SQLi attacks succeed because developers have used insecure coding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practices. Thus, defensive coding is an effective way to dramatically reduce the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threat from SQLi. Examples of </a:t>
            </a:r>
            <a:r>
              <a:rPr lang="en-US" sz="1200" b="1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defensive coding  </a:t>
            </a: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the following: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200" b="1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Manual defensive coding practices</a:t>
            </a: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A common vulnerability exploited by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SQLi attacks is insufficient input validation. The straightforward solution for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eliminating these vulnerabilities is to apply suitable defensive coding practices.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example is input type checking, to check that inputs that are supposed to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numeric contain no characters other than digits. This type of technique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avoid attacks based on forcing errors in the database management system.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type of coding practice is one that performs pattern matching to try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distinguish normal input from abnormal input.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200" b="1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Parameterized query insertion</a:t>
            </a: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This approach attempts to prevent SQLi by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allowing the application developer to more accurately specify the structure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an SQL query, and pass the value parameters to it separately such that any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unsanitary user input is not allowed to modify the query structure.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200" b="1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DOM</a:t>
            </a: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SQL DOM is a set of classes that enables automated data type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validation and escaping [MCCL05]. This approach uses encapsulation of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queries to provide a safe and reliable way to access databases. This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changes the query-building process from an unregulated one that uses string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concatenation to a systematic one that uses a type-checked API. Within the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API, developers are able to systematically apply coding best practices such as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filtering and rigorous type checking of user input.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variety of </a:t>
            </a:r>
            <a:r>
              <a:rPr lang="en-US" sz="1200" b="1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detection</a:t>
            </a: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methods have been developed, including the following: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200" b="1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Signature based</a:t>
            </a: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This technique attempts to match specific attack patterns.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an approach must be constantly updated and may not work against self-modifying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attacks.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200" b="1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Anomaly based</a:t>
            </a: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This approach attempts to define normal behavior and then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 behavior patterns outside the normal range. A number of approaches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been used. In general terms, there is a training phase, in which the system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learns the range of normal behavior, followed by the actual detection phase.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200" b="1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analysis</a:t>
            </a: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Code analysis techniques involve the use of a test suite to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 SQLi vulnerabilities. The test suite is designed to generate a wide range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SQLi attacks and assess the response of the system.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Finally, a number of </a:t>
            </a:r>
            <a:r>
              <a:rPr lang="en-US" sz="1200" b="1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run-time prevention  </a:t>
            </a: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techniques have been developed as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SQLi countermeasures. These techniques check queries at runtime to see if they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conform to a model of expected queries. Various automated tools are available for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purpose [CHAN11, SHAR13].</a:t>
            </a:r>
            <a:endParaRPr dirty="0"/>
          </a:p>
        </p:txBody>
      </p:sp>
      <p:sp>
        <p:nvSpPr>
          <p:cNvPr id="295" name="Google Shape;295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22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Google Shape;31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Commercial and open-source DBMSs typically provide an access control capability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for the database. The DBMS operates on the assumption that the computer system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has authenticated each user. As an additional line of defense, the computer system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may use the overall access control system described in Chapter 4 to determine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whether a user may have access to the database as a whole. For users who are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authenticated and granted access to the database, a database access control system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provides a specific capability that controls access to portions of the database.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Commercial and open-source DBMSs provide discretionary or role-based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access control. We defer a discussion of mandatory access control considerations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to Chapter 27 . Typically, a DBMS can support a range of administrative policies,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including the following: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Centralized administration</a:t>
            </a: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: A small number of privileged users may grant and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revoke access rights.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Ownership-based administration</a:t>
            </a: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: The owner (creator) of a table may grant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and revoke access rights to the table.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• Decentralized administration</a:t>
            </a: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: In addition to granting and revoking access rights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to a table, the owner of the table may grant and revoke authorization rights to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other users, allowing them to grant and revoke access rights to the table.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As with any access control system, a database access control system distinguishes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different access rights, including create, insert, delete, update, read, and write. Some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DBMSs provide considerable control over the granularity of access rights. Access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rights can be to the entire database, to individual tables, or to selected rows or columns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within a table. Access rights can be determined based on the contents of a table entry.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For example, in a personnel database, some users may be limited to seeing salary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information only up to a certain maximum value. And a department manager may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only be allowed to view salary information for employees in his or her department.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This chapter looks at the unique security issues that relate to databases. The focus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this chapter is on relational database management systems (RDBMS). The relational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 dominates industry, government, and research sectors, and is likely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do so for the foreseeable future. We begin with an overview of the need for database-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 security techniques. Then we provide a brief introduction to database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management systems, followed by an overview of relational databases. Next, we look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the issue of database access control, followed by a discussion of the inference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threat. Then, we examine database encryption. Finally, we will examine the security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 related to the deployment of large data centers.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2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23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Google Shape;34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SQL provides two commands for managing access rights, GRANT and REVOKE.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For different versions of SQL, the syntax is slightly different. In general terms, the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GRANT command has the following syntax: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GRANT { privileges | role }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[ON table]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TO { user | role | PUBLIC }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[IDENTIFIED BY password]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[WITH GRANT OPTION]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This command can be used to grant one or more access rights or can be used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assign a user to a role. For access rights, the command can optionally specify that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applies only to a specified table. The TO clause specifies the user or role to which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rights are granted. A PUBLIC value indicates that any user has the specified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rights. The optional IDENTIFIED BY clause specifies a password that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be used to revoke the access rights of this GRANT command. The GRANT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 indicates that the grantee can grant this access right to other users, with or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 the grant option.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As a simple example, consider the following statement.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GRANT SELECT ON ANY TABLE TO ricflair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This statement enables user ricflair to query any table in the database.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Different implementations of SQL provide different ranges of access rights.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following is a typical list: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 Select: Grantee may read entire database; individual tables; or specific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columns in a table.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 Insert: Grantee may insert rows in a table; or insert rows with values for specific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columns in a table.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 Update: Semantics is similar to INSERT.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 Delete: Grantee may delete rows from a table.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 References: Grantee is allowed to define foreign keys in another table that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refer to the specified columns.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REVOKE command has the following syntax: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REVOKE { privileges | role }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[ON table]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FROM { user | role | PUBLIC }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Thus, the following statement revokes the access rights of the preceding example: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REVOKE SELECT ON ANY TABLE FROM ricflair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24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The grant option enables an access right to cascade through a number of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users.We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consider a specific access right and illustrate the cascade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phenomenonin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Figure 5.6 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The figure indicates that Ann grants the access right to Bob at time </a:t>
            </a:r>
            <a:r>
              <a:rPr lang="en-US" i="1" dirty="0">
                <a:latin typeface="Arial"/>
                <a:ea typeface="Arial"/>
                <a:cs typeface="Arial"/>
                <a:sym typeface="Arial"/>
              </a:rPr>
              <a:t>t = 10 and to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Chris at time </a:t>
            </a:r>
            <a:r>
              <a:rPr lang="en-US" i="1" dirty="0">
                <a:latin typeface="Arial"/>
                <a:ea typeface="Arial"/>
                <a:cs typeface="Arial"/>
                <a:sym typeface="Arial"/>
              </a:rPr>
              <a:t>t = 20. </a:t>
            </a:r>
            <a:r>
              <a:rPr lang="en-US" i="0" dirty="0">
                <a:latin typeface="Arial"/>
                <a:ea typeface="Arial"/>
                <a:cs typeface="Arial"/>
                <a:sym typeface="Arial"/>
              </a:rPr>
              <a:t>Assume that the grant option is always used. Thus, Bob is able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to grant the access right to David at </a:t>
            </a:r>
            <a:r>
              <a:rPr lang="en-US" i="1" dirty="0">
                <a:latin typeface="Arial"/>
                <a:ea typeface="Arial"/>
                <a:cs typeface="Arial"/>
                <a:sym typeface="Arial"/>
              </a:rPr>
              <a:t>t = 30. </a:t>
            </a:r>
            <a:r>
              <a:rPr lang="en-US" i="0" dirty="0">
                <a:latin typeface="Arial"/>
                <a:ea typeface="Arial"/>
                <a:cs typeface="Arial"/>
                <a:sym typeface="Arial"/>
              </a:rPr>
              <a:t>Chris redundantly grants the access right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to David at </a:t>
            </a:r>
            <a:r>
              <a:rPr lang="en-US" i="1" dirty="0">
                <a:latin typeface="Arial"/>
                <a:ea typeface="Arial"/>
                <a:cs typeface="Arial"/>
                <a:sym typeface="Arial"/>
              </a:rPr>
              <a:t>t = 50. </a:t>
            </a:r>
            <a:r>
              <a:rPr lang="en-US" i="0" dirty="0">
                <a:latin typeface="Arial"/>
                <a:ea typeface="Arial"/>
                <a:cs typeface="Arial"/>
                <a:sym typeface="Arial"/>
              </a:rPr>
              <a:t>Meanwhile, David grants the right to Ellen, who in turn grants it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to Jim; and subsequently David grants the right to Frank.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Just as the granting of privileges cascades from one user to another using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the grant option, the revocation of privileges also cascaded. Thus, if Ann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revokes the access right to Bob and Chris, then the access right is also revoked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to David, Ellen, Jim, and Frank. A complication arises when a user receives the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same access right multiple times, as happens in the case of David. Suppose that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Bob revokes the privilege from David. David still has the access right because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it was granted by Chris at </a:t>
            </a:r>
            <a:r>
              <a:rPr lang="en-US" i="1" dirty="0">
                <a:latin typeface="Arial"/>
                <a:ea typeface="Arial"/>
                <a:cs typeface="Arial"/>
                <a:sym typeface="Arial"/>
              </a:rPr>
              <a:t>t = 50. </a:t>
            </a:r>
            <a:r>
              <a:rPr lang="en-US" i="0" dirty="0">
                <a:latin typeface="Arial"/>
                <a:ea typeface="Arial"/>
                <a:cs typeface="Arial"/>
                <a:sym typeface="Arial"/>
              </a:rPr>
              <a:t>However, David granted the access right to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Ellen after receiving the right, with grant option, from Bob but prior to receiving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it from Chris. Most implementations dictate that in this circumstance, the access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right to Ellen and therefore Jim is revoked when Bob revokes the access right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to David. This is because at </a:t>
            </a:r>
            <a:r>
              <a:rPr lang="en-US" i="1" dirty="0">
                <a:latin typeface="Arial"/>
                <a:ea typeface="Arial"/>
                <a:cs typeface="Arial"/>
                <a:sym typeface="Arial"/>
              </a:rPr>
              <a:t>t = 40, </a:t>
            </a:r>
            <a:r>
              <a:rPr lang="en-US" i="0" dirty="0">
                <a:latin typeface="Arial"/>
                <a:ea typeface="Arial"/>
                <a:cs typeface="Arial"/>
                <a:sym typeface="Arial"/>
              </a:rPr>
              <a:t>when David granted the access right to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Ellen, David only had the grant option to do this from Bob. When Bob revokes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the right, this causes all subsequent cascaded grants that are traceable solely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to Bob via David to be revoked. Because David granted the access right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to Frank after David was granted the access right with grant option from Chris,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the access right to Frank remains. These effects are shown in the lower portion of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Figure 5.6 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To generalize, the convention followed by most implementations is as follows.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When user A revokes an access right, any cascaded access right is also revoked,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unless that access right would exist even if the original grant from A had never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occurred. This convention was first proposed in [GRIF76].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25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6" name="Google Shape;35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A role-based access control (RBAC) scheme is a natural fit for database access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control. Unlike a file system associated with a single or a few applications, a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database system often supports dozens of applications. In such an environment,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an individual user may use a variety of applications to perform a variety of tasks,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each of which requires its own set of privileges. It would be poor administrative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practice to simply grant users all of the access rights they require for all the tasks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they perform. RBAC provides a means of easing the administrative burden and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improving security.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In a discretionary access control environment, we can classify database users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in three broad categories: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Application owner</a:t>
            </a: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: An end user who owns database objects (tables, columns,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rows) as part of an application. That is, the database objects are generated by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the application or are prepared for use by the application.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End user other than application owner</a:t>
            </a: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: An end user who operates on database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objects via a particular application but does not own any of the database objects.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Administrator: </a:t>
            </a: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User who has administrative responsibility for part or all of the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database.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We can make some general statements about RBAC concerning these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three types of users. An application has associated with it a number of tasks,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with each task requiring specific access rights to portions of the database.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For each task, one or more roles can be defined that specify the needed access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rights. The application owner may assign roles to end users. Administrators are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responsible for more sensitive or general roles, including those having to do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with managing physical and logical database components, such as data files,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users, and security mechanisms. The system needs to be set up to give certain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administrators certain privileges. Administrators in turn can assign users to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administrative-related roles.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A database RBAC facility needs to provide the following capabilities: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• Create and delete roles.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• Define permissions for a role.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• Assign and cancel assignment of users to roles.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5" name="Google Shape;37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"/>
              <a:t>A good example of the use of roles in database security is the RBAC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/>
              <a:t>facility provided by Microsoft SQL Server. SQL Server supports three types of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/>
              <a:t>roles: server roles, database roles, and user-defined roles. The first two types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/>
              <a:t>of roles are referred to as fixed roles ( Table 5.2 ); these are preconfigured for a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/>
              <a:t>system with specific access rights. The administrator or user cannot add, delete,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/>
              <a:t>or modify fixed roles; it is only possible to add and remove users as members of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/>
              <a:t>a fixed role.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endParaRPr sz="570" b="1"/>
          </a:p>
          <a:p>
            <a:pPr marL="0" lvl="0" indent="0" algn="l" rtl="0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 b="1"/>
              <a:t>Fixed server roles </a:t>
            </a:r>
            <a:r>
              <a:rPr lang="en-US" sz="570" b="0"/>
              <a:t>are defined at the server level and exist independently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/>
              <a:t>of any user database. They are designed to ease the administrative task.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/>
              <a:t>These roles have different permissions and are intended to provide the ability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/>
              <a:t>to spread the administrative responsibilities without having to give out complete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/>
              <a:t>control. Database administrators can use these fixed server roles to assign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/>
              <a:t>different administrative tasks to personnel and give them only the rights they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/>
              <a:t>absolutely need.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endParaRPr sz="570" b="1"/>
          </a:p>
          <a:p>
            <a:pPr marL="0" lvl="0" indent="0" algn="l" rtl="0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 b="1"/>
              <a:t>Fixed database roles </a:t>
            </a:r>
            <a:r>
              <a:rPr lang="en-US" sz="570" b="0"/>
              <a:t>operate at the level of an individual database. As with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/>
              <a:t>fixed server roles, some of the fixed database roles, such as db_accessadmin and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/>
              <a:t>db_securityadmin, are designed to assist a DBA with delegating administrative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/>
              <a:t>responsibilities. Others, such as db_datareader and db_datawriter, are designed to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/>
              <a:t>provide blanket permissions for an end user.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endParaRPr sz="570"/>
          </a:p>
          <a:p>
            <a:pPr marL="0" lvl="0" indent="0" algn="l" rtl="0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/>
              <a:t>SQL Server allows users to create roles. These </a:t>
            </a:r>
            <a:r>
              <a:rPr lang="en-US" sz="570" b="1"/>
              <a:t>user-defined roles </a:t>
            </a:r>
            <a:r>
              <a:rPr lang="en-US" sz="570" b="0"/>
              <a:t>can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/>
              <a:t>then be assigned access rights to portions of the database. A user with proper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/>
              <a:t>authorization (typically, a user assigned to the db_securityadmin role) may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/>
              <a:t>define a new role and associate access rights with the role. There are two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/>
              <a:t>types of user-defined roles: standard and application. For a standard role,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/>
              <a:t>an authorized user can assign other users to the role. An application role is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/>
              <a:t>associated with an application rather than with a group of users and requires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/>
              <a:t>a password. The role is activated when an application executes the appropriate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/>
              <a:t>code. A user who has access to the application can use the application role for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/>
              <a:t>database access. Often database applications enforce their own security based on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/>
              <a:t>the application logic. For example, you can use an application role with its own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/>
              <a:t>password to allow the particular user to obtain and modify any data only during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/>
              <a:t>specific hours. Thus, you can realize more complex security management within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/>
              <a:t>the application logic.</a:t>
            </a:r>
            <a:endParaRPr/>
          </a:p>
        </p:txBody>
      </p:sp>
      <p:sp>
        <p:nvSpPr>
          <p:cNvPr id="376" name="Google Shape;376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26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27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5" name="Google Shape;38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Inference, as it relates to database security, is the process of performing authorized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queries and deducing unauthorized information from the legitimate responses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received. The inference problem arises when the combination of a number of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data items is more sensitive than the individual items, or when a combination of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data items can be used to infer data of a higher sensitivity. Figure 5.7 illustrates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the process. The attacker may make use of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nonsensitive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data as well as metadata.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Metadata refers to knowledge about correlations or dependencies among data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items that can be used to deduce information not otherwise available to a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particular user. The information transfer path by which unauthorized data is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obtained is referred to as an 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inference channel 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28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1" name="Google Shape;39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In general terms, two inference techniques can be used to derive additional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information: analyzing functional dependencies between attributes within a table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or across tables, and merging views with the same constraints.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An example of the latter shown in Figure 5.8 , illustrates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the inference problem. 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Users of these views are not authorized to access the relationship between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 and Cost. A user who has access to either or both views cannot infer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relationship by functional dependencies. That is, there is not a functional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relationship between Item and Cost such that knowing Item and perhaps other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is sufficient to deduce Cost. However, suppose the two views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created with the access constraint that Item and Cost cannot be accessed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together. A user who knows the structure of the Inventory table and who knows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the view tables maintain the same row order as the Inventory table is then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able to merge the two views to construct the table shown in Figure 5.8c. This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violates the access control policy that the relationship of attributes Item and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must not be disclosed.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29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7" name="Google Shape;39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In general terms, there are two approaches to dealing with the threat of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disclosure by inference: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Inference detection during database design</a:t>
            </a: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: This approach removes an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inference channel by altering the database structure or by changing the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access control regime to prevent inference. Examples include removing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data dependencies by splitting a table into multiple tables or using more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fine-grained access control roles in an RBAC scheme. Techniques in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this category often result in unnecessarily stricter access controls that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reduce availability.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Inference detection at query time</a:t>
            </a: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: This approach seeks to eliminate an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inference channel violation during a query or series of queries. If an inference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channel is detected, the query is denied or altered.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For either of the preceding approaches, some inference detection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algorithm is needed. This is a difficult problem and the subject of ongoing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research. To give some appreciation of the difficulty, we present an example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taken from [LUNT89]. Consider a database containing personnel information,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including names, addresses, and salaries of employees. Individually, the name,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address, and salary information is available to a subordinate role, such as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Clerk, but the association of names and salaries is restricted to a superior role,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such as Administrator. This is similar to the problem illustrated in Figure 5.8.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One solution to this problem is to construct three tables, which include the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following information: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Employees (Emp#, Name, Address)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Salaries (S#, Salary)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Emp-Salary (Emp#, S#)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where each line consists of the table name followed by a list of column names for that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table. In this case, each employee is assigned a unique employee number (Emp#)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and a unique salary number (S#). The Employees table and the Salaries table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are accessible to the Clerk role, but the Emp-Salary table is only available to the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Administrator role. In this structure, the sensitive relationship between employees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and salaries is protected from users assigned the Clerk role. Now suppose that we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want to add a new attribute, employee start date, which is not sensitive. This could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be added to the Salaries table as follows: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Employees (Emp#, Name, Address)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Salaries (S#, Salary, Start-Date)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Emp-Salary (Emp#, S#)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However, an employee’s start date is an easily observable or discoverable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attribute of an employee. Thus a user in the Clerk role should be able to infer (or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partially infer) the employee’s name. This would compromise the relationship between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employee and salary. A straightforward way to remove the inference channel is to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add the start-date column to the Employees table rather than to the Salaries table.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The first security problem indicated in this sample, that it was possible to infer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the relationship between employee and salary, can be detected through analysis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of the data structures and security constraints that are available to the DBMS.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However, the second security problem, in which the start-date column was added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to the Salaries table, cannot be detected using only the information stored in the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database. In particular, the database does not indicate that the employee name can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be inferred from the start date.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In the general case of a relational database, inference detection is a complex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and difficult problem. For multilevel secure databases, discussed in Chapter 27,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and statistical databases, discussed in the next section, progress has been made in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dirty="0">
                <a:latin typeface="Arial"/>
                <a:ea typeface="Arial"/>
                <a:cs typeface="Arial"/>
                <a:sym typeface="Arial"/>
              </a:rPr>
              <a:t>devising specific inference detection techniques.</a:t>
            </a:r>
            <a:endParaRPr b="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30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2" name="Google Shape;43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database is typically the most valuable information resource for any organization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is therefore protected by multiple layers of security, including firewalls,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authentication mechanisms, general access control systems, and database access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systems. In addition, for particularly sensitive data, database encryption is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warranted and often implemented. Encryption becomes the last line of defense in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security.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two disadvantages to database encryption: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management</a:t>
            </a: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Authorized users must have access to the decryption key for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 for which they have access. Because a database is typically accessible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 wide range of users and a number of applications, providing secure keys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selected parts of the database to authorized users and applications is a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 task.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Inflexibility</a:t>
            </a: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When part or all of the database is encrypted, it becomes more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difficult to perform record searching.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Encryption can be applied to the entire database, at the record level (encrypt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selected records), at the attribute level (encrypt selected columns), or at the level of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individual field.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number of approaches have been taken to database encryption. In this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section, we look at a representative approach for a multiuser database.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DBMS is a complex collection of hardware and software. It requires a large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storage capacity and requires skilled personnel to perform maintenance, disaster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protection, update, and security. For many small and medium-sized organizations,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attractive solution is to outsource the DBMS and the database to a service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provider. The service provider maintains the database off site and can provide high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availability, disaster prevention, and efficient access and update. The main concern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such a solution is the confidentiality of the data.</a:t>
            </a:r>
            <a:endParaRPr b="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31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9" name="Google Shape;43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straightforward solution to the security problem in this context is to encrypt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entire database and not provide the encryption/decryption keys to the service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provider. This solution by itself is inflexible. The user has little ability to access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individual data items based on searches or indexing on key parameters, but rather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would have to download entire tables from the database, decrypt the tables, and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 with the results. To provide more flexibility, it must be possible to work with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database in its encrypted form.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example of such an approach, depicted in Figure 5.9 , is reported in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[DAMI05] and [DAMI03]. A similar approach is described in [HACI02]. Four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entities are involved: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owner: </a:t>
            </a: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organization that produces data to be made available for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controlled release, either within the organization or to external users.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User: </a:t>
            </a: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Human entity that presents requests (queries) to the system. The user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could be an employee of the organization who is granted access to the database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via the server, or a user external to the organization who, after authentication,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granted access.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Client: </a:t>
            </a: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Frontend that transforms user queries into queries on the encrypted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stored on the server.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Server: </a:t>
            </a: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organization that receives the encrypted data from a data owner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makes them available for distribution to clients. The server could in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 be owned by the data owner but, more typically, is a facility owned and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maintained by an external provider.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Let us first examine the simplest possible arrangement based on this scenario.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each individual item in the database is encrypted separately, all using the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encryption key. The encrypted database is stored at the server, but the server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not have the key, so the data are secure at the server. Even if someone were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able to hack into the server’s system, all he or she would have access to is encrypted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data. The client system does have a copy of the encryption key. A user at the client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retrieve a record from the database with the following sequence: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  The user issues an SQL query for fields from one or more records with a specific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of the primary key.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  The query processor at the client encrypts the primary key, modifies the SQL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 accordingly, and transmits the query to the server.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  The server processes the query using the encrypted value of the primary key and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the appropriate record or records.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  The query processor decrypts the data and returns the results.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44" name="Google Shape;44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Each record (row)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 table in the database is encrypted as a block. Referring to the abstract model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 relational database in Figure 5.3, each row R</a:t>
            </a:r>
            <a:r>
              <a:rPr lang="en-US" sz="1200" b="0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is treated as a contiguous block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200" b="0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  (x</a:t>
            </a:r>
            <a:r>
              <a:rPr lang="en-US" sz="1200" b="0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200" b="0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|| x</a:t>
            </a:r>
            <a:r>
              <a:rPr lang="en-US" sz="1200" b="0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200" b="0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||…|| </a:t>
            </a:r>
            <a:r>
              <a:rPr lang="en-US" sz="1200" b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200" b="0" i="1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</a:t>
            </a: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). Thus, each attribute value in R</a:t>
            </a:r>
            <a:r>
              <a:rPr lang="en-US" sz="1200" b="0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regardless of whether it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text or numeric, is treated as a sequence of bits, and all of the attribute values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that row are concatenated together to form a single binary block. The entire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 is encrypted, expressed as E (k, B</a:t>
            </a:r>
            <a:r>
              <a:rPr lang="en-US" sz="1200" b="0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E (k, (x</a:t>
            </a:r>
            <a:r>
              <a:rPr lang="en-US" sz="1200" b="0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i1 </a:t>
            </a:r>
            <a:r>
              <a:rPr lang="en-US" sz="12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||</a:t>
            </a: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1200" b="0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i2</a:t>
            </a: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||…|| </a:t>
            </a:r>
            <a:r>
              <a:rPr lang="en-US" sz="1200" b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200" b="0" i="1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</a:t>
            </a: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)). To assist in data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retrieval, attribute indexes are associated with each table. For some or all of the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 an index value is created. For each row R</a:t>
            </a:r>
            <a:r>
              <a:rPr lang="en-US" sz="1200" b="0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 </a:t>
            </a: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unencrypted database, the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mapping is as follows (see Figure 5.10):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lang="en-US" sz="1200" b="0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i1</a:t>
            </a: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200" b="0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i2</a:t>
            </a: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 , </a:t>
            </a:r>
            <a:r>
              <a:rPr lang="en-US" sz="1200" b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200" b="0" i="1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</a:t>
            </a: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 →[E (k, B</a:t>
            </a:r>
            <a:r>
              <a:rPr lang="en-US" sz="1200" b="0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I</a:t>
            </a:r>
            <a:r>
              <a:rPr lang="en-US" sz="1200" b="0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i1</a:t>
            </a: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</a:t>
            </a:r>
            <a:r>
              <a:rPr lang="en-US" sz="1200" b="0" i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i2</a:t>
            </a: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… , </a:t>
            </a:r>
            <a:r>
              <a:rPr lang="en-US" sz="1200" b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200" b="0" i="1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</a:t>
            </a: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]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row in the original database, there is one row in the encrypted database.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index values are provided to assist in data retrieval. We can proceed as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follows. For any attribute, the range of attribute values is divided into a set of non-overlapping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partitions that encompass all possible values, and an index value is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assigned to each partition.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445" name="Google Shape;445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Organizational databases tend to concentrate sensitive information in a single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system. Examples include: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Corporate financial data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Confidential phone records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Customer and employee information, such as name, Social Security number,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bank account information, credit card information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Proprietary product information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Health care information and medical records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many businesses and other organizations, it is important to be able to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customers, partners, and employees with access to this information. But such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can be targeted by internal and external threats of misuse or unauthorized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change. Accordingly, security specifically tailored to databases is an increasingly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 component of an overall organizational security strategy.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[BENN06] cites the following reasons why database security has not kept pace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the increased reliance on databases: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There is a dramatic imbalance between the complexity of modern database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management systems (DBMS) and the security techniques used to protect these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critical systems. A DBMS is a very complex, large piece of software, providing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options, all of which need to be well understood and then secured to avoid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breaches. Although security techniques have advanced, the increasing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complexity of the DBMS—with many new features and services—has brought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number of new vulnerabilities and the potential for misuse.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Databases have a sophisticated interaction protocol called the Structured Query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Language (SQL), which is far more complex, than for example, the Hypertext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Transfer Protocol (HTTP) used to interact with a Web service. Effective database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requires a strategy based on a full understanding of the security vulnerabilities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SQL.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The typical organization lacks full-time database security personnel. The result is a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mismatch between requirements and capabilities. Most organizations have a staff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database administrators, whose job is to manage the database to ensure availability,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performance, correctness, and ease of use. Such administrators may have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limited knowledge of security and little available time to master and apply security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techniques. On the other hand, those responsible for security within an organization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have very limited understanding of database and DBMS technology.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Most enterprise environments consist of a heterogeneous mixture of database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platforms (Oracle, IBM DB2 and Informix, Microsoft, Sybase, etc.), enterprise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platforms (Oracle E-Business Suite, PeopleSoft, SAP, Siebel, etc.), and OS platforms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(UNIX, Linux, z/OS, and Windows, etc.). This creates an additional complexity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hurdle for security personnel.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additional recent challenge for organizations is their increasing reliance on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 technology to host part or all of the corporate database. This adds an additional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burden to the security staff.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0" name="Google Shape;45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Table 5.3 provides an example of this mapping. Suppose employee ID (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eid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 lie in the range [1, 1000]. We can divide these values into five partitions: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[1, 200], [201, 400], [401, 600], [601, 800], and [801, 1000]; then assign index values 1,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 3, 4, and 5, respectively. For a text field, we can derive an index from the first letter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attribute value. For the attribute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ename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let us assign index 1 to values starting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 or B, index 2 to values starting with C or D, and so on. Similar partitioning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schemes can be used for each of the attributes. Table 5.3b shows the resulting table.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values in the first column represent the encrypted values for each row. The actual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 depend on the encryption algorithm and the encryption key. The remaining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columns show index values for the corresponding attribute values. The mapping functions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 attribute values and index values constitute metadata that are stored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the client and data owner locations but not at the server.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arrangement provides for more efficient data retrieval. Suppose, for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example, a user requests records for all employees with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eid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6 &lt; 300. The query processor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requests all records with I (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eid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 =  2. These are returned by the server. The query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processor decrypts all rows returned, discards those that do not match the original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query, and returns the requested unencrypted data to the user.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indexing scheme just described does provide a certain amount of information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an attacker, namely a rough relative ordering of rows by a given attribute. To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obscure such information, the ordering of indexes can be randomized. For example,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eid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values could be partitioned by mapping [1, 200], [201, 400], [401, 600],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[601, 800], and [801, 1000] into 2, 3, 5, 1, and 4, respectively. Because the metadata are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stored at the server, an attacker could not gain this information from the server.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features may be added to this scheme. To increase the efficiency of accessing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records by means of the primary key, the system could use the encrypted value of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primary key attribute values, or a hash value. In either case, the row corresponding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the primary key value could be retrieved individually. Different portions of the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could be encrypted with different keys, so users would only have access to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portion of the database for which they had the decryption key. This latter scheme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could be incorporated into a role-based access control system.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6" name="Google Shape;45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A data center is an enterprise facility that houses a large number of servers, storage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devices, and network switches and equipment. The number of servers and storage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devices can run into the tens of thousands in a single facility. Examples of uses for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these large data centers include cloud service providers, search engines, large scientific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facilities, and IT facilities for large enterprises. A data center generally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includes redundant or backup power supplies, redundant network connections, environmental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controls (e.g., air conditioning and fire suppression), and various security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devices. Large data centers are industrial scale operations using as much electricity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small town. A data center can occupy one room of a building, one or more floors,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an entire building.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3" name="Google Shape;46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Figure 5.11 illustrates key elements of a large data center configuration. Most of the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equipment in a large data center is in the form of stacks of servers and storage modules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mounted in open racks or closed cabinets, which are usually placed in single rows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forming corridors between them. This allows access to the front and rear of each rack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cabinet. Typically, the individual modules are equipped with 10-Gbps or 40-Gbps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Ethernet ports to handle the massive traffic to and from these servers. Also typically,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rack has one or two 10, 40 or 100-Gbps Ethernet switches to interconnect all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servers and provide connectivity to the rest of the facility. The switches are often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mounted in the rack and referred to as top-of-rack (ToR) switches. The term ToR  has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become synonymous with server access switch, even if it is not located “top of rack.”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Very large data centers, such as cloud providers, require switches operating at 100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Gbps to support the interconnection of server racks and to provide adequate capacity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connecting off-site through network interface controllers (NICs) on routers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firewalls.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endParaRPr sz="8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elements not shown in Figure 5.11 are cabling and cross connects, which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list as follows: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endParaRPr sz="8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Cross connect:  A facility enabling the termination of cables, as well as their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interconnection with other cabling or equipment.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endParaRPr sz="8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Horizontal cabling:  Any cabling that is used to connect a floor’s wiring closet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wall plates in the work areas to provide local area network (LAN) drops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connecting servers and other digital equipment to the network. The term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horizontal  is used because such cabling is typically run along the ceiling or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floor.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endParaRPr sz="8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Backbone cabling:  Run between data center rooms or enclosures and the main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cross-connect point of a building.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endParaRPr sz="839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9" name="Google Shape;46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of the security threats and countermeasures discussed in this text are relevant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context of large data centers, and indeed it is in this context that the risks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most acute. Consider that the data center houses massive amounts of data that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  located in a confined physical space.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  interconnected with direct-connect cabling.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  accessible through external network connections, so once past the boundary,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threat is posed to the entire complex.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  typically representative of the greatest single asset of the enterprise.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Thus, data center security is a top priority for any enterprise with a large data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center. Some of the important threats to consider include the following: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  Denial of service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  Advanced persistent threats from targeted attacks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  Privacy breaches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  Application exploits such as SQL injection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  Malware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  Physical security threats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5.12 highlights important aspects of data center security, represented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four-layer model. Site security refers primarily to the physical security of the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entire site including the building that houses the data center, as well as the use of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redundant utilities. Physical security of the data center itself includes barriers to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entry, such as a mantrap (a double-door single-person access control space) coupled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with authentication techniques for gaining physical access. Physical security can also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security personnel, surveillance systems, and other measures which will be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discussed in Chapter 16. Network security is extremely important in a facility in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such a large collection of assets are concentrated in a single place and accessible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external network connections. Typically, a large data center will employ all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network security techniques discussed in this text. Finally, security of the data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itself, as opposed to the systems they reside on, involves techniques discussed in the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remainder of this chapter.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5" name="Google Shape;47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The Telecommunications Industry Association (TIA) standard TIA-492 (Telecommunications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Infrastructure Standard for Data Centers ) specifies the minimum requirements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telecommunications infrastructure of data centers. Topics covered include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following: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  Network architecture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  Electrical design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  File storage, backup, and archiving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  System redundancy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  Network access control and security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  Database management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  Web hosting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  Application hosting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  Content distribution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  Environmental control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  Protection against physical hazards (fire, flood, and windstorm)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  Power management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The standard specifies function areas, which helps to define equipment placement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the standard hierarchical design for regular commercial spaces. This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architecture anticipates growth and helps create an environment where applications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servers can be added and upgraded with minimal downtime. This standardized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 supports high availability and a uniform environment for implementing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measures.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82" name="Google Shape;48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TIA-942 specifies that a data center should include the following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functional areas (see Figure 5.13):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room: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Portion of the data center that houses date processing equipment.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Entrance room: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One or more entrance rooms house external network access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provider equipment, plus provide the interface between the computer room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equipment and the enterprise cabling systems. Physical separation of the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entrance room from the computer room provides better security.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distribution area: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A centrally located area that houses the main cross-connect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well as core routers and switches for LAN and SAN (storage area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network) infrastructures.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Horizontal distribution area (HDA)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  Serves as the distribution point for horizontal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cabling and houses cross-connects and active equipment for distributing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cable to the equipment distribution area.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Equipment distribution area (EDA):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The location of equipment cabinets and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racks, with horizontal cables terminating with patch panels.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Zone distribution area (ZDA):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An optional interconnection point in the horizontal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cabling between the HDA and EDA. The ZDA can act as a consolidation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 for reconfiguration flexibility or for housing freestanding equipment such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mainframes.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88" name="Google Shape;48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An important part of TIA-942, especially relevant for computer security, is the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 of tiered reliability. The standard defines four tiers, as shown in Table 5.4.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of the four tiers, TIA-942 describes detailed architectural, security, electrical,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mechanical, and telecommunications recommendations such that the higher the tier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is, the higher will be the availability.</a:t>
            </a:r>
            <a:endParaRPr/>
          </a:p>
        </p:txBody>
      </p:sp>
      <p:sp>
        <p:nvSpPr>
          <p:cNvPr id="489" name="Google Shape;489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40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496" name="Google Shape;49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7" name="Google Shape;497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Chapter 5 summary.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 b="0"/>
              <a:t>In some cases, an organization can function with a relatively simple collection of files of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 b="0"/>
              <a:t>data. Each file may contain text (e.g., copies of memos and reports) or numerical data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 b="0"/>
              <a:t>(e.g., spreadsheets). A more elaborate file consists of a set of records. However, for an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 b="0"/>
              <a:t>organization of any appreciable size, a more complex structure known as a database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 b="0"/>
              <a:t>is required. A </a:t>
            </a:r>
            <a:r>
              <a:rPr lang="en-US" sz="1020" b="1"/>
              <a:t>database</a:t>
            </a:r>
            <a:r>
              <a:rPr lang="en-US" sz="1020" b="0"/>
              <a:t> is a structured collection of data stored for use by one or more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 b="0"/>
              <a:t>applications. In addition to data, a database contains the relationships between data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 b="0"/>
              <a:t>items and groups of data items. As an example of the distinction between data files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 b="0"/>
              <a:t>and a database, consider the following. A simple personnel file might consist of a set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 b="0"/>
              <a:t>of records, one for each employee. Each record gives the employee’s name, address,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 b="0"/>
              <a:t>date of birth, position, salary, and other details needed by the personnel department.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 b="0"/>
              <a:t>A personnel database includes a personnel file, as just described. It may also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 b="0"/>
              <a:t>include a time and attendance file, showing for each week the hours worked by each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 b="0"/>
              <a:t>employee. With a database organization, these two files are tied together so that 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 b="0"/>
              <a:t>payroll program can extract the information about time worked and salary for each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 b="0"/>
              <a:t>employee to generate paychecks.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endParaRPr sz="1020" b="0"/>
          </a:p>
          <a:p>
            <a:pPr marL="0" lvl="0" indent="0" algn="l" rtl="0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 b="0"/>
              <a:t>Accompanying the database is a </a:t>
            </a:r>
            <a:r>
              <a:rPr lang="en-US" sz="1020" b="1"/>
              <a:t>database management system (DBMS) </a:t>
            </a:r>
            <a:r>
              <a:rPr lang="en-US" sz="1020" b="0"/>
              <a:t>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 b="0"/>
              <a:t>which is a suite of programs for constructing and maintaining the database and for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 b="0"/>
              <a:t>offering ad hoc query facilities to multiple users and applications. A </a:t>
            </a:r>
            <a:r>
              <a:rPr lang="en-US" sz="1020" b="1"/>
              <a:t>query language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 b="0"/>
              <a:t>provides a uniform interface to the database for users and applications.</a:t>
            </a:r>
            <a:endParaRPr/>
          </a:p>
        </p:txBody>
      </p:sp>
      <p:sp>
        <p:nvSpPr>
          <p:cNvPr id="133" name="Google Shape;13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4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5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Figure 5.1 provides a simplified block diagram of a DBMS architecture. Database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designers and administrators make use of a data definition language (DDL) to define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the database logical structure and procedural properties, which are represented by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a set of database description tables. A data manipulation language (DML) provides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a powerful set of tools for application developers. Query languages are declarative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languages designed to support end users. The database management system makes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use of the database description tables to manage the physical database. The interface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to the database is through a file manager module and a transaction manager module.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In addition to the database description table, two other tables support the DBMS.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The DBMS uses authorization tables to ensure the user has permission to execute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the query language statement on the database. The concurrent access table prevents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conflicts when simultaneous, conflicting commands are executed.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Database systems provide efficient access to large volumes of data and are vital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to the operation of many organizations. Because of their complexity and criticality,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database systems generate security requirements that are beyond the capability of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typical OS-based security mechanisms or stand-alone security packages.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Operating system security mechanisms typically control read and write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access to entire files. So they could be used to allow a user to read or to write any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information in, for example, a personnel file. But they could not be used to limit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access to specific records or fields in that file. A DBMS typically does allow this type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of more detailed access control to be specified. It also usually enables access controls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to be specified over a wider range of commands, such as to select, insert, update, or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delete specified items in the database. Thus, security services and mechanisms are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needed that are designed specifically for, and integrated with, database systems.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6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basic building block of a relational database is a table of data, consisting of rows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and columns, similar to a spreadsheet. Each column holds a particular type of data,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while each row contains a specific value for each column. Ideally, the table has at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least one column in which each value is unique, thus serving as an identifier for a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given entry. For example, a typical telephone directory contains one entry for each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subscriber, with columns for name, telephone number, and address. Such a table is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called a flat file because it is a single two-dimensional (rows and columns) file. In a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flat file, all of the data are stored in a single table. For the telephone directory, there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might be a number of subscribers with the same name, but the telephone numbers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should be unique, so that the telephone number serves as a unique identifier for a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row. However, two or more people sharing the same phone number might each be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listed in the directory. To continue to hold all of the data for the telephone directory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a single table and to provide for a unique identifier for each row, we could require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 separate column for secondary subscriber, tertiary subscriber, and so on. The result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would be that for each telephone number in use, there is a single entry in the table.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drawback of using a single table is that some of the column positions for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 given row may be blank (not used). Also, any time a new service or new type of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information is incorporated in the database, more columns must be added and the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database and accompanying software must be redesigned and rebuilt.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relational database structure enables the creation of multiple tables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tied together by a unique identifier that is present in all tables.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Users and applications use a relational query language to access the database.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query language uses declarative statements rather than the procedural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instructions of a programming language. In essence, the query language allows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user to request selected items of data from all records that fit a given set of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criteria. The software then figures out how to extract the requested data from one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or more tables. For example, a telephone company representative could retrieve a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subscriber’s billing information as well as the status of special services or the latest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payment received, all displayed on one screen.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7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Figure 5.2 shows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how new services and features can be added to the telephone database without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reconstructing the main table. In this example, there is a primary table with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basic information for each telephone number. The telephone number serves as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 primary key. The database administrator can then define a new table with a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column for the primary key and other columns for other information.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8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>
                <a:latin typeface="Arial"/>
                <a:ea typeface="Arial"/>
                <a:cs typeface="Arial"/>
                <a:sym typeface="Arial"/>
              </a:rPr>
              <a:t>In relational database parlance, the basic building block is a 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relation</a:t>
            </a:r>
            <a:r>
              <a:rPr lang="en-US" b="0">
                <a:latin typeface="Arial"/>
                <a:ea typeface="Arial"/>
                <a:cs typeface="Arial"/>
                <a:sym typeface="Arial"/>
              </a:rPr>
              <a:t> , which is a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>
                <a:latin typeface="Arial"/>
                <a:ea typeface="Arial"/>
                <a:cs typeface="Arial"/>
                <a:sym typeface="Arial"/>
              </a:rPr>
              <a:t>flat table. Rows are referred to as 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tuples </a:t>
            </a:r>
            <a:r>
              <a:rPr lang="en-US" b="0">
                <a:latin typeface="Arial"/>
                <a:ea typeface="Arial"/>
                <a:cs typeface="Arial"/>
                <a:sym typeface="Arial"/>
              </a:rPr>
              <a:t>, and columns are referred to as 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attributes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primary key </a:t>
            </a:r>
            <a:r>
              <a:rPr lang="en-US" b="0">
                <a:latin typeface="Arial"/>
                <a:ea typeface="Arial"/>
                <a:cs typeface="Arial"/>
                <a:sym typeface="Arial"/>
              </a:rPr>
              <a:t>is defined to be a portion of a row used to uniquely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>
                <a:latin typeface="Arial"/>
                <a:ea typeface="Arial"/>
                <a:cs typeface="Arial"/>
                <a:sym typeface="Arial"/>
              </a:rPr>
              <a:t>identify a row in a table; the primary key consists of one or more column names.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>
                <a:latin typeface="Arial"/>
                <a:ea typeface="Arial"/>
                <a:cs typeface="Arial"/>
                <a:sym typeface="Arial"/>
              </a:rPr>
              <a:t>In the example of Figure 5.2 , a single attribute, PhoneNumber, is sufficient to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>
                <a:latin typeface="Arial"/>
                <a:ea typeface="Arial"/>
                <a:cs typeface="Arial"/>
                <a:sym typeface="Arial"/>
              </a:rPr>
              <a:t>uniquely identify a row in a particular table.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>
                <a:latin typeface="Arial"/>
                <a:ea typeface="Arial"/>
                <a:cs typeface="Arial"/>
                <a:sym typeface="Arial"/>
              </a:rPr>
              <a:t>To create a relationship between two tables, the attributes that define the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>
                <a:latin typeface="Arial"/>
                <a:ea typeface="Arial"/>
                <a:cs typeface="Arial"/>
                <a:sym typeface="Arial"/>
              </a:rPr>
              <a:t>primary key in one table must appear as attributes in another table, where they are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>
                <a:latin typeface="Arial"/>
                <a:ea typeface="Arial"/>
                <a:cs typeface="Arial"/>
                <a:sym typeface="Arial"/>
              </a:rPr>
              <a:t>referred to as a 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foreign key </a:t>
            </a:r>
            <a:r>
              <a:rPr lang="en-US" b="0">
                <a:latin typeface="Arial"/>
                <a:ea typeface="Arial"/>
                <a:cs typeface="Arial"/>
                <a:sym typeface="Arial"/>
              </a:rPr>
              <a:t>. Whereas the value of a primary key must be unique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>
                <a:latin typeface="Arial"/>
                <a:ea typeface="Arial"/>
                <a:cs typeface="Arial"/>
                <a:sym typeface="Arial"/>
              </a:rPr>
              <a:t>for each tuple (row) of its table, a foreign key value can appear multiple times in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>
                <a:latin typeface="Arial"/>
                <a:ea typeface="Arial"/>
                <a:cs typeface="Arial"/>
                <a:sym typeface="Arial"/>
              </a:rPr>
              <a:t>a table, so that there is a one-to-many relationship between a row in the table with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>
                <a:latin typeface="Arial"/>
                <a:ea typeface="Arial"/>
                <a:cs typeface="Arial"/>
                <a:sym typeface="Arial"/>
              </a:rPr>
              <a:t>the primary key and rows in the table with the foreign key.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>
                <a:latin typeface="Arial"/>
                <a:ea typeface="Arial"/>
                <a:cs typeface="Arial"/>
                <a:sym typeface="Arial"/>
              </a:rPr>
              <a:t>A view is a virtual table. In essence, a view is the result of a query that returns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>
                <a:latin typeface="Arial"/>
                <a:ea typeface="Arial"/>
                <a:cs typeface="Arial"/>
                <a:sym typeface="Arial"/>
              </a:rPr>
              <a:t>selected rows and columns from one or more tables.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>
                <a:latin typeface="Arial"/>
                <a:ea typeface="Arial"/>
                <a:cs typeface="Arial"/>
                <a:sym typeface="Arial"/>
              </a:rPr>
              <a:t>Views are often used for security purposes. A view can provide restricted access to a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>
                <a:latin typeface="Arial"/>
                <a:ea typeface="Arial"/>
                <a:cs typeface="Arial"/>
                <a:sym typeface="Arial"/>
              </a:rPr>
              <a:t>relational database so that a user or application only has access to certain rows or columns.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3" name="Google Shape;18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Terminology for Relational Databases</a:t>
            </a:r>
            <a:endParaRPr/>
          </a:p>
        </p:txBody>
      </p:sp>
      <p:sp>
        <p:nvSpPr>
          <p:cNvPr id="184" name="Google Shape;18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800"/>
              <a:buChar char="o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800"/>
              <a:buChar char="o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800"/>
              <a:buChar char="o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800"/>
              <a:buChar char="o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800"/>
              <a:buChar char="o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800"/>
              <a:buChar char="o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Font typeface="Palatino Linotype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800"/>
              <a:buChar char="o"/>
              <a:defRPr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FEFEFE"/>
              </a:buClr>
              <a:buSzPts val="1600"/>
              <a:buChar char="•"/>
              <a:defRPr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FEFEFE"/>
              </a:buClr>
              <a:buSzPts val="1600"/>
              <a:buChar char="o"/>
              <a:defRPr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FEFEFE"/>
              </a:buClr>
              <a:buSzPts val="1600"/>
              <a:buChar char="•"/>
              <a:defRPr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FEFEFE"/>
              </a:buClr>
              <a:buSzPts val="1600"/>
              <a:buChar char="o"/>
              <a:defRPr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FEFEFE"/>
              </a:buClr>
              <a:buSzPts val="2400"/>
              <a:buChar char="•"/>
              <a:defRPr sz="24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rgbClr val="FEFEFE"/>
              </a:buClr>
              <a:buSzPts val="1600"/>
              <a:buChar char="o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rgbClr val="FEFEFE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FEFEFE"/>
              </a:buClr>
              <a:buSzPts val="1600"/>
              <a:buChar char="o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FEFEFE"/>
              </a:buClr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FEFEFE"/>
              </a:buClr>
              <a:buSzPts val="1600"/>
              <a:buChar char="o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FEFEFE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FEFEFE"/>
              </a:buClr>
              <a:buSzPts val="1600"/>
              <a:buChar char="o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FEFEFE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365760" y="1600200"/>
            <a:ext cx="4041648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800"/>
              <a:buChar char="o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800"/>
              <a:buChar char="o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800"/>
              <a:buChar char="o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latino Linotype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719137" y="273050"/>
            <a:ext cx="4995863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FEFEFE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FEFEFE"/>
              </a:buClr>
              <a:buSzPts val="2800"/>
              <a:buChar char="o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FEFEFE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Char char="o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Char char="o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Char char="o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Palatino Linotype"/>
              <a:buNone/>
              <a:defRPr sz="4800">
                <a:solidFill>
                  <a:schemeClr val="lt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8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Palatino Linotyp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rgbClr val="FEFEFE"/>
              </a:buClr>
              <a:buSzPts val="2400"/>
              <a:buNone/>
              <a:defRPr sz="24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41775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rgbClr val="FEFEFE"/>
              </a:buClr>
              <a:buSzPts val="2400"/>
              <a:buNone/>
              <a:defRPr sz="24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3"/>
          </p:nvPr>
        </p:nvSpPr>
        <p:spPr>
          <a:xfrm>
            <a:off x="457200" y="2212848"/>
            <a:ext cx="4041648" cy="3913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800"/>
              <a:buChar char="o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800"/>
              <a:buChar char="o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800"/>
              <a:buChar char="o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4"/>
          </p:nvPr>
        </p:nvSpPr>
        <p:spPr>
          <a:xfrm>
            <a:off x="4672584" y="2212848"/>
            <a:ext cx="4041648" cy="391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800"/>
              <a:buChar char="o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800"/>
              <a:buChar char="o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800"/>
              <a:buChar char="o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FEFEFE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alatino Linotype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pic" idx="2"/>
          </p:nvPr>
        </p:nvSpPr>
        <p:spPr>
          <a:xfrm>
            <a:off x="1508126" y="1143000"/>
            <a:ext cx="6054724" cy="454104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5400000" algn="ctr" rotWithShape="0">
              <a:srgbClr val="000000">
                <a:alpha val="24705"/>
              </a:srgbClr>
            </a:outerShdw>
          </a:effectLst>
        </p:spPr>
      </p:sp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1679576" y="5810250"/>
            <a:ext cx="571182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dt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ft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EFEFE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506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Palatino Linotype"/>
              <a:buNone/>
              <a:defRPr sz="5400" b="0" i="0" u="none" strike="noStrike" cap="none">
                <a:solidFill>
                  <a:schemeClr val="lt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B5064">
            <a:alpha val="93725"/>
          </a:srgbClr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/>
        </p:nvSpPr>
        <p:spPr>
          <a:xfrm>
            <a:off x="467544" y="792480"/>
            <a:ext cx="8136904" cy="381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chemeClr val="lt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Computer Security: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chemeClr val="lt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Principles and Practice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 i="1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 i="1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Fourth Edition, </a:t>
            </a:r>
            <a:r>
              <a:rPr lang="en-US"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Global Edition</a:t>
            </a:r>
            <a:endParaRPr sz="2400" b="0" i="0" u="none" strike="noStrike" cap="none">
              <a:solidFill>
                <a:schemeClr val="lt2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2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By:  William Stallings and Lawrie Brown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2" descr="f3.pdf"/>
          <p:cNvPicPr preferRelativeResize="0"/>
          <p:nvPr/>
        </p:nvPicPr>
        <p:blipFill rotWithShape="1">
          <a:blip r:embed="rId3">
            <a:alphaModFix/>
          </a:blip>
          <a:srcRect l="22080" t="10829" r="17749" b="52644"/>
          <a:stretch/>
        </p:blipFill>
        <p:spPr>
          <a:xfrm>
            <a:off x="611560" y="332656"/>
            <a:ext cx="7937501" cy="6235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3" descr="f4.pdf"/>
          <p:cNvPicPr preferRelativeResize="0"/>
          <p:nvPr/>
        </p:nvPicPr>
        <p:blipFill rotWithShape="1">
          <a:blip r:embed="rId3">
            <a:alphaModFix/>
          </a:blip>
          <a:srcRect l="4793" t="14259" r="4619" b="16482"/>
          <a:stretch/>
        </p:blipFill>
        <p:spPr>
          <a:xfrm>
            <a:off x="1403648" y="188640"/>
            <a:ext cx="6550032" cy="648072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21828" y="404664"/>
            <a:ext cx="9144000" cy="115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rgbClr val="ECD1B5"/>
              </a:buClr>
              <a:buSzPct val="100000"/>
              <a:buFont typeface="Palatino Linotype"/>
              <a:buNone/>
            </a:pPr>
            <a:r>
              <a:rPr lang="en-US">
                <a:solidFill>
                  <a:srgbClr val="ECD1B5"/>
                </a:solidFill>
              </a:rPr>
              <a:t>Structured Query Language </a:t>
            </a:r>
            <a:br>
              <a:rPr lang="en-US">
                <a:solidFill>
                  <a:srgbClr val="ECD1B5"/>
                </a:solidFill>
              </a:rPr>
            </a:br>
            <a:r>
              <a:rPr lang="en-US">
                <a:solidFill>
                  <a:srgbClr val="ECD1B5"/>
                </a:solidFill>
              </a:rPr>
              <a:t>(SQL)</a:t>
            </a:r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body" idx="1"/>
          </p:nvPr>
        </p:nvSpPr>
        <p:spPr>
          <a:xfrm>
            <a:off x="419100" y="1778124"/>
            <a:ext cx="8305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1" indent="-342900" algn="l" rtl="0">
              <a:spcBef>
                <a:spcPts val="0"/>
              </a:spcBef>
              <a:spcAft>
                <a:spcPts val="0"/>
              </a:spcAft>
              <a:buClr>
                <a:srgbClr val="E3BB91"/>
              </a:buClr>
              <a:buSzPct val="80000"/>
              <a:buFont typeface="Noto Sans Symbols"/>
              <a:buChar char="●"/>
            </a:pPr>
            <a:r>
              <a:rPr lang="en-US" sz="2400"/>
              <a:t>Standardized language to define schema, manipulate, and query data in a relational database</a:t>
            </a:r>
            <a:endParaRPr/>
          </a:p>
          <a:p>
            <a:pPr marL="342900" lvl="1" indent="-342900" algn="l" rtl="0">
              <a:spcBef>
                <a:spcPts val="2000"/>
              </a:spcBef>
              <a:spcAft>
                <a:spcPts val="0"/>
              </a:spcAft>
              <a:buClr>
                <a:srgbClr val="E3BB91"/>
              </a:buClr>
              <a:buSzPct val="80000"/>
              <a:buFont typeface="Noto Sans Symbols"/>
              <a:buChar char="●"/>
            </a:pPr>
            <a:r>
              <a:rPr lang="en-US" sz="2400"/>
              <a:t>Several similar versions of ANSI/ISO standard</a:t>
            </a:r>
            <a:endParaRPr/>
          </a:p>
          <a:p>
            <a:pPr marL="342900" lvl="1" indent="-342900" algn="l" rtl="0">
              <a:spcBef>
                <a:spcPts val="2000"/>
              </a:spcBef>
              <a:spcAft>
                <a:spcPts val="0"/>
              </a:spcAft>
              <a:buClr>
                <a:srgbClr val="E3BB91"/>
              </a:buClr>
              <a:buSzPct val="80000"/>
              <a:buFont typeface="Noto Sans Symbols"/>
              <a:buChar char="●"/>
            </a:pPr>
            <a:r>
              <a:rPr lang="en-US" sz="2400"/>
              <a:t>All follow the same basic syntax and semantics</a:t>
            </a:r>
            <a:endParaRPr/>
          </a:p>
        </p:txBody>
      </p:sp>
      <p:grpSp>
        <p:nvGrpSpPr>
          <p:cNvPr id="207" name="Google Shape;207;p24"/>
          <p:cNvGrpSpPr/>
          <p:nvPr/>
        </p:nvGrpSpPr>
        <p:grpSpPr>
          <a:xfrm>
            <a:off x="1587500" y="4001891"/>
            <a:ext cx="6096000" cy="2588017"/>
            <a:chOff x="0" y="1391"/>
            <a:chExt cx="6096000" cy="2588017"/>
          </a:xfrm>
        </p:grpSpPr>
        <p:sp>
          <p:nvSpPr>
            <p:cNvPr id="208" name="Google Shape;208;p24"/>
            <p:cNvSpPr/>
            <p:nvPr/>
          </p:nvSpPr>
          <p:spPr>
            <a:xfrm>
              <a:off x="0" y="1391"/>
              <a:ext cx="6096000" cy="662400"/>
            </a:xfrm>
            <a:prstGeom prst="rect">
              <a:avLst/>
            </a:prstGeom>
            <a:solidFill>
              <a:srgbClr val="648C60"/>
            </a:solidFill>
            <a:ln w="9525" cap="flat" cmpd="sng">
              <a:solidFill>
                <a:srgbClr val="648C6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4"/>
            <p:cNvSpPr txBox="1"/>
            <p:nvPr/>
          </p:nvSpPr>
          <p:spPr>
            <a:xfrm>
              <a:off x="0" y="1391"/>
              <a:ext cx="6096000" cy="66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3575" tIns="93450" rIns="163575" bIns="93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Arial"/>
                <a:buNone/>
              </a:pPr>
              <a:r>
                <a:rPr lang="en-US" sz="23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SQL statements can be used to:</a:t>
              </a:r>
              <a:endPara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0" y="663791"/>
              <a:ext cx="6096000" cy="1925617"/>
            </a:xfrm>
            <a:prstGeom prst="rect">
              <a:avLst/>
            </a:prstGeom>
            <a:solidFill>
              <a:srgbClr val="D1DED0">
                <a:alpha val="89803"/>
              </a:srgbClr>
            </a:solidFill>
            <a:ln w="9525" cap="flat" cmpd="sng">
              <a:solidFill>
                <a:srgbClr val="648C60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4"/>
            <p:cNvSpPr txBox="1"/>
            <p:nvPr/>
          </p:nvSpPr>
          <p:spPr>
            <a:xfrm>
              <a:off x="0" y="663791"/>
              <a:ext cx="6096000" cy="19256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2675" tIns="122675" rIns="163575" bIns="18400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Arial"/>
                <a:buChar char="•"/>
              </a:pPr>
              <a:r>
                <a:rPr lang="en-US" sz="2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Create tables 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45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Arial"/>
                <a:buChar char="•"/>
              </a:pPr>
              <a:r>
                <a:rPr lang="en-US" sz="2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Insert and delete data in tables 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45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Arial"/>
                <a:buChar char="•"/>
              </a:pPr>
              <a:r>
                <a:rPr lang="en-US" sz="2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Create views 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45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Arial"/>
                <a:buChar char="•"/>
              </a:pPr>
              <a:r>
                <a:rPr lang="en-US" sz="2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Retrieve data with query statements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rgbClr val="ECD1B5"/>
              </a:buClr>
              <a:buSzPts val="5400"/>
              <a:buFont typeface="Palatino Linotype"/>
              <a:buNone/>
            </a:pPr>
            <a:r>
              <a:rPr lang="en-US">
                <a:solidFill>
                  <a:srgbClr val="ECD1B5"/>
                </a:solidFill>
              </a:rPr>
              <a:t>SQL Injection Attacks (SQLi)</a:t>
            </a:r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body" idx="1"/>
          </p:nvPr>
        </p:nvSpPr>
        <p:spPr>
          <a:xfrm>
            <a:off x="304800" y="19050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E3BB91"/>
              </a:buClr>
              <a:buSzPts val="4320"/>
              <a:buChar char="•"/>
            </a:pPr>
            <a:r>
              <a:rPr lang="en-US"/>
              <a:t>One of the most prevalent and dangerous network-based security threats</a:t>
            </a:r>
            <a:endParaRPr/>
          </a:p>
          <a:p>
            <a:pPr marL="342900" lvl="0" indent="-68579" algn="l" rtl="0">
              <a:spcBef>
                <a:spcPts val="480"/>
              </a:spcBef>
              <a:spcAft>
                <a:spcPts val="0"/>
              </a:spcAft>
              <a:buClr>
                <a:srgbClr val="E3BB91"/>
              </a:buClr>
              <a:buSzPts val="432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E3BB91"/>
              </a:buClr>
              <a:buSzPts val="4320"/>
              <a:buChar char="•"/>
            </a:pPr>
            <a:r>
              <a:rPr lang="en-US"/>
              <a:t>Designed to exploit the nature of Web application pages</a:t>
            </a:r>
            <a:endParaRPr/>
          </a:p>
          <a:p>
            <a:pPr marL="342900" lvl="0" indent="-68579" algn="l" rtl="0">
              <a:spcBef>
                <a:spcPts val="480"/>
              </a:spcBef>
              <a:spcAft>
                <a:spcPts val="0"/>
              </a:spcAft>
              <a:buClr>
                <a:srgbClr val="E3BB91"/>
              </a:buClr>
              <a:buSzPts val="432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E3BB91"/>
              </a:buClr>
              <a:buSzPts val="4320"/>
              <a:buChar char="•"/>
            </a:pPr>
            <a:r>
              <a:rPr lang="en-US"/>
              <a:t>Sends malicious SQL commands to the database server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FEFEFE"/>
              </a:buClr>
              <a:buSzPts val="2400"/>
              <a:buNone/>
            </a:pP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rgbClr val="FEFEFE"/>
              </a:buClr>
              <a:buSzPts val="2400"/>
              <a:buNone/>
            </a:pPr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body" idx="2"/>
          </p:nvPr>
        </p:nvSpPr>
        <p:spPr>
          <a:xfrm>
            <a:off x="4800600" y="1981200"/>
            <a:ext cx="4041648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E3BB91"/>
              </a:buClr>
              <a:buSzPts val="4320"/>
              <a:buChar char="•"/>
            </a:pPr>
            <a:r>
              <a:rPr lang="en-US"/>
              <a:t>Most common attack goal is bulk extraction of data</a:t>
            </a:r>
            <a:endParaRPr/>
          </a:p>
          <a:p>
            <a:pPr marL="342900" lvl="0" indent="-68579" algn="l" rtl="0">
              <a:spcBef>
                <a:spcPts val="480"/>
              </a:spcBef>
              <a:spcAft>
                <a:spcPts val="0"/>
              </a:spcAft>
              <a:buClr>
                <a:srgbClr val="E3BB91"/>
              </a:buClr>
              <a:buSzPts val="4320"/>
              <a:buNone/>
            </a:pP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E3BB91"/>
              </a:buClr>
              <a:buSzPts val="4320"/>
              <a:buChar char="•"/>
            </a:pPr>
            <a:r>
              <a:rPr lang="en-US"/>
              <a:t>Depending on the environment SQL injection can also be exploited to: </a:t>
            </a:r>
            <a:endParaRPr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rgbClr val="E3BB91"/>
              </a:buClr>
              <a:buSzPts val="1600"/>
              <a:buChar char="o"/>
            </a:pPr>
            <a:r>
              <a:rPr lang="en-US"/>
              <a:t>Modify or delete data</a:t>
            </a:r>
            <a:endParaRPr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rgbClr val="E3BB91"/>
              </a:buClr>
              <a:buSzPts val="1600"/>
              <a:buChar char="o"/>
            </a:pPr>
            <a:r>
              <a:rPr lang="en-US"/>
              <a:t>Execute arbitrary operating system commands</a:t>
            </a:r>
            <a:endParaRPr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rgbClr val="E3BB91"/>
              </a:buClr>
              <a:buSzPts val="1600"/>
              <a:buChar char="o"/>
            </a:pPr>
            <a:r>
              <a:rPr lang="en-US"/>
              <a:t>Launch denial-of-service (DoS) attacks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rgbClr val="FEFEFE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6"/>
          <p:cNvPicPr preferRelativeResize="0"/>
          <p:nvPr/>
        </p:nvPicPr>
        <p:blipFill rotWithShape="1">
          <a:blip r:embed="rId3">
            <a:alphaModFix/>
          </a:blip>
          <a:srcRect t="2750" b="9050"/>
          <a:stretch/>
        </p:blipFill>
        <p:spPr>
          <a:xfrm>
            <a:off x="1691680" y="188640"/>
            <a:ext cx="5688632" cy="649298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>
            <a:spLocks noGrp="1"/>
          </p:cNvSpPr>
          <p:nvPr>
            <p:ph type="title"/>
          </p:nvPr>
        </p:nvSpPr>
        <p:spPr>
          <a:xfrm>
            <a:off x="457200" y="-38100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rgbClr val="ECD1B5"/>
              </a:buClr>
              <a:buSzPts val="5400"/>
              <a:buFont typeface="Palatino Linotype"/>
              <a:buNone/>
            </a:pPr>
            <a:r>
              <a:rPr lang="en-US">
                <a:solidFill>
                  <a:srgbClr val="ECD1B5"/>
                </a:solidFill>
              </a:rPr>
              <a:t>Injection Technique</a:t>
            </a:r>
            <a:endParaRPr/>
          </a:p>
        </p:txBody>
      </p:sp>
      <p:grpSp>
        <p:nvGrpSpPr>
          <p:cNvPr id="232" name="Google Shape;232;p27"/>
          <p:cNvGrpSpPr/>
          <p:nvPr/>
        </p:nvGrpSpPr>
        <p:grpSpPr>
          <a:xfrm>
            <a:off x="609600" y="1907267"/>
            <a:ext cx="8229600" cy="4140428"/>
            <a:chOff x="0" y="2267"/>
            <a:chExt cx="8229600" cy="4140428"/>
          </a:xfrm>
        </p:grpSpPr>
        <p:sp>
          <p:nvSpPr>
            <p:cNvPr id="233" name="Google Shape;233;p27"/>
            <p:cNvSpPr/>
            <p:nvPr/>
          </p:nvSpPr>
          <p:spPr>
            <a:xfrm>
              <a:off x="0" y="3220304"/>
              <a:ext cx="8229600" cy="922391"/>
            </a:xfrm>
            <a:prstGeom prst="rect">
              <a:avLst/>
            </a:prstGeom>
            <a:solidFill>
              <a:srgbClr val="BBCFB9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 txBox="1"/>
            <p:nvPr/>
          </p:nvSpPr>
          <p:spPr>
            <a:xfrm>
              <a:off x="0" y="3220304"/>
              <a:ext cx="8229600" cy="9223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0675" tIns="170675" rIns="170675" bIns="170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Subsequent text is ignored at execution time</a:t>
              </a: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 rot="10800000">
              <a:off x="0" y="2267"/>
              <a:ext cx="8229600" cy="3249731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rgbClr val="BBCFB9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 txBox="1"/>
            <p:nvPr/>
          </p:nvSpPr>
          <p:spPr>
            <a:xfrm>
              <a:off x="0" y="2267"/>
              <a:ext cx="8229600" cy="11406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0675" tIns="170675" rIns="170675" bIns="170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SQLi attack typically works by prematurely terminating a text string and appending a new command</a:t>
              </a: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0" y="1142922"/>
              <a:ext cx="8229600" cy="971669"/>
            </a:xfrm>
            <a:prstGeom prst="rect">
              <a:avLst/>
            </a:prstGeom>
            <a:solidFill>
              <a:srgbClr val="ECD1B5">
                <a:alpha val="89803"/>
              </a:srgb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 txBox="1"/>
            <p:nvPr/>
          </p:nvSpPr>
          <p:spPr>
            <a:xfrm>
              <a:off x="0" y="1142922"/>
              <a:ext cx="8229600" cy="9716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5125" tIns="24125" rIns="135125" bIns="241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lang="en-US" sz="1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Because the inserted command may have additional strings appended to it before it is executed the attacker terminates the injected string with a comment mark “- -”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rgbClr val="ECD1B5"/>
              </a:buClr>
              <a:buSzPts val="5400"/>
              <a:buFont typeface="Palatino Linotype"/>
              <a:buNone/>
            </a:pPr>
            <a:r>
              <a:rPr lang="en-US">
                <a:solidFill>
                  <a:srgbClr val="ECD1B5"/>
                </a:solidFill>
              </a:rPr>
              <a:t>Inband Attacks</a:t>
            </a:r>
            <a:endParaRPr/>
          </a:p>
        </p:txBody>
      </p:sp>
      <p:sp>
        <p:nvSpPr>
          <p:cNvPr id="271" name="Google Shape;271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E3BB91"/>
              </a:buClr>
              <a:buSzPct val="100000"/>
              <a:buChar char="•"/>
            </a:pPr>
            <a:r>
              <a:rPr lang="en-US"/>
              <a:t>Uses the same communication channel for injecting SQL code and retrieving results</a:t>
            </a:r>
            <a:endParaRPr/>
          </a:p>
          <a:p>
            <a:pPr marL="342900" lvl="1" indent="-342900" algn="l" rtl="0">
              <a:spcBef>
                <a:spcPts val="444"/>
              </a:spcBef>
              <a:spcAft>
                <a:spcPts val="0"/>
              </a:spcAft>
              <a:buClr>
                <a:srgbClr val="E3BB91"/>
              </a:buClr>
              <a:buSzPct val="100000"/>
              <a:buFont typeface="Arial"/>
              <a:buChar char="•"/>
            </a:pPr>
            <a:r>
              <a:rPr lang="en-US" sz="2400"/>
              <a:t>The retrieved data are presented directly in application Web page</a:t>
            </a:r>
            <a:endParaRPr/>
          </a:p>
          <a:p>
            <a:pPr marL="342900" lvl="1" indent="-342900" algn="l" rtl="0">
              <a:spcBef>
                <a:spcPts val="444"/>
              </a:spcBef>
              <a:spcAft>
                <a:spcPts val="0"/>
              </a:spcAft>
              <a:buClr>
                <a:srgbClr val="E3BB91"/>
              </a:buClr>
              <a:buSzPct val="100000"/>
              <a:buFont typeface="Arial"/>
              <a:buChar char="•"/>
            </a:pPr>
            <a:r>
              <a:rPr lang="en-US" sz="2400"/>
              <a:t>Include:</a:t>
            </a:r>
            <a:endParaRPr/>
          </a:p>
          <a:p>
            <a:pPr marL="1200150" lvl="3" indent="-225425" algn="l" rtl="0">
              <a:spcBef>
                <a:spcPts val="370"/>
              </a:spcBef>
              <a:spcAft>
                <a:spcPts val="0"/>
              </a:spcAft>
              <a:buClr>
                <a:srgbClr val="FEFEFE"/>
              </a:buClr>
              <a:buSzPct val="100000"/>
              <a:buNone/>
            </a:pPr>
            <a:endParaRPr sz="2000"/>
          </a:p>
        </p:txBody>
      </p:sp>
      <p:grpSp>
        <p:nvGrpSpPr>
          <p:cNvPr id="272" name="Google Shape;272;p29"/>
          <p:cNvGrpSpPr/>
          <p:nvPr/>
        </p:nvGrpSpPr>
        <p:grpSpPr>
          <a:xfrm>
            <a:off x="762967" y="3352800"/>
            <a:ext cx="7922865" cy="3200400"/>
            <a:chOff x="967" y="0"/>
            <a:chExt cx="7922865" cy="3200400"/>
          </a:xfrm>
        </p:grpSpPr>
        <p:sp>
          <p:nvSpPr>
            <p:cNvPr id="273" name="Google Shape;273;p29"/>
            <p:cNvSpPr/>
            <p:nvPr/>
          </p:nvSpPr>
          <p:spPr>
            <a:xfrm>
              <a:off x="967" y="0"/>
              <a:ext cx="2515195" cy="3200400"/>
            </a:xfrm>
            <a:prstGeom prst="roundRect">
              <a:avLst>
                <a:gd name="adj" fmla="val 10000"/>
              </a:avLst>
            </a:prstGeom>
            <a:solidFill>
              <a:srgbClr val="BBCFB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9"/>
            <p:cNvSpPr txBox="1"/>
            <p:nvPr/>
          </p:nvSpPr>
          <p:spPr>
            <a:xfrm>
              <a:off x="967" y="0"/>
              <a:ext cx="2515195" cy="960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Tautology</a:t>
              </a: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252486" y="960120"/>
              <a:ext cx="2012156" cy="2080260"/>
            </a:xfrm>
            <a:prstGeom prst="roundRect">
              <a:avLst>
                <a:gd name="adj" fmla="val 10000"/>
              </a:avLst>
            </a:prstGeom>
            <a:solidFill>
              <a:srgbClr val="648C6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9"/>
            <p:cNvSpPr txBox="1"/>
            <p:nvPr/>
          </p:nvSpPr>
          <p:spPr>
            <a:xfrm>
              <a:off x="311420" y="1019054"/>
              <a:ext cx="1894288" cy="19623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28575" rIns="38100" bIns="2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n-US" sz="15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This form of attack injects code in one or more conditional statements so that they always evaluate to true</a:t>
              </a: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2704802" y="0"/>
              <a:ext cx="2515195" cy="3200400"/>
            </a:xfrm>
            <a:prstGeom prst="roundRect">
              <a:avLst>
                <a:gd name="adj" fmla="val 10000"/>
              </a:avLst>
            </a:prstGeom>
            <a:solidFill>
              <a:srgbClr val="BBCFB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9"/>
            <p:cNvSpPr txBox="1"/>
            <p:nvPr/>
          </p:nvSpPr>
          <p:spPr>
            <a:xfrm>
              <a:off x="2704802" y="0"/>
              <a:ext cx="2515195" cy="960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End-of-line comment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2956321" y="960120"/>
              <a:ext cx="2012156" cy="2080260"/>
            </a:xfrm>
            <a:prstGeom prst="roundRect">
              <a:avLst>
                <a:gd name="adj" fmla="val 10000"/>
              </a:avLst>
            </a:prstGeom>
            <a:solidFill>
              <a:srgbClr val="648C6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9"/>
            <p:cNvSpPr txBox="1"/>
            <p:nvPr/>
          </p:nvSpPr>
          <p:spPr>
            <a:xfrm>
              <a:off x="3015255" y="1019054"/>
              <a:ext cx="1894288" cy="19623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28575" rIns="38100" bIns="2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n-US" sz="15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After injecting code into a particular field, legitimate code that follows are nullified through usage of end of line comments</a:t>
              </a:r>
              <a:endParaRPr/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5408637" y="0"/>
              <a:ext cx="2515195" cy="3200400"/>
            </a:xfrm>
            <a:prstGeom prst="roundRect">
              <a:avLst>
                <a:gd name="adj" fmla="val 10000"/>
              </a:avLst>
            </a:prstGeom>
            <a:solidFill>
              <a:srgbClr val="BBCFB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 txBox="1"/>
            <p:nvPr/>
          </p:nvSpPr>
          <p:spPr>
            <a:xfrm>
              <a:off x="5408637" y="0"/>
              <a:ext cx="2515195" cy="960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Piggybacked queries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5660156" y="960120"/>
              <a:ext cx="2012156" cy="2080260"/>
            </a:xfrm>
            <a:prstGeom prst="roundRect">
              <a:avLst>
                <a:gd name="adj" fmla="val 10000"/>
              </a:avLst>
            </a:prstGeom>
            <a:solidFill>
              <a:srgbClr val="648C6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9"/>
            <p:cNvSpPr txBox="1"/>
            <p:nvPr/>
          </p:nvSpPr>
          <p:spPr>
            <a:xfrm>
              <a:off x="5719090" y="1019054"/>
              <a:ext cx="1894288" cy="19623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28575" rIns="38100" bIns="2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n-US" sz="15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attacker adds additional queries beyond the intended query, piggy-backing the attack on top of a legitimate request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3126F-334A-6B5F-DD7C-2F2EE222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9BAED-D431-543E-FE74-A67AD69D53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A659C1-54F9-1431-58E1-7E5D38BBB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876425"/>
            <a:ext cx="8432524" cy="36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8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rgbClr val="ECD1B5"/>
              </a:buClr>
              <a:buSzPts val="5400"/>
              <a:buFont typeface="Palatino Linotype"/>
              <a:buNone/>
            </a:pPr>
            <a:r>
              <a:rPr lang="en-US">
                <a:solidFill>
                  <a:srgbClr val="ECD1B5"/>
                </a:solidFill>
              </a:rPr>
              <a:t>Inferential Attack</a:t>
            </a:r>
            <a:endParaRPr/>
          </a:p>
        </p:txBody>
      </p:sp>
      <p:sp>
        <p:nvSpPr>
          <p:cNvPr id="291" name="Google Shape;291;p30"/>
          <p:cNvSpPr txBox="1">
            <a:spLocks noGrp="1"/>
          </p:cNvSpPr>
          <p:nvPr>
            <p:ph type="body" idx="1"/>
          </p:nvPr>
        </p:nvSpPr>
        <p:spPr>
          <a:xfrm>
            <a:off x="467544" y="1412776"/>
            <a:ext cx="8229600" cy="517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E3BB91"/>
              </a:buClr>
              <a:buSzPts val="2400"/>
              <a:buChar char="•"/>
            </a:pPr>
            <a:r>
              <a:rPr lang="en-US"/>
              <a:t>There is no actual transfer of data, but the attacker is able to reconstruct the information by sending particular requests and observing the resulting behavior of the Website/database server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E3BB91"/>
              </a:buClr>
              <a:buSzPts val="2400"/>
              <a:buChar char="•"/>
            </a:pPr>
            <a:r>
              <a:rPr lang="en-US"/>
              <a:t>Include:</a:t>
            </a:r>
            <a:endParaRPr/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Clr>
                <a:srgbClr val="E3BB91"/>
              </a:buClr>
              <a:buSzPts val="2200"/>
              <a:buChar char="o"/>
            </a:pPr>
            <a:r>
              <a:rPr lang="en-US" sz="2200"/>
              <a:t>Illegal/logically incorrect queries</a:t>
            </a:r>
            <a:endParaRPr/>
          </a:p>
          <a:p>
            <a:pPr marL="1143000" lvl="2" indent="-228600" algn="l" rtl="0">
              <a:spcBef>
                <a:spcPts val="380"/>
              </a:spcBef>
              <a:spcAft>
                <a:spcPts val="0"/>
              </a:spcAft>
              <a:buClr>
                <a:srgbClr val="E3BB91"/>
              </a:buClr>
              <a:buSzPts val="1900"/>
              <a:buChar char="•"/>
            </a:pPr>
            <a:r>
              <a:rPr lang="en-US" sz="1900"/>
              <a:t>This attack lets an attacker gather important information about the type and structure of the backend database of a Web application</a:t>
            </a:r>
            <a:endParaRPr/>
          </a:p>
          <a:p>
            <a:pPr marL="1143000" lvl="2" indent="-228600" algn="l" rtl="0">
              <a:spcBef>
                <a:spcPts val="380"/>
              </a:spcBef>
              <a:spcAft>
                <a:spcPts val="0"/>
              </a:spcAft>
              <a:buClr>
                <a:srgbClr val="E3BB91"/>
              </a:buClr>
              <a:buSzPts val="1900"/>
              <a:buChar char="•"/>
            </a:pPr>
            <a:r>
              <a:rPr lang="en-US" sz="1900"/>
              <a:t>The attack is considered a preliminary, information-gathering step for other attacks</a:t>
            </a:r>
            <a:endParaRPr/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Clr>
                <a:srgbClr val="E3BB91"/>
              </a:buClr>
              <a:buSzPts val="2200"/>
              <a:buChar char="o"/>
            </a:pPr>
            <a:r>
              <a:rPr lang="en-US" sz="2200"/>
              <a:t>Blind SQL injection</a:t>
            </a:r>
            <a:endParaRPr/>
          </a:p>
          <a:p>
            <a:pPr marL="1143000" lvl="2" indent="-228600" algn="l" rtl="0">
              <a:spcBef>
                <a:spcPts val="380"/>
              </a:spcBef>
              <a:spcAft>
                <a:spcPts val="0"/>
              </a:spcAft>
              <a:buClr>
                <a:srgbClr val="E3BB91"/>
              </a:buClr>
              <a:buSzPts val="1900"/>
              <a:buChar char="•"/>
            </a:pPr>
            <a:r>
              <a:rPr lang="en-US" sz="1900"/>
              <a:t>Allows attackers to infer the data present in a database system even when the system is sufficiently secure to not display any erroneous information back to the attacker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2A68-4506-74A2-76F9-7028B258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4F542-8F5C-A0B0-F060-6CD90835F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5FF24B-4CB2-9A10-86E5-97DD07E29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676525"/>
            <a:ext cx="69532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Font typeface="Palatino Linotype"/>
              <a:buNone/>
            </a:pPr>
            <a:r>
              <a:rPr lang="en-US"/>
              <a:t>Chapter 5</a:t>
            </a: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"/>
          </p:nvPr>
        </p:nvSpPr>
        <p:spPr>
          <a:xfrm>
            <a:off x="0" y="5033256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3200"/>
              <a:t>Database and </a:t>
            </a: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3200"/>
              <a:t>Data Center Security</a:t>
            </a:r>
            <a:endParaRPr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rgbClr val="ECD1B5"/>
              </a:buClr>
              <a:buSzPts val="5400"/>
              <a:buFont typeface="Palatino Linotype"/>
              <a:buNone/>
            </a:pPr>
            <a:r>
              <a:rPr lang="en-US">
                <a:solidFill>
                  <a:srgbClr val="ECD1B5"/>
                </a:solidFill>
              </a:rPr>
              <a:t>SQLi Countermeasures</a:t>
            </a:r>
            <a:endParaRPr/>
          </a:p>
        </p:txBody>
      </p:sp>
      <p:sp>
        <p:nvSpPr>
          <p:cNvPr id="298" name="Google Shape;298;p31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550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Char char="•"/>
            </a:pPr>
            <a:r>
              <a:rPr lang="en-US" dirty="0"/>
              <a:t>Three types:</a:t>
            </a:r>
            <a:endParaRPr dirty="0"/>
          </a:p>
        </p:txBody>
      </p:sp>
      <p:grpSp>
        <p:nvGrpSpPr>
          <p:cNvPr id="299" name="Google Shape;299;p31"/>
          <p:cNvGrpSpPr/>
          <p:nvPr/>
        </p:nvGrpSpPr>
        <p:grpSpPr>
          <a:xfrm>
            <a:off x="535080" y="2605308"/>
            <a:ext cx="8073838" cy="3157627"/>
            <a:chOff x="1680" y="609594"/>
            <a:chExt cx="8073838" cy="3157627"/>
          </a:xfrm>
        </p:grpSpPr>
        <p:sp>
          <p:nvSpPr>
            <p:cNvPr id="300" name="Google Shape;300;p31"/>
            <p:cNvSpPr/>
            <p:nvPr/>
          </p:nvSpPr>
          <p:spPr>
            <a:xfrm>
              <a:off x="1680" y="1344372"/>
              <a:ext cx="2221720" cy="1832454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405B5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 txBox="1"/>
            <p:nvPr/>
          </p:nvSpPr>
          <p:spPr>
            <a:xfrm>
              <a:off x="43850" y="1386542"/>
              <a:ext cx="2137380" cy="13554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lang="en-US" sz="16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Manual defensive </a:t>
              </a:r>
              <a:r>
                <a:rPr lang="en-US" sz="16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coding</a:t>
              </a:r>
              <a:r>
                <a:rPr lang="en-US" sz="16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practices</a:t>
              </a:r>
              <a:endParaRPr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lang="en-US" sz="16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Parameterized query insertion</a:t>
              </a:r>
              <a:endParaRPr dirty="0"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2209792" y="1371611"/>
              <a:ext cx="2395610" cy="239561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63" y="88472"/>
                  </a:moveTo>
                  <a:lnTo>
                    <a:pt x="12918" y="86737"/>
                  </a:lnTo>
                  <a:lnTo>
                    <a:pt x="12918" y="86737"/>
                  </a:lnTo>
                  <a:cubicBezTo>
                    <a:pt x="22026" y="102775"/>
                    <a:pt x="38670" y="113073"/>
                    <a:pt x="57087" y="114066"/>
                  </a:cubicBezTo>
                  <a:cubicBezTo>
                    <a:pt x="75503" y="115058"/>
                    <a:pt x="93158" y="106608"/>
                    <a:pt x="103936" y="91642"/>
                  </a:cubicBezTo>
                  <a:lnTo>
                    <a:pt x="101908" y="90490"/>
                  </a:lnTo>
                  <a:lnTo>
                    <a:pt x="108609" y="87605"/>
                  </a:lnTo>
                  <a:lnTo>
                    <a:pt x="109037" y="94538"/>
                  </a:lnTo>
                  <a:lnTo>
                    <a:pt x="107008" y="93386"/>
                  </a:lnTo>
                  <a:lnTo>
                    <a:pt x="107008" y="93386"/>
                  </a:lnTo>
                  <a:cubicBezTo>
                    <a:pt x="95597" y="109454"/>
                    <a:pt x="76769" y="118580"/>
                    <a:pt x="57087" y="117584"/>
                  </a:cubicBezTo>
                  <a:cubicBezTo>
                    <a:pt x="37405" y="116588"/>
                    <a:pt x="19595" y="105609"/>
                    <a:pt x="9863" y="88472"/>
                  </a:cubicBezTo>
                  <a:close/>
                </a:path>
              </a:pathLst>
            </a:custGeom>
            <a:solidFill>
              <a:srgbClr val="61888A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495396" y="2784158"/>
              <a:ext cx="1974862" cy="785337"/>
            </a:xfrm>
            <a:prstGeom prst="roundRect">
              <a:avLst>
                <a:gd name="adj" fmla="val 10000"/>
              </a:avLst>
            </a:prstGeom>
            <a:solidFill>
              <a:srgbClr val="61888A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 txBox="1"/>
            <p:nvPr/>
          </p:nvSpPr>
          <p:spPr>
            <a:xfrm>
              <a:off x="518398" y="2807160"/>
              <a:ext cx="1928858" cy="739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27925" rIns="41900" bIns="27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lang="en-US" sz="22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Defensive coding</a:t>
              </a:r>
              <a:endParaRPr dirty="0"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2804310" y="1344372"/>
              <a:ext cx="2221720" cy="1832454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405B5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 txBox="1"/>
            <p:nvPr/>
          </p:nvSpPr>
          <p:spPr>
            <a:xfrm>
              <a:off x="2846480" y="1779211"/>
              <a:ext cx="2137380" cy="13554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Signature based</a:t>
              </a: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Anomaly based</a:t>
              </a: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Code analysis</a:t>
              </a: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4953000" y="609594"/>
              <a:ext cx="2679496" cy="26794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47" y="31405"/>
                  </a:moveTo>
                  <a:lnTo>
                    <a:pt x="9647" y="31405"/>
                  </a:lnTo>
                  <a:cubicBezTo>
                    <a:pt x="19477" y="14096"/>
                    <a:pt x="37508" y="3048"/>
                    <a:pt x="57394" y="2153"/>
                  </a:cubicBezTo>
                  <a:cubicBezTo>
                    <a:pt x="77280" y="1257"/>
                    <a:pt x="96232" y="10638"/>
                    <a:pt x="107578" y="26993"/>
                  </a:cubicBezTo>
                  <a:lnTo>
                    <a:pt x="109393" y="25963"/>
                  </a:lnTo>
                  <a:lnTo>
                    <a:pt x="108987" y="32181"/>
                  </a:lnTo>
                  <a:lnTo>
                    <a:pt x="103020" y="29582"/>
                  </a:lnTo>
                  <a:lnTo>
                    <a:pt x="104835" y="28552"/>
                  </a:lnTo>
                  <a:lnTo>
                    <a:pt x="104835" y="28552"/>
                  </a:lnTo>
                  <a:cubicBezTo>
                    <a:pt x="94053" y="13180"/>
                    <a:pt x="76148" y="4404"/>
                    <a:pt x="57394" y="5298"/>
                  </a:cubicBezTo>
                  <a:cubicBezTo>
                    <a:pt x="38640" y="6191"/>
                    <a:pt x="21650" y="16630"/>
                    <a:pt x="12379" y="32956"/>
                  </a:cubicBezTo>
                  <a:close/>
                </a:path>
              </a:pathLst>
            </a:custGeom>
            <a:solidFill>
              <a:srgbClr val="61888A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3298026" y="951703"/>
              <a:ext cx="1974862" cy="785337"/>
            </a:xfrm>
            <a:prstGeom prst="roundRect">
              <a:avLst>
                <a:gd name="adj" fmla="val 10000"/>
              </a:avLst>
            </a:prstGeom>
            <a:solidFill>
              <a:srgbClr val="61888A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 txBox="1"/>
            <p:nvPr/>
          </p:nvSpPr>
          <p:spPr>
            <a:xfrm>
              <a:off x="3321028" y="974705"/>
              <a:ext cx="1928858" cy="739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27925" rIns="41900" bIns="27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lang="en-US" sz="2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Detection </a:t>
              </a: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5606941" y="1344372"/>
              <a:ext cx="2221720" cy="1832454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405B5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 txBox="1"/>
            <p:nvPr/>
          </p:nvSpPr>
          <p:spPr>
            <a:xfrm>
              <a:off x="5649111" y="1386542"/>
              <a:ext cx="2137380" cy="13554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Check queries at runtime to see if they conform to a model of expected queries</a:t>
              </a: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6100656" y="2784158"/>
              <a:ext cx="1974862" cy="785337"/>
            </a:xfrm>
            <a:prstGeom prst="roundRect">
              <a:avLst>
                <a:gd name="adj" fmla="val 10000"/>
              </a:avLst>
            </a:prstGeom>
            <a:solidFill>
              <a:srgbClr val="61888A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1"/>
            <p:cNvSpPr txBox="1"/>
            <p:nvPr/>
          </p:nvSpPr>
          <p:spPr>
            <a:xfrm>
              <a:off x="6123658" y="2807160"/>
              <a:ext cx="1928858" cy="739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27925" rIns="41900" bIns="27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lang="en-US" sz="2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Run-time prevention</a:t>
              </a:r>
              <a:endParaRPr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D018-7F02-A507-11C2-BDCEE157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B9C4E-71D0-D5DE-CA22-2E81245BF3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$username = $_POST['username'];</a:t>
            </a:r>
          </a:p>
          <a:p>
            <a:r>
              <a:rPr lang="en-US" dirty="0"/>
              <a:t>$password = $_POST['password'];</a:t>
            </a:r>
          </a:p>
          <a:p>
            <a:endParaRPr lang="en-US" dirty="0"/>
          </a:p>
          <a:p>
            <a:r>
              <a:rPr lang="en-US" dirty="0"/>
              <a:t>$query = "SELECT * FROM users WHERE username='$username' AND password='$password'";</a:t>
            </a:r>
          </a:p>
          <a:p>
            <a:r>
              <a:rPr lang="en-US" dirty="0"/>
              <a:t>$result = </a:t>
            </a:r>
            <a:r>
              <a:rPr lang="en-US" dirty="0" err="1"/>
              <a:t>mysqli_query</a:t>
            </a:r>
            <a:r>
              <a:rPr lang="en-US" dirty="0"/>
              <a:t>($connection, $query);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828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rgbClr val="ECD1B5"/>
              </a:buClr>
              <a:buSzPts val="5400"/>
              <a:buFont typeface="Palatino Linotype"/>
              <a:buNone/>
            </a:pPr>
            <a:r>
              <a:rPr lang="en-US">
                <a:solidFill>
                  <a:srgbClr val="ECD1B5"/>
                </a:solidFill>
              </a:rPr>
              <a:t>Database Access Control</a:t>
            </a:r>
            <a:endParaRPr/>
          </a:p>
        </p:txBody>
      </p:sp>
      <p:grpSp>
        <p:nvGrpSpPr>
          <p:cNvPr id="320" name="Google Shape;320;p32"/>
          <p:cNvGrpSpPr/>
          <p:nvPr/>
        </p:nvGrpSpPr>
        <p:grpSpPr>
          <a:xfrm>
            <a:off x="467823" y="1675262"/>
            <a:ext cx="8381440" cy="4944658"/>
            <a:chOff x="279" y="118470"/>
            <a:chExt cx="8381440" cy="4944658"/>
          </a:xfrm>
        </p:grpSpPr>
        <p:sp>
          <p:nvSpPr>
            <p:cNvPr id="321" name="Google Shape;321;p32"/>
            <p:cNvSpPr/>
            <p:nvPr/>
          </p:nvSpPr>
          <p:spPr>
            <a:xfrm>
              <a:off x="279" y="118470"/>
              <a:ext cx="3916560" cy="979140"/>
            </a:xfrm>
            <a:prstGeom prst="roundRect">
              <a:avLst>
                <a:gd name="adj" fmla="val 10000"/>
              </a:avLst>
            </a:prstGeom>
            <a:solidFill>
              <a:srgbClr val="88A0AC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2"/>
            <p:cNvSpPr txBox="1"/>
            <p:nvPr/>
          </p:nvSpPr>
          <p:spPr>
            <a:xfrm>
              <a:off x="28957" y="147148"/>
              <a:ext cx="3859204" cy="921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Arial"/>
                <a:buNone/>
              </a:pPr>
              <a:r>
                <a:rPr lang="en-US" sz="27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Database access control system determines:</a:t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2"/>
            <p:cNvSpPr/>
            <p:nvPr/>
          </p:nvSpPr>
          <p:spPr>
            <a:xfrm rot="5400000">
              <a:off x="1872885" y="1183285"/>
              <a:ext cx="171349" cy="171349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279" y="1440310"/>
              <a:ext cx="3916560" cy="979140"/>
            </a:xfrm>
            <a:prstGeom prst="roundRect">
              <a:avLst>
                <a:gd name="adj" fmla="val 10000"/>
              </a:avLst>
            </a:prstGeom>
            <a:solidFill>
              <a:srgbClr val="ECD1CD">
                <a:alpha val="89803"/>
              </a:srgb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2"/>
            <p:cNvSpPr txBox="1"/>
            <p:nvPr/>
          </p:nvSpPr>
          <p:spPr>
            <a:xfrm>
              <a:off x="28957" y="1468988"/>
              <a:ext cx="3859204" cy="921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n-US" sz="15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If the user has access to the entire database or just portions of it</a:t>
              </a: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2"/>
            <p:cNvSpPr/>
            <p:nvPr/>
          </p:nvSpPr>
          <p:spPr>
            <a:xfrm rot="5400000">
              <a:off x="1872885" y="2505125"/>
              <a:ext cx="171349" cy="171349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279" y="2762149"/>
              <a:ext cx="3916560" cy="979140"/>
            </a:xfrm>
            <a:prstGeom prst="roundRect">
              <a:avLst>
                <a:gd name="adj" fmla="val 10000"/>
              </a:avLst>
            </a:prstGeom>
            <a:solidFill>
              <a:srgbClr val="ECD1CD">
                <a:alpha val="89803"/>
              </a:srgb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2"/>
            <p:cNvSpPr txBox="1"/>
            <p:nvPr/>
          </p:nvSpPr>
          <p:spPr>
            <a:xfrm>
              <a:off x="28957" y="2790827"/>
              <a:ext cx="3859204" cy="921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n-US" sz="15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What access rights the user has (create, insert, delete, update, read, write)</a:t>
              </a: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4465159" y="118470"/>
              <a:ext cx="3916560" cy="979140"/>
            </a:xfrm>
            <a:prstGeom prst="roundRect">
              <a:avLst>
                <a:gd name="adj" fmla="val 10000"/>
              </a:avLst>
            </a:prstGeom>
            <a:solidFill>
              <a:srgbClr val="88A0AC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2"/>
            <p:cNvSpPr txBox="1"/>
            <p:nvPr/>
          </p:nvSpPr>
          <p:spPr>
            <a:xfrm>
              <a:off x="4493837" y="147148"/>
              <a:ext cx="3859204" cy="921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lang="en-US" sz="2700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Can support a range of administrative policies</a:t>
              </a:r>
              <a:endParaRPr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2"/>
            <p:cNvSpPr/>
            <p:nvPr/>
          </p:nvSpPr>
          <p:spPr>
            <a:xfrm rot="5400000">
              <a:off x="6337764" y="1183285"/>
              <a:ext cx="171349" cy="171349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4465159" y="1440310"/>
              <a:ext cx="3916560" cy="979140"/>
            </a:xfrm>
            <a:prstGeom prst="roundRect">
              <a:avLst>
                <a:gd name="adj" fmla="val 10000"/>
              </a:avLst>
            </a:prstGeom>
            <a:solidFill>
              <a:srgbClr val="ECD1CD">
                <a:alpha val="89803"/>
              </a:srgb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2"/>
            <p:cNvSpPr txBox="1"/>
            <p:nvPr/>
          </p:nvSpPr>
          <p:spPr>
            <a:xfrm>
              <a:off x="4493837" y="1468988"/>
              <a:ext cx="3859204" cy="921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n-US" sz="15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Centralized administration</a:t>
              </a: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Small number of privileged users may grant and revoke access rights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2"/>
            <p:cNvSpPr/>
            <p:nvPr/>
          </p:nvSpPr>
          <p:spPr>
            <a:xfrm rot="5400000">
              <a:off x="6337764" y="2505125"/>
              <a:ext cx="171349" cy="171349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4465159" y="2762149"/>
              <a:ext cx="3916560" cy="979140"/>
            </a:xfrm>
            <a:prstGeom prst="roundRect">
              <a:avLst>
                <a:gd name="adj" fmla="val 10000"/>
              </a:avLst>
            </a:prstGeom>
            <a:solidFill>
              <a:srgbClr val="ECD1CD">
                <a:alpha val="89803"/>
              </a:srgb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2"/>
            <p:cNvSpPr txBox="1"/>
            <p:nvPr/>
          </p:nvSpPr>
          <p:spPr>
            <a:xfrm>
              <a:off x="4493837" y="2790827"/>
              <a:ext cx="3859204" cy="921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n-US" sz="15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Ownership-based administration</a:t>
              </a: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creator of a table may grant and revoke access rights to the table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2"/>
            <p:cNvSpPr/>
            <p:nvPr/>
          </p:nvSpPr>
          <p:spPr>
            <a:xfrm rot="5400000">
              <a:off x="6337764" y="3826964"/>
              <a:ext cx="171349" cy="171349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4465159" y="4083988"/>
              <a:ext cx="3916560" cy="979140"/>
            </a:xfrm>
            <a:prstGeom prst="roundRect">
              <a:avLst>
                <a:gd name="adj" fmla="val 10000"/>
              </a:avLst>
            </a:prstGeom>
            <a:solidFill>
              <a:srgbClr val="ECD1CD">
                <a:alpha val="89803"/>
              </a:srgb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2"/>
            <p:cNvSpPr txBox="1"/>
            <p:nvPr/>
          </p:nvSpPr>
          <p:spPr>
            <a:xfrm>
              <a:off x="4493837" y="4112666"/>
              <a:ext cx="3859204" cy="921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n-US" sz="15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Decentralized administration</a:t>
              </a: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owner of the table may grant and revoke authorization rights to other users, allowing them to grant and revoke access rights to the table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rgbClr val="ECD1B5"/>
              </a:buClr>
              <a:buSzPts val="5400"/>
              <a:buFont typeface="Palatino Linotype"/>
              <a:buNone/>
            </a:pPr>
            <a:r>
              <a:rPr lang="en-US">
                <a:solidFill>
                  <a:srgbClr val="ECD1B5"/>
                </a:solidFill>
              </a:rPr>
              <a:t>SQL Access Controls</a:t>
            </a:r>
            <a:endParaRPr/>
          </a:p>
        </p:txBody>
      </p:sp>
      <p:sp>
        <p:nvSpPr>
          <p:cNvPr id="346" name="Google Shape;346;p33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BB91"/>
              </a:buClr>
              <a:buSzPct val="100000"/>
              <a:buChar char="•"/>
            </a:pPr>
            <a:r>
              <a:rPr lang="en-US" sz="2800"/>
              <a:t>Two commands for managing access rights: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E3BB91"/>
              </a:buClr>
              <a:buSzPct val="100000"/>
              <a:buChar char="•"/>
            </a:pPr>
            <a:r>
              <a:rPr lang="en-US" sz="2400"/>
              <a:t>Grant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E3BB91"/>
              </a:buClr>
              <a:buSzPct val="100000"/>
              <a:buChar char="o"/>
            </a:pPr>
            <a:r>
              <a:rPr lang="en-US" sz="2000"/>
              <a:t>Used to grant one or more access rights or can be used to assign a user to a role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E3BB91"/>
              </a:buClr>
              <a:buSzPct val="100000"/>
              <a:buChar char="•"/>
            </a:pPr>
            <a:r>
              <a:rPr lang="en-US" sz="2400"/>
              <a:t>Revoke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E3BB91"/>
              </a:buClr>
              <a:buSzPct val="100000"/>
              <a:buChar char="o"/>
            </a:pPr>
            <a:r>
              <a:rPr lang="en-US" sz="2000"/>
              <a:t>Revokes the access rights</a:t>
            </a:r>
            <a:endParaRPr/>
          </a:p>
          <a:p>
            <a:pPr marL="1600200" lvl="3" indent="-111125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E3BB91"/>
              </a:buClr>
              <a:buSzPct val="100000"/>
              <a:buNone/>
            </a:pPr>
            <a:endParaRPr sz="2000"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E3BB91"/>
              </a:buClr>
              <a:buSzPct val="100000"/>
              <a:buChar char="•"/>
            </a:pPr>
            <a:r>
              <a:rPr lang="en-US" sz="2800"/>
              <a:t>Typical access rights are: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E3BB91"/>
              </a:buClr>
              <a:buSzPct val="100000"/>
              <a:buChar char="•"/>
            </a:pPr>
            <a:r>
              <a:rPr lang="en-US" sz="2400"/>
              <a:t>Select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E3BB91"/>
              </a:buClr>
              <a:buSzPct val="100000"/>
              <a:buChar char="•"/>
            </a:pPr>
            <a:r>
              <a:rPr lang="en-US" sz="2400"/>
              <a:t>Insert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E3BB91"/>
              </a:buClr>
              <a:buSzPct val="100000"/>
              <a:buChar char="•"/>
            </a:pPr>
            <a:r>
              <a:rPr lang="en-US" sz="2400"/>
              <a:t>Update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E3BB91"/>
              </a:buClr>
              <a:buSzPct val="100000"/>
              <a:buChar char="•"/>
            </a:pPr>
            <a:r>
              <a:rPr lang="en-US" sz="2400"/>
              <a:t>Delete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E3BB91"/>
              </a:buClr>
              <a:buSzPct val="100000"/>
              <a:buChar char="•"/>
            </a:pPr>
            <a:r>
              <a:rPr lang="en-US" sz="2400"/>
              <a:t>References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34" descr="f6.pdf"/>
          <p:cNvPicPr preferRelativeResize="0"/>
          <p:nvPr/>
        </p:nvPicPr>
        <p:blipFill rotWithShape="1">
          <a:blip r:embed="rId3">
            <a:alphaModFix/>
          </a:blip>
          <a:srcRect b="41666"/>
          <a:stretch/>
        </p:blipFill>
        <p:spPr>
          <a:xfrm>
            <a:off x="404650" y="231619"/>
            <a:ext cx="8394076" cy="633670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"/>
          <p:cNvSpPr txBox="1">
            <a:spLocks noGrp="1"/>
          </p:cNvSpPr>
          <p:nvPr>
            <p:ph type="title"/>
          </p:nvPr>
        </p:nvSpPr>
        <p:spPr>
          <a:xfrm>
            <a:off x="0" y="-30708"/>
            <a:ext cx="91440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rgbClr val="ECD1B5"/>
              </a:buClr>
              <a:buSzPts val="5400"/>
              <a:buFont typeface="Palatino Linotype"/>
              <a:buNone/>
            </a:pPr>
            <a:r>
              <a:rPr lang="en-US">
                <a:solidFill>
                  <a:srgbClr val="ECD1B5"/>
                </a:solidFill>
              </a:rPr>
              <a:t>Role-Based Access Control </a:t>
            </a:r>
            <a:br>
              <a:rPr lang="en-US">
                <a:solidFill>
                  <a:srgbClr val="ECD1B5"/>
                </a:solidFill>
              </a:rPr>
            </a:br>
            <a:r>
              <a:rPr lang="en-US">
                <a:solidFill>
                  <a:srgbClr val="ECD1B5"/>
                </a:solidFill>
              </a:rPr>
              <a:t>(RBAC)</a:t>
            </a:r>
            <a:endParaRPr/>
          </a:p>
        </p:txBody>
      </p:sp>
      <p:sp>
        <p:nvSpPr>
          <p:cNvPr id="359" name="Google Shape;359;p35"/>
          <p:cNvSpPr txBox="1">
            <a:spLocks noGrp="1"/>
          </p:cNvSpPr>
          <p:nvPr>
            <p:ph type="body" idx="1"/>
          </p:nvPr>
        </p:nvSpPr>
        <p:spPr>
          <a:xfrm>
            <a:off x="395536" y="1772816"/>
            <a:ext cx="8229600" cy="2037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BB91"/>
              </a:buClr>
              <a:buSzPct val="180000"/>
              <a:buChar char="•"/>
            </a:pPr>
            <a:r>
              <a:rPr lang="en-US" sz="2000"/>
              <a:t>Role-based access control eases administrative burden and improves security</a:t>
            </a:r>
            <a:endParaRPr/>
          </a:p>
          <a:p>
            <a:pPr marL="342900" lvl="0" indent="-14859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rgbClr val="E3BB91"/>
              </a:buClr>
              <a:buSzPct val="180000"/>
              <a:buNone/>
            </a:pPr>
            <a:endParaRPr sz="2000"/>
          </a:p>
          <a:p>
            <a:pPr marL="342900" lvl="0" indent="-34290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rgbClr val="E3BB91"/>
              </a:buClr>
              <a:buSzPct val="180000"/>
              <a:buChar char="•"/>
            </a:pPr>
            <a:r>
              <a:rPr lang="en-US" sz="2000"/>
              <a:t>A database RBAC needs to provide the following capabilities: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289"/>
              </a:spcBef>
              <a:spcAft>
                <a:spcPts val="0"/>
              </a:spcAft>
              <a:buClr>
                <a:srgbClr val="E3BB91"/>
              </a:buClr>
              <a:buSzPct val="180000"/>
              <a:buChar char="•"/>
            </a:pPr>
            <a:r>
              <a:rPr lang="en-US" sz="1700"/>
              <a:t>Create and delete roles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289"/>
              </a:spcBef>
              <a:spcAft>
                <a:spcPts val="0"/>
              </a:spcAft>
              <a:buClr>
                <a:srgbClr val="E3BB91"/>
              </a:buClr>
              <a:buSzPct val="180000"/>
              <a:buChar char="•"/>
            </a:pPr>
            <a:r>
              <a:rPr lang="en-US" sz="1700"/>
              <a:t>Define permissions for a role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289"/>
              </a:spcBef>
              <a:spcAft>
                <a:spcPts val="0"/>
              </a:spcAft>
              <a:buClr>
                <a:srgbClr val="E3BB91"/>
              </a:buClr>
              <a:buSzPct val="180000"/>
              <a:buChar char="•"/>
            </a:pPr>
            <a:r>
              <a:rPr lang="en-US" sz="1700"/>
              <a:t>Assign and cancel assignment of users to roles</a:t>
            </a:r>
            <a:endParaRPr/>
          </a:p>
          <a:p>
            <a:pPr marL="1143000" lvl="2" indent="-63436" algn="l" rtl="0">
              <a:lnSpc>
                <a:spcPct val="90000"/>
              </a:lnSpc>
              <a:spcBef>
                <a:spcPts val="289"/>
              </a:spcBef>
              <a:spcAft>
                <a:spcPts val="0"/>
              </a:spcAft>
              <a:buClr>
                <a:srgbClr val="E3BB91"/>
              </a:buClr>
              <a:buSzPct val="180000"/>
              <a:buNone/>
            </a:pPr>
            <a:endParaRPr sz="1700"/>
          </a:p>
          <a:p>
            <a:pPr marL="342900" lvl="0" indent="-34290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rgbClr val="E3BB91"/>
              </a:buClr>
              <a:buSzPct val="180000"/>
              <a:buChar char="•"/>
            </a:pPr>
            <a:r>
              <a:rPr lang="en-US" sz="2000"/>
              <a:t>Categories of database users:</a:t>
            </a:r>
            <a:endParaRPr/>
          </a:p>
        </p:txBody>
      </p:sp>
      <p:grpSp>
        <p:nvGrpSpPr>
          <p:cNvPr id="360" name="Google Shape;360;p35"/>
          <p:cNvGrpSpPr/>
          <p:nvPr/>
        </p:nvGrpSpPr>
        <p:grpSpPr>
          <a:xfrm>
            <a:off x="326160" y="3966351"/>
            <a:ext cx="8419670" cy="2651829"/>
            <a:chOff x="2632" y="3951"/>
            <a:chExt cx="8419670" cy="2651829"/>
          </a:xfrm>
        </p:grpSpPr>
        <p:sp>
          <p:nvSpPr>
            <p:cNvPr id="361" name="Google Shape;361;p35"/>
            <p:cNvSpPr/>
            <p:nvPr/>
          </p:nvSpPr>
          <p:spPr>
            <a:xfrm>
              <a:off x="2632" y="3951"/>
              <a:ext cx="2566972" cy="1026789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5"/>
            <p:cNvSpPr txBox="1"/>
            <p:nvPr/>
          </p:nvSpPr>
          <p:spPr>
            <a:xfrm>
              <a:off x="2632" y="3951"/>
              <a:ext cx="2566972" cy="1026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000" tIns="73150" rIns="128000" bIns="73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r>
                <a:rPr lang="en-US" sz="1800" b="0" i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Application owner</a:t>
              </a: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2632" y="1030740"/>
              <a:ext cx="2566972" cy="1625040"/>
            </a:xfrm>
            <a:prstGeom prst="rect">
              <a:avLst/>
            </a:prstGeom>
            <a:solidFill>
              <a:srgbClr val="ECD1CD">
                <a:alpha val="89803"/>
              </a:srgb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5"/>
            <p:cNvSpPr txBox="1"/>
            <p:nvPr/>
          </p:nvSpPr>
          <p:spPr>
            <a:xfrm>
              <a:off x="2632" y="1030740"/>
              <a:ext cx="2566972" cy="1625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675" tIns="74675" rIns="99550" bIns="112000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Char char="•"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An end user who owns database objects as part of an application</a:t>
              </a:r>
              <a:endPara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2928981" y="3951"/>
              <a:ext cx="2566972" cy="1026789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5"/>
            <p:cNvSpPr txBox="1"/>
            <p:nvPr/>
          </p:nvSpPr>
          <p:spPr>
            <a:xfrm>
              <a:off x="2928981" y="3951"/>
              <a:ext cx="2566972" cy="1026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000" tIns="73150" rIns="128000" bIns="73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r>
                <a:rPr lang="en-US"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End user</a:t>
              </a: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2928981" y="1030740"/>
              <a:ext cx="2566972" cy="1625040"/>
            </a:xfrm>
            <a:prstGeom prst="rect">
              <a:avLst/>
            </a:prstGeom>
            <a:solidFill>
              <a:srgbClr val="ECD1CD">
                <a:alpha val="89803"/>
              </a:srgb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5"/>
            <p:cNvSpPr txBox="1"/>
            <p:nvPr/>
          </p:nvSpPr>
          <p:spPr>
            <a:xfrm>
              <a:off x="2928981" y="1030740"/>
              <a:ext cx="2566972" cy="1625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675" tIns="74675" rIns="99550" bIns="112000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Char char="•"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An end user who operates on database objects via a particular application but does not own any of the database objects</a:t>
              </a: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5855330" y="3951"/>
              <a:ext cx="2566972" cy="1026789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 txBox="1"/>
            <p:nvPr/>
          </p:nvSpPr>
          <p:spPr>
            <a:xfrm>
              <a:off x="5855330" y="3951"/>
              <a:ext cx="2566972" cy="1026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000" tIns="73150" rIns="128000" bIns="73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r>
                <a:rPr lang="en-US"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Administrator</a:t>
              </a: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5855330" y="1030740"/>
              <a:ext cx="2566972" cy="1625040"/>
            </a:xfrm>
            <a:prstGeom prst="rect">
              <a:avLst/>
            </a:prstGeom>
            <a:solidFill>
              <a:srgbClr val="ECD1CD">
                <a:alpha val="89803"/>
              </a:srgb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 txBox="1"/>
            <p:nvPr/>
          </p:nvSpPr>
          <p:spPr>
            <a:xfrm>
              <a:off x="5855330" y="1030740"/>
              <a:ext cx="2566972" cy="1625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675" tIns="74675" rIns="99550" bIns="112000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Char char="•"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User who has administrative responsibility for part or all of the database</a:t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8439" y="0"/>
            <a:ext cx="7285561" cy="7042201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6"/>
          <p:cNvSpPr txBox="1"/>
          <p:nvPr/>
        </p:nvSpPr>
        <p:spPr>
          <a:xfrm>
            <a:off x="508000" y="1905000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6"/>
          <p:cNvSpPr/>
          <p:nvPr/>
        </p:nvSpPr>
        <p:spPr>
          <a:xfrm>
            <a:off x="0" y="1412776"/>
            <a:ext cx="1835696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Table 5.2 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Fixed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Roles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Microsoft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SQL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Server </a:t>
            </a:r>
            <a:endParaRPr/>
          </a:p>
        </p:txBody>
      </p:sp>
      <p:sp>
        <p:nvSpPr>
          <p:cNvPr id="381" name="Google Shape;381;p36"/>
          <p:cNvSpPr txBox="1"/>
          <p:nvPr/>
        </p:nvSpPr>
        <p:spPr>
          <a:xfrm>
            <a:off x="72008" y="6405529"/>
            <a:ext cx="169168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(Table is on page 165 in the textbook)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37" descr="f7.pdf"/>
          <p:cNvPicPr preferRelativeResize="0"/>
          <p:nvPr/>
        </p:nvPicPr>
        <p:blipFill rotWithShape="1">
          <a:blip r:embed="rId3">
            <a:alphaModFix/>
          </a:blip>
          <a:srcRect t="12211" b="15823"/>
          <a:stretch/>
        </p:blipFill>
        <p:spPr>
          <a:xfrm>
            <a:off x="1259632" y="260648"/>
            <a:ext cx="6805930" cy="633840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38"/>
          <p:cNvPicPr preferRelativeResize="0"/>
          <p:nvPr/>
        </p:nvPicPr>
        <p:blipFill rotWithShape="1">
          <a:blip r:embed="rId3">
            <a:alphaModFix/>
          </a:blip>
          <a:srcRect t="5900" b="33199"/>
          <a:stretch/>
        </p:blipFill>
        <p:spPr>
          <a:xfrm>
            <a:off x="611560" y="260648"/>
            <a:ext cx="7981463" cy="629024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36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rgbClr val="ECD1B5"/>
              </a:buClr>
              <a:buSzPts val="5400"/>
              <a:buFont typeface="Palatino Linotype"/>
              <a:buNone/>
            </a:pPr>
            <a:r>
              <a:rPr lang="en-US">
                <a:solidFill>
                  <a:srgbClr val="ECD1B5"/>
                </a:solidFill>
              </a:rPr>
              <a:t>Inference Detection</a:t>
            </a:r>
            <a:endParaRPr/>
          </a:p>
        </p:txBody>
      </p:sp>
      <p:sp>
        <p:nvSpPr>
          <p:cNvPr id="400" name="Google Shape;400;p39"/>
          <p:cNvSpPr txBox="1">
            <a:spLocks noGrp="1"/>
          </p:cNvSpPr>
          <p:nvPr>
            <p:ph type="body" idx="1"/>
          </p:nvPr>
        </p:nvSpPr>
        <p:spPr>
          <a:xfrm>
            <a:off x="457200" y="5791200"/>
            <a:ext cx="8229600" cy="80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342900" lvl="2" indent="-34290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ct val="100000"/>
              <a:buChar char="•"/>
            </a:pPr>
            <a:r>
              <a:rPr lang="en-US" sz="2400"/>
              <a:t>Some inference detection algorithm is needed for either of these approaches</a:t>
            </a:r>
            <a:endParaRPr/>
          </a:p>
          <a:p>
            <a:pPr marL="342900" lvl="2" indent="-342900" algn="l" rtl="0"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ct val="100000"/>
              <a:buChar char="•"/>
            </a:pPr>
            <a:r>
              <a:rPr lang="en-US" sz="2400"/>
              <a:t>Progress has been made in devising specific inference detection techniques for multilevel secure databases and statistical databases</a:t>
            </a:r>
            <a:endParaRPr/>
          </a:p>
        </p:txBody>
      </p:sp>
      <p:grpSp>
        <p:nvGrpSpPr>
          <p:cNvPr id="401" name="Google Shape;401;p39"/>
          <p:cNvGrpSpPr/>
          <p:nvPr/>
        </p:nvGrpSpPr>
        <p:grpSpPr>
          <a:xfrm>
            <a:off x="424080" y="915653"/>
            <a:ext cx="8067238" cy="4723580"/>
            <a:chOff x="195480" y="1153"/>
            <a:chExt cx="8067238" cy="4723580"/>
          </a:xfrm>
        </p:grpSpPr>
        <p:sp>
          <p:nvSpPr>
            <p:cNvPr id="402" name="Google Shape;402;p39"/>
            <p:cNvSpPr/>
            <p:nvPr/>
          </p:nvSpPr>
          <p:spPr>
            <a:xfrm>
              <a:off x="195480" y="1832204"/>
              <a:ext cx="2122957" cy="1061478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25400" cap="flat" cmpd="sng">
              <a:solidFill>
                <a:srgbClr val="425D4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9"/>
            <p:cNvSpPr txBox="1"/>
            <p:nvPr/>
          </p:nvSpPr>
          <p:spPr>
            <a:xfrm>
              <a:off x="226570" y="1863294"/>
              <a:ext cx="2060777" cy="9992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entury Gothic"/>
                <a:buNone/>
              </a:pPr>
              <a:r>
                <a:rPr lang="en-US" sz="1100" b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Two approaches</a:t>
              </a:r>
              <a:endParaRPr sz="11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4" name="Google Shape;404;p39"/>
            <p:cNvSpPr/>
            <p:nvPr/>
          </p:nvSpPr>
          <p:spPr>
            <a:xfrm rot="-3310531">
              <a:off x="1999520" y="1732378"/>
              <a:ext cx="1487017" cy="404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9"/>
            <p:cNvSpPr txBox="1"/>
            <p:nvPr/>
          </p:nvSpPr>
          <p:spPr>
            <a:xfrm rot="-3310531">
              <a:off x="2705854" y="1715418"/>
              <a:ext cx="74350" cy="74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Arial"/>
                <a:buNone/>
              </a:pPr>
              <a:endPara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3167621" y="611504"/>
              <a:ext cx="2122957" cy="1061478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25400" cap="flat" cmpd="sng">
              <a:solidFill>
                <a:srgbClr val="425D4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9"/>
            <p:cNvSpPr txBox="1"/>
            <p:nvPr/>
          </p:nvSpPr>
          <p:spPr>
            <a:xfrm>
              <a:off x="3198711" y="642594"/>
              <a:ext cx="2060777" cy="9992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entury Gothic"/>
                <a:buNone/>
              </a:pPr>
              <a:r>
                <a:rPr lang="en-US" sz="1100" b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Inference detection 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entury Gothic"/>
                <a:buNone/>
              </a:pPr>
              <a:r>
                <a:rPr lang="en-US" sz="1100" b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during database design</a:t>
              </a: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 rot="-2142401">
              <a:off x="5192284" y="816853"/>
              <a:ext cx="1045772" cy="404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 txBox="1"/>
            <p:nvPr/>
          </p:nvSpPr>
          <p:spPr>
            <a:xfrm rot="-2142401">
              <a:off x="5689025" y="810923"/>
              <a:ext cx="52288" cy="52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Arial"/>
                <a:buNone/>
              </a:pPr>
              <a:endPara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6139761" y="1153"/>
              <a:ext cx="2122957" cy="1061478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25400" cap="flat" cmpd="sng">
              <a:solidFill>
                <a:srgbClr val="425D4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 txBox="1"/>
            <p:nvPr/>
          </p:nvSpPr>
          <p:spPr>
            <a:xfrm>
              <a:off x="6170851" y="32243"/>
              <a:ext cx="2060777" cy="9992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entury Gothic"/>
                <a:buNone/>
              </a:pPr>
              <a:r>
                <a:rPr lang="en-US" sz="1100" b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Approach removes an inference channel by altering the database structure or by changing the access control regime to prevent inference</a:t>
              </a: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 rot="2142401">
              <a:off x="5192284" y="1427203"/>
              <a:ext cx="1045772" cy="404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 txBox="1"/>
            <p:nvPr/>
          </p:nvSpPr>
          <p:spPr>
            <a:xfrm rot="2142401">
              <a:off x="5689025" y="1421274"/>
              <a:ext cx="52288" cy="52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Arial"/>
                <a:buNone/>
              </a:pPr>
              <a:endPara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6139761" y="1221854"/>
              <a:ext cx="2122957" cy="1061478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25400" cap="flat" cmpd="sng">
              <a:solidFill>
                <a:srgbClr val="425D4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 txBox="1"/>
            <p:nvPr/>
          </p:nvSpPr>
          <p:spPr>
            <a:xfrm>
              <a:off x="6170851" y="1252944"/>
              <a:ext cx="2060777" cy="9992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entury Gothic"/>
                <a:buNone/>
              </a:pPr>
              <a:r>
                <a:rPr lang="en-US" sz="1100" b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Techniques in this category often result in unnecessarily stricter access controls that reduce availability</a:t>
              </a: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 rot="3310531">
              <a:off x="1999520" y="2953079"/>
              <a:ext cx="1487017" cy="404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 txBox="1"/>
            <p:nvPr/>
          </p:nvSpPr>
          <p:spPr>
            <a:xfrm rot="3310531">
              <a:off x="2705854" y="2936118"/>
              <a:ext cx="74350" cy="74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Arial"/>
                <a:buNone/>
              </a:pPr>
              <a:endPara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3167621" y="3052905"/>
              <a:ext cx="2122957" cy="1061478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25400" cap="flat" cmpd="sng">
              <a:solidFill>
                <a:srgbClr val="425D4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 txBox="1"/>
            <p:nvPr/>
          </p:nvSpPr>
          <p:spPr>
            <a:xfrm>
              <a:off x="3198711" y="3083995"/>
              <a:ext cx="2060777" cy="9992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entury Gothic"/>
                <a:buNone/>
              </a:pPr>
              <a:r>
                <a:rPr lang="en-US" sz="1100" b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Inference detection 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entury Gothic"/>
                <a:buNone/>
              </a:pPr>
              <a:r>
                <a:rPr lang="en-US" sz="1100" b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at query time</a:t>
              </a: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 rot="-2142401">
              <a:off x="5192284" y="3258254"/>
              <a:ext cx="1045772" cy="404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 txBox="1"/>
            <p:nvPr/>
          </p:nvSpPr>
          <p:spPr>
            <a:xfrm rot="-2142401">
              <a:off x="5689025" y="3252325"/>
              <a:ext cx="52288" cy="52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Arial"/>
                <a:buNone/>
              </a:pPr>
              <a:endPara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6139761" y="2442554"/>
              <a:ext cx="2122957" cy="1061478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25400" cap="flat" cmpd="sng">
              <a:solidFill>
                <a:srgbClr val="425D4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/>
            <p:cNvSpPr txBox="1"/>
            <p:nvPr/>
          </p:nvSpPr>
          <p:spPr>
            <a:xfrm>
              <a:off x="6170851" y="2473644"/>
              <a:ext cx="2060777" cy="9992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entury Gothic"/>
                <a:buNone/>
              </a:pPr>
              <a:r>
                <a:rPr lang="en-US" sz="1100" b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Approach seeks to eliminate an inference channel violation during a query or series of queries</a:t>
              </a: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 rot="2142401">
              <a:off x="5192284" y="3868604"/>
              <a:ext cx="1045772" cy="404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9"/>
            <p:cNvSpPr txBox="1"/>
            <p:nvPr/>
          </p:nvSpPr>
          <p:spPr>
            <a:xfrm rot="2142401">
              <a:off x="5689025" y="3862675"/>
              <a:ext cx="52288" cy="52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Arial"/>
                <a:buNone/>
              </a:pPr>
              <a:endParaRPr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6139761" y="3663255"/>
              <a:ext cx="2122957" cy="1061478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25400" cap="flat" cmpd="sng">
              <a:solidFill>
                <a:srgbClr val="425D4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9"/>
            <p:cNvSpPr txBox="1"/>
            <p:nvPr/>
          </p:nvSpPr>
          <p:spPr>
            <a:xfrm>
              <a:off x="6170851" y="3694345"/>
              <a:ext cx="2060777" cy="9992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entury Gothic"/>
                <a:buNone/>
              </a:pPr>
              <a:r>
                <a:rPr lang="en-US" sz="1100" b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If an inference channel is detected, the query is denied or altered</a:t>
              </a:r>
              <a:endParaRPr/>
            </a:p>
          </p:txBody>
        </p:sp>
      </p:grpSp>
      <p:cxnSp>
        <p:nvCxnSpPr>
          <p:cNvPr id="428" name="Google Shape;428;p39"/>
          <p:cNvCxnSpPr/>
          <p:nvPr/>
        </p:nvCxnSpPr>
        <p:spPr>
          <a:xfrm>
            <a:off x="0" y="5715000"/>
            <a:ext cx="9144000" cy="1588"/>
          </a:xfrm>
          <a:prstGeom prst="straightConnector1">
            <a:avLst/>
          </a:prstGeom>
          <a:noFill/>
          <a:ln w="28575" cap="flat" cmpd="sng">
            <a:solidFill>
              <a:srgbClr val="E7EEE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-180528" y="32048"/>
            <a:ext cx="3275856" cy="1484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ECD1B5"/>
              </a:buClr>
              <a:buSzPts val="4800"/>
              <a:buFont typeface="Palatino Linotype"/>
              <a:buNone/>
            </a:pPr>
            <a:r>
              <a:rPr lang="en-US" sz="4800">
                <a:solidFill>
                  <a:srgbClr val="ECD1B5"/>
                </a:solidFill>
              </a:rPr>
              <a:t>Database Security</a:t>
            </a:r>
            <a:endParaRPr/>
          </a:p>
        </p:txBody>
      </p:sp>
      <p:grpSp>
        <p:nvGrpSpPr>
          <p:cNvPr id="108" name="Google Shape;108;p15"/>
          <p:cNvGrpSpPr/>
          <p:nvPr/>
        </p:nvGrpSpPr>
        <p:grpSpPr>
          <a:xfrm>
            <a:off x="819793" y="255954"/>
            <a:ext cx="8060338" cy="6295863"/>
            <a:chOff x="178517" y="291722"/>
            <a:chExt cx="8060338" cy="6295863"/>
          </a:xfrm>
        </p:grpSpPr>
        <p:sp>
          <p:nvSpPr>
            <p:cNvPr id="109" name="Google Shape;109;p15"/>
            <p:cNvSpPr/>
            <p:nvPr/>
          </p:nvSpPr>
          <p:spPr>
            <a:xfrm>
              <a:off x="3778932" y="2650800"/>
              <a:ext cx="1974051" cy="1974051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A83E25"/>
                </a:gs>
                <a:gs pos="80000">
                  <a:srgbClr val="DD5232"/>
                </a:gs>
                <a:gs pos="100000">
                  <a:srgbClr val="E2512E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3875297" y="2747165"/>
              <a:ext cx="1781321" cy="17813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625" tIns="40625" rIns="40625" bIns="406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Reasons database security has not kept pace with the increased reliance on databases are:</a:t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 rot="-5379854">
              <a:off x="4659183" y="2537579"/>
              <a:ext cx="226445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w="9525" cap="flat" cmpd="sng">
              <a:solidFill>
                <a:srgbClr val="ECD1B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475445" y="291722"/>
              <a:ext cx="2607746" cy="2132636"/>
            </a:xfrm>
            <a:prstGeom prst="roundRect">
              <a:avLst>
                <a:gd name="adj" fmla="val 16667"/>
              </a:avLst>
            </a:prstGeom>
            <a:solidFill>
              <a:srgbClr val="61888A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 txBox="1"/>
            <p:nvPr/>
          </p:nvSpPr>
          <p:spPr>
            <a:xfrm>
              <a:off x="3579552" y="395829"/>
              <a:ext cx="2399532" cy="19244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There is a dramatic imbalance between the complexity of modern database management systems (DBMS) and the security technique used to protect these critical systems</a:t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 rot="-1310113">
              <a:off x="5737441" y="3161762"/>
              <a:ext cx="433289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w="9525" cap="flat" cmpd="sng">
              <a:solidFill>
                <a:srgbClr val="ECD1B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6155187" y="1560547"/>
              <a:ext cx="1997928" cy="2240733"/>
            </a:xfrm>
            <a:prstGeom prst="roundRect">
              <a:avLst>
                <a:gd name="adj" fmla="val 16667"/>
              </a:avLst>
            </a:prstGeom>
            <a:solidFill>
              <a:srgbClr val="648C6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 txBox="1"/>
            <p:nvPr/>
          </p:nvSpPr>
          <p:spPr>
            <a:xfrm>
              <a:off x="6252718" y="1658078"/>
              <a:ext cx="1802866" cy="20456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Databases have a sophisticated interaction protocol, Structured Query Language (SQL), which is complex</a:t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 rot="1855678">
              <a:off x="5724973" y="4330452"/>
              <a:ext cx="393993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w="9525" cap="flat" cmpd="sng">
              <a:solidFill>
                <a:srgbClr val="ECD1B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6090956" y="4040821"/>
              <a:ext cx="2147899" cy="2068674"/>
            </a:xfrm>
            <a:prstGeom prst="roundRect">
              <a:avLst>
                <a:gd name="adj" fmla="val 16667"/>
              </a:avLst>
            </a:prstGeom>
            <a:solidFill>
              <a:srgbClr val="61888A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 txBox="1"/>
            <p:nvPr/>
          </p:nvSpPr>
          <p:spPr>
            <a:xfrm>
              <a:off x="6191940" y="4141805"/>
              <a:ext cx="1945931" cy="18667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Effective database security requires a strategy based on a full understanding of the security vulnerabilities of SQL</a:t>
              </a: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 rot="5298402">
              <a:off x="4484398" y="4944911"/>
              <a:ext cx="640398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w="9525" cap="flat" cmpd="sng">
              <a:solidFill>
                <a:srgbClr val="ECD1B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3714704" y="5264971"/>
              <a:ext cx="2237810" cy="1322614"/>
            </a:xfrm>
            <a:prstGeom prst="roundRect">
              <a:avLst>
                <a:gd name="adj" fmla="val 16667"/>
              </a:avLst>
            </a:prstGeom>
            <a:solidFill>
              <a:srgbClr val="648C6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 txBox="1"/>
            <p:nvPr/>
          </p:nvSpPr>
          <p:spPr>
            <a:xfrm>
              <a:off x="3779269" y="5329536"/>
              <a:ext cx="2108680" cy="11934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typical organization lacks full-time database security personnel</a:t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 rot="9446713">
              <a:off x="3406163" y="4122105"/>
              <a:ext cx="387591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w="9525" cap="flat" cmpd="sng">
              <a:solidFill>
                <a:srgbClr val="ECD1B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78517" y="3658886"/>
              <a:ext cx="3242468" cy="2421813"/>
            </a:xfrm>
            <a:prstGeom prst="roundRect">
              <a:avLst>
                <a:gd name="adj" fmla="val 16667"/>
              </a:avLst>
            </a:prstGeom>
            <a:solidFill>
              <a:srgbClr val="61888A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 txBox="1"/>
            <p:nvPr/>
          </p:nvSpPr>
          <p:spPr>
            <a:xfrm>
              <a:off x="296740" y="3777109"/>
              <a:ext cx="3006022" cy="21853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Most enterprise environments consist of a heterogeneous mixture of database platforms, enterprise platforms, and OS platforms, creating an additional complexity hurdle for security personnel</a:t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 rot="-9541821">
              <a:off x="3085862" y="3131279"/>
              <a:ext cx="716806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w="9525" cap="flat" cmpd="sng">
              <a:solidFill>
                <a:srgbClr val="ECD1B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826608" y="1786683"/>
              <a:ext cx="2282991" cy="1557696"/>
            </a:xfrm>
            <a:prstGeom prst="roundRect">
              <a:avLst>
                <a:gd name="adj" fmla="val 16667"/>
              </a:avLst>
            </a:prstGeom>
            <a:solidFill>
              <a:srgbClr val="648C6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 txBox="1"/>
            <p:nvPr/>
          </p:nvSpPr>
          <p:spPr>
            <a:xfrm>
              <a:off x="902648" y="1862723"/>
              <a:ext cx="2130911" cy="1405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increasing reliance on cloud technology to host part or all of the corporate database</a:t>
              </a:r>
              <a:endParaRPr/>
            </a:p>
          </p:txBody>
        </p:sp>
      </p:grpSp>
      <p:sp>
        <p:nvSpPr>
          <p:cNvPr id="129" name="Google Shape;129;p15"/>
          <p:cNvSpPr txBox="1"/>
          <p:nvPr/>
        </p:nvSpPr>
        <p:spPr>
          <a:xfrm>
            <a:off x="10337800" y="-4826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0"/>
          <p:cNvSpPr txBox="1">
            <a:spLocks noGrp="1"/>
          </p:cNvSpPr>
          <p:nvPr>
            <p:ph type="title"/>
          </p:nvPr>
        </p:nvSpPr>
        <p:spPr>
          <a:xfrm>
            <a:off x="467544" y="-459432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rgbClr val="ECD1B5"/>
              </a:buClr>
              <a:buSzPts val="5400"/>
              <a:buFont typeface="Palatino Linotype"/>
              <a:buNone/>
            </a:pPr>
            <a:r>
              <a:rPr lang="en-US">
                <a:solidFill>
                  <a:srgbClr val="ECD1B5"/>
                </a:solidFill>
              </a:rPr>
              <a:t>Database Encryption</a:t>
            </a:r>
            <a:endParaRPr/>
          </a:p>
        </p:txBody>
      </p:sp>
      <p:sp>
        <p:nvSpPr>
          <p:cNvPr id="435" name="Google Shape;435;p40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5288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342900" lvl="2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3BB91"/>
              </a:buClr>
              <a:buSzPct val="80000"/>
              <a:buFont typeface="Noto Sans Symbols"/>
              <a:buChar char="●"/>
            </a:pPr>
            <a:r>
              <a:rPr lang="en-US" sz="5000"/>
              <a:t>The database is typically the most valuable information resource for any organization</a:t>
            </a:r>
            <a:endParaRPr/>
          </a:p>
          <a:p>
            <a:pPr marL="679450" lvl="3" indent="-34293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E3BB91"/>
              </a:buClr>
              <a:buSzPct val="80000"/>
              <a:buFont typeface="Noto Sans Symbols"/>
              <a:buChar char="●"/>
            </a:pPr>
            <a:r>
              <a:rPr lang="en-US" sz="4364"/>
              <a:t>Protected by multiple layers of security</a:t>
            </a:r>
            <a:endParaRPr/>
          </a:p>
          <a:p>
            <a:pPr marL="1143000" lvl="2" indent="-22862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E3BB91"/>
              </a:buClr>
              <a:buSzPct val="79999"/>
              <a:buFont typeface="Noto Sans Symbols"/>
              <a:buChar char="●"/>
            </a:pPr>
            <a:r>
              <a:rPr lang="en-US" sz="3636"/>
              <a:t>Firewalls, authentication, general access control systems, DB access control systems, database encryption</a:t>
            </a:r>
            <a:endParaRPr/>
          </a:p>
          <a:p>
            <a:pPr marL="1143000" lvl="2" indent="-22862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E3BB91"/>
              </a:buClr>
              <a:buSzPct val="79999"/>
              <a:buFont typeface="Noto Sans Symbols"/>
              <a:buChar char="●"/>
            </a:pPr>
            <a:r>
              <a:rPr lang="en-US" sz="3636"/>
              <a:t>Encryption becomes the last line of defense in database security</a:t>
            </a:r>
            <a:endParaRPr sz="3636"/>
          </a:p>
          <a:p>
            <a:pPr marL="679450" lvl="3" indent="-3429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E3BB91"/>
              </a:buClr>
              <a:buSzPct val="80000"/>
              <a:buFont typeface="Noto Sans Symbols"/>
              <a:buChar char="●"/>
            </a:pPr>
            <a:r>
              <a:rPr lang="en-US" sz="4300"/>
              <a:t>Can be applied to the entire database, at the record level, the attribute level, or level of the individual field</a:t>
            </a:r>
            <a:endParaRPr/>
          </a:p>
          <a:p>
            <a:pPr marL="342900" lvl="2" indent="-3429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E3BB91"/>
              </a:buClr>
              <a:buSzPct val="80000"/>
              <a:buFont typeface="Noto Sans Symbols"/>
              <a:buChar char="●"/>
            </a:pPr>
            <a:r>
              <a:rPr lang="en-US" sz="5000"/>
              <a:t>Disadvantages to encryption:</a:t>
            </a:r>
            <a:endParaRPr/>
          </a:p>
          <a:p>
            <a:pPr marL="679450" lvl="3" indent="-34293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E3BB91"/>
              </a:buClr>
              <a:buSzPct val="80000"/>
              <a:buFont typeface="Noto Sans Symbols"/>
              <a:buChar char="●"/>
            </a:pPr>
            <a:r>
              <a:rPr lang="en-US" sz="4364"/>
              <a:t>Key management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E3BB91"/>
              </a:buClr>
              <a:buSzPct val="80000"/>
              <a:buFont typeface="Noto Sans Symbols"/>
              <a:buChar char="●"/>
            </a:pPr>
            <a:r>
              <a:rPr lang="en-US" sz="3800"/>
              <a:t>Authorized users must have access to the decryption key for the data for which they have access</a:t>
            </a:r>
            <a:endParaRPr/>
          </a:p>
          <a:p>
            <a:pPr marL="679450" lvl="3" indent="-34293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E3BB91"/>
              </a:buClr>
              <a:buSzPct val="80000"/>
              <a:buFont typeface="Noto Sans Symbols"/>
              <a:buChar char="●"/>
            </a:pPr>
            <a:r>
              <a:rPr lang="en-US" sz="4364"/>
              <a:t>Inflexibility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E3BB91"/>
              </a:buClr>
              <a:buSzPct val="80000"/>
              <a:buFont typeface="Noto Sans Symbols"/>
              <a:buChar char="●"/>
            </a:pPr>
            <a:r>
              <a:rPr lang="en-US" sz="3800"/>
              <a:t>When part or all of the database is encrypted it becomes more difficult to perform record searching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41" descr="f9.pdf"/>
          <p:cNvPicPr preferRelativeResize="0"/>
          <p:nvPr/>
        </p:nvPicPr>
        <p:blipFill rotWithShape="1">
          <a:blip r:embed="rId3">
            <a:alphaModFix/>
          </a:blip>
          <a:srcRect t="21852" b="17778"/>
          <a:stretch/>
        </p:blipFill>
        <p:spPr>
          <a:xfrm>
            <a:off x="539552" y="188640"/>
            <a:ext cx="8154155" cy="637054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42"/>
          <p:cNvPicPr preferRelativeResize="0"/>
          <p:nvPr/>
        </p:nvPicPr>
        <p:blipFill rotWithShape="1">
          <a:blip r:embed="rId3">
            <a:alphaModFix/>
          </a:blip>
          <a:srcRect l="10683" t="5900" r="11866" b="53150"/>
          <a:stretch/>
        </p:blipFill>
        <p:spPr>
          <a:xfrm>
            <a:off x="168434" y="375634"/>
            <a:ext cx="8796054" cy="374642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9A4897-5592-84C2-9D79-7657EA91C94D}"/>
              </a:ext>
            </a:extLst>
          </p:cNvPr>
          <p:cNvSpPr txBox="1"/>
          <p:nvPr/>
        </p:nvSpPr>
        <p:spPr>
          <a:xfrm>
            <a:off x="1342572" y="4668900"/>
            <a:ext cx="7206342" cy="789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any attribute, the range of attribute values is divided into a set of non-overlapping</a:t>
            </a:r>
            <a:endParaRPr lang="en-US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partitions that encompass all possible values, and an index value is assigned to each partition.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43"/>
          <p:cNvPicPr preferRelativeResize="0"/>
          <p:nvPr/>
        </p:nvPicPr>
        <p:blipFill rotWithShape="1">
          <a:blip r:embed="rId3">
            <a:alphaModFix/>
          </a:blip>
          <a:srcRect t="-6545"/>
          <a:stretch/>
        </p:blipFill>
        <p:spPr>
          <a:xfrm>
            <a:off x="683568" y="260648"/>
            <a:ext cx="7560840" cy="6386117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868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rgbClr val="ECD1B5"/>
              </a:buClr>
              <a:buSzPts val="5400"/>
              <a:buFont typeface="Palatino Linotype"/>
              <a:buNone/>
            </a:pPr>
            <a:r>
              <a:rPr lang="en-US">
                <a:solidFill>
                  <a:srgbClr val="ECD1B5"/>
                </a:solidFill>
              </a:rPr>
              <a:t>  Data Center Security       </a:t>
            </a:r>
            <a:endParaRPr/>
          </a:p>
        </p:txBody>
      </p:sp>
      <p:sp>
        <p:nvSpPr>
          <p:cNvPr id="460" name="Google Shape;460;p44"/>
          <p:cNvSpPr txBox="1">
            <a:spLocks noGrp="1"/>
          </p:cNvSpPr>
          <p:nvPr>
            <p:ph type="body" idx="1"/>
          </p:nvPr>
        </p:nvSpPr>
        <p:spPr>
          <a:xfrm>
            <a:off x="304800" y="1620107"/>
            <a:ext cx="8382000" cy="499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E3BB91"/>
              </a:buClr>
              <a:buSzPct val="100000"/>
              <a:buChar char="•"/>
            </a:pPr>
            <a:r>
              <a:rPr lang="en-US" sz="2800"/>
              <a:t>Data center:</a:t>
            </a:r>
            <a:endParaRPr/>
          </a:p>
          <a:p>
            <a:pPr marL="742950" lvl="1" indent="-285750" algn="l" rtl="0">
              <a:spcBef>
                <a:spcPts val="800"/>
              </a:spcBef>
              <a:spcAft>
                <a:spcPts val="0"/>
              </a:spcAft>
              <a:buClr>
                <a:srgbClr val="E3BB91"/>
              </a:buClr>
              <a:buSzPct val="100000"/>
              <a:buChar char="o"/>
            </a:pPr>
            <a:r>
              <a:rPr lang="en-US" sz="2000"/>
              <a:t>An enterprise facility that houses a large number of servers, storage devices, and network switches and equipment</a:t>
            </a:r>
            <a:endParaRPr/>
          </a:p>
          <a:p>
            <a:pPr marL="742950" lvl="1" indent="-285750" algn="l" rtl="0">
              <a:spcBef>
                <a:spcPts val="800"/>
              </a:spcBef>
              <a:spcAft>
                <a:spcPts val="0"/>
              </a:spcAft>
              <a:buClr>
                <a:srgbClr val="E3BB91"/>
              </a:buClr>
              <a:buSzPct val="100000"/>
              <a:buChar char="o"/>
            </a:pPr>
            <a:r>
              <a:rPr lang="en-US" sz="2000"/>
              <a:t>The number of servers and storage devices can run into the tens of thousands in one facility</a:t>
            </a:r>
            <a:endParaRPr/>
          </a:p>
          <a:p>
            <a:pPr marL="742950" lvl="1" indent="-285750" algn="l" rtl="0">
              <a:spcBef>
                <a:spcPts val="800"/>
              </a:spcBef>
              <a:spcAft>
                <a:spcPts val="0"/>
              </a:spcAft>
              <a:buClr>
                <a:srgbClr val="E3BB91"/>
              </a:buClr>
              <a:buSzPct val="100000"/>
              <a:buChar char="o"/>
            </a:pPr>
            <a:r>
              <a:rPr lang="en-US" sz="2000"/>
              <a:t>Generally includes redundant or backup power supplies, redundant network connections, environmental controls, and various security devices</a:t>
            </a:r>
            <a:endParaRPr/>
          </a:p>
          <a:p>
            <a:pPr marL="742950" lvl="1" indent="-285750" algn="l" rtl="0">
              <a:spcBef>
                <a:spcPts val="800"/>
              </a:spcBef>
              <a:spcAft>
                <a:spcPts val="0"/>
              </a:spcAft>
              <a:buClr>
                <a:srgbClr val="E3BB91"/>
              </a:buClr>
              <a:buSzPct val="100000"/>
              <a:buChar char="o"/>
            </a:pPr>
            <a:r>
              <a:rPr lang="en-US" sz="2000"/>
              <a:t>Can occupy one room of a building, one or more floors, or an entire building</a:t>
            </a:r>
            <a:endParaRPr/>
          </a:p>
          <a:p>
            <a:pPr marL="342900" lvl="1" indent="-342900" algn="l" rtl="0">
              <a:spcBef>
                <a:spcPts val="800"/>
              </a:spcBef>
              <a:spcAft>
                <a:spcPts val="0"/>
              </a:spcAft>
              <a:buClr>
                <a:srgbClr val="E3BB91"/>
              </a:buClr>
              <a:buSzPct val="100000"/>
              <a:buFont typeface="Arial"/>
              <a:buChar char="•"/>
            </a:pPr>
            <a:r>
              <a:rPr lang="en-US" sz="2800"/>
              <a:t>Examples of uses include:</a:t>
            </a:r>
            <a:endParaRPr/>
          </a:p>
          <a:p>
            <a:pPr marL="742950" lvl="1" indent="-285750" algn="l" rtl="0">
              <a:spcBef>
                <a:spcPts val="800"/>
              </a:spcBef>
              <a:spcAft>
                <a:spcPts val="0"/>
              </a:spcAft>
              <a:buClr>
                <a:srgbClr val="E3BB91"/>
              </a:buClr>
              <a:buSzPct val="100000"/>
              <a:buChar char="o"/>
            </a:pPr>
            <a:r>
              <a:rPr lang="en-US" sz="2000"/>
              <a:t>Cloud service providers</a:t>
            </a:r>
            <a:endParaRPr/>
          </a:p>
          <a:p>
            <a:pPr marL="742950" lvl="1" indent="-285750" algn="l" rtl="0">
              <a:spcBef>
                <a:spcPts val="800"/>
              </a:spcBef>
              <a:spcAft>
                <a:spcPts val="0"/>
              </a:spcAft>
              <a:buClr>
                <a:srgbClr val="E3BB91"/>
              </a:buClr>
              <a:buSzPct val="100000"/>
              <a:buChar char="o"/>
            </a:pPr>
            <a:r>
              <a:rPr lang="en-US" sz="2000"/>
              <a:t>Search engines</a:t>
            </a:r>
            <a:endParaRPr/>
          </a:p>
          <a:p>
            <a:pPr marL="742950" lvl="1" indent="-285750" algn="l" rtl="0">
              <a:spcBef>
                <a:spcPts val="800"/>
              </a:spcBef>
              <a:spcAft>
                <a:spcPts val="0"/>
              </a:spcAft>
              <a:buClr>
                <a:srgbClr val="E3BB91"/>
              </a:buClr>
              <a:buSzPct val="100000"/>
              <a:buChar char="o"/>
            </a:pPr>
            <a:r>
              <a:rPr lang="en-US" sz="2000"/>
              <a:t>Large scientific research facilities</a:t>
            </a:r>
            <a:endParaRPr/>
          </a:p>
          <a:p>
            <a:pPr marL="742950" lvl="1" indent="-285750" algn="l" rtl="0">
              <a:spcBef>
                <a:spcPts val="800"/>
              </a:spcBef>
              <a:spcAft>
                <a:spcPts val="0"/>
              </a:spcAft>
              <a:buClr>
                <a:srgbClr val="E3BB91"/>
              </a:buClr>
              <a:buSzPct val="100000"/>
              <a:buChar char="o"/>
            </a:pPr>
            <a:r>
              <a:rPr lang="en-US" sz="2000"/>
              <a:t>IT facilities for large enterprises</a:t>
            </a:r>
            <a:endParaRPr/>
          </a:p>
          <a:p>
            <a:pPr marL="342900" lvl="0" indent="-178435" algn="l" rtl="0">
              <a:spcBef>
                <a:spcPts val="800"/>
              </a:spcBef>
              <a:spcAft>
                <a:spcPts val="0"/>
              </a:spcAft>
              <a:buClr>
                <a:srgbClr val="E3BB91"/>
              </a:buClr>
              <a:buSzPct val="100000"/>
              <a:buNone/>
            </a:pPr>
            <a:endParaRPr sz="2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45"/>
          <p:cNvPicPr preferRelativeResize="0"/>
          <p:nvPr/>
        </p:nvPicPr>
        <p:blipFill rotWithShape="1">
          <a:blip r:embed="rId3">
            <a:alphaModFix/>
          </a:blip>
          <a:srcRect t="14300" b="15350"/>
          <a:stretch/>
        </p:blipFill>
        <p:spPr>
          <a:xfrm>
            <a:off x="1187624" y="332656"/>
            <a:ext cx="6840760" cy="622782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46"/>
          <p:cNvPicPr preferRelativeResize="0"/>
          <p:nvPr/>
        </p:nvPicPr>
        <p:blipFill rotWithShape="1">
          <a:blip r:embed="rId3">
            <a:alphaModFix/>
          </a:blip>
          <a:srcRect t="29000" b="18500"/>
          <a:stretch/>
        </p:blipFill>
        <p:spPr>
          <a:xfrm>
            <a:off x="395536" y="548680"/>
            <a:ext cx="8411336" cy="5714681"/>
          </a:xfrm>
          <a:prstGeom prst="rect">
            <a:avLst/>
          </a:prstGeom>
          <a:solidFill>
            <a:srgbClr val="F5E8DA"/>
          </a:solidFill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rgbClr val="ECD1B5"/>
              </a:buClr>
              <a:buSzPts val="5400"/>
              <a:buFont typeface="Palatino Linotype"/>
              <a:buNone/>
            </a:pPr>
            <a:r>
              <a:rPr lang="en-US">
                <a:solidFill>
                  <a:srgbClr val="ECD1B5"/>
                </a:solidFill>
              </a:rPr>
              <a:t>TIA-492</a:t>
            </a:r>
            <a:endParaRPr/>
          </a:p>
        </p:txBody>
      </p:sp>
      <p:sp>
        <p:nvSpPr>
          <p:cNvPr id="479" name="Google Shape;479;p47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89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E3BB91"/>
              </a:buClr>
              <a:buSzPct val="100000"/>
              <a:buChar char="•"/>
            </a:pPr>
            <a:r>
              <a:rPr lang="en-US"/>
              <a:t>The Telecommunications Industry Association (TIA)</a:t>
            </a:r>
            <a:endParaRPr/>
          </a:p>
          <a:p>
            <a:pPr marL="342900" lvl="0" indent="-342900" algn="l" rtl="0">
              <a:spcBef>
                <a:spcPts val="444"/>
              </a:spcBef>
              <a:spcAft>
                <a:spcPts val="0"/>
              </a:spcAft>
              <a:buClr>
                <a:srgbClr val="E3BB91"/>
              </a:buClr>
              <a:buSzPct val="100000"/>
              <a:buChar char="•"/>
            </a:pPr>
            <a:r>
              <a:rPr lang="en-US"/>
              <a:t>TIA-492 (</a:t>
            </a:r>
            <a:r>
              <a:rPr lang="en-US" i="1"/>
              <a:t>Telecommunications Infrastructure Standard for Data Centers</a:t>
            </a:r>
            <a:r>
              <a:rPr lang="en-US"/>
              <a:t>) specifies the minimum requirements for telecommunications infrastructure of data centers</a:t>
            </a:r>
            <a:endParaRPr/>
          </a:p>
          <a:p>
            <a:pPr marL="342900" lvl="0" indent="-342900" algn="l" rtl="0">
              <a:spcBef>
                <a:spcPts val="444"/>
              </a:spcBef>
              <a:spcAft>
                <a:spcPts val="0"/>
              </a:spcAft>
              <a:buClr>
                <a:srgbClr val="E3BB91"/>
              </a:buClr>
              <a:buSzPct val="100000"/>
              <a:buChar char="•"/>
            </a:pPr>
            <a:r>
              <a:rPr lang="en-US"/>
              <a:t>Includes topics such as:</a:t>
            </a:r>
            <a:endParaRPr/>
          </a:p>
          <a:p>
            <a:pPr marL="1143000" lvl="2" indent="-228600" algn="l" rtl="0">
              <a:spcBef>
                <a:spcPts val="296"/>
              </a:spcBef>
              <a:spcAft>
                <a:spcPts val="0"/>
              </a:spcAft>
              <a:buClr>
                <a:srgbClr val="E3BB91"/>
              </a:buClr>
              <a:buSzPct val="100000"/>
              <a:buChar char="•"/>
            </a:pPr>
            <a:r>
              <a:rPr lang="en-US"/>
              <a:t>Network architecture</a:t>
            </a:r>
            <a:endParaRPr/>
          </a:p>
          <a:p>
            <a:pPr marL="1143000" lvl="2" indent="-228600" algn="l" rtl="0">
              <a:spcBef>
                <a:spcPts val="296"/>
              </a:spcBef>
              <a:spcAft>
                <a:spcPts val="0"/>
              </a:spcAft>
              <a:buClr>
                <a:srgbClr val="E3BB91"/>
              </a:buClr>
              <a:buSzPct val="100000"/>
              <a:buChar char="•"/>
            </a:pPr>
            <a:r>
              <a:rPr lang="en-US"/>
              <a:t>Electrical design </a:t>
            </a:r>
            <a:endParaRPr/>
          </a:p>
          <a:p>
            <a:pPr marL="1143000" lvl="2" indent="-228600" algn="l" rtl="0">
              <a:spcBef>
                <a:spcPts val="296"/>
              </a:spcBef>
              <a:spcAft>
                <a:spcPts val="0"/>
              </a:spcAft>
              <a:buClr>
                <a:srgbClr val="E3BB91"/>
              </a:buClr>
              <a:buSzPct val="100000"/>
              <a:buChar char="•"/>
            </a:pPr>
            <a:r>
              <a:rPr lang="en-US"/>
              <a:t>File storage, backup, and archiving</a:t>
            </a:r>
            <a:endParaRPr/>
          </a:p>
          <a:p>
            <a:pPr marL="1143000" lvl="2" indent="-228600" algn="l" rtl="0">
              <a:spcBef>
                <a:spcPts val="296"/>
              </a:spcBef>
              <a:spcAft>
                <a:spcPts val="0"/>
              </a:spcAft>
              <a:buClr>
                <a:srgbClr val="E3BB91"/>
              </a:buClr>
              <a:buSzPct val="100000"/>
              <a:buChar char="•"/>
            </a:pPr>
            <a:r>
              <a:rPr lang="en-US"/>
              <a:t>System redundancy</a:t>
            </a:r>
            <a:endParaRPr/>
          </a:p>
          <a:p>
            <a:pPr marL="1143000" lvl="2" indent="-228600" algn="l" rtl="0">
              <a:spcBef>
                <a:spcPts val="296"/>
              </a:spcBef>
              <a:spcAft>
                <a:spcPts val="0"/>
              </a:spcAft>
              <a:buClr>
                <a:srgbClr val="E3BB91"/>
              </a:buClr>
              <a:buSzPct val="100000"/>
              <a:buChar char="•"/>
            </a:pPr>
            <a:r>
              <a:rPr lang="en-US"/>
              <a:t>Network access control and security</a:t>
            </a:r>
            <a:endParaRPr/>
          </a:p>
          <a:p>
            <a:pPr marL="1143000" lvl="2" indent="-228600" algn="l" rtl="0">
              <a:spcBef>
                <a:spcPts val="296"/>
              </a:spcBef>
              <a:spcAft>
                <a:spcPts val="0"/>
              </a:spcAft>
              <a:buClr>
                <a:srgbClr val="E3BB91"/>
              </a:buClr>
              <a:buSzPct val="100000"/>
              <a:buChar char="•"/>
            </a:pPr>
            <a:r>
              <a:rPr lang="en-US"/>
              <a:t>Database management</a:t>
            </a:r>
            <a:endParaRPr/>
          </a:p>
          <a:p>
            <a:pPr marL="1143000" lvl="2" indent="-228600" algn="l" rtl="0">
              <a:spcBef>
                <a:spcPts val="296"/>
              </a:spcBef>
              <a:spcAft>
                <a:spcPts val="0"/>
              </a:spcAft>
              <a:buClr>
                <a:srgbClr val="E3BB91"/>
              </a:buClr>
              <a:buSzPct val="100000"/>
              <a:buChar char="•"/>
            </a:pPr>
            <a:r>
              <a:rPr lang="en-US"/>
              <a:t>Web hosting</a:t>
            </a:r>
            <a:endParaRPr/>
          </a:p>
          <a:p>
            <a:pPr marL="1143000" lvl="2" indent="-228600" algn="l" rtl="0">
              <a:spcBef>
                <a:spcPts val="296"/>
              </a:spcBef>
              <a:spcAft>
                <a:spcPts val="0"/>
              </a:spcAft>
              <a:buClr>
                <a:srgbClr val="E3BB91"/>
              </a:buClr>
              <a:buSzPct val="100000"/>
              <a:buChar char="•"/>
            </a:pPr>
            <a:r>
              <a:rPr lang="en-US"/>
              <a:t>Application hosting </a:t>
            </a:r>
            <a:endParaRPr/>
          </a:p>
          <a:p>
            <a:pPr marL="1143000" lvl="2" indent="-228600" algn="l" rtl="0">
              <a:spcBef>
                <a:spcPts val="296"/>
              </a:spcBef>
              <a:spcAft>
                <a:spcPts val="0"/>
              </a:spcAft>
              <a:buClr>
                <a:srgbClr val="E3BB91"/>
              </a:buClr>
              <a:buSzPct val="100000"/>
              <a:buChar char="•"/>
            </a:pPr>
            <a:r>
              <a:rPr lang="en-US"/>
              <a:t>Content distribution</a:t>
            </a:r>
            <a:endParaRPr/>
          </a:p>
          <a:p>
            <a:pPr marL="1143000" lvl="2" indent="-228600" algn="l" rtl="0">
              <a:spcBef>
                <a:spcPts val="296"/>
              </a:spcBef>
              <a:spcAft>
                <a:spcPts val="0"/>
              </a:spcAft>
              <a:buClr>
                <a:srgbClr val="E3BB91"/>
              </a:buClr>
              <a:buSzPct val="100000"/>
              <a:buChar char="•"/>
            </a:pPr>
            <a:r>
              <a:rPr lang="en-US"/>
              <a:t>Environmental control</a:t>
            </a:r>
            <a:endParaRPr/>
          </a:p>
          <a:p>
            <a:pPr marL="1143000" lvl="2" indent="-228600" algn="l" rtl="0">
              <a:spcBef>
                <a:spcPts val="296"/>
              </a:spcBef>
              <a:spcAft>
                <a:spcPts val="0"/>
              </a:spcAft>
              <a:buClr>
                <a:srgbClr val="E3BB91"/>
              </a:buClr>
              <a:buSzPct val="100000"/>
              <a:buChar char="•"/>
            </a:pPr>
            <a:r>
              <a:rPr lang="en-US"/>
              <a:t>Protection against physical hazards</a:t>
            </a:r>
            <a:endParaRPr/>
          </a:p>
          <a:p>
            <a:pPr marL="1143000" lvl="2" indent="-228600" algn="l" rtl="0">
              <a:spcBef>
                <a:spcPts val="296"/>
              </a:spcBef>
              <a:spcAft>
                <a:spcPts val="0"/>
              </a:spcAft>
              <a:buClr>
                <a:srgbClr val="E3BB91"/>
              </a:buClr>
              <a:buSzPct val="100000"/>
              <a:buChar char="•"/>
            </a:pPr>
            <a:r>
              <a:rPr lang="en-US"/>
              <a:t>Power management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p48"/>
          <p:cNvPicPr preferRelativeResize="0"/>
          <p:nvPr/>
        </p:nvPicPr>
        <p:blipFill rotWithShape="1">
          <a:blip r:embed="rId3">
            <a:alphaModFix/>
          </a:blip>
          <a:srcRect t="23749" b="6951"/>
          <a:stretch/>
        </p:blipFill>
        <p:spPr>
          <a:xfrm>
            <a:off x="1115616" y="260648"/>
            <a:ext cx="6979901" cy="625965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12" y="87130"/>
            <a:ext cx="6783297" cy="6870262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49"/>
          <p:cNvSpPr txBox="1"/>
          <p:nvPr/>
        </p:nvSpPr>
        <p:spPr>
          <a:xfrm>
            <a:off x="6660232" y="1340768"/>
            <a:ext cx="2304256" cy="2985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Table 5.4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Data Center Tiers Defined in TIA-942</a:t>
            </a:r>
            <a:r>
              <a:rPr lang="en-US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endParaRPr/>
          </a:p>
        </p:txBody>
      </p:sp>
      <p:sp>
        <p:nvSpPr>
          <p:cNvPr id="493" name="Google Shape;493;p49"/>
          <p:cNvSpPr txBox="1"/>
          <p:nvPr/>
        </p:nvSpPr>
        <p:spPr>
          <a:xfrm>
            <a:off x="6757423" y="6381328"/>
            <a:ext cx="210987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(Table is on page 177 in textbook)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rgbClr val="ECD1B5"/>
              </a:buClr>
              <a:buSzPts val="6000"/>
              <a:buFont typeface="Palatino Linotype"/>
              <a:buNone/>
            </a:pPr>
            <a:r>
              <a:rPr lang="en-US" sz="6000">
                <a:solidFill>
                  <a:srgbClr val="ECD1B5"/>
                </a:solidFill>
              </a:rPr>
              <a:t>Databases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body" idx="1"/>
          </p:nvPr>
        </p:nvSpPr>
        <p:spPr>
          <a:xfrm>
            <a:off x="152400" y="1556792"/>
            <a:ext cx="4648200" cy="504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ECD1B5"/>
              </a:buClr>
              <a:buSzPct val="70000"/>
              <a:buFont typeface="Noto Sans Symbols"/>
              <a:buChar char="●"/>
            </a:pPr>
            <a:r>
              <a:rPr lang="en-US"/>
              <a:t>Structured collection of data stored for use by one or more applications</a:t>
            </a:r>
            <a:endParaRPr/>
          </a:p>
          <a:p>
            <a:pPr marL="342900" lvl="0" indent="-244221" algn="l" rtl="0">
              <a:spcBef>
                <a:spcPts val="444"/>
              </a:spcBef>
              <a:spcAft>
                <a:spcPts val="0"/>
              </a:spcAft>
              <a:buClr>
                <a:srgbClr val="ECD1B5"/>
              </a:buClr>
              <a:buSzPct val="70000"/>
              <a:buFont typeface="Noto Sans Symbols"/>
              <a:buNone/>
            </a:pPr>
            <a:endParaRPr/>
          </a:p>
          <a:p>
            <a:pPr marL="342900" lvl="0" indent="-342900" algn="l" rtl="0">
              <a:spcBef>
                <a:spcPts val="444"/>
              </a:spcBef>
              <a:spcAft>
                <a:spcPts val="0"/>
              </a:spcAft>
              <a:buClr>
                <a:srgbClr val="ECD1B5"/>
              </a:buClr>
              <a:buSzPct val="70000"/>
              <a:buFont typeface="Noto Sans Symbols"/>
              <a:buChar char="●"/>
            </a:pPr>
            <a:r>
              <a:rPr lang="en-US"/>
              <a:t>Contains the relationships between data items and groups of data items</a:t>
            </a:r>
            <a:endParaRPr/>
          </a:p>
          <a:p>
            <a:pPr marL="342900" lvl="0" indent="-244221" algn="l" rtl="0">
              <a:spcBef>
                <a:spcPts val="444"/>
              </a:spcBef>
              <a:spcAft>
                <a:spcPts val="0"/>
              </a:spcAft>
              <a:buClr>
                <a:srgbClr val="ECD1B5"/>
              </a:buClr>
              <a:buSzPct val="70000"/>
              <a:buFont typeface="Noto Sans Symbols"/>
              <a:buNone/>
            </a:pPr>
            <a:endParaRPr/>
          </a:p>
          <a:p>
            <a:pPr marL="342900" lvl="0" indent="-342900" algn="l" rtl="0">
              <a:spcBef>
                <a:spcPts val="444"/>
              </a:spcBef>
              <a:spcAft>
                <a:spcPts val="0"/>
              </a:spcAft>
              <a:buClr>
                <a:srgbClr val="ECD1B5"/>
              </a:buClr>
              <a:buSzPct val="70000"/>
              <a:buFont typeface="Noto Sans Symbols"/>
              <a:buChar char="●"/>
            </a:pPr>
            <a:r>
              <a:rPr lang="en-US"/>
              <a:t>Can sometimes contain sensitive data that needs to be secured</a:t>
            </a:r>
            <a:endParaRPr/>
          </a:p>
          <a:p>
            <a:pPr marL="342900" lvl="2" indent="-342900" algn="l" rtl="0">
              <a:spcBef>
                <a:spcPts val="2000"/>
              </a:spcBef>
              <a:spcAft>
                <a:spcPts val="0"/>
              </a:spcAft>
              <a:buClr>
                <a:srgbClr val="ECD1B5"/>
              </a:buClr>
              <a:buSzPct val="70000"/>
              <a:buNone/>
            </a:pPr>
            <a:r>
              <a:rPr lang="en-US" sz="2400"/>
              <a:t>Query language</a:t>
            </a:r>
            <a:endParaRPr/>
          </a:p>
          <a:p>
            <a:pPr marL="1143000" lvl="2" indent="-228642" algn="l" rtl="0">
              <a:spcBef>
                <a:spcPts val="1200"/>
              </a:spcBef>
              <a:spcAft>
                <a:spcPts val="0"/>
              </a:spcAft>
              <a:buClr>
                <a:srgbClr val="ECD1B5"/>
              </a:buClr>
              <a:buSzPct val="70000"/>
              <a:buFont typeface="Noto Sans Symbols"/>
              <a:buChar char="●"/>
            </a:pPr>
            <a:r>
              <a:rPr lang="en-US" sz="2054"/>
              <a:t>Provides a uniform interface to the database for users and applications</a:t>
            </a:r>
            <a:endParaRPr/>
          </a:p>
          <a:p>
            <a:pPr marL="1143000" lvl="2" indent="-134619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None/>
            </a:pPr>
            <a:endParaRPr/>
          </a:p>
        </p:txBody>
      </p:sp>
      <p:grpSp>
        <p:nvGrpSpPr>
          <p:cNvPr id="137" name="Google Shape;137;p16"/>
          <p:cNvGrpSpPr/>
          <p:nvPr/>
        </p:nvGrpSpPr>
        <p:grpSpPr>
          <a:xfrm>
            <a:off x="5105400" y="2441197"/>
            <a:ext cx="3581400" cy="3042404"/>
            <a:chOff x="0" y="2797"/>
            <a:chExt cx="3581400" cy="3042404"/>
          </a:xfrm>
        </p:grpSpPr>
        <p:sp>
          <p:nvSpPr>
            <p:cNvPr id="138" name="Google Shape;138;p16"/>
            <p:cNvSpPr/>
            <p:nvPr/>
          </p:nvSpPr>
          <p:spPr>
            <a:xfrm>
              <a:off x="0" y="2797"/>
              <a:ext cx="3581400" cy="736605"/>
            </a:xfrm>
            <a:prstGeom prst="rect">
              <a:avLst/>
            </a:prstGeom>
            <a:solidFill>
              <a:srgbClr val="61888A"/>
            </a:solidFill>
            <a:ln w="9525" cap="flat" cmpd="sng">
              <a:solidFill>
                <a:srgbClr val="61888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 txBox="1"/>
            <p:nvPr/>
          </p:nvSpPr>
          <p:spPr>
            <a:xfrm>
              <a:off x="0" y="2797"/>
              <a:ext cx="3581400" cy="7366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81275" rIns="142225" bIns="81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Gothic"/>
                <a:buNone/>
              </a:pPr>
              <a:r>
                <a:rPr lang="en-US" sz="2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Database management system (DBMS)</a:t>
              </a:r>
              <a:endParaRPr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0" y="739402"/>
              <a:ext cx="3581400" cy="2305799"/>
            </a:xfrm>
            <a:prstGeom prst="rect">
              <a:avLst/>
            </a:prstGeom>
            <a:solidFill>
              <a:srgbClr val="E6EEEE">
                <a:alpha val="89803"/>
              </a:srgbClr>
            </a:solidFill>
            <a:ln w="9525" cap="flat" cmpd="sng">
              <a:solidFill>
                <a:srgbClr val="61888A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 txBox="1"/>
            <p:nvPr/>
          </p:nvSpPr>
          <p:spPr>
            <a:xfrm>
              <a:off x="0" y="739402"/>
              <a:ext cx="3581400" cy="23057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42225" bIns="16000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Gothic"/>
                <a:buChar char="•"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Suite of programs for constructing and maintaining the database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Gothic"/>
                <a:buChar char="•"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Offers ad hoc query facilities to multiple users and applications</a:t>
              </a: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0"/>
          <p:cNvSpPr txBox="1">
            <a:spLocks noGrp="1"/>
          </p:cNvSpPr>
          <p:nvPr>
            <p:ph type="title"/>
          </p:nvPr>
        </p:nvSpPr>
        <p:spPr>
          <a:xfrm>
            <a:off x="107504" y="-315416"/>
            <a:ext cx="8928992" cy="136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rgbClr val="E3BB91"/>
              </a:buClr>
              <a:buSzPts val="5400"/>
              <a:buFont typeface="Palatino Linotype"/>
              <a:buNone/>
            </a:pPr>
            <a:r>
              <a:rPr lang="en-US">
                <a:solidFill>
                  <a:srgbClr val="E3BB91"/>
                </a:solidFill>
              </a:rPr>
              <a:t>Summary</a:t>
            </a:r>
            <a:endParaRPr>
              <a:solidFill>
                <a:srgbClr val="E3BB91"/>
              </a:solidFill>
            </a:endParaRPr>
          </a:p>
        </p:txBody>
      </p:sp>
      <p:sp>
        <p:nvSpPr>
          <p:cNvPr id="500" name="Google Shape;500;p50"/>
          <p:cNvSpPr txBox="1">
            <a:spLocks noGrp="1"/>
          </p:cNvSpPr>
          <p:nvPr>
            <p:ph type="body" idx="1"/>
          </p:nvPr>
        </p:nvSpPr>
        <p:spPr>
          <a:xfrm>
            <a:off x="5076056" y="1340768"/>
            <a:ext cx="3816424" cy="551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1" indent="-342900" algn="l" rtl="0">
              <a:spcBef>
                <a:spcPts val="0"/>
              </a:spcBef>
              <a:spcAft>
                <a:spcPts val="0"/>
              </a:spcAft>
              <a:buClr>
                <a:srgbClr val="E3BB91"/>
              </a:buClr>
              <a:buSzPts val="2400"/>
              <a:buFont typeface="Arial"/>
              <a:buChar char="•"/>
            </a:pPr>
            <a:r>
              <a:rPr lang="en-US" sz="2400"/>
              <a:t>Database access control</a:t>
            </a:r>
            <a:endParaRPr/>
          </a:p>
          <a:p>
            <a:pPr marL="742950" lvl="2" indent="-342900" algn="l" rtl="0">
              <a:spcBef>
                <a:spcPts val="320"/>
              </a:spcBef>
              <a:spcAft>
                <a:spcPts val="0"/>
              </a:spcAft>
              <a:buClr>
                <a:srgbClr val="E3BB91"/>
              </a:buClr>
              <a:buSzPts val="1600"/>
              <a:buChar char="•"/>
            </a:pPr>
            <a:r>
              <a:rPr lang="en-US"/>
              <a:t>SQL-based access definition</a:t>
            </a:r>
            <a:endParaRPr/>
          </a:p>
          <a:p>
            <a:pPr marL="742950" lvl="2" indent="-342900" algn="l" rtl="0">
              <a:spcBef>
                <a:spcPts val="320"/>
              </a:spcBef>
              <a:spcAft>
                <a:spcPts val="0"/>
              </a:spcAft>
              <a:buClr>
                <a:srgbClr val="E3BB91"/>
              </a:buClr>
              <a:buSzPts val="1600"/>
              <a:buChar char="•"/>
            </a:pPr>
            <a:r>
              <a:rPr lang="en-US"/>
              <a:t>Cascading authorizations</a:t>
            </a:r>
            <a:endParaRPr/>
          </a:p>
          <a:p>
            <a:pPr marL="742950" lvl="2" indent="-342900" algn="l" rtl="0">
              <a:spcBef>
                <a:spcPts val="320"/>
              </a:spcBef>
              <a:spcAft>
                <a:spcPts val="0"/>
              </a:spcAft>
              <a:buClr>
                <a:srgbClr val="E3BB91"/>
              </a:buClr>
              <a:buSzPts val="1600"/>
              <a:buChar char="•"/>
            </a:pPr>
            <a:r>
              <a:rPr lang="en-US"/>
              <a:t>Role-based access control</a:t>
            </a:r>
            <a:endParaRPr/>
          </a:p>
          <a:p>
            <a:pPr marL="342900" lvl="1" indent="-342900" algn="l" rtl="0">
              <a:spcBef>
                <a:spcPts val="480"/>
              </a:spcBef>
              <a:spcAft>
                <a:spcPts val="0"/>
              </a:spcAft>
              <a:buClr>
                <a:srgbClr val="E3BB91"/>
              </a:buClr>
              <a:buSzPts val="2400"/>
              <a:buFont typeface="Arial"/>
              <a:buChar char="•"/>
            </a:pPr>
            <a:r>
              <a:rPr lang="en-US" sz="2400"/>
              <a:t>Inference </a:t>
            </a:r>
            <a:endParaRPr/>
          </a:p>
          <a:p>
            <a:pPr marL="342900" lvl="1" indent="-342900" algn="l" rtl="0">
              <a:spcBef>
                <a:spcPts val="480"/>
              </a:spcBef>
              <a:spcAft>
                <a:spcPts val="0"/>
              </a:spcAft>
              <a:buClr>
                <a:srgbClr val="E3BB91"/>
              </a:buClr>
              <a:buSzPts val="2400"/>
              <a:buFont typeface="Arial"/>
              <a:buChar char="•"/>
            </a:pPr>
            <a:r>
              <a:rPr lang="en-US" sz="2400"/>
              <a:t>Database encryption</a:t>
            </a:r>
            <a:endParaRPr/>
          </a:p>
          <a:p>
            <a:pPr marL="342900" lvl="1" indent="-342900" algn="l" rtl="0">
              <a:spcBef>
                <a:spcPts val="480"/>
              </a:spcBef>
              <a:spcAft>
                <a:spcPts val="0"/>
              </a:spcAft>
              <a:buClr>
                <a:srgbClr val="E3BB91"/>
              </a:buClr>
              <a:buSzPts val="2400"/>
              <a:buFont typeface="Arial"/>
              <a:buChar char="•"/>
            </a:pPr>
            <a:r>
              <a:rPr lang="en-US" sz="2400"/>
              <a:t>Data center security</a:t>
            </a:r>
            <a:endParaRPr/>
          </a:p>
          <a:p>
            <a:pPr marL="742950" lvl="2" indent="-342900" algn="l" rtl="0">
              <a:spcBef>
                <a:spcPts val="320"/>
              </a:spcBef>
              <a:spcAft>
                <a:spcPts val="0"/>
              </a:spcAft>
              <a:buClr>
                <a:srgbClr val="E3BB91"/>
              </a:buClr>
              <a:buSzPts val="1600"/>
              <a:buChar char="•"/>
            </a:pPr>
            <a:r>
              <a:rPr lang="en-US"/>
              <a:t>Data center elements</a:t>
            </a:r>
            <a:endParaRPr/>
          </a:p>
          <a:p>
            <a:pPr marL="742950" lvl="2" indent="-342900" algn="l" rtl="0">
              <a:spcBef>
                <a:spcPts val="320"/>
              </a:spcBef>
              <a:spcAft>
                <a:spcPts val="0"/>
              </a:spcAft>
              <a:buClr>
                <a:srgbClr val="E3BB91"/>
              </a:buClr>
              <a:buSzPts val="1600"/>
              <a:buChar char="•"/>
            </a:pPr>
            <a:r>
              <a:rPr lang="en-US"/>
              <a:t>Data center security considerations</a:t>
            </a:r>
            <a:endParaRPr/>
          </a:p>
          <a:p>
            <a:pPr marL="742950" lvl="2" indent="-342900" algn="l" rtl="0">
              <a:spcBef>
                <a:spcPts val="320"/>
              </a:spcBef>
              <a:spcAft>
                <a:spcPts val="0"/>
              </a:spcAft>
              <a:buClr>
                <a:srgbClr val="E3BB91"/>
              </a:buClr>
              <a:buSzPts val="1600"/>
              <a:buChar char="•"/>
            </a:pPr>
            <a:r>
              <a:rPr lang="en-US"/>
              <a:t>TIA-492</a:t>
            </a:r>
            <a:endParaRPr/>
          </a:p>
        </p:txBody>
      </p:sp>
      <p:sp>
        <p:nvSpPr>
          <p:cNvPr id="501" name="Google Shape;501;p50"/>
          <p:cNvSpPr txBox="1">
            <a:spLocks noGrp="1"/>
          </p:cNvSpPr>
          <p:nvPr>
            <p:ph type="body" idx="2"/>
          </p:nvPr>
        </p:nvSpPr>
        <p:spPr>
          <a:xfrm>
            <a:off x="323528" y="1196752"/>
            <a:ext cx="4176464" cy="566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E3BB91"/>
              </a:buClr>
              <a:buSzPts val="2400"/>
              <a:buChar char="•"/>
            </a:pPr>
            <a:r>
              <a:rPr lang="en-US"/>
              <a:t>The need for database security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E3BB91"/>
              </a:buClr>
              <a:buSzPts val="2400"/>
              <a:buChar char="•"/>
            </a:pPr>
            <a:r>
              <a:rPr lang="en-US"/>
              <a:t>Database management systems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E3BB91"/>
              </a:buClr>
              <a:buSzPts val="2400"/>
              <a:buChar char="•"/>
            </a:pPr>
            <a:r>
              <a:rPr lang="en-US"/>
              <a:t>Relational databases</a:t>
            </a:r>
            <a:endParaRPr/>
          </a:p>
          <a:p>
            <a:pPr marL="742950" lvl="2" indent="-342900" algn="l" rtl="0">
              <a:spcBef>
                <a:spcPts val="320"/>
              </a:spcBef>
              <a:spcAft>
                <a:spcPts val="0"/>
              </a:spcAft>
              <a:buClr>
                <a:srgbClr val="E3BB91"/>
              </a:buClr>
              <a:buSzPts val="1600"/>
              <a:buChar char="•"/>
            </a:pPr>
            <a:r>
              <a:rPr lang="en-US"/>
              <a:t>Elements of a relational database system</a:t>
            </a:r>
            <a:endParaRPr/>
          </a:p>
          <a:p>
            <a:pPr marL="742950" lvl="2" indent="-342900" algn="l" rtl="0">
              <a:spcBef>
                <a:spcPts val="320"/>
              </a:spcBef>
              <a:spcAft>
                <a:spcPts val="0"/>
              </a:spcAft>
              <a:buClr>
                <a:srgbClr val="E3BB91"/>
              </a:buClr>
              <a:buSzPts val="1600"/>
              <a:buChar char="•"/>
            </a:pPr>
            <a:r>
              <a:rPr lang="en-US"/>
              <a:t>Structured Query Language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E3BB91"/>
              </a:buClr>
              <a:buSzPts val="2400"/>
              <a:buChar char="•"/>
            </a:pPr>
            <a:r>
              <a:rPr lang="en-US"/>
              <a:t>SQL injection attacks</a:t>
            </a:r>
            <a:endParaRPr/>
          </a:p>
          <a:p>
            <a:pPr marL="742950" lvl="2" indent="-342900" algn="l" rtl="0">
              <a:spcBef>
                <a:spcPts val="320"/>
              </a:spcBef>
              <a:spcAft>
                <a:spcPts val="0"/>
              </a:spcAft>
              <a:buClr>
                <a:srgbClr val="E3BB91"/>
              </a:buClr>
              <a:buSzPts val="1600"/>
              <a:buChar char="•"/>
            </a:pPr>
            <a:r>
              <a:rPr lang="en-US"/>
              <a:t>A typical SQLi attack</a:t>
            </a:r>
            <a:endParaRPr/>
          </a:p>
          <a:p>
            <a:pPr marL="742950" lvl="2" indent="-342900" algn="l" rtl="0">
              <a:spcBef>
                <a:spcPts val="320"/>
              </a:spcBef>
              <a:spcAft>
                <a:spcPts val="0"/>
              </a:spcAft>
              <a:buClr>
                <a:srgbClr val="E3BB91"/>
              </a:buClr>
              <a:buSzPts val="1600"/>
              <a:buChar char="•"/>
            </a:pPr>
            <a:r>
              <a:rPr lang="en-US"/>
              <a:t>The injection technique</a:t>
            </a:r>
            <a:endParaRPr/>
          </a:p>
          <a:p>
            <a:pPr marL="742950" lvl="2" indent="-342900" algn="l" rtl="0">
              <a:spcBef>
                <a:spcPts val="320"/>
              </a:spcBef>
              <a:spcAft>
                <a:spcPts val="0"/>
              </a:spcAft>
              <a:buClr>
                <a:srgbClr val="E3BB91"/>
              </a:buClr>
              <a:buSzPts val="1600"/>
              <a:buChar char="•"/>
            </a:pPr>
            <a:r>
              <a:rPr lang="en-US"/>
              <a:t>SQLi attack avenues and types</a:t>
            </a:r>
            <a:endParaRPr/>
          </a:p>
          <a:p>
            <a:pPr marL="742950" lvl="2" indent="-342900" algn="l" rtl="0">
              <a:spcBef>
                <a:spcPts val="320"/>
              </a:spcBef>
              <a:spcAft>
                <a:spcPts val="0"/>
              </a:spcAft>
              <a:buClr>
                <a:srgbClr val="E3BB91"/>
              </a:buClr>
              <a:buSzPts val="1600"/>
              <a:buChar char="•"/>
            </a:pPr>
            <a:r>
              <a:rPr lang="en-US"/>
              <a:t>SQLi countermeasures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7" descr="f1.pdf"/>
          <p:cNvPicPr preferRelativeResize="0"/>
          <p:nvPr/>
        </p:nvPicPr>
        <p:blipFill rotWithShape="1">
          <a:blip r:embed="rId3">
            <a:alphaModFix/>
          </a:blip>
          <a:srcRect l="3612" t="15709" r="3733" b="17983"/>
          <a:stretch/>
        </p:blipFill>
        <p:spPr>
          <a:xfrm>
            <a:off x="1187624" y="188640"/>
            <a:ext cx="6969372" cy="645465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>
            <a:spLocks noGrp="1"/>
          </p:cNvSpPr>
          <p:nvPr>
            <p:ph type="title"/>
          </p:nvPr>
        </p:nvSpPr>
        <p:spPr>
          <a:xfrm>
            <a:off x="457200" y="-152400"/>
            <a:ext cx="8229600" cy="149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rgbClr val="ECD1B5"/>
              </a:buClr>
              <a:buSzPts val="5400"/>
              <a:buFont typeface="Palatino Linotype"/>
              <a:buNone/>
            </a:pPr>
            <a:r>
              <a:rPr lang="en-US">
                <a:solidFill>
                  <a:srgbClr val="ECD1B5"/>
                </a:solidFill>
              </a:rPr>
              <a:t>Relational Databases</a:t>
            </a:r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BB91"/>
              </a:buClr>
              <a:buSzPts val="1680"/>
              <a:buFont typeface="Noto Sans Symbols"/>
              <a:buChar char="●"/>
            </a:pPr>
            <a:r>
              <a:rPr lang="en-US"/>
              <a:t>Table of data consisting of rows and columns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E3BB91"/>
              </a:buClr>
              <a:buSzPts val="1120"/>
              <a:buFont typeface="Noto Sans Symbols"/>
              <a:buChar char="●"/>
            </a:pPr>
            <a:r>
              <a:rPr lang="en-US"/>
              <a:t>Each column holds a particular type of data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E3BB91"/>
              </a:buClr>
              <a:buSzPts val="1120"/>
              <a:buFont typeface="Noto Sans Symbols"/>
              <a:buChar char="●"/>
            </a:pPr>
            <a:r>
              <a:rPr lang="en-US"/>
              <a:t>Each row contains a specific value for each column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E3BB91"/>
              </a:buClr>
              <a:buSzPts val="1120"/>
              <a:buFont typeface="Noto Sans Symbols"/>
              <a:buChar char="●"/>
            </a:pPr>
            <a:r>
              <a:rPr lang="en-US"/>
              <a:t>Ideally has one column where all values are unique, forming an identifier/key for that row</a:t>
            </a:r>
            <a:endParaRPr/>
          </a:p>
          <a:p>
            <a:pPr marL="742950" lvl="1" indent="-21463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E3BB91"/>
              </a:buClr>
              <a:buSzPts val="1120"/>
              <a:buFont typeface="Noto Sans Symbols"/>
              <a:buNone/>
            </a:pP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E3BB91"/>
              </a:buClr>
              <a:buSzPts val="1680"/>
              <a:buFont typeface="Noto Sans Symbols"/>
              <a:buChar char="●"/>
            </a:pPr>
            <a:r>
              <a:rPr lang="en-US"/>
              <a:t>Enables the creation of multiple tables linked together by a unique identifier that is present in all tables</a:t>
            </a:r>
            <a:endParaRPr sz="1600"/>
          </a:p>
          <a:p>
            <a:pPr marL="342900" lvl="0" indent="-27178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E3BB91"/>
              </a:buClr>
              <a:buSzPts val="1120"/>
              <a:buFont typeface="Noto Sans Symbols"/>
              <a:buNone/>
            </a:pPr>
            <a:endParaRPr sz="160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E3BB91"/>
              </a:buClr>
              <a:buSzPts val="1680"/>
              <a:buFont typeface="Noto Sans Symbols"/>
              <a:buChar char="●"/>
            </a:pPr>
            <a:r>
              <a:rPr lang="en-US"/>
              <a:t>Use a relational query language to access the database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E3BB91"/>
              </a:buClr>
              <a:buSzPts val="1120"/>
              <a:buFont typeface="Noto Sans Symbols"/>
              <a:buChar char="●"/>
            </a:pPr>
            <a:r>
              <a:rPr lang="en-US"/>
              <a:t>Allows the user to request data that fit a given set of criteria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9" descr="f2.pdf"/>
          <p:cNvPicPr preferRelativeResize="0"/>
          <p:nvPr/>
        </p:nvPicPr>
        <p:blipFill rotWithShape="1">
          <a:blip r:embed="rId3">
            <a:alphaModFix/>
          </a:blip>
          <a:srcRect t="8193" r="2662" b="11491"/>
          <a:stretch/>
        </p:blipFill>
        <p:spPr>
          <a:xfrm>
            <a:off x="1691680" y="116633"/>
            <a:ext cx="6204000" cy="6624736"/>
          </a:xfrm>
          <a:prstGeom prst="rect">
            <a:avLst/>
          </a:prstGeom>
          <a:solidFill>
            <a:srgbClr val="BBCFB9"/>
          </a:solidFill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title" idx="4294967295"/>
          </p:nvPr>
        </p:nvSpPr>
        <p:spPr>
          <a:xfrm>
            <a:off x="3048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rgbClr val="ECD1B5"/>
              </a:buClr>
              <a:buSzPts val="5400"/>
              <a:buFont typeface="Palatino Linotype"/>
              <a:buNone/>
            </a:pPr>
            <a:r>
              <a:rPr lang="en-US">
                <a:solidFill>
                  <a:srgbClr val="ECD1B5"/>
                </a:solidFill>
              </a:rPr>
              <a:t>Relational Database Elements</a:t>
            </a:r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body" idx="4294967295"/>
          </p:nvPr>
        </p:nvSpPr>
        <p:spPr>
          <a:xfrm>
            <a:off x="325016" y="2348880"/>
            <a:ext cx="3733800" cy="233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CD1B5"/>
              </a:buClr>
              <a:buSzPts val="1540"/>
              <a:buFont typeface="Noto Sans Symbols"/>
              <a:buChar char="●"/>
            </a:pPr>
            <a:r>
              <a:rPr lang="en-US" sz="2800"/>
              <a:t>Relation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ECD1B5"/>
              </a:buClr>
              <a:buSzPts val="1320"/>
              <a:buFont typeface="Noto Sans Symbols"/>
              <a:buChar char="●"/>
            </a:pPr>
            <a:r>
              <a:rPr lang="en-US" sz="2400"/>
              <a:t>Table/file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ECD1B5"/>
              </a:buClr>
              <a:buSzPts val="1540"/>
              <a:buFont typeface="Noto Sans Symbols"/>
              <a:buChar char="●"/>
            </a:pPr>
            <a:r>
              <a:rPr lang="en-US" sz="2800"/>
              <a:t>Tuple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ECD1B5"/>
              </a:buClr>
              <a:buSzPts val="1320"/>
              <a:buFont typeface="Noto Sans Symbols"/>
              <a:buChar char="●"/>
            </a:pPr>
            <a:r>
              <a:rPr lang="en-US" sz="2400"/>
              <a:t>Row/record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ECD1B5"/>
              </a:buClr>
              <a:buSzPts val="1540"/>
              <a:buFont typeface="Noto Sans Symbols"/>
              <a:buChar char="●"/>
            </a:pPr>
            <a:r>
              <a:rPr lang="en-US" sz="2800"/>
              <a:t>Attribute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ECD1B5"/>
              </a:buClr>
              <a:buSzPts val="1320"/>
              <a:buFont typeface="Noto Sans Symbols"/>
              <a:buChar char="●"/>
            </a:pPr>
            <a:r>
              <a:rPr lang="en-US" sz="2400"/>
              <a:t>Column/field</a:t>
            </a:r>
            <a:endParaRPr/>
          </a:p>
        </p:txBody>
      </p:sp>
      <p:grpSp>
        <p:nvGrpSpPr>
          <p:cNvPr id="168" name="Google Shape;168;p20"/>
          <p:cNvGrpSpPr/>
          <p:nvPr/>
        </p:nvGrpSpPr>
        <p:grpSpPr>
          <a:xfrm>
            <a:off x="3733800" y="1611721"/>
            <a:ext cx="5257800" cy="4837784"/>
            <a:chOff x="0" y="11521"/>
            <a:chExt cx="5257800" cy="4837784"/>
          </a:xfrm>
        </p:grpSpPr>
        <p:sp>
          <p:nvSpPr>
            <p:cNvPr id="169" name="Google Shape;169;p20"/>
            <p:cNvSpPr/>
            <p:nvPr/>
          </p:nvSpPr>
          <p:spPr>
            <a:xfrm>
              <a:off x="0" y="11521"/>
              <a:ext cx="5257800" cy="626339"/>
            </a:xfrm>
            <a:prstGeom prst="roundRect">
              <a:avLst>
                <a:gd name="adj" fmla="val 16667"/>
              </a:avLst>
            </a:prstGeom>
            <a:solidFill>
              <a:srgbClr val="61888A"/>
            </a:solidFill>
            <a:ln w="222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0"/>
            <p:cNvSpPr txBox="1"/>
            <p:nvPr/>
          </p:nvSpPr>
          <p:spPr>
            <a:xfrm>
              <a:off x="30575" y="42096"/>
              <a:ext cx="5196650" cy="5651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Primary key</a:t>
              </a: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0" y="637860"/>
              <a:ext cx="5257800" cy="74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0"/>
            <p:cNvSpPr txBox="1"/>
            <p:nvPr/>
          </p:nvSpPr>
          <p:spPr>
            <a:xfrm>
              <a:off x="0" y="637860"/>
              <a:ext cx="5257800" cy="74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6925" tIns="25400" rIns="142225" bIns="2540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Char char="•"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Uniquely identifies a row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Char char="•"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Consists of one or more column names</a:t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0" y="1383060"/>
              <a:ext cx="5257800" cy="626339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222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0"/>
            <p:cNvSpPr txBox="1"/>
            <p:nvPr/>
          </p:nvSpPr>
          <p:spPr>
            <a:xfrm>
              <a:off x="30575" y="1413635"/>
              <a:ext cx="5196650" cy="5651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Foreign key</a:t>
              </a: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0" y="2009399"/>
              <a:ext cx="5257800" cy="74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 txBox="1"/>
            <p:nvPr/>
          </p:nvSpPr>
          <p:spPr>
            <a:xfrm>
              <a:off x="0" y="2009399"/>
              <a:ext cx="5257800" cy="74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6925" tIns="25400" rIns="142225" bIns="2540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Char char="•"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Links one table to attributes in another</a:t>
              </a: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0" y="2476870"/>
              <a:ext cx="5257800" cy="626339"/>
            </a:xfrm>
            <a:prstGeom prst="roundRect">
              <a:avLst>
                <a:gd name="adj" fmla="val 16667"/>
              </a:avLst>
            </a:prstGeom>
            <a:solidFill>
              <a:srgbClr val="648C60"/>
            </a:solidFill>
            <a:ln w="222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 txBox="1"/>
            <p:nvPr/>
          </p:nvSpPr>
          <p:spPr>
            <a:xfrm>
              <a:off x="30575" y="2507445"/>
              <a:ext cx="5196650" cy="5651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View/virtual table</a:t>
              </a: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0" y="3172606"/>
              <a:ext cx="5257800" cy="1676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0"/>
            <p:cNvSpPr txBox="1"/>
            <p:nvPr/>
          </p:nvSpPr>
          <p:spPr>
            <a:xfrm>
              <a:off x="0" y="3172606"/>
              <a:ext cx="5257800" cy="1676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6925" tIns="25400" rIns="142225" bIns="2540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Char char="•"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Result of a query that returns selected rows and columns from one or more tables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Char char="•"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Views are often used for security purposes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1"/>
          <p:cNvPicPr preferRelativeResize="0"/>
          <p:nvPr/>
        </p:nvPicPr>
        <p:blipFill rotWithShape="1">
          <a:blip r:embed="rId3">
            <a:alphaModFix/>
          </a:blip>
          <a:srcRect l="20228" r="20308" b="13891"/>
          <a:stretch/>
        </p:blipFill>
        <p:spPr>
          <a:xfrm>
            <a:off x="179512" y="2852936"/>
            <a:ext cx="8827754" cy="256199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 txBox="1"/>
          <p:nvPr/>
        </p:nvSpPr>
        <p:spPr>
          <a:xfrm>
            <a:off x="8354" y="476672"/>
            <a:ext cx="913564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Table 5.1 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Basic Terminology for Relational Databases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Executive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11396</Words>
  <Application>Microsoft Office PowerPoint</Application>
  <PresentationFormat>On-screen Show (4:3)</PresentationFormat>
  <Paragraphs>1182</Paragraphs>
  <Slides>40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Palatino Linotype</vt:lpstr>
      <vt:lpstr>Courier New</vt:lpstr>
      <vt:lpstr>Arial</vt:lpstr>
      <vt:lpstr>Century Gothic</vt:lpstr>
      <vt:lpstr>Libre Baskerville</vt:lpstr>
      <vt:lpstr>Times New Roman</vt:lpstr>
      <vt:lpstr>Noto Sans Symbols</vt:lpstr>
      <vt:lpstr>Executive</vt:lpstr>
      <vt:lpstr>PowerPoint Presentation</vt:lpstr>
      <vt:lpstr>Chapter 5</vt:lpstr>
      <vt:lpstr>Database Security</vt:lpstr>
      <vt:lpstr>Databases</vt:lpstr>
      <vt:lpstr>PowerPoint Presentation</vt:lpstr>
      <vt:lpstr>Relational Databases</vt:lpstr>
      <vt:lpstr>PowerPoint Presentation</vt:lpstr>
      <vt:lpstr>Relational Database Elements</vt:lpstr>
      <vt:lpstr>PowerPoint Presentation</vt:lpstr>
      <vt:lpstr>PowerPoint Presentation</vt:lpstr>
      <vt:lpstr>PowerPoint Presentation</vt:lpstr>
      <vt:lpstr>Structured Query Language  (SQL)</vt:lpstr>
      <vt:lpstr>SQL Injection Attacks (SQLi)</vt:lpstr>
      <vt:lpstr>PowerPoint Presentation</vt:lpstr>
      <vt:lpstr>Injection Technique</vt:lpstr>
      <vt:lpstr>Inband Attacks</vt:lpstr>
      <vt:lpstr>PowerPoint Presentation</vt:lpstr>
      <vt:lpstr>Inferential Attack</vt:lpstr>
      <vt:lpstr>PowerPoint Presentation</vt:lpstr>
      <vt:lpstr>SQLi Countermeasures</vt:lpstr>
      <vt:lpstr>PowerPoint Presentation</vt:lpstr>
      <vt:lpstr>Database Access Control</vt:lpstr>
      <vt:lpstr>SQL Access Controls</vt:lpstr>
      <vt:lpstr>PowerPoint Presentation</vt:lpstr>
      <vt:lpstr>Role-Based Access Control  (RBAC)</vt:lpstr>
      <vt:lpstr>PowerPoint Presentation</vt:lpstr>
      <vt:lpstr>PowerPoint Presentation</vt:lpstr>
      <vt:lpstr>PowerPoint Presentation</vt:lpstr>
      <vt:lpstr>Inference Detection</vt:lpstr>
      <vt:lpstr>Database Encryption</vt:lpstr>
      <vt:lpstr>PowerPoint Presentation</vt:lpstr>
      <vt:lpstr>PowerPoint Presentation</vt:lpstr>
      <vt:lpstr>PowerPoint Presentation</vt:lpstr>
      <vt:lpstr>  Data Center Security       </vt:lpstr>
      <vt:lpstr>PowerPoint Presentation</vt:lpstr>
      <vt:lpstr>PowerPoint Presentation</vt:lpstr>
      <vt:lpstr>TIA-492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shariful@iit.du.ac.bd</cp:lastModifiedBy>
  <cp:revision>3</cp:revision>
  <dcterms:modified xsi:type="dcterms:W3CDTF">2023-08-26T08:19:45Z</dcterms:modified>
</cp:coreProperties>
</file>