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80" r:id="rId3"/>
    <p:sldId id="257" r:id="rId4"/>
    <p:sldId id="258" r:id="rId5"/>
    <p:sldId id="262" r:id="rId6"/>
    <p:sldId id="263" r:id="rId7"/>
    <p:sldId id="264" r:id="rId8"/>
    <p:sldId id="265" r:id="rId9"/>
    <p:sldId id="266" r:id="rId10"/>
    <p:sldId id="267" r:id="rId11"/>
    <p:sldId id="268" r:id="rId12"/>
    <p:sldId id="269" r:id="rId13"/>
    <p:sldId id="270" r:id="rId14"/>
    <p:sldId id="259" r:id="rId15"/>
    <p:sldId id="260" r:id="rId16"/>
    <p:sldId id="261" r:id="rId17"/>
    <p:sldId id="271" r:id="rId18"/>
    <p:sldId id="272" r:id="rId19"/>
    <p:sldId id="274" r:id="rId20"/>
    <p:sldId id="275" r:id="rId21"/>
    <p:sldId id="276" r:id="rId22"/>
    <p:sldId id="277"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65" d="100"/>
          <a:sy n="65" d="100"/>
        </p:scale>
        <p:origin x="858"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324959A-405C-4A95-A68E-A8C9B0AEFD38}"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5E114-531B-4357-B1DF-4F2B0C52952A}" type="slidenum">
              <a:rPr lang="en-US" smtClean="0"/>
              <a:t>‹#›</a:t>
            </a:fld>
            <a:endParaRPr lang="en-US"/>
          </a:p>
        </p:txBody>
      </p:sp>
    </p:spTree>
    <p:extLst>
      <p:ext uri="{BB962C8B-B14F-4D97-AF65-F5344CB8AC3E}">
        <p14:creationId xmlns:p14="http://schemas.microsoft.com/office/powerpoint/2010/main" val="1390921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24959A-405C-4A95-A68E-A8C9B0AEFD38}"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5E114-531B-4357-B1DF-4F2B0C52952A}" type="slidenum">
              <a:rPr lang="en-US" smtClean="0"/>
              <a:t>‹#›</a:t>
            </a:fld>
            <a:endParaRPr lang="en-US"/>
          </a:p>
        </p:txBody>
      </p:sp>
    </p:spTree>
    <p:extLst>
      <p:ext uri="{BB962C8B-B14F-4D97-AF65-F5344CB8AC3E}">
        <p14:creationId xmlns:p14="http://schemas.microsoft.com/office/powerpoint/2010/main" val="176212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24959A-405C-4A95-A68E-A8C9B0AEFD38}"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5E114-531B-4357-B1DF-4F2B0C52952A}" type="slidenum">
              <a:rPr lang="en-US" smtClean="0"/>
              <a:t>‹#›</a:t>
            </a:fld>
            <a:endParaRPr lang="en-US"/>
          </a:p>
        </p:txBody>
      </p:sp>
    </p:spTree>
    <p:extLst>
      <p:ext uri="{BB962C8B-B14F-4D97-AF65-F5344CB8AC3E}">
        <p14:creationId xmlns:p14="http://schemas.microsoft.com/office/powerpoint/2010/main" val="2929525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8EF7C9D-09A8-4CDE-B0FB-DDD43B26313A}" type="datetime1">
              <a:rPr lang="en-US" smtClean="0">
                <a:solidFill>
                  <a:prstClr val="black">
                    <a:tint val="75000"/>
                  </a:prstClr>
                </a:solidFill>
              </a:rPr>
              <a:pPr/>
              <a:t>2/17/2022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B72188A-E8AD-41A9-A4E6-B5A192BEDE3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84310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24959A-405C-4A95-A68E-A8C9B0AEFD38}"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5E114-531B-4357-B1DF-4F2B0C52952A}" type="slidenum">
              <a:rPr lang="en-US" smtClean="0"/>
              <a:t>‹#›</a:t>
            </a:fld>
            <a:endParaRPr lang="en-US"/>
          </a:p>
        </p:txBody>
      </p:sp>
    </p:spTree>
    <p:extLst>
      <p:ext uri="{BB962C8B-B14F-4D97-AF65-F5344CB8AC3E}">
        <p14:creationId xmlns:p14="http://schemas.microsoft.com/office/powerpoint/2010/main" val="1971637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24959A-405C-4A95-A68E-A8C9B0AEFD38}"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5E114-531B-4357-B1DF-4F2B0C52952A}" type="slidenum">
              <a:rPr lang="en-US" smtClean="0"/>
              <a:t>‹#›</a:t>
            </a:fld>
            <a:endParaRPr lang="en-US"/>
          </a:p>
        </p:txBody>
      </p:sp>
    </p:spTree>
    <p:extLst>
      <p:ext uri="{BB962C8B-B14F-4D97-AF65-F5344CB8AC3E}">
        <p14:creationId xmlns:p14="http://schemas.microsoft.com/office/powerpoint/2010/main" val="74374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324959A-405C-4A95-A68E-A8C9B0AEFD38}" type="datetimeFigureOut">
              <a:rPr lang="en-US" smtClean="0"/>
              <a:t>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5E114-531B-4357-B1DF-4F2B0C52952A}" type="slidenum">
              <a:rPr lang="en-US" smtClean="0"/>
              <a:t>‹#›</a:t>
            </a:fld>
            <a:endParaRPr lang="en-US"/>
          </a:p>
        </p:txBody>
      </p:sp>
    </p:spTree>
    <p:extLst>
      <p:ext uri="{BB962C8B-B14F-4D97-AF65-F5344CB8AC3E}">
        <p14:creationId xmlns:p14="http://schemas.microsoft.com/office/powerpoint/2010/main" val="1827842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24959A-405C-4A95-A68E-A8C9B0AEFD38}" type="datetimeFigureOut">
              <a:rPr lang="en-US" smtClean="0"/>
              <a:t>2/17/2022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45E114-531B-4357-B1DF-4F2B0C52952A}" type="slidenum">
              <a:rPr lang="en-US" smtClean="0"/>
              <a:t>‹#›</a:t>
            </a:fld>
            <a:endParaRPr lang="en-US"/>
          </a:p>
        </p:txBody>
      </p:sp>
    </p:spTree>
    <p:extLst>
      <p:ext uri="{BB962C8B-B14F-4D97-AF65-F5344CB8AC3E}">
        <p14:creationId xmlns:p14="http://schemas.microsoft.com/office/powerpoint/2010/main" val="1580660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324959A-405C-4A95-A68E-A8C9B0AEFD38}" type="datetimeFigureOut">
              <a:rPr lang="en-US" smtClean="0"/>
              <a:t>2/17/2022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45E114-531B-4357-B1DF-4F2B0C52952A}" type="slidenum">
              <a:rPr lang="en-US" smtClean="0"/>
              <a:t>‹#›</a:t>
            </a:fld>
            <a:endParaRPr lang="en-US"/>
          </a:p>
        </p:txBody>
      </p:sp>
    </p:spTree>
    <p:extLst>
      <p:ext uri="{BB962C8B-B14F-4D97-AF65-F5344CB8AC3E}">
        <p14:creationId xmlns:p14="http://schemas.microsoft.com/office/powerpoint/2010/main" val="2697958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24959A-405C-4A95-A68E-A8C9B0AEFD38}" type="datetimeFigureOut">
              <a:rPr lang="en-US" smtClean="0"/>
              <a:t>2/17/2022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45E114-531B-4357-B1DF-4F2B0C52952A}" type="slidenum">
              <a:rPr lang="en-US" smtClean="0"/>
              <a:t>‹#›</a:t>
            </a:fld>
            <a:endParaRPr lang="en-US"/>
          </a:p>
        </p:txBody>
      </p:sp>
    </p:spTree>
    <p:extLst>
      <p:ext uri="{BB962C8B-B14F-4D97-AF65-F5344CB8AC3E}">
        <p14:creationId xmlns:p14="http://schemas.microsoft.com/office/powerpoint/2010/main" val="4204770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24959A-405C-4A95-A68E-A8C9B0AEFD38}" type="datetimeFigureOut">
              <a:rPr lang="en-US" smtClean="0"/>
              <a:t>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5E114-531B-4357-B1DF-4F2B0C52952A}" type="slidenum">
              <a:rPr lang="en-US" smtClean="0"/>
              <a:t>‹#›</a:t>
            </a:fld>
            <a:endParaRPr lang="en-US"/>
          </a:p>
        </p:txBody>
      </p:sp>
    </p:spTree>
    <p:extLst>
      <p:ext uri="{BB962C8B-B14F-4D97-AF65-F5344CB8AC3E}">
        <p14:creationId xmlns:p14="http://schemas.microsoft.com/office/powerpoint/2010/main" val="2582790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24959A-405C-4A95-A68E-A8C9B0AEFD38}" type="datetimeFigureOut">
              <a:rPr lang="en-US" smtClean="0"/>
              <a:t>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5E114-531B-4357-B1DF-4F2B0C52952A}" type="slidenum">
              <a:rPr lang="en-US" smtClean="0"/>
              <a:t>‹#›</a:t>
            </a:fld>
            <a:endParaRPr lang="en-US"/>
          </a:p>
        </p:txBody>
      </p:sp>
    </p:spTree>
    <p:extLst>
      <p:ext uri="{BB962C8B-B14F-4D97-AF65-F5344CB8AC3E}">
        <p14:creationId xmlns:p14="http://schemas.microsoft.com/office/powerpoint/2010/main" val="3507912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24959A-405C-4A95-A68E-A8C9B0AEFD38}" type="datetimeFigureOut">
              <a:rPr lang="en-US" smtClean="0"/>
              <a:t>2/17/2022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5E114-531B-4357-B1DF-4F2B0C52952A}" type="slidenum">
              <a:rPr lang="en-US" smtClean="0"/>
              <a:t>‹#›</a:t>
            </a:fld>
            <a:endParaRPr lang="en-US"/>
          </a:p>
        </p:txBody>
      </p:sp>
    </p:spTree>
    <p:extLst>
      <p:ext uri="{BB962C8B-B14F-4D97-AF65-F5344CB8AC3E}">
        <p14:creationId xmlns:p14="http://schemas.microsoft.com/office/powerpoint/2010/main" val="2796956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85D562-EBDB-4652-B910-98600D4328E1}" type="datetime1">
              <a:rPr lang="en-US" smtClean="0">
                <a:solidFill>
                  <a:prstClr val="black">
                    <a:tint val="75000"/>
                  </a:prstClr>
                </a:solidFill>
              </a:rPr>
              <a:pPr/>
              <a:t>2/17/2022</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72188A-E8AD-41A9-A4E6-B5A192BEDE3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06968442"/>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1120" y="4531378"/>
            <a:ext cx="5238750" cy="1047750"/>
          </a:xfrm>
          <a:prstGeom prst="rect">
            <a:avLst/>
          </a:prstGeom>
        </p:spPr>
      </p:pic>
      <p:sp>
        <p:nvSpPr>
          <p:cNvPr id="3" name="Slide Number Placeholder 2"/>
          <p:cNvSpPr>
            <a:spLocks noGrp="1"/>
          </p:cNvSpPr>
          <p:nvPr>
            <p:ph type="sldNum" sz="quarter" idx="12"/>
          </p:nvPr>
        </p:nvSpPr>
        <p:spPr/>
        <p:txBody>
          <a:bodyPr/>
          <a:lstStyle/>
          <a:p>
            <a:fld id="{1B72188A-E8AD-41A9-A4E6-B5A192BEDE38}" type="slidenum">
              <a:rPr lang="en-US" smtClean="0">
                <a:solidFill>
                  <a:srgbClr val="FFFFFF"/>
                </a:solidFill>
              </a:rPr>
              <a:pPr/>
              <a:t>1</a:t>
            </a:fld>
            <a:endParaRPr lang="en-US" dirty="0">
              <a:solidFill>
                <a:srgbClr val="FFFFFF"/>
              </a:solidFill>
            </a:endParaRPr>
          </a:p>
        </p:txBody>
      </p:sp>
      <p:sp>
        <p:nvSpPr>
          <p:cNvPr id="7" name="TextBox 6"/>
          <p:cNvSpPr txBox="1"/>
          <p:nvPr/>
        </p:nvSpPr>
        <p:spPr>
          <a:xfrm>
            <a:off x="5290577" y="4703423"/>
            <a:ext cx="3600450" cy="461665"/>
          </a:xfrm>
          <a:prstGeom prst="rect">
            <a:avLst/>
          </a:prstGeom>
          <a:noFill/>
        </p:spPr>
        <p:txBody>
          <a:bodyPr wrap="square" rtlCol="0">
            <a:spAutoFit/>
          </a:bodyPr>
          <a:lstStyle/>
          <a:p>
            <a:pPr algn="ctr"/>
            <a:r>
              <a:rPr lang="en-US" sz="2400" b="1" dirty="0">
                <a:solidFill>
                  <a:srgbClr val="4472C4">
                    <a:lumMod val="50000"/>
                  </a:srgbClr>
                </a:solidFill>
                <a:latin typeface="Times New Roman" panose="02020603050405020304" pitchFamily="18" charset="0"/>
                <a:cs typeface="Times New Roman" panose="02020603050405020304" pitchFamily="18" charset="0"/>
              </a:rPr>
              <a:t>Department of CSE</a:t>
            </a:r>
          </a:p>
        </p:txBody>
      </p:sp>
      <p:sp>
        <p:nvSpPr>
          <p:cNvPr id="2" name="Subtitle 1"/>
          <p:cNvSpPr>
            <a:spLocks noGrp="1"/>
          </p:cNvSpPr>
          <p:nvPr>
            <p:ph type="subTitle" idx="1"/>
          </p:nvPr>
        </p:nvSpPr>
        <p:spPr>
          <a:xfrm>
            <a:off x="1524000" y="2433917"/>
            <a:ext cx="9144000" cy="1089211"/>
          </a:xfrm>
        </p:spPr>
        <p:txBody>
          <a:bodyPr>
            <a:normAutofit/>
          </a:bodyPr>
          <a:lstStyle/>
          <a:p>
            <a:r>
              <a:rPr lang="en-US" sz="2800" b="1" dirty="0">
                <a:solidFill>
                  <a:srgbClr val="002060"/>
                </a:solidFill>
                <a:latin typeface="Comic Sans MS" panose="030F0702030302020204" pitchFamily="66" charset="0"/>
                <a:ea typeface="Verdana" panose="020B0604030504040204" pitchFamily="34" charset="0"/>
                <a:cs typeface="Times New Roman" panose="02020603050405020304" pitchFamily="18" charset="0"/>
              </a:rPr>
              <a:t>Md Al-Imran</a:t>
            </a:r>
          </a:p>
          <a:p>
            <a:r>
              <a:rPr lang="en-US" sz="2800" b="1" dirty="0">
                <a:solidFill>
                  <a:srgbClr val="002060"/>
                </a:solidFill>
                <a:latin typeface="Comic Sans MS" panose="030F0702030302020204" pitchFamily="66" charset="0"/>
                <a:ea typeface="Verdana" panose="020B0604030504040204" pitchFamily="34" charset="0"/>
                <a:cs typeface="Times New Roman" panose="02020603050405020304" pitchFamily="18" charset="0"/>
              </a:rPr>
              <a:t>Lecturer</a:t>
            </a:r>
          </a:p>
        </p:txBody>
      </p:sp>
      <p:sp>
        <p:nvSpPr>
          <p:cNvPr id="4" name="Title 3"/>
          <p:cNvSpPr>
            <a:spLocks noGrp="1"/>
          </p:cNvSpPr>
          <p:nvPr>
            <p:ph type="ctrTitle"/>
          </p:nvPr>
        </p:nvSpPr>
        <p:spPr>
          <a:xfrm>
            <a:off x="6992470" y="416859"/>
            <a:ext cx="3621740" cy="1237128"/>
          </a:xfrm>
        </p:spPr>
        <p:txBody>
          <a:bodyPr>
            <a:noAutofit/>
          </a:bodyPr>
          <a:lstStyle/>
          <a:p>
            <a:pPr algn="r"/>
            <a:r>
              <a:rPr lang="en-US" sz="2000" dirty="0">
                <a:solidFill>
                  <a:srgbClr val="11D4E9"/>
                </a:solidFill>
                <a:latin typeface="Comic Sans MS" panose="030F0702030302020204" pitchFamily="66" charset="0"/>
                <a:cs typeface="Times New Roman" panose="02020603050405020304" pitchFamily="18" charset="0"/>
              </a:rPr>
              <a:t>CSE365(1) and CSE366(2)</a:t>
            </a:r>
            <a:br>
              <a:rPr lang="en-US" sz="2000" dirty="0">
                <a:solidFill>
                  <a:srgbClr val="11D4E9"/>
                </a:solidFill>
                <a:latin typeface="Comic Sans MS" panose="030F0702030302020204" pitchFamily="66" charset="0"/>
                <a:cs typeface="Times New Roman" panose="02020603050405020304" pitchFamily="18" charset="0"/>
              </a:rPr>
            </a:br>
            <a:r>
              <a:rPr lang="en-US" sz="2000" dirty="0">
                <a:solidFill>
                  <a:srgbClr val="11D4E9"/>
                </a:solidFill>
                <a:latin typeface="Comic Sans MS" panose="030F0702030302020204" pitchFamily="66" charset="0"/>
                <a:cs typeface="Times New Roman" panose="02020603050405020304" pitchFamily="18" charset="0"/>
              </a:rPr>
              <a:t>Artificial Intelligence</a:t>
            </a:r>
            <a:br>
              <a:rPr lang="en-US" sz="2000" dirty="0">
                <a:solidFill>
                  <a:srgbClr val="11D4E9"/>
                </a:solidFill>
                <a:latin typeface="Comic Sans MS" panose="030F0702030302020204" pitchFamily="66" charset="0"/>
                <a:cs typeface="Times New Roman" panose="02020603050405020304" pitchFamily="18" charset="0"/>
              </a:rPr>
            </a:br>
            <a:r>
              <a:rPr lang="en-US" sz="2000" dirty="0">
                <a:solidFill>
                  <a:srgbClr val="11D4E9"/>
                </a:solidFill>
                <a:latin typeface="Comic Sans MS" panose="030F0702030302020204" pitchFamily="66" charset="0"/>
                <a:cs typeface="Times New Roman" panose="02020603050405020304" pitchFamily="18" charset="0"/>
              </a:rPr>
              <a:t>Summer 2021</a:t>
            </a:r>
            <a:br>
              <a:rPr lang="en-US" sz="2000" dirty="0">
                <a:solidFill>
                  <a:srgbClr val="11D4E9"/>
                </a:solidFill>
                <a:latin typeface="Comic Sans MS" panose="030F0702030302020204" pitchFamily="66" charset="0"/>
                <a:cs typeface="Times New Roman" panose="02020603050405020304" pitchFamily="18" charset="0"/>
              </a:rPr>
            </a:br>
            <a:r>
              <a:rPr lang="en-US" sz="2000" dirty="0">
                <a:solidFill>
                  <a:srgbClr val="11D4E9"/>
                </a:solidFill>
                <a:latin typeface="Comic Sans MS" panose="030F0702030302020204" pitchFamily="66" charset="0"/>
                <a:cs typeface="Times New Roman" panose="02020603050405020304" pitchFamily="18" charset="0"/>
              </a:rPr>
              <a:t>East West University</a:t>
            </a:r>
          </a:p>
        </p:txBody>
      </p:sp>
    </p:spTree>
    <p:extLst>
      <p:ext uri="{BB962C8B-B14F-4D97-AF65-F5344CB8AC3E}">
        <p14:creationId xmlns:p14="http://schemas.microsoft.com/office/powerpoint/2010/main" val="3509114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4" presetClass="entr" presetSubtype="5"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randombar(vertical)">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1706"/>
            <a:ext cx="10515600" cy="900954"/>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A* Search</a:t>
            </a:r>
          </a:p>
        </p:txBody>
      </p:sp>
      <p:pic>
        <p:nvPicPr>
          <p:cNvPr id="5" name="Content Placeholder 4"/>
          <p:cNvPicPr>
            <a:picLocks noGrp="1" noChangeAspect="1"/>
          </p:cNvPicPr>
          <p:nvPr>
            <p:ph idx="1"/>
          </p:nvPr>
        </p:nvPicPr>
        <p:blipFill>
          <a:blip r:embed="rId2"/>
          <a:stretch>
            <a:fillRect/>
          </a:stretch>
        </p:blipFill>
        <p:spPr>
          <a:xfrm>
            <a:off x="641122" y="1492623"/>
            <a:ext cx="10834235" cy="4961965"/>
          </a:xfrm>
          <a:prstGeom prst="rect">
            <a:avLst/>
          </a:prstGeom>
        </p:spPr>
      </p:pic>
    </p:spTree>
    <p:extLst>
      <p:ext uri="{BB962C8B-B14F-4D97-AF65-F5344CB8AC3E}">
        <p14:creationId xmlns:p14="http://schemas.microsoft.com/office/powerpoint/2010/main" val="2405718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1706"/>
            <a:ext cx="10515600" cy="900954"/>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A* Search</a:t>
            </a:r>
          </a:p>
        </p:txBody>
      </p:sp>
      <p:sp>
        <p:nvSpPr>
          <p:cNvPr id="3" name="Content Placeholder 2"/>
          <p:cNvSpPr>
            <a:spLocks noGrp="1"/>
          </p:cNvSpPr>
          <p:nvPr>
            <p:ph idx="1"/>
          </p:nvPr>
        </p:nvSpPr>
        <p:spPr>
          <a:xfrm>
            <a:off x="838200" y="1385047"/>
            <a:ext cx="10515600" cy="4791916"/>
          </a:xfrm>
        </p:spPr>
        <p:txBody>
          <a:bodyPr/>
          <a:lstStyle/>
          <a:p>
            <a:endParaRPr lang="en-US"/>
          </a:p>
        </p:txBody>
      </p:sp>
      <p:pic>
        <p:nvPicPr>
          <p:cNvPr id="5" name="Picture 4"/>
          <p:cNvPicPr>
            <a:picLocks noChangeAspect="1"/>
          </p:cNvPicPr>
          <p:nvPr/>
        </p:nvPicPr>
        <p:blipFill>
          <a:blip r:embed="rId2"/>
          <a:stretch>
            <a:fillRect/>
          </a:stretch>
        </p:blipFill>
        <p:spPr>
          <a:xfrm>
            <a:off x="3052762" y="2009775"/>
            <a:ext cx="6086475" cy="2838450"/>
          </a:xfrm>
          <a:prstGeom prst="rect">
            <a:avLst/>
          </a:prstGeom>
        </p:spPr>
      </p:pic>
    </p:spTree>
    <p:extLst>
      <p:ext uri="{BB962C8B-B14F-4D97-AF65-F5344CB8AC3E}">
        <p14:creationId xmlns:p14="http://schemas.microsoft.com/office/powerpoint/2010/main" val="4100187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1706"/>
            <a:ext cx="10515600" cy="900954"/>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A* Search properties</a:t>
            </a:r>
          </a:p>
        </p:txBody>
      </p:sp>
      <p:pic>
        <p:nvPicPr>
          <p:cNvPr id="4" name="Content Placeholder 3"/>
          <p:cNvPicPr>
            <a:picLocks noGrp="1" noChangeAspect="1"/>
          </p:cNvPicPr>
          <p:nvPr>
            <p:ph idx="1"/>
          </p:nvPr>
        </p:nvPicPr>
        <p:blipFill>
          <a:blip r:embed="rId2"/>
          <a:stretch>
            <a:fillRect/>
          </a:stretch>
        </p:blipFill>
        <p:spPr>
          <a:xfrm>
            <a:off x="2314575" y="1837531"/>
            <a:ext cx="7562850" cy="3886200"/>
          </a:xfrm>
          <a:prstGeom prst="rect">
            <a:avLst/>
          </a:prstGeom>
        </p:spPr>
      </p:pic>
    </p:spTree>
    <p:extLst>
      <p:ext uri="{BB962C8B-B14F-4D97-AF65-F5344CB8AC3E}">
        <p14:creationId xmlns:p14="http://schemas.microsoft.com/office/powerpoint/2010/main" val="2474894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5835"/>
            <a:ext cx="10515600" cy="820271"/>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Summary</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24075" y="1689567"/>
            <a:ext cx="7943850" cy="4581525"/>
          </a:xfrm>
          <a:prstGeom prst="rect">
            <a:avLst/>
          </a:prstGeom>
        </p:spPr>
      </p:pic>
    </p:spTree>
    <p:extLst>
      <p:ext uri="{BB962C8B-B14F-4D97-AF65-F5344CB8AC3E}">
        <p14:creationId xmlns:p14="http://schemas.microsoft.com/office/powerpoint/2010/main" val="796883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5494"/>
            <a:ext cx="10515600" cy="847166"/>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IDA*</a:t>
            </a:r>
          </a:p>
        </p:txBody>
      </p:sp>
      <p:sp>
        <p:nvSpPr>
          <p:cNvPr id="3" name="Content Placeholder 2"/>
          <p:cNvSpPr>
            <a:spLocks noGrp="1"/>
          </p:cNvSpPr>
          <p:nvPr>
            <p:ph idx="1"/>
          </p:nvPr>
        </p:nvSpPr>
        <p:spPr>
          <a:xfrm>
            <a:off x="838200" y="1479176"/>
            <a:ext cx="10515600" cy="4697787"/>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 Solves minimum cost-path problems with heuristics </a:t>
            </a:r>
          </a:p>
          <a:p>
            <a:pPr marL="0" indent="0" algn="just">
              <a:buNone/>
            </a:pPr>
            <a:r>
              <a:rPr lang="en-US" sz="2400" dirty="0">
                <a:latin typeface="Times New Roman" panose="02020603050405020304" pitchFamily="18" charset="0"/>
                <a:cs typeface="Times New Roman" panose="02020603050405020304" pitchFamily="18" charset="0"/>
              </a:rPr>
              <a:t>• Iterative deepening version of A* </a:t>
            </a:r>
          </a:p>
          <a:p>
            <a:pPr marL="0" indent="0" algn="just">
              <a:buNone/>
            </a:pPr>
            <a:r>
              <a:rPr lang="en-US" sz="2400" b="1" dirty="0">
                <a:solidFill>
                  <a:srgbClr val="FF0000"/>
                </a:solidFill>
                <a:latin typeface="Times New Roman" panose="02020603050405020304" pitchFamily="18" charset="0"/>
                <a:cs typeface="Times New Roman" panose="02020603050405020304" pitchFamily="18" charset="0"/>
              </a:rPr>
              <a:t>Idea: </a:t>
            </a:r>
          </a:p>
          <a:p>
            <a:pPr marL="0" indent="0" algn="just">
              <a:buNone/>
            </a:pPr>
            <a:r>
              <a:rPr lang="en-US" sz="2400" dirty="0">
                <a:latin typeface="Times New Roman" panose="02020603050405020304" pitchFamily="18" charset="0"/>
                <a:cs typeface="Times New Roman" panose="02020603050405020304" pitchFamily="18" charset="0"/>
              </a:rPr>
              <a:t>• Performs limited-cost depth-first search for the current evaluation function limit – Keeps expanding nodes in the depth-first manner up to the evaluation function limit </a:t>
            </a:r>
          </a:p>
          <a:p>
            <a:pPr marL="0" indent="0" algn="just">
              <a:buNone/>
            </a:pPr>
            <a:r>
              <a:rPr lang="en-US" sz="2400" dirty="0">
                <a:latin typeface="Times New Roman" panose="02020603050405020304" pitchFamily="18" charset="0"/>
                <a:cs typeface="Times New Roman" panose="02020603050405020304" pitchFamily="18" charset="0"/>
              </a:rPr>
              <a:t>• Progressively increases the evaluation function limit (instead of the depth limit) Problem: the amount by which the evaluation limit should be progressively increased</a:t>
            </a:r>
          </a:p>
        </p:txBody>
      </p:sp>
    </p:spTree>
    <p:extLst>
      <p:ext uri="{BB962C8B-B14F-4D97-AF65-F5344CB8AC3E}">
        <p14:creationId xmlns:p14="http://schemas.microsoft.com/office/powerpoint/2010/main" val="1593726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8259"/>
            <a:ext cx="10515600" cy="927847"/>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IDA*</a:t>
            </a:r>
          </a:p>
        </p:txBody>
      </p:sp>
      <p:sp>
        <p:nvSpPr>
          <p:cNvPr id="3" name="Content Placeholder 2"/>
          <p:cNvSpPr>
            <a:spLocks noGrp="1"/>
          </p:cNvSpPr>
          <p:nvPr>
            <p:ph idx="1"/>
          </p:nvPr>
        </p:nvSpPr>
        <p:spPr>
          <a:xfrm>
            <a:off x="596153" y="1452282"/>
            <a:ext cx="5257800" cy="4724681"/>
          </a:xfrm>
        </p:spPr>
        <p:txBody>
          <a:bodyPr>
            <a:normAutofit lnSpcReduction="10000"/>
          </a:bodyPr>
          <a:lstStyle/>
          <a:p>
            <a:pPr marL="0" indent="0" algn="just">
              <a:buNone/>
            </a:pPr>
            <a:r>
              <a:rPr lang="en-US" sz="2200" dirty="0">
                <a:solidFill>
                  <a:srgbClr val="C00000"/>
                </a:solidFill>
                <a:latin typeface="Times New Roman" panose="02020603050405020304" pitchFamily="18" charset="0"/>
                <a:cs typeface="Times New Roman" panose="02020603050405020304" pitchFamily="18" charset="0"/>
              </a:rPr>
              <a:t>Pros:</a:t>
            </a:r>
          </a:p>
          <a:p>
            <a:pPr algn="just"/>
            <a:r>
              <a:rPr lang="en-US" sz="2200" dirty="0">
                <a:latin typeface="Times New Roman" panose="02020603050405020304" pitchFamily="18" charset="0"/>
                <a:cs typeface="Times New Roman" panose="02020603050405020304" pitchFamily="18" charset="0"/>
              </a:rPr>
              <a:t>It will always find the optimal solution provided that it </a:t>
            </a:r>
            <a:r>
              <a:rPr lang="en-US" sz="2200" dirty="0" err="1">
                <a:latin typeface="Times New Roman" panose="02020603050405020304" pitchFamily="18" charset="0"/>
                <a:cs typeface="Times New Roman" panose="02020603050405020304" pitchFamily="18" charset="0"/>
              </a:rPr>
              <a:t>exist’s</a:t>
            </a:r>
            <a:r>
              <a:rPr lang="en-US" sz="2200" dirty="0">
                <a:latin typeface="Times New Roman" panose="02020603050405020304" pitchFamily="18" charset="0"/>
                <a:cs typeface="Times New Roman" panose="02020603050405020304" pitchFamily="18" charset="0"/>
              </a:rPr>
              <a:t> and that if a heuristic is supplied it must be admissible.</a:t>
            </a:r>
          </a:p>
          <a:p>
            <a:pPr algn="just"/>
            <a:r>
              <a:rPr lang="en-US" sz="2200" dirty="0">
                <a:latin typeface="Times New Roman" panose="02020603050405020304" pitchFamily="18" charset="0"/>
                <a:cs typeface="Times New Roman" panose="02020603050405020304" pitchFamily="18" charset="0"/>
              </a:rPr>
              <a:t>Heuristic is not necessary, it is used to speed up the process.</a:t>
            </a:r>
          </a:p>
          <a:p>
            <a:pPr algn="just"/>
            <a:r>
              <a:rPr lang="en-US" sz="2200" dirty="0">
                <a:latin typeface="Times New Roman" panose="02020603050405020304" pitchFamily="18" charset="0"/>
                <a:cs typeface="Times New Roman" panose="02020603050405020304" pitchFamily="18" charset="0"/>
              </a:rPr>
              <a:t>Various heuristics can be integrated to the algorithm without changing the basic code.</a:t>
            </a:r>
          </a:p>
          <a:p>
            <a:pPr algn="just"/>
            <a:r>
              <a:rPr lang="en-US" sz="2200" dirty="0">
                <a:latin typeface="Times New Roman" panose="02020603050405020304" pitchFamily="18" charset="0"/>
                <a:cs typeface="Times New Roman" panose="02020603050405020304" pitchFamily="18" charset="0"/>
              </a:rPr>
              <a:t>The cost of each move can be tweaked into the algorithms as easily as the heuristic</a:t>
            </a:r>
          </a:p>
          <a:p>
            <a:pPr algn="just"/>
            <a:r>
              <a:rPr lang="en-US" sz="2200" dirty="0">
                <a:latin typeface="Times New Roman" panose="02020603050405020304" pitchFamily="18" charset="0"/>
                <a:cs typeface="Times New Roman" panose="02020603050405020304" pitchFamily="18" charset="0"/>
              </a:rPr>
              <a:t>Uses a lot less memory which increases linearly as it doesn’t store and forgets after it reaches a certain depth and start over again.</a:t>
            </a:r>
          </a:p>
        </p:txBody>
      </p:sp>
      <p:sp>
        <p:nvSpPr>
          <p:cNvPr id="4" name="Content Placeholder 2"/>
          <p:cNvSpPr txBox="1">
            <a:spLocks/>
          </p:cNvSpPr>
          <p:nvPr/>
        </p:nvSpPr>
        <p:spPr>
          <a:xfrm>
            <a:off x="6096000" y="1362635"/>
            <a:ext cx="5257800" cy="47246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200" dirty="0">
                <a:solidFill>
                  <a:srgbClr val="C00000"/>
                </a:solidFill>
                <a:latin typeface="Times New Roman" panose="02020603050405020304" pitchFamily="18" charset="0"/>
                <a:cs typeface="Times New Roman" panose="02020603050405020304" pitchFamily="18" charset="0"/>
              </a:rPr>
              <a:t>Cons:</a:t>
            </a:r>
          </a:p>
          <a:p>
            <a:r>
              <a:rPr lang="en-US" sz="2200" dirty="0">
                <a:latin typeface="Times New Roman" panose="02020603050405020304" pitchFamily="18" charset="0"/>
                <a:cs typeface="Times New Roman" panose="02020603050405020304" pitchFamily="18" charset="0"/>
              </a:rPr>
              <a:t>Doesn’t keep track of visited nodes and thus explores already explored nodes again.</a:t>
            </a:r>
          </a:p>
          <a:p>
            <a:r>
              <a:rPr lang="en-US" sz="2200" dirty="0">
                <a:latin typeface="Times New Roman" panose="02020603050405020304" pitchFamily="18" charset="0"/>
                <a:cs typeface="Times New Roman" panose="02020603050405020304" pitchFamily="18" charset="0"/>
              </a:rPr>
              <a:t>Slower due to repeating the exploring of explored nodes.</a:t>
            </a:r>
          </a:p>
          <a:p>
            <a:r>
              <a:rPr lang="en-US" sz="2200" dirty="0">
                <a:latin typeface="Times New Roman" panose="02020603050405020304" pitchFamily="18" charset="0"/>
                <a:cs typeface="Times New Roman" panose="02020603050405020304" pitchFamily="18" charset="0"/>
              </a:rPr>
              <a:t>Requires more processing power and time than A*.</a:t>
            </a:r>
          </a:p>
        </p:txBody>
      </p:sp>
    </p:spTree>
    <p:extLst>
      <p:ext uri="{BB962C8B-B14F-4D97-AF65-F5344CB8AC3E}">
        <p14:creationId xmlns:p14="http://schemas.microsoft.com/office/powerpoint/2010/main" val="642512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4812"/>
            <a:ext cx="10515600" cy="954742"/>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IDA*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8767" y="1304925"/>
            <a:ext cx="9514465" cy="4872038"/>
          </a:xfrm>
        </p:spPr>
      </p:pic>
    </p:spTree>
    <p:extLst>
      <p:ext uri="{BB962C8B-B14F-4D97-AF65-F5344CB8AC3E}">
        <p14:creationId xmlns:p14="http://schemas.microsoft.com/office/powerpoint/2010/main" val="651773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4812"/>
            <a:ext cx="10515600" cy="981636"/>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Hill Climbing Algorithms</a:t>
            </a:r>
          </a:p>
        </p:txBody>
      </p:sp>
      <p:sp>
        <p:nvSpPr>
          <p:cNvPr id="3" name="Content Placeholder 2"/>
          <p:cNvSpPr>
            <a:spLocks noGrp="1"/>
          </p:cNvSpPr>
          <p:nvPr>
            <p:ph idx="1"/>
          </p:nvPr>
        </p:nvSpPr>
        <p:spPr>
          <a:xfrm>
            <a:off x="838200" y="1411941"/>
            <a:ext cx="10515600" cy="4746812"/>
          </a:xfrm>
        </p:spPr>
        <p:txBody>
          <a:bodyPr>
            <a:normAutofit fontScale="92500" lnSpcReduction="10000"/>
          </a:bodyPr>
          <a:lstStyle/>
          <a:p>
            <a:pPr algn="just"/>
            <a:r>
              <a:rPr lang="en-US" sz="2600" dirty="0">
                <a:solidFill>
                  <a:srgbClr val="7030A0"/>
                </a:solidFill>
                <a:latin typeface="Times New Roman" panose="02020603050405020304" pitchFamily="18" charset="0"/>
                <a:cs typeface="Times New Roman" panose="02020603050405020304" pitchFamily="18" charset="0"/>
              </a:rPr>
              <a:t>A hill-climbing algorithm is a local search algorithm that moves continuously upward (increasing) until the best solution is attained. This algorithm comes to an end when the peak is reached.</a:t>
            </a:r>
          </a:p>
          <a:p>
            <a:pPr algn="just"/>
            <a:r>
              <a:rPr lang="en-US" sz="2600" dirty="0">
                <a:solidFill>
                  <a:srgbClr val="C00000"/>
                </a:solidFill>
                <a:latin typeface="Times New Roman" panose="02020603050405020304" pitchFamily="18" charset="0"/>
                <a:cs typeface="Times New Roman" panose="02020603050405020304" pitchFamily="18" charset="0"/>
              </a:rPr>
              <a:t>This algorithm has a node that comprises two parts: state and value. It begins with a non-optimal state (the hill’s base) and upgrades this state until a certain precondition is met. The heuristic function is used as the basis for this precondition. The process of continuous improvement of the current state of iteration can be termed as climbing. This explains why the algorithm is termed as a </a:t>
            </a:r>
            <a:r>
              <a:rPr lang="en-US" sz="2600" i="1" dirty="0">
                <a:solidFill>
                  <a:srgbClr val="C00000"/>
                </a:solidFill>
                <a:latin typeface="Times New Roman" panose="02020603050405020304" pitchFamily="18" charset="0"/>
                <a:cs typeface="Times New Roman" panose="02020603050405020304" pitchFamily="18" charset="0"/>
              </a:rPr>
              <a:t>hill-climbing algorithm</a:t>
            </a:r>
            <a:r>
              <a:rPr lang="en-US" sz="2600" dirty="0">
                <a:solidFill>
                  <a:srgbClr val="C00000"/>
                </a:solidFill>
                <a:latin typeface="Times New Roman" panose="02020603050405020304" pitchFamily="18" charset="0"/>
                <a:cs typeface="Times New Roman" panose="02020603050405020304" pitchFamily="18" charset="0"/>
              </a:rPr>
              <a:t>.</a:t>
            </a:r>
          </a:p>
          <a:p>
            <a:pPr algn="just"/>
            <a:r>
              <a:rPr lang="en-US" sz="2600" dirty="0">
                <a:solidFill>
                  <a:srgbClr val="0070C0"/>
                </a:solidFill>
                <a:latin typeface="Times New Roman" panose="02020603050405020304" pitchFamily="18" charset="0"/>
                <a:cs typeface="Times New Roman" panose="02020603050405020304" pitchFamily="18" charset="0"/>
              </a:rPr>
              <a:t>A hill-climbing algorithm’s objective is to attain an optimal state that is an upgrade of the existing state. When the current state is improved, the algorithm will perform further incremental changes to the improved state. This process will continue until a peak solution is achieved. The peak state cannot undergo further improvements.</a:t>
            </a:r>
          </a:p>
          <a:p>
            <a:pPr marL="0" indent="0">
              <a:buNone/>
            </a:pPr>
            <a:endParaRPr lang="en-US" dirty="0"/>
          </a:p>
        </p:txBody>
      </p:sp>
    </p:spTree>
    <p:extLst>
      <p:ext uri="{BB962C8B-B14F-4D97-AF65-F5344CB8AC3E}">
        <p14:creationId xmlns:p14="http://schemas.microsoft.com/office/powerpoint/2010/main" val="2740162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1021976"/>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Features of hill climbing algorithm</a:t>
            </a:r>
          </a:p>
        </p:txBody>
      </p:sp>
      <p:sp>
        <p:nvSpPr>
          <p:cNvPr id="3" name="Content Placeholder 2"/>
          <p:cNvSpPr>
            <a:spLocks noGrp="1"/>
          </p:cNvSpPr>
          <p:nvPr>
            <p:ph idx="1"/>
          </p:nvPr>
        </p:nvSpPr>
        <p:spPr>
          <a:xfrm>
            <a:off x="838200" y="1317812"/>
            <a:ext cx="10515600" cy="4859151"/>
          </a:xfrm>
        </p:spPr>
        <p:txBody>
          <a:bodyPr>
            <a:normAutofit lnSpcReduction="10000"/>
          </a:bodyPr>
          <a:lstStyle/>
          <a:p>
            <a:r>
              <a:rPr lang="en-US" dirty="0">
                <a:latin typeface="Times New Roman" panose="02020603050405020304" pitchFamily="18" charset="0"/>
                <a:cs typeface="Times New Roman" panose="02020603050405020304" pitchFamily="18" charset="0"/>
              </a:rPr>
              <a:t>It employs a </a:t>
            </a:r>
            <a:r>
              <a:rPr lang="en-US" b="1" dirty="0">
                <a:latin typeface="Times New Roman" panose="02020603050405020304" pitchFamily="18" charset="0"/>
                <a:cs typeface="Times New Roman" panose="02020603050405020304" pitchFamily="18" charset="0"/>
              </a:rPr>
              <a:t>greedy approach:</a:t>
            </a:r>
            <a:r>
              <a:rPr lang="en-US" dirty="0">
                <a:latin typeface="Times New Roman" panose="02020603050405020304" pitchFamily="18" charset="0"/>
                <a:cs typeface="Times New Roman" panose="02020603050405020304" pitchFamily="18" charset="0"/>
              </a:rPr>
              <a:t> This means that it moves in a direction in which the cost function is optimized. The greedy approach enables the algorithm to establish local maxima or minima.</a:t>
            </a:r>
          </a:p>
          <a:p>
            <a:r>
              <a:rPr lang="en-US" b="1" dirty="0">
                <a:latin typeface="Times New Roman" panose="02020603050405020304" pitchFamily="18" charset="0"/>
                <a:cs typeface="Times New Roman" panose="02020603050405020304" pitchFamily="18" charset="0"/>
              </a:rPr>
              <a:t>No Backtracking:</a:t>
            </a:r>
            <a:r>
              <a:rPr lang="en-US" dirty="0">
                <a:latin typeface="Times New Roman" panose="02020603050405020304" pitchFamily="18" charset="0"/>
                <a:cs typeface="Times New Roman" panose="02020603050405020304" pitchFamily="18" charset="0"/>
              </a:rPr>
              <a:t> A hill-climbing algorithm only works on the current state and succeeding states (future). It does not look at the previous states.</a:t>
            </a:r>
          </a:p>
          <a:p>
            <a:r>
              <a:rPr lang="en-US" b="1" dirty="0">
                <a:latin typeface="Times New Roman" panose="02020603050405020304" pitchFamily="18" charset="0"/>
                <a:cs typeface="Times New Roman" panose="02020603050405020304" pitchFamily="18" charset="0"/>
              </a:rPr>
              <a:t>Feedback mechanism:</a:t>
            </a:r>
            <a:r>
              <a:rPr lang="en-US" dirty="0">
                <a:latin typeface="Times New Roman" panose="02020603050405020304" pitchFamily="18" charset="0"/>
                <a:cs typeface="Times New Roman" panose="02020603050405020304" pitchFamily="18" charset="0"/>
              </a:rPr>
              <a:t> The algorithm has a feedback mechanism that helps it decide on the direction of movement (whether up or down the hill). The feedback mechanism is enhanced through the generate-and-test technique.</a:t>
            </a:r>
          </a:p>
          <a:p>
            <a:r>
              <a:rPr lang="en-US" b="1" dirty="0">
                <a:latin typeface="Times New Roman" panose="02020603050405020304" pitchFamily="18" charset="0"/>
                <a:cs typeface="Times New Roman" panose="02020603050405020304" pitchFamily="18" charset="0"/>
              </a:rPr>
              <a:t>Incremental change:</a:t>
            </a:r>
            <a:r>
              <a:rPr lang="en-US" dirty="0">
                <a:latin typeface="Times New Roman" panose="02020603050405020304" pitchFamily="18" charset="0"/>
                <a:cs typeface="Times New Roman" panose="02020603050405020304" pitchFamily="18" charset="0"/>
              </a:rPr>
              <a:t> The algorithm improves the current solution by incremental changes.</a:t>
            </a:r>
          </a:p>
          <a:p>
            <a:pPr marL="0" indent="0">
              <a:buNone/>
            </a:pPr>
            <a:endParaRPr lang="en-US" dirty="0"/>
          </a:p>
        </p:txBody>
      </p:sp>
    </p:spTree>
    <p:extLst>
      <p:ext uri="{BB962C8B-B14F-4D97-AF65-F5344CB8AC3E}">
        <p14:creationId xmlns:p14="http://schemas.microsoft.com/office/powerpoint/2010/main" val="1926197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8259"/>
            <a:ext cx="10515600" cy="92784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State Space analysis Hill Climbing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7770" y="1895475"/>
            <a:ext cx="5296460" cy="3067050"/>
          </a:xfrm>
        </p:spPr>
      </p:pic>
    </p:spTree>
    <p:extLst>
      <p:ext uri="{BB962C8B-B14F-4D97-AF65-F5344CB8AC3E}">
        <p14:creationId xmlns:p14="http://schemas.microsoft.com/office/powerpoint/2010/main" val="3823572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4171"/>
            <a:ext cx="10515600" cy="899887"/>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Best First Search</a:t>
            </a:r>
          </a:p>
        </p:txBody>
      </p:sp>
      <p:sp>
        <p:nvSpPr>
          <p:cNvPr id="3" name="Content Placeholder 2"/>
          <p:cNvSpPr>
            <a:spLocks noGrp="1"/>
          </p:cNvSpPr>
          <p:nvPr>
            <p:ph idx="1"/>
          </p:nvPr>
        </p:nvSpPr>
        <p:spPr>
          <a:xfrm>
            <a:off x="838200" y="1393370"/>
            <a:ext cx="10515600" cy="5210629"/>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Idea: use an evaluation function for each node – estimate of “desirability” </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lgn="ctr">
              <a:buNone/>
            </a:pPr>
            <a:r>
              <a:rPr lang="en-US" sz="2200" dirty="0">
                <a:latin typeface="Times New Roman" panose="02020603050405020304" pitchFamily="18" charset="0"/>
                <a:cs typeface="Times New Roman" panose="02020603050405020304" pitchFamily="18" charset="0"/>
              </a:rPr>
              <a:t>Figure: Romania with step costs in KM</a:t>
            </a:r>
          </a:p>
          <a:p>
            <a:pPr marL="0" indent="0">
              <a:buNone/>
            </a:pPr>
            <a:endParaRPr lang="en-US" sz="2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752600" y="1855107"/>
            <a:ext cx="8686800" cy="4248150"/>
          </a:xfrm>
          <a:prstGeom prst="rect">
            <a:avLst/>
          </a:prstGeom>
        </p:spPr>
      </p:pic>
    </p:spTree>
    <p:extLst>
      <p:ext uri="{BB962C8B-B14F-4D97-AF65-F5344CB8AC3E}">
        <p14:creationId xmlns:p14="http://schemas.microsoft.com/office/powerpoint/2010/main" val="1875978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5835"/>
            <a:ext cx="10515600" cy="806825"/>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Problems of Hill Climbing</a:t>
            </a:r>
          </a:p>
        </p:txBody>
      </p:sp>
      <p:sp>
        <p:nvSpPr>
          <p:cNvPr id="3" name="Content Placeholder 2"/>
          <p:cNvSpPr>
            <a:spLocks noGrp="1"/>
          </p:cNvSpPr>
          <p:nvPr>
            <p:ph idx="1"/>
          </p:nvPr>
        </p:nvSpPr>
        <p:spPr>
          <a:xfrm>
            <a:off x="838199" y="1425388"/>
            <a:ext cx="5723965" cy="4751575"/>
          </a:xfrm>
        </p:spPr>
        <p:txBody>
          <a:bodyPr>
            <a:normAutofit lnSpcReduction="10000"/>
          </a:bodyPr>
          <a:lstStyle/>
          <a:p>
            <a:pPr algn="just"/>
            <a:r>
              <a:rPr lang="en-US" sz="2200" dirty="0">
                <a:latin typeface="Times New Roman" panose="02020603050405020304" pitchFamily="18" charset="0"/>
                <a:cs typeface="Times New Roman" panose="02020603050405020304" pitchFamily="18" charset="0"/>
              </a:rPr>
              <a:t>Prone to Local Maxima</a:t>
            </a: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Flat Area:</a:t>
            </a:r>
          </a:p>
          <a:p>
            <a:pPr marL="0" indent="0" algn="just">
              <a:buNone/>
            </a:pPr>
            <a:r>
              <a:rPr lang="en-US" sz="2200" dirty="0">
                <a:latin typeface="Times New Roman" panose="02020603050405020304" pitchFamily="18" charset="0"/>
                <a:cs typeface="Times New Roman" panose="02020603050405020304" pitchFamily="18" charset="0"/>
              </a:rPr>
              <a:t>challenge can be overcome by taking a huge jump that will lead you to a non-plateau space.</a:t>
            </a: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Ridge: </a:t>
            </a:r>
          </a:p>
          <a:p>
            <a:pPr marL="0" indent="0" algn="just">
              <a:buNone/>
            </a:pPr>
            <a:r>
              <a:rPr lang="en-US" sz="2200" dirty="0">
                <a:latin typeface="Times New Roman" panose="02020603050405020304" pitchFamily="18" charset="0"/>
                <a:cs typeface="Times New Roman" panose="02020603050405020304" pitchFamily="18" charset="0"/>
              </a:rPr>
              <a:t>The hill-climbing algorithm may terminate itself when it reaches a ridge. This is because the peak of the ridge is followed by downward movement rather than upward movement. This impediment can be solved by going in different directions at once.</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3870" y="1398494"/>
            <a:ext cx="4558554" cy="239357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8743" y="4007224"/>
            <a:ext cx="4614022" cy="2335025"/>
          </a:xfrm>
          <a:prstGeom prst="rect">
            <a:avLst/>
          </a:prstGeom>
        </p:spPr>
      </p:pic>
    </p:spTree>
    <p:extLst>
      <p:ext uri="{BB962C8B-B14F-4D97-AF65-F5344CB8AC3E}">
        <p14:creationId xmlns:p14="http://schemas.microsoft.com/office/powerpoint/2010/main" val="837946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5153"/>
            <a:ext cx="10515600" cy="887506"/>
          </a:xfrm>
        </p:spPr>
        <p:txBody>
          <a:bodyPr>
            <a:normAutofit/>
          </a:bodyPr>
          <a:lstStyle/>
          <a:p>
            <a:pPr algn="ctr"/>
            <a:r>
              <a:rPr lang="en-US" dirty="0">
                <a:solidFill>
                  <a:schemeClr val="bg1"/>
                </a:solidFill>
                <a:latin typeface="Times New Roman" panose="02020603050405020304" pitchFamily="18" charset="0"/>
                <a:cs typeface="Times New Roman" panose="02020603050405020304" pitchFamily="18" charset="0"/>
              </a:rPr>
              <a:t>Variations of Hill Climbing</a:t>
            </a:r>
          </a:p>
        </p:txBody>
      </p:sp>
      <p:sp>
        <p:nvSpPr>
          <p:cNvPr id="3" name="Content Placeholder 2"/>
          <p:cNvSpPr>
            <a:spLocks noGrp="1"/>
          </p:cNvSpPr>
          <p:nvPr>
            <p:ph idx="1"/>
          </p:nvPr>
        </p:nvSpPr>
        <p:spPr>
          <a:xfrm>
            <a:off x="717177" y="2054225"/>
            <a:ext cx="10515600" cy="1872316"/>
          </a:xfrm>
        </p:spPr>
        <p:txBody>
          <a:bodyPr/>
          <a:lstStyle/>
          <a:p>
            <a:pPr algn="ctr"/>
            <a:r>
              <a:rPr lang="en-US" dirty="0">
                <a:latin typeface="Times New Roman" panose="02020603050405020304" pitchFamily="18" charset="0"/>
                <a:cs typeface="Times New Roman" panose="02020603050405020304" pitchFamily="18" charset="0"/>
              </a:rPr>
              <a:t>Simple Hill Climbing</a:t>
            </a:r>
          </a:p>
          <a:p>
            <a:pPr algn="ctr"/>
            <a:r>
              <a:rPr lang="en-US" dirty="0">
                <a:latin typeface="Times New Roman" panose="02020603050405020304" pitchFamily="18" charset="0"/>
                <a:cs typeface="Times New Roman" panose="02020603050405020304" pitchFamily="18" charset="0"/>
              </a:rPr>
              <a:t>Steepest Ascent Hill Climbing</a:t>
            </a:r>
          </a:p>
          <a:p>
            <a:pPr algn="ctr"/>
            <a:r>
              <a:rPr lang="en-US" dirty="0">
                <a:latin typeface="Times New Roman" panose="02020603050405020304" pitchFamily="18" charset="0"/>
                <a:cs typeface="Times New Roman" panose="02020603050405020304" pitchFamily="18" charset="0"/>
              </a:rPr>
              <a:t>Stochastic Hill Climbing</a:t>
            </a:r>
          </a:p>
        </p:txBody>
      </p:sp>
    </p:spTree>
    <p:extLst>
      <p:ext uri="{BB962C8B-B14F-4D97-AF65-F5344CB8AC3E}">
        <p14:creationId xmlns:p14="http://schemas.microsoft.com/office/powerpoint/2010/main" val="3652738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19897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5143"/>
            <a:ext cx="10515600" cy="986971"/>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Greedy Best First Search</a:t>
            </a:r>
          </a:p>
        </p:txBody>
      </p:sp>
      <p:sp>
        <p:nvSpPr>
          <p:cNvPr id="3" name="Content Placeholder 2"/>
          <p:cNvSpPr>
            <a:spLocks noGrp="1"/>
          </p:cNvSpPr>
          <p:nvPr>
            <p:ph idx="1"/>
          </p:nvPr>
        </p:nvSpPr>
        <p:spPr>
          <a:xfrm>
            <a:off x="838200" y="1335314"/>
            <a:ext cx="10515600" cy="5167086"/>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Evaluation function h(n) ( heuristic) = estimate of cost from n to the closest goal. E.g., straight-line distance from n to Bucharest </a:t>
            </a:r>
          </a:p>
          <a:p>
            <a:pPr marL="0" indent="0">
              <a:buNone/>
            </a:pPr>
            <a:r>
              <a:rPr lang="en-US" sz="2200" dirty="0">
                <a:latin typeface="Times New Roman" panose="02020603050405020304" pitchFamily="18" charset="0"/>
                <a:cs typeface="Times New Roman" panose="02020603050405020304" pitchFamily="18" charset="0"/>
              </a:rPr>
              <a:t>Greedy search expands the node that appears to be closest to goal</a:t>
            </a:r>
          </a:p>
          <a:p>
            <a:pPr marL="0" indent="0">
              <a:buNone/>
            </a:pPr>
            <a:endParaRPr lang="en-US" sz="2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518365" y="3072947"/>
            <a:ext cx="3155270" cy="1107168"/>
          </a:xfrm>
          <a:prstGeom prst="rect">
            <a:avLst/>
          </a:prstGeom>
        </p:spPr>
      </p:pic>
    </p:spTree>
    <p:extLst>
      <p:ext uri="{BB962C8B-B14F-4D97-AF65-F5344CB8AC3E}">
        <p14:creationId xmlns:p14="http://schemas.microsoft.com/office/powerpoint/2010/main" val="299095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5143"/>
            <a:ext cx="10515600" cy="986971"/>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Greedy Best First Search</a:t>
            </a:r>
          </a:p>
        </p:txBody>
      </p:sp>
      <p:sp>
        <p:nvSpPr>
          <p:cNvPr id="3" name="Content Placeholder 2"/>
          <p:cNvSpPr>
            <a:spLocks noGrp="1"/>
          </p:cNvSpPr>
          <p:nvPr>
            <p:ph idx="1"/>
          </p:nvPr>
        </p:nvSpPr>
        <p:spPr>
          <a:xfrm>
            <a:off x="838200" y="1335314"/>
            <a:ext cx="10515600" cy="5167086"/>
          </a:xfrm>
        </p:spPr>
        <p:txBody>
          <a:bodyPr>
            <a:normAutofit/>
          </a:bodyPr>
          <a:lstStyle/>
          <a:p>
            <a:pPr marL="0" indent="0">
              <a:buNone/>
            </a:pPr>
            <a:endParaRPr lang="en-US" sz="22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500312" y="2476500"/>
            <a:ext cx="7191375" cy="1905000"/>
          </a:xfrm>
          <a:prstGeom prst="rect">
            <a:avLst/>
          </a:prstGeom>
        </p:spPr>
      </p:pic>
    </p:spTree>
    <p:extLst>
      <p:ext uri="{BB962C8B-B14F-4D97-AF65-F5344CB8AC3E}">
        <p14:creationId xmlns:p14="http://schemas.microsoft.com/office/powerpoint/2010/main" val="1237220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5143"/>
            <a:ext cx="10515600" cy="986971"/>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Greedy Best First Search</a:t>
            </a:r>
          </a:p>
        </p:txBody>
      </p:sp>
      <p:pic>
        <p:nvPicPr>
          <p:cNvPr id="5" name="Content Placeholder 4"/>
          <p:cNvPicPr>
            <a:picLocks noGrp="1" noChangeAspect="1"/>
          </p:cNvPicPr>
          <p:nvPr>
            <p:ph idx="1"/>
          </p:nvPr>
        </p:nvPicPr>
        <p:blipFill>
          <a:blip r:embed="rId2"/>
          <a:stretch>
            <a:fillRect/>
          </a:stretch>
        </p:blipFill>
        <p:spPr>
          <a:xfrm>
            <a:off x="1781175" y="1970314"/>
            <a:ext cx="8629650" cy="2917372"/>
          </a:xfrm>
          <a:prstGeom prst="rect">
            <a:avLst/>
          </a:prstGeom>
        </p:spPr>
      </p:pic>
    </p:spTree>
    <p:extLst>
      <p:ext uri="{BB962C8B-B14F-4D97-AF65-F5344CB8AC3E}">
        <p14:creationId xmlns:p14="http://schemas.microsoft.com/office/powerpoint/2010/main" val="2882801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5143"/>
            <a:ext cx="10515600" cy="986971"/>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Greedy Best First Search</a:t>
            </a:r>
          </a:p>
        </p:txBody>
      </p:sp>
      <p:pic>
        <p:nvPicPr>
          <p:cNvPr id="7" name="Content Placeholder 6"/>
          <p:cNvPicPr>
            <a:picLocks noGrp="1" noChangeAspect="1"/>
          </p:cNvPicPr>
          <p:nvPr>
            <p:ph idx="1"/>
          </p:nvPr>
        </p:nvPicPr>
        <p:blipFill>
          <a:blip r:embed="rId2"/>
          <a:stretch>
            <a:fillRect/>
          </a:stretch>
        </p:blipFill>
        <p:spPr>
          <a:xfrm>
            <a:off x="1804987" y="1872343"/>
            <a:ext cx="8582025" cy="3354842"/>
          </a:xfrm>
          <a:prstGeom prst="rect">
            <a:avLst/>
          </a:prstGeom>
        </p:spPr>
      </p:pic>
    </p:spTree>
    <p:extLst>
      <p:ext uri="{BB962C8B-B14F-4D97-AF65-F5344CB8AC3E}">
        <p14:creationId xmlns:p14="http://schemas.microsoft.com/office/powerpoint/2010/main" val="1641406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5143"/>
            <a:ext cx="10515600" cy="986971"/>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Properties of greedy search</a:t>
            </a:r>
          </a:p>
        </p:txBody>
      </p:sp>
      <p:pic>
        <p:nvPicPr>
          <p:cNvPr id="7" name="Content Placeholder 6"/>
          <p:cNvPicPr>
            <a:picLocks noGrp="1" noChangeAspect="1"/>
          </p:cNvPicPr>
          <p:nvPr>
            <p:ph idx="1"/>
          </p:nvPr>
        </p:nvPicPr>
        <p:blipFill>
          <a:blip r:embed="rId2"/>
          <a:stretch>
            <a:fillRect/>
          </a:stretch>
        </p:blipFill>
        <p:spPr>
          <a:xfrm>
            <a:off x="2452687" y="2256631"/>
            <a:ext cx="7286625" cy="2752725"/>
          </a:xfrm>
          <a:prstGeom prst="rect">
            <a:avLst/>
          </a:prstGeom>
        </p:spPr>
      </p:pic>
    </p:spTree>
    <p:extLst>
      <p:ext uri="{BB962C8B-B14F-4D97-AF65-F5344CB8AC3E}">
        <p14:creationId xmlns:p14="http://schemas.microsoft.com/office/powerpoint/2010/main" val="581561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365"/>
            <a:ext cx="10515600" cy="954741"/>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A* Search</a:t>
            </a:r>
          </a:p>
        </p:txBody>
      </p:sp>
      <p:sp>
        <p:nvSpPr>
          <p:cNvPr id="3" name="Content Placeholder 2"/>
          <p:cNvSpPr>
            <a:spLocks noGrp="1"/>
          </p:cNvSpPr>
          <p:nvPr>
            <p:ph idx="1"/>
          </p:nvPr>
        </p:nvSpPr>
        <p:spPr>
          <a:xfrm>
            <a:off x="838200" y="1317812"/>
            <a:ext cx="10515600" cy="5042647"/>
          </a:xfrm>
        </p:spPr>
        <p:txBody>
          <a:bodyPr/>
          <a:lstStyle/>
          <a:p>
            <a:pPr marL="0" indent="0">
              <a:buNone/>
            </a:pPr>
            <a:r>
              <a:rPr lang="en-US" dirty="0">
                <a:latin typeface="Times New Roman" panose="02020603050405020304" pitchFamily="18" charset="0"/>
                <a:cs typeface="Times New Roman" panose="02020603050405020304" pitchFamily="18" charset="0"/>
              </a:rPr>
              <a:t>Evaluation Function f(n) = g(n) + h(n)</a:t>
            </a:r>
          </a:p>
          <a:p>
            <a:pPr marL="0" indent="0">
              <a:buNone/>
            </a:pPr>
            <a:r>
              <a:rPr lang="en-US" dirty="0">
                <a:latin typeface="Times New Roman" panose="02020603050405020304" pitchFamily="18" charset="0"/>
                <a:cs typeface="Times New Roman" panose="02020603050405020304" pitchFamily="18" charset="0"/>
              </a:rPr>
              <a:t>g(n) = cost so far to reach n </a:t>
            </a:r>
          </a:p>
          <a:p>
            <a:pPr marL="0" indent="0">
              <a:buNone/>
            </a:pPr>
            <a:r>
              <a:rPr lang="en-US" dirty="0">
                <a:latin typeface="Times New Roman" panose="02020603050405020304" pitchFamily="18" charset="0"/>
                <a:cs typeface="Times New Roman" panose="02020603050405020304" pitchFamily="18" charset="0"/>
              </a:rPr>
              <a:t>h(n) = estimated cost to goal from n </a:t>
            </a:r>
          </a:p>
          <a:p>
            <a:pPr marL="0" indent="0">
              <a:buNone/>
            </a:pPr>
            <a:r>
              <a:rPr lang="en-US" dirty="0">
                <a:latin typeface="Times New Roman" panose="02020603050405020304" pitchFamily="18" charset="0"/>
                <a:cs typeface="Times New Roman" panose="02020603050405020304" pitchFamily="18" charset="0"/>
              </a:rPr>
              <a:t>f(n) = estimated total cost of path through n to goal</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7204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1706"/>
            <a:ext cx="10515600" cy="900954"/>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A* Search</a:t>
            </a:r>
          </a:p>
        </p:txBody>
      </p:sp>
      <p:pic>
        <p:nvPicPr>
          <p:cNvPr id="4" name="Content Placeholder 3"/>
          <p:cNvPicPr>
            <a:picLocks noGrp="1" noChangeAspect="1"/>
          </p:cNvPicPr>
          <p:nvPr>
            <p:ph idx="1"/>
          </p:nvPr>
        </p:nvPicPr>
        <p:blipFill>
          <a:blip r:embed="rId2"/>
          <a:stretch>
            <a:fillRect/>
          </a:stretch>
        </p:blipFill>
        <p:spPr>
          <a:xfrm>
            <a:off x="838200" y="1102660"/>
            <a:ext cx="10879062" cy="5428769"/>
          </a:xfrm>
          <a:prstGeom prst="rect">
            <a:avLst/>
          </a:prstGeom>
        </p:spPr>
      </p:pic>
    </p:spTree>
    <p:extLst>
      <p:ext uri="{BB962C8B-B14F-4D97-AF65-F5344CB8AC3E}">
        <p14:creationId xmlns:p14="http://schemas.microsoft.com/office/powerpoint/2010/main" val="3257776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762</Words>
  <Application>Microsoft Office PowerPoint</Application>
  <PresentationFormat>Widescreen</PresentationFormat>
  <Paragraphs>76</Paragraphs>
  <Slides>22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Arial</vt:lpstr>
      <vt:lpstr>Calibri</vt:lpstr>
      <vt:lpstr>Calibri Light</vt:lpstr>
      <vt:lpstr>Comic Sans MS</vt:lpstr>
      <vt:lpstr>Times New Roman</vt:lpstr>
      <vt:lpstr>Office Theme</vt:lpstr>
      <vt:lpstr>1_Office Theme</vt:lpstr>
      <vt:lpstr>CSE365(1) and CSE366(2) Artificial Intelligence Summer 2021 East West University</vt:lpstr>
      <vt:lpstr>Best First Search</vt:lpstr>
      <vt:lpstr>Greedy Best First Search</vt:lpstr>
      <vt:lpstr>Greedy Best First Search</vt:lpstr>
      <vt:lpstr>Greedy Best First Search</vt:lpstr>
      <vt:lpstr>Greedy Best First Search</vt:lpstr>
      <vt:lpstr>Properties of greedy search</vt:lpstr>
      <vt:lpstr>A* Search</vt:lpstr>
      <vt:lpstr>A* Search</vt:lpstr>
      <vt:lpstr>A* Search</vt:lpstr>
      <vt:lpstr>A* Search</vt:lpstr>
      <vt:lpstr>A* Search properties</vt:lpstr>
      <vt:lpstr>Summary</vt:lpstr>
      <vt:lpstr>IDA*</vt:lpstr>
      <vt:lpstr>IDA*</vt:lpstr>
      <vt:lpstr>IDA*</vt:lpstr>
      <vt:lpstr>Hill Climbing Algorithms</vt:lpstr>
      <vt:lpstr>Features of hill climbing algorithm</vt:lpstr>
      <vt:lpstr>State Space analysis Hill Climbing</vt:lpstr>
      <vt:lpstr>Problems of Hill Climbing</vt:lpstr>
      <vt:lpstr>Variations of Hill Climbing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Syed Md Al-Imran</dc:creator>
  <cp:lastModifiedBy>Md Al-Imran</cp:lastModifiedBy>
  <cp:revision>46</cp:revision>
  <dcterms:created xsi:type="dcterms:W3CDTF">2021-07-05T16:03:57Z</dcterms:created>
  <dcterms:modified xsi:type="dcterms:W3CDTF">2022-02-17T09:01:08Z</dcterms:modified>
</cp:coreProperties>
</file>