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gVmCK5QObZkj9rGUyaFLOvP1x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5882"/>
          </a:schemeClr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62100" y="1543122"/>
            <a:ext cx="9144000" cy="1513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mic Sans MS"/>
              <a:buNone/>
            </a:pPr>
            <a:r>
              <a:rPr lang="en-US" sz="4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Intelligence</a:t>
            </a:r>
            <a:br>
              <a:rPr lang="en-US" sz="4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CSE 366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62100" y="3301787"/>
            <a:ext cx="9144000" cy="1024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 sz="32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Md Al-Imran</a:t>
            </a:r>
            <a:br>
              <a:rPr lang="en-US" sz="32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Senior Lecturer</a:t>
            </a:r>
            <a:endParaRPr sz="3200">
              <a:solidFill>
                <a:srgbClr val="002060"/>
              </a:solidFill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83675" y="0"/>
            <a:ext cx="532263" cy="3688307"/>
            <a:chOff x="0" y="0"/>
            <a:chExt cx="532263" cy="3688307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520888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1050877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0" y="1589963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2097204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0" y="2631742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0" y="3169692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11548281" y="3169693"/>
            <a:ext cx="532263" cy="3688307"/>
            <a:chOff x="0" y="0"/>
            <a:chExt cx="532263" cy="3688307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0" y="520888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0" y="1050877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0" y="1589963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0" y="2097204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0" y="2631742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0" y="3169692"/>
              <a:ext cx="532263" cy="518615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  <a:effectLst>
              <a:outerShdw blurRad="184150" sx="110000" algn="ctr" dir="11520000" dist="241300" sy="110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"/>
          <p:cNvSpPr txBox="1"/>
          <p:nvPr/>
        </p:nvSpPr>
        <p:spPr>
          <a:xfrm>
            <a:off x="9264622" y="820271"/>
            <a:ext cx="10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5003267"/>
            <a:ext cx="52387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5604048" y="5195963"/>
            <a:ext cx="35672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/>
          </a:p>
        </p:txBody>
      </p:sp>
      <p:sp>
        <p:nvSpPr>
          <p:cNvPr id="109" name="Google Shape;10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6"/>
            <a:ext cx="10515600" cy="74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 </a:t>
            </a:r>
            <a:endParaRPr/>
          </a:p>
        </p:txBody>
      </p:sp>
      <p:pic>
        <p:nvPicPr>
          <p:cNvPr id="184" name="Google Shape;18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2127250"/>
            <a:ext cx="72580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838200" y="365126"/>
            <a:ext cx="10515600" cy="74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 </a:t>
            </a:r>
            <a:endParaRPr/>
          </a:p>
        </p:txBody>
      </p:sp>
      <p:pic>
        <p:nvPicPr>
          <p:cNvPr id="191" name="Google Shape;19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154" y="2074187"/>
            <a:ext cx="72771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838200" y="365126"/>
            <a:ext cx="10515600" cy="74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 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847850"/>
            <a:ext cx="73152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838200" y="365126"/>
            <a:ext cx="10515600" cy="74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 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1833562"/>
            <a:ext cx="73533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838200" y="365126"/>
            <a:ext cx="10515600" cy="849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819275"/>
            <a:ext cx="73152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365125"/>
            <a:ext cx="10515600" cy="794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1847850"/>
            <a:ext cx="73247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Details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078173" y="4887625"/>
            <a:ext cx="9867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So which action for Max is returned? Leftmost branch. Note: The maximal possible pay-off is higher for the rightmost branch, but assuming perfect play of Min, it’s better to go left. (Going right would be “relying on your opponent to do something stupid”.) </a:t>
            </a:r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638370"/>
            <a:ext cx="73152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38200" y="365126"/>
            <a:ext cx="10515600" cy="849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2388357" y="1815152"/>
            <a:ext cx="8105633" cy="2756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53" r="0" t="-39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838200" y="365126"/>
            <a:ext cx="10515600" cy="863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Pruning</a:t>
            </a:r>
            <a:endParaRPr/>
          </a:p>
        </p:txBody>
      </p:sp>
      <p:pic>
        <p:nvPicPr>
          <p:cNvPr id="245" name="Google Shape;24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424" y="2374709"/>
            <a:ext cx="9689911" cy="180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19050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/>
          <p:nvPr/>
        </p:nvSpPr>
        <p:spPr>
          <a:xfrm>
            <a:off x="4953000" y="5638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5029200" y="3794125"/>
            <a:ext cx="1136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 +∞)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7391400" y="2514600"/>
            <a:ext cx="1073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(−∞,+∞)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477000" y="38100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8839200" y="24384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7162800" y="2438400"/>
            <a:ext cx="1447800" cy="685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5791200" y="2133600"/>
            <a:ext cx="311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"/>
              <a:buNone/>
            </a:pPr>
            <a:r>
              <a:rPr b="0" i="1"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Range of possible values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528852" y="1616075"/>
            <a:ext cx="24881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DFS until first leaf</a:t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>
            <a:alpha val="0"/>
          </a:schemeClr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838200" y="365126"/>
            <a:ext cx="10515600" cy="771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4244454" y="1719617"/>
            <a:ext cx="4230806" cy="159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Alpha Beta Pruning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1817427" y="4345758"/>
            <a:ext cx="85571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we examine the problems that arise when we try to plan ahead in a world where other agents are planning against us.</a:t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0" y="0"/>
            <a:ext cx="640080" cy="4381196"/>
            <a:chOff x="0" y="518615"/>
            <a:chExt cx="640080" cy="4381196"/>
          </a:xfrm>
        </p:grpSpPr>
        <p:sp>
          <p:nvSpPr>
            <p:cNvPr id="118" name="Google Shape;118;p2"/>
            <p:cNvSpPr/>
            <p:nvPr/>
          </p:nvSpPr>
          <p:spPr>
            <a:xfrm rot="-5400000">
              <a:off x="-1508760" y="2750971"/>
              <a:ext cx="3657600" cy="640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" y="518615"/>
              <a:ext cx="614148" cy="70968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 rot="10800000">
            <a:off x="11551920" y="2476804"/>
            <a:ext cx="640080" cy="4381196"/>
            <a:chOff x="0" y="518615"/>
            <a:chExt cx="640080" cy="4381196"/>
          </a:xfrm>
        </p:grpSpPr>
        <p:sp>
          <p:nvSpPr>
            <p:cNvPr id="121" name="Google Shape;121;p2"/>
            <p:cNvSpPr/>
            <p:nvPr/>
          </p:nvSpPr>
          <p:spPr>
            <a:xfrm rot="-5400000">
              <a:off x="-1508760" y="2750971"/>
              <a:ext cx="3657600" cy="640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" y="518615"/>
              <a:ext cx="614148" cy="70968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7526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>
            <a:off x="6019800" y="5486400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5076826" y="3641725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(−∞,3]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7391400" y="2362200"/>
            <a:ext cx="1073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(−∞,+∞)</a:t>
            </a:r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>
            <a:off x="6489700" y="3643314"/>
            <a:ext cx="444500" cy="319087"/>
            <a:chOff x="3128" y="2583"/>
            <a:chExt cx="280" cy="201"/>
          </a:xfrm>
        </p:grpSpPr>
        <p:pic>
          <p:nvPicPr>
            <p:cNvPr id="273" name="Google Shape;27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20"/>
          <p:cNvSpPr/>
          <p:nvPr/>
        </p:nvSpPr>
        <p:spPr>
          <a:xfrm>
            <a:off x="8839200" y="2209800"/>
            <a:ext cx="5334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0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8288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5076826" y="3717925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(−∞,3]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7391400" y="2438400"/>
            <a:ext cx="1073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(−∞,+∞)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6934200" y="556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7" name="Google Shape;287;p21"/>
          <p:cNvGrpSpPr/>
          <p:nvPr/>
        </p:nvGrpSpPr>
        <p:grpSpPr>
          <a:xfrm>
            <a:off x="6489700" y="3719514"/>
            <a:ext cx="444500" cy="319087"/>
            <a:chOff x="3128" y="2583"/>
            <a:chExt cx="280" cy="201"/>
          </a:xfrm>
        </p:grpSpPr>
        <p:pic>
          <p:nvPicPr>
            <p:cNvPr id="288" name="Google Shape;28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1"/>
          <p:cNvSpPr/>
          <p:nvPr/>
        </p:nvSpPr>
        <p:spPr>
          <a:xfrm>
            <a:off x="8839200" y="2209800"/>
            <a:ext cx="5334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6002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/>
        </p:nvSpPr>
        <p:spPr>
          <a:xfrm>
            <a:off x="7391401" y="2209800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[3,+∞)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5257801" y="34893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01" name="Google Shape;301;p22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02" name="Google Shape;30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1600201"/>
            <a:ext cx="68199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 txBox="1"/>
          <p:nvPr/>
        </p:nvSpPr>
        <p:spPr>
          <a:xfrm>
            <a:off x="6823076" y="3465513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6746876" y="2185988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[3,+∞)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4613276" y="3465514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6518275" y="3252788"/>
            <a:ext cx="2438400" cy="9144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7889876" y="2474914"/>
            <a:ext cx="19768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None/>
            </a:pPr>
            <a:r>
              <a:rPr b="0" i="1"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This node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None/>
            </a:pPr>
            <a:r>
              <a:rPr b="0" i="1"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worse for MAX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3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62200"/>
            <a:ext cx="7391400" cy="32464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6143626" y="3641725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6137276" y="2514601"/>
            <a:ext cx="796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[3,14]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4206876" y="36417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7924801" y="3641725"/>
            <a:ext cx="1001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(−∞,14]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2509838"/>
            <a:ext cx="685800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4"/>
          <p:cNvSpPr txBox="1"/>
          <p:nvPr/>
        </p:nvSpPr>
        <p:spPr>
          <a:xfrm>
            <a:off x="7680326" y="2438400"/>
            <a:ext cx="32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  <p:sp>
        <p:nvSpPr>
          <p:cNvPr id="328" name="Google Shape;328;p24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405064"/>
            <a:ext cx="7539038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/>
        </p:nvSpPr>
        <p:spPr>
          <a:xfrm>
            <a:off x="6143626" y="3641725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6340476" y="24987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[3,5]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3933826" y="36417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8124826" y="3641725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(−∞,5]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5914" y="2419350"/>
            <a:ext cx="522287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/>
          <p:nvPr/>
        </p:nvSpPr>
        <p:spPr>
          <a:xfrm>
            <a:off x="7740650" y="243840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  <p:sp>
        <p:nvSpPr>
          <p:cNvPr id="342" name="Google Shape;342;p25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43" name="Google Shape;3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46326"/>
            <a:ext cx="7467600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 txBox="1"/>
          <p:nvPr/>
        </p:nvSpPr>
        <p:spPr>
          <a:xfrm>
            <a:off x="7696201" y="34131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5791201" y="3429000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988051" y="24225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4054476" y="3429001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98713"/>
            <a:ext cx="685800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6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56" name="Google Shape;3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46326"/>
            <a:ext cx="7467600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 txBox="1"/>
          <p:nvPr/>
        </p:nvSpPr>
        <p:spPr>
          <a:xfrm>
            <a:off x="7696201" y="34131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5791201" y="3429000"/>
            <a:ext cx="8747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(−∞,2]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5988051" y="2422526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4054476" y="3429001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98713"/>
            <a:ext cx="685800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0401" y="2498726"/>
            <a:ext cx="25717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/>
          <p:nvPr/>
        </p:nvSpPr>
        <p:spPr>
          <a:xfrm>
            <a:off x="6934200" y="2438400"/>
            <a:ext cx="381000" cy="3810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7"/>
          <p:cNvSpPr txBox="1"/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0945" l="0" r="0" t="-945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71" name="Google Shape;3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119116" y="365125"/>
            <a:ext cx="10234684" cy="90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Algorithm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869743" y="1337481"/>
            <a:ext cx="8652682" cy="4708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Depth first 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only considers nodes along a single path from root at any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α =  highest-value choice found at any choice point of path for MAX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lang="en-US" sz="2200">
                <a:latin typeface="Times New Roman"/>
                <a:ea typeface="Times New Roman"/>
                <a:cs typeface="Times New Roman"/>
                <a:sym typeface="Times New Roman"/>
              </a:rPr>
              <a:t>(initially,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0" lang="en-US" sz="2200">
                <a:latin typeface="Times New Roman"/>
                <a:ea typeface="Times New Roman"/>
                <a:cs typeface="Times New Roman"/>
                <a:sym typeface="Times New Roman"/>
              </a:rPr>
              <a:t> =  −infinity)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lang="en-US" sz="22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= lowest-value choice found at any choice point of path for MIN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lang="en-US" sz="2200">
                <a:latin typeface="Times New Roman"/>
                <a:ea typeface="Times New Roman"/>
                <a:cs typeface="Times New Roman"/>
                <a:sym typeface="Times New Roman"/>
              </a:rPr>
              <a:t> (initially, β =  +infinity)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Pass current values of α and β down to child nodes during search.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Update values of α and β during search: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MAX updates α at MAX nodes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MIN updates β at MIN nodes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Prune remaining branches at a node when α ≥ </a:t>
            </a:r>
            <a:r>
              <a:rPr b="0" lang="en-US" sz="22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838200" y="365125"/>
            <a:ext cx="10515600" cy="91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to Prune 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838200" y="1825625"/>
            <a:ext cx="10515600" cy="360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 whenever α ≥ β.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below a Max node whose alpha value becomes greater than or equal to the beta value of its ancestors.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nodes update alpha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children’s returned values.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below a Min node whose beta value becomes less than or equal to the alpha value of its ancestors.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nodes update beta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children’s returned values.</a:t>
            </a:r>
            <a:endParaRPr/>
          </a:p>
        </p:txBody>
      </p:sp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201002" y="365125"/>
            <a:ext cx="10152797" cy="90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838200" y="1542197"/>
            <a:ext cx="10515600" cy="41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Adversarial Search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Multi-agent environment: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given agent needs to consider the actions of other agents and how they affect its own welfare 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Introduce possible contingencies into the agent’s problem-solving process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chapter we cover competitive environments, in which the agents’ goals are in conflict, giving rise to adversarial search problems—often known as games.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Mathematical game theory, a branch of economics, views any multiagent environment as a game, provided that the impact of each agent on the others is “significant,” regardless of whether the agents are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cooperative or competitive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9050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/>
          <p:nvPr/>
        </p:nvSpPr>
        <p:spPr>
          <a:xfrm>
            <a:off x="4953000" y="5638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6477000" y="38100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8839200" y="24384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7010400" y="1905000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β, initial values</a:t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897341" y="1575131"/>
            <a:ext cx="3084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DF-search until first leaf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7467600" y="21336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4953000" y="36576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4724400" y="3200400"/>
            <a:ext cx="19891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β, passed to kids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2" name="Google Shape;402;p30"/>
          <p:cNvCxnSpPr/>
          <p:nvPr/>
        </p:nvCxnSpPr>
        <p:spPr>
          <a:xfrm flipH="1">
            <a:off x="6172200" y="2895600"/>
            <a:ext cx="2057400" cy="838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7526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1"/>
          <p:cNvSpPr/>
          <p:nvPr/>
        </p:nvSpPr>
        <p:spPr>
          <a:xfrm>
            <a:off x="6019800" y="5486400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1" name="Google Shape;411;p31"/>
          <p:cNvGrpSpPr/>
          <p:nvPr/>
        </p:nvGrpSpPr>
        <p:grpSpPr>
          <a:xfrm>
            <a:off x="6489700" y="3643314"/>
            <a:ext cx="444500" cy="319087"/>
            <a:chOff x="3128" y="2583"/>
            <a:chExt cx="280" cy="201"/>
          </a:xfrm>
        </p:grpSpPr>
        <p:pic>
          <p:nvPicPr>
            <p:cNvPr id="412" name="Google Shape;41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31"/>
          <p:cNvSpPr/>
          <p:nvPr/>
        </p:nvSpPr>
        <p:spPr>
          <a:xfrm>
            <a:off x="8839200" y="2209800"/>
            <a:ext cx="5334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2743200" y="4267200"/>
            <a:ext cx="2946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updates β, based on kids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7391400" y="21336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5029200" y="35052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=3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6477000" y="3657600"/>
            <a:ext cx="4572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1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8288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/>
          <p:nvPr/>
        </p:nvSpPr>
        <p:spPr>
          <a:xfrm>
            <a:off x="6934200" y="556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8" name="Google Shape;428;p32"/>
          <p:cNvGrpSpPr/>
          <p:nvPr/>
        </p:nvGrpSpPr>
        <p:grpSpPr>
          <a:xfrm>
            <a:off x="6489700" y="3719514"/>
            <a:ext cx="444500" cy="319087"/>
            <a:chOff x="3128" y="2583"/>
            <a:chExt cx="280" cy="201"/>
          </a:xfrm>
        </p:grpSpPr>
        <p:pic>
          <p:nvPicPr>
            <p:cNvPr id="429" name="Google Shape;42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32"/>
          <p:cNvSpPr/>
          <p:nvPr/>
        </p:nvSpPr>
        <p:spPr>
          <a:xfrm>
            <a:off x="8839200" y="2209800"/>
            <a:ext cx="5334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4953000" y="3733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=3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2209800" y="4495801"/>
            <a:ext cx="300355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updates β, based on kids.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change.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6477000" y="3733800"/>
            <a:ext cx="4572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7391400" y="21336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α=−∞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2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37" name="Google Shape;43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600201"/>
            <a:ext cx="7010400" cy="42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/>
        </p:nvSpPr>
        <p:spPr>
          <a:xfrm>
            <a:off x="5715000" y="1752600"/>
            <a:ext cx="3119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updates α, based on kids.</a:t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7391400" y="19812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3"/>
          <p:cNvSpPr txBox="1"/>
          <p:nvPr/>
        </p:nvSpPr>
        <p:spPr>
          <a:xfrm>
            <a:off x="7315199" y="3352801"/>
            <a:ext cx="29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is returned as node value.</a:t>
            </a:r>
            <a:endParaRPr/>
          </a:p>
        </p:txBody>
      </p:sp>
      <p:cxnSp>
        <p:nvCxnSpPr>
          <p:cNvPr id="447" name="Google Shape;447;p33"/>
          <p:cNvCxnSpPr/>
          <p:nvPr/>
        </p:nvCxnSpPr>
        <p:spPr>
          <a:xfrm flipH="1" rot="10800000">
            <a:off x="6781800" y="2743200"/>
            <a:ext cx="1905000" cy="838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33"/>
          <p:cNvSpPr/>
          <p:nvPr/>
        </p:nvSpPr>
        <p:spPr>
          <a:xfrm>
            <a:off x="8839200" y="21336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3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50" name="Google Shape;45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1600201"/>
            <a:ext cx="68199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4"/>
          <p:cNvSpPr txBox="1"/>
          <p:nvPr/>
        </p:nvSpPr>
        <p:spPr>
          <a:xfrm>
            <a:off x="6629400" y="1828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8153400" y="3124201"/>
            <a:ext cx="990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8077200" y="2819400"/>
            <a:ext cx="19891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β, passed to kids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6629400" y="3886200"/>
            <a:ext cx="30480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34"/>
          <p:cNvCxnSpPr/>
          <p:nvPr/>
        </p:nvCxnSpPr>
        <p:spPr>
          <a:xfrm rot="5400000">
            <a:off x="7581901" y="2933701"/>
            <a:ext cx="838200" cy="31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2" name="Google Shape;462;p34"/>
          <p:cNvSpPr/>
          <p:nvPr/>
        </p:nvSpPr>
        <p:spPr>
          <a:xfrm>
            <a:off x="8077200" y="19812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4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64" name="Google Shape;4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1600201"/>
            <a:ext cx="68199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 txBox="1"/>
          <p:nvPr/>
        </p:nvSpPr>
        <p:spPr>
          <a:xfrm>
            <a:off x="6553200" y="1828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8153400" y="3124201"/>
            <a:ext cx="990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=2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8077200" y="2590801"/>
            <a:ext cx="3018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updates β, based on kids.</a:t>
            </a: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7848600" y="3886200"/>
            <a:ext cx="18288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8077200" y="19812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5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1600201"/>
            <a:ext cx="68199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8077200" y="3200401"/>
            <a:ext cx="990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=2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8915399" y="3276601"/>
            <a:ext cx="2357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≥ β, so prune</a:t>
            </a:r>
            <a:r>
              <a:rPr b="0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86" name="Google Shape;486;p36"/>
          <p:cNvSpPr txBox="1"/>
          <p:nvPr/>
        </p:nvSpPr>
        <p:spPr>
          <a:xfrm>
            <a:off x="6553200" y="19050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8077200" y="19812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6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489" name="Google Shape;48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Alpha-Beta Example (continued)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1600201"/>
            <a:ext cx="68199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8001000" y="2743201"/>
            <a:ext cx="15255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is returned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node value.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4800600" y="1600201"/>
            <a:ext cx="31197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updates α, based on kids.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change.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6553200" y="19050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0" name="Google Shape;500;p37"/>
          <p:cNvCxnSpPr/>
          <p:nvPr/>
        </p:nvCxnSpPr>
        <p:spPr>
          <a:xfrm rot="-5400000">
            <a:off x="7582694" y="2932906"/>
            <a:ext cx="838200" cy="1588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1" name="Google Shape;501;p37"/>
          <p:cNvSpPr/>
          <p:nvPr/>
        </p:nvSpPr>
        <p:spPr>
          <a:xfrm>
            <a:off x="8077200" y="19812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62200"/>
            <a:ext cx="7391400" cy="324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2509838"/>
            <a:ext cx="685800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7680326" y="2438400"/>
            <a:ext cx="32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5867400" y="2209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9220200" y="3581401"/>
            <a:ext cx="990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8305800" y="2895600"/>
            <a:ext cx="19891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β, passed to kids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7772400" y="2438400"/>
            <a:ext cx="685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8"/>
          <p:cNvSpPr/>
          <p:nvPr/>
        </p:nvSpPr>
        <p:spPr>
          <a:xfrm>
            <a:off x="8305800" y="4038600"/>
            <a:ext cx="838200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>
            <a:off x="7543800" y="2895600"/>
            <a:ext cx="1524000" cy="685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7" name="Google Shape;517;p38"/>
          <p:cNvSpPr/>
          <p:nvPr/>
        </p:nvSpPr>
        <p:spPr>
          <a:xfrm>
            <a:off x="7315200" y="23622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8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519" name="Google Shape;51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62200"/>
            <a:ext cx="7391400" cy="324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2509838"/>
            <a:ext cx="685800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9"/>
          <p:cNvSpPr txBox="1"/>
          <p:nvPr/>
        </p:nvSpPr>
        <p:spPr>
          <a:xfrm>
            <a:off x="7680326" y="2438400"/>
            <a:ext cx="32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  <p:sp>
        <p:nvSpPr>
          <p:cNvPr id="528" name="Google Shape;528;p39"/>
          <p:cNvSpPr txBox="1"/>
          <p:nvPr/>
        </p:nvSpPr>
        <p:spPr>
          <a:xfrm>
            <a:off x="9220200" y="3352801"/>
            <a:ext cx="10668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=14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5943600" y="2209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8839201" y="2819401"/>
            <a:ext cx="1628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updates β,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kids.</a:t>
            </a:r>
            <a:endParaRPr/>
          </a:p>
        </p:txBody>
      </p:sp>
      <p:sp>
        <p:nvSpPr>
          <p:cNvPr id="531" name="Google Shape;531;p39"/>
          <p:cNvSpPr/>
          <p:nvPr/>
        </p:nvSpPr>
        <p:spPr>
          <a:xfrm>
            <a:off x="7315200" y="2438400"/>
            <a:ext cx="1219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9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533" name="Google Shape;53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838200" y="365125"/>
            <a:ext cx="10515600" cy="890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Types of Games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8315325" cy="2306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4648200" y="2133600"/>
            <a:ext cx="2209800" cy="685800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648200" y="2971801"/>
            <a:ext cx="1981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battleship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Kriegspiel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209800" y="4876801"/>
            <a:ext cx="7739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Considered:  Physical games like tennis, croquet, ice hockey,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(but see “robot soccer” http://www.robocup.org/)</a:t>
            </a:r>
            <a:endParaRPr/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405064"/>
            <a:ext cx="7539038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5914" y="2419350"/>
            <a:ext cx="522287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0"/>
          <p:cNvSpPr/>
          <p:nvPr/>
        </p:nvSpPr>
        <p:spPr>
          <a:xfrm>
            <a:off x="7740650" y="243840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9372600" y="3352801"/>
            <a:ext cx="1143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=5</a:t>
            </a:r>
            <a:endParaRPr b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5943600" y="22098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8763001" y="2819401"/>
            <a:ext cx="1628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updates β,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kids.</a:t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>
            <a:off x="7315200" y="2438400"/>
            <a:ext cx="1219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40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547" name="Google Shape;54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46326"/>
            <a:ext cx="7467600" cy="29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98713"/>
            <a:ext cx="685800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/>
        </p:nvSpPr>
        <p:spPr>
          <a:xfrm>
            <a:off x="5181600" y="2133601"/>
            <a:ext cx="99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=+∞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7696200" y="2438401"/>
            <a:ext cx="15255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is returned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node value.</a:t>
            </a:r>
            <a:endParaRPr/>
          </a:p>
        </p:txBody>
      </p:sp>
      <p:cxnSp>
        <p:nvCxnSpPr>
          <p:cNvPr id="557" name="Google Shape;557;p41"/>
          <p:cNvCxnSpPr/>
          <p:nvPr/>
        </p:nvCxnSpPr>
        <p:spPr>
          <a:xfrm rot="10800000">
            <a:off x="7086600" y="2743200"/>
            <a:ext cx="1371600" cy="609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8" name="Google Shape;558;p41"/>
          <p:cNvSpPr txBox="1"/>
          <p:nvPr/>
        </p:nvSpPr>
        <p:spPr>
          <a:xfrm>
            <a:off x="8610600" y="3352800"/>
            <a:ext cx="12954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9" name="Google Shape;559;p41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560" name="Google Shape;56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46326"/>
            <a:ext cx="7467600" cy="29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98713"/>
            <a:ext cx="685800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0401" y="2498726"/>
            <a:ext cx="25717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2"/>
          <p:cNvSpPr/>
          <p:nvPr/>
        </p:nvSpPr>
        <p:spPr>
          <a:xfrm>
            <a:off x="6934200" y="2438400"/>
            <a:ext cx="381000" cy="3810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42"/>
          <p:cNvSpPr txBox="1"/>
          <p:nvPr/>
        </p:nvSpPr>
        <p:spPr>
          <a:xfrm>
            <a:off x="7391400" y="1676400"/>
            <a:ext cx="327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calculates the same node value, and makes the same move!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8610600" y="3352800"/>
            <a:ext cx="12954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2" name="Google Shape;572;p42"/>
          <p:cNvSpPr txBox="1"/>
          <p:nvPr>
            <p:ph type="title"/>
          </p:nvPr>
        </p:nvSpPr>
        <p:spPr>
          <a:xfrm>
            <a:off x="838200" y="365125"/>
            <a:ext cx="10515600" cy="102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Alpha-Beta Example Revisited</a:t>
            </a:r>
            <a:endParaRPr/>
          </a:p>
        </p:txBody>
      </p:sp>
      <p:sp>
        <p:nvSpPr>
          <p:cNvPr id="573" name="Google Shape;5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/>
          <p:nvPr>
            <p:ph type="title"/>
          </p:nvPr>
        </p:nvSpPr>
        <p:spPr>
          <a:xfrm>
            <a:off x="838200" y="365125"/>
            <a:ext cx="10515600" cy="890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580" name="Google Shape;580;p43"/>
          <p:cNvSpPr txBox="1"/>
          <p:nvPr>
            <p:ph idx="1" type="body"/>
          </p:nvPr>
        </p:nvSpPr>
        <p:spPr>
          <a:xfrm>
            <a:off x="1519450" y="1183943"/>
            <a:ext cx="8675427" cy="4630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Worst-Case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branches are ordered so that no pruning takes place. In this case alpha-beta gives no improvement over exhaustive search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Best-Case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player’s best move is the left-most child (i.e., evaluated first)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practice, performance is closer to best rather than worst-case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E.g., sort moves by the remembered move values found last time.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E.g., expand captures first, then threats, then forward moves,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E.g., run Iterative Deepening search, sort by value last iteration.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practice often get O(b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(d/2)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rather than O(b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581" name="Google Shape;58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>
            <p:ph type="title"/>
          </p:nvPr>
        </p:nvSpPr>
        <p:spPr>
          <a:xfrm>
            <a:off x="1187354" y="365125"/>
            <a:ext cx="10166445" cy="87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Final Comments about Alpha-Beta Pruning</a:t>
            </a:r>
            <a:endParaRPr/>
          </a:p>
        </p:txBody>
      </p:sp>
      <p:sp>
        <p:nvSpPr>
          <p:cNvPr id="588" name="Google Shape;588;p44"/>
          <p:cNvSpPr txBox="1"/>
          <p:nvPr>
            <p:ph idx="1" type="body"/>
          </p:nvPr>
        </p:nvSpPr>
        <p:spPr>
          <a:xfrm>
            <a:off x="1056564" y="15936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Pruning does not affect final results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Entire subtrees can be pruned.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Good move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ordering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improves effectiveness of pruning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Repeated states are again possible.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Store them in memory = transposition 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type="title"/>
          </p:nvPr>
        </p:nvSpPr>
        <p:spPr>
          <a:xfrm>
            <a:off x="838200" y="365126"/>
            <a:ext cx="10515600" cy="835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Practice Problem</a:t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36576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51054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64770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7924800" y="45720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5562600" y="13716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5"/>
          <p:cNvSpPr/>
          <p:nvPr/>
        </p:nvSpPr>
        <p:spPr>
          <a:xfrm rot="10800000">
            <a:off x="4800600" y="3124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45"/>
          <p:cNvSpPr/>
          <p:nvPr/>
        </p:nvSpPr>
        <p:spPr>
          <a:xfrm rot="10800000">
            <a:off x="6705600" y="3124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3" name="Google Shape;603;p45"/>
          <p:cNvCxnSpPr/>
          <p:nvPr/>
        </p:nvCxnSpPr>
        <p:spPr>
          <a:xfrm flipH="1">
            <a:off x="5029200" y="1752600"/>
            <a:ext cx="6858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5"/>
          <p:cNvCxnSpPr/>
          <p:nvPr/>
        </p:nvCxnSpPr>
        <p:spPr>
          <a:xfrm>
            <a:off x="5791200" y="1752600"/>
            <a:ext cx="10668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5"/>
          <p:cNvCxnSpPr/>
          <p:nvPr/>
        </p:nvCxnSpPr>
        <p:spPr>
          <a:xfrm flipH="1">
            <a:off x="3810000" y="3505200"/>
            <a:ext cx="1219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5"/>
          <p:cNvCxnSpPr/>
          <p:nvPr/>
        </p:nvCxnSpPr>
        <p:spPr>
          <a:xfrm>
            <a:off x="5029200" y="3505200"/>
            <a:ext cx="228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5"/>
          <p:cNvCxnSpPr/>
          <p:nvPr/>
        </p:nvCxnSpPr>
        <p:spPr>
          <a:xfrm flipH="1">
            <a:off x="6629400" y="3505200"/>
            <a:ext cx="228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5"/>
          <p:cNvCxnSpPr/>
          <p:nvPr/>
        </p:nvCxnSpPr>
        <p:spPr>
          <a:xfrm>
            <a:off x="6858000" y="35052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5"/>
          <p:cNvCxnSpPr/>
          <p:nvPr/>
        </p:nvCxnSpPr>
        <p:spPr>
          <a:xfrm flipH="1">
            <a:off x="2743200" y="5029200"/>
            <a:ext cx="1066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5"/>
          <p:cNvCxnSpPr/>
          <p:nvPr/>
        </p:nvCxnSpPr>
        <p:spPr>
          <a:xfrm>
            <a:off x="38100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5"/>
          <p:cNvCxnSpPr/>
          <p:nvPr/>
        </p:nvCxnSpPr>
        <p:spPr>
          <a:xfrm flipH="1">
            <a:off x="4800600" y="5029200"/>
            <a:ext cx="533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5"/>
          <p:cNvCxnSpPr/>
          <p:nvPr/>
        </p:nvCxnSpPr>
        <p:spPr>
          <a:xfrm>
            <a:off x="53340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5"/>
          <p:cNvCxnSpPr/>
          <p:nvPr/>
        </p:nvCxnSpPr>
        <p:spPr>
          <a:xfrm flipH="1">
            <a:off x="6172200" y="50292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5"/>
          <p:cNvCxnSpPr/>
          <p:nvPr/>
        </p:nvCxnSpPr>
        <p:spPr>
          <a:xfrm>
            <a:off x="66294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5"/>
          <p:cNvCxnSpPr/>
          <p:nvPr/>
        </p:nvCxnSpPr>
        <p:spPr>
          <a:xfrm flipH="1">
            <a:off x="7620000" y="49530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5"/>
          <p:cNvCxnSpPr/>
          <p:nvPr/>
        </p:nvCxnSpPr>
        <p:spPr>
          <a:xfrm>
            <a:off x="8077200" y="49530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45"/>
          <p:cNvSpPr txBox="1"/>
          <p:nvPr/>
        </p:nvSpPr>
        <p:spPr>
          <a:xfrm>
            <a:off x="25749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18" name="Google Shape;618;p45"/>
          <p:cNvSpPr txBox="1"/>
          <p:nvPr/>
        </p:nvSpPr>
        <p:spPr>
          <a:xfrm>
            <a:off x="40227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19" name="Google Shape;619;p45"/>
          <p:cNvSpPr txBox="1"/>
          <p:nvPr/>
        </p:nvSpPr>
        <p:spPr>
          <a:xfrm>
            <a:off x="47085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0" name="Google Shape;620;p45"/>
          <p:cNvSpPr txBox="1"/>
          <p:nvPr/>
        </p:nvSpPr>
        <p:spPr>
          <a:xfrm>
            <a:off x="55467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1" name="Google Shape;621;p45"/>
          <p:cNvSpPr txBox="1"/>
          <p:nvPr/>
        </p:nvSpPr>
        <p:spPr>
          <a:xfrm>
            <a:off x="60801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22" name="Google Shape;622;p45"/>
          <p:cNvSpPr txBox="1"/>
          <p:nvPr/>
        </p:nvSpPr>
        <p:spPr>
          <a:xfrm>
            <a:off x="6918325" y="56753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23" name="Google Shape;623;p45"/>
          <p:cNvSpPr txBox="1"/>
          <p:nvPr/>
        </p:nvSpPr>
        <p:spPr>
          <a:xfrm>
            <a:off x="7527925" y="55991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24" name="Google Shape;624;p45"/>
          <p:cNvSpPr txBox="1"/>
          <p:nvPr/>
        </p:nvSpPr>
        <p:spPr>
          <a:xfrm>
            <a:off x="8823325" y="55229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25" name="Google Shape;625;p45"/>
          <p:cNvSpPr txBox="1"/>
          <p:nvPr/>
        </p:nvSpPr>
        <p:spPr>
          <a:xfrm>
            <a:off x="6932780" y="2051714"/>
            <a:ext cx="37721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-which nodes can be pruned?</a:t>
            </a:r>
            <a:endParaRPr/>
          </a:p>
        </p:txBody>
      </p:sp>
      <p:sp>
        <p:nvSpPr>
          <p:cNvPr id="626" name="Google Shape;6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838200" y="365125"/>
            <a:ext cx="10515600" cy="890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838200" y="1351128"/>
            <a:ext cx="10515600" cy="482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game state is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observable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outcome of each move is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Game states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discrete, finite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of possible moves and game states.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infinite runs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the game: a terminal state is always reached after a finite number of steps.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Two-player zero-sum game: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players, terminal states have utility with utility(player1) = −utility(player2).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formulation (equivalent): single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function </a:t>
            </a:r>
            <a:r>
              <a:rPr i="1"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players </a:t>
            </a:r>
            <a:r>
              <a:rPr i="1"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vs. </a:t>
            </a:r>
            <a:r>
              <a:rPr i="1"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trying to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vs. minimize </a:t>
            </a:r>
            <a:r>
              <a:rPr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Turn-taking: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Players move alternatingly. Max begins.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Compare to, e.g., “Prisoner’s Dilemma”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“Deterministic, Non-turn-taking, Non-Zero-sum game of Imperfect information”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037230" y="365125"/>
            <a:ext cx="10222173" cy="91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Game vs Search Problems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310184"/>
            <a:ext cx="10515600" cy="4913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Search – no adversary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Solution is (heuristic) method for finding goal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Heuristics and CSP techniques can find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solution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function: estimate of cost from start to goal through given node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Examples: path planning, scheduling activities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Games – adversary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Solution is strategy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strategy specifies move for every possible opponent reply.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Time limits force an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approximate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solution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function: evaluate “goodness” of game position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Examples: chess, checkers, backgammon </a:t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423081"/>
            <a:ext cx="10515600" cy="846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Game Problem Formulation</a:t>
            </a:r>
            <a:endParaRPr/>
          </a:p>
        </p:txBody>
      </p:sp>
      <p:pic>
        <p:nvPicPr>
          <p:cNvPr id="161" name="Google Shape;16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64776"/>
            <a:ext cx="10167582" cy="473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838200" y="365126"/>
            <a:ext cx="10515600" cy="82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Game tree (2-player, deterministic, turns)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8393372" y="1683224"/>
            <a:ext cx="31389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search this tree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optimal move?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785" y="1133404"/>
            <a:ext cx="703364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838200" y="365125"/>
            <a:ext cx="10515600" cy="794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Minimax Strategy</a:t>
            </a:r>
            <a:endParaRPr/>
          </a:p>
        </p:txBody>
      </p:sp>
      <p:pic>
        <p:nvPicPr>
          <p:cNvPr id="177" name="Google Shape;17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36" y="1473958"/>
            <a:ext cx="9171295" cy="468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2021-07-30T13:31:18Z</dcterms:created>
  <dc:creator>Syed Md Al-Imran</dc:creator>
</cp:coreProperties>
</file>