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64">
          <p15:clr>
            <a:srgbClr val="A4A3A4"/>
          </p15:clr>
        </p15:guide>
      </p15:sldGuideLst>
    </p:ext>
    <p:ext uri="GoogleSlidesCustomDataVersion2">
      <go:slidesCustomData xmlns:go="http://customooxmlschemas.google.com/" r:id="rId52" roundtripDataSignature="AMtx7mhML/UwWmXxmUBtMd7APuLeArfL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BC8BB-682D-4A77-B9A4-BED18875258B}">
  <a:tblStyle styleId="{11BBC8BB-682D-4A77-B9A4-BED18875258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2" Type="http://customschemas.google.com/relationships/presentationmetadata" Target="meta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LADAR is Laser Detection and Ranging</a:t>
            </a:r>
            <a:endParaRPr/>
          </a:p>
          <a:p>
            <a:pPr indent="0" lvl="0" marL="0" rtl="0" algn="l">
              <a:spcBef>
                <a:spcPts val="0"/>
              </a:spcBef>
              <a:spcAft>
                <a:spcPts val="0"/>
              </a:spcAft>
              <a:buNone/>
            </a:pPr>
            <a:r>
              <a:rPr lang="en-US"/>
              <a:t>Light radar by uses light</a:t>
            </a:r>
            <a:endParaRPr/>
          </a:p>
        </p:txBody>
      </p:sp>
      <p:sp>
        <p:nvSpPr>
          <p:cNvPr id="328" name="Google Shape;32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6" name="Google Shape;386;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5" name="Google Shape;395;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5" name="Google Shape;42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1" name="Google Shape;44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45"/>
          <p:cNvSpPr/>
          <p:nvPr/>
        </p:nvSpPr>
        <p:spPr>
          <a:xfrm>
            <a:off x="27517" y="12701"/>
            <a:ext cx="11861800" cy="6780213"/>
          </a:xfrm>
          <a:custGeom>
            <a:rect b="b" l="l" r="r" t="t"/>
            <a:pathLst>
              <a:path extrusionOk="0" h="3619" w="3985">
                <a:moveTo>
                  <a:pt x="2822" y="0"/>
                </a:moveTo>
                <a:lnTo>
                  <a:pt x="0" y="975"/>
                </a:lnTo>
                <a:lnTo>
                  <a:pt x="2169" y="3619"/>
                </a:lnTo>
                <a:lnTo>
                  <a:pt x="3985" y="1125"/>
                </a:lnTo>
                <a:lnTo>
                  <a:pt x="2822" y="0"/>
                </a:lnTo>
                <a:lnTo>
                  <a:pt x="282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63" name="Google Shape;63;p45"/>
          <p:cNvSpPr txBox="1"/>
          <p:nvPr>
            <p:ph type="ctrTitle"/>
          </p:nvPr>
        </p:nvSpPr>
        <p:spPr>
          <a:xfrm>
            <a:off x="1828800" y="1511300"/>
            <a:ext cx="8534400" cy="2273300"/>
          </a:xfrm>
          <a:prstGeom prst="rect">
            <a:avLst/>
          </a:prstGeom>
          <a:noFill/>
          <a:ln>
            <a:noFill/>
          </a:ln>
          <a:effectLst>
            <a:outerShdw rotWithShape="0" algn="ctr" dir="2021404" dist="45791">
              <a:schemeClr val="lt2"/>
            </a:outerShdw>
          </a:effectLst>
        </p:spPr>
        <p:txBody>
          <a:bodyPr anchorCtr="0" anchor="b"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45"/>
          <p:cNvSpPr txBox="1"/>
          <p:nvPr>
            <p:ph idx="1" type="subTitle"/>
          </p:nvPr>
        </p:nvSpPr>
        <p:spPr>
          <a:xfrm>
            <a:off x="2065867" y="4051300"/>
            <a:ext cx="8043333" cy="10033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dk1"/>
              </a:buClr>
              <a:buSzPts val="2800"/>
              <a:buFont typeface="Comic Sans MS"/>
              <a:buNone/>
              <a:defRPr sz="28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65" name="Google Shape;65;p45"/>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rgbClr val="000000"/>
                </a:solidFill>
                <a:latin typeface="Comic Sans MS"/>
                <a:ea typeface="Comic Sans MS"/>
                <a:cs typeface="Comic Sans MS"/>
                <a:sym typeface="Comic Sans MS"/>
              </a:defRPr>
            </a:lvl1pPr>
            <a:lvl2pPr indent="0" lvl="1" marL="0" algn="r">
              <a:spcBef>
                <a:spcPts val="0"/>
              </a:spcBef>
              <a:buNone/>
              <a:defRPr b="0" i="0" sz="1400" u="none" cap="none" strike="noStrike">
                <a:solidFill>
                  <a:srgbClr val="000000"/>
                </a:solidFill>
                <a:latin typeface="Comic Sans MS"/>
                <a:ea typeface="Comic Sans MS"/>
                <a:cs typeface="Comic Sans MS"/>
                <a:sym typeface="Comic Sans MS"/>
              </a:defRPr>
            </a:lvl2pPr>
            <a:lvl3pPr indent="0" lvl="2" marL="0" algn="r">
              <a:spcBef>
                <a:spcPts val="0"/>
              </a:spcBef>
              <a:buNone/>
              <a:defRPr b="0" i="0" sz="1400" u="none" cap="none" strike="noStrike">
                <a:solidFill>
                  <a:srgbClr val="000000"/>
                </a:solidFill>
                <a:latin typeface="Comic Sans MS"/>
                <a:ea typeface="Comic Sans MS"/>
                <a:cs typeface="Comic Sans MS"/>
                <a:sym typeface="Comic Sans MS"/>
              </a:defRPr>
            </a:lvl3pPr>
            <a:lvl4pPr indent="0" lvl="3" marL="0" algn="r">
              <a:spcBef>
                <a:spcPts val="0"/>
              </a:spcBef>
              <a:buNone/>
              <a:defRPr b="0" i="0" sz="1400" u="none" cap="none" strike="noStrike">
                <a:solidFill>
                  <a:srgbClr val="000000"/>
                </a:solidFill>
                <a:latin typeface="Comic Sans MS"/>
                <a:ea typeface="Comic Sans MS"/>
                <a:cs typeface="Comic Sans MS"/>
                <a:sym typeface="Comic Sans MS"/>
              </a:defRPr>
            </a:lvl4pPr>
            <a:lvl5pPr indent="0" lvl="4" marL="0" algn="r">
              <a:spcBef>
                <a:spcPts val="0"/>
              </a:spcBef>
              <a:buNone/>
              <a:defRPr b="0" i="0" sz="1400" u="none" cap="none" strike="noStrike">
                <a:solidFill>
                  <a:srgbClr val="000000"/>
                </a:solidFill>
                <a:latin typeface="Comic Sans MS"/>
                <a:ea typeface="Comic Sans MS"/>
                <a:cs typeface="Comic Sans MS"/>
                <a:sym typeface="Comic Sans MS"/>
              </a:defRPr>
            </a:lvl5pPr>
            <a:lvl6pPr indent="0" lvl="5" marL="0" algn="r">
              <a:spcBef>
                <a:spcPts val="0"/>
              </a:spcBef>
              <a:buNone/>
              <a:defRPr b="0" i="0" sz="1400" u="none" cap="none" strike="noStrike">
                <a:solidFill>
                  <a:srgbClr val="000000"/>
                </a:solidFill>
                <a:latin typeface="Comic Sans MS"/>
                <a:ea typeface="Comic Sans MS"/>
                <a:cs typeface="Comic Sans MS"/>
                <a:sym typeface="Comic Sans MS"/>
              </a:defRPr>
            </a:lvl6pPr>
            <a:lvl7pPr indent="0" lvl="6" marL="0" algn="r">
              <a:spcBef>
                <a:spcPts val="0"/>
              </a:spcBef>
              <a:buNone/>
              <a:defRPr b="0" i="0" sz="1400" u="none" cap="none" strike="noStrike">
                <a:solidFill>
                  <a:srgbClr val="000000"/>
                </a:solidFill>
                <a:latin typeface="Comic Sans MS"/>
                <a:ea typeface="Comic Sans MS"/>
                <a:cs typeface="Comic Sans MS"/>
                <a:sym typeface="Comic Sans MS"/>
              </a:defRPr>
            </a:lvl7pPr>
            <a:lvl8pPr indent="0" lvl="7" marL="0" algn="r">
              <a:spcBef>
                <a:spcPts val="0"/>
              </a:spcBef>
              <a:buNone/>
              <a:defRPr b="0" i="0" sz="1400" u="none" cap="none" strike="noStrike">
                <a:solidFill>
                  <a:srgbClr val="000000"/>
                </a:solidFill>
                <a:latin typeface="Comic Sans MS"/>
                <a:ea typeface="Comic Sans MS"/>
                <a:cs typeface="Comic Sans MS"/>
                <a:sym typeface="Comic Sans MS"/>
              </a:defRPr>
            </a:lvl8pPr>
            <a:lvl9pPr indent="0" lvl="8" marL="0" algn="r">
              <a:spcBef>
                <a:spcPts val="0"/>
              </a:spcBef>
              <a:buNone/>
              <a:defRPr b="0" i="0" sz="1400" u="none" cap="none" strike="noStrike">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grpSp>
        <p:nvGrpSpPr>
          <p:cNvPr id="68" name="Google Shape;68;p45"/>
          <p:cNvGrpSpPr/>
          <p:nvPr/>
        </p:nvGrpSpPr>
        <p:grpSpPr>
          <a:xfrm>
            <a:off x="260351" y="234950"/>
            <a:ext cx="5050367" cy="1778000"/>
            <a:chOff x="123" y="148"/>
            <a:chExt cx="2386" cy="1120"/>
          </a:xfrm>
        </p:grpSpPr>
        <p:sp>
          <p:nvSpPr>
            <p:cNvPr id="69" name="Google Shape;69;p45"/>
            <p:cNvSpPr/>
            <p:nvPr/>
          </p:nvSpPr>
          <p:spPr>
            <a:xfrm>
              <a:off x="177" y="177"/>
              <a:ext cx="2250" cy="1017"/>
            </a:xfrm>
            <a:custGeom>
              <a:rect b="b" l="l" r="r" t="t"/>
              <a:pathLst>
                <a:path extrusionOk="0" h="414" w="79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0" name="Google Shape;70;p45"/>
            <p:cNvSpPr/>
            <p:nvPr/>
          </p:nvSpPr>
          <p:spPr>
            <a:xfrm>
              <a:off x="166" y="261"/>
              <a:ext cx="2244" cy="1007"/>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1" name="Google Shape;71;p45"/>
            <p:cNvSpPr/>
            <p:nvPr/>
          </p:nvSpPr>
          <p:spPr>
            <a:xfrm>
              <a:off x="474" y="344"/>
              <a:ext cx="1488" cy="919"/>
            </a:xfrm>
            <a:custGeom>
              <a:rect b="b" l="l" r="r" t="t"/>
              <a:pathLst>
                <a:path extrusionOk="0" h="747" w="1049">
                  <a:moveTo>
                    <a:pt x="0" y="325"/>
                  </a:moveTo>
                  <a:lnTo>
                    <a:pt x="922" y="747"/>
                  </a:lnTo>
                  <a:lnTo>
                    <a:pt x="939" y="534"/>
                  </a:lnTo>
                  <a:lnTo>
                    <a:pt x="1049" y="422"/>
                  </a:lnTo>
                  <a:lnTo>
                    <a:pt x="78" y="0"/>
                  </a:lnTo>
                  <a:lnTo>
                    <a:pt x="0" y="127"/>
                  </a:lnTo>
                  <a:lnTo>
                    <a:pt x="0" y="325"/>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72" name="Google Shape;72;p45"/>
            <p:cNvGrpSpPr/>
            <p:nvPr/>
          </p:nvGrpSpPr>
          <p:grpSpPr>
            <a:xfrm>
              <a:off x="123" y="148"/>
              <a:ext cx="2386" cy="1081"/>
              <a:chOff x="123" y="148"/>
              <a:chExt cx="2386" cy="1081"/>
            </a:xfrm>
          </p:grpSpPr>
          <p:sp>
            <p:nvSpPr>
              <p:cNvPr id="73" name="Google Shape;73;p45"/>
              <p:cNvSpPr/>
              <p:nvPr/>
            </p:nvSpPr>
            <p:spPr>
              <a:xfrm>
                <a:off x="2005" y="934"/>
                <a:ext cx="212" cy="214"/>
              </a:xfrm>
              <a:custGeom>
                <a:rect b="b" l="l" r="r" t="t"/>
                <a:pathLst>
                  <a:path extrusionOk="0" h="173" w="150">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4" name="Google Shape;74;p45"/>
              <p:cNvSpPr/>
              <p:nvPr/>
            </p:nvSpPr>
            <p:spPr>
              <a:xfrm>
                <a:off x="123" y="148"/>
                <a:ext cx="2386" cy="1081"/>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5" name="Google Shape;75;p45"/>
              <p:cNvSpPr/>
              <p:nvPr/>
            </p:nvSpPr>
            <p:spPr>
              <a:xfrm>
                <a:off x="324" y="158"/>
                <a:ext cx="1686" cy="614"/>
              </a:xfrm>
              <a:custGeom>
                <a:rect b="b" l="l" r="r" t="t"/>
                <a:pathLst>
                  <a:path extrusionOk="0" h="500" w="1190">
                    <a:moveTo>
                      <a:pt x="100" y="0"/>
                    </a:moveTo>
                    <a:lnTo>
                      <a:pt x="1190" y="490"/>
                    </a:lnTo>
                    <a:lnTo>
                      <a:pt x="1076" y="500"/>
                    </a:lnTo>
                    <a:lnTo>
                      <a:pt x="0" y="27"/>
                    </a:lnTo>
                    <a:lnTo>
                      <a:pt x="100" y="0"/>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6" name="Google Shape;76;p45"/>
              <p:cNvSpPr/>
              <p:nvPr/>
            </p:nvSpPr>
            <p:spPr>
              <a:xfrm>
                <a:off x="409" y="251"/>
                <a:ext cx="227" cy="410"/>
              </a:xfrm>
              <a:custGeom>
                <a:rect b="b" l="l" r="r" t="t"/>
                <a:pathLst>
                  <a:path extrusionOk="0" h="335" w="160">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77" name="Google Shape;77;p45"/>
              <p:cNvSpPr/>
              <p:nvPr/>
            </p:nvSpPr>
            <p:spPr>
              <a:xfrm>
                <a:off x="846" y="536"/>
                <a:ext cx="691" cy="364"/>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grpSp>
      <p:grpSp>
        <p:nvGrpSpPr>
          <p:cNvPr id="78" name="Google Shape;78;p45"/>
          <p:cNvGrpSpPr/>
          <p:nvPr/>
        </p:nvGrpSpPr>
        <p:grpSpPr>
          <a:xfrm>
            <a:off x="10396806" y="4318444"/>
            <a:ext cx="1306504" cy="1159578"/>
            <a:chOff x="4912" y="2720"/>
            <a:chExt cx="617" cy="730"/>
          </a:xfrm>
        </p:grpSpPr>
        <p:sp>
          <p:nvSpPr>
            <p:cNvPr id="79" name="Google Shape;79;p45"/>
            <p:cNvSpPr/>
            <p:nvPr/>
          </p:nvSpPr>
          <p:spPr>
            <a:xfrm rot="7320404">
              <a:off x="4909" y="2936"/>
              <a:ext cx="629" cy="293"/>
            </a:xfrm>
            <a:custGeom>
              <a:rect b="b" l="l" r="r" t="t"/>
              <a:pathLst>
                <a:path extrusionOk="0" h="414" w="79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0" name="Google Shape;80;p45"/>
            <p:cNvSpPr/>
            <p:nvPr/>
          </p:nvSpPr>
          <p:spPr>
            <a:xfrm rot="7320404">
              <a:off x="4893" y="2923"/>
              <a:ext cx="627" cy="290"/>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1" name="Google Shape;81;p45"/>
            <p:cNvSpPr/>
            <p:nvPr/>
          </p:nvSpPr>
          <p:spPr>
            <a:xfrm rot="7320404">
              <a:off x="5000" y="2912"/>
              <a:ext cx="416" cy="265"/>
            </a:xfrm>
            <a:custGeom>
              <a:rect b="b" l="l" r="r" t="t"/>
              <a:pathLst>
                <a:path extrusionOk="0" h="747" w="1049">
                  <a:moveTo>
                    <a:pt x="0" y="325"/>
                  </a:moveTo>
                  <a:lnTo>
                    <a:pt x="922" y="747"/>
                  </a:lnTo>
                  <a:lnTo>
                    <a:pt x="939" y="534"/>
                  </a:lnTo>
                  <a:lnTo>
                    <a:pt x="1049" y="422"/>
                  </a:lnTo>
                  <a:lnTo>
                    <a:pt x="78" y="0"/>
                  </a:lnTo>
                  <a:lnTo>
                    <a:pt x="0" y="127"/>
                  </a:lnTo>
                  <a:lnTo>
                    <a:pt x="0" y="325"/>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82" name="Google Shape;82;p45"/>
            <p:cNvGrpSpPr/>
            <p:nvPr/>
          </p:nvGrpSpPr>
          <p:grpSpPr>
            <a:xfrm>
              <a:off x="4912" y="2720"/>
              <a:ext cx="617" cy="730"/>
              <a:chOff x="4912" y="2720"/>
              <a:chExt cx="617" cy="730"/>
            </a:xfrm>
          </p:grpSpPr>
          <p:sp>
            <p:nvSpPr>
              <p:cNvPr id="83" name="Google Shape;83;p45"/>
              <p:cNvSpPr/>
              <p:nvPr/>
            </p:nvSpPr>
            <p:spPr>
              <a:xfrm rot="7320404">
                <a:off x="4987" y="3190"/>
                <a:ext cx="59" cy="61"/>
              </a:xfrm>
              <a:custGeom>
                <a:rect b="b" l="l" r="r" t="t"/>
                <a:pathLst>
                  <a:path extrusionOk="0" h="173" w="150">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4" name="Google Shape;84;p45"/>
              <p:cNvSpPr/>
              <p:nvPr/>
            </p:nvSpPr>
            <p:spPr>
              <a:xfrm rot="7320404">
                <a:off x="4887" y="2930"/>
                <a:ext cx="667" cy="311"/>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5" name="Google Shape;85;p45"/>
              <p:cNvSpPr/>
              <p:nvPr/>
            </p:nvSpPr>
            <p:spPr>
              <a:xfrm rot="7320404">
                <a:off x="5062" y="2997"/>
                <a:ext cx="472" cy="176"/>
              </a:xfrm>
              <a:custGeom>
                <a:rect b="b" l="l" r="r" t="t"/>
                <a:pathLst>
                  <a:path extrusionOk="0" h="500" w="1190">
                    <a:moveTo>
                      <a:pt x="100" y="0"/>
                    </a:moveTo>
                    <a:lnTo>
                      <a:pt x="1190" y="490"/>
                    </a:lnTo>
                    <a:lnTo>
                      <a:pt x="1076" y="500"/>
                    </a:lnTo>
                    <a:lnTo>
                      <a:pt x="0" y="27"/>
                    </a:lnTo>
                    <a:lnTo>
                      <a:pt x="100" y="0"/>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6" name="Google Shape;86;p45"/>
              <p:cNvSpPr/>
              <p:nvPr/>
            </p:nvSpPr>
            <p:spPr>
              <a:xfrm rot="7320404">
                <a:off x="5363" y="2874"/>
                <a:ext cx="63" cy="118"/>
              </a:xfrm>
              <a:custGeom>
                <a:rect b="b" l="l" r="r" t="t"/>
                <a:pathLst>
                  <a:path extrusionOk="0" h="335" w="160">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7" name="Google Shape;87;p45"/>
              <p:cNvSpPr/>
              <p:nvPr/>
            </p:nvSpPr>
            <p:spPr>
              <a:xfrm rot="7320404">
                <a:off x="5136" y="3000"/>
                <a:ext cx="193" cy="104"/>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grpSp>
      <p:sp>
        <p:nvSpPr>
          <p:cNvPr id="88" name="Google Shape;88;p45"/>
          <p:cNvSpPr/>
          <p:nvPr/>
        </p:nvSpPr>
        <p:spPr>
          <a:xfrm>
            <a:off x="1202267" y="5054601"/>
            <a:ext cx="9076267" cy="728663"/>
          </a:xfrm>
          <a:custGeom>
            <a:rect b="b" l="l" r="r" t="t"/>
            <a:pathLst>
              <a:path extrusionOk="0" h="459" w="4288">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cap="flat" cmpd="sng" w="76200">
            <a:solidFill>
              <a:schemeClr val="fo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9" name="Google Shape;89;p45"/>
          <p:cNvSpPr/>
          <p:nvPr/>
        </p:nvSpPr>
        <p:spPr>
          <a:xfrm>
            <a:off x="5435600" y="1930400"/>
            <a:ext cx="1185333" cy="381000"/>
          </a:xfrm>
          <a:custGeom>
            <a:rect b="b" l="l" r="r" t="t"/>
            <a:pathLst>
              <a:path extrusionOk="0" h="240" w="560">
                <a:moveTo>
                  <a:pt x="0" y="32"/>
                </a:moveTo>
                <a:cubicBezTo>
                  <a:pt x="102" y="89"/>
                  <a:pt x="205" y="147"/>
                  <a:pt x="280" y="144"/>
                </a:cubicBezTo>
                <a:cubicBezTo>
                  <a:pt x="355" y="141"/>
                  <a:pt x="401" y="0"/>
                  <a:pt x="448" y="16"/>
                </a:cubicBezTo>
                <a:cubicBezTo>
                  <a:pt x="495" y="32"/>
                  <a:pt x="541" y="201"/>
                  <a:pt x="560" y="240"/>
                </a:cubicBezTo>
              </a:path>
            </a:pathLst>
          </a:custGeom>
          <a:noFill/>
          <a:ln cap="flat" cmpd="sng" w="1143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5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5" name="Google Shape;155;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6" name="Google Shape;156;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9" name="Shape 159"/>
        <p:cNvGrpSpPr/>
        <p:nvPr/>
      </p:nvGrpSpPr>
      <p:grpSpPr>
        <a:xfrm>
          <a:off x="0" y="0"/>
          <a:ext cx="0" cy="0"/>
          <a:chOff x="0" y="0"/>
          <a:chExt cx="0" cy="0"/>
        </a:xfrm>
      </p:grpSpPr>
      <p:sp>
        <p:nvSpPr>
          <p:cNvPr id="160" name="Google Shape;160;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57"/>
          <p:cNvSpPr/>
          <p:nvPr>
            <p:ph idx="2" type="pic"/>
          </p:nvPr>
        </p:nvSpPr>
        <p:spPr>
          <a:xfrm>
            <a:off x="5183188" y="987425"/>
            <a:ext cx="6172200" cy="4873625"/>
          </a:xfrm>
          <a:prstGeom prst="rect">
            <a:avLst/>
          </a:prstGeom>
          <a:noFill/>
          <a:ln>
            <a:noFill/>
          </a:ln>
        </p:spPr>
      </p:sp>
      <p:sp>
        <p:nvSpPr>
          <p:cNvPr id="162" name="Google Shape;162;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6" name="Shape 166"/>
        <p:cNvGrpSpPr/>
        <p:nvPr/>
      </p:nvGrpSpPr>
      <p:grpSpPr>
        <a:xfrm>
          <a:off x="0" y="0"/>
          <a:ext cx="0" cy="0"/>
          <a:chOff x="0" y="0"/>
          <a:chExt cx="0" cy="0"/>
        </a:xfrm>
      </p:grpSpPr>
      <p:sp>
        <p:nvSpPr>
          <p:cNvPr id="167" name="Google Shape;167;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2" name="Shape 172"/>
        <p:cNvGrpSpPr/>
        <p:nvPr/>
      </p:nvGrpSpPr>
      <p:grpSpPr>
        <a:xfrm>
          <a:off x="0" y="0"/>
          <a:ext cx="0" cy="0"/>
          <a:chOff x="0" y="0"/>
          <a:chExt cx="0" cy="0"/>
        </a:xfrm>
      </p:grpSpPr>
      <p:sp>
        <p:nvSpPr>
          <p:cNvPr id="173" name="Google Shape;173;p5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5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5" name="Google Shape;1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7" name="Shape 97"/>
        <p:cNvGrpSpPr/>
        <p:nvPr/>
      </p:nvGrpSpPr>
      <p:grpSpPr>
        <a:xfrm>
          <a:off x="0" y="0"/>
          <a:ext cx="0" cy="0"/>
          <a:chOff x="0" y="0"/>
          <a:chExt cx="0" cy="0"/>
        </a:xfrm>
      </p:grpSpPr>
      <p:sp>
        <p:nvSpPr>
          <p:cNvPr id="98" name="Google Shape;98;p47"/>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rmAutofit/>
          </a:bodyPr>
          <a:lstStyle>
            <a:lvl1pPr lvl="0" algn="l">
              <a:spcBef>
                <a:spcPts val="0"/>
              </a:spcBef>
              <a:spcAft>
                <a:spcPts val="0"/>
              </a:spcAft>
              <a:buClr>
                <a:srgbClr val="FEF7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47"/>
          <p:cNvSpPr txBox="1"/>
          <p:nvPr>
            <p:ph idx="1" type="body"/>
          </p:nvPr>
        </p:nvSpPr>
        <p:spPr>
          <a:xfrm>
            <a:off x="609600" y="1609416"/>
            <a:ext cx="9652000" cy="4846320"/>
          </a:xfrm>
          <a:prstGeom prst="rect">
            <a:avLst/>
          </a:prstGeom>
          <a:noFill/>
          <a:ln>
            <a:noFill/>
          </a:ln>
        </p:spPr>
        <p:txBody>
          <a:bodyPr anchorCtr="0" anchor="t" bIns="45700" lIns="91425" spcFirstLastPara="1" rIns="91425" wrap="square" tIns="45700">
            <a:normAutofit/>
          </a:bodyPr>
          <a:lstStyle>
            <a:lvl1pPr indent="-312039" lvl="0" marL="457200" algn="l">
              <a:spcBef>
                <a:spcPts val="409"/>
              </a:spcBef>
              <a:spcAft>
                <a:spcPts val="0"/>
              </a:spcAft>
              <a:buSzPts val="1314"/>
              <a:buChar char="⦿"/>
              <a:defRPr/>
            </a:lvl1pPr>
            <a:lvl2pPr indent="-320040" lvl="1" marL="914400" algn="l">
              <a:spcBef>
                <a:spcPts val="341"/>
              </a:spcBef>
              <a:spcAft>
                <a:spcPts val="0"/>
              </a:spcAft>
              <a:buSzPts val="1440"/>
              <a:buChar char="◼"/>
              <a:defRPr/>
            </a:lvl2pPr>
            <a:lvl3pPr indent="-297180" lvl="2" marL="1371600" algn="l">
              <a:spcBef>
                <a:spcPts val="273"/>
              </a:spcBef>
              <a:spcAft>
                <a:spcPts val="0"/>
              </a:spcAft>
              <a:buSzPts val="1080"/>
              <a:buChar char="🞆"/>
              <a:defRPr/>
            </a:lvl3pPr>
            <a:lvl4pPr indent="-320039" lvl="3" marL="1828800" algn="l">
              <a:spcBef>
                <a:spcPts val="360"/>
              </a:spcBef>
              <a:spcAft>
                <a:spcPts val="0"/>
              </a:spcAft>
              <a:buSzPts val="1440"/>
              <a:buChar char="⚫"/>
              <a:defRPr/>
            </a:lvl4pPr>
            <a:lvl5pPr indent="-308610" lvl="4" marL="2286000" algn="l">
              <a:spcBef>
                <a:spcPts val="273"/>
              </a:spcBef>
              <a:spcAft>
                <a:spcPts val="0"/>
              </a:spcAft>
              <a:buSzPts val="1260"/>
              <a:buChar char="◉"/>
              <a:defRPr/>
            </a:lvl5pPr>
            <a:lvl6pPr indent="-320039" lvl="5" marL="2743200" algn="l">
              <a:spcBef>
                <a:spcPts val="273"/>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205"/>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47"/>
          <p:cNvSpPr txBox="1"/>
          <p:nvPr>
            <p:ph idx="10" type="dt"/>
          </p:nvPr>
        </p:nvSpPr>
        <p:spPr>
          <a:xfrm>
            <a:off x="5661249" y="6557946"/>
            <a:ext cx="2669951" cy="226902"/>
          </a:xfrm>
          <a:prstGeom prst="rect">
            <a:avLst/>
          </a:prstGeom>
          <a:noFill/>
          <a:ln>
            <a:noFill/>
          </a:ln>
        </p:spPr>
        <p:txBody>
          <a:bodyPr anchorCtr="0" anchor="b" bIns="0" lIns="91425" spcFirstLastPara="1" rIns="91425"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1" type="ftr"/>
          </p:nvPr>
        </p:nvSpPr>
        <p:spPr>
          <a:xfrm>
            <a:off x="609600" y="6557946"/>
            <a:ext cx="4876800" cy="228600"/>
          </a:xfrm>
          <a:prstGeom prst="rect">
            <a:avLst/>
          </a:prstGeom>
          <a:noFill/>
          <a:ln>
            <a:noFill/>
          </a:ln>
        </p:spPr>
        <p:txBody>
          <a:bodyPr anchorCtr="0" anchor="b"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7"/>
          <p:cNvSpPr txBox="1"/>
          <p:nvPr>
            <p:ph idx="12" type="sldNum"/>
          </p:nvPr>
        </p:nvSpPr>
        <p:spPr>
          <a:xfrm>
            <a:off x="8335264" y="6556248"/>
            <a:ext cx="784449" cy="228600"/>
          </a:xfrm>
          <a:prstGeom prst="rect">
            <a:avLst/>
          </a:prstGeom>
          <a:noFill/>
          <a:ln>
            <a:noFill/>
          </a:ln>
        </p:spPr>
        <p:txBody>
          <a:bodyPr anchorCtr="0" anchor="b" bIns="0" lIns="0" spcFirstLastPara="1" rIns="0" wrap="square" tIns="0">
            <a:noAutofit/>
          </a:bodyPr>
          <a:lstStyle>
            <a:lvl1pPr indent="0" lvl="0" marL="0" algn="r">
              <a:spcBef>
                <a:spcPts val="0"/>
              </a:spcBef>
              <a:buNone/>
              <a:defRPr>
                <a:solidFill>
                  <a:srgbClr val="B13F9A"/>
                </a:solidFill>
              </a:defRPr>
            </a:lvl1pPr>
            <a:lvl2pPr indent="0" lvl="1" marL="0" algn="r">
              <a:spcBef>
                <a:spcPts val="0"/>
              </a:spcBef>
              <a:buNone/>
              <a:defRPr>
                <a:solidFill>
                  <a:srgbClr val="B13F9A"/>
                </a:solidFill>
              </a:defRPr>
            </a:lvl2pPr>
            <a:lvl3pPr indent="0" lvl="2" marL="0" algn="r">
              <a:spcBef>
                <a:spcPts val="0"/>
              </a:spcBef>
              <a:buNone/>
              <a:defRPr>
                <a:solidFill>
                  <a:srgbClr val="B13F9A"/>
                </a:solidFill>
              </a:defRPr>
            </a:lvl3pPr>
            <a:lvl4pPr indent="0" lvl="3" marL="0" algn="r">
              <a:spcBef>
                <a:spcPts val="0"/>
              </a:spcBef>
              <a:buNone/>
              <a:defRPr>
                <a:solidFill>
                  <a:srgbClr val="B13F9A"/>
                </a:solidFill>
              </a:defRPr>
            </a:lvl4pPr>
            <a:lvl5pPr indent="0" lvl="4" marL="0" algn="r">
              <a:spcBef>
                <a:spcPts val="0"/>
              </a:spcBef>
              <a:buNone/>
              <a:defRPr>
                <a:solidFill>
                  <a:srgbClr val="B13F9A"/>
                </a:solidFill>
              </a:defRPr>
            </a:lvl5pPr>
            <a:lvl6pPr indent="0" lvl="5" marL="0" algn="r">
              <a:spcBef>
                <a:spcPts val="0"/>
              </a:spcBef>
              <a:buNone/>
              <a:defRPr>
                <a:solidFill>
                  <a:srgbClr val="B13F9A"/>
                </a:solidFill>
              </a:defRPr>
            </a:lvl6pPr>
            <a:lvl7pPr indent="0" lvl="6" marL="0" algn="r">
              <a:spcBef>
                <a:spcPts val="0"/>
              </a:spcBef>
              <a:buNone/>
              <a:defRPr>
                <a:solidFill>
                  <a:srgbClr val="B13F9A"/>
                </a:solidFill>
              </a:defRPr>
            </a:lvl7pPr>
            <a:lvl8pPr indent="0" lvl="7" marL="0" algn="r">
              <a:spcBef>
                <a:spcPts val="0"/>
              </a:spcBef>
              <a:buNone/>
              <a:defRPr>
                <a:solidFill>
                  <a:srgbClr val="B13F9A"/>
                </a:solidFill>
              </a:defRPr>
            </a:lvl8pPr>
            <a:lvl9pPr indent="0" lvl="8" marL="0" algn="r">
              <a:spcBef>
                <a:spcPts val="0"/>
              </a:spcBef>
              <a:buNone/>
              <a:defRPr>
                <a:solidFill>
                  <a:srgbClr val="B13F9A"/>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5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5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3" name="Google Shape;123;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6" name="Shape 126"/>
        <p:cNvGrpSpPr/>
        <p:nvPr/>
      </p:nvGrpSpPr>
      <p:grpSpPr>
        <a:xfrm>
          <a:off x="0" y="0"/>
          <a:ext cx="0" cy="0"/>
          <a:chOff x="0" y="0"/>
          <a:chExt cx="0" cy="0"/>
        </a:xfrm>
      </p:grpSpPr>
      <p:sp>
        <p:nvSpPr>
          <p:cNvPr id="127" name="Google Shape;127;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9" name="Google Shape;12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2" name="Shape 132"/>
        <p:cNvGrpSpPr/>
        <p:nvPr/>
      </p:nvGrpSpPr>
      <p:grpSpPr>
        <a:xfrm>
          <a:off x="0" y="0"/>
          <a:ext cx="0" cy="0"/>
          <a:chOff x="0" y="0"/>
          <a:chExt cx="0" cy="0"/>
        </a:xfrm>
      </p:grpSpPr>
      <p:sp>
        <p:nvSpPr>
          <p:cNvPr id="133" name="Google Shape;133;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9" name="Shape 139"/>
        <p:cNvGrpSpPr/>
        <p:nvPr/>
      </p:nvGrpSpPr>
      <p:grpSpPr>
        <a:xfrm>
          <a:off x="0" y="0"/>
          <a:ext cx="0" cy="0"/>
          <a:chOff x="0" y="0"/>
          <a:chExt cx="0" cy="0"/>
        </a:xfrm>
      </p:grpSpPr>
      <p:sp>
        <p:nvSpPr>
          <p:cNvPr id="140" name="Google Shape;140;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48000">
              <a:schemeClr val="lt1"/>
            </a:gs>
            <a:gs pos="92044">
              <a:srgbClr val="FFFFFF">
                <a:alpha val="0"/>
              </a:srgbClr>
            </a:gs>
            <a:gs pos="100000">
              <a:srgbClr val="FFFFFF">
                <a:alpha val="0"/>
              </a:srgbClr>
            </a:gs>
          </a:gsLst>
          <a:lin ang="16200000" scaled="0"/>
        </a:gradFill>
      </p:bgPr>
    </p:bg>
    <p:spTree>
      <p:nvGrpSpPr>
        <p:cNvPr id="9" name="Shape 9"/>
        <p:cNvGrpSpPr/>
        <p:nvPr/>
      </p:nvGrpSpPr>
      <p:grpSpPr>
        <a:xfrm>
          <a:off x="0" y="0"/>
          <a:ext cx="0" cy="0"/>
          <a:chOff x="0" y="0"/>
          <a:chExt cx="0" cy="0"/>
        </a:xfrm>
      </p:grpSpPr>
      <p:sp>
        <p:nvSpPr>
          <p:cNvPr id="10" name="Google Shape;10;p44"/>
          <p:cNvSpPr/>
          <p:nvPr/>
        </p:nvSpPr>
        <p:spPr>
          <a:xfrm rot="-3172564">
            <a:off x="10564284" y="-362479"/>
            <a:ext cx="1162050" cy="2779183"/>
          </a:xfrm>
          <a:custGeom>
            <a:rect b="b" l="l" r="r" t="t"/>
            <a:pathLst>
              <a:path extrusionOk="0" h="3686" w="2903">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1" name="Google Shape;11;p44"/>
          <p:cNvSpPr txBox="1"/>
          <p:nvPr>
            <p:ph type="title"/>
          </p:nvPr>
        </p:nvSpPr>
        <p:spPr>
          <a:xfrm>
            <a:off x="914400" y="152400"/>
            <a:ext cx="9160933" cy="16002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1pPr>
            <a:lvl2pPr lvl="1"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2pPr>
            <a:lvl3pPr lvl="2"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3pPr>
            <a:lvl4pPr lvl="3"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4pPr>
            <a:lvl5pPr lvl="4"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5pPr>
            <a:lvl6pPr lvl="5"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6pPr>
            <a:lvl7pPr lvl="6"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7pPr>
            <a:lvl8pPr lvl="7"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8pPr>
            <a:lvl9pPr lvl="8" marR="0" rtl="0" algn="ctr">
              <a:spcBef>
                <a:spcPts val="0"/>
              </a:spcBef>
              <a:spcAft>
                <a:spcPts val="0"/>
              </a:spcAft>
              <a:buSzPts val="1400"/>
              <a:buNone/>
              <a:defRPr b="0" i="0" sz="4400" u="none" cap="none" strike="noStrike">
                <a:solidFill>
                  <a:schemeClr val="dk1"/>
                </a:solidFill>
                <a:latin typeface="Comic Sans MS"/>
                <a:ea typeface="Comic Sans MS"/>
                <a:cs typeface="Comic Sans MS"/>
                <a:sym typeface="Comic Sans MS"/>
              </a:defRPr>
            </a:lvl9pPr>
          </a:lstStyle>
          <a:p/>
        </p:txBody>
      </p:sp>
      <p:sp>
        <p:nvSpPr>
          <p:cNvPr id="12" name="Google Shape;12;p44"/>
          <p:cNvSpPr txBox="1"/>
          <p:nvPr>
            <p:ph idx="1" type="body"/>
          </p:nvPr>
        </p:nvSpPr>
        <p:spPr>
          <a:xfrm>
            <a:off x="914400" y="1828800"/>
            <a:ext cx="10261600" cy="3657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Comic Sans MS"/>
              <a:buChar char="•"/>
              <a:defRPr b="0" i="0" sz="3200" u="none" cap="none" strike="noStrike">
                <a:solidFill>
                  <a:schemeClr val="dk1"/>
                </a:solidFill>
                <a:latin typeface="Comic Sans MS"/>
                <a:ea typeface="Comic Sans MS"/>
                <a:cs typeface="Comic Sans MS"/>
                <a:sym typeface="Comic Sans MS"/>
              </a:defRPr>
            </a:lvl1pPr>
            <a:lvl2pPr indent="-406400" lvl="1" marL="914400" marR="0" rtl="0" algn="l">
              <a:spcBef>
                <a:spcPts val="560"/>
              </a:spcBef>
              <a:spcAft>
                <a:spcPts val="0"/>
              </a:spcAft>
              <a:buClr>
                <a:schemeClr val="dk1"/>
              </a:buClr>
              <a:buSzPts val="2800"/>
              <a:buFont typeface="Comic Sans MS"/>
              <a:buChar char="–"/>
              <a:defRPr b="0" i="0" sz="2800" u="none" cap="none" strike="noStrike">
                <a:solidFill>
                  <a:schemeClr val="dk1"/>
                </a:solidFill>
                <a:latin typeface="Comic Sans MS"/>
                <a:ea typeface="Comic Sans MS"/>
                <a:cs typeface="Comic Sans MS"/>
                <a:sym typeface="Comic Sans MS"/>
              </a:defRPr>
            </a:lvl2pPr>
            <a:lvl3pPr indent="-381000" lvl="2" marL="1371600" marR="0" rtl="0" algn="l">
              <a:spcBef>
                <a:spcPts val="480"/>
              </a:spcBef>
              <a:spcAft>
                <a:spcPts val="0"/>
              </a:spcAft>
              <a:buClr>
                <a:schemeClr val="dk1"/>
              </a:buClr>
              <a:buSzPts val="2400"/>
              <a:buFont typeface="Comic Sans MS"/>
              <a:buChar char="•"/>
              <a:defRPr b="0" i="0" sz="2400" u="none" cap="none" strike="noStrike">
                <a:solidFill>
                  <a:schemeClr val="dk1"/>
                </a:solidFill>
                <a:latin typeface="Comic Sans MS"/>
                <a:ea typeface="Comic Sans MS"/>
                <a:cs typeface="Comic Sans MS"/>
                <a:sym typeface="Comic Sans MS"/>
              </a:defRPr>
            </a:lvl3pPr>
            <a:lvl4pPr indent="-355600" lvl="3" marL="18288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4pPr>
            <a:lvl5pPr indent="-355600" lvl="4" marL="22860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5pPr>
            <a:lvl6pPr indent="-355600" lvl="5" marL="27432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6pPr>
            <a:lvl7pPr indent="-355600" lvl="6" marL="32004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7pPr>
            <a:lvl8pPr indent="-355600" lvl="7" marL="36576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8pPr>
            <a:lvl9pPr indent="-355600" lvl="8" marL="4114800" marR="0" rtl="0" algn="l">
              <a:spcBef>
                <a:spcPts val="400"/>
              </a:spcBef>
              <a:spcAft>
                <a:spcPts val="0"/>
              </a:spcAft>
              <a:buClr>
                <a:schemeClr val="dk1"/>
              </a:buClr>
              <a:buSzPts val="2000"/>
              <a:buFont typeface="Comic Sans MS"/>
              <a:buChar char="»"/>
              <a:defRPr b="0" i="0" sz="2000" u="none" cap="none" strike="noStrike">
                <a:solidFill>
                  <a:schemeClr val="dk1"/>
                </a:solidFill>
                <a:latin typeface="Comic Sans MS"/>
                <a:ea typeface="Comic Sans MS"/>
                <a:cs typeface="Comic Sans MS"/>
                <a:sym typeface="Comic Sans MS"/>
              </a:defRPr>
            </a:lvl9pPr>
          </a:lstStyle>
          <a:p/>
        </p:txBody>
      </p:sp>
      <p:sp>
        <p:nvSpPr>
          <p:cNvPr id="13" name="Google Shape;13;p44"/>
          <p:cNvSpPr txBox="1"/>
          <p:nvPr>
            <p:ph idx="10" type="dt"/>
          </p:nvPr>
        </p:nvSpPr>
        <p:spPr>
          <a:xfrm>
            <a:off x="1828800" y="6248400"/>
            <a:ext cx="25400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lvl="1"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14" name="Google Shape;14;p44"/>
          <p:cNvSpPr txBox="1"/>
          <p:nvPr>
            <p:ph idx="11" type="ftr"/>
          </p:nvPr>
        </p:nvSpPr>
        <p:spPr>
          <a:xfrm>
            <a:off x="4741333" y="6248400"/>
            <a:ext cx="38608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Comic Sans MS"/>
                <a:ea typeface="Comic Sans MS"/>
                <a:cs typeface="Comic Sans MS"/>
                <a:sym typeface="Comic Sans MS"/>
              </a:defRPr>
            </a:lvl1pPr>
            <a:lvl2pPr lvl="1"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2pPr>
            <a:lvl3pPr lvl="2"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3pPr>
            <a:lvl4pPr lvl="3"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4pPr>
            <a:lvl5pPr lvl="4"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5pPr>
            <a:lvl6pPr lvl="5"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6pPr>
            <a:lvl7pPr lvl="6"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7pPr>
            <a:lvl8pPr lvl="7"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8pPr>
            <a:lvl9pPr lvl="8" marR="0" rtl="0" algn="l">
              <a:spcBef>
                <a:spcPts val="0"/>
              </a:spcBef>
              <a:spcAft>
                <a:spcPts val="0"/>
              </a:spcAft>
              <a:buSzPts val="1400"/>
              <a:buNone/>
              <a:defRPr b="0" i="0" sz="1800" u="none" cap="none" strike="noStrike">
                <a:solidFill>
                  <a:schemeClr val="dk1"/>
                </a:solidFill>
                <a:latin typeface="Comic Sans MS"/>
                <a:ea typeface="Comic Sans MS"/>
                <a:cs typeface="Comic Sans MS"/>
                <a:sym typeface="Comic Sans MS"/>
              </a:defRPr>
            </a:lvl9pPr>
          </a:lstStyle>
          <a:p/>
        </p:txBody>
      </p:sp>
      <p:sp>
        <p:nvSpPr>
          <p:cNvPr id="15" name="Google Shape;15;p44"/>
          <p:cNvSpPr txBox="1"/>
          <p:nvPr>
            <p:ph idx="12" type="sldNum"/>
          </p:nvPr>
        </p:nvSpPr>
        <p:spPr>
          <a:xfrm>
            <a:off x="8957733" y="6248400"/>
            <a:ext cx="2540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1pPr>
            <a:lvl2pPr indent="0" lvl="1"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2pPr>
            <a:lvl3pPr indent="0" lvl="2"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3pPr>
            <a:lvl4pPr indent="0" lvl="3"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4pPr>
            <a:lvl5pPr indent="0" lvl="4"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5pPr>
            <a:lvl6pPr indent="0" lvl="5"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6pPr>
            <a:lvl7pPr indent="0" lvl="6"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7pPr>
            <a:lvl8pPr indent="0" lvl="7"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8pPr>
            <a:lvl9pPr indent="0" lvl="8" marL="0" marR="0" rtl="0" algn="r">
              <a:spcBef>
                <a:spcPts val="0"/>
              </a:spcBef>
              <a:spcAft>
                <a:spcPts val="0"/>
              </a:spcAft>
              <a:buNone/>
              <a:defRPr b="0" i="0" sz="1400" u="none" cap="none" strike="noStrike">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44"/>
          <p:cNvSpPr/>
          <p:nvPr/>
        </p:nvSpPr>
        <p:spPr>
          <a:xfrm rot="-3172564">
            <a:off x="10681230" y="-324907"/>
            <a:ext cx="1165225" cy="2796116"/>
          </a:xfrm>
          <a:custGeom>
            <a:rect b="b" l="l" r="r" t="t"/>
            <a:pathLst>
              <a:path extrusionOk="0" h="3703" w="2911">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17" name="Google Shape;17;p44"/>
          <p:cNvSpPr/>
          <p:nvPr/>
        </p:nvSpPr>
        <p:spPr>
          <a:xfrm rot="-3172564">
            <a:off x="10612439" y="-69849"/>
            <a:ext cx="1025525" cy="2095500"/>
          </a:xfrm>
          <a:custGeom>
            <a:rect b="b" l="l" r="r" t="t"/>
            <a:pathLst>
              <a:path extrusionOk="0" h="2777" w="2561">
                <a:moveTo>
                  <a:pt x="0" y="2485"/>
                </a:moveTo>
                <a:lnTo>
                  <a:pt x="432" y="2553"/>
                </a:lnTo>
                <a:lnTo>
                  <a:pt x="736" y="2777"/>
                </a:lnTo>
                <a:lnTo>
                  <a:pt x="2561" y="399"/>
                </a:lnTo>
                <a:lnTo>
                  <a:pt x="2118" y="82"/>
                </a:lnTo>
                <a:lnTo>
                  <a:pt x="1898" y="0"/>
                </a:lnTo>
                <a:lnTo>
                  <a:pt x="0" y="2485"/>
                </a:lnTo>
                <a:lnTo>
                  <a:pt x="0" y="248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18" name="Google Shape;18;p44"/>
          <p:cNvGrpSpPr/>
          <p:nvPr/>
        </p:nvGrpSpPr>
        <p:grpSpPr>
          <a:xfrm>
            <a:off x="10584" y="5540375"/>
            <a:ext cx="2379133" cy="1246188"/>
            <a:chOff x="5" y="3490"/>
            <a:chExt cx="1124" cy="785"/>
          </a:xfrm>
        </p:grpSpPr>
        <p:sp>
          <p:nvSpPr>
            <p:cNvPr id="19" name="Google Shape;19;p44"/>
            <p:cNvSpPr/>
            <p:nvPr/>
          </p:nvSpPr>
          <p:spPr>
            <a:xfrm>
              <a:off x="24" y="3505"/>
              <a:ext cx="1089" cy="649"/>
            </a:xfrm>
            <a:custGeom>
              <a:rect b="b" l="l" r="r" t="t"/>
              <a:pathLst>
                <a:path extrusionOk="0" h="1298" w="2177">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0" name="Google Shape;20;p44"/>
            <p:cNvSpPr/>
            <p:nvPr/>
          </p:nvSpPr>
          <p:spPr>
            <a:xfrm>
              <a:off x="1022" y="3582"/>
              <a:ext cx="71" cy="129"/>
            </a:xfrm>
            <a:custGeom>
              <a:rect b="b" l="l" r="r" t="t"/>
              <a:pathLst>
                <a:path extrusionOk="0" h="258" w="143">
                  <a:moveTo>
                    <a:pt x="0" y="7"/>
                  </a:moveTo>
                  <a:lnTo>
                    <a:pt x="120" y="0"/>
                  </a:lnTo>
                  <a:lnTo>
                    <a:pt x="143" y="233"/>
                  </a:lnTo>
                  <a:lnTo>
                    <a:pt x="8" y="258"/>
                  </a:lnTo>
                  <a:lnTo>
                    <a:pt x="0" y="7"/>
                  </a:lnTo>
                  <a:lnTo>
                    <a:pt x="0" y="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1" name="Google Shape;21;p44"/>
            <p:cNvSpPr/>
            <p:nvPr/>
          </p:nvSpPr>
          <p:spPr>
            <a:xfrm>
              <a:off x="20" y="3774"/>
              <a:ext cx="792" cy="410"/>
            </a:xfrm>
            <a:custGeom>
              <a:rect b="b" l="l" r="r" t="t"/>
              <a:pathLst>
                <a:path extrusionOk="0" h="821" w="1586">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2" name="Google Shape;22;p44"/>
            <p:cNvSpPr/>
            <p:nvPr/>
          </p:nvSpPr>
          <p:spPr>
            <a:xfrm>
              <a:off x="129" y="3808"/>
              <a:ext cx="525" cy="374"/>
            </a:xfrm>
            <a:custGeom>
              <a:rect b="b" l="l" r="r" t="t"/>
              <a:pathLst>
                <a:path extrusionOk="0" h="747" w="1049">
                  <a:moveTo>
                    <a:pt x="0" y="325"/>
                  </a:moveTo>
                  <a:lnTo>
                    <a:pt x="922" y="747"/>
                  </a:lnTo>
                  <a:lnTo>
                    <a:pt x="939" y="534"/>
                  </a:lnTo>
                  <a:lnTo>
                    <a:pt x="1049" y="422"/>
                  </a:lnTo>
                  <a:lnTo>
                    <a:pt x="78" y="0"/>
                  </a:lnTo>
                  <a:lnTo>
                    <a:pt x="0" y="127"/>
                  </a:lnTo>
                  <a:lnTo>
                    <a:pt x="0" y="325"/>
                  </a:lnTo>
                  <a:lnTo>
                    <a:pt x="0" y="325"/>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3" name="Google Shape;23;p44"/>
            <p:cNvSpPr/>
            <p:nvPr/>
          </p:nvSpPr>
          <p:spPr>
            <a:xfrm>
              <a:off x="485" y="3532"/>
              <a:ext cx="135" cy="121"/>
            </a:xfrm>
            <a:custGeom>
              <a:rect b="b" l="l" r="r" t="t"/>
              <a:pathLst>
                <a:path extrusionOk="0" h="241" w="272">
                  <a:moveTo>
                    <a:pt x="0" y="28"/>
                  </a:moveTo>
                  <a:lnTo>
                    <a:pt x="160" y="0"/>
                  </a:lnTo>
                  <a:lnTo>
                    <a:pt x="251" y="36"/>
                  </a:lnTo>
                  <a:lnTo>
                    <a:pt x="272" y="139"/>
                  </a:lnTo>
                  <a:lnTo>
                    <a:pt x="164" y="146"/>
                  </a:lnTo>
                  <a:lnTo>
                    <a:pt x="32" y="241"/>
                  </a:lnTo>
                  <a:lnTo>
                    <a:pt x="0" y="28"/>
                  </a:lnTo>
                  <a:lnTo>
                    <a:pt x="0" y="28"/>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4" name="Google Shape;24;p44"/>
            <p:cNvSpPr/>
            <p:nvPr/>
          </p:nvSpPr>
          <p:spPr>
            <a:xfrm>
              <a:off x="641" y="4163"/>
              <a:ext cx="76" cy="112"/>
            </a:xfrm>
            <a:custGeom>
              <a:rect b="b" l="l" r="r" t="t"/>
              <a:pathLst>
                <a:path extrusionOk="0" h="224" w="152">
                  <a:moveTo>
                    <a:pt x="152" y="4"/>
                  </a:moveTo>
                  <a:lnTo>
                    <a:pt x="152" y="224"/>
                  </a:lnTo>
                  <a:lnTo>
                    <a:pt x="0" y="8"/>
                  </a:lnTo>
                  <a:lnTo>
                    <a:pt x="72" y="0"/>
                  </a:lnTo>
                  <a:lnTo>
                    <a:pt x="152" y="4"/>
                  </a:lnTo>
                  <a:lnTo>
                    <a:pt x="152" y="4"/>
                  </a:lnTo>
                  <a:close/>
                </a:path>
              </a:pathLst>
            </a:custGeom>
            <a:solidFill>
              <a:schemeClr va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5" name="Google Shape;25;p44"/>
            <p:cNvSpPr/>
            <p:nvPr/>
          </p:nvSpPr>
          <p:spPr>
            <a:xfrm>
              <a:off x="504" y="3607"/>
              <a:ext cx="193" cy="383"/>
            </a:xfrm>
            <a:custGeom>
              <a:rect b="b" l="l" r="r" t="t"/>
              <a:pathLst>
                <a:path extrusionOk="0" h="764" w="386">
                  <a:moveTo>
                    <a:pt x="0" y="80"/>
                  </a:moveTo>
                  <a:lnTo>
                    <a:pt x="87" y="0"/>
                  </a:lnTo>
                  <a:lnTo>
                    <a:pt x="232" y="6"/>
                  </a:lnTo>
                  <a:lnTo>
                    <a:pt x="386" y="764"/>
                  </a:lnTo>
                  <a:lnTo>
                    <a:pt x="279" y="720"/>
                  </a:lnTo>
                  <a:lnTo>
                    <a:pt x="152" y="677"/>
                  </a:lnTo>
                  <a:lnTo>
                    <a:pt x="0" y="80"/>
                  </a:lnTo>
                  <a:lnTo>
                    <a:pt x="0" y="8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6" name="Google Shape;26;p44"/>
            <p:cNvSpPr/>
            <p:nvPr/>
          </p:nvSpPr>
          <p:spPr>
            <a:xfrm>
              <a:off x="668" y="3590"/>
              <a:ext cx="364" cy="174"/>
            </a:xfrm>
            <a:custGeom>
              <a:rect b="b" l="l" r="r" t="t"/>
              <a:pathLst>
                <a:path extrusionOk="0" h="348" w="728">
                  <a:moveTo>
                    <a:pt x="692" y="0"/>
                  </a:moveTo>
                  <a:lnTo>
                    <a:pt x="0" y="106"/>
                  </a:lnTo>
                  <a:lnTo>
                    <a:pt x="28" y="348"/>
                  </a:lnTo>
                  <a:lnTo>
                    <a:pt x="715" y="237"/>
                  </a:lnTo>
                  <a:lnTo>
                    <a:pt x="728" y="43"/>
                  </a:lnTo>
                  <a:lnTo>
                    <a:pt x="692" y="0"/>
                  </a:lnTo>
                  <a:lnTo>
                    <a:pt x="692"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7" name="Google Shape;27;p44"/>
            <p:cNvSpPr/>
            <p:nvPr/>
          </p:nvSpPr>
          <p:spPr>
            <a:xfrm>
              <a:off x="347" y="3693"/>
              <a:ext cx="156" cy="67"/>
            </a:xfrm>
            <a:custGeom>
              <a:rect b="b" l="l" r="r" t="t"/>
              <a:pathLst>
                <a:path extrusionOk="0" h="135" w="312">
                  <a:moveTo>
                    <a:pt x="272" y="0"/>
                  </a:moveTo>
                  <a:lnTo>
                    <a:pt x="0" y="78"/>
                  </a:lnTo>
                  <a:lnTo>
                    <a:pt x="312" y="135"/>
                  </a:lnTo>
                  <a:lnTo>
                    <a:pt x="272" y="0"/>
                  </a:lnTo>
                  <a:lnTo>
                    <a:pt x="272"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28" name="Google Shape;28;p44"/>
            <p:cNvGrpSpPr/>
            <p:nvPr/>
          </p:nvGrpSpPr>
          <p:grpSpPr>
            <a:xfrm>
              <a:off x="5" y="3490"/>
              <a:ext cx="1124" cy="780"/>
              <a:chOff x="5" y="3490"/>
              <a:chExt cx="1124" cy="780"/>
            </a:xfrm>
          </p:grpSpPr>
          <p:grpSp>
            <p:nvGrpSpPr>
              <p:cNvPr id="29" name="Google Shape;29;p44"/>
              <p:cNvGrpSpPr/>
              <p:nvPr/>
            </p:nvGrpSpPr>
            <p:grpSpPr>
              <a:xfrm>
                <a:off x="499" y="3562"/>
                <a:ext cx="548" cy="708"/>
                <a:chOff x="499" y="3562"/>
                <a:chExt cx="548" cy="708"/>
              </a:xfrm>
            </p:grpSpPr>
            <p:sp>
              <p:nvSpPr>
                <p:cNvPr id="30" name="Google Shape;30;p44"/>
                <p:cNvSpPr/>
                <p:nvPr/>
              </p:nvSpPr>
              <p:spPr>
                <a:xfrm>
                  <a:off x="499" y="3587"/>
                  <a:ext cx="157" cy="87"/>
                </a:xfrm>
                <a:custGeom>
                  <a:rect b="b" l="l" r="r" t="t"/>
                  <a:pathLst>
                    <a:path extrusionOk="0" h="175" w="313">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1" name="Google Shape;31;p44"/>
                <p:cNvSpPr/>
                <p:nvPr/>
              </p:nvSpPr>
              <p:spPr>
                <a:xfrm>
                  <a:off x="636" y="4137"/>
                  <a:ext cx="115" cy="133"/>
                </a:xfrm>
                <a:custGeom>
                  <a:rect b="b" l="l" r="r" t="t"/>
                  <a:pathLst>
                    <a:path extrusionOk="0" h="266" w="230">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2" name="Google Shape;32;p44"/>
                <p:cNvSpPr/>
                <p:nvPr/>
              </p:nvSpPr>
              <p:spPr>
                <a:xfrm>
                  <a:off x="1004" y="3562"/>
                  <a:ext cx="43" cy="117"/>
                </a:xfrm>
                <a:custGeom>
                  <a:rect b="b" l="l" r="r" t="t"/>
                  <a:pathLst>
                    <a:path extrusionOk="0" h="234" w="87">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sp>
            <p:nvSpPr>
              <p:cNvPr id="33" name="Google Shape;33;p44"/>
              <p:cNvSpPr/>
              <p:nvPr/>
            </p:nvSpPr>
            <p:spPr>
              <a:xfrm>
                <a:off x="76" y="3732"/>
                <a:ext cx="595" cy="250"/>
              </a:xfrm>
              <a:custGeom>
                <a:rect b="b" l="l" r="r" t="t"/>
                <a:pathLst>
                  <a:path extrusionOk="0" h="500" w="1190">
                    <a:moveTo>
                      <a:pt x="100" y="0"/>
                    </a:moveTo>
                    <a:lnTo>
                      <a:pt x="1190" y="490"/>
                    </a:lnTo>
                    <a:lnTo>
                      <a:pt x="1076" y="500"/>
                    </a:lnTo>
                    <a:lnTo>
                      <a:pt x="0" y="27"/>
                    </a:lnTo>
                    <a:lnTo>
                      <a:pt x="100" y="0"/>
                    </a:lnTo>
                    <a:lnTo>
                      <a:pt x="1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4" name="Google Shape;34;p44"/>
              <p:cNvSpPr/>
              <p:nvPr/>
            </p:nvSpPr>
            <p:spPr>
              <a:xfrm>
                <a:off x="260" y="3886"/>
                <a:ext cx="244" cy="148"/>
              </a:xfrm>
              <a:custGeom>
                <a:rect b="b" l="l" r="r" t="t"/>
                <a:pathLst>
                  <a:path extrusionOk="0" h="296" w="489">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5" name="Google Shape;35;p44"/>
              <p:cNvSpPr/>
              <p:nvPr/>
            </p:nvSpPr>
            <p:spPr>
              <a:xfrm>
                <a:off x="565" y="3680"/>
                <a:ext cx="107" cy="238"/>
              </a:xfrm>
              <a:custGeom>
                <a:rect b="b" l="l" r="r" t="t"/>
                <a:pathLst>
                  <a:path extrusionOk="0" h="478" w="213">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36" name="Google Shape;36;p44"/>
              <p:cNvGrpSpPr/>
              <p:nvPr/>
            </p:nvGrpSpPr>
            <p:grpSpPr>
              <a:xfrm>
                <a:off x="5" y="3490"/>
                <a:ext cx="1124" cy="678"/>
                <a:chOff x="5" y="3490"/>
                <a:chExt cx="1124" cy="678"/>
              </a:xfrm>
            </p:grpSpPr>
            <p:sp>
              <p:nvSpPr>
                <p:cNvPr id="37" name="Google Shape;37;p44"/>
                <p:cNvSpPr/>
                <p:nvPr/>
              </p:nvSpPr>
              <p:spPr>
                <a:xfrm>
                  <a:off x="669" y="4048"/>
                  <a:ext cx="75" cy="87"/>
                </a:xfrm>
                <a:custGeom>
                  <a:rect b="b" l="l" r="r" t="t"/>
                  <a:pathLst>
                    <a:path extrusionOk="0" h="173" w="150">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8" name="Google Shape;38;p44"/>
                <p:cNvSpPr/>
                <p:nvPr/>
              </p:nvSpPr>
              <p:spPr>
                <a:xfrm>
                  <a:off x="5" y="3728"/>
                  <a:ext cx="842" cy="440"/>
                </a:xfrm>
                <a:custGeom>
                  <a:rect b="b" l="l" r="r" t="t"/>
                  <a:pathLst>
                    <a:path extrusionOk="0" h="880" w="1684">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9" name="Google Shape;39;p44"/>
                <p:cNvSpPr/>
                <p:nvPr/>
              </p:nvSpPr>
              <p:spPr>
                <a:xfrm>
                  <a:off x="106" y="3770"/>
                  <a:ext cx="80" cy="167"/>
                </a:xfrm>
                <a:custGeom>
                  <a:rect b="b" l="l" r="r" t="t"/>
                  <a:pathLst>
                    <a:path extrusionOk="0" h="335" w="160">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0" name="Google Shape;40;p44"/>
                <p:cNvSpPr/>
                <p:nvPr/>
              </p:nvSpPr>
              <p:spPr>
                <a:xfrm>
                  <a:off x="449" y="3490"/>
                  <a:ext cx="322" cy="594"/>
                </a:xfrm>
                <a:custGeom>
                  <a:rect b="b" l="l" r="r" t="t"/>
                  <a:pathLst>
                    <a:path extrusionOk="0" h="1188" w="642">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1" name="Google Shape;41;p44"/>
                <p:cNvSpPr/>
                <p:nvPr/>
              </p:nvSpPr>
              <p:spPr>
                <a:xfrm>
                  <a:off x="578" y="3650"/>
                  <a:ext cx="96" cy="252"/>
                </a:xfrm>
                <a:custGeom>
                  <a:rect b="b" l="l" r="r" t="t"/>
                  <a:pathLst>
                    <a:path extrusionOk="0" h="504" w="192">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2" name="Google Shape;42;p44"/>
                <p:cNvSpPr/>
                <p:nvPr/>
              </p:nvSpPr>
              <p:spPr>
                <a:xfrm>
                  <a:off x="328" y="3630"/>
                  <a:ext cx="195" cy="135"/>
                </a:xfrm>
                <a:custGeom>
                  <a:rect b="b" l="l" r="r" t="t"/>
                  <a:pathLst>
                    <a:path extrusionOk="0" h="269" w="390">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3" name="Google Shape;43;p44"/>
                <p:cNvSpPr/>
                <p:nvPr/>
              </p:nvSpPr>
              <p:spPr>
                <a:xfrm>
                  <a:off x="658" y="3538"/>
                  <a:ext cx="471" cy="212"/>
                </a:xfrm>
                <a:custGeom>
                  <a:rect b="b" l="l" r="r" t="t"/>
                  <a:pathLst>
                    <a:path extrusionOk="0" h="424" w="941">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4" name="Google Shape;44;p44"/>
                <p:cNvSpPr/>
                <p:nvPr/>
              </p:nvSpPr>
              <p:spPr>
                <a:xfrm>
                  <a:off x="717" y="3606"/>
                  <a:ext cx="245" cy="86"/>
                </a:xfrm>
                <a:custGeom>
                  <a:rect b="b" l="l" r="r" t="t"/>
                  <a:pathLst>
                    <a:path extrusionOk="0" h="173" w="488">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grpSp>
      </p:grpSp>
      <p:grpSp>
        <p:nvGrpSpPr>
          <p:cNvPr id="45" name="Google Shape;45;p44"/>
          <p:cNvGrpSpPr/>
          <p:nvPr/>
        </p:nvGrpSpPr>
        <p:grpSpPr>
          <a:xfrm>
            <a:off x="11573934" y="2116139"/>
            <a:ext cx="514351" cy="4308475"/>
            <a:chOff x="5468" y="1333"/>
            <a:chExt cx="243" cy="2714"/>
          </a:xfrm>
        </p:grpSpPr>
        <p:sp>
          <p:nvSpPr>
            <p:cNvPr id="46" name="Google Shape;46;p44"/>
            <p:cNvSpPr/>
            <p:nvPr/>
          </p:nvSpPr>
          <p:spPr>
            <a:xfrm flipH="1">
              <a:off x="5468" y="2620"/>
              <a:ext cx="205" cy="1427"/>
            </a:xfrm>
            <a:custGeom>
              <a:rect b="b" l="l" r="r" t="t"/>
              <a:pathLst>
                <a:path extrusionOk="0" h="3266" w="772">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7" name="Google Shape;47;p44"/>
            <p:cNvSpPr/>
            <p:nvPr/>
          </p:nvSpPr>
          <p:spPr>
            <a:xfrm flipH="1">
              <a:off x="5506" y="1333"/>
              <a:ext cx="205" cy="1633"/>
            </a:xfrm>
            <a:custGeom>
              <a:rect b="b" l="l" r="r" t="t"/>
              <a:pathLst>
                <a:path extrusionOk="0" h="3266" w="772">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grpSp>
        <p:nvGrpSpPr>
          <p:cNvPr id="48" name="Google Shape;48;p44"/>
          <p:cNvGrpSpPr/>
          <p:nvPr/>
        </p:nvGrpSpPr>
        <p:grpSpPr>
          <a:xfrm>
            <a:off x="9561937" y="-86944"/>
            <a:ext cx="3236591" cy="2247165"/>
            <a:chOff x="4517" y="-55"/>
            <a:chExt cx="1529" cy="1416"/>
          </a:xfrm>
        </p:grpSpPr>
        <p:grpSp>
          <p:nvGrpSpPr>
            <p:cNvPr id="49" name="Google Shape;49;p44"/>
            <p:cNvGrpSpPr/>
            <p:nvPr/>
          </p:nvGrpSpPr>
          <p:grpSpPr>
            <a:xfrm>
              <a:off x="4517" y="-55"/>
              <a:ext cx="1529" cy="1416"/>
              <a:chOff x="4517" y="-55"/>
              <a:chExt cx="1529" cy="1416"/>
            </a:xfrm>
          </p:grpSpPr>
          <p:sp>
            <p:nvSpPr>
              <p:cNvPr id="50" name="Google Shape;50;p44"/>
              <p:cNvSpPr/>
              <p:nvPr/>
            </p:nvSpPr>
            <p:spPr>
              <a:xfrm rot="-3172564">
                <a:off x="5430" y="1086"/>
                <a:ext cx="62" cy="288"/>
              </a:xfrm>
              <a:custGeom>
                <a:rect b="b" l="l" r="r" t="t"/>
                <a:pathLst>
                  <a:path extrusionOk="0" h="806" w="245">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nvGrpSpPr>
              <p:cNvPr id="51" name="Google Shape;51;p44"/>
              <p:cNvGrpSpPr/>
              <p:nvPr/>
            </p:nvGrpSpPr>
            <p:grpSpPr>
              <a:xfrm>
                <a:off x="4517" y="-55"/>
                <a:ext cx="1529" cy="1416"/>
                <a:chOff x="4517" y="-55"/>
                <a:chExt cx="1529" cy="1416"/>
              </a:xfrm>
            </p:grpSpPr>
            <p:sp>
              <p:nvSpPr>
                <p:cNvPr id="52" name="Google Shape;52;p44"/>
                <p:cNvSpPr/>
                <p:nvPr/>
              </p:nvSpPr>
              <p:spPr>
                <a:xfrm rot="-3172564">
                  <a:off x="4966" y="71"/>
                  <a:ext cx="153" cy="125"/>
                </a:xfrm>
                <a:custGeom>
                  <a:rect b="b" l="l" r="r" t="t"/>
                  <a:pathLst>
                    <a:path extrusionOk="0" h="349" w="604">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 name="Google Shape;53;p44"/>
                <p:cNvSpPr/>
                <p:nvPr/>
              </p:nvSpPr>
              <p:spPr>
                <a:xfrm rot="-3172564">
                  <a:off x="5048" y="332"/>
                  <a:ext cx="269" cy="438"/>
                </a:xfrm>
                <a:custGeom>
                  <a:rect b="b" l="l" r="r" t="t"/>
                  <a:pathLst>
                    <a:path extrusionOk="0" h="1230" w="1064">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4" name="Google Shape;54;p44"/>
                <p:cNvSpPr/>
                <p:nvPr/>
              </p:nvSpPr>
              <p:spPr>
                <a:xfrm rot="-3172564">
                  <a:off x="4858" y="182"/>
                  <a:ext cx="505" cy="898"/>
                </a:xfrm>
                <a:custGeom>
                  <a:rect b="b" l="l" r="r" t="t"/>
                  <a:pathLst>
                    <a:path extrusionOk="0" h="2521" w="2002">
                      <a:moveTo>
                        <a:pt x="1941" y="0"/>
                      </a:moveTo>
                      <a:lnTo>
                        <a:pt x="0" y="2521"/>
                      </a:lnTo>
                      <a:lnTo>
                        <a:pt x="192" y="2450"/>
                      </a:lnTo>
                      <a:lnTo>
                        <a:pt x="2002" y="61"/>
                      </a:lnTo>
                      <a:lnTo>
                        <a:pt x="1941" y="0"/>
                      </a:lnTo>
                      <a:lnTo>
                        <a:pt x="1941"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5" name="Google Shape;55;p44"/>
                <p:cNvSpPr/>
                <p:nvPr/>
              </p:nvSpPr>
              <p:spPr>
                <a:xfrm rot="-3172564">
                  <a:off x="4903" y="-19"/>
                  <a:ext cx="758" cy="1344"/>
                </a:xfrm>
                <a:custGeom>
                  <a:rect b="b" l="l" r="r" t="t"/>
                  <a:pathLst>
                    <a:path extrusionOk="0" h="3771" w="3007">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6" name="Google Shape;56;p44"/>
                <p:cNvSpPr/>
                <p:nvPr/>
              </p:nvSpPr>
              <p:spPr>
                <a:xfrm rot="-3172564">
                  <a:off x="5297" y="897"/>
                  <a:ext cx="169" cy="122"/>
                </a:xfrm>
                <a:custGeom>
                  <a:rect b="b" l="l" r="r" t="t"/>
                  <a:pathLst>
                    <a:path extrusionOk="0" h="342" w="673">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7" name="Google Shape;57;p44"/>
                <p:cNvSpPr/>
                <p:nvPr/>
              </p:nvSpPr>
              <p:spPr>
                <a:xfrm rot="-3172564">
                  <a:off x="5253" y="806"/>
                  <a:ext cx="181" cy="144"/>
                </a:xfrm>
                <a:custGeom>
                  <a:rect b="b" l="l" r="r" t="t"/>
                  <a:pathLst>
                    <a:path extrusionOk="0" h="403" w="716">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8" name="Google Shape;58;p44"/>
                <p:cNvSpPr/>
                <p:nvPr/>
              </p:nvSpPr>
              <p:spPr>
                <a:xfrm rot="-3172564">
                  <a:off x="4985" y="210"/>
                  <a:ext cx="181" cy="147"/>
                </a:xfrm>
                <a:custGeom>
                  <a:rect b="b" l="l" r="r" t="t"/>
                  <a:pathLst>
                    <a:path extrusionOk="0" h="411" w="717">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9" name="Google Shape;59;p44"/>
                <p:cNvSpPr/>
                <p:nvPr/>
              </p:nvSpPr>
              <p:spPr>
                <a:xfrm rot="-3172564">
                  <a:off x="4948" y="142"/>
                  <a:ext cx="179" cy="138"/>
                </a:xfrm>
                <a:custGeom>
                  <a:rect b="b" l="l" r="r" t="t"/>
                  <a:pathLst>
                    <a:path extrusionOk="0" h="386" w="709">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grpSp>
        <p:cxnSp>
          <p:nvCxnSpPr>
            <p:cNvPr id="60" name="Google Shape;60;p44"/>
            <p:cNvCxnSpPr/>
            <p:nvPr/>
          </p:nvCxnSpPr>
          <p:spPr>
            <a:xfrm>
              <a:off x="4870" y="84"/>
              <a:ext cx="42" cy="96"/>
            </a:xfrm>
            <a:prstGeom prst="straightConnector1">
              <a:avLst/>
            </a:prstGeom>
            <a:noFill/>
            <a:ln cap="flat" cmpd="sng" w="38100">
              <a:solidFill>
                <a:schemeClr val="accent2"/>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46"/>
          <p:cNvSpPr/>
          <p:nvPr/>
        </p:nvSpPr>
        <p:spPr>
          <a:xfrm flipH="1">
            <a:off x="10871200" y="0"/>
            <a:ext cx="1320800" cy="6858000"/>
          </a:xfrm>
          <a:prstGeom prst="rect">
            <a:avLst/>
          </a:prstGeom>
          <a:blipFill rotWithShape="1">
            <a:blip r:embed="rId1">
              <a:alphaModFix amt="43000"/>
            </a:blip>
            <a:tile algn="tl"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000">
              <a:solidFill>
                <a:srgbClr val="FFFFFF"/>
              </a:solidFill>
              <a:latin typeface="Trebuchet MS"/>
              <a:ea typeface="Trebuchet MS"/>
              <a:cs typeface="Trebuchet MS"/>
              <a:sym typeface="Trebuchet MS"/>
            </a:endParaRPr>
          </a:p>
        </p:txBody>
      </p:sp>
      <p:sp>
        <p:nvSpPr>
          <p:cNvPr id="92" name="Google Shape;92;p46"/>
          <p:cNvSpPr txBox="1"/>
          <p:nvPr>
            <p:ph type="title"/>
          </p:nvPr>
        </p:nvSpPr>
        <p:spPr>
          <a:xfrm>
            <a:off x="609600" y="320040"/>
            <a:ext cx="9652000" cy="1143000"/>
          </a:xfrm>
          <a:prstGeom prst="rect">
            <a:avLst/>
          </a:prstGeom>
          <a:noFill/>
          <a:ln>
            <a:noFill/>
          </a:ln>
        </p:spPr>
        <p:txBody>
          <a:bodyPr anchorCtr="0" anchor="b" bIns="0" lIns="45700" spcFirstLastPara="1" rIns="45700" wrap="square" tIns="0">
            <a:normAutofit/>
          </a:bodyPr>
          <a:lstStyle>
            <a:lvl1pPr lvl="0" marR="0" rtl="0" algn="l">
              <a:spcBef>
                <a:spcPts val="0"/>
              </a:spcBef>
              <a:spcAft>
                <a:spcPts val="0"/>
              </a:spcAft>
              <a:buClr>
                <a:srgbClr val="FEF7F0"/>
              </a:buClr>
              <a:buSzPts val="2591"/>
              <a:buFont typeface="Trebuchet MS"/>
              <a:buNone/>
              <a:defRPr b="1" i="0" sz="2591" u="none" cap="none" strike="noStrike">
                <a:solidFill>
                  <a:srgbClr val="FEF7F0"/>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46"/>
          <p:cNvSpPr txBox="1"/>
          <p:nvPr>
            <p:ph idx="1" type="body"/>
          </p:nvPr>
        </p:nvSpPr>
        <p:spPr>
          <a:xfrm>
            <a:off x="609600" y="1609416"/>
            <a:ext cx="9652000" cy="4846320"/>
          </a:xfrm>
          <a:prstGeom prst="rect">
            <a:avLst/>
          </a:prstGeom>
          <a:noFill/>
          <a:ln>
            <a:noFill/>
          </a:ln>
        </p:spPr>
        <p:txBody>
          <a:bodyPr anchorCtr="0" anchor="t" bIns="45700" lIns="91425" spcFirstLastPara="1" rIns="91425" wrap="square" tIns="45700">
            <a:normAutofit/>
          </a:bodyPr>
          <a:lstStyle>
            <a:lvl1pPr indent="-310787" lvl="0" marL="457200" marR="0" rtl="0" algn="l">
              <a:spcBef>
                <a:spcPts val="409"/>
              </a:spcBef>
              <a:spcAft>
                <a:spcPts val="0"/>
              </a:spcAft>
              <a:buClr>
                <a:schemeClr val="dk2"/>
              </a:buClr>
              <a:buSzPts val="1294"/>
              <a:buFont typeface="Noto Sans Symbols"/>
              <a:buChar char="⦿"/>
              <a:defRPr b="0" i="0" sz="1773" u="none" cap="none" strike="noStrike">
                <a:solidFill>
                  <a:schemeClr val="dk1"/>
                </a:solidFill>
                <a:latin typeface="Trebuchet MS"/>
                <a:ea typeface="Trebuchet MS"/>
                <a:cs typeface="Trebuchet MS"/>
                <a:sym typeface="Trebuchet MS"/>
              </a:defRPr>
            </a:lvl1pPr>
            <a:lvl2pPr indent="-308254" lvl="1" marL="914400" marR="0" rtl="0" algn="l">
              <a:spcBef>
                <a:spcPts val="341"/>
              </a:spcBef>
              <a:spcAft>
                <a:spcPts val="0"/>
              </a:spcAft>
              <a:buClr>
                <a:schemeClr val="accent4"/>
              </a:buClr>
              <a:buSzPts val="1254"/>
              <a:buFont typeface="Noto Sans Symbols"/>
              <a:buChar char="◼"/>
              <a:defRPr b="0" i="0" sz="1568" u="none" cap="none" strike="noStrike">
                <a:solidFill>
                  <a:srgbClr val="6C6C6C"/>
                </a:solidFill>
                <a:latin typeface="Trebuchet MS"/>
                <a:ea typeface="Trebuchet MS"/>
                <a:cs typeface="Trebuchet MS"/>
                <a:sym typeface="Trebuchet MS"/>
              </a:defRPr>
            </a:lvl2pPr>
            <a:lvl3pPr indent="-280568" lvl="2" marL="1371600" marR="0" rtl="0" algn="l">
              <a:spcBef>
                <a:spcPts val="273"/>
              </a:spcBef>
              <a:spcAft>
                <a:spcPts val="0"/>
              </a:spcAft>
              <a:buClr>
                <a:schemeClr val="accent4"/>
              </a:buClr>
              <a:buSzPts val="818"/>
              <a:buFont typeface="Noto Sans Symbols"/>
              <a:buChar char="🞆"/>
              <a:defRPr b="0" i="0" sz="1364" u="none" cap="none" strike="noStrike">
                <a:solidFill>
                  <a:schemeClr val="dk1"/>
                </a:solidFill>
                <a:latin typeface="Trebuchet MS"/>
                <a:ea typeface="Trebuchet MS"/>
                <a:cs typeface="Trebuchet MS"/>
                <a:sym typeface="Trebuchet MS"/>
              </a:defRPr>
            </a:lvl3pPr>
            <a:lvl4pPr indent="-297891" lvl="3" marL="1828800" marR="0" rtl="0" algn="l">
              <a:spcBef>
                <a:spcPts val="273"/>
              </a:spcBef>
              <a:spcAft>
                <a:spcPts val="0"/>
              </a:spcAft>
              <a:buClr>
                <a:schemeClr val="accent4"/>
              </a:buClr>
              <a:buSzPts val="1091"/>
              <a:buFont typeface="Noto Sans Symbols"/>
              <a:buChar char="⚫"/>
              <a:defRPr b="0" i="0" sz="1364" u="none" cap="none" strike="noStrike">
                <a:solidFill>
                  <a:srgbClr val="6C6C6C"/>
                </a:solidFill>
                <a:latin typeface="Trebuchet MS"/>
                <a:ea typeface="Trebuchet MS"/>
                <a:cs typeface="Trebuchet MS"/>
                <a:sym typeface="Trebuchet MS"/>
              </a:defRPr>
            </a:lvl4pPr>
            <a:lvl5pPr indent="-283140" lvl="4" marL="2286000" marR="0" rtl="0" algn="l">
              <a:spcBef>
                <a:spcPts val="273"/>
              </a:spcBef>
              <a:spcAft>
                <a:spcPts val="0"/>
              </a:spcAft>
              <a:buClr>
                <a:schemeClr val="accent4"/>
              </a:buClr>
              <a:buSzPts val="859"/>
              <a:buFont typeface="Noto Sans Symbols"/>
              <a:buChar char="◉"/>
              <a:defRPr b="0" i="0" sz="1227" u="none" cap="none" strike="noStrike">
                <a:solidFill>
                  <a:schemeClr val="dk1"/>
                </a:solidFill>
                <a:latin typeface="Trebuchet MS"/>
                <a:ea typeface="Trebuchet MS"/>
                <a:cs typeface="Trebuchet MS"/>
                <a:sym typeface="Trebuchet MS"/>
              </a:defRPr>
            </a:lvl5pPr>
            <a:lvl6pPr indent="-290931" lvl="5" marL="2743200" marR="0" rtl="0" algn="l">
              <a:spcBef>
                <a:spcPts val="273"/>
              </a:spcBef>
              <a:spcAft>
                <a:spcPts val="0"/>
              </a:spcAft>
              <a:buClr>
                <a:schemeClr val="accent4"/>
              </a:buClr>
              <a:buSzPts val="982"/>
              <a:buFont typeface="Noto Sans Symbols"/>
              <a:buChar char="⚫"/>
              <a:defRPr b="0" i="0" sz="1227" u="none" cap="none" strike="noStrike">
                <a:solidFill>
                  <a:srgbClr val="6C6C6C"/>
                </a:solidFill>
                <a:latin typeface="Trebuchet MS"/>
                <a:ea typeface="Trebuchet MS"/>
                <a:cs typeface="Trebuchet MS"/>
                <a:sym typeface="Trebuchet MS"/>
              </a:defRPr>
            </a:lvl6pPr>
            <a:lvl7pPr indent="-284022" lvl="6" marL="3200400" marR="0" rtl="0" algn="l">
              <a:spcBef>
                <a:spcPts val="218"/>
              </a:spcBef>
              <a:spcAft>
                <a:spcPts val="0"/>
              </a:spcAft>
              <a:buClr>
                <a:schemeClr val="accent4"/>
              </a:buClr>
              <a:buSzPts val="873"/>
              <a:buFont typeface="Noto Sans Symbols"/>
              <a:buChar char="◼"/>
              <a:defRPr b="0" i="0" sz="1091" u="none" cap="none" strike="noStrike">
                <a:solidFill>
                  <a:schemeClr val="dk1"/>
                </a:solidFill>
                <a:latin typeface="Trebuchet MS"/>
                <a:ea typeface="Trebuchet MS"/>
                <a:cs typeface="Trebuchet MS"/>
                <a:sym typeface="Trebuchet MS"/>
              </a:defRPr>
            </a:lvl7pPr>
            <a:lvl8pPr indent="-297878" lvl="7" marL="3657600" marR="0" rtl="0" algn="l">
              <a:spcBef>
                <a:spcPts val="205"/>
              </a:spcBef>
              <a:spcAft>
                <a:spcPts val="0"/>
              </a:spcAft>
              <a:buClr>
                <a:schemeClr val="accent4"/>
              </a:buClr>
              <a:buSzPts val="1091"/>
              <a:buFont typeface="Trebuchet MS"/>
              <a:buChar char="•"/>
              <a:defRPr b="0" i="0" sz="1091" u="none" cap="none" strike="noStrike">
                <a:solidFill>
                  <a:srgbClr val="6C6C6C"/>
                </a:solidFill>
                <a:latin typeface="Trebuchet MS"/>
                <a:ea typeface="Trebuchet MS"/>
                <a:cs typeface="Trebuchet MS"/>
                <a:sym typeface="Trebuchet MS"/>
              </a:defRPr>
            </a:lvl8pPr>
            <a:lvl9pPr indent="-289242" lvl="8" marL="4114800" marR="0" rtl="0" algn="l">
              <a:spcBef>
                <a:spcPts val="191"/>
              </a:spcBef>
              <a:spcAft>
                <a:spcPts val="0"/>
              </a:spcAft>
              <a:buClr>
                <a:schemeClr val="accent4"/>
              </a:buClr>
              <a:buSzPts val="955"/>
              <a:buFont typeface="Noto Sans Symbols"/>
              <a:buChar char="▪"/>
              <a:defRPr b="0" i="0" sz="955" u="none" cap="none" strike="noStrike">
                <a:solidFill>
                  <a:schemeClr val="dk1"/>
                </a:solidFill>
                <a:latin typeface="Trebuchet MS"/>
                <a:ea typeface="Trebuchet MS"/>
                <a:cs typeface="Trebuchet MS"/>
                <a:sym typeface="Trebuchet MS"/>
              </a:defRPr>
            </a:lvl9pPr>
          </a:lstStyle>
          <a:p/>
        </p:txBody>
      </p:sp>
      <p:sp>
        <p:nvSpPr>
          <p:cNvPr id="94" name="Google Shape;94;p46"/>
          <p:cNvSpPr txBox="1"/>
          <p:nvPr>
            <p:ph idx="10" type="dt"/>
          </p:nvPr>
        </p:nvSpPr>
        <p:spPr>
          <a:xfrm>
            <a:off x="5661249" y="6557946"/>
            <a:ext cx="2669951" cy="226902"/>
          </a:xfrm>
          <a:prstGeom prst="rect">
            <a:avLst/>
          </a:prstGeom>
          <a:noFill/>
          <a:ln>
            <a:noFill/>
          </a:ln>
        </p:spPr>
        <p:txBody>
          <a:bodyPr anchorCtr="0" anchor="b" bIns="0" lIns="91425" spcFirstLastPara="1" rIns="91425" wrap="square" tIns="0">
            <a:noAutofit/>
          </a:bodyPr>
          <a:lstStyle>
            <a:lvl1pPr lvl="0" marR="0" rtl="0" algn="l">
              <a:spcBef>
                <a:spcPts val="0"/>
              </a:spcBef>
              <a:spcAft>
                <a:spcPts val="0"/>
              </a:spcAft>
              <a:buSzPts val="1400"/>
              <a:buNone/>
              <a:defRPr sz="682">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5" name="Google Shape;95;p46"/>
          <p:cNvSpPr txBox="1"/>
          <p:nvPr>
            <p:ph idx="11" type="ftr"/>
          </p:nvPr>
        </p:nvSpPr>
        <p:spPr>
          <a:xfrm>
            <a:off x="609600" y="6557946"/>
            <a:ext cx="4876800" cy="228600"/>
          </a:xfrm>
          <a:prstGeom prst="rect">
            <a:avLst/>
          </a:prstGeom>
          <a:noFill/>
          <a:ln>
            <a:noFill/>
          </a:ln>
        </p:spPr>
        <p:txBody>
          <a:bodyPr anchorCtr="0" anchor="b" bIns="0" lIns="91425" spcFirstLastPara="1" rIns="91425" wrap="square" tIns="0">
            <a:noAutofit/>
          </a:bodyPr>
          <a:lstStyle>
            <a:lvl1pPr lvl="0" marR="0" rtl="0" algn="r">
              <a:spcBef>
                <a:spcPts val="0"/>
              </a:spcBef>
              <a:spcAft>
                <a:spcPts val="0"/>
              </a:spcAft>
              <a:buSzPts val="1400"/>
              <a:buNone/>
              <a:defRPr sz="682">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6" name="Google Shape;96;p46"/>
          <p:cNvSpPr txBox="1"/>
          <p:nvPr>
            <p:ph idx="12" type="sldNum"/>
          </p:nvPr>
        </p:nvSpPr>
        <p:spPr>
          <a:xfrm>
            <a:off x="8335264" y="6556248"/>
            <a:ext cx="784449" cy="228600"/>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sz="750">
                <a:solidFill>
                  <a:srgbClr val="B13F9A"/>
                </a:solidFill>
                <a:latin typeface="Times New Roman"/>
                <a:ea typeface="Times New Roman"/>
                <a:cs typeface="Times New Roman"/>
                <a:sym typeface="Times New Roman"/>
              </a:defRPr>
            </a:lvl1pPr>
            <a:lvl2pPr indent="0" lvl="1" marL="0" marR="0" rtl="0" algn="r">
              <a:spcBef>
                <a:spcPts val="0"/>
              </a:spcBef>
              <a:spcAft>
                <a:spcPts val="0"/>
              </a:spcAft>
              <a:buNone/>
              <a:defRPr sz="750">
                <a:solidFill>
                  <a:srgbClr val="B13F9A"/>
                </a:solidFill>
                <a:latin typeface="Times New Roman"/>
                <a:ea typeface="Times New Roman"/>
                <a:cs typeface="Times New Roman"/>
                <a:sym typeface="Times New Roman"/>
              </a:defRPr>
            </a:lvl2pPr>
            <a:lvl3pPr indent="0" lvl="2" marL="0" marR="0" rtl="0" algn="r">
              <a:spcBef>
                <a:spcPts val="0"/>
              </a:spcBef>
              <a:spcAft>
                <a:spcPts val="0"/>
              </a:spcAft>
              <a:buNone/>
              <a:defRPr sz="750">
                <a:solidFill>
                  <a:srgbClr val="B13F9A"/>
                </a:solidFill>
                <a:latin typeface="Times New Roman"/>
                <a:ea typeface="Times New Roman"/>
                <a:cs typeface="Times New Roman"/>
                <a:sym typeface="Times New Roman"/>
              </a:defRPr>
            </a:lvl3pPr>
            <a:lvl4pPr indent="0" lvl="3" marL="0" marR="0" rtl="0" algn="r">
              <a:spcBef>
                <a:spcPts val="0"/>
              </a:spcBef>
              <a:spcAft>
                <a:spcPts val="0"/>
              </a:spcAft>
              <a:buNone/>
              <a:defRPr sz="750">
                <a:solidFill>
                  <a:srgbClr val="B13F9A"/>
                </a:solidFill>
                <a:latin typeface="Times New Roman"/>
                <a:ea typeface="Times New Roman"/>
                <a:cs typeface="Times New Roman"/>
                <a:sym typeface="Times New Roman"/>
              </a:defRPr>
            </a:lvl4pPr>
            <a:lvl5pPr indent="0" lvl="4" marL="0" marR="0" rtl="0" algn="r">
              <a:spcBef>
                <a:spcPts val="0"/>
              </a:spcBef>
              <a:spcAft>
                <a:spcPts val="0"/>
              </a:spcAft>
              <a:buNone/>
              <a:defRPr sz="750">
                <a:solidFill>
                  <a:srgbClr val="B13F9A"/>
                </a:solidFill>
                <a:latin typeface="Times New Roman"/>
                <a:ea typeface="Times New Roman"/>
                <a:cs typeface="Times New Roman"/>
                <a:sym typeface="Times New Roman"/>
              </a:defRPr>
            </a:lvl5pPr>
            <a:lvl6pPr indent="0" lvl="5" marL="0" marR="0" rtl="0" algn="r">
              <a:spcBef>
                <a:spcPts val="0"/>
              </a:spcBef>
              <a:spcAft>
                <a:spcPts val="0"/>
              </a:spcAft>
              <a:buNone/>
              <a:defRPr sz="750">
                <a:solidFill>
                  <a:srgbClr val="B13F9A"/>
                </a:solidFill>
                <a:latin typeface="Times New Roman"/>
                <a:ea typeface="Times New Roman"/>
                <a:cs typeface="Times New Roman"/>
                <a:sym typeface="Times New Roman"/>
              </a:defRPr>
            </a:lvl6pPr>
            <a:lvl7pPr indent="0" lvl="6" marL="0" marR="0" rtl="0" algn="r">
              <a:spcBef>
                <a:spcPts val="0"/>
              </a:spcBef>
              <a:spcAft>
                <a:spcPts val="0"/>
              </a:spcAft>
              <a:buNone/>
              <a:defRPr sz="750">
                <a:solidFill>
                  <a:srgbClr val="B13F9A"/>
                </a:solidFill>
                <a:latin typeface="Times New Roman"/>
                <a:ea typeface="Times New Roman"/>
                <a:cs typeface="Times New Roman"/>
                <a:sym typeface="Times New Roman"/>
              </a:defRPr>
            </a:lvl7pPr>
            <a:lvl8pPr indent="0" lvl="7" marL="0" marR="0" rtl="0" algn="r">
              <a:spcBef>
                <a:spcPts val="0"/>
              </a:spcBef>
              <a:spcAft>
                <a:spcPts val="0"/>
              </a:spcAft>
              <a:buNone/>
              <a:defRPr sz="750">
                <a:solidFill>
                  <a:srgbClr val="B13F9A"/>
                </a:solidFill>
                <a:latin typeface="Times New Roman"/>
                <a:ea typeface="Times New Roman"/>
                <a:cs typeface="Times New Roman"/>
                <a:sym typeface="Times New Roman"/>
              </a:defRPr>
            </a:lvl8pPr>
            <a:lvl9pPr indent="0" lvl="8" marL="0" marR="0" rtl="0" algn="r">
              <a:spcBef>
                <a:spcPts val="0"/>
              </a:spcBef>
              <a:spcAft>
                <a:spcPts val="0"/>
              </a:spcAft>
              <a:buNone/>
              <a:defRPr sz="750">
                <a:solidFill>
                  <a:srgbClr val="B13F9A"/>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3" name="Shape 103"/>
        <p:cNvGrpSpPr/>
        <p:nvPr/>
      </p:nvGrpSpPr>
      <p:grpSpPr>
        <a:xfrm>
          <a:off x="0" y="0"/>
          <a:ext cx="0" cy="0"/>
          <a:chOff x="0" y="0"/>
          <a:chExt cx="0" cy="0"/>
        </a:xfrm>
      </p:grpSpPr>
      <p:sp>
        <p:nvSpPr>
          <p:cNvPr id="104" name="Google Shape;10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6" name="Google Shape;10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loebner.net/Prizef/loebner-prize.html" TargetMode="External"/><Relationship Id="rId4" Type="http://schemas.openxmlformats.org/officeDocument/2006/relationships/hyperlink" Target="http://alicebot.blogspot.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jp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
          <p:cNvSpPr txBox="1"/>
          <p:nvPr>
            <p:ph idx="1" type="subTitle"/>
          </p:nvPr>
        </p:nvSpPr>
        <p:spPr>
          <a:xfrm>
            <a:off x="1323715" y="2608950"/>
            <a:ext cx="9544570" cy="142494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800"/>
              <a:buFont typeface="Comic Sans MS"/>
              <a:buNone/>
            </a:pPr>
            <a:r>
              <a:rPr lang="en-US"/>
              <a:t>Introduction to Artificial Intelligence (AI): definition, history, applications. AI agent overview: definition of rational agent, agent environment, agent structure.</a:t>
            </a:r>
            <a:endParaRPr b="1"/>
          </a:p>
        </p:txBody>
      </p:sp>
      <p:sp>
        <p:nvSpPr>
          <p:cNvPr id="183" name="Google Shape;183;p1"/>
          <p:cNvSpPr/>
          <p:nvPr/>
        </p:nvSpPr>
        <p:spPr>
          <a:xfrm>
            <a:off x="6383376" y="431335"/>
            <a:ext cx="3190930" cy="12311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0070C0"/>
                </a:solidFill>
                <a:latin typeface="Comic Sans MS"/>
                <a:ea typeface="Comic Sans MS"/>
                <a:cs typeface="Comic Sans MS"/>
                <a:sym typeface="Comic Sans MS"/>
              </a:rPr>
              <a:t>East West University</a:t>
            </a:r>
            <a:endParaRPr/>
          </a:p>
          <a:p>
            <a:pPr indent="0" lvl="0" marL="0" marR="0" rtl="0" algn="l">
              <a:spcBef>
                <a:spcPts val="0"/>
              </a:spcBef>
              <a:spcAft>
                <a:spcPts val="0"/>
              </a:spcAft>
              <a:buNone/>
            </a:pPr>
            <a:r>
              <a:rPr b="1" lang="en-US" sz="1800">
                <a:solidFill>
                  <a:srgbClr val="000000"/>
                </a:solidFill>
                <a:latin typeface="Comic Sans MS"/>
                <a:ea typeface="Comic Sans MS"/>
                <a:cs typeface="Comic Sans MS"/>
                <a:sym typeface="Comic Sans MS"/>
              </a:rPr>
              <a:t>CSE366, Section 1 and 2</a:t>
            </a:r>
            <a:endParaRPr/>
          </a:p>
          <a:p>
            <a:pPr indent="0" lvl="0" marL="0" marR="0" rtl="0" algn="l">
              <a:spcBef>
                <a:spcPts val="0"/>
              </a:spcBef>
              <a:spcAft>
                <a:spcPts val="0"/>
              </a:spcAft>
              <a:buNone/>
            </a:pPr>
            <a:r>
              <a:rPr b="1" lang="en-US" sz="1800">
                <a:solidFill>
                  <a:srgbClr val="000000"/>
                </a:solidFill>
                <a:latin typeface="Comic Sans MS"/>
                <a:ea typeface="Comic Sans MS"/>
                <a:cs typeface="Comic Sans MS"/>
                <a:sym typeface="Comic Sans MS"/>
              </a:rPr>
              <a:t>Artificial Intelligence</a:t>
            </a:r>
            <a:endParaRPr/>
          </a:p>
          <a:p>
            <a:pPr indent="0" lvl="0" marL="0" marR="0" rtl="0" algn="l">
              <a:spcBef>
                <a:spcPts val="0"/>
              </a:spcBef>
              <a:spcAft>
                <a:spcPts val="0"/>
              </a:spcAft>
              <a:buNone/>
            </a:pPr>
            <a:r>
              <a:rPr b="1" lang="en-US" sz="1800">
                <a:solidFill>
                  <a:srgbClr val="000000"/>
                </a:solidFill>
                <a:latin typeface="Comic Sans MS"/>
                <a:ea typeface="Comic Sans MS"/>
                <a:cs typeface="Comic Sans MS"/>
                <a:sym typeface="Comic Sans MS"/>
              </a:rPr>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0"/>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Sub Areas of AI contd.</a:t>
            </a:r>
            <a:endParaRPr/>
          </a:p>
        </p:txBody>
      </p:sp>
      <p:sp>
        <p:nvSpPr>
          <p:cNvPr id="238" name="Google Shape;238;p10"/>
          <p:cNvSpPr txBox="1"/>
          <p:nvPr>
            <p:ph idx="1" type="body"/>
          </p:nvPr>
        </p:nvSpPr>
        <p:spPr>
          <a:xfrm>
            <a:off x="838200" y="1586753"/>
            <a:ext cx="10515600" cy="418203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rgbClr val="FF0000"/>
              </a:buClr>
              <a:buSzPct val="100000"/>
              <a:buNone/>
            </a:pPr>
            <a:r>
              <a:rPr lang="en-US" sz="2400">
                <a:solidFill>
                  <a:srgbClr val="FF0000"/>
                </a:solidFill>
                <a:latin typeface="Times New Roman"/>
                <a:ea typeface="Times New Roman"/>
                <a:cs typeface="Times New Roman"/>
                <a:sym typeface="Times New Roman"/>
              </a:rPr>
              <a:t>4. Expert Systems </a:t>
            </a:r>
            <a:r>
              <a:rPr lang="en-US" sz="2400">
                <a:latin typeface="Times New Roman"/>
                <a:ea typeface="Times New Roman"/>
                <a:cs typeface="Times New Roman"/>
                <a:sym typeface="Times New Roman"/>
              </a:rPr>
              <a:t>Application-specific systems that rely on obtaining the knowledge of human experts in an area and programming that knowledge into a system.</a:t>
            </a:r>
            <a:endParaRPr/>
          </a:p>
          <a:p>
            <a:pPr indent="-457200" lvl="1" marL="914400" rtl="0" algn="just">
              <a:lnSpc>
                <a:spcPct val="90000"/>
              </a:lnSpc>
              <a:spcBef>
                <a:spcPts val="500"/>
              </a:spcBef>
              <a:spcAft>
                <a:spcPts val="0"/>
              </a:spcAft>
              <a:buClr>
                <a:schemeClr val="dk1"/>
              </a:buClr>
              <a:buSzPct val="100000"/>
              <a:buFont typeface="Calibri"/>
              <a:buAutoNum type="alphaLcParenR"/>
            </a:pPr>
            <a:r>
              <a:rPr b="1" lang="en-US" sz="2200">
                <a:latin typeface="Times New Roman"/>
                <a:ea typeface="Times New Roman"/>
                <a:cs typeface="Times New Roman"/>
                <a:sym typeface="Times New Roman"/>
              </a:rPr>
              <a:t>Diagnostic Systems: </a:t>
            </a:r>
            <a:r>
              <a:rPr lang="en-US" sz="2200">
                <a:latin typeface="Times New Roman"/>
                <a:ea typeface="Times New Roman"/>
                <a:cs typeface="Times New Roman"/>
                <a:sym typeface="Times New Roman"/>
              </a:rPr>
              <a:t>MYCIN system for diagnosing bacterial infections of the blood and suggesting treatments. Intellipath pathology diagnosis system (AMA approved). Pathfinder medical diagnosis system, which suggests tests and makes diagnoses. Whirlpool customer assistance center.</a:t>
            </a:r>
            <a:endParaRPr/>
          </a:p>
          <a:p>
            <a:pPr indent="-457200" lvl="1" marL="914400" rtl="0" algn="just">
              <a:lnSpc>
                <a:spcPct val="90000"/>
              </a:lnSpc>
              <a:spcBef>
                <a:spcPts val="500"/>
              </a:spcBef>
              <a:spcAft>
                <a:spcPts val="0"/>
              </a:spcAft>
              <a:buClr>
                <a:schemeClr val="dk1"/>
              </a:buClr>
              <a:buSzPct val="100000"/>
              <a:buFont typeface="Calibri"/>
              <a:buAutoNum type="alphaLcParenR"/>
            </a:pPr>
            <a:r>
              <a:rPr b="1" lang="en-US" sz="2200">
                <a:latin typeface="Times New Roman"/>
                <a:ea typeface="Times New Roman"/>
                <a:cs typeface="Times New Roman"/>
                <a:sym typeface="Times New Roman"/>
              </a:rPr>
              <a:t>System Configuration: </a:t>
            </a:r>
            <a:r>
              <a:rPr lang="en-US" sz="2200">
                <a:latin typeface="Times New Roman"/>
                <a:ea typeface="Times New Roman"/>
                <a:cs typeface="Times New Roman"/>
                <a:sym typeface="Times New Roman"/>
              </a:rPr>
              <a:t>DEC's XCON system for custom hardware configuration. Radiotherapy treatment planning.</a:t>
            </a:r>
            <a:endParaRPr/>
          </a:p>
          <a:p>
            <a:pPr indent="-457200" lvl="1" marL="914400" rtl="0" algn="just">
              <a:lnSpc>
                <a:spcPct val="90000"/>
              </a:lnSpc>
              <a:spcBef>
                <a:spcPts val="500"/>
              </a:spcBef>
              <a:spcAft>
                <a:spcPts val="0"/>
              </a:spcAft>
              <a:buClr>
                <a:schemeClr val="dk1"/>
              </a:buClr>
              <a:buSzPct val="100000"/>
              <a:buFont typeface="Calibri"/>
              <a:buAutoNum type="alphaLcParenR"/>
            </a:pPr>
            <a:r>
              <a:rPr b="1" lang="en-US" sz="2200">
                <a:latin typeface="Times New Roman"/>
                <a:ea typeface="Times New Roman"/>
                <a:cs typeface="Times New Roman"/>
                <a:sym typeface="Times New Roman"/>
              </a:rPr>
              <a:t>Financial Decision Making: </a:t>
            </a:r>
            <a:r>
              <a:rPr lang="en-US" sz="2200">
                <a:latin typeface="Times New Roman"/>
                <a:ea typeface="Times New Roman"/>
                <a:cs typeface="Times New Roman"/>
                <a:sym typeface="Times New Roman"/>
              </a:rPr>
              <a:t>Credit card companies, mortgage companies, banks, and the U.S. government employ AI systems to detect fraud and expedite financial transactions. For example, AMEX credit check</a:t>
            </a:r>
            <a:endParaRPr/>
          </a:p>
          <a:p>
            <a:pPr indent="-457200" lvl="1" marL="914400" rtl="0" algn="just">
              <a:lnSpc>
                <a:spcPct val="90000"/>
              </a:lnSpc>
              <a:spcBef>
                <a:spcPts val="500"/>
              </a:spcBef>
              <a:spcAft>
                <a:spcPts val="0"/>
              </a:spcAft>
              <a:buClr>
                <a:schemeClr val="dk1"/>
              </a:buClr>
              <a:buSzPct val="100000"/>
              <a:buFont typeface="Calibri"/>
              <a:buAutoNum type="alphaLcParenR"/>
            </a:pPr>
            <a:r>
              <a:rPr b="1" lang="en-US" sz="2200">
                <a:latin typeface="Times New Roman"/>
                <a:ea typeface="Times New Roman"/>
                <a:cs typeface="Times New Roman"/>
                <a:sym typeface="Times New Roman"/>
              </a:rPr>
              <a:t>Classification Systems: </a:t>
            </a:r>
            <a:r>
              <a:rPr lang="en-US" sz="2200">
                <a:latin typeface="Times New Roman"/>
                <a:ea typeface="Times New Roman"/>
                <a:cs typeface="Times New Roman"/>
                <a:sym typeface="Times New Roman"/>
              </a:rPr>
              <a:t>Put information into one of a fixed set of categories using several sources of information. E.g., financial decision making systems. NASA developed a system for classifying very faint areas in astronomical images into either stars or galaxies with very high accuracy by learning from human experts' classifications.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Sub Areas of AI contd.</a:t>
            </a:r>
            <a:endParaRPr/>
          </a:p>
        </p:txBody>
      </p:sp>
      <p:sp>
        <p:nvSpPr>
          <p:cNvPr id="244" name="Google Shape;244;p11"/>
          <p:cNvSpPr txBox="1"/>
          <p:nvPr>
            <p:ph idx="1" type="body"/>
          </p:nvPr>
        </p:nvSpPr>
        <p:spPr>
          <a:xfrm>
            <a:off x="838200" y="1559859"/>
            <a:ext cx="10515600" cy="3980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5. Mathematical Theorem Proving </a:t>
            </a:r>
            <a:r>
              <a:rPr lang="en-US" sz="2400">
                <a:latin typeface="Times New Roman"/>
                <a:ea typeface="Times New Roman"/>
                <a:cs typeface="Times New Roman"/>
                <a:sym typeface="Times New Roman"/>
              </a:rPr>
              <a:t>Use inference methods to prove new theorems. </a:t>
            </a:r>
            <a:endParaRPr/>
          </a:p>
          <a:p>
            <a:pPr indent="0" lvl="0" marL="0" rtl="0" algn="just">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6.Natural Language Understanding </a:t>
            </a:r>
            <a:r>
              <a:rPr lang="en-US" sz="2400">
                <a:latin typeface="Times New Roman"/>
                <a:ea typeface="Times New Roman"/>
                <a:cs typeface="Times New Roman"/>
                <a:sym typeface="Times New Roman"/>
              </a:rPr>
              <a:t>AltaVista's translation of web pages. Translation of Catepillar Truck manuals into 20 languages. </a:t>
            </a:r>
            <a:endParaRPr/>
          </a:p>
          <a:p>
            <a:pPr indent="0" lvl="0" marL="0" rtl="0" algn="just">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7. Scheduling and Planning </a:t>
            </a:r>
            <a:r>
              <a:rPr lang="en-US" sz="2400">
                <a:latin typeface="Times New Roman"/>
                <a:ea typeface="Times New Roman"/>
                <a:cs typeface="Times New Roman"/>
                <a:sym typeface="Times New Roman"/>
              </a:rPr>
              <a:t>Automatic scheduling for manufacturing. DARPA's DART system used in Desert Storm and Desert Shield operations to plan logistics of people and supplies. American Airlines rerouting contingency planner. European space agency planning and scheduling of spacecraft assembly, integration and verification. </a:t>
            </a:r>
            <a:endParaRPr/>
          </a:p>
          <a:p>
            <a:pPr indent="0" lvl="0" marL="0" rtl="0" algn="just">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8. Artificial Neural Networks</a:t>
            </a:r>
            <a:endParaRPr/>
          </a:p>
          <a:p>
            <a:pPr indent="0" lvl="0" marL="0" rtl="0" algn="just">
              <a:lnSpc>
                <a:spcPct val="90000"/>
              </a:lnSpc>
              <a:spcBef>
                <a:spcPts val="1000"/>
              </a:spcBef>
              <a:spcAft>
                <a:spcPts val="0"/>
              </a:spcAft>
              <a:buClr>
                <a:srgbClr val="FF0000"/>
              </a:buClr>
              <a:buSzPts val="2400"/>
              <a:buNone/>
            </a:pPr>
            <a:r>
              <a:rPr lang="en-US" sz="2400">
                <a:solidFill>
                  <a:srgbClr val="FF0000"/>
                </a:solidFill>
                <a:latin typeface="Times New Roman"/>
                <a:ea typeface="Times New Roman"/>
                <a:cs typeface="Times New Roman"/>
                <a:sym typeface="Times New Roman"/>
              </a:rPr>
              <a:t>9. Machine Learning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Application of AI</a:t>
            </a:r>
            <a:endParaRPr/>
          </a:p>
        </p:txBody>
      </p:sp>
      <p:sp>
        <p:nvSpPr>
          <p:cNvPr id="250" name="Google Shape;250;p12"/>
          <p:cNvSpPr txBox="1"/>
          <p:nvPr>
            <p:ph idx="1" type="body"/>
          </p:nvPr>
        </p:nvSpPr>
        <p:spPr>
          <a:xfrm>
            <a:off x="838200" y="1559859"/>
            <a:ext cx="10515600" cy="484094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2600">
                <a:latin typeface="Times New Roman"/>
                <a:ea typeface="Times New Roman"/>
                <a:cs typeface="Times New Roman"/>
                <a:sym typeface="Times New Roman"/>
              </a:rPr>
              <a:t>AI algorithms have attracted close attention of researchers and have also been applied successfully to solve problems in engineering. Nevertheless, for large and complex problems, AI algorithms consume considerable computation time due to stochastic feature of the search approaches</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Business; financial strategies</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Engineering: check design, offer suggestions to create new product, expert systems for all engineering problems</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Manufacturing: assembly, inspection and maintenance</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Medicine: monitoring, diagnosing</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Education: in teaching</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Fraud detection</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Object identification</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Information retrieval</a:t>
            </a:r>
            <a:endParaRPr/>
          </a:p>
          <a:p>
            <a:pPr indent="-457200" lvl="3" marL="1828800" rtl="0" algn="l">
              <a:lnSpc>
                <a:spcPct val="90000"/>
              </a:lnSpc>
              <a:spcBef>
                <a:spcPts val="500"/>
              </a:spcBef>
              <a:spcAft>
                <a:spcPts val="0"/>
              </a:spcAft>
              <a:buClr>
                <a:schemeClr val="dk1"/>
              </a:buClr>
              <a:buSzPct val="100000"/>
              <a:buAutoNum type="arabicParenR"/>
            </a:pPr>
            <a:r>
              <a:rPr i="1" lang="en-US" sz="2400">
                <a:latin typeface="Times New Roman"/>
                <a:ea typeface="Times New Roman"/>
                <a:cs typeface="Times New Roman"/>
                <a:sym typeface="Times New Roman"/>
              </a:rPr>
              <a:t>Space shuttle scheduling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Building AI Systems</a:t>
            </a:r>
            <a:endParaRPr/>
          </a:p>
        </p:txBody>
      </p:sp>
      <p:sp>
        <p:nvSpPr>
          <p:cNvPr id="256" name="Google Shape;256;p13"/>
          <p:cNvSpPr txBox="1"/>
          <p:nvPr>
            <p:ph idx="1" type="body"/>
          </p:nvPr>
        </p:nvSpPr>
        <p:spPr>
          <a:xfrm>
            <a:off x="838200" y="1290918"/>
            <a:ext cx="10515600" cy="5190563"/>
          </a:xfrm>
          <a:prstGeom prst="rect">
            <a:avLst/>
          </a:prstGeom>
          <a:noFill/>
          <a:ln>
            <a:noFill/>
          </a:ln>
        </p:spPr>
        <p:txBody>
          <a:bodyPr anchorCtr="0" anchor="t" bIns="45700" lIns="91425" spcFirstLastPara="1" rIns="91425" wrap="square" tIns="45700">
            <a:noAutofit/>
          </a:bodyPr>
          <a:lstStyle/>
          <a:p>
            <a:pPr indent="-457200" lvl="0" marL="457200" rtl="0" algn="just">
              <a:lnSpc>
                <a:spcPct val="90000"/>
              </a:lnSpc>
              <a:spcBef>
                <a:spcPts val="0"/>
              </a:spcBef>
              <a:spcAft>
                <a:spcPts val="0"/>
              </a:spcAft>
              <a:buClr>
                <a:srgbClr val="FF0000"/>
              </a:buClr>
              <a:buSzPts val="2200"/>
              <a:buFont typeface="Calibri"/>
              <a:buAutoNum type="arabicParenR"/>
            </a:pPr>
            <a:r>
              <a:rPr b="1" lang="en-US" sz="2200">
                <a:solidFill>
                  <a:srgbClr val="FF0000"/>
                </a:solidFill>
                <a:latin typeface="Times New Roman"/>
                <a:ea typeface="Times New Roman"/>
                <a:cs typeface="Times New Roman"/>
                <a:sym typeface="Times New Roman"/>
              </a:rPr>
              <a:t>Perception</a:t>
            </a:r>
            <a:r>
              <a:rPr lang="en-US" sz="2200">
                <a:latin typeface="Times New Roman"/>
                <a:ea typeface="Times New Roman"/>
                <a:cs typeface="Times New Roman"/>
                <a:sym typeface="Times New Roman"/>
              </a:rPr>
              <a:t> Intelligent biological systems are physically embodied in the world and experience the world through their sensors (senses). For an autonomous vehicle, input might be images from a camera and range information from a rangefinder. For a medical diagnosis system, perception is the set of symptoms and test results that have been obtained and input to the system manually. </a:t>
            </a:r>
            <a:endParaRPr/>
          </a:p>
          <a:p>
            <a:pPr indent="-457200" lvl="0" marL="457200" rtl="0" algn="just">
              <a:lnSpc>
                <a:spcPct val="90000"/>
              </a:lnSpc>
              <a:spcBef>
                <a:spcPts val="1000"/>
              </a:spcBef>
              <a:spcAft>
                <a:spcPts val="0"/>
              </a:spcAft>
              <a:buClr>
                <a:srgbClr val="FF0000"/>
              </a:buClr>
              <a:buSzPts val="2200"/>
              <a:buFont typeface="Calibri"/>
              <a:buAutoNum type="arabicParenR"/>
            </a:pPr>
            <a:r>
              <a:rPr b="1" lang="en-US" sz="2200">
                <a:solidFill>
                  <a:srgbClr val="FF0000"/>
                </a:solidFill>
                <a:latin typeface="Times New Roman"/>
                <a:ea typeface="Times New Roman"/>
                <a:cs typeface="Times New Roman"/>
                <a:sym typeface="Times New Roman"/>
              </a:rPr>
              <a:t>Reasoning</a:t>
            </a:r>
            <a:r>
              <a:rPr b="1"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Inference, decision-making, classification from what is sensed and what the internal "model" is of the world. Might be a neural network, logical deduction system, Hidden Markov Model induction, heuristic searching a problem space, Bayes Network inference, genetic algorithms, etc. Includes areas of knowledge representation, problem solving, decision theory, planning, game theory, machine learning, uncertainty reasoning, etc. </a:t>
            </a:r>
            <a:endParaRPr/>
          </a:p>
          <a:p>
            <a:pPr indent="-457200" lvl="0" marL="457200" rtl="0" algn="just">
              <a:lnSpc>
                <a:spcPct val="90000"/>
              </a:lnSpc>
              <a:spcBef>
                <a:spcPts val="1000"/>
              </a:spcBef>
              <a:spcAft>
                <a:spcPts val="0"/>
              </a:spcAft>
              <a:buClr>
                <a:srgbClr val="FF0000"/>
              </a:buClr>
              <a:buSzPts val="2200"/>
              <a:buFont typeface="Calibri"/>
              <a:buAutoNum type="arabicParenR"/>
            </a:pPr>
            <a:r>
              <a:rPr b="1" lang="en-US" sz="2200">
                <a:solidFill>
                  <a:srgbClr val="FF0000"/>
                </a:solidFill>
                <a:latin typeface="Times New Roman"/>
                <a:ea typeface="Times New Roman"/>
                <a:cs typeface="Times New Roman"/>
                <a:sym typeface="Times New Roman"/>
              </a:rPr>
              <a:t>Action </a:t>
            </a:r>
            <a:r>
              <a:rPr lang="en-US" sz="2200">
                <a:latin typeface="Times New Roman"/>
                <a:ea typeface="Times New Roman"/>
                <a:cs typeface="Times New Roman"/>
                <a:sym typeface="Times New Roman"/>
              </a:rPr>
              <a:t>Biological systems interact within their environment by actuation, speech, etc. All behavior is centered around actions in the world. Examples include controlling the steering of a Mars rover or autonomous vehicle, or suggesting tests and making diagnoses for a medical diagnosis system. Includes areas of robot actuation, natural language generation, and speech synthesis. </a:t>
            </a:r>
            <a:endParaRPr i="1"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ph type="title"/>
          </p:nvPr>
        </p:nvSpPr>
        <p:spPr>
          <a:xfrm>
            <a:off x="838200" y="174812"/>
            <a:ext cx="10515600" cy="9816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Differences between strong AI and weak AI</a:t>
            </a:r>
            <a:endParaRPr/>
          </a:p>
        </p:txBody>
      </p:sp>
      <p:sp>
        <p:nvSpPr>
          <p:cNvPr id="262" name="Google Shape;262;p14"/>
          <p:cNvSpPr txBox="1"/>
          <p:nvPr>
            <p:ph idx="1" type="body"/>
          </p:nvPr>
        </p:nvSpPr>
        <p:spPr>
          <a:xfrm>
            <a:off x="838200" y="1825625"/>
            <a:ext cx="10515600" cy="312289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F3864"/>
              </a:buClr>
              <a:buSzPts val="2400"/>
              <a:buNone/>
            </a:pPr>
            <a:r>
              <a:rPr lang="en-US" sz="2400">
                <a:solidFill>
                  <a:srgbClr val="1F3864"/>
                </a:solidFill>
                <a:latin typeface="Times New Roman"/>
                <a:ea typeface="Times New Roman"/>
                <a:cs typeface="Times New Roman"/>
                <a:sym typeface="Times New Roman"/>
              </a:rPr>
              <a:t>Strong AI </a:t>
            </a:r>
            <a:r>
              <a:rPr lang="en-US" sz="2400">
                <a:latin typeface="Times New Roman"/>
                <a:ea typeface="Times New Roman"/>
                <a:cs typeface="Times New Roman"/>
                <a:sym typeface="Times New Roman"/>
              </a:rPr>
              <a:t>makes the bold claim that computers can be made to think on a level (at least) equal to humans. </a:t>
            </a:r>
            <a:endParaRPr/>
          </a:p>
          <a:p>
            <a:pPr indent="0" lvl="0" marL="0" rtl="0" algn="just">
              <a:lnSpc>
                <a:spcPct val="90000"/>
              </a:lnSpc>
              <a:spcBef>
                <a:spcPts val="1000"/>
              </a:spcBef>
              <a:spcAft>
                <a:spcPts val="0"/>
              </a:spcAft>
              <a:buClr>
                <a:srgbClr val="1F3864"/>
              </a:buClr>
              <a:buSzPts val="2400"/>
              <a:buNone/>
            </a:pPr>
            <a:r>
              <a:rPr lang="en-US" sz="2400">
                <a:solidFill>
                  <a:srgbClr val="1F3864"/>
                </a:solidFill>
                <a:latin typeface="Times New Roman"/>
                <a:ea typeface="Times New Roman"/>
                <a:cs typeface="Times New Roman"/>
                <a:sym typeface="Times New Roman"/>
              </a:rPr>
              <a:t>Weak AI </a:t>
            </a:r>
            <a:r>
              <a:rPr lang="en-US" sz="2400">
                <a:latin typeface="Times New Roman"/>
                <a:ea typeface="Times New Roman"/>
                <a:cs typeface="Times New Roman"/>
                <a:sym typeface="Times New Roman"/>
              </a:rPr>
              <a:t>simply states that some "thinking-like" features can be added to computers to make them more useful tools... and this has already started to happen (witness expert systems, drive-by-wire cars and speech recognition software). </a:t>
            </a:r>
            <a:endParaRPr/>
          </a:p>
          <a:p>
            <a:pPr indent="0" lvl="0" marL="0" rtl="0" algn="just">
              <a:lnSpc>
                <a:spcPct val="90000"/>
              </a:lnSpc>
              <a:spcBef>
                <a:spcPts val="1000"/>
              </a:spcBef>
              <a:spcAft>
                <a:spcPts val="0"/>
              </a:spcAft>
              <a:buClr>
                <a:srgbClr val="C55A11"/>
              </a:buClr>
              <a:buSzPts val="2400"/>
              <a:buNone/>
            </a:pPr>
            <a:r>
              <a:rPr lang="en-US" sz="2400">
                <a:solidFill>
                  <a:srgbClr val="C55A11"/>
                </a:solidFill>
                <a:latin typeface="Times New Roman"/>
                <a:ea typeface="Times New Roman"/>
                <a:cs typeface="Times New Roman"/>
                <a:sym typeface="Times New Roman"/>
              </a:rPr>
              <a:t>AI Problems: </a:t>
            </a:r>
            <a:r>
              <a:rPr lang="en-US" sz="2400">
                <a:latin typeface="Times New Roman"/>
                <a:ea typeface="Times New Roman"/>
                <a:cs typeface="Times New Roman"/>
                <a:sym typeface="Times New Roman"/>
              </a:rPr>
              <a:t>AI problems (speech recognition, NLP, vision, automatic programming, knowledge representation, etc.) can be paired with techniques (NN, search, Bayesian nets, production systems,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ph type="title"/>
          </p:nvPr>
        </p:nvSpPr>
        <p:spPr>
          <a:xfrm>
            <a:off x="838200" y="201706"/>
            <a:ext cx="10515600" cy="92784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b="1" lang="en-US">
                <a:solidFill>
                  <a:schemeClr val="lt1"/>
                </a:solidFill>
                <a:latin typeface="Times New Roman"/>
                <a:ea typeface="Times New Roman"/>
                <a:cs typeface="Times New Roman"/>
                <a:sym typeface="Times New Roman"/>
              </a:rPr>
              <a:t>What’s involved in Intelligence?</a:t>
            </a:r>
            <a:endParaRPr>
              <a:solidFill>
                <a:schemeClr val="lt1"/>
              </a:solidFill>
              <a:latin typeface="Times New Roman"/>
              <a:ea typeface="Times New Roman"/>
              <a:cs typeface="Times New Roman"/>
              <a:sym typeface="Times New Roman"/>
            </a:endParaRPr>
          </a:p>
        </p:txBody>
      </p:sp>
      <p:sp>
        <p:nvSpPr>
          <p:cNvPr id="268" name="Google Shape;268;p15"/>
          <p:cNvSpPr txBox="1"/>
          <p:nvPr>
            <p:ph idx="1" type="body"/>
          </p:nvPr>
        </p:nvSpPr>
        <p:spPr>
          <a:xfrm>
            <a:off x="986118" y="1331258"/>
            <a:ext cx="10515600" cy="484094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Ability to interact with the world (speech, vision, motion, manipulation)</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Ability to model the world and to reason about it</a:t>
            </a:r>
            <a:endParaRPr/>
          </a:p>
          <a:p>
            <a:pPr indent="-2286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Ability to learn and to adapt </a:t>
            </a:r>
            <a:endParaRPr/>
          </a:p>
          <a:p>
            <a:pPr indent="-228600" lvl="0" marL="228600" rtl="0" algn="ctr">
              <a:lnSpc>
                <a:spcPct val="90000"/>
              </a:lnSpc>
              <a:spcBef>
                <a:spcPts val="1000"/>
              </a:spcBef>
              <a:spcAft>
                <a:spcPts val="0"/>
              </a:spcAft>
              <a:buClr>
                <a:srgbClr val="002060"/>
              </a:buClr>
              <a:buSzPts val="2800"/>
              <a:buChar char="•"/>
            </a:pPr>
            <a:r>
              <a:rPr lang="en-US">
                <a:solidFill>
                  <a:srgbClr val="002060"/>
                </a:solidFill>
                <a:latin typeface="Times New Roman"/>
                <a:ea typeface="Times New Roman"/>
                <a:cs typeface="Times New Roman"/>
                <a:sym typeface="Times New Roman"/>
              </a:rPr>
              <a:t>Perceive</a:t>
            </a:r>
            <a:endParaRPr/>
          </a:p>
          <a:p>
            <a:pPr indent="-228600" lvl="0" marL="228600" rtl="0" algn="ctr">
              <a:lnSpc>
                <a:spcPct val="90000"/>
              </a:lnSpc>
              <a:spcBef>
                <a:spcPts val="1000"/>
              </a:spcBef>
              <a:spcAft>
                <a:spcPts val="0"/>
              </a:spcAft>
              <a:buClr>
                <a:srgbClr val="002060"/>
              </a:buClr>
              <a:buSzPts val="2800"/>
              <a:buChar char="•"/>
            </a:pPr>
            <a:r>
              <a:rPr lang="en-US">
                <a:solidFill>
                  <a:srgbClr val="002060"/>
                </a:solidFill>
                <a:latin typeface="Times New Roman"/>
                <a:ea typeface="Times New Roman"/>
                <a:cs typeface="Times New Roman"/>
                <a:sym typeface="Times New Roman"/>
              </a:rPr>
              <a:t>Understand</a:t>
            </a:r>
            <a:endParaRPr/>
          </a:p>
          <a:p>
            <a:pPr indent="-228600" lvl="0" marL="228600" rtl="0" algn="ctr">
              <a:lnSpc>
                <a:spcPct val="90000"/>
              </a:lnSpc>
              <a:spcBef>
                <a:spcPts val="1000"/>
              </a:spcBef>
              <a:spcAft>
                <a:spcPts val="0"/>
              </a:spcAft>
              <a:buClr>
                <a:srgbClr val="002060"/>
              </a:buClr>
              <a:buSzPts val="2800"/>
              <a:buChar char="•"/>
            </a:pPr>
            <a:r>
              <a:rPr lang="en-US">
                <a:solidFill>
                  <a:srgbClr val="002060"/>
                </a:solidFill>
                <a:latin typeface="Times New Roman"/>
                <a:ea typeface="Times New Roman"/>
                <a:cs typeface="Times New Roman"/>
                <a:sym typeface="Times New Roman"/>
              </a:rPr>
              <a:t>Predict</a:t>
            </a:r>
            <a:endParaRPr/>
          </a:p>
          <a:p>
            <a:pPr indent="-228600" lvl="0" marL="228600" rtl="0" algn="ctr">
              <a:lnSpc>
                <a:spcPct val="90000"/>
              </a:lnSpc>
              <a:spcBef>
                <a:spcPts val="1000"/>
              </a:spcBef>
              <a:spcAft>
                <a:spcPts val="0"/>
              </a:spcAft>
              <a:buClr>
                <a:srgbClr val="002060"/>
              </a:buClr>
              <a:buSzPts val="2800"/>
              <a:buChar char="•"/>
            </a:pPr>
            <a:r>
              <a:rPr lang="en-US">
                <a:solidFill>
                  <a:srgbClr val="002060"/>
                </a:solidFill>
                <a:latin typeface="Times New Roman"/>
                <a:ea typeface="Times New Roman"/>
                <a:cs typeface="Times New Roman"/>
                <a:sym typeface="Times New Roman"/>
              </a:rPr>
              <a:t>Manipulate</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6"/>
          <p:cNvSpPr txBox="1"/>
          <p:nvPr>
            <p:ph type="title"/>
          </p:nvPr>
        </p:nvSpPr>
        <p:spPr>
          <a:xfrm>
            <a:off x="838200" y="188259"/>
            <a:ext cx="10515600" cy="92784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b="1" lang="en-US">
                <a:solidFill>
                  <a:schemeClr val="lt1"/>
                </a:solidFill>
                <a:latin typeface="Times New Roman"/>
                <a:ea typeface="Times New Roman"/>
                <a:cs typeface="Times New Roman"/>
                <a:sym typeface="Times New Roman"/>
              </a:rPr>
              <a:t>Goals in AI</a:t>
            </a:r>
            <a:endParaRPr>
              <a:solidFill>
                <a:schemeClr val="lt1"/>
              </a:solidFill>
            </a:endParaRPr>
          </a:p>
        </p:txBody>
      </p:sp>
      <p:sp>
        <p:nvSpPr>
          <p:cNvPr id="274" name="Google Shape;274;p16"/>
          <p:cNvSpPr txBox="1"/>
          <p:nvPr>
            <p:ph idx="1" type="body"/>
          </p:nvPr>
        </p:nvSpPr>
        <p:spPr>
          <a:xfrm>
            <a:off x="2424953" y="2627312"/>
            <a:ext cx="7983071" cy="16033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To build systems that exhibit intelligent behavior</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To understand intelligence in order to model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838200" y="188259"/>
            <a:ext cx="10515600" cy="9009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What is AI?</a:t>
            </a:r>
            <a:endParaRPr/>
          </a:p>
        </p:txBody>
      </p:sp>
      <p:sp>
        <p:nvSpPr>
          <p:cNvPr id="280" name="Google Shape;280;p17"/>
          <p:cNvSpPr txBox="1"/>
          <p:nvPr>
            <p:ph idx="1" type="body"/>
          </p:nvPr>
        </p:nvSpPr>
        <p:spPr>
          <a:xfrm>
            <a:off x="838200" y="1317812"/>
            <a:ext cx="10515600" cy="5042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Hard Question? </a:t>
            </a:r>
            <a:endParaRPr/>
          </a:p>
          <a:p>
            <a:pPr indent="0" lvl="0" marL="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p:txBody>
      </p:sp>
      <p:pic>
        <p:nvPicPr>
          <p:cNvPr descr="Thinking Humanly &#10;&quot;The exciting new effort to make comput- &#10;ers think machines With minds, in the &#10;full and literal sense.&quot; (Haugeland, 1985) &#10;&quot;[The automation on activities that we &#10;associate with human thinking, activities &#10;such as decision-making, problem solv- &#10;ing, learning (Bellman, 1978) &#10;Acting Humanly &#10;&quot;The art of creating machines that per- &#10;form functions that require intelligence &#10;when performed by people.&quot; (Kurzweil, &#10;1990) &#10;&quot;The study of how to make computers do &#10;things at which, at the moment, people are &#10;better.&quot; (Rich and Knight, 1991) &#10;Thinking Rationally &#10;&quot;The study of mental faculties through the &#10;use of computational models.&quot; &#10;(Charniak and McDermott, 1985) &#10;&quot;The study of the computations that make &#10;it possible to perceive, lexson, and act.&quot; &#10;(Winston, 1992) &#10;Acting Rationally &#10;&quot;Computational Intelligence is the study &#10;of the design of intelligent agents.&quot; (Poole &#10;al., 1998) &#10;&quot;Al is concerned with intelligent be- &#10;havior in artifacts.&quot; (Nilsson, 1998) &#10;Figure 1.1 Some definitions of artificial intelligence, organized into four categories. " id="281" name="Google Shape;281;p17"/>
          <p:cNvPicPr preferRelativeResize="0"/>
          <p:nvPr/>
        </p:nvPicPr>
        <p:blipFill rotWithShape="1">
          <a:blip r:embed="rId3">
            <a:alphaModFix/>
          </a:blip>
          <a:srcRect b="0" l="0" r="0" t="0"/>
          <a:stretch/>
        </p:blipFill>
        <p:spPr>
          <a:xfrm>
            <a:off x="2097742" y="1788460"/>
            <a:ext cx="8323730" cy="43971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8"/>
          <p:cNvSpPr txBox="1"/>
          <p:nvPr>
            <p:ph type="title"/>
          </p:nvPr>
        </p:nvSpPr>
        <p:spPr>
          <a:xfrm>
            <a:off x="838200" y="147918"/>
            <a:ext cx="10515600" cy="99508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What does modern AI do?</a:t>
            </a:r>
            <a:endParaRPr/>
          </a:p>
        </p:txBody>
      </p:sp>
      <p:sp>
        <p:nvSpPr>
          <p:cNvPr id="287" name="Google Shape;287;p18"/>
          <p:cNvSpPr txBox="1"/>
          <p:nvPr>
            <p:ph idx="1" type="body"/>
          </p:nvPr>
        </p:nvSpPr>
        <p:spPr>
          <a:xfrm>
            <a:off x="838200" y="1640541"/>
            <a:ext cx="10515600" cy="4536421"/>
          </a:xfrm>
          <a:prstGeom prst="rect">
            <a:avLst/>
          </a:prstGeom>
          <a:noFill/>
          <a:ln>
            <a:noFill/>
          </a:ln>
        </p:spPr>
        <p:txBody>
          <a:bodyPr anchorCtr="0" anchor="t" bIns="45700" lIns="91425" spcFirstLastPara="1" rIns="91425" wrap="square" tIns="45700">
            <a:normAutofit fontScale="92500" lnSpcReduction="10000"/>
          </a:bodyPr>
          <a:lstStyle/>
          <a:p>
            <a:pPr indent="-457200" lvl="0" marL="457200" rtl="0" algn="just">
              <a:lnSpc>
                <a:spcPct val="90000"/>
              </a:lnSpc>
              <a:spcBef>
                <a:spcPts val="0"/>
              </a:spcBef>
              <a:spcAft>
                <a:spcPts val="0"/>
              </a:spcAft>
              <a:buClr>
                <a:srgbClr val="1F3864"/>
              </a:buClr>
              <a:buSzPct val="100000"/>
              <a:buFont typeface="Noto Sans Symbols"/>
              <a:buChar char="✔"/>
            </a:pPr>
            <a:r>
              <a:rPr lang="en-US" sz="2600">
                <a:solidFill>
                  <a:srgbClr val="1F3864"/>
                </a:solidFill>
                <a:latin typeface="Times New Roman"/>
                <a:ea typeface="Times New Roman"/>
                <a:cs typeface="Times New Roman"/>
                <a:sym typeface="Times New Roman"/>
              </a:rPr>
              <a:t>Acting Humanly: </a:t>
            </a:r>
            <a:r>
              <a:rPr lang="en-US" sz="2600">
                <a:latin typeface="Times New Roman"/>
                <a:ea typeface="Times New Roman"/>
                <a:cs typeface="Times New Roman"/>
                <a:sym typeface="Times New Roman"/>
              </a:rPr>
              <a:t>Turing Test, not much pursued outside Loebner prize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Aeronautics: building pigeons that can fly so much like real pigeons that they can fool pigeons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Not reproducible, not amenable to mathematical analysis </a:t>
            </a:r>
            <a:endParaRPr/>
          </a:p>
          <a:p>
            <a:pPr indent="-457200" lvl="0" marL="457200" rtl="0" algn="just">
              <a:lnSpc>
                <a:spcPct val="90000"/>
              </a:lnSpc>
              <a:spcBef>
                <a:spcPts val="1000"/>
              </a:spcBef>
              <a:spcAft>
                <a:spcPts val="0"/>
              </a:spcAft>
              <a:buClr>
                <a:srgbClr val="1F3864"/>
              </a:buClr>
              <a:buSzPct val="100000"/>
              <a:buFont typeface="Noto Sans Symbols"/>
              <a:buChar char="✔"/>
            </a:pPr>
            <a:r>
              <a:rPr lang="en-US" sz="2600">
                <a:solidFill>
                  <a:srgbClr val="1F3864"/>
                </a:solidFill>
                <a:latin typeface="Times New Roman"/>
                <a:ea typeface="Times New Roman"/>
                <a:cs typeface="Times New Roman"/>
                <a:sym typeface="Times New Roman"/>
              </a:rPr>
              <a:t>Thinking Humanly: </a:t>
            </a:r>
            <a:r>
              <a:rPr lang="en-US" sz="2600">
                <a:latin typeface="Times New Roman"/>
                <a:ea typeface="Times New Roman"/>
                <a:cs typeface="Times New Roman"/>
                <a:sym typeface="Times New Roman"/>
              </a:rPr>
              <a:t>Cognitive Science. How do humans think? How does the (human) brain work?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Neural networks are a (extremely simple so far) approximation </a:t>
            </a:r>
            <a:endParaRPr/>
          </a:p>
          <a:p>
            <a:pPr indent="-457200" lvl="0" marL="457200" rtl="0" algn="just">
              <a:lnSpc>
                <a:spcPct val="90000"/>
              </a:lnSpc>
              <a:spcBef>
                <a:spcPts val="1000"/>
              </a:spcBef>
              <a:spcAft>
                <a:spcPts val="0"/>
              </a:spcAft>
              <a:buClr>
                <a:srgbClr val="1F3864"/>
              </a:buClr>
              <a:buSzPct val="100000"/>
              <a:buFont typeface="Noto Sans Symbols"/>
              <a:buChar char="✔"/>
            </a:pPr>
            <a:r>
              <a:rPr lang="en-US" sz="2600">
                <a:solidFill>
                  <a:srgbClr val="1F3864"/>
                </a:solidFill>
                <a:latin typeface="Times New Roman"/>
                <a:ea typeface="Times New Roman"/>
                <a:cs typeface="Times New Roman"/>
                <a:sym typeface="Times New Roman"/>
              </a:rPr>
              <a:t>Thinking Rationally: </a:t>
            </a:r>
            <a:r>
              <a:rPr lang="en-US" sz="2600">
                <a:latin typeface="Times New Roman"/>
                <a:ea typeface="Times New Roman"/>
                <a:cs typeface="Times New Roman"/>
                <a:sym typeface="Times New Roman"/>
              </a:rPr>
              <a:t>Logics, Formalization of knowledge and inference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You know the basics, we do some more, fairly widespread in modern Al </a:t>
            </a:r>
            <a:endParaRPr/>
          </a:p>
          <a:p>
            <a:pPr indent="-457200" lvl="0" marL="457200" rtl="0" algn="just">
              <a:lnSpc>
                <a:spcPct val="90000"/>
              </a:lnSpc>
              <a:spcBef>
                <a:spcPts val="1000"/>
              </a:spcBef>
              <a:spcAft>
                <a:spcPts val="0"/>
              </a:spcAft>
              <a:buClr>
                <a:srgbClr val="1F3864"/>
              </a:buClr>
              <a:buSzPct val="100000"/>
              <a:buFont typeface="Noto Sans Symbols"/>
              <a:buChar char="✔"/>
            </a:pPr>
            <a:r>
              <a:rPr lang="en-US" sz="2600">
                <a:solidFill>
                  <a:srgbClr val="1F3864"/>
                </a:solidFill>
                <a:latin typeface="Times New Roman"/>
                <a:ea typeface="Times New Roman"/>
                <a:cs typeface="Times New Roman"/>
                <a:sym typeface="Times New Roman"/>
              </a:rPr>
              <a:t>Acting Rationally: </a:t>
            </a:r>
            <a:r>
              <a:rPr lang="en-US" sz="2600">
                <a:latin typeface="Times New Roman"/>
                <a:ea typeface="Times New Roman"/>
                <a:cs typeface="Times New Roman"/>
                <a:sym typeface="Times New Roman"/>
              </a:rPr>
              <a:t>How to make good action choices?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Contains Logics </a:t>
            </a:r>
            <a:r>
              <a:rPr lang="en-US" sz="2600">
                <a:solidFill>
                  <a:srgbClr val="00B050"/>
                </a:solidFill>
                <a:latin typeface="Times New Roman"/>
                <a:ea typeface="Times New Roman"/>
                <a:cs typeface="Times New Roman"/>
                <a:sym typeface="Times New Roman"/>
              </a:rPr>
              <a:t>(one possible way to make intelligent decisions) </a:t>
            </a:r>
            <a:endParaRPr/>
          </a:p>
          <a:p>
            <a:pPr indent="-457200" lvl="1" marL="914376" rtl="0" algn="just">
              <a:lnSpc>
                <a:spcPct val="90000"/>
              </a:lnSpc>
              <a:spcBef>
                <a:spcPts val="500"/>
              </a:spcBef>
              <a:spcAft>
                <a:spcPts val="0"/>
              </a:spcAft>
              <a:buClr>
                <a:srgbClr val="FF0000"/>
              </a:buClr>
              <a:buSzPct val="100000"/>
              <a:buChar char="•"/>
            </a:pPr>
            <a:r>
              <a:rPr lang="en-US" sz="2600">
                <a:solidFill>
                  <a:srgbClr val="FF0000"/>
                </a:solidFill>
                <a:latin typeface="Times New Roman"/>
                <a:ea typeface="Times New Roman"/>
                <a:cs typeface="Times New Roman"/>
                <a:sym typeface="Times New Roman"/>
              </a:rPr>
              <a:t>We are interested in making good choices in practice </a:t>
            </a:r>
            <a:r>
              <a:rPr lang="en-US" sz="2600">
                <a:solidFill>
                  <a:srgbClr val="00B050"/>
                </a:solidFill>
                <a:latin typeface="Times New Roman"/>
                <a:ea typeface="Times New Roman"/>
                <a:cs typeface="Times New Roman"/>
                <a:sym typeface="Times New Roman"/>
              </a:rPr>
              <a:t>(e.g. in AlphaGo)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838200" y="174812"/>
            <a:ext cx="10515600" cy="9816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Acting Humanly</a:t>
            </a:r>
            <a:endParaRPr/>
          </a:p>
        </p:txBody>
      </p:sp>
      <p:sp>
        <p:nvSpPr>
          <p:cNvPr id="293" name="Google Shape;293;p19"/>
          <p:cNvSpPr txBox="1"/>
          <p:nvPr>
            <p:ph idx="1" type="body"/>
          </p:nvPr>
        </p:nvSpPr>
        <p:spPr>
          <a:xfrm>
            <a:off x="838200" y="1465263"/>
            <a:ext cx="10515600" cy="47117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Turing test: ultimate test for acting humanly</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Computer and human both interrogated by judge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Computer passes test if judge can’t tell the difference</a:t>
            </a:r>
            <a:endParaRPr/>
          </a:p>
          <a:p>
            <a:pPr indent="0" lvl="1" marL="457200" rtl="0" algn="l">
              <a:lnSpc>
                <a:spcPct val="90000"/>
              </a:lnSpc>
              <a:spcBef>
                <a:spcPts val="500"/>
              </a:spcBef>
              <a:spcAft>
                <a:spcPts val="0"/>
              </a:spcAft>
              <a:buClr>
                <a:schemeClr val="dk1"/>
              </a:buClr>
              <a:buSzPts val="2400"/>
              <a:buNone/>
            </a:pPr>
            <a:r>
              <a:t/>
            </a:r>
            <a:endParaRPr>
              <a:latin typeface="Times New Roman"/>
              <a:ea typeface="Times New Roman"/>
              <a:cs typeface="Times New Roman"/>
              <a:sym typeface="Times New Roman"/>
            </a:endParaRPr>
          </a:p>
        </p:txBody>
      </p:sp>
      <p:pic>
        <p:nvPicPr>
          <p:cNvPr id="294" name="Google Shape;294;p19"/>
          <p:cNvPicPr preferRelativeResize="0"/>
          <p:nvPr/>
        </p:nvPicPr>
        <p:blipFill rotWithShape="1">
          <a:blip r:embed="rId3">
            <a:alphaModFix/>
          </a:blip>
          <a:srcRect b="0" l="0" r="0" t="0"/>
          <a:stretch/>
        </p:blipFill>
        <p:spPr>
          <a:xfrm>
            <a:off x="3088341" y="2828839"/>
            <a:ext cx="4419600" cy="33119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
          <p:cNvSpPr txBox="1"/>
          <p:nvPr>
            <p:ph idx="1" type="body"/>
          </p:nvPr>
        </p:nvSpPr>
        <p:spPr>
          <a:xfrm>
            <a:off x="3446318" y="1443507"/>
            <a:ext cx="5299364" cy="1447611"/>
          </a:xfrm>
          <a:prstGeom prst="rect">
            <a:avLst/>
          </a:prstGeom>
          <a:noFill/>
          <a:ln>
            <a:noFill/>
          </a:ln>
        </p:spPr>
        <p:txBody>
          <a:bodyPr anchorCtr="0" anchor="t" bIns="45700" lIns="91425" spcFirstLastPara="1" rIns="91425" wrap="square" tIns="45700">
            <a:noAutofit/>
          </a:bodyPr>
          <a:lstStyle/>
          <a:p>
            <a:pPr indent="-187031" lvl="0" marL="187031" rtl="0" algn="ctr">
              <a:spcBef>
                <a:spcPts val="0"/>
              </a:spcBef>
              <a:spcAft>
                <a:spcPts val="0"/>
              </a:spcAft>
              <a:buSzPts val="3212"/>
              <a:buFont typeface="Trebuchet MS"/>
              <a:buNone/>
            </a:pPr>
            <a:r>
              <a:rPr b="1" lang="en-US" sz="4400">
                <a:solidFill>
                  <a:srgbClr val="842F73"/>
                </a:solidFill>
              </a:rPr>
              <a:t>Md Al-Imran</a:t>
            </a:r>
            <a:endParaRPr/>
          </a:p>
          <a:p>
            <a:pPr indent="-187031" lvl="0" marL="187031" rtl="0" algn="ctr">
              <a:spcBef>
                <a:spcPts val="409"/>
              </a:spcBef>
              <a:spcAft>
                <a:spcPts val="0"/>
              </a:spcAft>
              <a:buSzPts val="3212"/>
              <a:buFont typeface="Trebuchet MS"/>
              <a:buNone/>
            </a:pPr>
            <a:r>
              <a:rPr b="1" lang="en-US" sz="4400">
                <a:solidFill>
                  <a:srgbClr val="842F73"/>
                </a:solidFill>
              </a:rPr>
              <a:t>Lecturer</a:t>
            </a:r>
            <a:endParaRPr sz="4000">
              <a:solidFill>
                <a:srgbClr val="842F73"/>
              </a:solidFill>
            </a:endParaRPr>
          </a:p>
        </p:txBody>
      </p:sp>
      <p:pic>
        <p:nvPicPr>
          <p:cNvPr id="189" name="Google Shape;189;p2"/>
          <p:cNvPicPr preferRelativeResize="0"/>
          <p:nvPr/>
        </p:nvPicPr>
        <p:blipFill rotWithShape="1">
          <a:blip r:embed="rId3">
            <a:alphaModFix/>
          </a:blip>
          <a:srcRect b="0" l="0" r="0" t="0"/>
          <a:stretch/>
        </p:blipFill>
        <p:spPr>
          <a:xfrm>
            <a:off x="3300131" y="3429000"/>
            <a:ext cx="5238750" cy="1047750"/>
          </a:xfrm>
          <a:prstGeom prst="rect">
            <a:avLst/>
          </a:prstGeom>
          <a:noFill/>
          <a:ln>
            <a:noFill/>
          </a:ln>
        </p:spPr>
      </p:pic>
      <p:sp>
        <p:nvSpPr>
          <p:cNvPr id="190" name="Google Shape;190;p2"/>
          <p:cNvSpPr txBox="1"/>
          <p:nvPr/>
        </p:nvSpPr>
        <p:spPr>
          <a:xfrm>
            <a:off x="4833378" y="3550023"/>
            <a:ext cx="36004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2060"/>
                </a:solidFill>
                <a:latin typeface="Times New Roman"/>
                <a:ea typeface="Times New Roman"/>
                <a:cs typeface="Times New Roman"/>
                <a:sym typeface="Times New Roman"/>
              </a:rPr>
              <a:t>Department of CSE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type="title"/>
          </p:nvPr>
        </p:nvSpPr>
        <p:spPr>
          <a:xfrm>
            <a:off x="838200" y="174813"/>
            <a:ext cx="10515600" cy="941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Acting Humanly contd.</a:t>
            </a:r>
            <a:endParaRPr/>
          </a:p>
        </p:txBody>
      </p:sp>
      <p:sp>
        <p:nvSpPr>
          <p:cNvPr id="300" name="Google Shape;300;p20"/>
          <p:cNvSpPr txBox="1"/>
          <p:nvPr>
            <p:ph idx="1" type="body"/>
          </p:nvPr>
        </p:nvSpPr>
        <p:spPr>
          <a:xfrm>
            <a:off x="838200" y="1801906"/>
            <a:ext cx="10515600" cy="41061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Font typeface="Noto Sans Symbols"/>
              <a:buChar char="▪"/>
            </a:pPr>
            <a:r>
              <a:rPr lang="en-US" sz="2600">
                <a:latin typeface="Times New Roman"/>
                <a:ea typeface="Times New Roman"/>
                <a:cs typeface="Times New Roman"/>
                <a:sym typeface="Times New Roman"/>
              </a:rPr>
              <a:t>Agent must:</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Have command of language</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Have wide range of knowledge</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Demonstrate human traits (humor, emotion)</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Be able to reason</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Be able to learn</a:t>
            </a:r>
            <a:endParaRPr/>
          </a:p>
          <a:p>
            <a:pPr indent="-228600" lvl="0" marL="228600" rtl="0" algn="l">
              <a:lnSpc>
                <a:spcPct val="90000"/>
              </a:lnSpc>
              <a:spcBef>
                <a:spcPts val="1000"/>
              </a:spcBef>
              <a:spcAft>
                <a:spcPts val="0"/>
              </a:spcAft>
              <a:buClr>
                <a:schemeClr val="dk1"/>
              </a:buClr>
              <a:buSzPts val="2600"/>
              <a:buFont typeface="Noto Sans Symbols"/>
              <a:buChar char="▪"/>
            </a:pPr>
            <a:r>
              <a:rPr lang="en-US" sz="2600" u="sng">
                <a:solidFill>
                  <a:schemeClr val="hlink"/>
                </a:solidFill>
                <a:latin typeface="Times New Roman"/>
                <a:ea typeface="Times New Roman"/>
                <a:cs typeface="Times New Roman"/>
                <a:sym typeface="Times New Roman"/>
                <a:hlinkClick r:id="rId3"/>
              </a:rPr>
              <a:t>Loebner prize</a:t>
            </a:r>
            <a:r>
              <a:rPr lang="en-US" sz="2600">
                <a:latin typeface="Times New Roman"/>
                <a:ea typeface="Times New Roman"/>
                <a:cs typeface="Times New Roman"/>
                <a:sym typeface="Times New Roman"/>
              </a:rPr>
              <a:t> competition is modern version of Turing Test</a:t>
            </a:r>
            <a:endParaRPr/>
          </a:p>
          <a:p>
            <a:pPr indent="-228600" lvl="1" marL="685800" rtl="0" algn="l">
              <a:lnSpc>
                <a:spcPct val="90000"/>
              </a:lnSpc>
              <a:spcBef>
                <a:spcPts val="500"/>
              </a:spcBef>
              <a:spcAft>
                <a:spcPts val="0"/>
              </a:spcAft>
              <a:buClr>
                <a:schemeClr val="dk1"/>
              </a:buClr>
              <a:buSzPts val="2600"/>
              <a:buChar char="•"/>
            </a:pPr>
            <a:r>
              <a:rPr lang="en-US" sz="2600">
                <a:latin typeface="Times New Roman"/>
                <a:ea typeface="Times New Roman"/>
                <a:cs typeface="Times New Roman"/>
                <a:sym typeface="Times New Roman"/>
              </a:rPr>
              <a:t>Example:  </a:t>
            </a:r>
            <a:r>
              <a:rPr lang="en-US" sz="2600" u="sng">
                <a:solidFill>
                  <a:schemeClr val="hlink"/>
                </a:solidFill>
                <a:latin typeface="Times New Roman"/>
                <a:ea typeface="Times New Roman"/>
                <a:cs typeface="Times New Roman"/>
                <a:sym typeface="Times New Roman"/>
                <a:hlinkClick r:id="rId4"/>
              </a:rPr>
              <a:t>Alice</a:t>
            </a:r>
            <a:r>
              <a:rPr lang="en-US" sz="2600">
                <a:latin typeface="Times New Roman"/>
                <a:ea typeface="Times New Roman"/>
                <a:cs typeface="Times New Roman"/>
                <a:sym typeface="Times New Roman"/>
              </a:rPr>
              <a:t>, Loebner prize winner for 2000 and 2001</a:t>
            </a:r>
            <a:endParaRPr/>
          </a:p>
          <a:p>
            <a:pPr indent="0" lvl="1" marL="457200" rtl="0" algn="l">
              <a:lnSpc>
                <a:spcPct val="90000"/>
              </a:lnSpc>
              <a:spcBef>
                <a:spcPts val="500"/>
              </a:spcBef>
              <a:spcAft>
                <a:spcPts val="0"/>
              </a:spcAft>
              <a:buClr>
                <a:schemeClr val="dk1"/>
              </a:buClr>
              <a:buSzPts val="2600"/>
              <a:buNone/>
            </a:pPr>
            <a:r>
              <a:t/>
            </a:r>
            <a:endParaRPr sz="26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600"/>
              <a:buNone/>
            </a:pPr>
            <a:r>
              <a:t/>
            </a:r>
            <a:endParaRPr sz="2600">
              <a:latin typeface="Times New Roman"/>
              <a:ea typeface="Times New Roman"/>
              <a:cs typeface="Times New Roman"/>
              <a:sym typeface="Times New Roman"/>
            </a:endParaRPr>
          </a:p>
          <a:p>
            <a:pPr indent="0" lvl="1" marL="457200" rtl="0" algn="r">
              <a:lnSpc>
                <a:spcPct val="90000"/>
              </a:lnSpc>
              <a:spcBef>
                <a:spcPts val="500"/>
              </a:spcBef>
              <a:spcAft>
                <a:spcPts val="0"/>
              </a:spcAft>
              <a:buClr>
                <a:schemeClr val="dk1"/>
              </a:buClr>
              <a:buSzPts val="2600"/>
              <a:buNone/>
            </a:pPr>
            <a:r>
              <a:t/>
            </a:r>
            <a:endParaRPr sz="26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1"/>
          <p:cNvSpPr txBox="1"/>
          <p:nvPr>
            <p:ph type="title"/>
          </p:nvPr>
        </p:nvSpPr>
        <p:spPr>
          <a:xfrm>
            <a:off x="838200" y="174812"/>
            <a:ext cx="10515600" cy="9816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Wikipedia</a:t>
            </a:r>
            <a:endParaRPr/>
          </a:p>
        </p:txBody>
      </p:sp>
      <p:pic>
        <p:nvPicPr>
          <p:cNvPr descr="Cognition refers to &quot;tne mental action or process ot acquiring knowledge and understanding through thought, &#10;experience, and the It encompasses many aspects of intellectual functions and processes such as: perception, attention, the &#10;formation ot knowledge, memory and working memory, judgment and evaluation, reasoning and &quot;computation&quot;, problem solving and decision &#10;making, comprehension and production ot Énguage. Cognitive processes use existing knowledge and discover new knowledge. &#10;Cognitive processes are analyzed trom different perspectives within ditterent contexts, notably in the fields ot linguistics musicology, &#10;[3] &#10;anesthesia, neuroscience, psychiatry, psychology, education, philosophy, anthropology, biology, systemics logic, and computer science. &#10;These and other different approaches to the analysis of cognition are syntnesised in the developing field ot cognitive science, a progressively &#10;autonomous academic discipline. " id="306" name="Google Shape;306;p21"/>
          <p:cNvPicPr preferRelativeResize="0"/>
          <p:nvPr>
            <p:ph idx="1" type="body"/>
          </p:nvPr>
        </p:nvPicPr>
        <p:blipFill rotWithShape="1">
          <a:blip r:embed="rId3">
            <a:alphaModFix/>
          </a:blip>
          <a:srcRect b="0" l="0" r="0" t="0"/>
          <a:stretch/>
        </p:blipFill>
        <p:spPr>
          <a:xfrm>
            <a:off x="1519518" y="2017059"/>
            <a:ext cx="9144000" cy="259395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838200" y="188259"/>
            <a:ext cx="10515600" cy="90095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Thinking Humanly: Cognitive Science </a:t>
            </a:r>
            <a:endParaRPr/>
          </a:p>
        </p:txBody>
      </p:sp>
      <p:sp>
        <p:nvSpPr>
          <p:cNvPr id="312" name="Google Shape;312;p22"/>
          <p:cNvSpPr txBox="1"/>
          <p:nvPr>
            <p:ph idx="1" type="body"/>
          </p:nvPr>
        </p:nvSpPr>
        <p:spPr>
          <a:xfrm>
            <a:off x="1066800" y="1490242"/>
            <a:ext cx="10515600" cy="390441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1960s </a:t>
            </a:r>
            <a:r>
              <a:rPr lang="en-US" sz="2400">
                <a:solidFill>
                  <a:srgbClr val="00B050"/>
                </a:solidFill>
                <a:latin typeface="Times New Roman"/>
                <a:ea typeface="Times New Roman"/>
                <a:cs typeface="Times New Roman"/>
                <a:sym typeface="Times New Roman"/>
              </a:rPr>
              <a:t>"cognitive revolution": </a:t>
            </a:r>
            <a:r>
              <a:rPr lang="en-US" sz="2400">
                <a:latin typeface="Times New Roman"/>
                <a:ea typeface="Times New Roman"/>
                <a:cs typeface="Times New Roman"/>
                <a:sym typeface="Times New Roman"/>
              </a:rPr>
              <a:t>information-processing psychology replaced prevailing orthodoxy of behaviorism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Requires scientific theories of internal activities of the brain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What level of abstraction? "Knowledge" or "circuits"? </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How to validate? Requires </a:t>
            </a:r>
            <a:endParaRPr/>
          </a:p>
          <a:p>
            <a:pPr indent="0" lvl="1" marL="4572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(1) Predicting and testing behaviour of human subjects (top-down)</a:t>
            </a:r>
            <a:endParaRPr/>
          </a:p>
          <a:p>
            <a:pPr indent="0" lvl="1" marL="457200" rtl="0" algn="l">
              <a:lnSpc>
                <a:spcPct val="90000"/>
              </a:lnSpc>
              <a:spcBef>
                <a:spcPts val="500"/>
              </a:spcBef>
              <a:spcAft>
                <a:spcPts val="0"/>
              </a:spcAft>
              <a:buClr>
                <a:schemeClr val="dk1"/>
              </a:buClr>
              <a:buSzPts val="2200"/>
              <a:buNone/>
            </a:pPr>
            <a:r>
              <a:rPr lang="en-US" sz="2200">
                <a:latin typeface="Times New Roman"/>
                <a:ea typeface="Times New Roman"/>
                <a:cs typeface="Times New Roman"/>
                <a:sym typeface="Times New Roman"/>
              </a:rPr>
              <a:t>(2) Direct identification from neurological data (bottom-up)</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Both approaches (roughly, Cognitive Science and Cognitive Neuroscience) are now distinct from 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ph type="title"/>
          </p:nvPr>
        </p:nvSpPr>
        <p:spPr>
          <a:xfrm>
            <a:off x="838200" y="242047"/>
            <a:ext cx="10515600" cy="87405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Thinking Rationally: laws of thought</a:t>
            </a:r>
            <a:endParaRPr/>
          </a:p>
        </p:txBody>
      </p:sp>
      <p:sp>
        <p:nvSpPr>
          <p:cNvPr id="318" name="Google Shape;318;p23"/>
          <p:cNvSpPr txBox="1"/>
          <p:nvPr>
            <p:ph idx="1" type="body"/>
          </p:nvPr>
        </p:nvSpPr>
        <p:spPr>
          <a:xfrm>
            <a:off x="838200" y="1328083"/>
            <a:ext cx="10515600" cy="500548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What are correct arguments or thought processes?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Provided foundation of much of AI</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Not all intelligent behavior controlled by logic</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What is our goal?  What is the purpose of thinking?</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Normative (or prescriptive) rather than descriptive </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Aristotle: What are correct arguments/thought processes? </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Several Greek schools developed various forms of logic: notation and rules of derivation for thoughts; may not have proceeded to the idea of mechanization </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Direct line through mathematics and philosophy to modern Al </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Problems: </a:t>
            </a:r>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1) Not all intelligent behavior is mediated by logical deliberation </a:t>
            </a:r>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2) What is the purpose of thinking? What thoughts should I have out of all the thoughts (logical or otherwise) that I could have?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838200" y="228601"/>
            <a:ext cx="105156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Acting Rationally </a:t>
            </a:r>
            <a:endParaRPr/>
          </a:p>
        </p:txBody>
      </p:sp>
      <p:sp>
        <p:nvSpPr>
          <p:cNvPr id="324" name="Google Shape;324;p24"/>
          <p:cNvSpPr txBox="1"/>
          <p:nvPr>
            <p:ph idx="1" type="body"/>
          </p:nvPr>
        </p:nvSpPr>
        <p:spPr>
          <a:xfrm>
            <a:off x="1573306" y="1385047"/>
            <a:ext cx="9780494" cy="4791916"/>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2600">
                <a:latin typeface="Times New Roman"/>
                <a:ea typeface="Times New Roman"/>
                <a:cs typeface="Times New Roman"/>
                <a:sym typeface="Times New Roman"/>
              </a:rPr>
              <a:t>Rational behavior: doing the right thing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The right thing: that which is expected to maximize goal achievement,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given the available information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Doesn't necessarily involve thinking—e.g., blinking reflex—but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Thinking should be in the service of rational action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Aristotle (Nicomachean Ethics):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Every art and every inquiry, and similarly every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action and pursuit, is thought to aim at some good </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Act to achieve goals, given set of beliefs</a:t>
            </a:r>
            <a:endParaRPr/>
          </a:p>
          <a:p>
            <a:pPr indent="-228600" lvl="0" marL="228600" rtl="0" algn="l">
              <a:lnSpc>
                <a:spcPct val="90000"/>
              </a:lnSpc>
              <a:spcBef>
                <a:spcPts val="1000"/>
              </a:spcBef>
              <a:spcAft>
                <a:spcPts val="0"/>
              </a:spcAft>
              <a:buClr>
                <a:schemeClr val="dk1"/>
              </a:buClr>
              <a:buSzPct val="100000"/>
              <a:buChar char="•"/>
            </a:pPr>
            <a:r>
              <a:rPr lang="en-US" sz="2600">
                <a:latin typeface="Times New Roman"/>
                <a:ea typeface="Times New Roman"/>
                <a:cs typeface="Times New Roman"/>
                <a:sym typeface="Times New Roman"/>
              </a:rPr>
              <a:t>Rational behavior is doing the “right thing”</a:t>
            </a:r>
            <a:endParaRPr/>
          </a:p>
          <a:p>
            <a:pPr indent="-228600" lvl="1" marL="685800" rtl="0" algn="l">
              <a:lnSpc>
                <a:spcPct val="90000"/>
              </a:lnSpc>
              <a:spcBef>
                <a:spcPts val="500"/>
              </a:spcBef>
              <a:spcAft>
                <a:spcPts val="0"/>
              </a:spcAft>
              <a:buClr>
                <a:schemeClr val="dk1"/>
              </a:buClr>
              <a:buSzPct val="100000"/>
              <a:buChar char="•"/>
            </a:pPr>
            <a:r>
              <a:rPr lang="en-US">
                <a:latin typeface="Times New Roman"/>
                <a:ea typeface="Times New Roman"/>
                <a:cs typeface="Times New Roman"/>
                <a:sym typeface="Times New Roman"/>
              </a:rPr>
              <a:t>Thing which expects to maximize goal achievement</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838200" y="147918"/>
            <a:ext cx="10515600" cy="954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Components of an AI System</a:t>
            </a:r>
            <a:endParaRPr/>
          </a:p>
        </p:txBody>
      </p:sp>
      <p:pic>
        <p:nvPicPr>
          <p:cNvPr id="331" name="Google Shape;331;p25"/>
          <p:cNvPicPr preferRelativeResize="0"/>
          <p:nvPr/>
        </p:nvPicPr>
        <p:blipFill rotWithShape="1">
          <a:blip r:embed="rId3">
            <a:alphaModFix/>
          </a:blip>
          <a:srcRect b="0" l="0" r="0" t="0"/>
          <a:stretch/>
        </p:blipFill>
        <p:spPr>
          <a:xfrm>
            <a:off x="1160931" y="1689848"/>
            <a:ext cx="4279735" cy="3986213"/>
          </a:xfrm>
          <a:prstGeom prst="rect">
            <a:avLst/>
          </a:prstGeom>
          <a:noFill/>
          <a:ln>
            <a:noFill/>
          </a:ln>
        </p:spPr>
      </p:pic>
      <p:sp>
        <p:nvSpPr>
          <p:cNvPr id="332" name="Google Shape;332;p25"/>
          <p:cNvSpPr txBox="1"/>
          <p:nvPr/>
        </p:nvSpPr>
        <p:spPr>
          <a:xfrm>
            <a:off x="5943601" y="1429871"/>
            <a:ext cx="4289612"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An </a:t>
            </a:r>
            <a:r>
              <a:rPr lang="en-US" sz="2000">
                <a:solidFill>
                  <a:srgbClr val="FF0000"/>
                </a:solidFill>
                <a:latin typeface="Times New Roman"/>
                <a:ea typeface="Times New Roman"/>
                <a:cs typeface="Times New Roman"/>
                <a:sym typeface="Times New Roman"/>
              </a:rPr>
              <a:t>agent</a:t>
            </a:r>
            <a:r>
              <a:rPr lang="en-US" sz="2000">
                <a:solidFill>
                  <a:schemeClr val="dk1"/>
                </a:solidFill>
                <a:latin typeface="Times New Roman"/>
                <a:ea typeface="Times New Roman"/>
                <a:cs typeface="Times New Roman"/>
                <a:sym typeface="Times New Roman"/>
              </a:rPr>
              <a:t> </a:t>
            </a:r>
            <a:r>
              <a:rPr lang="en-US" sz="2000">
                <a:solidFill>
                  <a:schemeClr val="accent5"/>
                </a:solidFill>
                <a:latin typeface="Times New Roman"/>
                <a:ea typeface="Times New Roman"/>
                <a:cs typeface="Times New Roman"/>
                <a:sym typeface="Times New Roman"/>
              </a:rPr>
              <a:t>perceives</a:t>
            </a:r>
            <a:r>
              <a:rPr lang="en-US" sz="2000">
                <a:solidFill>
                  <a:schemeClr val="dk1"/>
                </a:solidFill>
                <a:latin typeface="Times New Roman"/>
                <a:ea typeface="Times New Roman"/>
                <a:cs typeface="Times New Roman"/>
                <a:sym typeface="Times New Roman"/>
              </a:rPr>
              <a:t> its environment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through </a:t>
            </a:r>
            <a:r>
              <a:rPr lang="en-US" sz="2000">
                <a:solidFill>
                  <a:srgbClr val="00B050"/>
                </a:solidFill>
                <a:latin typeface="Times New Roman"/>
                <a:ea typeface="Times New Roman"/>
                <a:cs typeface="Times New Roman"/>
                <a:sym typeface="Times New Roman"/>
              </a:rPr>
              <a:t>sensors</a:t>
            </a:r>
            <a:r>
              <a:rPr lang="en-US" sz="2000">
                <a:solidFill>
                  <a:schemeClr val="dk1"/>
                </a:solidFill>
                <a:latin typeface="Times New Roman"/>
                <a:ea typeface="Times New Roman"/>
                <a:cs typeface="Times New Roman"/>
                <a:sym typeface="Times New Roman"/>
              </a:rPr>
              <a:t> and </a:t>
            </a:r>
            <a:r>
              <a:rPr lang="en-US" sz="2000">
                <a:solidFill>
                  <a:schemeClr val="accent5"/>
                </a:solidFill>
                <a:latin typeface="Times New Roman"/>
                <a:ea typeface="Times New Roman"/>
                <a:cs typeface="Times New Roman"/>
                <a:sym typeface="Times New Roman"/>
              </a:rPr>
              <a:t>acts</a:t>
            </a:r>
            <a:r>
              <a:rPr lang="en-US" sz="2000">
                <a:solidFill>
                  <a:schemeClr val="dk1"/>
                </a:solidFill>
                <a:latin typeface="Times New Roman"/>
                <a:ea typeface="Times New Roman"/>
                <a:cs typeface="Times New Roman"/>
                <a:sym typeface="Times New Roman"/>
              </a:rPr>
              <a:t> on the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environment through </a:t>
            </a:r>
            <a:r>
              <a:rPr lang="en-US" sz="2000">
                <a:solidFill>
                  <a:srgbClr val="00B050"/>
                </a:solidFill>
                <a:latin typeface="Times New Roman"/>
                <a:ea typeface="Times New Roman"/>
                <a:cs typeface="Times New Roman"/>
                <a:sym typeface="Times New Roman"/>
              </a:rPr>
              <a:t>actuators</a:t>
            </a: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00B050"/>
                </a:solidFill>
                <a:latin typeface="Times New Roman"/>
                <a:ea typeface="Times New Roman"/>
                <a:cs typeface="Times New Roman"/>
                <a:sym typeface="Times New Roman"/>
              </a:rPr>
              <a:t>Human:</a:t>
            </a:r>
            <a:r>
              <a:rPr lang="en-US" sz="2000">
                <a:solidFill>
                  <a:schemeClr val="dk1"/>
                </a:solidFill>
                <a:latin typeface="Times New Roman"/>
                <a:ea typeface="Times New Roman"/>
                <a:cs typeface="Times New Roman"/>
                <a:sym typeface="Times New Roman"/>
              </a:rPr>
              <a:t>  sensors are eyes, ears,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actuators (effectors) are hands,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legs, mouth.</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rgbClr val="00B050"/>
                </a:solidFill>
                <a:latin typeface="Times New Roman"/>
                <a:ea typeface="Times New Roman"/>
                <a:cs typeface="Times New Roman"/>
                <a:sym typeface="Times New Roman"/>
              </a:rPr>
              <a:t>Robot:</a:t>
            </a:r>
            <a:r>
              <a:rPr lang="en-US" sz="2000">
                <a:solidFill>
                  <a:schemeClr val="dk1"/>
                </a:solidFill>
                <a:latin typeface="Times New Roman"/>
                <a:ea typeface="Times New Roman"/>
                <a:cs typeface="Times New Roman"/>
                <a:sym typeface="Times New Roman"/>
              </a:rPr>
              <a:t>  sensors are cameras, sonar,</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lasers, ladar, bump, effectors are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grippers, manipulators, motors</a:t>
            </a:r>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The agent’s behavior is described by its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function that maps percept to action.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685800" y="147919"/>
            <a:ext cx="10354235" cy="100852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An Agent</a:t>
            </a:r>
            <a:endParaRPr/>
          </a:p>
        </p:txBody>
      </p:sp>
      <p:sp>
        <p:nvSpPr>
          <p:cNvPr id="338" name="Google Shape;338;p26"/>
          <p:cNvSpPr txBox="1"/>
          <p:nvPr>
            <p:ph idx="1" type="body"/>
          </p:nvPr>
        </p:nvSpPr>
        <p:spPr>
          <a:xfrm>
            <a:off x="1782961" y="1571031"/>
            <a:ext cx="5116716" cy="44434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‘Anything’ that can gather information about its environment and take action based on that information.</a:t>
            </a:r>
            <a:endParaRPr/>
          </a:p>
          <a:p>
            <a:pPr indent="-228600" lvl="0" marL="228600" rtl="0" algn="l">
              <a:lnSpc>
                <a:spcPct val="90000"/>
              </a:lnSpc>
              <a:spcBef>
                <a:spcPts val="1000"/>
              </a:spcBef>
              <a:spcAft>
                <a:spcPts val="0"/>
              </a:spcAft>
              <a:buClr>
                <a:schemeClr val="dk1"/>
              </a:buClr>
              <a:buSzPts val="2400"/>
              <a:buFont typeface="Noto Sans Symbols"/>
              <a:buNone/>
            </a:pPr>
            <a:r>
              <a:t/>
            </a:r>
            <a:endParaRPr sz="2400">
              <a:latin typeface="Times New Roman"/>
              <a:ea typeface="Times New Roman"/>
              <a:cs typeface="Times New Roman"/>
              <a:sym typeface="Times New Roman"/>
            </a:endParaRPr>
          </a:p>
        </p:txBody>
      </p:sp>
      <p:pic>
        <p:nvPicPr>
          <p:cNvPr descr="secretagent" id="339" name="Google Shape;339;p26"/>
          <p:cNvPicPr preferRelativeResize="0"/>
          <p:nvPr/>
        </p:nvPicPr>
        <p:blipFill rotWithShape="1">
          <a:blip r:embed="rId3">
            <a:alphaModFix/>
          </a:blip>
          <a:srcRect b="0" l="0" r="0" t="0"/>
          <a:stretch/>
        </p:blipFill>
        <p:spPr>
          <a:xfrm>
            <a:off x="2581836" y="3245224"/>
            <a:ext cx="2292350" cy="2681288"/>
          </a:xfrm>
          <a:prstGeom prst="rect">
            <a:avLst/>
          </a:prstGeom>
          <a:noFill/>
          <a:ln>
            <a:noFill/>
          </a:ln>
        </p:spPr>
      </p:pic>
      <p:pic>
        <p:nvPicPr>
          <p:cNvPr descr="robots" id="340" name="Google Shape;340;p26"/>
          <p:cNvPicPr preferRelativeResize="0"/>
          <p:nvPr/>
        </p:nvPicPr>
        <p:blipFill rotWithShape="1">
          <a:blip r:embed="rId4">
            <a:alphaModFix/>
          </a:blip>
          <a:srcRect b="0" l="0" r="0" t="0"/>
          <a:stretch/>
        </p:blipFill>
        <p:spPr>
          <a:xfrm>
            <a:off x="6720168" y="3429000"/>
            <a:ext cx="2419350" cy="14239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ph type="title"/>
          </p:nvPr>
        </p:nvSpPr>
        <p:spPr>
          <a:xfrm>
            <a:off x="838200" y="174813"/>
            <a:ext cx="10515600" cy="941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The Agent Environment</a:t>
            </a:r>
            <a:endParaRPr/>
          </a:p>
        </p:txBody>
      </p:sp>
      <p:sp>
        <p:nvSpPr>
          <p:cNvPr id="346" name="Google Shape;346;p27"/>
          <p:cNvSpPr txBox="1"/>
          <p:nvPr>
            <p:ph idx="1" type="body"/>
          </p:nvPr>
        </p:nvSpPr>
        <p:spPr>
          <a:xfrm>
            <a:off x="838200" y="1344706"/>
            <a:ext cx="4267200" cy="32676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What all do we need to specify?</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The action space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The percept space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The environment as a string of mappings from the action space to the percept space.</a:t>
            </a:r>
            <a:endParaRPr/>
          </a:p>
        </p:txBody>
      </p:sp>
      <p:pic>
        <p:nvPicPr>
          <p:cNvPr id="347" name="Google Shape;347;p27"/>
          <p:cNvPicPr preferRelativeResize="0"/>
          <p:nvPr/>
        </p:nvPicPr>
        <p:blipFill rotWithShape="1">
          <a:blip r:embed="rId3">
            <a:alphaModFix/>
          </a:blip>
          <a:srcRect b="0" l="0" r="0" t="0"/>
          <a:stretch/>
        </p:blipFill>
        <p:spPr>
          <a:xfrm>
            <a:off x="6269038" y="1349191"/>
            <a:ext cx="4398962" cy="3060700"/>
          </a:xfrm>
          <a:prstGeom prst="rect">
            <a:avLst/>
          </a:prstGeom>
          <a:noFill/>
          <a:ln>
            <a:noFill/>
          </a:ln>
        </p:spPr>
      </p:pic>
      <p:sp>
        <p:nvSpPr>
          <p:cNvPr id="348" name="Google Shape;348;p27"/>
          <p:cNvSpPr/>
          <p:nvPr/>
        </p:nvSpPr>
        <p:spPr>
          <a:xfrm>
            <a:off x="537881" y="4684531"/>
            <a:ext cx="6992472" cy="1200329"/>
          </a:xfrm>
          <a:prstGeom prst="rect">
            <a:avLst/>
          </a:prstGeom>
          <a:noFill/>
          <a:ln>
            <a:noFill/>
          </a:ln>
        </p:spPr>
        <p:txBody>
          <a:bodyPr anchorCtr="0" anchor="t" bIns="45700" lIns="91425" spcFirstLastPara="1" rIns="91425" wrap="square" tIns="45700">
            <a:spAutoFit/>
          </a:bodyPr>
          <a:lstStyle/>
          <a:p>
            <a:pPr indent="-285750" lvl="1" marL="742950" marR="0" rtl="0" algn="just">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 rational agent </a:t>
            </a:r>
            <a:r>
              <a:rPr b="1" i="0" lang="en-US" sz="2400" u="none" cap="none" strike="noStrike">
                <a:solidFill>
                  <a:srgbClr val="000000"/>
                </a:solidFill>
                <a:latin typeface="Times New Roman"/>
                <a:ea typeface="Times New Roman"/>
                <a:cs typeface="Times New Roman"/>
                <a:sym typeface="Times New Roman"/>
              </a:rPr>
              <a:t>acts in its environment, </a:t>
            </a:r>
            <a:r>
              <a:rPr b="0" i="0" lang="en-US" sz="2400" u="none" cap="none" strike="noStrike">
                <a:solidFill>
                  <a:srgbClr val="000000"/>
                </a:solidFill>
                <a:latin typeface="Times New Roman"/>
                <a:ea typeface="Times New Roman"/>
                <a:cs typeface="Times New Roman"/>
                <a:sym typeface="Times New Roman"/>
              </a:rPr>
              <a:t>according to </a:t>
            </a:r>
            <a:r>
              <a:rPr b="1" i="0" lang="en-US" sz="2400" u="none" cap="none" strike="noStrike">
                <a:solidFill>
                  <a:srgbClr val="000000"/>
                </a:solidFill>
                <a:latin typeface="Times New Roman"/>
                <a:ea typeface="Times New Roman"/>
                <a:cs typeface="Times New Roman"/>
                <a:sym typeface="Times New Roman"/>
              </a:rPr>
              <a:t>what is</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has perceived,</a:t>
            </a:r>
            <a:r>
              <a:rPr b="0" i="0" lang="en-US" sz="2400" u="none" cap="none" strike="noStrike">
                <a:solidFill>
                  <a:srgbClr val="000000"/>
                </a:solidFill>
                <a:latin typeface="Times New Roman"/>
                <a:ea typeface="Times New Roman"/>
                <a:cs typeface="Times New Roman"/>
                <a:sym typeface="Times New Roman"/>
              </a:rPr>
              <a:t> in order to </a:t>
            </a:r>
            <a:r>
              <a:rPr b="1" i="0" lang="en-US" sz="2400" u="none" cap="none" strike="noStrike">
                <a:solidFill>
                  <a:srgbClr val="000000"/>
                </a:solidFill>
                <a:latin typeface="Times New Roman"/>
                <a:ea typeface="Times New Roman"/>
                <a:cs typeface="Times New Roman"/>
                <a:sym typeface="Times New Roman"/>
              </a:rPr>
              <a:t>maximize its expected</a:t>
            </a:r>
            <a:r>
              <a:rPr b="0" i="0" lang="en-US" sz="2400" u="none" cap="none" strike="noStrike">
                <a:solidFill>
                  <a:srgbClr val="000000"/>
                </a:solidFill>
                <a:latin typeface="Times New Roman"/>
                <a:ea typeface="Times New Roman"/>
                <a:cs typeface="Times New Roman"/>
                <a:sym typeface="Times New Roman"/>
              </a:rPr>
              <a:t> </a:t>
            </a:r>
            <a:r>
              <a:rPr b="1" i="0" lang="en-US" sz="2400" u="none" cap="none" strike="noStrike">
                <a:solidFill>
                  <a:srgbClr val="000000"/>
                </a:solidFill>
                <a:latin typeface="Times New Roman"/>
                <a:ea typeface="Times New Roman"/>
                <a:cs typeface="Times New Roman"/>
                <a:sym typeface="Times New Roman"/>
              </a:rPr>
              <a:t>performance measure</a:t>
            </a:r>
            <a:r>
              <a:rPr b="0" i="0" lang="en-US" sz="2400" u="none" cap="none" strike="noStrik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ph type="title"/>
          </p:nvPr>
        </p:nvSpPr>
        <p:spPr>
          <a:xfrm>
            <a:off x="838200" y="188259"/>
            <a:ext cx="10515600" cy="941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The World Model</a:t>
            </a:r>
            <a:endParaRPr/>
          </a:p>
        </p:txBody>
      </p:sp>
      <p:sp>
        <p:nvSpPr>
          <p:cNvPr id="354" name="Google Shape;35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Perception function</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World dynamics / State transition function</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Utility function- how does the agent know what constitutes “good” or “bad” behavior</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55" name="Google Shape;355;p28"/>
          <p:cNvPicPr preferRelativeResize="0"/>
          <p:nvPr/>
        </p:nvPicPr>
        <p:blipFill rotWithShape="1">
          <a:blip r:embed="rId3">
            <a:alphaModFix/>
          </a:blip>
          <a:srcRect b="0" l="0" r="0" t="0"/>
          <a:stretch/>
        </p:blipFill>
        <p:spPr>
          <a:xfrm>
            <a:off x="3052576" y="2854709"/>
            <a:ext cx="5223904" cy="13059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950258" y="161364"/>
            <a:ext cx="10515600" cy="941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Agent and Environment</a:t>
            </a:r>
            <a:endParaRPr/>
          </a:p>
        </p:txBody>
      </p:sp>
      <p:sp>
        <p:nvSpPr>
          <p:cNvPr id="361" name="Google Shape;361;p29"/>
          <p:cNvSpPr txBox="1"/>
          <p:nvPr>
            <p:ph idx="1" type="body"/>
          </p:nvPr>
        </p:nvSpPr>
        <p:spPr>
          <a:xfrm>
            <a:off x="838200" y="1425388"/>
            <a:ext cx="10515600" cy="3872753"/>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833C0B"/>
              </a:buClr>
              <a:buSzPts val="2400"/>
              <a:buNone/>
            </a:pPr>
            <a:r>
              <a:rPr lang="en-US" sz="2400">
                <a:solidFill>
                  <a:srgbClr val="833C0B"/>
                </a:solidFill>
                <a:latin typeface="Times New Roman"/>
                <a:ea typeface="Times New Roman"/>
                <a:cs typeface="Times New Roman"/>
                <a:sym typeface="Times New Roman"/>
              </a:rPr>
              <a:t>Percept: </a:t>
            </a:r>
            <a:r>
              <a:rPr lang="en-US" sz="2400">
                <a:latin typeface="Times New Roman"/>
                <a:ea typeface="Times New Roman"/>
                <a:cs typeface="Times New Roman"/>
                <a:sym typeface="Times New Roman"/>
              </a:rPr>
              <a:t>We use the term percept to refer to the agent's perceptual inputs at any given instant.</a:t>
            </a:r>
            <a:endParaRPr/>
          </a:p>
          <a:p>
            <a:pPr indent="0" lvl="0" marL="0" rtl="0" algn="just">
              <a:lnSpc>
                <a:spcPct val="90000"/>
              </a:lnSpc>
              <a:spcBef>
                <a:spcPts val="1000"/>
              </a:spcBef>
              <a:spcAft>
                <a:spcPts val="0"/>
              </a:spcAft>
              <a:buClr>
                <a:srgbClr val="833C0B"/>
              </a:buClr>
              <a:buSzPts val="2400"/>
              <a:buNone/>
            </a:pPr>
            <a:r>
              <a:rPr lang="en-US" sz="2400">
                <a:solidFill>
                  <a:srgbClr val="833C0B"/>
                </a:solidFill>
                <a:latin typeface="Times New Roman"/>
                <a:ea typeface="Times New Roman"/>
                <a:cs typeface="Times New Roman"/>
                <a:sym typeface="Times New Roman"/>
              </a:rPr>
              <a:t>Percept Sequence: </a:t>
            </a:r>
            <a:r>
              <a:rPr lang="en-US" sz="2400">
                <a:latin typeface="Times New Roman"/>
                <a:ea typeface="Times New Roman"/>
                <a:cs typeface="Times New Roman"/>
                <a:sym typeface="Times New Roman"/>
              </a:rPr>
              <a:t>An agent's percept sequence is the complete history of everything the agent has ever perceived.</a:t>
            </a:r>
            <a:endParaRPr/>
          </a:p>
          <a:p>
            <a:pPr indent="0" lvl="0" marL="0" rtl="0" algn="just">
              <a:lnSpc>
                <a:spcPct val="90000"/>
              </a:lnSpc>
              <a:spcBef>
                <a:spcPts val="1000"/>
              </a:spcBef>
              <a:spcAft>
                <a:spcPts val="0"/>
              </a:spcAft>
              <a:buClr>
                <a:srgbClr val="833C0B"/>
              </a:buClr>
              <a:buSzPts val="2400"/>
              <a:buNone/>
            </a:pPr>
            <a:r>
              <a:rPr lang="en-US" sz="2400">
                <a:solidFill>
                  <a:srgbClr val="833C0B"/>
                </a:solidFill>
                <a:latin typeface="Times New Roman"/>
                <a:ea typeface="Times New Roman"/>
                <a:cs typeface="Times New Roman"/>
                <a:sym typeface="Times New Roman"/>
              </a:rPr>
              <a:t>Agent function: </a:t>
            </a:r>
            <a:r>
              <a:rPr lang="en-US" sz="2400">
                <a:latin typeface="Times New Roman"/>
                <a:ea typeface="Times New Roman"/>
                <a:cs typeface="Times New Roman"/>
                <a:sym typeface="Times New Roman"/>
              </a:rPr>
              <a:t>Mathematically speaking, we say that an agent's behavior is described by the agent function that maps any given percept sequence to an action.</a:t>
            </a:r>
            <a:endParaRPr/>
          </a:p>
          <a:p>
            <a:pPr indent="0" lvl="0" marL="0" rtl="0" algn="just">
              <a:lnSpc>
                <a:spcPct val="90000"/>
              </a:lnSpc>
              <a:spcBef>
                <a:spcPts val="1000"/>
              </a:spcBef>
              <a:spcAft>
                <a:spcPts val="0"/>
              </a:spcAft>
              <a:buClr>
                <a:srgbClr val="833C0B"/>
              </a:buClr>
              <a:buSzPts val="2400"/>
              <a:buNone/>
            </a:pPr>
            <a:r>
              <a:rPr lang="en-US" sz="2400">
                <a:solidFill>
                  <a:srgbClr val="833C0B"/>
                </a:solidFill>
                <a:latin typeface="Times New Roman"/>
                <a:ea typeface="Times New Roman"/>
                <a:cs typeface="Times New Roman"/>
                <a:sym typeface="Times New Roman"/>
              </a:rPr>
              <a:t>Agent program: </a:t>
            </a:r>
            <a:r>
              <a:rPr lang="en-US" sz="2400">
                <a:latin typeface="Times New Roman"/>
                <a:ea typeface="Times New Roman"/>
                <a:cs typeface="Times New Roman"/>
                <a:sym typeface="Times New Roman"/>
              </a:rPr>
              <a:t>Internally, the agent function for an artificial agent will be implemented by an agent program. It is important to keep these two ideas distinct. The agent function is an abstract mathematical description; the agent program is a concrete implementation, running on the agent architecture.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
          <p:cNvSpPr txBox="1"/>
          <p:nvPr>
            <p:ph type="title"/>
          </p:nvPr>
        </p:nvSpPr>
        <p:spPr>
          <a:xfrm>
            <a:off x="838200" y="203200"/>
            <a:ext cx="10515600" cy="9579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Introduction</a:t>
            </a:r>
            <a:endParaRPr/>
          </a:p>
        </p:txBody>
      </p:sp>
      <p:sp>
        <p:nvSpPr>
          <p:cNvPr id="196" name="Google Shape;196;p3"/>
          <p:cNvSpPr txBox="1"/>
          <p:nvPr>
            <p:ph idx="1" type="body"/>
          </p:nvPr>
        </p:nvSpPr>
        <p:spPr>
          <a:xfrm>
            <a:off x="602877" y="1687605"/>
            <a:ext cx="10986246" cy="3758454"/>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Artificial Intelligence is concerned with the design of intelligence in an artificial device. The term was coined by John McCarthy in 1956.</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Intelligence is the ability to acquire, understand and apply the knowledge to achieve goals in the world.</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 is the study of the mental faculties through the use of computational models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 is the study of intellectual/mental processes as computational processes. </a:t>
            </a:r>
            <a:endParaRPr/>
          </a:p>
          <a:p>
            <a:pPr indent="0" lvl="0" marL="0" rtl="0" algn="l">
              <a:lnSpc>
                <a:spcPct val="90000"/>
              </a:lnSpc>
              <a:spcBef>
                <a:spcPts val="1000"/>
              </a:spcBef>
              <a:spcAft>
                <a:spcPts val="0"/>
              </a:spcAft>
              <a:buClr>
                <a:schemeClr val="dk1"/>
              </a:buClr>
              <a:buSzPts val="3200"/>
              <a:buNone/>
            </a:pPr>
            <a:r>
              <a:t/>
            </a:r>
            <a:endParaRPr sz="32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0"/>
          <p:cNvSpPr txBox="1"/>
          <p:nvPr>
            <p:ph type="title"/>
          </p:nvPr>
        </p:nvSpPr>
        <p:spPr>
          <a:xfrm>
            <a:off x="838200" y="174812"/>
            <a:ext cx="10515600" cy="95474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Example</a:t>
            </a:r>
            <a:endParaRPr/>
          </a:p>
        </p:txBody>
      </p:sp>
      <p:sp>
        <p:nvSpPr>
          <p:cNvPr id="367" name="Google Shape;36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FF0000"/>
              </a:buClr>
              <a:buSzPts val="1800"/>
              <a:buNone/>
            </a:pPr>
            <a:r>
              <a:rPr b="1" lang="en-US" sz="1800">
                <a:solidFill>
                  <a:srgbClr val="FF0000"/>
                </a:solidFill>
                <a:latin typeface="Times New Roman"/>
                <a:ea typeface="Times New Roman"/>
                <a:cs typeface="Times New Roman"/>
                <a:sym typeface="Times New Roman"/>
              </a:rPr>
              <a:t>(must go through books)</a:t>
            </a:r>
            <a:endParaRPr/>
          </a:p>
        </p:txBody>
      </p:sp>
      <p:pic>
        <p:nvPicPr>
          <p:cNvPr id="368" name="Google Shape;368;p30"/>
          <p:cNvPicPr preferRelativeResize="0"/>
          <p:nvPr/>
        </p:nvPicPr>
        <p:blipFill rotWithShape="1">
          <a:blip r:embed="rId3">
            <a:alphaModFix/>
          </a:blip>
          <a:srcRect b="0" l="0" r="0" t="0"/>
          <a:stretch/>
        </p:blipFill>
        <p:spPr>
          <a:xfrm>
            <a:off x="3304894" y="1358713"/>
            <a:ext cx="5286375" cy="1962150"/>
          </a:xfrm>
          <a:prstGeom prst="rect">
            <a:avLst/>
          </a:prstGeom>
          <a:noFill/>
          <a:ln>
            <a:noFill/>
          </a:ln>
        </p:spPr>
      </p:pic>
      <p:pic>
        <p:nvPicPr>
          <p:cNvPr id="369" name="Google Shape;369;p30"/>
          <p:cNvPicPr preferRelativeResize="0"/>
          <p:nvPr/>
        </p:nvPicPr>
        <p:blipFill rotWithShape="1">
          <a:blip r:embed="rId4">
            <a:alphaModFix/>
          </a:blip>
          <a:srcRect b="0" l="0" r="0" t="0"/>
          <a:stretch/>
        </p:blipFill>
        <p:spPr>
          <a:xfrm>
            <a:off x="3433762" y="3429000"/>
            <a:ext cx="5248275" cy="271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838200" y="174813"/>
            <a:ext cx="10515600" cy="9681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Task Environment</a:t>
            </a:r>
            <a:endParaRPr/>
          </a:p>
        </p:txBody>
      </p:sp>
      <p:sp>
        <p:nvSpPr>
          <p:cNvPr id="375" name="Google Shape;375;p31"/>
          <p:cNvSpPr txBox="1"/>
          <p:nvPr>
            <p:ph idx="1" type="body"/>
          </p:nvPr>
        </p:nvSpPr>
        <p:spPr>
          <a:xfrm>
            <a:off x="838200" y="1290918"/>
            <a:ext cx="10515600" cy="48860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Use PEAS to describe task environment</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latin typeface="Times New Roman"/>
                <a:ea typeface="Times New Roman"/>
                <a:cs typeface="Times New Roman"/>
                <a:sym typeface="Times New Roman"/>
              </a:rPr>
              <a:t>P</a:t>
            </a:r>
            <a:r>
              <a:rPr lang="en-US">
                <a:latin typeface="Times New Roman"/>
                <a:ea typeface="Times New Roman"/>
                <a:cs typeface="Times New Roman"/>
                <a:sym typeface="Times New Roman"/>
              </a:rPr>
              <a:t>erformance measure</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latin typeface="Times New Roman"/>
                <a:ea typeface="Times New Roman"/>
                <a:cs typeface="Times New Roman"/>
                <a:sym typeface="Times New Roman"/>
              </a:rPr>
              <a:t>E</a:t>
            </a:r>
            <a:r>
              <a:rPr lang="en-US">
                <a:latin typeface="Times New Roman"/>
                <a:ea typeface="Times New Roman"/>
                <a:cs typeface="Times New Roman"/>
                <a:sym typeface="Times New Roman"/>
              </a:rPr>
              <a:t>nvironment</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latin typeface="Times New Roman"/>
                <a:ea typeface="Times New Roman"/>
                <a:cs typeface="Times New Roman"/>
                <a:sym typeface="Times New Roman"/>
              </a:rPr>
              <a:t>A</a:t>
            </a:r>
            <a:r>
              <a:rPr lang="en-US">
                <a:latin typeface="Times New Roman"/>
                <a:ea typeface="Times New Roman"/>
                <a:cs typeface="Times New Roman"/>
                <a:sym typeface="Times New Roman"/>
              </a:rPr>
              <a:t>ctuators</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latin typeface="Times New Roman"/>
                <a:ea typeface="Times New Roman"/>
                <a:cs typeface="Times New Roman"/>
                <a:sym typeface="Times New Roman"/>
              </a:rPr>
              <a:t>S</a:t>
            </a:r>
            <a:r>
              <a:rPr lang="en-US">
                <a:latin typeface="Times New Roman"/>
                <a:ea typeface="Times New Roman"/>
                <a:cs typeface="Times New Roman"/>
                <a:sym typeface="Times New Roman"/>
              </a:rPr>
              <a:t>ensors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76" name="Google Shape;376;p31"/>
          <p:cNvPicPr preferRelativeResize="0"/>
          <p:nvPr/>
        </p:nvPicPr>
        <p:blipFill rotWithShape="1">
          <a:blip r:embed="rId3">
            <a:alphaModFix/>
          </a:blip>
          <a:srcRect b="0" l="0" r="0" t="0"/>
          <a:stretch/>
        </p:blipFill>
        <p:spPr>
          <a:xfrm>
            <a:off x="3122238" y="2931458"/>
            <a:ext cx="7958138" cy="289111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838200" y="174812"/>
            <a:ext cx="10515600" cy="94129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Properties of Task Environments</a:t>
            </a:r>
            <a:endParaRPr/>
          </a:p>
        </p:txBody>
      </p:sp>
      <p:sp>
        <p:nvSpPr>
          <p:cNvPr id="382" name="Google Shape;382;p32"/>
          <p:cNvSpPr txBox="1"/>
          <p:nvPr>
            <p:ph idx="1" type="body"/>
          </p:nvPr>
        </p:nvSpPr>
        <p:spPr>
          <a:xfrm>
            <a:off x="2328762" y="1571031"/>
            <a:ext cx="5927121" cy="43456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Accessible/Inaccessible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Deterministic/Non-deterministic</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Static/Dynamic</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Discrete/Continuous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E.g. Driving a car, a game of Chinese-checkers</a:t>
            </a:r>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FF0000"/>
              </a:buClr>
              <a:buSzPts val="2800"/>
              <a:buNone/>
            </a:pPr>
            <a:r>
              <a:rPr lang="en-US">
                <a:solidFill>
                  <a:srgbClr val="FF0000"/>
                </a:solidFill>
                <a:latin typeface="Times New Roman"/>
                <a:ea typeface="Times New Roman"/>
                <a:cs typeface="Times New Roman"/>
                <a:sym typeface="Times New Roman"/>
              </a:rPr>
              <a:t>(must do homework on this section)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838200" y="147918"/>
            <a:ext cx="10515600" cy="9681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Environment Examples</a:t>
            </a:r>
            <a:endParaRPr/>
          </a:p>
        </p:txBody>
      </p:sp>
      <p:sp>
        <p:nvSpPr>
          <p:cNvPr id="389" name="Google Shape;389;p33"/>
          <p:cNvSpPr txBox="1"/>
          <p:nvPr/>
        </p:nvSpPr>
        <p:spPr>
          <a:xfrm>
            <a:off x="484095" y="3429000"/>
            <a:ext cx="4558553" cy="276998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Fully observable vs. partially observable </a:t>
            </a:r>
            <a:endParaRPr/>
          </a:p>
          <a:p>
            <a:pPr indent="0" lvl="0" marL="0" marR="0" rtl="0" algn="l">
              <a:spcBef>
                <a:spcPts val="600"/>
              </a:spcBef>
              <a:spcAft>
                <a:spcPts val="0"/>
              </a:spcAft>
              <a:buNone/>
            </a:pPr>
            <a:r>
              <a:rPr lang="en-US" sz="2200">
                <a:solidFill>
                  <a:schemeClr val="dk1"/>
                </a:solidFill>
                <a:latin typeface="Times New Roman"/>
                <a:ea typeface="Times New Roman"/>
                <a:cs typeface="Times New Roman"/>
                <a:sym typeface="Times New Roman"/>
              </a:rPr>
              <a:t>Deterministic vs. stochastic / strategic </a:t>
            </a:r>
            <a:endParaRPr/>
          </a:p>
          <a:p>
            <a:pPr indent="0" lvl="0" marL="0" marR="0" rtl="0" algn="l">
              <a:spcBef>
                <a:spcPts val="600"/>
              </a:spcBef>
              <a:spcAft>
                <a:spcPts val="0"/>
              </a:spcAft>
              <a:buNone/>
            </a:pPr>
            <a:r>
              <a:rPr lang="en-US" sz="2200">
                <a:solidFill>
                  <a:schemeClr val="dk1"/>
                </a:solidFill>
                <a:latin typeface="Times New Roman"/>
                <a:ea typeface="Times New Roman"/>
                <a:cs typeface="Times New Roman"/>
                <a:sym typeface="Times New Roman"/>
              </a:rPr>
              <a:t>Episodic vs. sequential </a:t>
            </a:r>
            <a:endParaRPr/>
          </a:p>
          <a:p>
            <a:pPr indent="0" lvl="0" marL="0" marR="0" rtl="0" algn="l">
              <a:spcBef>
                <a:spcPts val="0"/>
              </a:spcBef>
              <a:spcAft>
                <a:spcPts val="0"/>
              </a:spcAft>
              <a:buNone/>
            </a:pPr>
            <a:r>
              <a:rPr lang="en-US" sz="2200">
                <a:solidFill>
                  <a:schemeClr val="dk1"/>
                </a:solidFill>
                <a:latin typeface="Times New Roman"/>
                <a:ea typeface="Times New Roman"/>
                <a:cs typeface="Times New Roman"/>
                <a:sym typeface="Times New Roman"/>
              </a:rPr>
              <a:t>Static vs. dynamic </a:t>
            </a:r>
            <a:endParaRPr/>
          </a:p>
          <a:p>
            <a:pPr indent="0" lvl="0" marL="0" marR="0" rtl="0" algn="l">
              <a:spcBef>
                <a:spcPts val="600"/>
              </a:spcBef>
              <a:spcAft>
                <a:spcPts val="0"/>
              </a:spcAft>
              <a:buNone/>
            </a:pPr>
            <a:r>
              <a:rPr lang="en-US" sz="2200">
                <a:solidFill>
                  <a:schemeClr val="dk1"/>
                </a:solidFill>
                <a:latin typeface="Times New Roman"/>
                <a:ea typeface="Times New Roman"/>
                <a:cs typeface="Times New Roman"/>
                <a:sym typeface="Times New Roman"/>
              </a:rPr>
              <a:t>Discrete vs. continuous </a:t>
            </a:r>
            <a:endParaRPr/>
          </a:p>
          <a:p>
            <a:pPr indent="0" lvl="0" marL="0" marR="0" rtl="0" algn="l">
              <a:spcBef>
                <a:spcPts val="600"/>
              </a:spcBef>
              <a:spcAft>
                <a:spcPts val="0"/>
              </a:spcAft>
              <a:buNone/>
            </a:pPr>
            <a:r>
              <a:rPr lang="en-US" sz="2200">
                <a:solidFill>
                  <a:schemeClr val="dk1"/>
                </a:solidFill>
                <a:latin typeface="Times New Roman"/>
                <a:ea typeface="Times New Roman"/>
                <a:cs typeface="Times New Roman"/>
                <a:sym typeface="Times New Roman"/>
              </a:rPr>
              <a:t>Single agent vs. multi agent</a:t>
            </a:r>
            <a:endParaRPr/>
          </a:p>
        </p:txBody>
      </p:sp>
      <p:graphicFrame>
        <p:nvGraphicFramePr>
          <p:cNvPr id="390" name="Google Shape;390;p33"/>
          <p:cNvGraphicFramePr/>
          <p:nvPr/>
        </p:nvGraphicFramePr>
        <p:xfrm>
          <a:off x="5307107" y="1362635"/>
          <a:ext cx="3000000" cy="3000000"/>
        </p:xfrm>
        <a:graphic>
          <a:graphicData uri="http://schemas.openxmlformats.org/drawingml/2006/table">
            <a:tbl>
              <a:tblPr bandRow="1" firstRow="1">
                <a:noFill/>
                <a:tableStyleId>{11BBC8BB-682D-4A77-B9A4-BED18875258B}</a:tableStyleId>
              </a:tblPr>
              <a:tblGrid>
                <a:gridCol w="1828800"/>
                <a:gridCol w="685800"/>
                <a:gridCol w="838200"/>
                <a:gridCol w="967650"/>
                <a:gridCol w="594900"/>
                <a:gridCol w="818000"/>
                <a:gridCol w="743650"/>
              </a:tblGrid>
              <a:tr h="370850">
                <a:tc>
                  <a:txBody>
                    <a:bodyPr/>
                    <a:lstStyle/>
                    <a:p>
                      <a:pPr indent="0" lvl="0" marL="0" marR="0" rtl="0" algn="l">
                        <a:spcBef>
                          <a:spcPts val="0"/>
                        </a:spcBef>
                        <a:spcAft>
                          <a:spcPts val="0"/>
                        </a:spcAft>
                        <a:buNone/>
                      </a:pPr>
                      <a:r>
                        <a:rPr lang="en-US" sz="1400" u="none" cap="none" strike="noStrike"/>
                        <a:t>Environment</a:t>
                      </a:r>
                      <a:endParaRPr/>
                    </a:p>
                  </a:txBody>
                  <a:tcPr marT="45725" marB="45725" marR="91450" marL="91450"/>
                </a:tc>
                <a:tc>
                  <a:txBody>
                    <a:bodyPr/>
                    <a:lstStyle/>
                    <a:p>
                      <a:pPr indent="0" lvl="0" marL="0" marR="0" rtl="0" algn="l">
                        <a:spcBef>
                          <a:spcPts val="0"/>
                        </a:spcBef>
                        <a:spcAft>
                          <a:spcPts val="0"/>
                        </a:spcAft>
                        <a:buNone/>
                      </a:pPr>
                      <a:r>
                        <a:rPr lang="en-US" sz="1400"/>
                        <a:t>Observable</a:t>
                      </a:r>
                      <a:endParaRPr/>
                    </a:p>
                  </a:txBody>
                  <a:tcPr marT="45725" marB="45725" marR="91450" marL="91450"/>
                </a:tc>
                <a:tc>
                  <a:txBody>
                    <a:bodyPr/>
                    <a:lstStyle/>
                    <a:p>
                      <a:pPr indent="0" lvl="0" marL="0" marR="0" rtl="0" algn="l">
                        <a:spcBef>
                          <a:spcPts val="0"/>
                        </a:spcBef>
                        <a:spcAft>
                          <a:spcPts val="0"/>
                        </a:spcAft>
                        <a:buNone/>
                      </a:pPr>
                      <a:r>
                        <a:rPr lang="en-US" sz="1400"/>
                        <a:t>Deterministic</a:t>
                      </a:r>
                      <a:endParaRPr/>
                    </a:p>
                  </a:txBody>
                  <a:tcPr marT="45725" marB="45725" marR="91450" marL="91450"/>
                </a:tc>
                <a:tc>
                  <a:txBody>
                    <a:bodyPr/>
                    <a:lstStyle/>
                    <a:p>
                      <a:pPr indent="0" lvl="0" marL="0" marR="0" rtl="0" algn="l">
                        <a:spcBef>
                          <a:spcPts val="0"/>
                        </a:spcBef>
                        <a:spcAft>
                          <a:spcPts val="0"/>
                        </a:spcAft>
                        <a:buNone/>
                      </a:pPr>
                      <a:r>
                        <a:rPr lang="en-US" sz="1400"/>
                        <a:t>Episodic</a:t>
                      </a:r>
                      <a:endParaRPr/>
                    </a:p>
                  </a:txBody>
                  <a:tcPr marT="45725" marB="45725" marR="91450" marL="91450"/>
                </a:tc>
                <a:tc>
                  <a:txBody>
                    <a:bodyPr/>
                    <a:lstStyle/>
                    <a:p>
                      <a:pPr indent="0" lvl="0" marL="0" marR="0" rtl="0" algn="l">
                        <a:spcBef>
                          <a:spcPts val="0"/>
                        </a:spcBef>
                        <a:spcAft>
                          <a:spcPts val="0"/>
                        </a:spcAft>
                        <a:buNone/>
                      </a:pPr>
                      <a:r>
                        <a:rPr lang="en-US" sz="1400"/>
                        <a:t>Static</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Agents</a:t>
                      </a:r>
                      <a:endParaRPr/>
                    </a:p>
                  </a:txBody>
                  <a:tcPr marT="45725" marB="45725" marR="91450" marL="91450"/>
                </a:tc>
              </a:tr>
              <a:tr h="370850">
                <a:tc>
                  <a:txBody>
                    <a:bodyPr/>
                    <a:lstStyle/>
                    <a:p>
                      <a:pPr indent="0" lvl="0" marL="0" marR="0" rtl="0" algn="l">
                        <a:spcBef>
                          <a:spcPts val="0"/>
                        </a:spcBef>
                        <a:spcAft>
                          <a:spcPts val="0"/>
                        </a:spcAft>
                        <a:buNone/>
                      </a:pPr>
                      <a:r>
                        <a:rPr lang="en-US" sz="1400"/>
                        <a:t>Chess with a clock</a:t>
                      </a:r>
                      <a:endParaRPr/>
                    </a:p>
                  </a:txBody>
                  <a:tcPr marT="45725" marB="45725" marR="91450" marL="91450"/>
                </a:tc>
                <a:tc>
                  <a:txBody>
                    <a:bodyPr/>
                    <a:lstStyle/>
                    <a:p>
                      <a:pPr indent="0" lvl="0" marL="0" marR="0" rtl="0" algn="l">
                        <a:spcBef>
                          <a:spcPts val="0"/>
                        </a:spcBef>
                        <a:spcAft>
                          <a:spcPts val="0"/>
                        </a:spcAft>
                        <a:buNone/>
                      </a:pPr>
                      <a:r>
                        <a:rPr lang="en-US" sz="1400"/>
                        <a:t>Fully</a:t>
                      </a:r>
                      <a:endParaRPr/>
                    </a:p>
                  </a:txBody>
                  <a:tcPr marT="45725" marB="45725" marR="91450" marL="91450"/>
                </a:tc>
                <a:tc>
                  <a:txBody>
                    <a:bodyPr/>
                    <a:lstStyle/>
                    <a:p>
                      <a:pPr indent="0" lvl="0" marL="0" marR="0" rtl="0" algn="l">
                        <a:spcBef>
                          <a:spcPts val="0"/>
                        </a:spcBef>
                        <a:spcAft>
                          <a:spcPts val="0"/>
                        </a:spcAft>
                        <a:buNone/>
                      </a:pPr>
                      <a:r>
                        <a:rPr lang="en-US" sz="1400"/>
                        <a:t>Strategic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Semi</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r h="370850">
                <a:tc>
                  <a:txBody>
                    <a:bodyPr/>
                    <a:lstStyle/>
                    <a:p>
                      <a:pPr indent="0" lvl="0" marL="0" marR="0" rtl="0" algn="l">
                        <a:spcBef>
                          <a:spcPts val="0"/>
                        </a:spcBef>
                        <a:spcAft>
                          <a:spcPts val="0"/>
                        </a:spcAft>
                        <a:buNone/>
                      </a:pPr>
                      <a:r>
                        <a:rPr lang="en-US" sz="1400"/>
                        <a:t>Chess without a clock</a:t>
                      </a:r>
                      <a:endParaRPr/>
                    </a:p>
                  </a:txBody>
                  <a:tcPr marT="45725" marB="45725" marR="91450" marL="91450"/>
                </a:tc>
                <a:tc>
                  <a:txBody>
                    <a:bodyPr/>
                    <a:lstStyle/>
                    <a:p>
                      <a:pPr indent="0" lvl="0" marL="0" marR="0" rtl="0" algn="l">
                        <a:spcBef>
                          <a:spcPts val="0"/>
                        </a:spcBef>
                        <a:spcAft>
                          <a:spcPts val="0"/>
                        </a:spcAft>
                        <a:buNone/>
                      </a:pPr>
                      <a:r>
                        <a:rPr lang="en-US" sz="1400"/>
                        <a:t>Fully</a:t>
                      </a:r>
                      <a:endParaRPr/>
                    </a:p>
                  </a:txBody>
                  <a:tcPr marT="45725" marB="45725" marR="91450" marL="91450"/>
                </a:tc>
                <a:tc>
                  <a:txBody>
                    <a:bodyPr/>
                    <a:lstStyle/>
                    <a:p>
                      <a:pPr indent="0" lvl="0" marL="0" marR="0" rtl="0" algn="l">
                        <a:spcBef>
                          <a:spcPts val="0"/>
                        </a:spcBef>
                        <a:spcAft>
                          <a:spcPts val="0"/>
                        </a:spcAft>
                        <a:buNone/>
                      </a:pPr>
                      <a:r>
                        <a:rPr lang="en-US" sz="1400"/>
                        <a:t>Strategic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Static</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r h="370850">
                <a:tc>
                  <a:txBody>
                    <a:bodyPr/>
                    <a:lstStyle/>
                    <a:p>
                      <a:pPr indent="0" lvl="0" marL="0" marR="0" rtl="0" algn="l">
                        <a:spcBef>
                          <a:spcPts val="0"/>
                        </a:spcBef>
                        <a:spcAft>
                          <a:spcPts val="0"/>
                        </a:spcAft>
                        <a:buNone/>
                      </a:pPr>
                      <a:r>
                        <a:rPr lang="en-US" sz="1400"/>
                        <a:t>Poker</a:t>
                      </a:r>
                      <a:endParaRPr/>
                    </a:p>
                  </a:txBody>
                  <a:tcPr marT="45725" marB="45725" marR="91450" marL="91450"/>
                </a:tc>
                <a:tc>
                  <a:txBody>
                    <a:bodyPr/>
                    <a:lstStyle/>
                    <a:p>
                      <a:pPr indent="0" lvl="0" marL="0" marR="0" rtl="0" algn="l">
                        <a:spcBef>
                          <a:spcPts val="0"/>
                        </a:spcBef>
                        <a:spcAft>
                          <a:spcPts val="0"/>
                        </a:spcAft>
                        <a:buNone/>
                      </a:pPr>
                      <a:r>
                        <a:rPr lang="en-US" sz="1400"/>
                        <a:t>Partial</a:t>
                      </a:r>
                      <a:endParaRPr/>
                    </a:p>
                  </a:txBody>
                  <a:tcPr marT="45725" marB="45725" marR="91450" marL="91450"/>
                </a:tc>
                <a:tc>
                  <a:txBody>
                    <a:bodyPr/>
                    <a:lstStyle/>
                    <a:p>
                      <a:pPr indent="0" lvl="0" marL="0" marR="0" rtl="0" algn="l">
                        <a:spcBef>
                          <a:spcPts val="0"/>
                        </a:spcBef>
                        <a:spcAft>
                          <a:spcPts val="0"/>
                        </a:spcAft>
                        <a:buNone/>
                      </a:pPr>
                      <a:r>
                        <a:rPr lang="en-US" sz="1400"/>
                        <a:t>Strategic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Static</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r h="370850">
                <a:tc>
                  <a:txBody>
                    <a:bodyPr/>
                    <a:lstStyle/>
                    <a:p>
                      <a:pPr indent="0" lvl="0" marL="0" marR="0" rtl="0" algn="l">
                        <a:spcBef>
                          <a:spcPts val="0"/>
                        </a:spcBef>
                        <a:spcAft>
                          <a:spcPts val="0"/>
                        </a:spcAft>
                        <a:buNone/>
                      </a:pPr>
                      <a:r>
                        <a:rPr lang="en-US" sz="1400"/>
                        <a:t>Backgammon</a:t>
                      </a:r>
                      <a:endParaRPr/>
                    </a:p>
                  </a:txBody>
                  <a:tcPr marT="45725" marB="45725" marR="91450" marL="91450"/>
                </a:tc>
                <a:tc>
                  <a:txBody>
                    <a:bodyPr/>
                    <a:lstStyle/>
                    <a:p>
                      <a:pPr indent="0" lvl="0" marL="0" marR="0" rtl="0" algn="l">
                        <a:spcBef>
                          <a:spcPts val="0"/>
                        </a:spcBef>
                        <a:spcAft>
                          <a:spcPts val="0"/>
                        </a:spcAft>
                        <a:buNone/>
                      </a:pPr>
                      <a:r>
                        <a:rPr lang="en-US" sz="1400"/>
                        <a:t>Fully</a:t>
                      </a:r>
                      <a:endParaRPr/>
                    </a:p>
                  </a:txBody>
                  <a:tcPr marT="45725" marB="45725" marR="91450" marL="91450"/>
                </a:tc>
                <a:tc>
                  <a:txBody>
                    <a:bodyPr/>
                    <a:lstStyle/>
                    <a:p>
                      <a:pPr indent="0" lvl="0" marL="0" marR="0" rtl="0" algn="l">
                        <a:spcBef>
                          <a:spcPts val="0"/>
                        </a:spcBef>
                        <a:spcAft>
                          <a:spcPts val="0"/>
                        </a:spcAft>
                        <a:buNone/>
                      </a:pPr>
                      <a:r>
                        <a:rPr lang="en-US" sz="1400"/>
                        <a:t>Stochastic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Static</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r h="370850">
                <a:tc>
                  <a:txBody>
                    <a:bodyPr/>
                    <a:lstStyle/>
                    <a:p>
                      <a:pPr indent="0" lvl="0" marL="0" marR="0" rtl="0" algn="l">
                        <a:spcBef>
                          <a:spcPts val="0"/>
                        </a:spcBef>
                        <a:spcAft>
                          <a:spcPts val="0"/>
                        </a:spcAft>
                        <a:buNone/>
                      </a:pPr>
                      <a:r>
                        <a:rPr lang="en-US" sz="1400"/>
                        <a:t>Taxi driving</a:t>
                      </a:r>
                      <a:endParaRPr/>
                    </a:p>
                  </a:txBody>
                  <a:tcPr marT="45725" marB="45725" marR="91450" marL="91450"/>
                </a:tc>
                <a:tc>
                  <a:txBody>
                    <a:bodyPr/>
                    <a:lstStyle/>
                    <a:p>
                      <a:pPr indent="0" lvl="0" marL="0" marR="0" rtl="0" algn="l">
                        <a:spcBef>
                          <a:spcPts val="0"/>
                        </a:spcBef>
                        <a:spcAft>
                          <a:spcPts val="0"/>
                        </a:spcAft>
                        <a:buNone/>
                      </a:pPr>
                      <a:r>
                        <a:rPr lang="en-US" sz="1400"/>
                        <a:t>Partial</a:t>
                      </a:r>
                      <a:endParaRPr/>
                    </a:p>
                  </a:txBody>
                  <a:tcPr marT="45725" marB="45725" marR="91450" marL="91450"/>
                </a:tc>
                <a:tc>
                  <a:txBody>
                    <a:bodyPr/>
                    <a:lstStyle/>
                    <a:p>
                      <a:pPr indent="0" lvl="0" marL="0" marR="0" rtl="0" algn="l">
                        <a:spcBef>
                          <a:spcPts val="0"/>
                        </a:spcBef>
                        <a:spcAft>
                          <a:spcPts val="0"/>
                        </a:spcAft>
                        <a:buNone/>
                      </a:pPr>
                      <a:r>
                        <a:rPr lang="en-US" sz="1400"/>
                        <a:t>Stochastic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Dynamic</a:t>
                      </a:r>
                      <a:endParaRPr/>
                    </a:p>
                  </a:txBody>
                  <a:tcPr marT="45725" marB="45725" marR="91450" marL="91450"/>
                </a:tc>
                <a:tc>
                  <a:txBody>
                    <a:bodyPr/>
                    <a:lstStyle/>
                    <a:p>
                      <a:pPr indent="0" lvl="0" marL="0" marR="0" rtl="0" algn="l">
                        <a:spcBef>
                          <a:spcPts val="0"/>
                        </a:spcBef>
                        <a:spcAft>
                          <a:spcPts val="0"/>
                        </a:spcAft>
                        <a:buNone/>
                      </a:pPr>
                      <a:r>
                        <a:rPr lang="en-US" sz="1400"/>
                        <a:t>Continuous</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r h="370850">
                <a:tc>
                  <a:txBody>
                    <a:bodyPr/>
                    <a:lstStyle/>
                    <a:p>
                      <a:pPr indent="0" lvl="0" marL="0" marR="0" rtl="0" algn="l">
                        <a:spcBef>
                          <a:spcPts val="0"/>
                        </a:spcBef>
                        <a:spcAft>
                          <a:spcPts val="0"/>
                        </a:spcAft>
                        <a:buNone/>
                      </a:pPr>
                      <a:r>
                        <a:rPr lang="en-US" sz="1400"/>
                        <a:t>Medical diagnosis</a:t>
                      </a:r>
                      <a:endParaRPr/>
                    </a:p>
                  </a:txBody>
                  <a:tcPr marT="45725" marB="45725" marR="91450" marL="91450"/>
                </a:tc>
                <a:tc>
                  <a:txBody>
                    <a:bodyPr/>
                    <a:lstStyle/>
                    <a:p>
                      <a:pPr indent="0" lvl="0" marL="0" marR="0" rtl="0" algn="l">
                        <a:spcBef>
                          <a:spcPts val="0"/>
                        </a:spcBef>
                        <a:spcAft>
                          <a:spcPts val="0"/>
                        </a:spcAft>
                        <a:buNone/>
                      </a:pPr>
                      <a:r>
                        <a:rPr lang="en-US" sz="1400"/>
                        <a:t>Partial</a:t>
                      </a:r>
                      <a:endParaRPr/>
                    </a:p>
                  </a:txBody>
                  <a:tcPr marT="45725" marB="45725" marR="91450" marL="91450"/>
                </a:tc>
                <a:tc>
                  <a:txBody>
                    <a:bodyPr/>
                    <a:lstStyle/>
                    <a:p>
                      <a:pPr indent="0" lvl="0" marL="0" marR="0" rtl="0" algn="l">
                        <a:spcBef>
                          <a:spcPts val="0"/>
                        </a:spcBef>
                        <a:spcAft>
                          <a:spcPts val="0"/>
                        </a:spcAft>
                        <a:buNone/>
                      </a:pPr>
                      <a:r>
                        <a:rPr lang="en-US" sz="1400"/>
                        <a:t>Stochastic</a:t>
                      </a:r>
                      <a:endParaRPr/>
                    </a:p>
                  </a:txBody>
                  <a:tcPr marT="45725" marB="45725" marR="91450" marL="91450"/>
                </a:tc>
                <a:tc>
                  <a:txBody>
                    <a:bodyPr/>
                    <a:lstStyle/>
                    <a:p>
                      <a:pPr indent="0" lvl="0" marL="0" marR="0" rtl="0" algn="l">
                        <a:spcBef>
                          <a:spcPts val="0"/>
                        </a:spcBef>
                        <a:spcAft>
                          <a:spcPts val="0"/>
                        </a:spcAft>
                        <a:buNone/>
                      </a:pPr>
                      <a:r>
                        <a:rPr lang="en-US" sz="1400"/>
                        <a:t>Episodic</a:t>
                      </a:r>
                      <a:endParaRPr/>
                    </a:p>
                  </a:txBody>
                  <a:tcPr marT="45725" marB="45725" marR="91450" marL="91450"/>
                </a:tc>
                <a:tc>
                  <a:txBody>
                    <a:bodyPr/>
                    <a:lstStyle/>
                    <a:p>
                      <a:pPr indent="0" lvl="0" marL="0" marR="0" rtl="0" algn="l">
                        <a:spcBef>
                          <a:spcPts val="0"/>
                        </a:spcBef>
                        <a:spcAft>
                          <a:spcPts val="0"/>
                        </a:spcAft>
                        <a:buNone/>
                      </a:pPr>
                      <a:r>
                        <a:rPr lang="en-US" sz="1400"/>
                        <a:t>Static</a:t>
                      </a:r>
                      <a:endParaRPr/>
                    </a:p>
                  </a:txBody>
                  <a:tcPr marT="45725" marB="45725" marR="91450" marL="91450"/>
                </a:tc>
                <a:tc>
                  <a:txBody>
                    <a:bodyPr/>
                    <a:lstStyle/>
                    <a:p>
                      <a:pPr indent="0" lvl="0" marL="0" marR="0" rtl="0" algn="l">
                        <a:spcBef>
                          <a:spcPts val="0"/>
                        </a:spcBef>
                        <a:spcAft>
                          <a:spcPts val="0"/>
                        </a:spcAft>
                        <a:buNone/>
                      </a:pPr>
                      <a:r>
                        <a:rPr lang="en-US" sz="1400"/>
                        <a:t>Continuous</a:t>
                      </a:r>
                      <a:endParaRPr/>
                    </a:p>
                  </a:txBody>
                  <a:tcPr marT="45725" marB="45725" marR="91450" marL="91450"/>
                </a:tc>
                <a:tc>
                  <a:txBody>
                    <a:bodyPr/>
                    <a:lstStyle/>
                    <a:p>
                      <a:pPr indent="0" lvl="0" marL="0" marR="0" rtl="0" algn="l">
                        <a:spcBef>
                          <a:spcPts val="0"/>
                        </a:spcBef>
                        <a:spcAft>
                          <a:spcPts val="0"/>
                        </a:spcAft>
                        <a:buNone/>
                      </a:pPr>
                      <a:r>
                        <a:rPr lang="en-US" sz="1400"/>
                        <a:t>Single</a:t>
                      </a:r>
                      <a:endParaRPr/>
                    </a:p>
                  </a:txBody>
                  <a:tcPr marT="45725" marB="45725" marR="91450" marL="91450"/>
                </a:tc>
              </a:tr>
              <a:tr h="370850">
                <a:tc>
                  <a:txBody>
                    <a:bodyPr/>
                    <a:lstStyle/>
                    <a:p>
                      <a:pPr indent="0" lvl="0" marL="0" marR="0" rtl="0" algn="l">
                        <a:spcBef>
                          <a:spcPts val="0"/>
                        </a:spcBef>
                        <a:spcAft>
                          <a:spcPts val="0"/>
                        </a:spcAft>
                        <a:buNone/>
                      </a:pPr>
                      <a:r>
                        <a:rPr lang="en-US" sz="1400"/>
                        <a:t>Image analysis</a:t>
                      </a:r>
                      <a:endParaRPr/>
                    </a:p>
                  </a:txBody>
                  <a:tcPr marT="45725" marB="45725" marR="91450" marL="91450"/>
                </a:tc>
                <a:tc>
                  <a:txBody>
                    <a:bodyPr/>
                    <a:lstStyle/>
                    <a:p>
                      <a:pPr indent="0" lvl="0" marL="0" marR="0" rtl="0" algn="l">
                        <a:spcBef>
                          <a:spcPts val="0"/>
                        </a:spcBef>
                        <a:spcAft>
                          <a:spcPts val="0"/>
                        </a:spcAft>
                        <a:buNone/>
                      </a:pPr>
                      <a:r>
                        <a:rPr lang="en-US" sz="1400"/>
                        <a:t>Fully</a:t>
                      </a:r>
                      <a:endParaRPr/>
                    </a:p>
                  </a:txBody>
                  <a:tcPr marT="45725" marB="45725" marR="91450" marL="91450"/>
                </a:tc>
                <a:tc>
                  <a:txBody>
                    <a:bodyPr/>
                    <a:lstStyle/>
                    <a:p>
                      <a:pPr indent="0" lvl="0" marL="0" marR="0" rtl="0" algn="l">
                        <a:spcBef>
                          <a:spcPts val="0"/>
                        </a:spcBef>
                        <a:spcAft>
                          <a:spcPts val="0"/>
                        </a:spcAft>
                        <a:buNone/>
                      </a:pPr>
                      <a:r>
                        <a:rPr lang="en-US" sz="1400"/>
                        <a:t>Deterministic</a:t>
                      </a:r>
                      <a:endParaRPr/>
                    </a:p>
                  </a:txBody>
                  <a:tcPr marT="45725" marB="45725" marR="91450" marL="91450"/>
                </a:tc>
                <a:tc>
                  <a:txBody>
                    <a:bodyPr/>
                    <a:lstStyle/>
                    <a:p>
                      <a:pPr indent="0" lvl="0" marL="0" marR="0" rtl="0" algn="l">
                        <a:spcBef>
                          <a:spcPts val="0"/>
                        </a:spcBef>
                        <a:spcAft>
                          <a:spcPts val="0"/>
                        </a:spcAft>
                        <a:buNone/>
                      </a:pPr>
                      <a:r>
                        <a:rPr lang="en-US" sz="1400"/>
                        <a:t>Episodic</a:t>
                      </a:r>
                      <a:endParaRPr/>
                    </a:p>
                  </a:txBody>
                  <a:tcPr marT="45725" marB="45725" marR="91450" marL="91450"/>
                </a:tc>
                <a:tc>
                  <a:txBody>
                    <a:bodyPr/>
                    <a:lstStyle/>
                    <a:p>
                      <a:pPr indent="0" lvl="0" marL="0" marR="0" rtl="0" algn="l">
                        <a:spcBef>
                          <a:spcPts val="0"/>
                        </a:spcBef>
                        <a:spcAft>
                          <a:spcPts val="0"/>
                        </a:spcAft>
                        <a:buNone/>
                      </a:pPr>
                      <a:r>
                        <a:rPr lang="en-US" sz="1400"/>
                        <a:t>Semi</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Single</a:t>
                      </a:r>
                      <a:endParaRPr/>
                    </a:p>
                  </a:txBody>
                  <a:tcPr marT="45725" marB="45725" marR="91450" marL="91450"/>
                </a:tc>
              </a:tr>
              <a:tr h="370850">
                <a:tc>
                  <a:txBody>
                    <a:bodyPr/>
                    <a:lstStyle/>
                    <a:p>
                      <a:pPr indent="0" lvl="0" marL="0" marR="0" rtl="0" algn="l">
                        <a:spcBef>
                          <a:spcPts val="0"/>
                        </a:spcBef>
                        <a:spcAft>
                          <a:spcPts val="0"/>
                        </a:spcAft>
                        <a:buNone/>
                      </a:pPr>
                      <a:r>
                        <a:rPr lang="en-US" sz="1400"/>
                        <a:t>Robot part picking</a:t>
                      </a:r>
                      <a:endParaRPr/>
                    </a:p>
                  </a:txBody>
                  <a:tcPr marT="45725" marB="45725" marR="91450" marL="91450"/>
                </a:tc>
                <a:tc>
                  <a:txBody>
                    <a:bodyPr/>
                    <a:lstStyle/>
                    <a:p>
                      <a:pPr indent="0" lvl="0" marL="0" marR="0" rtl="0" algn="l">
                        <a:spcBef>
                          <a:spcPts val="0"/>
                        </a:spcBef>
                        <a:spcAft>
                          <a:spcPts val="0"/>
                        </a:spcAft>
                        <a:buNone/>
                      </a:pPr>
                      <a:r>
                        <a:rPr lang="en-US" sz="1400"/>
                        <a:t>Fully</a:t>
                      </a:r>
                      <a:endParaRPr/>
                    </a:p>
                  </a:txBody>
                  <a:tcPr marT="45725" marB="45725" marR="91450" marL="91450"/>
                </a:tc>
                <a:tc>
                  <a:txBody>
                    <a:bodyPr/>
                    <a:lstStyle/>
                    <a:p>
                      <a:pPr indent="0" lvl="0" marL="0" marR="0" rtl="0" algn="l">
                        <a:spcBef>
                          <a:spcPts val="0"/>
                        </a:spcBef>
                        <a:spcAft>
                          <a:spcPts val="0"/>
                        </a:spcAft>
                        <a:buNone/>
                      </a:pPr>
                      <a:r>
                        <a:rPr lang="en-US" sz="1400"/>
                        <a:t>Deterministic</a:t>
                      </a:r>
                      <a:endParaRPr/>
                    </a:p>
                  </a:txBody>
                  <a:tcPr marT="45725" marB="45725" marR="91450" marL="91450"/>
                </a:tc>
                <a:tc>
                  <a:txBody>
                    <a:bodyPr/>
                    <a:lstStyle/>
                    <a:p>
                      <a:pPr indent="0" lvl="0" marL="0" marR="0" rtl="0" algn="l">
                        <a:spcBef>
                          <a:spcPts val="0"/>
                        </a:spcBef>
                        <a:spcAft>
                          <a:spcPts val="0"/>
                        </a:spcAft>
                        <a:buNone/>
                      </a:pPr>
                      <a:r>
                        <a:rPr lang="en-US" sz="1400"/>
                        <a:t>Episodic</a:t>
                      </a:r>
                      <a:endParaRPr/>
                    </a:p>
                  </a:txBody>
                  <a:tcPr marT="45725" marB="45725" marR="91450" marL="91450"/>
                </a:tc>
                <a:tc>
                  <a:txBody>
                    <a:bodyPr/>
                    <a:lstStyle/>
                    <a:p>
                      <a:pPr indent="0" lvl="0" marL="0" marR="0" rtl="0" algn="l">
                        <a:spcBef>
                          <a:spcPts val="0"/>
                        </a:spcBef>
                        <a:spcAft>
                          <a:spcPts val="0"/>
                        </a:spcAft>
                        <a:buNone/>
                      </a:pPr>
                      <a:r>
                        <a:rPr lang="en-US" sz="1400"/>
                        <a:t>Semi</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Single</a:t>
                      </a:r>
                      <a:endParaRPr/>
                    </a:p>
                  </a:txBody>
                  <a:tcPr marT="45725" marB="45725" marR="91450" marL="91450"/>
                </a:tc>
              </a:tr>
              <a:tr h="370850">
                <a:tc>
                  <a:txBody>
                    <a:bodyPr/>
                    <a:lstStyle/>
                    <a:p>
                      <a:pPr indent="0" lvl="0" marL="0" marR="0" rtl="0" algn="l">
                        <a:spcBef>
                          <a:spcPts val="0"/>
                        </a:spcBef>
                        <a:spcAft>
                          <a:spcPts val="0"/>
                        </a:spcAft>
                        <a:buNone/>
                      </a:pPr>
                      <a:r>
                        <a:rPr lang="en-US" sz="1400"/>
                        <a:t>Interactive English tutor</a:t>
                      </a:r>
                      <a:endParaRPr/>
                    </a:p>
                  </a:txBody>
                  <a:tcPr marT="45725" marB="45725" marR="91450" marL="91450"/>
                </a:tc>
                <a:tc>
                  <a:txBody>
                    <a:bodyPr/>
                    <a:lstStyle/>
                    <a:p>
                      <a:pPr indent="0" lvl="0" marL="0" marR="0" rtl="0" algn="l">
                        <a:spcBef>
                          <a:spcPts val="0"/>
                        </a:spcBef>
                        <a:spcAft>
                          <a:spcPts val="0"/>
                        </a:spcAft>
                        <a:buNone/>
                      </a:pPr>
                      <a:r>
                        <a:rPr lang="en-US" sz="1400"/>
                        <a:t>Partial</a:t>
                      </a:r>
                      <a:endParaRPr/>
                    </a:p>
                  </a:txBody>
                  <a:tcPr marT="45725" marB="45725" marR="91450" marL="91450"/>
                </a:tc>
                <a:tc>
                  <a:txBody>
                    <a:bodyPr/>
                    <a:lstStyle/>
                    <a:p>
                      <a:pPr indent="0" lvl="0" marL="0" marR="0" rtl="0" algn="l">
                        <a:spcBef>
                          <a:spcPts val="0"/>
                        </a:spcBef>
                        <a:spcAft>
                          <a:spcPts val="0"/>
                        </a:spcAft>
                        <a:buNone/>
                      </a:pPr>
                      <a:r>
                        <a:rPr lang="en-US" sz="1400"/>
                        <a:t>Stochastic</a:t>
                      </a:r>
                      <a:endParaRPr/>
                    </a:p>
                  </a:txBody>
                  <a:tcPr marT="45725" marB="45725" marR="91450" marL="91450"/>
                </a:tc>
                <a:tc>
                  <a:txBody>
                    <a:bodyPr/>
                    <a:lstStyle/>
                    <a:p>
                      <a:pPr indent="0" lvl="0" marL="0" marR="0" rtl="0" algn="l">
                        <a:spcBef>
                          <a:spcPts val="0"/>
                        </a:spcBef>
                        <a:spcAft>
                          <a:spcPts val="0"/>
                        </a:spcAft>
                        <a:buNone/>
                      </a:pPr>
                      <a:r>
                        <a:rPr lang="en-US" sz="1400"/>
                        <a:t>Sequential</a:t>
                      </a:r>
                      <a:endParaRPr/>
                    </a:p>
                  </a:txBody>
                  <a:tcPr marT="45725" marB="45725" marR="91450" marL="91450"/>
                </a:tc>
                <a:tc>
                  <a:txBody>
                    <a:bodyPr/>
                    <a:lstStyle/>
                    <a:p>
                      <a:pPr indent="0" lvl="0" marL="0" marR="0" rtl="0" algn="l">
                        <a:spcBef>
                          <a:spcPts val="0"/>
                        </a:spcBef>
                        <a:spcAft>
                          <a:spcPts val="0"/>
                        </a:spcAft>
                        <a:buNone/>
                      </a:pPr>
                      <a:r>
                        <a:rPr lang="en-US" sz="1400"/>
                        <a:t>Dynamic</a:t>
                      </a:r>
                      <a:endParaRPr/>
                    </a:p>
                  </a:txBody>
                  <a:tcPr marT="45725" marB="45725" marR="91450" marL="91450"/>
                </a:tc>
                <a:tc>
                  <a:txBody>
                    <a:bodyPr/>
                    <a:lstStyle/>
                    <a:p>
                      <a:pPr indent="0" lvl="0" marL="0" marR="0" rtl="0" algn="l">
                        <a:spcBef>
                          <a:spcPts val="0"/>
                        </a:spcBef>
                        <a:spcAft>
                          <a:spcPts val="0"/>
                        </a:spcAft>
                        <a:buNone/>
                      </a:pPr>
                      <a:r>
                        <a:rPr lang="en-US" sz="1400"/>
                        <a:t>Discrete</a:t>
                      </a:r>
                      <a:endParaRPr/>
                    </a:p>
                  </a:txBody>
                  <a:tcPr marT="45725" marB="45725" marR="91450" marL="91450"/>
                </a:tc>
                <a:tc>
                  <a:txBody>
                    <a:bodyPr/>
                    <a:lstStyle/>
                    <a:p>
                      <a:pPr indent="0" lvl="0" marL="0" marR="0" rtl="0" algn="l">
                        <a:spcBef>
                          <a:spcPts val="0"/>
                        </a:spcBef>
                        <a:spcAft>
                          <a:spcPts val="0"/>
                        </a:spcAft>
                        <a:buNone/>
                      </a:pPr>
                      <a:r>
                        <a:rPr lang="en-US" sz="1400"/>
                        <a:t>Multi</a:t>
                      </a:r>
                      <a:endParaRPr/>
                    </a:p>
                  </a:txBody>
                  <a:tcPr marT="45725" marB="45725" marR="91450" marL="91450"/>
                </a:tc>
              </a:tr>
            </a:tbl>
          </a:graphicData>
        </a:graphic>
      </p:graphicFrame>
      <p:pic>
        <p:nvPicPr>
          <p:cNvPr id="391" name="Google Shape;391;p33"/>
          <p:cNvPicPr preferRelativeResize="0"/>
          <p:nvPr/>
        </p:nvPicPr>
        <p:blipFill rotWithShape="1">
          <a:blip r:embed="rId3">
            <a:alphaModFix/>
          </a:blip>
          <a:srcRect b="0" l="0" r="0" t="0"/>
          <a:stretch/>
        </p:blipFill>
        <p:spPr>
          <a:xfrm>
            <a:off x="1250577" y="1394012"/>
            <a:ext cx="2662518" cy="179294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838200" y="201707"/>
            <a:ext cx="10515600" cy="91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Agent Types</a:t>
            </a:r>
            <a:endParaRPr/>
          </a:p>
        </p:txBody>
      </p:sp>
      <p:sp>
        <p:nvSpPr>
          <p:cNvPr id="398" name="Google Shape;398;p34"/>
          <p:cNvSpPr txBox="1"/>
          <p:nvPr>
            <p:ph idx="1" type="body"/>
          </p:nvPr>
        </p:nvSpPr>
        <p:spPr>
          <a:xfrm>
            <a:off x="2487705" y="1667435"/>
            <a:ext cx="7507941" cy="35231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Types of agents (increasing in generality and ability to handle complex environments)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Simple reflex agents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Reflex agents with state</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Goal-based agents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Utility-based agents</a:t>
            </a:r>
            <a:endParaRPr/>
          </a:p>
          <a:p>
            <a:pPr indent="-228600" lvl="1" marL="685800" rtl="0" algn="l">
              <a:lnSpc>
                <a:spcPct val="90000"/>
              </a:lnSpc>
              <a:spcBef>
                <a:spcPts val="500"/>
              </a:spcBef>
              <a:spcAft>
                <a:spcPts val="0"/>
              </a:spcAft>
              <a:buClr>
                <a:schemeClr val="dk1"/>
              </a:buClr>
              <a:buSzPts val="2400"/>
              <a:buChar char="•"/>
            </a:pPr>
            <a:r>
              <a:rPr lang="en-US">
                <a:latin typeface="Times New Roman"/>
                <a:ea typeface="Times New Roman"/>
                <a:cs typeface="Times New Roman"/>
                <a:sym typeface="Times New Roman"/>
              </a:rPr>
              <a:t>Learning agent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ph type="title"/>
          </p:nvPr>
        </p:nvSpPr>
        <p:spPr>
          <a:xfrm>
            <a:off x="838200" y="188259"/>
            <a:ext cx="10515600" cy="91440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Simple Reflex Agent</a:t>
            </a:r>
            <a:endParaRPr/>
          </a:p>
        </p:txBody>
      </p:sp>
      <p:sp>
        <p:nvSpPr>
          <p:cNvPr id="405" name="Google Shape;405;p35"/>
          <p:cNvSpPr txBox="1"/>
          <p:nvPr>
            <p:ph idx="1" type="body"/>
          </p:nvPr>
        </p:nvSpPr>
        <p:spPr>
          <a:xfrm>
            <a:off x="1089212" y="1600201"/>
            <a:ext cx="4244788" cy="1828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Use simple “if then” rules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Can be short sighted</a:t>
            </a:r>
            <a:endParaRPr/>
          </a:p>
        </p:txBody>
      </p:sp>
      <p:pic>
        <p:nvPicPr>
          <p:cNvPr id="406" name="Google Shape;406;p35"/>
          <p:cNvPicPr preferRelativeResize="0"/>
          <p:nvPr/>
        </p:nvPicPr>
        <p:blipFill rotWithShape="1">
          <a:blip r:embed="rId3">
            <a:alphaModFix/>
          </a:blip>
          <a:srcRect b="0" l="0" r="0" t="0"/>
          <a:stretch/>
        </p:blipFill>
        <p:spPr>
          <a:xfrm>
            <a:off x="5715000" y="1524001"/>
            <a:ext cx="4191000" cy="2789939"/>
          </a:xfrm>
          <a:prstGeom prst="rect">
            <a:avLst/>
          </a:prstGeom>
          <a:noFill/>
          <a:ln>
            <a:noFill/>
          </a:ln>
        </p:spPr>
      </p:pic>
      <p:sp>
        <p:nvSpPr>
          <p:cNvPr id="407" name="Google Shape;407;p35"/>
          <p:cNvSpPr txBox="1"/>
          <p:nvPr/>
        </p:nvSpPr>
        <p:spPr>
          <a:xfrm>
            <a:off x="1080248" y="3213847"/>
            <a:ext cx="441338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SimpleReflexAgent(percept)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state   = InterpretInput(percept)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rule     = RuleMatch(state, rules)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action = RuleAction(rule)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Return action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ph type="title"/>
          </p:nvPr>
        </p:nvSpPr>
        <p:spPr>
          <a:xfrm>
            <a:off x="838200" y="365126"/>
            <a:ext cx="10515600" cy="61651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Example:  Vacuum Agent</a:t>
            </a:r>
            <a:endParaRPr/>
          </a:p>
        </p:txBody>
      </p:sp>
      <p:sp>
        <p:nvSpPr>
          <p:cNvPr id="413" name="Google Shape;413;p36"/>
          <p:cNvSpPr txBox="1"/>
          <p:nvPr>
            <p:ph idx="1" type="body"/>
          </p:nvPr>
        </p:nvSpPr>
        <p:spPr>
          <a:xfrm>
            <a:off x="784412" y="1712259"/>
            <a:ext cx="8229600" cy="4903694"/>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Performance?</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1 point for each square cleaned in time T?</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#clean squares per time step - #moves per time step?</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Environment:  vacuum, dirt, multiple areas defined by square regions</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Actions: left, right, suck, idle</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Sensors:  location and contents</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[A, dirty]</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Rational is not omniscient</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Environment may be partially observable</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Rational is not clairvoyant</a:t>
            </a:r>
            <a:endParaRPr/>
          </a:p>
          <a:p>
            <a:pPr indent="-228600" lvl="1" marL="685800" rtl="0" algn="l">
              <a:lnSpc>
                <a:spcPct val="90000"/>
              </a:lnSpc>
              <a:spcBef>
                <a:spcPts val="500"/>
              </a:spcBef>
              <a:spcAft>
                <a:spcPts val="0"/>
              </a:spcAft>
              <a:buClr>
                <a:schemeClr val="dk1"/>
              </a:buClr>
              <a:buSzPts val="2200"/>
              <a:buChar char="•"/>
            </a:pPr>
            <a:r>
              <a:rPr lang="en-US" sz="2200">
                <a:latin typeface="Times New Roman"/>
                <a:ea typeface="Times New Roman"/>
                <a:cs typeface="Times New Roman"/>
                <a:sym typeface="Times New Roman"/>
              </a:rPr>
              <a:t>Environment may be stochastic</a:t>
            </a:r>
            <a:endParaRPr/>
          </a:p>
          <a:p>
            <a:pPr indent="-228600" lvl="0" marL="228600" rtl="0" algn="l">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Thus Rational is not always successful</a:t>
            </a:r>
            <a:endParaRPr/>
          </a:p>
        </p:txBody>
      </p:sp>
      <p:pic>
        <p:nvPicPr>
          <p:cNvPr descr="vacuum2-environment" id="414" name="Google Shape;414;p36"/>
          <p:cNvPicPr preferRelativeResize="0"/>
          <p:nvPr/>
        </p:nvPicPr>
        <p:blipFill rotWithShape="1">
          <a:blip r:embed="rId3">
            <a:alphaModFix/>
          </a:blip>
          <a:srcRect b="0" l="0" r="0" t="0"/>
          <a:stretch/>
        </p:blipFill>
        <p:spPr>
          <a:xfrm>
            <a:off x="8390966" y="2554941"/>
            <a:ext cx="2829791" cy="1447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ph type="title"/>
          </p:nvPr>
        </p:nvSpPr>
        <p:spPr>
          <a:xfrm>
            <a:off x="838200" y="255495"/>
            <a:ext cx="10515600" cy="7799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Reflex Vacuum Agent</a:t>
            </a:r>
            <a:endParaRPr/>
          </a:p>
        </p:txBody>
      </p:sp>
      <p:sp>
        <p:nvSpPr>
          <p:cNvPr id="420" name="Google Shape;420;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If status=Dirty then return Suck</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else if location=A then return Right</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else if location=B then right Left</a:t>
            </a:r>
            <a:endParaRPr/>
          </a:p>
        </p:txBody>
      </p:sp>
      <p:pic>
        <p:nvPicPr>
          <p:cNvPr descr="vacuum2-environment" id="421" name="Google Shape;421;p37"/>
          <p:cNvPicPr preferRelativeResize="0"/>
          <p:nvPr/>
        </p:nvPicPr>
        <p:blipFill rotWithShape="1">
          <a:blip r:embed="rId3">
            <a:alphaModFix/>
          </a:blip>
          <a:srcRect b="0" l="0" r="0" t="0"/>
          <a:stretch/>
        </p:blipFill>
        <p:spPr>
          <a:xfrm>
            <a:off x="8204335" y="2442883"/>
            <a:ext cx="2382982" cy="121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ph type="title"/>
          </p:nvPr>
        </p:nvSpPr>
        <p:spPr>
          <a:xfrm>
            <a:off x="838200" y="365126"/>
            <a:ext cx="10515600" cy="73753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Reflex Agent With State</a:t>
            </a:r>
            <a:endParaRPr/>
          </a:p>
        </p:txBody>
      </p:sp>
      <p:sp>
        <p:nvSpPr>
          <p:cNvPr id="428" name="Google Shape;428;p38"/>
          <p:cNvSpPr txBox="1"/>
          <p:nvPr>
            <p:ph idx="1" type="body"/>
          </p:nvPr>
        </p:nvSpPr>
        <p:spPr>
          <a:xfrm>
            <a:off x="1981200" y="1600201"/>
            <a:ext cx="33528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Store previously-observed information</a:t>
            </a:r>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Can reason about unobserved aspects of current state</a:t>
            </a:r>
            <a:endParaRPr/>
          </a:p>
        </p:txBody>
      </p:sp>
      <p:sp>
        <p:nvSpPr>
          <p:cNvPr id="429" name="Google Shape;429;p38"/>
          <p:cNvSpPr txBox="1"/>
          <p:nvPr/>
        </p:nvSpPr>
        <p:spPr>
          <a:xfrm>
            <a:off x="1147484" y="3926541"/>
            <a:ext cx="4615366"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ReflexAgentWithState(percept)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state   = UpdateDate(state,action,percept)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rule     = RuleMatch(state, rules)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action = RuleAction(rule)</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Return action</a:t>
            </a:r>
            <a:endParaRPr/>
          </a:p>
        </p:txBody>
      </p:sp>
      <p:pic>
        <p:nvPicPr>
          <p:cNvPr descr="reflex+state-agent" id="430" name="Google Shape;430;p38"/>
          <p:cNvPicPr preferRelativeResize="0"/>
          <p:nvPr/>
        </p:nvPicPr>
        <p:blipFill rotWithShape="1">
          <a:blip r:embed="rId3">
            <a:alphaModFix/>
          </a:blip>
          <a:srcRect b="0" l="0" r="0" t="0"/>
          <a:stretch/>
        </p:blipFill>
        <p:spPr>
          <a:xfrm>
            <a:off x="5715001" y="1600200"/>
            <a:ext cx="4180167" cy="273691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838200" y="365125"/>
            <a:ext cx="10515600" cy="75098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Reflex Vacuum Agent</a:t>
            </a:r>
            <a:endParaRPr/>
          </a:p>
        </p:txBody>
      </p:sp>
      <p:sp>
        <p:nvSpPr>
          <p:cNvPr id="436" name="Google Shape;436;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If status=Dirty then Suck</a:t>
            </a:r>
            <a:endParaRPr/>
          </a:p>
          <a:p>
            <a:pPr indent="-228600" lvl="0" marL="22860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else if have not visited other square in &gt;3 time units, go there</a:t>
            </a:r>
            <a:endParaRPr/>
          </a:p>
        </p:txBody>
      </p:sp>
      <p:pic>
        <p:nvPicPr>
          <p:cNvPr descr="vacuum2-environment" id="437" name="Google Shape;437;p39"/>
          <p:cNvPicPr preferRelativeResize="0"/>
          <p:nvPr/>
        </p:nvPicPr>
        <p:blipFill rotWithShape="1">
          <a:blip r:embed="rId3">
            <a:alphaModFix/>
          </a:blip>
          <a:srcRect b="0" l="0" r="0" t="0"/>
          <a:stretch/>
        </p:blipFill>
        <p:spPr>
          <a:xfrm>
            <a:off x="5124960" y="3626225"/>
            <a:ext cx="2382982" cy="1219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
          <p:cNvSpPr txBox="1"/>
          <p:nvPr>
            <p:ph type="title"/>
          </p:nvPr>
        </p:nvSpPr>
        <p:spPr>
          <a:xfrm>
            <a:off x="838200" y="174812"/>
            <a:ext cx="10515600" cy="9816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Introduction contd.</a:t>
            </a:r>
            <a:endParaRPr/>
          </a:p>
        </p:txBody>
      </p:sp>
      <p:sp>
        <p:nvSpPr>
          <p:cNvPr id="202" name="Google Shape;202;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 program will demonstrate a high level of intelligence to a degree that equals or exceeds the intelligence required of a human in performing some task.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AI is unique, sharing borders with Mathematics, Computer Science, Philosophy, Psychology, Biology, Cognitive Science and many others. </a:t>
            </a:r>
            <a:endParaRPr/>
          </a:p>
          <a:p>
            <a:pPr indent="-228600" lvl="0" marL="228600" rtl="0" algn="just">
              <a:lnSpc>
                <a:spcPct val="90000"/>
              </a:lnSpc>
              <a:spcBef>
                <a:spcPts val="100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Although there is no clear definition of AI or even Intelligence, it can be described as an attempt to build machines that like humans can think and act, able to learn and use knowledge to solve problems on their own.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40"/>
          <p:cNvPicPr preferRelativeResize="0"/>
          <p:nvPr/>
        </p:nvPicPr>
        <p:blipFill rotWithShape="1">
          <a:blip r:embed="rId3">
            <a:alphaModFix/>
          </a:blip>
          <a:srcRect b="0" l="0" r="0" t="0"/>
          <a:stretch/>
        </p:blipFill>
        <p:spPr>
          <a:xfrm>
            <a:off x="5715000" y="1524000"/>
            <a:ext cx="4191000" cy="2794000"/>
          </a:xfrm>
          <a:prstGeom prst="rect">
            <a:avLst/>
          </a:prstGeom>
          <a:noFill/>
          <a:ln>
            <a:noFill/>
          </a:ln>
        </p:spPr>
      </p:pic>
      <p:sp>
        <p:nvSpPr>
          <p:cNvPr id="444" name="Google Shape;444;p40"/>
          <p:cNvSpPr txBox="1"/>
          <p:nvPr>
            <p:ph type="title"/>
          </p:nvPr>
        </p:nvSpPr>
        <p:spPr>
          <a:xfrm>
            <a:off x="838200" y="257548"/>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Goal-Based Agents</a:t>
            </a:r>
            <a:endParaRPr/>
          </a:p>
        </p:txBody>
      </p:sp>
      <p:sp>
        <p:nvSpPr>
          <p:cNvPr id="445" name="Google Shape;445;p40"/>
          <p:cNvSpPr txBox="1"/>
          <p:nvPr>
            <p:ph idx="1" type="body"/>
          </p:nvPr>
        </p:nvSpPr>
        <p:spPr>
          <a:xfrm>
            <a:off x="1600200" y="1600201"/>
            <a:ext cx="38100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Goal reflects desires of agents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May project actions to see if consistent with goals</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Takes time, world may change during reasoning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41"/>
          <p:cNvPicPr preferRelativeResize="0"/>
          <p:nvPr/>
        </p:nvPicPr>
        <p:blipFill rotWithShape="1">
          <a:blip r:embed="rId3">
            <a:alphaModFix/>
          </a:blip>
          <a:srcRect b="0" l="0" r="0" t="0"/>
          <a:stretch/>
        </p:blipFill>
        <p:spPr>
          <a:xfrm>
            <a:off x="5715000" y="1524000"/>
            <a:ext cx="4191000" cy="2794000"/>
          </a:xfrm>
          <a:prstGeom prst="rect">
            <a:avLst/>
          </a:prstGeom>
          <a:noFill/>
          <a:ln>
            <a:noFill/>
          </a:ln>
        </p:spPr>
      </p:pic>
      <p:sp>
        <p:nvSpPr>
          <p:cNvPr id="451" name="Google Shape;451;p41"/>
          <p:cNvSpPr txBox="1"/>
          <p:nvPr>
            <p:ph type="title"/>
          </p:nvPr>
        </p:nvSpPr>
        <p:spPr>
          <a:xfrm>
            <a:off x="838200" y="215154"/>
            <a:ext cx="10515600" cy="8606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Utility-Based Agents</a:t>
            </a:r>
            <a:endParaRPr/>
          </a:p>
        </p:txBody>
      </p:sp>
      <p:sp>
        <p:nvSpPr>
          <p:cNvPr id="452" name="Google Shape;452;p41"/>
          <p:cNvSpPr txBox="1"/>
          <p:nvPr>
            <p:ph idx="1" type="body"/>
          </p:nvPr>
        </p:nvSpPr>
        <p:spPr>
          <a:xfrm>
            <a:off x="1600200" y="1600201"/>
            <a:ext cx="3810000" cy="45259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Evaluation function to measure utility f(state) -&gt; value</a:t>
            </a:r>
            <a:endParaRPr/>
          </a:p>
          <a:p>
            <a:pPr indent="-228600" lvl="0" marL="228600" rtl="0" algn="l">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Useful for evaluating competing goals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2"/>
          <p:cNvSpPr txBox="1"/>
          <p:nvPr>
            <p:ph type="title"/>
          </p:nvPr>
        </p:nvSpPr>
        <p:spPr>
          <a:xfrm>
            <a:off x="838200" y="270995"/>
            <a:ext cx="10515600" cy="7778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Learning Agents</a:t>
            </a:r>
            <a:endParaRPr/>
          </a:p>
        </p:txBody>
      </p:sp>
      <p:pic>
        <p:nvPicPr>
          <p:cNvPr descr="learning-agent" id="458" name="Google Shape;458;p42"/>
          <p:cNvPicPr preferRelativeResize="0"/>
          <p:nvPr/>
        </p:nvPicPr>
        <p:blipFill rotWithShape="1">
          <a:blip r:embed="rId3">
            <a:alphaModFix/>
          </a:blip>
          <a:srcRect b="0" l="0" r="0" t="0"/>
          <a:stretch/>
        </p:blipFill>
        <p:spPr>
          <a:xfrm>
            <a:off x="3536577" y="1866900"/>
            <a:ext cx="4447260" cy="31242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2" name="Shape 462"/>
        <p:cNvGrpSpPr/>
        <p:nvPr/>
      </p:nvGrpSpPr>
      <p:grpSpPr>
        <a:xfrm>
          <a:off x="0" y="0"/>
          <a:ext cx="0" cy="0"/>
          <a:chOff x="0" y="0"/>
          <a:chExt cx="0" cy="0"/>
        </a:xfrm>
      </p:grpSpPr>
      <p:pic>
        <p:nvPicPr>
          <p:cNvPr id="463" name="Google Shape;463;p43"/>
          <p:cNvPicPr preferRelativeResize="0"/>
          <p:nvPr/>
        </p:nvPicPr>
        <p:blipFill rotWithShape="1">
          <a:blip r:embed="rId3">
            <a:alphaModFix/>
          </a:blip>
          <a:srcRect b="0" l="0" r="0" t="0"/>
          <a:stretch/>
        </p:blipFill>
        <p:spPr>
          <a:xfrm>
            <a:off x="3468" y="0"/>
            <a:ext cx="12188532"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txBox="1"/>
          <p:nvPr>
            <p:ph type="title"/>
          </p:nvPr>
        </p:nvSpPr>
        <p:spPr>
          <a:xfrm>
            <a:off x="838200" y="242047"/>
            <a:ext cx="10515600" cy="8202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History of AI</a:t>
            </a:r>
            <a:endParaRPr/>
          </a:p>
        </p:txBody>
      </p:sp>
      <p:sp>
        <p:nvSpPr>
          <p:cNvPr id="208" name="Google Shape;208;p5"/>
          <p:cNvSpPr txBox="1"/>
          <p:nvPr>
            <p:ph idx="1" type="body"/>
          </p:nvPr>
        </p:nvSpPr>
        <p:spPr>
          <a:xfrm>
            <a:off x="838200" y="1623919"/>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Important research that laid the groundwork for AI:</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1931, Goedel layed the foundation of Theoretical Computer Science1920-30s: He published the first universal formal language and showed that math itself is either flawed or allows for unprovable but true statements.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1936, Turing reformulated Goedel’s result and church’s extension thereof.</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1956, John McCarthy coined the term "Artificial Intelligence" as the topic of the Dartmouth Conference, the first conference devoted to the subject.</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1957, The General Problem Solver (GPS) demonstrated by Newell, Shaw &amp; Simon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1958, John McCarthy (MIT) invented the Lisp 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6"/>
          <p:cNvSpPr txBox="1"/>
          <p:nvPr>
            <p:ph type="title"/>
          </p:nvPr>
        </p:nvSpPr>
        <p:spPr>
          <a:xfrm>
            <a:off x="838200" y="242047"/>
            <a:ext cx="10515600" cy="8202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History of AI contd.</a:t>
            </a:r>
            <a:endParaRPr/>
          </a:p>
        </p:txBody>
      </p:sp>
      <p:sp>
        <p:nvSpPr>
          <p:cNvPr id="214" name="Google Shape;214;p6"/>
          <p:cNvSpPr txBox="1"/>
          <p:nvPr>
            <p:ph idx="1" type="body"/>
          </p:nvPr>
        </p:nvSpPr>
        <p:spPr>
          <a:xfrm>
            <a:off x="838200" y="1623919"/>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1959, Arthur Samuel (IBM) wrote the first game-playing program, for checkers, to achieve sufficient skill to challenge a world champion.</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1963, Ivan Sutherland's MIT dissertation on Sketchpad introduced the idea of interactive graphics into computing.</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1966, Ross Quillian (PhD dissertation, Carnegie Inst. of Technology; now CMU) demonstrated semantic nets</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1967, Dendral program (Edward Feigenbaum, Joshua Lederberg, Bruce Buchanan, Georgia Sutherland at Stanford) demonstrated to interpret mass spectra on organic chemical compounds. First successful knowledge-based program for scientific reasoning.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In 1967, Doug Engelbart invented the mouse at SRI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txBox="1"/>
          <p:nvPr>
            <p:ph type="title"/>
          </p:nvPr>
        </p:nvSpPr>
        <p:spPr>
          <a:xfrm>
            <a:off x="838200" y="255494"/>
            <a:ext cx="10515600" cy="8740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History of AI contd.</a:t>
            </a:r>
            <a:endParaRPr/>
          </a:p>
        </p:txBody>
      </p:sp>
      <p:sp>
        <p:nvSpPr>
          <p:cNvPr id="220" name="Google Shape;220;p7"/>
          <p:cNvSpPr txBox="1"/>
          <p:nvPr>
            <p:ph idx="1" type="body"/>
          </p:nvPr>
        </p:nvSpPr>
        <p:spPr>
          <a:xfrm>
            <a:off x="838200" y="1452282"/>
            <a:ext cx="10515600" cy="4724681"/>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In 1968, Marvin Minsky &amp; Seymour Papert publish Perceptrons, demonstrating limits of simple neural nets.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1972, Prolog developed by Alain Colmerauer.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Mid 80’s, Neural Networks become widely used with the Backpropagation algorithm (first described by Werbos in 1974).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1990, Major advances in all areas of AI, with significant demonstrations in machine learning, intelligent tutoring, case-based reasoning, multi-agent planning, scheduling, uncertain reasoning, data mining, natural language understanding and translation, vision, virtual reality, games, and other topics. </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1997, Deep Blue beats the World Chess Champion Kasparov</a:t>
            </a:r>
            <a:endParaRPr/>
          </a:p>
          <a:p>
            <a:pPr indent="-228600" lvl="0" marL="228600" rtl="0" algn="just">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In 2002,iRobot, founded by researchers at the MIT Artificial Intelligence Lab, introduced Roomba, a vacuum cleaning robot. By 2006, two million had been sold.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8"/>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Foundations of AI</a:t>
            </a:r>
            <a:endParaRPr/>
          </a:p>
        </p:txBody>
      </p:sp>
      <p:sp>
        <p:nvSpPr>
          <p:cNvPr id="226" name="Google Shape;226;p8"/>
          <p:cNvSpPr txBox="1"/>
          <p:nvPr>
            <p:ph idx="1" type="body"/>
          </p:nvPr>
        </p:nvSpPr>
        <p:spPr>
          <a:xfrm>
            <a:off x="999564" y="1936376"/>
            <a:ext cx="10515600" cy="3361766"/>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Philosophy e.g., foundational issues </a:t>
            </a:r>
            <a:r>
              <a:rPr lang="en-US" sz="2400">
                <a:solidFill>
                  <a:srgbClr val="FF0000"/>
                </a:solidFill>
                <a:latin typeface="Times New Roman"/>
                <a:ea typeface="Times New Roman"/>
                <a:cs typeface="Times New Roman"/>
                <a:sym typeface="Times New Roman"/>
              </a:rPr>
              <a:t>(can a machine think?)</a:t>
            </a:r>
            <a:r>
              <a:rPr lang="en-US" sz="2400">
                <a:latin typeface="Times New Roman"/>
                <a:ea typeface="Times New Roman"/>
                <a:cs typeface="Times New Roman"/>
                <a:sym typeface="Times New Roman"/>
              </a:rPr>
              <a:t>, issues of knowledge and believe, mutual knowledge.</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Psychology and Cognitive Science e.g., problem solving skills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Neuro-Science e.g., brain architecture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Computer Science and Engineering e.g., complexity theory, algorithms, logic and inference, programming languages, and system building.</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Mathematics and Physics e.g., statistical modeling, continuous mathematics, </a:t>
            </a:r>
            <a:endParaRPr/>
          </a:p>
          <a:p>
            <a:pPr indent="-228600" lvl="0" marL="228600" rtl="0" algn="just">
              <a:lnSpc>
                <a:spcPct val="90000"/>
              </a:lnSpc>
              <a:spcBef>
                <a:spcPts val="10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Statistical Physics, and Complex Systems.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838200" y="255495"/>
            <a:ext cx="10515600" cy="8606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imes New Roman"/>
              <a:buNone/>
            </a:pPr>
            <a:r>
              <a:rPr lang="en-US">
                <a:solidFill>
                  <a:schemeClr val="lt1"/>
                </a:solidFill>
                <a:latin typeface="Times New Roman"/>
                <a:ea typeface="Times New Roman"/>
                <a:cs typeface="Times New Roman"/>
                <a:sym typeface="Times New Roman"/>
              </a:rPr>
              <a:t>Sub Areas of AI</a:t>
            </a:r>
            <a:endParaRPr/>
          </a:p>
        </p:txBody>
      </p:sp>
      <p:sp>
        <p:nvSpPr>
          <p:cNvPr id="232" name="Google Shape;232;p9"/>
          <p:cNvSpPr txBox="1"/>
          <p:nvPr>
            <p:ph idx="1" type="body"/>
          </p:nvPr>
        </p:nvSpPr>
        <p:spPr>
          <a:xfrm>
            <a:off x="838200" y="1559859"/>
            <a:ext cx="10515600" cy="4356847"/>
          </a:xfrm>
          <a:prstGeom prst="rect">
            <a:avLst/>
          </a:prstGeom>
          <a:noFill/>
          <a:ln>
            <a:noFill/>
          </a:ln>
        </p:spPr>
        <p:txBody>
          <a:bodyPr anchorCtr="0" anchor="t" bIns="45700" lIns="91425" spcFirstLastPara="1" rIns="91425" wrap="square" tIns="45700">
            <a:normAutofit/>
          </a:bodyPr>
          <a:lstStyle/>
          <a:p>
            <a:pPr indent="-457200" lvl="0" marL="457200" rtl="0" algn="just">
              <a:lnSpc>
                <a:spcPct val="90000"/>
              </a:lnSpc>
              <a:spcBef>
                <a:spcPts val="0"/>
              </a:spcBef>
              <a:spcAft>
                <a:spcPts val="0"/>
              </a:spcAft>
              <a:buClr>
                <a:srgbClr val="FF0000"/>
              </a:buClr>
              <a:buSzPts val="2400"/>
              <a:buFont typeface="Calibri"/>
              <a:buAutoNum type="arabicPeriod"/>
            </a:pPr>
            <a:r>
              <a:rPr lang="en-US" sz="2400">
                <a:solidFill>
                  <a:srgbClr val="FF0000"/>
                </a:solidFill>
                <a:latin typeface="Times New Roman"/>
                <a:ea typeface="Times New Roman"/>
                <a:cs typeface="Times New Roman"/>
                <a:sym typeface="Times New Roman"/>
              </a:rPr>
              <a:t>Game Playing </a:t>
            </a:r>
            <a:r>
              <a:rPr lang="en-US" sz="2400">
                <a:latin typeface="Times New Roman"/>
                <a:ea typeface="Times New Roman"/>
                <a:cs typeface="Times New Roman"/>
                <a:sym typeface="Times New Roman"/>
              </a:rPr>
              <a:t>Deep Blue Chess program beat world champion Gary Kasparov </a:t>
            </a:r>
            <a:endParaRPr/>
          </a:p>
          <a:p>
            <a:pPr indent="-457200" lvl="0" marL="457200" rtl="0" algn="just">
              <a:lnSpc>
                <a:spcPct val="90000"/>
              </a:lnSpc>
              <a:spcBef>
                <a:spcPts val="1000"/>
              </a:spcBef>
              <a:spcAft>
                <a:spcPts val="0"/>
              </a:spcAft>
              <a:buClr>
                <a:srgbClr val="FF0000"/>
              </a:buClr>
              <a:buSzPts val="2400"/>
              <a:buFont typeface="Calibri"/>
              <a:buAutoNum type="arabicPeriod"/>
            </a:pPr>
            <a:r>
              <a:rPr lang="en-US" sz="2400">
                <a:solidFill>
                  <a:srgbClr val="FF0000"/>
                </a:solidFill>
                <a:latin typeface="Times New Roman"/>
                <a:ea typeface="Times New Roman"/>
                <a:cs typeface="Times New Roman"/>
                <a:sym typeface="Times New Roman"/>
              </a:rPr>
              <a:t>Speech Recognition </a:t>
            </a:r>
            <a:r>
              <a:rPr lang="en-US" sz="2400">
                <a:latin typeface="Times New Roman"/>
                <a:ea typeface="Times New Roman"/>
                <a:cs typeface="Times New Roman"/>
                <a:sym typeface="Times New Roman"/>
              </a:rPr>
              <a:t>PEGASUS spoken language interface to American Airlines' EAASY SABRE reseration system, which allows users to obtain flight information and make reservations over the telephone. The 1990s has seen significant advances in speech recognition so that limited systems are now successful. </a:t>
            </a:r>
            <a:endParaRPr/>
          </a:p>
          <a:p>
            <a:pPr indent="-457200" lvl="0" marL="457200" rtl="0" algn="just">
              <a:lnSpc>
                <a:spcPct val="90000"/>
              </a:lnSpc>
              <a:spcBef>
                <a:spcPts val="1000"/>
              </a:spcBef>
              <a:spcAft>
                <a:spcPts val="0"/>
              </a:spcAft>
              <a:buClr>
                <a:srgbClr val="FF0000"/>
              </a:buClr>
              <a:buSzPts val="2400"/>
              <a:buFont typeface="Calibri"/>
              <a:buAutoNum type="arabicPeriod"/>
            </a:pPr>
            <a:r>
              <a:rPr lang="en-US" sz="2400">
                <a:solidFill>
                  <a:srgbClr val="FF0000"/>
                </a:solidFill>
                <a:latin typeface="Times New Roman"/>
                <a:ea typeface="Times New Roman"/>
                <a:cs typeface="Times New Roman"/>
                <a:sym typeface="Times New Roman"/>
              </a:rPr>
              <a:t>Computer Vision </a:t>
            </a:r>
            <a:r>
              <a:rPr lang="en-US" sz="2400">
                <a:latin typeface="Times New Roman"/>
                <a:ea typeface="Times New Roman"/>
                <a:cs typeface="Times New Roman"/>
                <a:sym typeface="Times New Roman"/>
              </a:rPr>
              <a:t>Face recognition programs in use by banks, government, etc. The ALVINN system from CMU autonomously drove a van from Washington, D.C. to San Diego (all but 52 of 2,849 miles), averaging 63 mph day and night, and in all weather conditions. Handwriting recognition, electronics and manufacturing inspection, photo interpretation, baggage inspection, reverse engineering to automatically construct a 3D geometric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pulent">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2021-06-26T10:54:42Z</dcterms:created>
  <dc:creator>Syed Md Al-Imran</dc:creator>
</cp:coreProperties>
</file>