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1" roundtripDataSignature="AMtx7mimHff9E4ySDGIhaDzjnGN1o6m+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1EED86-3BF5-42D3-8CA7-C8CE670C1B27}">
  <a:tblStyle styleId="{4D1EED86-3BF5-42D3-8CA7-C8CE670C1B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48E44B8-6AE7-491A-93E2-FD5F27C3015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1" Type="http://customschemas.google.com/relationships/presentationmetadata" Target="metadata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6" name="Google Shape;1166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4" name="Google Shape;119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9" name="Google Shape;1209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0" name="Google Shape;1220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0" name="Google Shape;1240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3" name="Google Shape;1253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1" name="Google Shape;1261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9" name="Google Shape;1269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6" name="Google Shape;1276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3" name="Google Shape;1283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1" name="Google Shape;1291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9" name="Google Shape;1299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7" name="Google Shape;1307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5" name="Google Shape;1315;p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2" name="Google Shape;1322;p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9" name="Google Shape;1329;p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6" name="Google Shape;1336;p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3" name="Google Shape;1343;p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0" name="Google Shape;1350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7" name="Google Shape;1357;p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4" name="Google Shape;1364;p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1" name="Google Shape;1371;p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8" name="Google Shape;1378;p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5" name="Google Shape;1385;p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2" name="Google Shape;1392;p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9" name="Google Shape;1399;p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6" name="Google Shape;1406;p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3" name="Google Shape;1413;p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Google Shape;1420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6b81fbb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26b81fbb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3" name="Google Shape;99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6" name="Google Shape;1136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3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3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  <a:defRPr b="0" i="0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4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3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5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1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en.wikipedia.org/wiki/Iterative_deepening_A*" TargetMode="External"/><Relationship Id="rId4" Type="http://schemas.openxmlformats.org/officeDocument/2006/relationships/hyperlink" Target="https://en.wikipedia.org/wiki/Iterative_deepening_A*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0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Informed Search Algorithms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  <p:sp>
        <p:nvSpPr>
          <p:cNvPr id="62" name="Google Shape;6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Greedy best-first search example: Route Finding Arad &lt;-&gt; Bucharest</a:t>
            </a:r>
            <a:endParaRPr sz="2500"/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eedy-progress04c"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0010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/>
        </p:nvSpPr>
        <p:spPr>
          <a:xfrm>
            <a:off x="3863300" y="3918850"/>
            <a:ext cx="50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each city, we will choose the following city considering which one has the least SLD to Bucharest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/>
              <a:t>Example (initialization)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1153" name="Google Shape;1153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toss a fair coin 60 times and get the following </a:t>
            </a:r>
            <a:r>
              <a:rPr lang="en">
                <a:solidFill>
                  <a:srgbClr val="FF0000"/>
                </a:solidFill>
              </a:rPr>
              <a:t>initial population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54" name="Google Shape;1154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55" name="Google Shape;1155;p99"/>
          <p:cNvGraphicFramePr/>
          <p:nvPr/>
        </p:nvGraphicFramePr>
        <p:xfrm>
          <a:off x="9906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01625"/>
                <a:gridCol w="401625"/>
                <a:gridCol w="400050"/>
                <a:gridCol w="401625"/>
                <a:gridCol w="401625"/>
                <a:gridCol w="401625"/>
                <a:gridCol w="401625"/>
                <a:gridCol w="400050"/>
                <a:gridCol w="401625"/>
                <a:gridCol w="401625"/>
                <a:gridCol w="401625"/>
                <a:gridCol w="401625"/>
                <a:gridCol w="669925"/>
                <a:gridCol w="382900"/>
                <a:gridCol w="4979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Fitness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 (selection)</a:t>
            </a:r>
            <a:endParaRPr sz="2500"/>
          </a:p>
        </p:txBody>
      </p:sp>
      <p:sp>
        <p:nvSpPr>
          <p:cNvPr id="1161" name="Google Shape;1161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Suppose that, after </a:t>
            </a:r>
            <a:r>
              <a:rPr lang="en">
                <a:solidFill>
                  <a:srgbClr val="FF0000"/>
                </a:solidFill>
              </a:rPr>
              <a:t>performing selection</a:t>
            </a:r>
            <a:r>
              <a:rPr lang="en">
                <a:solidFill>
                  <a:schemeClr val="dk1"/>
                </a:solidFill>
              </a:rPr>
              <a:t>, we get the following population: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62" name="Google Shape;1162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63" name="Google Shape;1163;p100"/>
          <p:cNvGraphicFramePr/>
          <p:nvPr/>
        </p:nvGraphicFramePr>
        <p:xfrm>
          <a:off x="9144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533400"/>
                <a:gridCol w="269875"/>
                <a:gridCol w="400050"/>
                <a:gridCol w="401625"/>
                <a:gridCol w="401625"/>
                <a:gridCol w="401625"/>
                <a:gridCol w="401625"/>
                <a:gridCol w="400050"/>
                <a:gridCol w="401625"/>
                <a:gridCol w="401625"/>
                <a:gridCol w="401625"/>
                <a:gridCol w="401625"/>
                <a:gridCol w="669925"/>
                <a:gridCol w="228600"/>
                <a:gridCol w="381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(S</a:t>
                      </a:r>
                      <a:r>
                        <a:rPr b="1"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Fitness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 (crossover)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1169" name="Google Shape;1169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we mate strings for </a:t>
            </a:r>
            <a:r>
              <a:rPr lang="en">
                <a:solidFill>
                  <a:srgbClr val="FF0000"/>
                </a:solidFill>
              </a:rPr>
              <a:t>crossover</a:t>
            </a:r>
            <a:r>
              <a:rPr lang="en">
                <a:solidFill>
                  <a:schemeClr val="dk1"/>
                </a:solidFill>
              </a:rPr>
              <a:t>. For each couple we decide according to crossover probability (for instance 0.6) whether to actually perform crossover or not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Suppose that we decide to actually perform </a:t>
            </a:r>
            <a:r>
              <a:rPr lang="en">
                <a:solidFill>
                  <a:srgbClr val="FF0000"/>
                </a:solidFill>
              </a:rPr>
              <a:t>crossover only for couples 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`, </a:t>
            </a:r>
            <a:r>
              <a:rPr i="1"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`) and (</a:t>
            </a:r>
            <a:r>
              <a:rPr i="1"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`, </a:t>
            </a:r>
            <a:r>
              <a:rPr i="1" lang="en">
                <a:solidFill>
                  <a:schemeClr val="dk1"/>
                </a:solidFill>
              </a:rPr>
              <a:t>s</a:t>
            </a:r>
            <a:r>
              <a:rPr baseline="-25000" lang="en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`). For each couple, we randomly extract a crossover point, for instance </a:t>
            </a:r>
            <a:r>
              <a:rPr lang="en">
                <a:solidFill>
                  <a:srgbClr val="FF0000"/>
                </a:solidFill>
              </a:rPr>
              <a:t>2 for the first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lang="en">
                <a:solidFill>
                  <a:srgbClr val="FF0000"/>
                </a:solidFill>
              </a:rPr>
              <a:t>5 for the second.</a:t>
            </a:r>
            <a:endParaRPr/>
          </a:p>
        </p:txBody>
      </p:sp>
      <p:sp>
        <p:nvSpPr>
          <p:cNvPr id="1170" name="Google Shape;117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 (crossover)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1176" name="Google Shape;1176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77" name="Google Shape;1177;p102"/>
          <p:cNvGraphicFramePr/>
          <p:nvPr/>
        </p:nvGraphicFramePr>
        <p:xfrm>
          <a:off x="3048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38150"/>
                <a:gridCol w="22225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8" name="Google Shape;1178;p102"/>
          <p:cNvGraphicFramePr/>
          <p:nvPr/>
        </p:nvGraphicFramePr>
        <p:xfrm>
          <a:off x="3810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38150"/>
                <a:gridCol w="22225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9" name="Google Shape;1179;p102"/>
          <p:cNvSpPr txBox="1"/>
          <p:nvPr/>
        </p:nvSpPr>
        <p:spPr>
          <a:xfrm>
            <a:off x="304800" y="1219200"/>
            <a:ext cx="37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crossover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0" name="Google Shape;1180;p102"/>
          <p:cNvSpPr txBox="1"/>
          <p:nvPr/>
        </p:nvSpPr>
        <p:spPr>
          <a:xfrm>
            <a:off x="304800" y="3352800"/>
            <a:ext cx="37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crossover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181" name="Google Shape;1181;p102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55600"/>
                <a:gridCol w="230175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2" name="Google Shape;1182;p102"/>
          <p:cNvGraphicFramePr/>
          <p:nvPr/>
        </p:nvGraphicFramePr>
        <p:xfrm>
          <a:off x="46482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55600"/>
                <a:gridCol w="230175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CC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9900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 (mutation)</a:t>
            </a:r>
            <a:endParaRPr sz="2500"/>
          </a:p>
        </p:txBody>
      </p:sp>
      <p:sp>
        <p:nvSpPr>
          <p:cNvPr id="1188" name="Google Shape;118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89" name="Google Shape;1189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0" name="Google Shape;1190;p103"/>
          <p:cNvSpPr txBox="1"/>
          <p:nvPr/>
        </p:nvSpPr>
        <p:spPr>
          <a:xfrm>
            <a:off x="457200" y="1143000"/>
            <a:ext cx="8305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 step is to apply random mutation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for each bit that we are to copy to the new population we </a:t>
            </a:r>
            <a:r>
              <a:rPr b="0" i="0" lang="en" sz="1800" u="none" cap="none" strike="noStrike">
                <a:solidFill>
                  <a:srgbClr val="00B0F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 a small probability 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error (for instance 0.1)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applying mutation: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191" name="Google Shape;1191;p103"/>
          <p:cNvGraphicFramePr/>
          <p:nvPr/>
        </p:nvGraphicFramePr>
        <p:xfrm>
          <a:off x="1676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533400"/>
                <a:gridCol w="269875"/>
                <a:gridCol w="401625"/>
                <a:gridCol w="400050"/>
                <a:gridCol w="401625"/>
                <a:gridCol w="401625"/>
                <a:gridCol w="401625"/>
                <a:gridCol w="401625"/>
                <a:gridCol w="401625"/>
                <a:gridCol w="400050"/>
                <a:gridCol w="401625"/>
                <a:gridCol w="401625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 (mutation)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1197" name="Google Shape;1197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98" name="Google Shape;1198;p104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85775"/>
                <a:gridCol w="246050"/>
                <a:gridCol w="365125"/>
                <a:gridCol w="366700"/>
                <a:gridCol w="365125"/>
                <a:gridCol w="365125"/>
                <a:gridCol w="366700"/>
                <a:gridCol w="365125"/>
                <a:gridCol w="366700"/>
                <a:gridCol w="365125"/>
                <a:gridCol w="365125"/>
                <a:gridCol w="366700"/>
                <a:gridCol w="868350"/>
                <a:gridCol w="228600"/>
                <a:gridCol w="38100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b="1" baseline="30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="1" baseline="30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="1" baseline="30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="1" baseline="30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="1" baseline="30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="1" baseline="-25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baseline="30000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F(S</a:t>
                      </a:r>
                      <a:r>
                        <a:rPr b="1"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="1" baseline="30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’’’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Fitness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CC00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9" name="Google Shape;1199;p104"/>
          <p:cNvSpPr txBox="1"/>
          <p:nvPr/>
        </p:nvSpPr>
        <p:spPr>
          <a:xfrm>
            <a:off x="381000" y="1295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applying mutation: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</a:t>
            </a:r>
            <a:endParaRPr sz="2500"/>
          </a:p>
        </p:txBody>
      </p:sp>
      <p:sp>
        <p:nvSpPr>
          <p:cNvPr id="1205" name="Google Shape;1205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one generation, the total population </a:t>
            </a:r>
            <a:r>
              <a:rPr lang="en">
                <a:solidFill>
                  <a:srgbClr val="FF0000"/>
                </a:solidFill>
              </a:rPr>
              <a:t>fitness</a:t>
            </a:r>
            <a:r>
              <a:rPr lang="en">
                <a:solidFill>
                  <a:schemeClr val="dk1"/>
                </a:solidFill>
              </a:rPr>
              <a:t> changed from </a:t>
            </a:r>
            <a:r>
              <a:rPr lang="en">
                <a:solidFill>
                  <a:srgbClr val="FF0000"/>
                </a:solidFill>
              </a:rPr>
              <a:t>34 </a:t>
            </a:r>
            <a:r>
              <a:rPr lang="en">
                <a:solidFill>
                  <a:schemeClr val="dk1"/>
                </a:solidFill>
              </a:rPr>
              <a:t>to</a:t>
            </a:r>
            <a:r>
              <a:rPr lang="en">
                <a:solidFill>
                  <a:srgbClr val="FF0000"/>
                </a:solidFill>
              </a:rPr>
              <a:t> 37</a:t>
            </a:r>
            <a:r>
              <a:rPr lang="en">
                <a:solidFill>
                  <a:schemeClr val="dk1"/>
                </a:solidFill>
              </a:rPr>
              <a:t>, thus </a:t>
            </a:r>
            <a:r>
              <a:rPr lang="en">
                <a:solidFill>
                  <a:srgbClr val="FF0000"/>
                </a:solidFill>
              </a:rPr>
              <a:t>improved by ~9%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this point, we go through the </a:t>
            </a:r>
            <a:r>
              <a:rPr lang="en">
                <a:solidFill>
                  <a:srgbClr val="FF0000"/>
                </a:solidFill>
              </a:rPr>
              <a:t>same process all over again</a:t>
            </a:r>
            <a:r>
              <a:rPr lang="en">
                <a:solidFill>
                  <a:schemeClr val="dk1"/>
                </a:solidFill>
              </a:rPr>
              <a:t>, until a stopping criterion is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06" name="Google Shape;1206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06"/>
          <p:cNvSpPr txBox="1"/>
          <p:nvPr>
            <p:ph type="title"/>
          </p:nvPr>
        </p:nvSpPr>
        <p:spPr>
          <a:xfrm>
            <a:off x="228600" y="0"/>
            <a:ext cx="8229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i="0" lang="en" sz="2500" u="none">
                <a:solidFill>
                  <a:srgbClr val="FF0000"/>
                </a:solidFill>
              </a:rPr>
              <a:t>Example 2</a:t>
            </a:r>
            <a:r>
              <a:rPr i="0" lang="en" sz="2500" u="none">
                <a:solidFill>
                  <a:schemeClr val="dk2"/>
                </a:solidFill>
              </a:rPr>
              <a:t>: 8-queen problem </a:t>
            </a:r>
            <a:endParaRPr sz="2500"/>
          </a:p>
        </p:txBody>
      </p:sp>
      <p:sp>
        <p:nvSpPr>
          <p:cNvPr id="1212" name="Google Shape;1212;p106"/>
          <p:cNvSpPr txBox="1"/>
          <p:nvPr/>
        </p:nvSpPr>
        <p:spPr>
          <a:xfrm>
            <a:off x="457200" y="1028700"/>
            <a:ext cx="81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Encoding: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 number from 0 -63 (8x8 board)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13" name="Google Shape;1213;p106"/>
          <p:cNvGraphicFramePr/>
          <p:nvPr/>
        </p:nvGraphicFramePr>
        <p:xfrm>
          <a:off x="14478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sp>
        <p:nvSpPr>
          <p:cNvPr id="1214" name="Google Shape;1214;p106"/>
          <p:cNvSpPr txBox="1"/>
          <p:nvPr/>
        </p:nvSpPr>
        <p:spPr>
          <a:xfrm>
            <a:off x="381000" y="4686300"/>
            <a:ext cx="876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Fitness: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queens under attack(by 2) and target 0   [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-9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15" name="Google Shape;1215;p106"/>
          <p:cNvGraphicFramePr/>
          <p:nvPr/>
        </p:nvGraphicFramePr>
        <p:xfrm>
          <a:off x="4800600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6" name="Google Shape;1216;p106"/>
          <p:cNvGraphicFramePr/>
          <p:nvPr/>
        </p:nvGraphicFramePr>
        <p:xfrm>
          <a:off x="762000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sp>
        <p:nvSpPr>
          <p:cNvPr id="1217" name="Google Shape;1217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7"/>
          <p:cNvSpPr txBox="1"/>
          <p:nvPr>
            <p:ph type="title"/>
          </p:nvPr>
        </p:nvSpPr>
        <p:spPr>
          <a:xfrm>
            <a:off x="2286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i="0" lang="en" sz="2500" u="none">
                <a:solidFill>
                  <a:srgbClr val="FF0000"/>
                </a:solidFill>
              </a:rPr>
              <a:t>Crossover</a:t>
            </a:r>
            <a:endParaRPr sz="2500"/>
          </a:p>
        </p:txBody>
      </p:sp>
      <p:graphicFrame>
        <p:nvGraphicFramePr>
          <p:cNvPr id="1223" name="Google Shape;1223;p107"/>
          <p:cNvGraphicFramePr/>
          <p:nvPr/>
        </p:nvGraphicFramePr>
        <p:xfrm>
          <a:off x="228600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4" name="Google Shape;1224;p107"/>
          <p:cNvGraphicFramePr/>
          <p:nvPr/>
        </p:nvGraphicFramePr>
        <p:xfrm>
          <a:off x="990600" y="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207950"/>
                <a:gridCol w="207950"/>
                <a:gridCol w="209550"/>
                <a:gridCol w="207950"/>
                <a:gridCol w="207950"/>
                <a:gridCol w="207950"/>
                <a:gridCol w="209550"/>
                <a:gridCol w="207950"/>
              </a:tblGrid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5" name="Google Shape;1225;p107"/>
          <p:cNvGraphicFramePr/>
          <p:nvPr/>
        </p:nvGraphicFramePr>
        <p:xfrm>
          <a:off x="4648200" y="23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6" name="Google Shape;1226;p107"/>
          <p:cNvGraphicFramePr/>
          <p:nvPr/>
        </p:nvGraphicFramePr>
        <p:xfrm>
          <a:off x="228600" y="34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7" name="Google Shape;1227;p107"/>
          <p:cNvGraphicFramePr/>
          <p:nvPr/>
        </p:nvGraphicFramePr>
        <p:xfrm>
          <a:off x="4800600" y="34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8" name="Google Shape;1228;p107"/>
          <p:cNvGraphicFramePr/>
          <p:nvPr/>
        </p:nvGraphicFramePr>
        <p:xfrm>
          <a:off x="228600" y="29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100" u="none" cap="none" strike="noStrike"/>
                    </a:p>
                  </a:txBody>
                  <a:tcPr marT="34150" marB="341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9" name="Google Shape;1229;p107"/>
          <p:cNvGraphicFramePr/>
          <p:nvPr/>
        </p:nvGraphicFramePr>
        <p:xfrm>
          <a:off x="990600" y="38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207950"/>
                <a:gridCol w="207950"/>
                <a:gridCol w="209550"/>
                <a:gridCol w="207950"/>
                <a:gridCol w="207950"/>
                <a:gridCol w="207950"/>
                <a:gridCol w="209550"/>
                <a:gridCol w="207950"/>
              </a:tblGrid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0" name="Google Shape;1230;p107"/>
          <p:cNvGraphicFramePr/>
          <p:nvPr/>
        </p:nvGraphicFramePr>
        <p:xfrm>
          <a:off x="6553200" y="38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207950"/>
                <a:gridCol w="207950"/>
                <a:gridCol w="209550"/>
                <a:gridCol w="207950"/>
                <a:gridCol w="207950"/>
                <a:gridCol w="207950"/>
                <a:gridCol w="209550"/>
                <a:gridCol w="207950"/>
              </a:tblGrid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1" name="Google Shape;1231;p107"/>
          <p:cNvGraphicFramePr/>
          <p:nvPr/>
        </p:nvGraphicFramePr>
        <p:xfrm>
          <a:off x="6447975" y="8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207950"/>
                <a:gridCol w="207950"/>
                <a:gridCol w="209550"/>
                <a:gridCol w="207950"/>
                <a:gridCol w="207950"/>
                <a:gridCol w="207950"/>
                <a:gridCol w="209550"/>
                <a:gridCol w="2079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b="1" i="0"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</a:t>
                      </a:r>
                      <a:endParaRPr sz="1100" u="none" cap="none" strike="noStrike"/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75" marL="914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cxnSp>
        <p:nvCxnSpPr>
          <p:cNvPr id="1232" name="Google Shape;1232;p107"/>
          <p:cNvCxnSpPr/>
          <p:nvPr/>
        </p:nvCxnSpPr>
        <p:spPr>
          <a:xfrm rot="5400000">
            <a:off x="342838" y="2799891"/>
            <a:ext cx="228600" cy="3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33" name="Google Shape;1233;p107"/>
          <p:cNvCxnSpPr/>
          <p:nvPr/>
        </p:nvCxnSpPr>
        <p:spPr>
          <a:xfrm>
            <a:off x="1066800" y="268605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34" name="Google Shape;1234;p107"/>
          <p:cNvCxnSpPr/>
          <p:nvPr/>
        </p:nvCxnSpPr>
        <p:spPr>
          <a:xfrm flipH="1">
            <a:off x="1066800" y="2686050"/>
            <a:ext cx="3733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35" name="Google Shape;1235;p107"/>
          <p:cNvCxnSpPr/>
          <p:nvPr/>
        </p:nvCxnSpPr>
        <p:spPr>
          <a:xfrm flipH="1">
            <a:off x="2209800" y="2686050"/>
            <a:ext cx="3276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36" name="Google Shape;1236;p107"/>
          <p:cNvSpPr txBox="1"/>
          <p:nvPr/>
        </p:nvSpPr>
        <p:spPr>
          <a:xfrm>
            <a:off x="3385475" y="994550"/>
            <a:ext cx="266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to the right shift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Bring the next free one from the other side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7" name="Google Shape;1237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08"/>
          <p:cNvSpPr txBox="1"/>
          <p:nvPr>
            <p:ph type="title"/>
          </p:nvPr>
        </p:nvSpPr>
        <p:spPr>
          <a:xfrm>
            <a:off x="228600" y="0"/>
            <a:ext cx="8229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i="0" lang="en" sz="2500" u="none">
                <a:solidFill>
                  <a:srgbClr val="FF0000"/>
                </a:solidFill>
              </a:rPr>
              <a:t>Example 2</a:t>
            </a:r>
            <a:r>
              <a:rPr i="0" lang="en" sz="2500" u="none">
                <a:solidFill>
                  <a:schemeClr val="dk2"/>
                </a:solidFill>
              </a:rPr>
              <a:t>: 8-queen problem </a:t>
            </a:r>
            <a:endParaRPr sz="2500"/>
          </a:p>
        </p:txBody>
      </p:sp>
      <p:sp>
        <p:nvSpPr>
          <p:cNvPr id="1243" name="Google Shape;1243;p108"/>
          <p:cNvSpPr txBox="1"/>
          <p:nvPr/>
        </p:nvSpPr>
        <p:spPr>
          <a:xfrm>
            <a:off x="457200" y="1028700"/>
            <a:ext cx="81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Mutation: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any locus randomly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44" name="Google Shape;1244;p108"/>
          <p:cNvGraphicFramePr/>
          <p:nvPr/>
        </p:nvGraphicFramePr>
        <p:xfrm>
          <a:off x="1447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100" u="none" cap="none" strike="noStrike"/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5" name="Google Shape;1245;p108"/>
          <p:cNvGraphicFramePr/>
          <p:nvPr/>
        </p:nvGraphicFramePr>
        <p:xfrm>
          <a:off x="14478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50" marB="343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sp>
        <p:nvSpPr>
          <p:cNvPr id="1246" name="Google Shape;1246;p108"/>
          <p:cNvSpPr/>
          <p:nvPr/>
        </p:nvSpPr>
        <p:spPr>
          <a:xfrm>
            <a:off x="5486400" y="1657350"/>
            <a:ext cx="381000" cy="285900"/>
          </a:xfrm>
          <a:prstGeom prst="downArrow">
            <a:avLst>
              <a:gd fmla="val 108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47" name="Google Shape;1247;p108"/>
          <p:cNvGraphicFramePr/>
          <p:nvPr/>
        </p:nvGraphicFramePr>
        <p:xfrm>
          <a:off x="2514600" y="26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FF66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■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9"/>
                    </a:solidFill>
                  </a:tcPr>
                </a:tc>
              </a:tr>
            </a:tbl>
          </a:graphicData>
        </a:graphic>
      </p:graphicFrame>
      <p:sp>
        <p:nvSpPr>
          <p:cNvPr id="1248" name="Google Shape;1248;p108"/>
          <p:cNvSpPr txBox="1"/>
          <p:nvPr/>
        </p:nvSpPr>
        <p:spPr>
          <a:xfrm>
            <a:off x="6477000" y="4400550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Fitness: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9" name="Google Shape;1249;p108"/>
          <p:cNvSpPr txBox="1"/>
          <p:nvPr/>
        </p:nvSpPr>
        <p:spPr>
          <a:xfrm>
            <a:off x="6400800" y="4743450"/>
            <a:ext cx="25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22 % improvement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0" name="Google Shape;1250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Robot Navigation</a:t>
            </a:r>
            <a:endParaRPr/>
          </a:p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6" name="Google Shape;136;p11"/>
          <p:cNvGraphicFramePr/>
          <p:nvPr/>
        </p:nvGraphicFramePr>
        <p:xfrm>
          <a:off x="612800" y="244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11"/>
          <p:cNvSpPr txBox="1"/>
          <p:nvPr/>
        </p:nvSpPr>
        <p:spPr>
          <a:xfrm>
            <a:off x="457200" y="1143000"/>
            <a:ext cx="576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h(N), with h(N) = Manhattan distance to the goal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578500" y="1840100"/>
            <a:ext cx="1908600" cy="3936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2635900" y="1840100"/>
            <a:ext cx="19086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09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GA for TSP</a:t>
            </a:r>
            <a:endParaRPr sz="2500"/>
          </a:p>
        </p:txBody>
      </p:sp>
      <p:graphicFrame>
        <p:nvGraphicFramePr>
          <p:cNvPr id="1256" name="Google Shape;1256;p109"/>
          <p:cNvGraphicFramePr/>
          <p:nvPr/>
        </p:nvGraphicFramePr>
        <p:xfrm>
          <a:off x="35814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08025"/>
                <a:gridCol w="706425"/>
                <a:gridCol w="708025"/>
                <a:gridCol w="708025"/>
                <a:gridCol w="708025"/>
                <a:gridCol w="706425"/>
                <a:gridCol w="708025"/>
              </a:tblGrid>
              <a:tr h="2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391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304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465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405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692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550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400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340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7" name="Google Shape;1257;p109"/>
          <p:cNvGraphicFramePr/>
          <p:nvPr/>
        </p:nvGraphicFramePr>
        <p:xfrm>
          <a:off x="3048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1257300"/>
                <a:gridCol w="6477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Dhaka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Barisal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Cox Bazar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Sylhet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Rangpur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Jessore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8" name="Google Shape;1258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10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Initial Population for TSP</a:t>
            </a:r>
            <a:endParaRPr sz="2500"/>
          </a:p>
        </p:txBody>
      </p:sp>
      <p:graphicFrame>
        <p:nvGraphicFramePr>
          <p:cNvPr id="1264" name="Google Shape;1264;p110"/>
          <p:cNvGraphicFramePr/>
          <p:nvPr/>
        </p:nvGraphicFramePr>
        <p:xfrm>
          <a:off x="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600075"/>
                <a:gridCol w="1498600"/>
                <a:gridCol w="3311525"/>
                <a:gridCol w="11430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692+518+400+164+169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405+400+164+391+692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518+550+168+471+304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465+391+241+400+340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(4,5,3,6,1,2)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513+692+550+164+169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2088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391+241+513+471+168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692+513+241+164+168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513+304+391+550+168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513+405+169+391+550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(1,4,6,3,2,5)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241+400+550+405+471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2067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518+241+169+168+340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391+164+340+471+405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5" name="Google Shape;1265;p110"/>
          <p:cNvGraphicFramePr/>
          <p:nvPr/>
        </p:nvGraphicFramePr>
        <p:xfrm>
          <a:off x="64008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501650"/>
                <a:gridCol w="227000"/>
                <a:gridCol w="403225"/>
                <a:gridCol w="403225"/>
                <a:gridCol w="403225"/>
                <a:gridCol w="401625"/>
                <a:gridCol w="403225"/>
              </a:tblGrid>
              <a:tr h="1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391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304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465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405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692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550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513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400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340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Arial"/>
                        <a:buNone/>
                      </a:pPr>
                      <a:r>
                        <a:rPr i="0" lang="en" sz="6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6" name="Google Shape;1266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11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Fitness of Population</a:t>
            </a:r>
            <a:endParaRPr sz="2500"/>
          </a:p>
        </p:txBody>
      </p:sp>
      <p:graphicFrame>
        <p:nvGraphicFramePr>
          <p:cNvPr id="1272" name="Google Shape;1272;p111"/>
          <p:cNvGraphicFramePr/>
          <p:nvPr/>
        </p:nvGraphicFramePr>
        <p:xfrm>
          <a:off x="2057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(1,4,6,3,2,5)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2067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(4,5,3,6,1,2)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2088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73" name="Google Shape;1273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12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Parent selection</a:t>
            </a:r>
            <a:endParaRPr sz="2500"/>
          </a:p>
        </p:txBody>
      </p:sp>
      <p:graphicFrame>
        <p:nvGraphicFramePr>
          <p:cNvPr id="1279" name="Google Shape;1279;p112"/>
          <p:cNvGraphicFramePr/>
          <p:nvPr/>
        </p:nvGraphicFramePr>
        <p:xfrm>
          <a:off x="1981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(1,4,6,3,2,5)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2067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(4,5,3,6,1,2)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2088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80" name="Google Shape;1280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13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Crossover</a:t>
            </a:r>
            <a:endParaRPr sz="2500"/>
          </a:p>
        </p:txBody>
      </p:sp>
      <p:graphicFrame>
        <p:nvGraphicFramePr>
          <p:cNvPr id="1286" name="Google Shape;1286;p113"/>
          <p:cNvGraphicFramePr/>
          <p:nvPr/>
        </p:nvGraphicFramePr>
        <p:xfrm>
          <a:off x="19812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(1,4,6,3,2,5)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2067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(4,5,3,6,1,2)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2088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7" name="Google Shape;1287;p113"/>
          <p:cNvGraphicFramePr/>
          <p:nvPr/>
        </p:nvGraphicFramePr>
        <p:xfrm>
          <a:off x="2057400" y="44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/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(6,5,3,1,2,4)</a:t>
                      </a:r>
                      <a:endParaRPr sz="1100" u="none" cap="none" strike="noStrike"/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="0" baseline="-25000" i="0" lang="en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/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(3,1,4,5,6,2)</a:t>
                      </a:r>
                      <a:endParaRPr sz="1100" u="none" cap="none" strike="noStrike"/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88" name="Google Shape;1288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14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Mutation</a:t>
            </a:r>
            <a:endParaRPr sz="2500"/>
          </a:p>
        </p:txBody>
      </p:sp>
      <p:graphicFrame>
        <p:nvGraphicFramePr>
          <p:cNvPr id="1294" name="Google Shape;1294;p114"/>
          <p:cNvGraphicFramePr/>
          <p:nvPr/>
        </p:nvGraphicFramePr>
        <p:xfrm>
          <a:off x="19812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(1,4,6,3,2,5)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2067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(4,5,3,6,1,2)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2088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5" name="Google Shape;1295;p114"/>
          <p:cNvGraphicFramePr/>
          <p:nvPr/>
        </p:nvGraphicFramePr>
        <p:xfrm>
          <a:off x="2057400" y="44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,5,6,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96" name="Google Shape;1296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15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Mutation</a:t>
            </a:r>
            <a:endParaRPr sz="2500"/>
          </a:p>
        </p:txBody>
      </p:sp>
      <p:graphicFrame>
        <p:nvGraphicFramePr>
          <p:cNvPr id="1302" name="Google Shape;1302;p115"/>
          <p:cNvGraphicFramePr/>
          <p:nvPr/>
        </p:nvGraphicFramePr>
        <p:xfrm>
          <a:off x="19812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(1,4,6,3,2,5)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2067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(4,5,3,6,1,2)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2088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3" name="Google Shape;1303;p115"/>
          <p:cNvGraphicFramePr/>
          <p:nvPr/>
        </p:nvGraphicFramePr>
        <p:xfrm>
          <a:off x="2057400" y="44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1701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,5,6,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04" name="Google Shape;1304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16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New Population</a:t>
            </a:r>
            <a:endParaRPr sz="2500"/>
          </a:p>
        </p:txBody>
      </p:sp>
      <p:graphicFrame>
        <p:nvGraphicFramePr>
          <p:cNvPr id="1310" name="Google Shape;1310;p116"/>
          <p:cNvGraphicFramePr/>
          <p:nvPr/>
        </p:nvGraphicFramePr>
        <p:xfrm>
          <a:off x="19812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(1,4,6,3,2,5)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2067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(4,5,3,6,1,2)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2088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1" name="Google Shape;1311;p116"/>
          <p:cNvGraphicFramePr/>
          <p:nvPr/>
        </p:nvGraphicFramePr>
        <p:xfrm>
          <a:off x="2057400" y="44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1701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,5,6,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275" marB="342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</a:tr>
            </a:tbl>
          </a:graphicData>
        </a:graphic>
      </p:graphicFrame>
      <p:sp>
        <p:nvSpPr>
          <p:cNvPr id="1312" name="Google Shape;1312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17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New Population</a:t>
            </a:r>
            <a:endParaRPr sz="2500"/>
          </a:p>
        </p:txBody>
      </p:sp>
      <p:graphicFrame>
        <p:nvGraphicFramePr>
          <p:cNvPr id="1318" name="Google Shape;1318;p117"/>
          <p:cNvGraphicFramePr/>
          <p:nvPr/>
        </p:nvGraphicFramePr>
        <p:xfrm>
          <a:off x="1981200" y="1348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1701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r>
                        <a:rPr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,5,6,</a:t>
                      </a: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r>
                        <a:rPr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B05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9" name="Google Shape;1319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8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After One Iteration</a:t>
            </a:r>
            <a:endParaRPr sz="2500"/>
          </a:p>
        </p:txBody>
      </p:sp>
      <p:graphicFrame>
        <p:nvGraphicFramePr>
          <p:cNvPr id="1325" name="Google Shape;1325;p118"/>
          <p:cNvGraphicFramePr/>
          <p:nvPr/>
        </p:nvGraphicFramePr>
        <p:xfrm>
          <a:off x="1981200" y="1348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{E48E44B8-6AE7-491A-93E2-FD5F27C3015A}</a:tableStyleId>
              </a:tblPr>
              <a:tblGrid>
                <a:gridCol w="717550"/>
                <a:gridCol w="2138350"/>
                <a:gridCol w="1184275"/>
                <a:gridCol w="11842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(3,4,1,2,6,5)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1436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(6,2,3,1,5,4)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1701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r>
                        <a:rPr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(3,1,2,5,6,4)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r>
                        <a:rPr baseline="-25000" i="0" lang="en" sz="1400" u="none" cap="none" strike="noStrik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(3,1,6,5,2,4)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(3,5,4,1,6,2)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1778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(3,1,4,5,2,6)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1784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(2,3,1,4,6,5)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1837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(4,5,1,3,6,2)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1926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(5,3,4,6,1,2)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1943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(4,3,6,2,5,1)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(5,4,2,1,3,6)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2028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(2,4,6,1,3,5)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rgbClr val="FF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2052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</a:t>
                      </a:r>
                      <a:r>
                        <a:rPr baseline="-25000" i="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7150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6" name="Google Shape;1326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Robot Navigation</a:t>
            </a:r>
            <a:endParaRPr/>
          </a:p>
        </p:txBody>
      </p: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Google Shape;146;p12"/>
          <p:cNvGraphicFramePr/>
          <p:nvPr/>
        </p:nvGraphicFramePr>
        <p:xfrm>
          <a:off x="612800" y="244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12"/>
          <p:cNvSpPr txBox="1"/>
          <p:nvPr/>
        </p:nvSpPr>
        <p:spPr>
          <a:xfrm>
            <a:off x="457200" y="1143000"/>
            <a:ext cx="576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h(N), with h(N) = Manhattan distance to the goal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578500" y="1840100"/>
            <a:ext cx="1908600" cy="3936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2635900" y="1840100"/>
            <a:ext cx="19086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5083225" y="1661750"/>
            <a:ext cx="29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possible path using Greedy Best-First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19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TSP Example: 30 Cities</a:t>
            </a:r>
            <a:endParaRPr sz="2500"/>
          </a:p>
        </p:txBody>
      </p:sp>
      <p:pic>
        <p:nvPicPr>
          <p:cNvPr id="1332" name="Google Shape;1332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85850"/>
            <a:ext cx="582930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2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Solution </a:t>
            </a:r>
            <a:r>
              <a:rPr baseline="-25000" i="0" lang="en" sz="2500" u="none">
                <a:solidFill>
                  <a:schemeClr val="dk2"/>
                </a:solidFill>
              </a:rPr>
              <a:t>i</a:t>
            </a:r>
            <a:r>
              <a:rPr i="0" lang="en" sz="2500" u="none">
                <a:solidFill>
                  <a:schemeClr val="dk2"/>
                </a:solidFill>
              </a:rPr>
              <a:t> (Distance = 941)</a:t>
            </a:r>
            <a:endParaRPr sz="2500"/>
          </a:p>
        </p:txBody>
      </p:sp>
      <p:pic>
        <p:nvPicPr>
          <p:cNvPr id="1339" name="Google Shape;1339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73944"/>
            <a:ext cx="5943600" cy="3440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21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Solution </a:t>
            </a:r>
            <a:r>
              <a:rPr baseline="-25000" i="0" lang="en" sz="2500" u="none">
                <a:solidFill>
                  <a:schemeClr val="dk2"/>
                </a:solidFill>
              </a:rPr>
              <a:t>j</a:t>
            </a:r>
            <a:r>
              <a:rPr i="0" lang="en" sz="2500" u="none">
                <a:solidFill>
                  <a:schemeClr val="dk2"/>
                </a:solidFill>
              </a:rPr>
              <a:t>(Distance = 800)</a:t>
            </a:r>
            <a:endParaRPr sz="2500"/>
          </a:p>
        </p:txBody>
      </p:sp>
      <p:pic>
        <p:nvPicPr>
          <p:cNvPr id="1346" name="Google Shape;1346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73944"/>
            <a:ext cx="5829300" cy="3440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22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Solution </a:t>
            </a:r>
            <a:r>
              <a:rPr baseline="-25000" i="0" lang="en" sz="2500" u="none">
                <a:solidFill>
                  <a:schemeClr val="dk2"/>
                </a:solidFill>
              </a:rPr>
              <a:t>k</a:t>
            </a:r>
            <a:r>
              <a:rPr i="0" lang="en" sz="2500" u="none">
                <a:solidFill>
                  <a:schemeClr val="dk2"/>
                </a:solidFill>
              </a:rPr>
              <a:t>(Distance = 652)</a:t>
            </a:r>
            <a:endParaRPr sz="2500"/>
          </a:p>
        </p:txBody>
      </p:sp>
      <p:pic>
        <p:nvPicPr>
          <p:cNvPr id="1353" name="Google Shape;1353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51321"/>
            <a:ext cx="6000749" cy="346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23"/>
          <p:cNvSpPr txBox="1"/>
          <p:nvPr>
            <p:ph type="title"/>
          </p:nvPr>
        </p:nvSpPr>
        <p:spPr>
          <a:xfrm>
            <a:off x="457200" y="1714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Best Solution (Distance = 420)</a:t>
            </a:r>
            <a:endParaRPr sz="2500"/>
          </a:p>
        </p:txBody>
      </p:sp>
      <p:pic>
        <p:nvPicPr>
          <p:cNvPr id="1360" name="Google Shape;1360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73944"/>
            <a:ext cx="5829300" cy="3440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24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Representation</a:t>
            </a:r>
            <a:endParaRPr sz="2500"/>
          </a:p>
        </p:txBody>
      </p:sp>
      <p:sp>
        <p:nvSpPr>
          <p:cNvPr id="1367" name="Google Shape;1367;p124"/>
          <p:cNvSpPr txBox="1"/>
          <p:nvPr/>
        </p:nvSpPr>
        <p:spPr>
          <a:xfrm>
            <a:off x="1752600" y="1371600"/>
            <a:ext cx="5486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Usual : bit string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: array, tree, linked list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other data structure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8" name="Google Shape;1368;p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25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Population size</a:t>
            </a:r>
            <a:endParaRPr sz="2500"/>
          </a:p>
        </p:txBody>
      </p:sp>
      <p:sp>
        <p:nvSpPr>
          <p:cNvPr id="1374" name="Google Shape;1374;p125"/>
          <p:cNvSpPr txBox="1"/>
          <p:nvPr/>
        </p:nvSpPr>
        <p:spPr>
          <a:xfrm>
            <a:off x="76200" y="1103709"/>
            <a:ext cx="8458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Population size: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 population run the risk of seriously </a:t>
            </a:r>
            <a:r>
              <a:rPr b="0" i="0" lang="en" sz="18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under-covering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solution space, while large populations will require </a:t>
            </a:r>
            <a:r>
              <a:rPr b="0" i="0" lang="en" sz="18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computational resources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Empirical results suggest that population sizes around 30 are adequate in many cases, but 50-100 are more common.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5" name="Google Shape;1375;p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26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Population Module</a:t>
            </a:r>
            <a:endParaRPr sz="2500"/>
          </a:p>
        </p:txBody>
      </p:sp>
      <p:sp>
        <p:nvSpPr>
          <p:cNvPr id="1381" name="Google Shape;1381;p126"/>
          <p:cNvSpPr txBox="1"/>
          <p:nvPr/>
        </p:nvSpPr>
        <p:spPr>
          <a:xfrm>
            <a:off x="150700" y="722700"/>
            <a:ext cx="8764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n" sz="18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Delete-All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Deletes all the members of the current population and replaces them with the same number of chromosomes that have just been created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n" sz="18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Steady-State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Deletes </a:t>
            </a:r>
            <a:r>
              <a:rPr b="1" i="1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old members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replaces them 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</a:t>
            </a:r>
            <a:r>
              <a:rPr b="1" i="1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members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 </a:t>
            </a:r>
            <a:r>
              <a:rPr b="0" i="1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parameter But </a:t>
            </a:r>
            <a:r>
              <a:rPr b="0" i="1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you delete the worst individuals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b="0" i="1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pick them at random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b="0" i="1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the chromosomes that you used as parents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n" sz="18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Steady-State-No-Duplicates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Same as steady-state but checks that 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duplicate chromosomes are added to the population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This adds to the computational overhead but can mean that more of the search space is explored</a:t>
            </a:r>
            <a:endParaRPr b="1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2" name="Google Shape;1382;p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7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Elitism</a:t>
            </a:r>
            <a:endParaRPr sz="2500"/>
          </a:p>
        </p:txBody>
      </p:sp>
      <p:sp>
        <p:nvSpPr>
          <p:cNvPr id="1388" name="Google Shape;1388;p127"/>
          <p:cNvSpPr txBox="1"/>
          <p:nvPr/>
        </p:nvSpPr>
        <p:spPr>
          <a:xfrm>
            <a:off x="190875" y="1103700"/>
            <a:ext cx="8724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Generation Gap: 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fraction of the population that is replaced each cycle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A generation gap of 1.0 means that the whole population is replaced by the offspring. A generation gap of 0.01 (given a population size of 100) means one will be replaced in each iteration.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Elitism: </a:t>
            </a:r>
            <a:r>
              <a:rPr b="1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fraction of the population that is guaranteed to  survive to the next cycle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An elitism rate of 0.99 (given a population size of 100) means 1 will be replaced and  an elitism rate of 0.01 means 99 will be replaced.</a:t>
            </a:r>
            <a:endParaRPr b="0" i="0" sz="1800" u="sng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9" name="Google Shape;1389;p1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28"/>
          <p:cNvSpPr txBox="1"/>
          <p:nvPr>
            <p:ph type="title"/>
          </p:nvPr>
        </p:nvSpPr>
        <p:spPr>
          <a:xfrm>
            <a:off x="0" y="0"/>
            <a:ext cx="9144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>
                <a:solidFill>
                  <a:schemeClr val="dk2"/>
                </a:solidFill>
              </a:rPr>
              <a:t>Crossover and Mutation </a:t>
            </a:r>
            <a:endParaRPr sz="2500"/>
          </a:p>
        </p:txBody>
      </p:sp>
      <p:sp>
        <p:nvSpPr>
          <p:cNvPr id="1395" name="Google Shape;1395;p128"/>
          <p:cNvSpPr txBox="1"/>
          <p:nvPr/>
        </p:nvSpPr>
        <p:spPr>
          <a:xfrm>
            <a:off x="180825" y="1103700"/>
            <a:ext cx="8734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Decade long debate: which one is better / necessary / main-background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 (at least, rather wide agreement):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depends on the problem, but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" sz="18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general, it is good to have both</a:t>
            </a:r>
            <a:endParaRPr b="1" i="0" sz="18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both have different role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mutation-only-EA is possible, crossover-only-EA would not work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(new component will not generate otherwise)</a:t>
            </a:r>
            <a:endParaRPr b="0" i="0" sz="18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6" name="Google Shape;1396;p1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Robot Navigation</a:t>
            </a:r>
            <a:endParaRPr/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7" name="Google Shape;157;p13"/>
          <p:cNvGraphicFramePr/>
          <p:nvPr/>
        </p:nvGraphicFramePr>
        <p:xfrm>
          <a:off x="612800" y="244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13"/>
          <p:cNvSpPr txBox="1"/>
          <p:nvPr/>
        </p:nvSpPr>
        <p:spPr>
          <a:xfrm>
            <a:off x="457200" y="1143000"/>
            <a:ext cx="576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h(N), with h(N) = Manhattan distance to the goal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578500" y="1840100"/>
            <a:ext cx="1908600" cy="3936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2635900" y="1840100"/>
            <a:ext cx="19086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5083225" y="1661750"/>
            <a:ext cx="29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possible path using Greedy Best-First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29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Issues with GA</a:t>
            </a:r>
            <a:endParaRPr sz="2500"/>
          </a:p>
        </p:txBody>
      </p:sp>
      <p:sp>
        <p:nvSpPr>
          <p:cNvPr id="1402" name="Google Shape;1402;p129"/>
          <p:cNvSpPr txBox="1"/>
          <p:nvPr/>
        </p:nvSpPr>
        <p:spPr>
          <a:xfrm>
            <a:off x="645625" y="1237200"/>
            <a:ext cx="8077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Choosing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implementation issues: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60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60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population size, mutation rate,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60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selection, deletion policies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6062" lvl="1" marL="741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crossover, mutation operators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Termination Criteria (when to stop, feasible, complete, optimal, etc.)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Solution is only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good as the evaluation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(often hardest part). If the evaluation function is not good, solution will fail.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3" name="Google Shape;1403;p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3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Benefits of GA</a:t>
            </a:r>
            <a:endParaRPr sz="2500"/>
          </a:p>
        </p:txBody>
      </p:sp>
      <p:sp>
        <p:nvSpPr>
          <p:cNvPr id="1409" name="Google Shape;1409;p130"/>
          <p:cNvSpPr txBox="1"/>
          <p:nvPr/>
        </p:nvSpPr>
        <p:spPr>
          <a:xfrm>
            <a:off x="381000" y="1485900"/>
            <a:ext cx="807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54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Concept is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understand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54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separate from application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54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for “noisy” environments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54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answer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answer gets better with time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54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Inherently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parallel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easily distributable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0" name="Google Shape;1410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31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" sz="2500" u="none"/>
              <a:t>When to use GA</a:t>
            </a:r>
            <a:endParaRPr sz="2500"/>
          </a:p>
        </p:txBody>
      </p:sp>
      <p:sp>
        <p:nvSpPr>
          <p:cNvPr id="1416" name="Google Shape;1416;p131"/>
          <p:cNvSpPr txBox="1"/>
          <p:nvPr/>
        </p:nvSpPr>
        <p:spPr>
          <a:xfrm>
            <a:off x="311700" y="1122925"/>
            <a:ext cx="8305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Alternate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solutions are too slow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overly complicated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25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 an exploratory tool to examine new approaches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25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is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similar to one that has already </a:t>
            </a: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been successfully solved by using a GA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25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Want to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hybridize with an existing solution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7" name="Google Shape;1417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423" name="Google Shape;1423;p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Prof. Dr. Saifuddin Md. Tareeq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Professor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Department of Computer Science &amp; Engineering, University of Dhaka</a:t>
            </a:r>
            <a:endParaRPr sz="1050">
              <a:solidFill>
                <a:schemeClr val="dk1"/>
              </a:solidFill>
              <a:highlight>
                <a:srgbClr val="DDDDD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" sz="2000">
                <a:solidFill>
                  <a:schemeClr val="dk1"/>
                </a:solidFill>
              </a:rPr>
              <a:t>Dr. Md. Hasanuzzaman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</a:rPr>
              <a:t>Professor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Department of Computer Science &amp; Engineering, University of Dhaka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DDDDD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eorgia"/>
              <a:buNone/>
            </a:pPr>
            <a:r>
              <a:rPr b="1" lang="en" sz="3000"/>
              <a:t>Recommended Textbooks</a:t>
            </a:r>
            <a:endParaRPr sz="3000"/>
          </a:p>
        </p:txBody>
      </p:sp>
      <p:sp>
        <p:nvSpPr>
          <p:cNvPr id="1430" name="Google Shape;1430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533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[Negnevitsky, 2001] M. Negnevitsky “ Artificial Intelligence: A guide to Intelligent Systems”, Pearson Education Limited, England, 2002.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FF3300"/>
                </a:solidFill>
              </a:rPr>
              <a:t>[Russel, 2003] S. Russell and P. Norvig Artificial Intelligence: A Modern Approach Prentice Hall, 2003, Second Edition (Informed Searching)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mic Sans MS"/>
              <a:buChar char="❖"/>
            </a:pPr>
            <a:r>
              <a:rPr lang="en">
                <a:solidFill>
                  <a:srgbClr val="FF3300"/>
                </a:solidFill>
              </a:rPr>
              <a:t>[Patterson, 1990] D. W. Patterson, “Introduction to Artificial Intelligence and Expert Systems”, Prentice-Hall Inc., Englewood Cliffs, N.J, USA, 1990.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[Minsky, 1974] M. Minsky “A Framework for Representing Knowledge”, MIT-AI Laboratory Memo 306, 1974.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[Hubel, 1995] David H. Hubel, “Eye, Brain, and Vision”</a:t>
            </a:r>
            <a:endParaRPr>
              <a:solidFill>
                <a:schemeClr val="dk1"/>
              </a:solidFill>
            </a:endParaRPr>
          </a:p>
          <a:p>
            <a:pPr indent="-520700" lvl="0" marL="5334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❖"/>
            </a:pPr>
            <a:r>
              <a:rPr lang="en">
                <a:solidFill>
                  <a:schemeClr val="dk1"/>
                </a:solidFill>
              </a:rPr>
              <a:t>[Ballard, 1982] D. H. Ballard and C. M. Brown, “Computer Vision”,        Prentice Hall, 1982.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31" name="Google Shape;1431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Robot Navigation, Multiple Possibilities</a:t>
            </a:r>
            <a:endParaRPr/>
          </a:p>
        </p:txBody>
      </p:sp>
      <p:sp>
        <p:nvSpPr>
          <p:cNvPr id="167" name="Google Shape;1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8" name="Google Shape;168;p14"/>
          <p:cNvGraphicFramePr/>
          <p:nvPr/>
        </p:nvGraphicFramePr>
        <p:xfrm>
          <a:off x="170775" y="29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</a:tblGrid>
              <a:tr h="3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1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14"/>
          <p:cNvGraphicFramePr/>
          <p:nvPr/>
        </p:nvGraphicFramePr>
        <p:xfrm>
          <a:off x="170775" y="8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  <a:gridCol w="510150"/>
              </a:tblGrid>
              <a:tr h="3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14"/>
          <p:cNvSpPr txBox="1"/>
          <p:nvPr/>
        </p:nvSpPr>
        <p:spPr>
          <a:xfrm>
            <a:off x="5932950" y="2141500"/>
            <a:ext cx="307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one is best ?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One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search strategy is not optimal.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Issues of Greedy Best-First Search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What happens when the search faces a dead end 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It backtracks like dfs and starts with next best possible choice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 What happens if state repetition occurs ?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 need to track the states which are visited otherwise we might fall into infinite same state searching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Greedy Best-First Search: Pseudocode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function Greedy-Best-First(node n, visited={})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if (goal is reached) return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next = {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for v ∈ adj[n]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	if (v is not visited) next = next U {v}, g[v]=g[n]+edge(n,v)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sort next over h(n) for each node // greedy choice set 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	while(next is not empty) {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u = next.top(), visited = visited U {u}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rem_cost = Greedy-Best-First(u, visited)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If (rem_cost is not ∞) return g(u)+rem_cost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return ∞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6151825" y="1027875"/>
            <a:ext cx="27984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g[ ]: distance from source to a node,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 [ ]: which nodes are visited/explored/expanded to reach goal state 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6092050" y="3118650"/>
            <a:ext cx="27645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Greedy Best-First Search is actually DFS with greedy choice move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/>
              <a:t>Properties of greedy best-first search</a:t>
            </a:r>
            <a:endParaRPr sz="3000"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99FF66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Complete?</a:t>
            </a:r>
            <a:r>
              <a:rPr lang="en" sz="2000">
                <a:solidFill>
                  <a:srgbClr val="FFFF00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Generally yes. But it bears the same effects as DFS, it might fall into infinite-path due to heuristic function. Also need to track the visited states in the case of cycles.</a:t>
            </a:r>
            <a:endParaRPr sz="2000">
              <a:solidFill>
                <a:schemeClr val="dk1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99FF66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Time?</a:t>
            </a:r>
            <a:r>
              <a:rPr lang="en" sz="2000">
                <a:solidFill>
                  <a:srgbClr val="FFFF00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m</a:t>
            </a:r>
            <a:r>
              <a:rPr i="1" lang="en" sz="2000">
                <a:solidFill>
                  <a:schemeClr val="dk1"/>
                </a:solidFill>
              </a:rPr>
              <a:t>)</a:t>
            </a:r>
            <a:r>
              <a:rPr lang="en" sz="2000">
                <a:solidFill>
                  <a:schemeClr val="dk1"/>
                </a:solidFill>
              </a:rPr>
              <a:t>, but a good heuristic can give dramatic improvement</a:t>
            </a:r>
            <a:endParaRPr sz="2000">
              <a:solidFill>
                <a:schemeClr val="dk1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Space?</a:t>
            </a:r>
            <a:r>
              <a:rPr lang="en" sz="2000">
                <a:solidFill>
                  <a:srgbClr val="FFFF00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O(b</a:t>
            </a:r>
            <a:r>
              <a:rPr baseline="30000" i="1" lang="en" sz="2000">
                <a:solidFill>
                  <a:schemeClr val="dk1"/>
                </a:solidFill>
              </a:rPr>
              <a:t>m</a:t>
            </a:r>
            <a:r>
              <a:rPr i="1" lang="en" sz="2000">
                <a:solidFill>
                  <a:schemeClr val="dk1"/>
                </a:solidFill>
              </a:rPr>
              <a:t>) </a:t>
            </a:r>
            <a:r>
              <a:rPr lang="en" sz="2000">
                <a:solidFill>
                  <a:schemeClr val="dk1"/>
                </a:solidFill>
              </a:rPr>
              <a:t>- keeps all nodes in memory, otherwise repetition search, need to handle carefully</a:t>
            </a:r>
            <a:endParaRPr sz="2000">
              <a:solidFill>
                <a:schemeClr val="dk1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Optimal?</a:t>
            </a:r>
            <a:r>
              <a:rPr lang="en" sz="2000">
                <a:solidFill>
                  <a:srgbClr val="FFFF00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No - No guarantees about the cost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A* Search: Minimizing the total estimated solution Cost</a:t>
            </a:r>
            <a:endParaRPr sz="2400"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We kept looking at nodes </a:t>
            </a:r>
            <a:r>
              <a:rPr lang="en" sz="2000">
                <a:solidFill>
                  <a:srgbClr val="FF0000"/>
                </a:solidFill>
              </a:rPr>
              <a:t>closer and closer to the goal</a:t>
            </a:r>
            <a:r>
              <a:rPr lang="en" sz="2000">
                <a:solidFill>
                  <a:schemeClr val="dk1"/>
                </a:solidFill>
              </a:rPr>
              <a:t>, but were accumulating costs as we got further from the initial state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Our goal is not to </a:t>
            </a:r>
            <a:r>
              <a:rPr lang="en" sz="2000">
                <a:solidFill>
                  <a:srgbClr val="00B050"/>
                </a:solidFill>
              </a:rPr>
              <a:t>minimize the distance from the current head of our path to the goal</a:t>
            </a:r>
            <a:r>
              <a:rPr lang="en" sz="2000">
                <a:solidFill>
                  <a:schemeClr val="dk1"/>
                </a:solidFill>
              </a:rPr>
              <a:t>, we want to minimize the </a:t>
            </a:r>
            <a:r>
              <a:rPr i="1" lang="en" sz="2000">
                <a:solidFill>
                  <a:srgbClr val="FF0000"/>
                </a:solidFill>
              </a:rPr>
              <a:t>overall</a:t>
            </a:r>
            <a:r>
              <a:rPr lang="en" sz="2000">
                <a:solidFill>
                  <a:schemeClr val="dk1"/>
                </a:solidFill>
              </a:rPr>
              <a:t> length of the path to the goal!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Let </a:t>
            </a:r>
            <a:r>
              <a:rPr lang="en" sz="2000">
                <a:solidFill>
                  <a:srgbClr val="FF0000"/>
                </a:solidFill>
              </a:rPr>
              <a:t>g(N)</a:t>
            </a:r>
            <a:r>
              <a:rPr lang="en" sz="2000">
                <a:solidFill>
                  <a:schemeClr val="dk1"/>
                </a:solidFill>
              </a:rPr>
              <a:t> be the cost of the best  path found so far between the initial  node and N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 f(N) = g(N) + h(N)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of Greedy Best-First Search</a:t>
            </a:r>
            <a:endParaRPr/>
          </a:p>
        </p:txBody>
      </p:sp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1458375" y="1059825"/>
            <a:ext cx="453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753375" y="2126625"/>
            <a:ext cx="548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763175" y="2126625"/>
            <a:ext cx="548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n2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382175" y="3650625"/>
            <a:ext cx="453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1" name="Google Shape;211;p19"/>
          <p:cNvCxnSpPr>
            <a:stCxn id="208" idx="4"/>
            <a:endCxn id="210" idx="1"/>
          </p:cNvCxnSpPr>
          <p:nvPr/>
        </p:nvCxnSpPr>
        <p:spPr>
          <a:xfrm>
            <a:off x="1027725" y="2699325"/>
            <a:ext cx="420900" cy="10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9"/>
          <p:cNvCxnSpPr>
            <a:stCxn id="209" idx="4"/>
            <a:endCxn id="210" idx="7"/>
          </p:cNvCxnSpPr>
          <p:nvPr/>
        </p:nvCxnSpPr>
        <p:spPr>
          <a:xfrm flipH="1">
            <a:off x="1769025" y="2699325"/>
            <a:ext cx="268500" cy="10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9"/>
          <p:cNvCxnSpPr>
            <a:stCxn id="207" idx="3"/>
            <a:endCxn id="208" idx="0"/>
          </p:cNvCxnSpPr>
          <p:nvPr/>
        </p:nvCxnSpPr>
        <p:spPr>
          <a:xfrm flipH="1">
            <a:off x="1027659" y="1548655"/>
            <a:ext cx="4971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9"/>
          <p:cNvCxnSpPr>
            <a:stCxn id="207" idx="5"/>
            <a:endCxn id="209" idx="0"/>
          </p:cNvCxnSpPr>
          <p:nvPr/>
        </p:nvCxnSpPr>
        <p:spPr>
          <a:xfrm>
            <a:off x="1845291" y="1548655"/>
            <a:ext cx="1923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9"/>
          <p:cNvSpPr txBox="1"/>
          <p:nvPr/>
        </p:nvSpPr>
        <p:spPr>
          <a:xfrm>
            <a:off x="1881750" y="3058900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h(n2)=100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205350" y="2982700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h(n1)=200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433950" y="1611100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g(n1)=1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957950" y="1611100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g(n2)=300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2662375" y="2016625"/>
            <a:ext cx="3024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Greedy Best-First Search chooses n2 because of better h(n)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6435050" y="1212225"/>
            <a:ext cx="21300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it increases overall cost, greedy choice did not provide optimal results.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4158785" y="1411429"/>
            <a:ext cx="2253600" cy="605200"/>
          </a:xfrm>
          <a:custGeom>
            <a:rect b="b" l="l" r="r" t="t"/>
            <a:pathLst>
              <a:path extrusionOk="0" h="24208" w="90144">
                <a:moveTo>
                  <a:pt x="869" y="24208"/>
                </a:moveTo>
                <a:cubicBezTo>
                  <a:pt x="1322" y="21262"/>
                  <a:pt x="-2605" y="8271"/>
                  <a:pt x="3588" y="6534"/>
                </a:cubicBezTo>
                <a:cubicBezTo>
                  <a:pt x="9781" y="4797"/>
                  <a:pt x="31534" y="14843"/>
                  <a:pt x="38029" y="13785"/>
                </a:cubicBezTo>
                <a:cubicBezTo>
                  <a:pt x="44525" y="12728"/>
                  <a:pt x="36821" y="944"/>
                  <a:pt x="42561" y="189"/>
                </a:cubicBezTo>
                <a:cubicBezTo>
                  <a:pt x="48301" y="-566"/>
                  <a:pt x="64541" y="8347"/>
                  <a:pt x="72471" y="9253"/>
                </a:cubicBezTo>
                <a:cubicBezTo>
                  <a:pt x="80402" y="10160"/>
                  <a:pt x="87199" y="6232"/>
                  <a:pt x="90144" y="56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2903575" y="3964150"/>
            <a:ext cx="31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A* searches focuses on both h(n) and g(n) to make decisions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000"/>
              <a:t>Search Algorithms</a:t>
            </a:r>
            <a:endParaRPr sz="3000"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Blind/Uninformed search – BFS, DFS, uniform cost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rgbClr val="FF0000"/>
                </a:solidFill>
              </a:rPr>
              <a:t>no notion </a:t>
            </a:r>
            <a:r>
              <a:rPr lang="en" sz="2000">
                <a:solidFill>
                  <a:schemeClr val="dk1"/>
                </a:solidFill>
              </a:rPr>
              <a:t>concept of the “</a:t>
            </a:r>
            <a:r>
              <a:rPr lang="en" sz="2000">
                <a:solidFill>
                  <a:srgbClr val="FF0000"/>
                </a:solidFill>
              </a:rPr>
              <a:t>right direction</a:t>
            </a:r>
            <a:r>
              <a:rPr lang="en" sz="2000">
                <a:solidFill>
                  <a:schemeClr val="dk1"/>
                </a:solidFill>
              </a:rPr>
              <a:t>”</a:t>
            </a:r>
            <a:endParaRPr sz="20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can only recognize goal </a:t>
            </a:r>
            <a:r>
              <a:rPr lang="en" sz="2000">
                <a:solidFill>
                  <a:srgbClr val="FF0000"/>
                </a:solidFill>
              </a:rPr>
              <a:t>once it’s achieved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Informed search </a:t>
            </a:r>
            <a:r>
              <a:rPr lang="en" sz="2000">
                <a:solidFill>
                  <a:schemeClr val="dk1"/>
                </a:solidFill>
              </a:rPr>
              <a:t>– we have </a:t>
            </a:r>
            <a:r>
              <a:rPr lang="en" sz="2000">
                <a:solidFill>
                  <a:srgbClr val="FF0000"/>
                </a:solidFill>
              </a:rPr>
              <a:t>rough idea of how good various states are</a:t>
            </a:r>
            <a:r>
              <a:rPr lang="en" sz="2000">
                <a:solidFill>
                  <a:schemeClr val="dk1"/>
                </a:solidFill>
              </a:rPr>
              <a:t>, and use this knowledge to guide our search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/>
              <a:t>Admissible Heuristic</a:t>
            </a:r>
            <a:endParaRPr sz="3000"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 Let </a:t>
            </a:r>
            <a:r>
              <a:rPr lang="en" sz="2000">
                <a:solidFill>
                  <a:srgbClr val="FF0000"/>
                </a:solidFill>
              </a:rPr>
              <a:t>h*(N) </a:t>
            </a:r>
            <a:r>
              <a:rPr lang="en" sz="2000">
                <a:solidFill>
                  <a:schemeClr val="dk1"/>
                </a:solidFill>
              </a:rPr>
              <a:t>be the </a:t>
            </a:r>
            <a:r>
              <a:rPr lang="en" sz="2000">
                <a:solidFill>
                  <a:srgbClr val="FF3300"/>
                </a:solidFill>
              </a:rPr>
              <a:t>true </a:t>
            </a:r>
            <a:r>
              <a:rPr lang="en" sz="2000">
                <a:solidFill>
                  <a:schemeClr val="dk1"/>
                </a:solidFill>
              </a:rPr>
              <a:t>cost of the optimal path from N to a goal node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 Heuristic </a:t>
            </a:r>
            <a:r>
              <a:rPr lang="en" sz="2000">
                <a:solidFill>
                  <a:srgbClr val="FF0000"/>
                </a:solidFill>
              </a:rPr>
              <a:t>h(N)</a:t>
            </a:r>
            <a:r>
              <a:rPr lang="en" sz="2000">
                <a:solidFill>
                  <a:schemeClr val="dk1"/>
                </a:solidFill>
              </a:rPr>
              <a:t> is </a:t>
            </a:r>
            <a:r>
              <a:rPr lang="en" sz="2000">
                <a:solidFill>
                  <a:srgbClr val="FF0000"/>
                </a:solidFill>
              </a:rPr>
              <a:t>admissible </a:t>
            </a:r>
            <a:r>
              <a:rPr lang="en" sz="2000">
                <a:solidFill>
                  <a:schemeClr val="dk1"/>
                </a:solidFill>
              </a:rPr>
              <a:t>if: </a:t>
            </a:r>
            <a:br>
              <a:rPr lang="en" sz="2000">
                <a:solidFill>
                  <a:schemeClr val="dk1"/>
                </a:solidFill>
              </a:rPr>
            </a:b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</a:t>
            </a:r>
            <a:r>
              <a:rPr lang="en" sz="2000">
                <a:solidFill>
                  <a:srgbClr val="FF0000"/>
                </a:solidFill>
              </a:rPr>
              <a:t>0 ≤ h(N) ≤ h*(N)</a:t>
            </a:r>
            <a:endParaRPr sz="2000">
              <a:solidFill>
                <a:schemeClr val="dk1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CC6600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CC6600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An admissible heuristic is always optimistic (never over approximate results)</a:t>
            </a:r>
            <a:endParaRPr sz="2000"/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4705850" y="2564450"/>
            <a:ext cx="3285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g(n) + h(n) &lt;= actual cost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Due to admissible heuristics, f(n) is never over approximated.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4000"/>
              <a:t>A</a:t>
            </a:r>
            <a:r>
              <a:rPr baseline="30000" lang="en" sz="4000"/>
              <a:t>*</a:t>
            </a:r>
            <a:r>
              <a:rPr lang="en" sz="4000"/>
              <a:t> search</a:t>
            </a:r>
            <a:endParaRPr sz="4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Idea</a:t>
            </a:r>
            <a:r>
              <a:rPr lang="en" sz="2000">
                <a:solidFill>
                  <a:schemeClr val="dk1"/>
                </a:solidFill>
              </a:rPr>
              <a:t>: avoid expanding paths that are already expensive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Evaluation function </a:t>
            </a:r>
            <a:r>
              <a:rPr i="1" lang="en" sz="2000">
                <a:solidFill>
                  <a:schemeClr val="dk1"/>
                </a:solidFill>
              </a:rPr>
              <a:t>f(n) = g(n) + h(n)</a:t>
            </a:r>
            <a:endParaRPr sz="20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i="1" lang="en" sz="2000">
                <a:solidFill>
                  <a:schemeClr val="dk1"/>
                </a:solidFill>
              </a:rPr>
              <a:t>g(n) </a:t>
            </a:r>
            <a:r>
              <a:rPr lang="en" sz="2000">
                <a:solidFill>
                  <a:schemeClr val="dk1"/>
                </a:solidFill>
              </a:rPr>
              <a:t>= cost so far to reach </a:t>
            </a:r>
            <a:r>
              <a:rPr i="1" lang="en" sz="2000">
                <a:solidFill>
                  <a:schemeClr val="dk1"/>
                </a:solidFill>
              </a:rPr>
              <a:t>n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i="1" lang="en" sz="2000">
                <a:solidFill>
                  <a:schemeClr val="dk1"/>
                </a:solidFill>
              </a:rPr>
              <a:t>h(n)</a:t>
            </a:r>
            <a:r>
              <a:rPr lang="en" sz="2000">
                <a:solidFill>
                  <a:schemeClr val="dk1"/>
                </a:solidFill>
              </a:rPr>
              <a:t> = estimated cost from </a:t>
            </a:r>
            <a:r>
              <a:rPr i="1" lang="en" sz="2000">
                <a:solidFill>
                  <a:schemeClr val="dk1"/>
                </a:solidFill>
              </a:rPr>
              <a:t>n</a:t>
            </a:r>
            <a:r>
              <a:rPr lang="en" sz="2000">
                <a:solidFill>
                  <a:schemeClr val="dk1"/>
                </a:solidFill>
              </a:rPr>
              <a:t> to goal </a:t>
            </a:r>
            <a:r>
              <a:rPr lang="en" sz="2000">
                <a:solidFill>
                  <a:srgbClr val="FF0000"/>
                </a:solidFill>
              </a:rPr>
              <a:t>(admissible heuristic)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i="1" lang="en" sz="2000">
                <a:solidFill>
                  <a:schemeClr val="dk1"/>
                </a:solidFill>
              </a:rPr>
              <a:t>f(n) </a:t>
            </a:r>
            <a:r>
              <a:rPr lang="en" sz="2000">
                <a:solidFill>
                  <a:schemeClr val="dk1"/>
                </a:solidFill>
              </a:rPr>
              <a:t>= estimated total cost of path through </a:t>
            </a:r>
            <a:r>
              <a:rPr i="1" lang="en" sz="2000">
                <a:solidFill>
                  <a:schemeClr val="dk1"/>
                </a:solidFill>
              </a:rPr>
              <a:t>n</a:t>
            </a:r>
            <a:r>
              <a:rPr lang="en" sz="2000">
                <a:solidFill>
                  <a:schemeClr val="dk1"/>
                </a:solidFill>
              </a:rPr>
              <a:t> to goal</a:t>
            </a:r>
            <a:endParaRPr sz="20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Then, best-first search with this evaluation function is called </a:t>
            </a:r>
            <a:r>
              <a:rPr lang="en" sz="2000">
                <a:solidFill>
                  <a:srgbClr val="FF0000"/>
                </a:solidFill>
              </a:rPr>
              <a:t>A* search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/>
              <a:t>A</a:t>
            </a:r>
            <a:r>
              <a:rPr baseline="30000" lang="en" sz="3000"/>
              <a:t>*</a:t>
            </a:r>
            <a:r>
              <a:rPr lang="en" sz="3000"/>
              <a:t> search example</a:t>
            </a:r>
            <a:endParaRPr sz="3000"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tar-progress01c"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685800"/>
            <a:ext cx="6019800" cy="3048000"/>
          </a:xfrm>
          <a:prstGeom prst="rect">
            <a:avLst/>
          </a:prstGeom>
          <a:gradFill>
            <a:gsLst>
              <a:gs pos="0">
                <a:srgbClr val="FFFFFF"/>
              </a:gs>
              <a:gs pos="40000">
                <a:srgbClr val="FDFDFD"/>
              </a:gs>
              <a:gs pos="100000">
                <a:srgbClr val="7A7A7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pic>
      <p:pic>
        <p:nvPicPr>
          <p:cNvPr descr="romania2" id="245" name="Google Shape;2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2971800"/>
            <a:ext cx="3910012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tar-progress02c" id="251" name="Google Shape;2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685800"/>
            <a:ext cx="7848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252" name="Google Shape;2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819400"/>
            <a:ext cx="391001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A</a:t>
            </a:r>
            <a:r>
              <a:rPr baseline="30000" lang="en" sz="3000"/>
              <a:t>*</a:t>
            </a:r>
            <a:r>
              <a:rPr lang="en" sz="3000"/>
              <a:t> search example</a:t>
            </a:r>
            <a:endParaRPr sz="3000"/>
          </a:p>
        </p:txBody>
      </p:sp>
      <p:sp>
        <p:nvSpPr>
          <p:cNvPr id="254" name="Google Shape;254;p23"/>
          <p:cNvSpPr txBox="1"/>
          <p:nvPr/>
        </p:nvSpPr>
        <p:spPr>
          <a:xfrm>
            <a:off x="3908450" y="914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5356250" y="12193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7337450" y="9907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tar-progress03c"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750" y="304800"/>
            <a:ext cx="7706850" cy="392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263" name="Google Shape;2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819400"/>
            <a:ext cx="391001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type="title"/>
          </p:nvPr>
        </p:nvSpPr>
        <p:spPr>
          <a:xfrm>
            <a:off x="83100" y="140225"/>
            <a:ext cx="331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A</a:t>
            </a:r>
            <a:r>
              <a:rPr baseline="30000" lang="en" sz="2500"/>
              <a:t>*</a:t>
            </a:r>
            <a:r>
              <a:rPr lang="en" sz="2500"/>
              <a:t> search example</a:t>
            </a:r>
            <a:endParaRPr sz="2500"/>
          </a:p>
        </p:txBody>
      </p:sp>
      <p:sp>
        <p:nvSpPr>
          <p:cNvPr id="265" name="Google Shape;265;p24"/>
          <p:cNvSpPr txBox="1"/>
          <p:nvPr/>
        </p:nvSpPr>
        <p:spPr>
          <a:xfrm>
            <a:off x="3756050" y="533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203850" y="8383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7185050" y="6097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2079650" y="13717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2536850" y="167657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3146450" y="16003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4060850" y="14479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tar-progress04c"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875" y="18525"/>
            <a:ext cx="7762926" cy="40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>
            <p:ph type="title"/>
          </p:nvPr>
        </p:nvSpPr>
        <p:spPr>
          <a:xfrm>
            <a:off x="83100" y="64025"/>
            <a:ext cx="331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A</a:t>
            </a:r>
            <a:r>
              <a:rPr baseline="30000" lang="en" sz="2500"/>
              <a:t>*</a:t>
            </a:r>
            <a:r>
              <a:rPr lang="en" sz="2500"/>
              <a:t> search example</a:t>
            </a:r>
            <a:endParaRPr sz="2500"/>
          </a:p>
        </p:txBody>
      </p:sp>
      <p:pic>
        <p:nvPicPr>
          <p:cNvPr descr="romania2" id="279" name="Google Shape;2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887662"/>
            <a:ext cx="3505200" cy="191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/>
        </p:nvSpPr>
        <p:spPr>
          <a:xfrm>
            <a:off x="2079650" y="1066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2536850" y="137177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146450" y="1295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4060850" y="11431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3756050" y="2287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5203850" y="533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7185050" y="3049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4899050" y="2286175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5813450" y="19813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3984650" y="22861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tar-progress05c" id="295" name="Google Shape;2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375" y="130500"/>
            <a:ext cx="7455750" cy="406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ania2" id="296" name="Google Shape;2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373437"/>
            <a:ext cx="2895600" cy="15795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26"/>
          <p:cNvSpPr txBox="1"/>
          <p:nvPr>
            <p:ph type="title"/>
          </p:nvPr>
        </p:nvSpPr>
        <p:spPr>
          <a:xfrm>
            <a:off x="83100" y="64025"/>
            <a:ext cx="331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A</a:t>
            </a:r>
            <a:r>
              <a:rPr baseline="30000" lang="en" sz="2500"/>
              <a:t>*</a:t>
            </a:r>
            <a:r>
              <a:rPr lang="en" sz="2500"/>
              <a:t> search example</a:t>
            </a:r>
            <a:endParaRPr sz="2500"/>
          </a:p>
        </p:txBody>
      </p:sp>
      <p:sp>
        <p:nvSpPr>
          <p:cNvPr id="298" name="Google Shape;298;p26"/>
          <p:cNvSpPr txBox="1"/>
          <p:nvPr/>
        </p:nvSpPr>
        <p:spPr>
          <a:xfrm>
            <a:off x="5203850" y="2362375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6118250" y="2057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4289450" y="23623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2384450" y="12193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2841650" y="152417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3451250" y="14479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365650" y="1295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4213250" y="3811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5661050" y="6859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7642250" y="4573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2308250" y="23623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2994050" y="23623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211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tar-progress06c" id="315" name="Google Shape;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100" y="96925"/>
            <a:ext cx="7008950" cy="40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>
            <p:ph type="title"/>
          </p:nvPr>
        </p:nvSpPr>
        <p:spPr>
          <a:xfrm>
            <a:off x="83100" y="64025"/>
            <a:ext cx="331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A</a:t>
            </a:r>
            <a:r>
              <a:rPr baseline="30000" lang="en" sz="2500"/>
              <a:t>*</a:t>
            </a:r>
            <a:r>
              <a:rPr lang="en" sz="2500"/>
              <a:t> search example</a:t>
            </a:r>
            <a:endParaRPr sz="2500"/>
          </a:p>
        </p:txBody>
      </p:sp>
      <p:sp>
        <p:nvSpPr>
          <p:cNvPr id="317" name="Google Shape;317;p27"/>
          <p:cNvSpPr txBox="1"/>
          <p:nvPr/>
        </p:nvSpPr>
        <p:spPr>
          <a:xfrm>
            <a:off x="5203850" y="2362375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6118250" y="2057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4289450" y="23623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2308250" y="23623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2994050" y="236237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211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384450" y="12193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2841650" y="1524175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3451250" y="14479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4365650" y="12955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4213250" y="3811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5661050" y="6859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7642250" y="45737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5432450" y="3048175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138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4365650" y="3124375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6727850" y="3124375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romania2" id="332" name="Google Shape;3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373437"/>
            <a:ext cx="2895600" cy="157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Robot Navigation</a:t>
            </a:r>
            <a:endParaRPr/>
          </a:p>
        </p:txBody>
      </p:sp>
      <p:sp>
        <p:nvSpPr>
          <p:cNvPr id="338" name="Google Shape;3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9" name="Google Shape;339;p28"/>
          <p:cNvGraphicFramePr/>
          <p:nvPr/>
        </p:nvGraphicFramePr>
        <p:xfrm>
          <a:off x="612800" y="244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..+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28"/>
          <p:cNvSpPr txBox="1"/>
          <p:nvPr/>
        </p:nvSpPr>
        <p:spPr>
          <a:xfrm>
            <a:off x="457200" y="1143000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h(N) = Manhattan distance to the goal, </a:t>
            </a:r>
            <a:endParaRPr b="0" i="0" sz="15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g(N)=distance from start state by a path, f(N) = g(N)+h(N)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578500" y="1840100"/>
            <a:ext cx="1908600" cy="3936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2635900" y="1840100"/>
            <a:ext cx="19086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 state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6122875" y="1604900"/>
            <a:ext cx="2195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runtime we will calculate g(N)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349" name="Google Shape;3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0" name="Google Shape;350;p29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29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000"/>
              <a:t>Informed methods add </a:t>
            </a:r>
            <a:r>
              <a:rPr lang="en" sz="2000">
                <a:solidFill>
                  <a:srgbClr val="FF0000"/>
                </a:solidFill>
              </a:rPr>
              <a:t>domain-specific information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Add domain-specific information</a:t>
            </a:r>
            <a:r>
              <a:rPr lang="en" sz="2000">
                <a:solidFill>
                  <a:schemeClr val="dk1"/>
                </a:solidFill>
              </a:rPr>
              <a:t> to select the best path along which to continue searching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Define a heuristic function</a:t>
            </a:r>
            <a:r>
              <a:rPr lang="en" sz="2000">
                <a:solidFill>
                  <a:srgbClr val="FF0000"/>
                </a:solidFill>
              </a:rPr>
              <a:t>, </a:t>
            </a:r>
            <a:r>
              <a:rPr b="1" lang="en" sz="2000">
                <a:solidFill>
                  <a:srgbClr val="FF0000"/>
                </a:solidFill>
              </a:rPr>
              <a:t>h(n)</a:t>
            </a:r>
            <a:r>
              <a:rPr lang="en" sz="2000">
                <a:solidFill>
                  <a:schemeClr val="dk1"/>
                </a:solidFill>
              </a:rPr>
              <a:t>, that estimates the “goodness” of a node n. 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Specifically, </a:t>
            </a:r>
            <a:r>
              <a:rPr lang="en" sz="2000">
                <a:solidFill>
                  <a:srgbClr val="FF0000"/>
                </a:solidFill>
              </a:rPr>
              <a:t>h(n)</a:t>
            </a:r>
            <a:r>
              <a:rPr lang="en" sz="2000">
                <a:solidFill>
                  <a:schemeClr val="dk1"/>
                </a:solidFill>
              </a:rPr>
              <a:t> = </a:t>
            </a:r>
            <a:r>
              <a:rPr b="1" lang="en" sz="2000">
                <a:solidFill>
                  <a:srgbClr val="FF0000"/>
                </a:solidFill>
              </a:rPr>
              <a:t>estimated cost</a:t>
            </a:r>
            <a:r>
              <a:rPr lang="en" sz="200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(or distance) of n </a:t>
            </a:r>
            <a:r>
              <a:rPr b="1" lang="en" sz="2000">
                <a:solidFill>
                  <a:srgbClr val="FF0000"/>
                </a:solidFill>
              </a:rPr>
              <a:t>to a goal state</a:t>
            </a:r>
            <a:r>
              <a:rPr lang="en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The heuristic function is an </a:t>
            </a:r>
            <a:r>
              <a:rPr lang="en" sz="2000">
                <a:solidFill>
                  <a:srgbClr val="FF0000"/>
                </a:solidFill>
              </a:rPr>
              <a:t>estimate</a:t>
            </a:r>
            <a:r>
              <a:rPr lang="en" sz="2000">
                <a:solidFill>
                  <a:schemeClr val="dk1"/>
                </a:solidFill>
              </a:rPr>
              <a:t>, based on </a:t>
            </a:r>
            <a:r>
              <a:rPr lang="en" sz="2000">
                <a:solidFill>
                  <a:srgbClr val="FF0000"/>
                </a:solidFill>
              </a:rPr>
              <a:t>domain-specific information</a:t>
            </a:r>
            <a:r>
              <a:rPr lang="en" sz="2000">
                <a:solidFill>
                  <a:schemeClr val="dk1"/>
                </a:solidFill>
              </a:rPr>
              <a:t> that is computable from the current state description, of how close we are to a goal </a:t>
            </a:r>
            <a:endParaRPr sz="2000"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8" name="Google Shape;358;p30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p30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31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31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373" name="Google Shape;3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32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5" name="Google Shape;375;p32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2" name="Google Shape;382;p33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3" name="Google Shape;383;p33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389" name="Google Shape;38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0" name="Google Shape;390;p34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34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397" name="Google Shape;3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8" name="Google Shape;398;p35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p35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6" name="Google Shape;406;p36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" name="Google Shape;407;p36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13" name="Google Shape;41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4" name="Google Shape;414;p37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" name="Google Shape;415;p37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21" name="Google Shape;4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2" name="Google Shape;422;p38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3" name="Google Shape;423;p38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29" name="Google Shape;42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0" name="Google Shape;430;p39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1" name="Google Shape;431;p39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/>
              <a:t>Best-first search</a:t>
            </a:r>
            <a:endParaRPr sz="3000"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00B050"/>
                </a:solidFill>
              </a:rPr>
              <a:t>Idea</a:t>
            </a:r>
            <a:r>
              <a:rPr lang="en" sz="2000">
                <a:solidFill>
                  <a:schemeClr val="dk1"/>
                </a:solidFill>
              </a:rPr>
              <a:t>: use an </a:t>
            </a:r>
            <a:r>
              <a:rPr lang="en" sz="2000">
                <a:solidFill>
                  <a:srgbClr val="FF0000"/>
                </a:solidFill>
              </a:rPr>
              <a:t>evaluation function </a:t>
            </a:r>
            <a:r>
              <a:rPr i="1" lang="en" sz="2000">
                <a:solidFill>
                  <a:srgbClr val="FF0000"/>
                </a:solidFill>
              </a:rPr>
              <a:t>f(n)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for each node </a:t>
            </a:r>
            <a:r>
              <a:rPr i="1" lang="en" sz="2000">
                <a:solidFill>
                  <a:schemeClr val="dk1"/>
                </a:solidFill>
              </a:rPr>
              <a:t>n</a:t>
            </a:r>
            <a:endParaRPr i="1" sz="20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- estimate of "</a:t>
            </a:r>
            <a:r>
              <a:rPr lang="en" sz="2000">
                <a:solidFill>
                  <a:srgbClr val="FF0000"/>
                </a:solidFill>
              </a:rPr>
              <a:t>desirability</a:t>
            </a:r>
            <a:r>
              <a:rPr lang="en" sz="2000">
                <a:solidFill>
                  <a:schemeClr val="dk1"/>
                </a:solidFill>
              </a:rPr>
              <a:t>"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- Expand most desirable unexpanded node</a:t>
            </a:r>
            <a:endParaRPr sz="2000">
              <a:solidFill>
                <a:schemeClr val="dk1"/>
              </a:solidFill>
            </a:endParaRPr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00B050"/>
                </a:solidFill>
              </a:rPr>
              <a:t>Implementation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Order the nodes in queue in </a:t>
            </a:r>
            <a:r>
              <a:rPr lang="en" sz="2000">
                <a:solidFill>
                  <a:srgbClr val="FF0000"/>
                </a:solidFill>
              </a:rPr>
              <a:t>decreasing order of desirability</a:t>
            </a:r>
            <a:endParaRPr sz="2000">
              <a:solidFill>
                <a:srgbClr val="FF0000"/>
              </a:solidFill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Special cases: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greedy best-first search</a:t>
            </a:r>
            <a:endParaRPr sz="20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baseline="30000" lang="en" sz="2000">
                <a:solidFill>
                  <a:schemeClr val="dk1"/>
                </a:solidFill>
              </a:rPr>
              <a:t>*</a:t>
            </a:r>
            <a:r>
              <a:rPr lang="en" sz="2000">
                <a:solidFill>
                  <a:schemeClr val="dk1"/>
                </a:solidFill>
              </a:rPr>
              <a:t> search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37" name="Google Shape;4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8" name="Google Shape;438;p40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9" name="Google Shape;439;p40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45" name="Google Shape;4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6" name="Google Shape;446;p41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" name="Google Shape;447;p41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53" name="Google Shape;4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4" name="Google Shape;454;p42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5" name="Google Shape;455;p42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61" name="Google Shape;4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2" name="Google Shape;462;p43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" name="Google Shape;463;p43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69" name="Google Shape;46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0" name="Google Shape;470;p44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(15)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44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77" name="Google Shape;47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8" name="Google Shape;478;p45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(15)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(16)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8+3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9" name="Google Shape;479;p45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85" name="Google Shape;48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6" name="Google Shape;486;p46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(15)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(16)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(17)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8+3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" name="Google Shape;487;p46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493" name="Google Shape;49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4" name="Google Shape;494;p47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(15)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(16)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(17)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(18)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8+3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5" name="Google Shape;495;p47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501" name="Google Shape;50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2" name="Google Shape;502;p48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(15)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(16)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(17)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(18)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(19)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9+2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3" name="Google Shape;503;p48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509" name="Google Shape;50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0" name="Google Shape;510;p49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(15)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(16)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(17)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(18)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(19)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(20)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10+1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1" name="Google Shape;511;p49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 graph containing straight line distances to Bucharest from other cities/nodes</a:t>
            </a:r>
            <a:endParaRPr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omania2"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6400800" cy="34964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Example: Robot Navigation(contd.)</a:t>
            </a:r>
            <a:endParaRPr/>
          </a:p>
        </p:txBody>
      </p:sp>
      <p:sp>
        <p:nvSpPr>
          <p:cNvPr id="517" name="Google Shape;5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8" name="Google Shape;518;p50"/>
          <p:cNvGraphicFramePr/>
          <p:nvPr/>
        </p:nvGraphicFramePr>
        <p:xfrm>
          <a:off x="612800" y="2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(14)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(15)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(16)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(17)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(18)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(3)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(19)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(20)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10+1</a:t>
                      </a:r>
                      <a:r>
                        <a:rPr baseline="30000"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(21)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(10)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(4)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(5)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(6)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(7)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6+</a:t>
                      </a: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(8)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(9)</a:t>
                      </a:r>
                      <a:endParaRPr baseline="30000"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8+</a:t>
                      </a:r>
                      <a:r>
                        <a:rPr lang="en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r>
                        <a:rPr baseline="30000" lang="en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(11)</a:t>
                      </a:r>
                      <a:endParaRPr baseline="30000"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9+4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9" name="Google Shape;519;p50"/>
          <p:cNvSpPr txBox="1"/>
          <p:nvPr/>
        </p:nvSpPr>
        <p:spPr>
          <a:xfrm>
            <a:off x="642950" y="1486800"/>
            <a:ext cx="392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Superscript denotes the order when it was popped from MIN_QUEUE and expanded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A* (A star) Search: Pseudocode</a:t>
            </a:r>
            <a:endParaRPr/>
          </a:p>
        </p:txBody>
      </p:sp>
      <p:sp>
        <p:nvSpPr>
          <p:cNvPr id="525" name="Google Shape;5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51"/>
          <p:cNvSpPr txBox="1"/>
          <p:nvPr/>
        </p:nvSpPr>
        <p:spPr>
          <a:xfrm>
            <a:off x="311700" y="849700"/>
            <a:ext cx="85206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11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 is a min priority queue sorted on g(n)+h(n).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A*Search(start, goal, cost){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Q = init_queue(), g[ ] = all are ∞initially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push (Q, {start,0, h(start)} )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while (! empty(Q))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U, g_val, h_val = pop_min(Q)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if (U is goal)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return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for each child in children(u)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1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b="0" i="0" lang="en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 (Q, {child, g_val+cost(u,v), h(child)})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000"/>
              <a:t>Optimality of A</a:t>
            </a:r>
            <a:r>
              <a:rPr baseline="30000" lang="en" sz="3000"/>
              <a:t>*</a:t>
            </a:r>
            <a:r>
              <a:rPr lang="en" sz="3000"/>
              <a:t> (proof)</a:t>
            </a:r>
            <a:endParaRPr sz="3000"/>
          </a:p>
        </p:txBody>
      </p:sp>
      <p:sp>
        <p:nvSpPr>
          <p:cNvPr id="532" name="Google Shape;532;p52"/>
          <p:cNvSpPr txBox="1"/>
          <p:nvPr>
            <p:ph idx="1" type="body"/>
          </p:nvPr>
        </p:nvSpPr>
        <p:spPr>
          <a:xfrm>
            <a:off x="311700" y="695275"/>
            <a:ext cx="87096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•"/>
            </a:pPr>
            <a:r>
              <a:rPr lang="en" sz="1500">
                <a:solidFill>
                  <a:schemeClr val="dk1"/>
                </a:solidFill>
              </a:rPr>
              <a:t>Suppose some </a:t>
            </a:r>
            <a:r>
              <a:rPr lang="en" sz="1500">
                <a:solidFill>
                  <a:srgbClr val="FF0000"/>
                </a:solidFill>
              </a:rPr>
              <a:t>suboptimal goal </a:t>
            </a:r>
            <a:r>
              <a:rPr i="1" lang="en" sz="1500">
                <a:solidFill>
                  <a:srgbClr val="FF0000"/>
                </a:solidFill>
              </a:rPr>
              <a:t>G</a:t>
            </a:r>
            <a:r>
              <a:rPr baseline="-25000" i="1" lang="en" sz="1500">
                <a:solidFill>
                  <a:srgbClr val="FF0000"/>
                </a:solidFill>
              </a:rPr>
              <a:t>2</a:t>
            </a:r>
            <a:r>
              <a:rPr i="1"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has been generated </a:t>
            </a:r>
            <a:r>
              <a:rPr lang="en" sz="1500">
                <a:solidFill>
                  <a:schemeClr val="dk1"/>
                </a:solidFill>
              </a:rPr>
              <a:t>and is in the fringe. Let </a:t>
            </a:r>
            <a:r>
              <a:rPr i="1" lang="en" sz="1500">
                <a:solidFill>
                  <a:schemeClr val="dk1"/>
                </a:solidFill>
              </a:rPr>
              <a:t>n</a:t>
            </a:r>
            <a:r>
              <a:rPr lang="en" sz="1500">
                <a:solidFill>
                  <a:schemeClr val="dk1"/>
                </a:solidFill>
              </a:rPr>
              <a:t> be an unexpanded node in the fringe such that </a:t>
            </a:r>
            <a:r>
              <a:rPr i="1" lang="en" sz="1500">
                <a:solidFill>
                  <a:schemeClr val="dk1"/>
                </a:solidFill>
              </a:rPr>
              <a:t>n </a:t>
            </a:r>
            <a:r>
              <a:rPr lang="en" sz="1500">
                <a:solidFill>
                  <a:schemeClr val="dk1"/>
                </a:solidFill>
              </a:rPr>
              <a:t>is on a shortest path to an optimal goal </a:t>
            </a:r>
            <a:r>
              <a:rPr i="1" lang="en" sz="1500">
                <a:solidFill>
                  <a:schemeClr val="dk1"/>
                </a:solidFill>
              </a:rPr>
              <a:t>G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f(G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)  = g(G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)	since </a:t>
            </a:r>
            <a:r>
              <a:rPr i="1" lang="en" sz="1500">
                <a:solidFill>
                  <a:schemeClr val="dk1"/>
                </a:solidFill>
              </a:rPr>
              <a:t>h</a:t>
            </a:r>
            <a:r>
              <a:rPr lang="en" sz="1500">
                <a:solidFill>
                  <a:schemeClr val="dk1"/>
                </a:solidFill>
              </a:rPr>
              <a:t>(G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) = 0,  </a:t>
            </a:r>
            <a:r>
              <a:rPr lang="en" sz="1500">
                <a:solidFill>
                  <a:srgbClr val="FF0000"/>
                </a:solidFill>
              </a:rPr>
              <a:t>suboptimal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goal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g(G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) &gt; g(G) 	since 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 is suboptimal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f(G)   = g(G)	since </a:t>
            </a:r>
            <a:r>
              <a:rPr i="1" lang="en" sz="1500">
                <a:solidFill>
                  <a:schemeClr val="dk1"/>
                </a:solidFill>
              </a:rPr>
              <a:t>h</a:t>
            </a:r>
            <a:r>
              <a:rPr lang="en" sz="1500">
                <a:solidFill>
                  <a:schemeClr val="dk1"/>
                </a:solidFill>
              </a:rPr>
              <a:t>(G) = 0,</a:t>
            </a:r>
            <a:r>
              <a:rPr lang="en" sz="1500">
                <a:solidFill>
                  <a:srgbClr val="FF0000"/>
                </a:solidFill>
              </a:rPr>
              <a:t> goal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f(G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)  &gt; f(G)	since g(G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) &gt; g(G)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lang="en" sz="1500">
                <a:solidFill>
                  <a:schemeClr val="dk1"/>
                </a:solidFill>
              </a:rPr>
              <a:t>h(n)	≤ h*(n)  	since h is admissible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g(n) + h(n)	 ≤ g(n) + h</a:t>
            </a:r>
            <a:r>
              <a:rPr baseline="30000" lang="en" sz="1500">
                <a:solidFill>
                  <a:schemeClr val="dk1"/>
                </a:solidFill>
              </a:rPr>
              <a:t>*</a:t>
            </a:r>
            <a:r>
              <a:rPr lang="en" sz="1500">
                <a:solidFill>
                  <a:schemeClr val="dk1"/>
                </a:solidFill>
              </a:rPr>
              <a:t>(n) [g(n)+h*(n) actual distance to reach G from start through n and as f(G) = g(G)+0 it also represents same]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f(n) ≤ f(G) &lt; f(G2)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So, A* will always try to expand n before reaching G2.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33" name="Google Shape;53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tar-proof" id="534" name="Google Shape;5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654" y="1371600"/>
            <a:ext cx="2509396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2"/>
          <p:cNvSpPr txBox="1"/>
          <p:nvPr/>
        </p:nvSpPr>
        <p:spPr>
          <a:xfrm>
            <a:off x="5374525" y="3264925"/>
            <a:ext cx="293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A* is a sort of dijkstra with an additional heuristic that which node is closer to goal, expand that first, maintaining a tradeoff between g(n) and h(n) as g(n)+h(n)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/>
              <a:t>Completeness of A*</a:t>
            </a:r>
            <a:endParaRPr sz="3000"/>
          </a:p>
        </p:txBody>
      </p:sp>
      <p:sp>
        <p:nvSpPr>
          <p:cNvPr id="541" name="Google Shape;54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state to a goal node, </a:t>
            </a:r>
            <a:r>
              <a:rPr lang="en" sz="2000">
                <a:solidFill>
                  <a:srgbClr val="FF0000"/>
                </a:solidFill>
              </a:rPr>
              <a:t>A*</a:t>
            </a:r>
            <a:r>
              <a:rPr lang="en" sz="2000">
                <a:solidFill>
                  <a:schemeClr val="dk1"/>
                </a:solidFill>
              </a:rPr>
              <a:t> will find it.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Let </a:t>
            </a:r>
            <a:r>
              <a:rPr b="1" lang="en" sz="2000">
                <a:solidFill>
                  <a:schemeClr val="dk1"/>
                </a:solidFill>
              </a:rPr>
              <a:t>g</a:t>
            </a:r>
            <a:r>
              <a:rPr lang="en" sz="2000">
                <a:solidFill>
                  <a:schemeClr val="dk1"/>
                </a:solidFill>
              </a:rPr>
              <a:t> be the cost of a best path to a goal node</a:t>
            </a:r>
            <a:endParaRPr sz="20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No path in search tree can get longer than </a:t>
            </a:r>
            <a:r>
              <a:rPr b="1" lang="en" sz="2000">
                <a:solidFill>
                  <a:schemeClr val="dk1"/>
                </a:solidFill>
              </a:rPr>
              <a:t>g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before the goal node is expanded [</a:t>
            </a:r>
            <a:r>
              <a:rPr b="1" lang="en" sz="2000">
                <a:solidFill>
                  <a:srgbClr val="FF3300"/>
                </a:solidFill>
              </a:rPr>
              <a:t>because of MIN QUEUE</a:t>
            </a:r>
            <a:r>
              <a:rPr lang="en" sz="2000">
                <a:solidFill>
                  <a:schemeClr val="dk1"/>
                </a:solidFill>
              </a:rPr>
              <a:t>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542" name="Google Shape;5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000"/>
              <a:t>Consistent heuristics</a:t>
            </a:r>
            <a:endParaRPr sz="3000"/>
          </a:p>
        </p:txBody>
      </p:sp>
      <p:sp>
        <p:nvSpPr>
          <p:cNvPr id="548" name="Google Shape;54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•"/>
            </a:pPr>
            <a:r>
              <a:rPr lang="en" sz="1300">
                <a:solidFill>
                  <a:schemeClr val="dk1"/>
                </a:solidFill>
              </a:rPr>
              <a:t>A heuristic is </a:t>
            </a:r>
            <a:r>
              <a:rPr lang="en" sz="1300">
                <a:solidFill>
                  <a:srgbClr val="FF0000"/>
                </a:solidFill>
              </a:rPr>
              <a:t>consistent</a:t>
            </a:r>
            <a:r>
              <a:rPr lang="en" sz="1300">
                <a:solidFill>
                  <a:schemeClr val="dk1"/>
                </a:solidFill>
              </a:rPr>
              <a:t> if for every node </a:t>
            </a:r>
            <a:r>
              <a:rPr i="1" lang="en" sz="1300">
                <a:solidFill>
                  <a:schemeClr val="dk1"/>
                </a:solidFill>
              </a:rPr>
              <a:t>n</a:t>
            </a:r>
            <a:r>
              <a:rPr lang="en" sz="1300">
                <a:solidFill>
                  <a:schemeClr val="dk1"/>
                </a:solidFill>
              </a:rPr>
              <a:t>, every successor </a:t>
            </a:r>
            <a:r>
              <a:rPr i="1" lang="en" sz="1300">
                <a:solidFill>
                  <a:schemeClr val="dk1"/>
                </a:solidFill>
              </a:rPr>
              <a:t>n'</a:t>
            </a:r>
            <a:r>
              <a:rPr lang="en" sz="1300">
                <a:solidFill>
                  <a:schemeClr val="dk1"/>
                </a:solidFill>
              </a:rPr>
              <a:t> of </a:t>
            </a:r>
            <a:r>
              <a:rPr i="1" lang="en" sz="1300">
                <a:solidFill>
                  <a:schemeClr val="dk1"/>
                </a:solidFill>
              </a:rPr>
              <a:t>n</a:t>
            </a:r>
            <a:r>
              <a:rPr lang="en" sz="1300">
                <a:solidFill>
                  <a:schemeClr val="dk1"/>
                </a:solidFill>
              </a:rPr>
              <a:t> generated by any action </a:t>
            </a:r>
            <a:r>
              <a:rPr i="1" lang="en" sz="1300">
                <a:solidFill>
                  <a:schemeClr val="dk1"/>
                </a:solidFill>
              </a:rPr>
              <a:t>a</a:t>
            </a:r>
            <a:r>
              <a:rPr lang="en" sz="1300">
                <a:solidFill>
                  <a:schemeClr val="dk1"/>
                </a:solidFill>
              </a:rPr>
              <a:t>,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 </a:t>
            </a:r>
            <a:endParaRPr sz="1300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i="1" lang="en" sz="1300">
                <a:solidFill>
                  <a:schemeClr val="dk1"/>
                </a:solidFill>
              </a:rPr>
              <a:t>h(n) ≤ c(n,a,n') + h(n')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2984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•"/>
            </a:pPr>
            <a:r>
              <a:rPr lang="en" sz="1300">
                <a:solidFill>
                  <a:schemeClr val="dk1"/>
                </a:solidFill>
              </a:rPr>
              <a:t>If </a:t>
            </a: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lang="en" sz="1300">
                <a:solidFill>
                  <a:schemeClr val="dk1"/>
                </a:solidFill>
              </a:rPr>
              <a:t> is consistent, we have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f(n') 	= g(n') + h(n') </a:t>
            </a:r>
            <a:endParaRPr sz="13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	= g(n) + c(n,a,n') + h(n') </a:t>
            </a:r>
            <a:endParaRPr sz="13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	≥ g(n) + h(n) </a:t>
            </a:r>
            <a:endParaRPr sz="13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	= f(n)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ic Sans MS"/>
              <a:buChar char="•"/>
            </a:pPr>
            <a:r>
              <a:rPr lang="en" sz="1300">
                <a:solidFill>
                  <a:schemeClr val="dk1"/>
                </a:solidFill>
              </a:rPr>
              <a:t>i.e., </a:t>
            </a:r>
            <a:r>
              <a:rPr b="1" i="1" lang="en" sz="1300">
                <a:solidFill>
                  <a:schemeClr val="dk1"/>
                </a:solidFill>
              </a:rPr>
              <a:t>f(n)</a:t>
            </a:r>
            <a:r>
              <a:rPr b="1" lang="en" sz="1300">
                <a:solidFill>
                  <a:schemeClr val="dk1"/>
                </a:solidFill>
              </a:rPr>
              <a:t> is non-decreasing along any path.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333399"/>
                </a:solidFill>
              </a:rPr>
              <a:t>Theorem</a:t>
            </a:r>
            <a:r>
              <a:rPr lang="en" sz="1300">
                <a:solidFill>
                  <a:srgbClr val="FF0000"/>
                </a:solidFill>
              </a:rPr>
              <a:t>: If </a:t>
            </a:r>
            <a:r>
              <a:rPr i="1" lang="en" sz="1300">
                <a:solidFill>
                  <a:srgbClr val="FF0000"/>
                </a:solidFill>
              </a:rPr>
              <a:t>h(n)</a:t>
            </a:r>
            <a:r>
              <a:rPr lang="en" sz="1300">
                <a:solidFill>
                  <a:srgbClr val="FF0000"/>
                </a:solidFill>
              </a:rPr>
              <a:t> is consistent, A</a:t>
            </a:r>
            <a:r>
              <a:rPr i="1" lang="en" sz="1300">
                <a:solidFill>
                  <a:srgbClr val="FF0000"/>
                </a:solidFill>
              </a:rPr>
              <a:t>*</a:t>
            </a:r>
            <a:r>
              <a:rPr lang="en" sz="1300">
                <a:solidFill>
                  <a:srgbClr val="FF0000"/>
                </a:solidFill>
              </a:rPr>
              <a:t> using GRAPH-SEARCH is optimal</a:t>
            </a:r>
            <a:endParaRPr sz="1300"/>
          </a:p>
        </p:txBody>
      </p:sp>
      <p:sp>
        <p:nvSpPr>
          <p:cNvPr id="549" name="Google Shape;5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onsistency" id="550" name="Google Shape;55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676400"/>
            <a:ext cx="19621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4"/>
          <p:cNvSpPr txBox="1"/>
          <p:nvPr/>
        </p:nvSpPr>
        <p:spPr>
          <a:xfrm>
            <a:off x="2722425" y="1486800"/>
            <a:ext cx="243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closer node (n</a:t>
            </a:r>
            <a:r>
              <a:rPr b="0" i="1" lang="en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'</a:t>
            </a:r>
            <a:r>
              <a:rPr b="0" i="0" lang="en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b="0" i="1" lang="en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heuristic value is lesser than further node (n)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2290475" y="1624076"/>
            <a:ext cx="482200" cy="395150"/>
          </a:xfrm>
          <a:custGeom>
            <a:rect b="b" l="l" r="r" t="t"/>
            <a:pathLst>
              <a:path extrusionOk="0" h="15806" w="19288">
                <a:moveTo>
                  <a:pt x="19288" y="15806"/>
                </a:moveTo>
                <a:cubicBezTo>
                  <a:pt x="18551" y="14534"/>
                  <a:pt x="16409" y="10783"/>
                  <a:pt x="14868" y="8171"/>
                </a:cubicBezTo>
                <a:cubicBezTo>
                  <a:pt x="13328" y="5559"/>
                  <a:pt x="12523" y="670"/>
                  <a:pt x="10045" y="134"/>
                </a:cubicBezTo>
                <a:cubicBezTo>
                  <a:pt x="7567" y="-402"/>
                  <a:pt x="1674" y="4152"/>
                  <a:pt x="0" y="49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Properties of A*</a:t>
            </a:r>
            <a:endParaRPr/>
          </a:p>
        </p:txBody>
      </p:sp>
      <p:sp>
        <p:nvSpPr>
          <p:cNvPr id="558" name="Google Shape;55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800000"/>
                </a:solidFill>
              </a:rPr>
              <a:t>Complete?</a:t>
            </a:r>
            <a:r>
              <a:rPr lang="en" sz="2000">
                <a:solidFill>
                  <a:srgbClr val="C00000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C00000"/>
                </a:solidFill>
              </a:rPr>
              <a:t>	 </a:t>
            </a:r>
            <a:r>
              <a:rPr lang="en" sz="2000">
                <a:solidFill>
                  <a:srgbClr val="150BE1"/>
                </a:solidFill>
              </a:rPr>
              <a:t>Yes,</a:t>
            </a:r>
            <a:r>
              <a:rPr lang="en" sz="2000">
                <a:solidFill>
                  <a:schemeClr val="dk1"/>
                </a:solidFill>
              </a:rPr>
              <a:t> (assuming that </a:t>
            </a:r>
            <a:r>
              <a:rPr b="1" lang="en" sz="2000">
                <a:solidFill>
                  <a:srgbClr val="FF3300"/>
                </a:solidFill>
              </a:rPr>
              <a:t>f(n) is always increasing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imes New Roman"/>
              <a:buChar char="•"/>
            </a:pPr>
            <a:r>
              <a:rPr b="1" lang="en" sz="2000">
                <a:solidFill>
                  <a:srgbClr val="800000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150BE1"/>
                </a:solidFill>
              </a:rPr>
              <a:t>	Yes,</a:t>
            </a:r>
            <a:r>
              <a:rPr lang="en" sz="2000">
                <a:solidFill>
                  <a:schemeClr val="dk1"/>
                </a:solidFill>
              </a:rPr>
              <a:t> The cost of a path always increases as we go along the path. Therefore the first goal node selected for expansion is the optimal solution [</a:t>
            </a:r>
            <a:r>
              <a:rPr b="1" lang="en" sz="2000">
                <a:solidFill>
                  <a:srgbClr val="FF3300"/>
                </a:solidFill>
              </a:rPr>
              <a:t>condition h(n) is admissible</a:t>
            </a:r>
            <a:r>
              <a:rPr lang="en" sz="2000">
                <a:solidFill>
                  <a:schemeClr val="dk1"/>
                </a:solidFill>
              </a:rPr>
              <a:t>]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mic Sans MS"/>
              <a:buChar char="•"/>
            </a:pPr>
            <a:r>
              <a:rPr b="1" lang="en" sz="2000">
                <a:solidFill>
                  <a:srgbClr val="800000"/>
                </a:solidFill>
              </a:rPr>
              <a:t>Time?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150BE1"/>
                </a:solidFill>
              </a:rPr>
              <a:t>	O(b</a:t>
            </a:r>
            <a:r>
              <a:rPr baseline="30000" lang="en" sz="2000">
                <a:solidFill>
                  <a:srgbClr val="150BE1"/>
                </a:solidFill>
              </a:rPr>
              <a:t>⌈C*/e⌉ </a:t>
            </a:r>
            <a:r>
              <a:rPr lang="en" sz="2000">
                <a:solidFill>
                  <a:srgbClr val="150BE1"/>
                </a:solidFill>
              </a:rPr>
              <a:t>)</a:t>
            </a:r>
            <a:r>
              <a:rPr lang="en" sz="2000">
                <a:solidFill>
                  <a:schemeClr val="dk1"/>
                </a:solidFill>
              </a:rPr>
              <a:t> where, C* : cost of optimal solution (≈</a:t>
            </a:r>
            <a:r>
              <a:rPr lang="en" sz="1500">
                <a:solidFill>
                  <a:schemeClr val="dk1"/>
                </a:solidFill>
              </a:rPr>
              <a:t>O(b</a:t>
            </a:r>
            <a:r>
              <a:rPr baseline="30000" lang="en" sz="1500">
                <a:solidFill>
                  <a:schemeClr val="dk1"/>
                </a:solidFill>
              </a:rPr>
              <a:t>d</a:t>
            </a:r>
            <a:r>
              <a:rPr lang="en" sz="1500">
                <a:solidFill>
                  <a:schemeClr val="dk1"/>
                </a:solidFill>
              </a:rPr>
              <a:t>) approx. with level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mic Sans MS"/>
              <a:buChar char="•"/>
            </a:pPr>
            <a:r>
              <a:rPr b="1" lang="en" sz="2000">
                <a:solidFill>
                  <a:srgbClr val="800000"/>
                </a:solidFill>
              </a:rPr>
              <a:t>Space?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	 </a:t>
            </a:r>
            <a:r>
              <a:rPr lang="en" sz="2000">
                <a:solidFill>
                  <a:srgbClr val="150BE1"/>
                </a:solidFill>
              </a:rPr>
              <a:t>O(b</a:t>
            </a:r>
            <a:r>
              <a:rPr baseline="30000" lang="en" sz="2000">
                <a:solidFill>
                  <a:srgbClr val="150BE1"/>
                </a:solidFill>
              </a:rPr>
              <a:t>⌈C*/e⌉ </a:t>
            </a:r>
            <a:r>
              <a:rPr lang="en" sz="2000">
                <a:solidFill>
                  <a:srgbClr val="150BE1"/>
                </a:solidFill>
              </a:rPr>
              <a:t>)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59" name="Google Shape;55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000"/>
              <a:t>Example: Admissible heuristics</a:t>
            </a:r>
            <a:endParaRPr sz="3000"/>
          </a:p>
        </p:txBody>
      </p:sp>
      <p:sp>
        <p:nvSpPr>
          <p:cNvPr id="565" name="Google Shape;56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289400" y="1118675"/>
            <a:ext cx="83703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for the 8-puzzle: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b="0" i="1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0" baseline="-25000" i="1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1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 </a:t>
            </a: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 number of misplaced tiles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b="0" i="1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0" baseline="-25000" i="1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1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 </a:t>
            </a: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 total Manhattan distance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(i.e., no. of squares from desired location of each tile)</a:t>
            </a:r>
            <a:br>
              <a:rPr b="0" i="0" lang="en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0" baseline="-2500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 = 8? 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0" baseline="-2500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 = </a:t>
            </a:r>
            <a:r>
              <a:rPr b="0" i="0" lang="en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3+1+2+2+2+3+3+2 = 18</a:t>
            </a:r>
            <a:r>
              <a:rPr b="0" i="0" lang="en" sz="15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8puzzle" id="567" name="Google Shape;56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750" y="2826250"/>
            <a:ext cx="3980700" cy="20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000"/>
              <a:t>Dominance</a:t>
            </a:r>
            <a:endParaRPr sz="3000"/>
          </a:p>
        </p:txBody>
      </p:sp>
      <p:sp>
        <p:nvSpPr>
          <p:cNvPr id="573" name="Google Shape;57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If </a:t>
            </a:r>
            <a:r>
              <a:rPr i="1" lang="en" sz="2000">
                <a:solidFill>
                  <a:schemeClr val="dk1"/>
                </a:solidFill>
              </a:rPr>
              <a:t>h</a:t>
            </a:r>
            <a:r>
              <a:rPr baseline="-25000" i="1" lang="en" sz="2000">
                <a:solidFill>
                  <a:schemeClr val="dk1"/>
                </a:solidFill>
              </a:rPr>
              <a:t>2</a:t>
            </a:r>
            <a:r>
              <a:rPr i="1" lang="en" sz="2000">
                <a:solidFill>
                  <a:schemeClr val="dk1"/>
                </a:solidFill>
              </a:rPr>
              <a:t>(n) ≥ h</a:t>
            </a:r>
            <a:r>
              <a:rPr baseline="-25000" i="1" lang="en" sz="2000">
                <a:solidFill>
                  <a:schemeClr val="dk1"/>
                </a:solidFill>
              </a:rPr>
              <a:t>1</a:t>
            </a:r>
            <a:r>
              <a:rPr i="1" lang="en" sz="2000">
                <a:solidFill>
                  <a:schemeClr val="dk1"/>
                </a:solidFill>
              </a:rPr>
              <a:t>(n)</a:t>
            </a:r>
            <a:r>
              <a:rPr lang="en" sz="2000">
                <a:solidFill>
                  <a:schemeClr val="dk1"/>
                </a:solidFill>
              </a:rPr>
              <a:t> for all </a:t>
            </a:r>
            <a:r>
              <a:rPr i="1" lang="en" sz="2000">
                <a:solidFill>
                  <a:schemeClr val="dk1"/>
                </a:solidFill>
              </a:rPr>
              <a:t>n</a:t>
            </a:r>
            <a:r>
              <a:rPr lang="en" sz="2000">
                <a:solidFill>
                  <a:schemeClr val="dk1"/>
                </a:solidFill>
              </a:rPr>
              <a:t> (both admissible)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chemeClr val="dk1"/>
                </a:solidFill>
              </a:rPr>
              <a:t>then </a:t>
            </a:r>
            <a:r>
              <a:rPr i="1" lang="en" sz="2000">
                <a:solidFill>
                  <a:schemeClr val="dk1"/>
                </a:solidFill>
              </a:rPr>
              <a:t>h</a:t>
            </a:r>
            <a:r>
              <a:rPr baseline="-25000" i="1" lang="en" sz="2000">
                <a:solidFill>
                  <a:schemeClr val="dk1"/>
                </a:solidFill>
              </a:rPr>
              <a:t>2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0000"/>
                </a:solidFill>
              </a:rPr>
              <a:t>dominates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i="1" lang="en" sz="2000">
                <a:solidFill>
                  <a:schemeClr val="dk1"/>
                </a:solidFill>
              </a:rPr>
              <a:t>h</a:t>
            </a:r>
            <a:r>
              <a:rPr baseline="-25000" i="1" lang="en" sz="2000">
                <a:solidFill>
                  <a:schemeClr val="dk1"/>
                </a:solidFill>
              </a:rPr>
              <a:t>1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Char char="•"/>
            </a:pPr>
            <a:r>
              <a:rPr lang="en" sz="2000">
                <a:solidFill>
                  <a:srgbClr val="FF0000"/>
                </a:solidFill>
              </a:rPr>
              <a:t>∀n,  h</a:t>
            </a:r>
            <a:r>
              <a:rPr baseline="-25000" lang="en" sz="2000">
                <a:solidFill>
                  <a:srgbClr val="FF0000"/>
                </a:solidFill>
              </a:rPr>
              <a:t>2</a:t>
            </a:r>
            <a:r>
              <a:rPr lang="en" sz="2000">
                <a:solidFill>
                  <a:srgbClr val="FF0000"/>
                </a:solidFill>
              </a:rPr>
              <a:t>(n) ≥ h</a:t>
            </a:r>
            <a:r>
              <a:rPr baseline="-25000" lang="en" sz="2000">
                <a:solidFill>
                  <a:srgbClr val="FF0000"/>
                </a:solidFill>
              </a:rPr>
              <a:t>1</a:t>
            </a:r>
            <a:r>
              <a:rPr lang="en" sz="2000">
                <a:solidFill>
                  <a:srgbClr val="FF0000"/>
                </a:solidFill>
              </a:rPr>
              <a:t>(n)</a:t>
            </a:r>
            <a:endParaRPr sz="20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317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i="1" lang="en" sz="2000">
                <a:solidFill>
                  <a:schemeClr val="dk1"/>
                </a:solidFill>
              </a:rPr>
              <a:t>h</a:t>
            </a:r>
            <a:r>
              <a:rPr baseline="-25000" i="1" lang="en" sz="2000">
                <a:solidFill>
                  <a:schemeClr val="dk1"/>
                </a:solidFill>
              </a:rPr>
              <a:t>2</a:t>
            </a:r>
            <a:r>
              <a:rPr i="1"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is better for search</a:t>
            </a:r>
            <a:endParaRPr sz="20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rgbClr val="FF0000"/>
                </a:solidFill>
              </a:rPr>
              <a:t>h2</a:t>
            </a:r>
            <a:r>
              <a:rPr lang="en" sz="2000">
                <a:solidFill>
                  <a:schemeClr val="dk1"/>
                </a:solidFill>
              </a:rPr>
              <a:t> is</a:t>
            </a:r>
            <a:r>
              <a:rPr lang="en" sz="2000">
                <a:solidFill>
                  <a:srgbClr val="3366FF"/>
                </a:solidFill>
              </a:rPr>
              <a:t> </a:t>
            </a:r>
            <a:r>
              <a:rPr lang="en" sz="2000">
                <a:solidFill>
                  <a:srgbClr val="FF0000"/>
                </a:solidFill>
              </a:rPr>
              <a:t>more informed </a:t>
            </a:r>
            <a:r>
              <a:rPr lang="en" sz="2000">
                <a:solidFill>
                  <a:schemeClr val="dk1"/>
                </a:solidFill>
              </a:rPr>
              <a:t>than </a:t>
            </a:r>
            <a:r>
              <a:rPr lang="en" sz="2000">
                <a:solidFill>
                  <a:srgbClr val="FF0000"/>
                </a:solidFill>
              </a:rPr>
              <a:t>h1 </a:t>
            </a:r>
            <a:r>
              <a:rPr lang="en" sz="2000">
                <a:solidFill>
                  <a:schemeClr val="dk1"/>
                </a:solidFill>
              </a:rPr>
              <a:t>-&gt; h2 is a better heuristic to use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574" name="Google Shape;57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Iterative Deepening A* </a:t>
            </a:r>
            <a:endParaRPr/>
          </a:p>
        </p:txBody>
      </p:sp>
      <p:sp>
        <p:nvSpPr>
          <p:cNvPr id="580" name="Google Shape;58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</a:t>
            </a:r>
            <a:r>
              <a:rPr lang="en">
                <a:solidFill>
                  <a:schemeClr val="dk1"/>
                </a:solidFill>
              </a:rPr>
              <a:t>nherits the properties of IDS (Iterative Deepening Search): Depth first traversal, gradual increase based on a threshold </a:t>
            </a:r>
            <a:r>
              <a:rPr i="1" lang="en">
                <a:solidFill>
                  <a:srgbClr val="FF3300"/>
                </a:solidFill>
              </a:rPr>
              <a:t>f</a:t>
            </a:r>
            <a:endParaRPr i="1">
              <a:solidFill>
                <a:srgbClr val="FF33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Inherits the properties of A* : Inherits the threshold f calculation, f(n) = g(n)+h(n)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Bullet Points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We will do DFS in iterative deepening style with a gradually increased threshold f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After each DFS, we will get a set of nodes which were not extended due to threshold constraint violation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Among them we will chose the minimum threshold and update f with this value for the next level iterative DFS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1" name="Google Shape;58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Pseudocode</a:t>
            </a:r>
            <a:endParaRPr/>
          </a:p>
        </p:txBody>
      </p:sp>
      <p:sp>
        <p:nvSpPr>
          <p:cNvPr id="587" name="Google Shape;587;p59"/>
          <p:cNvSpPr txBox="1"/>
          <p:nvPr>
            <p:ph idx="1" type="body"/>
          </p:nvPr>
        </p:nvSpPr>
        <p:spPr>
          <a:xfrm>
            <a:off x="311700" y="1000075"/>
            <a:ext cx="3425400" cy="29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start and goal are global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path [ ] a global list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function IDA*(){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f = 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while(true)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  found = search(start, 0, f)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  if (found is true) break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	  f = found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}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8" name="Google Shape;58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59"/>
          <p:cNvSpPr txBox="1"/>
          <p:nvPr/>
        </p:nvSpPr>
        <p:spPr>
          <a:xfrm>
            <a:off x="3948050" y="777525"/>
            <a:ext cx="5073300" cy="327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search(n, cost, f) {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if( n is goal) return true // goal reached 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 (cost+h(n) &gt; f) return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cost+h(n)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threshold failure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updated_f = </a:t>
            </a:r>
            <a:r>
              <a:rPr b="0" i="0" lang="en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found = false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for v ∊ child of n {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path.append(v)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found = search(v, g(v)+cost, f)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if(found is true) return true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updated_f = min(updated_f, found)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path.pop( )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found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0" name="Google Shape;590;p59">
            <a:hlinkClick r:id="rId3"/>
          </p:cNvPr>
          <p:cNvSpPr txBox="1"/>
          <p:nvPr/>
        </p:nvSpPr>
        <p:spPr>
          <a:xfrm>
            <a:off x="251150" y="4530700"/>
            <a:ext cx="20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/>
              <a:t>Greedy best-first search</a:t>
            </a:r>
            <a:endParaRPr sz="3000"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Evaluation function, </a:t>
            </a:r>
            <a:r>
              <a:rPr i="1" lang="en" sz="2000">
                <a:solidFill>
                  <a:schemeClr val="dk1"/>
                </a:solidFill>
              </a:rPr>
              <a:t>f(n) = h(n) </a:t>
            </a:r>
            <a:r>
              <a:rPr lang="en" sz="2000">
                <a:solidFill>
                  <a:schemeClr val="dk1"/>
                </a:solidFill>
              </a:rPr>
              <a:t>(</a:t>
            </a:r>
            <a:r>
              <a:rPr lang="en" sz="2000">
                <a:solidFill>
                  <a:srgbClr val="FF0000"/>
                </a:solidFill>
              </a:rPr>
              <a:t>heuristic</a:t>
            </a:r>
            <a:r>
              <a:rPr lang="en" sz="2000">
                <a:solidFill>
                  <a:schemeClr val="dk1"/>
                </a:solidFill>
              </a:rPr>
              <a:t>) = estimate of </a:t>
            </a:r>
            <a:r>
              <a:rPr lang="en" sz="2000">
                <a:solidFill>
                  <a:srgbClr val="FF0000"/>
                </a:solidFill>
              </a:rPr>
              <a:t>cost </a:t>
            </a:r>
            <a:r>
              <a:rPr lang="en" sz="2000">
                <a:solidFill>
                  <a:schemeClr val="dk1"/>
                </a:solidFill>
              </a:rPr>
              <a:t>from </a:t>
            </a:r>
            <a:r>
              <a:rPr i="1" lang="en" sz="2000">
                <a:solidFill>
                  <a:srgbClr val="FF0000"/>
                </a:solidFill>
              </a:rPr>
              <a:t>n</a:t>
            </a:r>
            <a:r>
              <a:rPr lang="en" sz="2000">
                <a:solidFill>
                  <a:schemeClr val="dk1"/>
                </a:solidFill>
              </a:rPr>
              <a:t> to </a:t>
            </a:r>
            <a:r>
              <a:rPr i="1" lang="en" sz="2000">
                <a:solidFill>
                  <a:srgbClr val="FF0000"/>
                </a:solidFill>
              </a:rPr>
              <a:t>goal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Example: </a:t>
            </a:r>
            <a:r>
              <a:rPr i="1" lang="en" sz="2000">
                <a:solidFill>
                  <a:srgbClr val="FF0000"/>
                </a:solidFill>
              </a:rPr>
              <a:t>h</a:t>
            </a:r>
            <a:r>
              <a:rPr baseline="-25000" i="1" lang="en" sz="2000">
                <a:solidFill>
                  <a:srgbClr val="FF0000"/>
                </a:solidFill>
              </a:rPr>
              <a:t>SLD</a:t>
            </a:r>
            <a:r>
              <a:rPr i="1" lang="en" sz="2000">
                <a:solidFill>
                  <a:srgbClr val="FF0000"/>
                </a:solidFill>
              </a:rPr>
              <a:t>(n)</a:t>
            </a:r>
            <a:r>
              <a:rPr lang="en" sz="200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= straight-line distance from a city </a:t>
            </a:r>
            <a:r>
              <a:rPr i="1" lang="en" sz="2000">
                <a:solidFill>
                  <a:schemeClr val="dk1"/>
                </a:solidFill>
              </a:rPr>
              <a:t>n</a:t>
            </a:r>
            <a:r>
              <a:rPr lang="en" sz="2000">
                <a:solidFill>
                  <a:schemeClr val="dk1"/>
                </a:solidFill>
              </a:rPr>
              <a:t> to Bucharest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Greedy best-first </a:t>
            </a:r>
            <a:r>
              <a:rPr lang="en" sz="2000">
                <a:solidFill>
                  <a:schemeClr val="dk1"/>
                </a:solidFill>
              </a:rPr>
              <a:t>search expands the node </a:t>
            </a:r>
            <a:r>
              <a:rPr lang="en" sz="2000">
                <a:solidFill>
                  <a:srgbClr val="FF0000"/>
                </a:solidFill>
              </a:rPr>
              <a:t>that appears to be the closest to goal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IDA*: Simulation</a:t>
            </a:r>
            <a:endParaRPr/>
          </a:p>
        </p:txBody>
      </p:sp>
      <p:sp>
        <p:nvSpPr>
          <p:cNvPr id="596" name="Google Shape;59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60"/>
          <p:cNvSpPr/>
          <p:nvPr/>
        </p:nvSpPr>
        <p:spPr>
          <a:xfrm>
            <a:off x="4189125" y="331500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366=0+366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8" name="Google Shape;598;p60"/>
          <p:cNvSpPr txBox="1"/>
          <p:nvPr/>
        </p:nvSpPr>
        <p:spPr>
          <a:xfrm>
            <a:off x="6519800" y="231050"/>
            <a:ext cx="1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limit = 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Simulation</a:t>
            </a:r>
            <a:endParaRPr/>
          </a:p>
        </p:txBody>
      </p:sp>
      <p:sp>
        <p:nvSpPr>
          <p:cNvPr id="604" name="Google Shape;60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61"/>
          <p:cNvSpPr/>
          <p:nvPr/>
        </p:nvSpPr>
        <p:spPr>
          <a:xfrm>
            <a:off x="4189125" y="331500"/>
            <a:ext cx="1888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366=0+366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6" name="Google Shape;606;p61"/>
          <p:cNvSpPr/>
          <p:nvPr/>
        </p:nvSpPr>
        <p:spPr>
          <a:xfrm>
            <a:off x="2512725" y="1093500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zerind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449=75+374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7" name="Google Shape;607;p61"/>
          <p:cNvSpPr/>
          <p:nvPr/>
        </p:nvSpPr>
        <p:spPr>
          <a:xfrm>
            <a:off x="4570125" y="1093500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339=140+253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8" name="Google Shape;608;p61"/>
          <p:cNvSpPr/>
          <p:nvPr/>
        </p:nvSpPr>
        <p:spPr>
          <a:xfrm>
            <a:off x="6627525" y="1093500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timișoara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447=118+329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9" name="Google Shape;609;p61"/>
          <p:cNvCxnSpPr>
            <a:stCxn id="605" idx="2"/>
            <a:endCxn id="606" idx="0"/>
          </p:cNvCxnSpPr>
          <p:nvPr/>
        </p:nvCxnSpPr>
        <p:spPr>
          <a:xfrm flipH="1">
            <a:off x="3456975" y="725100"/>
            <a:ext cx="16764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61"/>
          <p:cNvCxnSpPr>
            <a:stCxn id="605" idx="2"/>
            <a:endCxn id="607" idx="0"/>
          </p:cNvCxnSpPr>
          <p:nvPr/>
        </p:nvCxnSpPr>
        <p:spPr>
          <a:xfrm>
            <a:off x="5133375" y="725100"/>
            <a:ext cx="3810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61"/>
          <p:cNvCxnSpPr>
            <a:stCxn id="605" idx="2"/>
            <a:endCxn id="608" idx="0"/>
          </p:cNvCxnSpPr>
          <p:nvPr/>
        </p:nvCxnSpPr>
        <p:spPr>
          <a:xfrm>
            <a:off x="5133375" y="725100"/>
            <a:ext cx="24384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p61"/>
          <p:cNvSpPr txBox="1"/>
          <p:nvPr/>
        </p:nvSpPr>
        <p:spPr>
          <a:xfrm>
            <a:off x="6519800" y="231050"/>
            <a:ext cx="1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limit = 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Simulation</a:t>
            </a:r>
            <a:endParaRPr/>
          </a:p>
        </p:txBody>
      </p:sp>
      <p:sp>
        <p:nvSpPr>
          <p:cNvPr id="618" name="Google Shape;61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62"/>
          <p:cNvSpPr/>
          <p:nvPr/>
        </p:nvSpPr>
        <p:spPr>
          <a:xfrm>
            <a:off x="4189125" y="331500"/>
            <a:ext cx="1888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366=0+366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0" name="Google Shape;620;p62"/>
          <p:cNvSpPr/>
          <p:nvPr/>
        </p:nvSpPr>
        <p:spPr>
          <a:xfrm>
            <a:off x="2512725" y="1093500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zerind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449=75+374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1" name="Google Shape;621;p62"/>
          <p:cNvSpPr/>
          <p:nvPr/>
        </p:nvSpPr>
        <p:spPr>
          <a:xfrm>
            <a:off x="4570125" y="1093500"/>
            <a:ext cx="1888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339=140+253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2" name="Google Shape;622;p62"/>
          <p:cNvSpPr/>
          <p:nvPr/>
        </p:nvSpPr>
        <p:spPr>
          <a:xfrm>
            <a:off x="6627525" y="1093500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timișoara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447=118+329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3" name="Google Shape;623;p62"/>
          <p:cNvCxnSpPr>
            <a:stCxn id="619" idx="2"/>
            <a:endCxn id="620" idx="0"/>
          </p:cNvCxnSpPr>
          <p:nvPr/>
        </p:nvCxnSpPr>
        <p:spPr>
          <a:xfrm flipH="1">
            <a:off x="3456975" y="725100"/>
            <a:ext cx="16764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4" name="Google Shape;624;p62"/>
          <p:cNvCxnSpPr>
            <a:stCxn id="619" idx="2"/>
            <a:endCxn id="621" idx="0"/>
          </p:cNvCxnSpPr>
          <p:nvPr/>
        </p:nvCxnSpPr>
        <p:spPr>
          <a:xfrm>
            <a:off x="5133375" y="725100"/>
            <a:ext cx="3810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Google Shape;625;p62"/>
          <p:cNvCxnSpPr>
            <a:stCxn id="619" idx="2"/>
            <a:endCxn id="622" idx="0"/>
          </p:cNvCxnSpPr>
          <p:nvPr/>
        </p:nvCxnSpPr>
        <p:spPr>
          <a:xfrm>
            <a:off x="5133375" y="725100"/>
            <a:ext cx="24384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6" name="Google Shape;626;p62"/>
          <p:cNvSpPr txBox="1"/>
          <p:nvPr/>
        </p:nvSpPr>
        <p:spPr>
          <a:xfrm>
            <a:off x="6519800" y="231050"/>
            <a:ext cx="1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limit = 3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66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7" name="Google Shape;627;p62"/>
          <p:cNvSpPr/>
          <p:nvPr/>
        </p:nvSpPr>
        <p:spPr>
          <a:xfrm>
            <a:off x="2743850" y="1786875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646=280+366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8" name="Google Shape;628;p62"/>
          <p:cNvCxnSpPr>
            <a:stCxn id="621" idx="2"/>
            <a:endCxn id="627" idx="0"/>
          </p:cNvCxnSpPr>
          <p:nvPr/>
        </p:nvCxnSpPr>
        <p:spPr>
          <a:xfrm flipH="1">
            <a:off x="3687975" y="1487100"/>
            <a:ext cx="18264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p62"/>
          <p:cNvSpPr/>
          <p:nvPr/>
        </p:nvSpPr>
        <p:spPr>
          <a:xfrm>
            <a:off x="4801250" y="1786875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fagaras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415=239+176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30" name="Google Shape;630;p62"/>
          <p:cNvCxnSpPr>
            <a:stCxn id="621" idx="2"/>
            <a:endCxn id="629" idx="0"/>
          </p:cNvCxnSpPr>
          <p:nvPr/>
        </p:nvCxnSpPr>
        <p:spPr>
          <a:xfrm>
            <a:off x="5514375" y="1487100"/>
            <a:ext cx="2310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p62"/>
          <p:cNvSpPr/>
          <p:nvPr/>
        </p:nvSpPr>
        <p:spPr>
          <a:xfrm>
            <a:off x="6782450" y="1786875"/>
            <a:ext cx="1888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413=220+193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32" name="Google Shape;632;p62"/>
          <p:cNvCxnSpPr>
            <a:stCxn id="621" idx="2"/>
            <a:endCxn id="631" idx="0"/>
          </p:cNvCxnSpPr>
          <p:nvPr/>
        </p:nvCxnSpPr>
        <p:spPr>
          <a:xfrm>
            <a:off x="5514375" y="1487100"/>
            <a:ext cx="221220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3"/>
          <p:cNvSpPr txBox="1"/>
          <p:nvPr>
            <p:ph type="title"/>
          </p:nvPr>
        </p:nvSpPr>
        <p:spPr>
          <a:xfrm>
            <a:off x="311700" y="140225"/>
            <a:ext cx="7584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Simulation</a:t>
            </a:r>
            <a:endParaRPr/>
          </a:p>
        </p:txBody>
      </p:sp>
      <p:sp>
        <p:nvSpPr>
          <p:cNvPr id="638" name="Google Shape;63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63"/>
          <p:cNvSpPr/>
          <p:nvPr/>
        </p:nvSpPr>
        <p:spPr>
          <a:xfrm>
            <a:off x="3763104" y="310485"/>
            <a:ext cx="1680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366=0+366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0" name="Google Shape;640;p63"/>
          <p:cNvSpPr/>
          <p:nvPr/>
        </p:nvSpPr>
        <p:spPr>
          <a:xfrm>
            <a:off x="2270893" y="988764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zerind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449=75+374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1" name="Google Shape;641;p63"/>
          <p:cNvSpPr/>
          <p:nvPr/>
        </p:nvSpPr>
        <p:spPr>
          <a:xfrm>
            <a:off x="4102242" y="988764"/>
            <a:ext cx="1680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339=140+253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2" name="Google Shape;642;p63"/>
          <p:cNvSpPr/>
          <p:nvPr/>
        </p:nvSpPr>
        <p:spPr>
          <a:xfrm>
            <a:off x="5933591" y="988764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timișoara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447=118+329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43" name="Google Shape;643;p63"/>
          <p:cNvCxnSpPr>
            <a:stCxn id="639" idx="2"/>
            <a:endCxn id="640" idx="0"/>
          </p:cNvCxnSpPr>
          <p:nvPr/>
        </p:nvCxnSpPr>
        <p:spPr>
          <a:xfrm flipH="1">
            <a:off x="3111354" y="660885"/>
            <a:ext cx="14922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p63"/>
          <p:cNvCxnSpPr>
            <a:stCxn id="639" idx="2"/>
            <a:endCxn id="641" idx="0"/>
          </p:cNvCxnSpPr>
          <p:nvPr/>
        </p:nvCxnSpPr>
        <p:spPr>
          <a:xfrm>
            <a:off x="4603554" y="660885"/>
            <a:ext cx="3390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63"/>
          <p:cNvCxnSpPr>
            <a:stCxn id="639" idx="2"/>
            <a:endCxn id="642" idx="0"/>
          </p:cNvCxnSpPr>
          <p:nvPr/>
        </p:nvCxnSpPr>
        <p:spPr>
          <a:xfrm>
            <a:off x="4603554" y="660885"/>
            <a:ext cx="21705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63"/>
          <p:cNvSpPr txBox="1"/>
          <p:nvPr/>
        </p:nvSpPr>
        <p:spPr>
          <a:xfrm>
            <a:off x="5837702" y="221071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limit = 413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7" name="Google Shape;647;p63"/>
          <p:cNvSpPr/>
          <p:nvPr/>
        </p:nvSpPr>
        <p:spPr>
          <a:xfrm>
            <a:off x="2476624" y="1605958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646=280+366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48" name="Google Shape;648;p63"/>
          <p:cNvCxnSpPr>
            <a:stCxn id="641" idx="2"/>
            <a:endCxn id="647" idx="0"/>
          </p:cNvCxnSpPr>
          <p:nvPr/>
        </p:nvCxnSpPr>
        <p:spPr>
          <a:xfrm flipH="1">
            <a:off x="3316992" y="1339164"/>
            <a:ext cx="16257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63"/>
          <p:cNvSpPr/>
          <p:nvPr/>
        </p:nvSpPr>
        <p:spPr>
          <a:xfrm>
            <a:off x="4307973" y="1605958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fagaras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415=239+176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0" name="Google Shape;650;p63"/>
          <p:cNvCxnSpPr>
            <a:stCxn id="641" idx="2"/>
            <a:endCxn id="649" idx="0"/>
          </p:cNvCxnSpPr>
          <p:nvPr/>
        </p:nvCxnSpPr>
        <p:spPr>
          <a:xfrm>
            <a:off x="4942692" y="1339164"/>
            <a:ext cx="2058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63"/>
          <p:cNvSpPr/>
          <p:nvPr/>
        </p:nvSpPr>
        <p:spPr>
          <a:xfrm>
            <a:off x="6071494" y="1605958"/>
            <a:ext cx="1680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413=220+193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2" name="Google Shape;652;p63"/>
          <p:cNvCxnSpPr>
            <a:stCxn id="641" idx="2"/>
            <a:endCxn id="651" idx="0"/>
          </p:cNvCxnSpPr>
          <p:nvPr/>
        </p:nvCxnSpPr>
        <p:spPr>
          <a:xfrm>
            <a:off x="4942692" y="1339164"/>
            <a:ext cx="19692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63"/>
          <p:cNvSpPr/>
          <p:nvPr/>
        </p:nvSpPr>
        <p:spPr>
          <a:xfrm>
            <a:off x="2476624" y="2223153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craiova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528=368+160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4" name="Google Shape;654;p63"/>
          <p:cNvCxnSpPr>
            <a:stCxn id="651" idx="2"/>
            <a:endCxn id="653" idx="0"/>
          </p:cNvCxnSpPr>
          <p:nvPr/>
        </p:nvCxnSpPr>
        <p:spPr>
          <a:xfrm flipH="1">
            <a:off x="3317044" y="1956358"/>
            <a:ext cx="35949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63"/>
          <p:cNvSpPr/>
          <p:nvPr/>
        </p:nvSpPr>
        <p:spPr>
          <a:xfrm>
            <a:off x="4274059" y="2219781"/>
            <a:ext cx="1680900" cy="350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pitesti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327=10+317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6" name="Google Shape;656;p63"/>
          <p:cNvCxnSpPr>
            <a:stCxn id="651" idx="2"/>
            <a:endCxn id="655" idx="0"/>
          </p:cNvCxnSpPr>
          <p:nvPr/>
        </p:nvCxnSpPr>
        <p:spPr>
          <a:xfrm flipH="1">
            <a:off x="5114644" y="1956358"/>
            <a:ext cx="17973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63"/>
          <p:cNvSpPr/>
          <p:nvPr/>
        </p:nvSpPr>
        <p:spPr>
          <a:xfrm>
            <a:off x="6001419" y="2209667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553=300+253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8" name="Google Shape;658;p63"/>
          <p:cNvCxnSpPr>
            <a:stCxn id="651" idx="2"/>
            <a:endCxn id="657" idx="0"/>
          </p:cNvCxnSpPr>
          <p:nvPr/>
        </p:nvCxnSpPr>
        <p:spPr>
          <a:xfrm flipH="1">
            <a:off x="6841744" y="1956358"/>
            <a:ext cx="702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6b81fbbef9_0_0"/>
          <p:cNvSpPr txBox="1"/>
          <p:nvPr>
            <p:ph type="title"/>
          </p:nvPr>
        </p:nvSpPr>
        <p:spPr>
          <a:xfrm>
            <a:off x="311700" y="140225"/>
            <a:ext cx="7584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Simulation</a:t>
            </a:r>
            <a:endParaRPr/>
          </a:p>
        </p:txBody>
      </p:sp>
      <p:sp>
        <p:nvSpPr>
          <p:cNvPr id="664" name="Google Shape;664;g26b81fbbef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Google Shape;665;g26b81fbbef9_0_0"/>
          <p:cNvSpPr/>
          <p:nvPr/>
        </p:nvSpPr>
        <p:spPr>
          <a:xfrm>
            <a:off x="3763104" y="310485"/>
            <a:ext cx="1680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366=0+366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6" name="Google Shape;666;g26b81fbbef9_0_0"/>
          <p:cNvSpPr/>
          <p:nvPr/>
        </p:nvSpPr>
        <p:spPr>
          <a:xfrm>
            <a:off x="2270893" y="988764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zerind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449=75+374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7" name="Google Shape;667;g26b81fbbef9_0_0"/>
          <p:cNvSpPr/>
          <p:nvPr/>
        </p:nvSpPr>
        <p:spPr>
          <a:xfrm>
            <a:off x="4102242" y="988764"/>
            <a:ext cx="1680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339=140+253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g26b81fbbef9_0_0"/>
          <p:cNvSpPr/>
          <p:nvPr/>
        </p:nvSpPr>
        <p:spPr>
          <a:xfrm>
            <a:off x="5933591" y="988764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timișoara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447=118+329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9" name="Google Shape;669;g26b81fbbef9_0_0"/>
          <p:cNvCxnSpPr>
            <a:stCxn id="665" idx="2"/>
            <a:endCxn id="666" idx="0"/>
          </p:cNvCxnSpPr>
          <p:nvPr/>
        </p:nvCxnSpPr>
        <p:spPr>
          <a:xfrm flipH="1">
            <a:off x="3111354" y="660885"/>
            <a:ext cx="14922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g26b81fbbef9_0_0"/>
          <p:cNvCxnSpPr>
            <a:stCxn id="665" idx="2"/>
            <a:endCxn id="667" idx="0"/>
          </p:cNvCxnSpPr>
          <p:nvPr/>
        </p:nvCxnSpPr>
        <p:spPr>
          <a:xfrm>
            <a:off x="4603554" y="660885"/>
            <a:ext cx="3390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g26b81fbbef9_0_0"/>
          <p:cNvCxnSpPr>
            <a:stCxn id="665" idx="2"/>
            <a:endCxn id="668" idx="0"/>
          </p:cNvCxnSpPr>
          <p:nvPr/>
        </p:nvCxnSpPr>
        <p:spPr>
          <a:xfrm>
            <a:off x="4603554" y="660885"/>
            <a:ext cx="21705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2" name="Google Shape;672;g26b81fbbef9_0_0"/>
          <p:cNvSpPr txBox="1"/>
          <p:nvPr/>
        </p:nvSpPr>
        <p:spPr>
          <a:xfrm>
            <a:off x="5837702" y="221071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limit =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413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3" name="Google Shape;673;g26b81fbbef9_0_0"/>
          <p:cNvSpPr/>
          <p:nvPr/>
        </p:nvSpPr>
        <p:spPr>
          <a:xfrm>
            <a:off x="2476624" y="1605958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646=280+366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4" name="Google Shape;674;g26b81fbbef9_0_0"/>
          <p:cNvCxnSpPr>
            <a:stCxn id="667" idx="2"/>
            <a:endCxn id="673" idx="0"/>
          </p:cNvCxnSpPr>
          <p:nvPr/>
        </p:nvCxnSpPr>
        <p:spPr>
          <a:xfrm flipH="1">
            <a:off x="3316992" y="1339164"/>
            <a:ext cx="16257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g26b81fbbef9_0_0"/>
          <p:cNvSpPr/>
          <p:nvPr/>
        </p:nvSpPr>
        <p:spPr>
          <a:xfrm>
            <a:off x="4307973" y="1605958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fagaras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415=239+176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6" name="Google Shape;676;g26b81fbbef9_0_0"/>
          <p:cNvCxnSpPr>
            <a:stCxn id="667" idx="2"/>
            <a:endCxn id="675" idx="0"/>
          </p:cNvCxnSpPr>
          <p:nvPr/>
        </p:nvCxnSpPr>
        <p:spPr>
          <a:xfrm>
            <a:off x="4942692" y="1339164"/>
            <a:ext cx="2058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g26b81fbbef9_0_0"/>
          <p:cNvSpPr/>
          <p:nvPr/>
        </p:nvSpPr>
        <p:spPr>
          <a:xfrm>
            <a:off x="6071494" y="1605958"/>
            <a:ext cx="1680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413=220+193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8" name="Google Shape;678;g26b81fbbef9_0_0"/>
          <p:cNvCxnSpPr>
            <a:stCxn id="667" idx="2"/>
            <a:endCxn id="677" idx="0"/>
          </p:cNvCxnSpPr>
          <p:nvPr/>
        </p:nvCxnSpPr>
        <p:spPr>
          <a:xfrm>
            <a:off x="4942692" y="1339164"/>
            <a:ext cx="19692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g26b81fbbef9_0_0"/>
          <p:cNvSpPr/>
          <p:nvPr/>
        </p:nvSpPr>
        <p:spPr>
          <a:xfrm>
            <a:off x="2476624" y="2223153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craiova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528=368+160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0" name="Google Shape;680;g26b81fbbef9_0_0"/>
          <p:cNvCxnSpPr>
            <a:stCxn id="677" idx="2"/>
            <a:endCxn id="679" idx="0"/>
          </p:cNvCxnSpPr>
          <p:nvPr/>
        </p:nvCxnSpPr>
        <p:spPr>
          <a:xfrm flipH="1">
            <a:off x="3317044" y="1956358"/>
            <a:ext cx="35949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g26b81fbbef9_0_0"/>
          <p:cNvSpPr/>
          <p:nvPr/>
        </p:nvSpPr>
        <p:spPr>
          <a:xfrm>
            <a:off x="4274059" y="2219781"/>
            <a:ext cx="1680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pitesti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327=10+317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2" name="Google Shape;682;g26b81fbbef9_0_0"/>
          <p:cNvCxnSpPr>
            <a:stCxn id="677" idx="2"/>
            <a:endCxn id="681" idx="0"/>
          </p:cNvCxnSpPr>
          <p:nvPr/>
        </p:nvCxnSpPr>
        <p:spPr>
          <a:xfrm flipH="1">
            <a:off x="5114644" y="1956358"/>
            <a:ext cx="17973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3" name="Google Shape;683;g26b81fbbef9_0_0"/>
          <p:cNvSpPr/>
          <p:nvPr/>
        </p:nvSpPr>
        <p:spPr>
          <a:xfrm>
            <a:off x="2338966" y="2840347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bucharest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418=0+418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4" name="Google Shape;684;g26b81fbbef9_0_0"/>
          <p:cNvCxnSpPr>
            <a:stCxn id="681" idx="2"/>
            <a:endCxn id="683" idx="0"/>
          </p:cNvCxnSpPr>
          <p:nvPr/>
        </p:nvCxnSpPr>
        <p:spPr>
          <a:xfrm flipH="1">
            <a:off x="3179509" y="2570181"/>
            <a:ext cx="19350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g26b81fbbef9_0_0"/>
          <p:cNvSpPr/>
          <p:nvPr/>
        </p:nvSpPr>
        <p:spPr>
          <a:xfrm>
            <a:off x="4102242" y="2840347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craiova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615=455+160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6" name="Google Shape;686;g26b81fbbef9_0_0"/>
          <p:cNvCxnSpPr>
            <a:stCxn id="681" idx="2"/>
            <a:endCxn id="685" idx="0"/>
          </p:cNvCxnSpPr>
          <p:nvPr/>
        </p:nvCxnSpPr>
        <p:spPr>
          <a:xfrm flipH="1">
            <a:off x="4942609" y="2570181"/>
            <a:ext cx="1719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7" name="Google Shape;687;g26b81fbbef9_0_0"/>
          <p:cNvSpPr/>
          <p:nvPr/>
        </p:nvSpPr>
        <p:spPr>
          <a:xfrm>
            <a:off x="5865518" y="2833626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607=193+160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8" name="Google Shape;688;g26b81fbbef9_0_0"/>
          <p:cNvCxnSpPr>
            <a:stCxn id="681" idx="2"/>
            <a:endCxn id="687" idx="0"/>
          </p:cNvCxnSpPr>
          <p:nvPr/>
        </p:nvCxnSpPr>
        <p:spPr>
          <a:xfrm>
            <a:off x="5114509" y="2570181"/>
            <a:ext cx="15915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9" name="Google Shape;689;g26b81fbbef9_0_0"/>
          <p:cNvSpPr/>
          <p:nvPr/>
        </p:nvSpPr>
        <p:spPr>
          <a:xfrm>
            <a:off x="6001419" y="2209667"/>
            <a:ext cx="1680900" cy="3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553=300+253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0" name="Google Shape;690;g26b81fbbef9_0_0"/>
          <p:cNvCxnSpPr>
            <a:stCxn id="677" idx="2"/>
            <a:endCxn id="689" idx="0"/>
          </p:cNvCxnSpPr>
          <p:nvPr/>
        </p:nvCxnSpPr>
        <p:spPr>
          <a:xfrm flipH="1">
            <a:off x="6841744" y="1956358"/>
            <a:ext cx="702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4"/>
          <p:cNvSpPr txBox="1"/>
          <p:nvPr>
            <p:ph type="title"/>
          </p:nvPr>
        </p:nvSpPr>
        <p:spPr>
          <a:xfrm>
            <a:off x="135202" y="105925"/>
            <a:ext cx="6860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Simulation</a:t>
            </a:r>
            <a:endParaRPr/>
          </a:p>
        </p:txBody>
      </p:sp>
      <p:sp>
        <p:nvSpPr>
          <p:cNvPr id="696" name="Google Shape;69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64"/>
          <p:cNvSpPr/>
          <p:nvPr/>
        </p:nvSpPr>
        <p:spPr>
          <a:xfrm>
            <a:off x="3943654" y="591349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366=0+366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8" name="Google Shape;698;p64"/>
          <p:cNvSpPr/>
          <p:nvPr/>
        </p:nvSpPr>
        <p:spPr>
          <a:xfrm>
            <a:off x="676644" y="1079307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zerind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449=75+374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64"/>
          <p:cNvSpPr/>
          <p:nvPr/>
        </p:nvSpPr>
        <p:spPr>
          <a:xfrm>
            <a:off x="2605728" y="1126833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339=140+253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64"/>
          <p:cNvSpPr/>
          <p:nvPr/>
        </p:nvSpPr>
        <p:spPr>
          <a:xfrm>
            <a:off x="5906897" y="1174273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timișoara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447=118+329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1" name="Google Shape;701;p64"/>
          <p:cNvCxnSpPr>
            <a:stCxn id="697" idx="2"/>
            <a:endCxn id="698" idx="0"/>
          </p:cNvCxnSpPr>
          <p:nvPr/>
        </p:nvCxnSpPr>
        <p:spPr>
          <a:xfrm flipH="1">
            <a:off x="1436854" y="892549"/>
            <a:ext cx="32670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Google Shape;702;p64"/>
          <p:cNvCxnSpPr>
            <a:stCxn id="697" idx="2"/>
            <a:endCxn id="699" idx="0"/>
          </p:cNvCxnSpPr>
          <p:nvPr/>
        </p:nvCxnSpPr>
        <p:spPr>
          <a:xfrm flipH="1">
            <a:off x="3365854" y="892549"/>
            <a:ext cx="13380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Google Shape;703;p64"/>
          <p:cNvCxnSpPr>
            <a:stCxn id="697" idx="2"/>
            <a:endCxn id="700" idx="0"/>
          </p:cNvCxnSpPr>
          <p:nvPr/>
        </p:nvCxnSpPr>
        <p:spPr>
          <a:xfrm>
            <a:off x="4703854" y="892549"/>
            <a:ext cx="19632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4" name="Google Shape;704;p64"/>
          <p:cNvSpPr txBox="1"/>
          <p:nvPr/>
        </p:nvSpPr>
        <p:spPr>
          <a:xfrm>
            <a:off x="5820163" y="514505"/>
            <a:ext cx="16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limit = 415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5" name="Google Shape;705;p64"/>
          <p:cNvSpPr/>
          <p:nvPr/>
        </p:nvSpPr>
        <p:spPr>
          <a:xfrm>
            <a:off x="676649" y="1576710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646=280+366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6" name="Google Shape;706;p64"/>
          <p:cNvCxnSpPr>
            <a:stCxn id="699" idx="2"/>
            <a:endCxn id="705" idx="0"/>
          </p:cNvCxnSpPr>
          <p:nvPr/>
        </p:nvCxnSpPr>
        <p:spPr>
          <a:xfrm flipH="1">
            <a:off x="1436928" y="1428033"/>
            <a:ext cx="192900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7" name="Google Shape;707;p64"/>
          <p:cNvSpPr/>
          <p:nvPr/>
        </p:nvSpPr>
        <p:spPr>
          <a:xfrm>
            <a:off x="2310092" y="1576710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fagaras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415=239+176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8" name="Google Shape;708;p64"/>
          <p:cNvCxnSpPr>
            <a:stCxn id="699" idx="2"/>
            <a:endCxn id="707" idx="0"/>
          </p:cNvCxnSpPr>
          <p:nvPr/>
        </p:nvCxnSpPr>
        <p:spPr>
          <a:xfrm flipH="1">
            <a:off x="3070428" y="1428033"/>
            <a:ext cx="29550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9" name="Google Shape;709;p64"/>
          <p:cNvSpPr/>
          <p:nvPr/>
        </p:nvSpPr>
        <p:spPr>
          <a:xfrm>
            <a:off x="3943533" y="1566344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413=220+193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0" name="Google Shape;710;p64"/>
          <p:cNvCxnSpPr>
            <a:stCxn id="699" idx="2"/>
            <a:endCxn id="709" idx="0"/>
          </p:cNvCxnSpPr>
          <p:nvPr/>
        </p:nvCxnSpPr>
        <p:spPr>
          <a:xfrm>
            <a:off x="3365928" y="1428033"/>
            <a:ext cx="13377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1" name="Google Shape;711;p64"/>
          <p:cNvSpPr/>
          <p:nvPr/>
        </p:nvSpPr>
        <p:spPr>
          <a:xfrm>
            <a:off x="3726700" y="2259689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craiova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528=368+160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2" name="Google Shape;712;p64"/>
          <p:cNvCxnSpPr>
            <a:stCxn id="709" idx="2"/>
            <a:endCxn id="711" idx="0"/>
          </p:cNvCxnSpPr>
          <p:nvPr/>
        </p:nvCxnSpPr>
        <p:spPr>
          <a:xfrm flipH="1">
            <a:off x="4486833" y="1867544"/>
            <a:ext cx="2169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3" name="Google Shape;713;p64"/>
          <p:cNvSpPr/>
          <p:nvPr/>
        </p:nvSpPr>
        <p:spPr>
          <a:xfrm>
            <a:off x="5392516" y="2259702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pitesti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327=10+317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4" name="Google Shape;714;p64"/>
          <p:cNvCxnSpPr>
            <a:stCxn id="709" idx="2"/>
            <a:endCxn id="713" idx="0"/>
          </p:cNvCxnSpPr>
          <p:nvPr/>
        </p:nvCxnSpPr>
        <p:spPr>
          <a:xfrm>
            <a:off x="4703733" y="1867544"/>
            <a:ext cx="1449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5" name="Google Shape;715;p64"/>
          <p:cNvSpPr/>
          <p:nvPr/>
        </p:nvSpPr>
        <p:spPr>
          <a:xfrm>
            <a:off x="1901787" y="2766282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bucharest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418=0+418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6" name="Google Shape;716;p64"/>
          <p:cNvCxnSpPr>
            <a:stCxn id="713" idx="2"/>
            <a:endCxn id="715" idx="0"/>
          </p:cNvCxnSpPr>
          <p:nvPr/>
        </p:nvCxnSpPr>
        <p:spPr>
          <a:xfrm flipH="1">
            <a:off x="2661916" y="2560902"/>
            <a:ext cx="3490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p64"/>
          <p:cNvSpPr/>
          <p:nvPr/>
        </p:nvSpPr>
        <p:spPr>
          <a:xfrm>
            <a:off x="3491657" y="2766282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craiova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615=455+160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8" name="Google Shape;718;p64"/>
          <p:cNvCxnSpPr>
            <a:stCxn id="713" idx="2"/>
            <a:endCxn id="717" idx="0"/>
          </p:cNvCxnSpPr>
          <p:nvPr/>
        </p:nvCxnSpPr>
        <p:spPr>
          <a:xfrm flipH="1">
            <a:off x="4251916" y="2560902"/>
            <a:ext cx="1900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64"/>
          <p:cNvSpPr/>
          <p:nvPr/>
        </p:nvSpPr>
        <p:spPr>
          <a:xfrm>
            <a:off x="5037070" y="2766286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607=193+160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0" name="Google Shape;720;p64"/>
          <p:cNvCxnSpPr>
            <a:stCxn id="713" idx="2"/>
            <a:endCxn id="719" idx="0"/>
          </p:cNvCxnSpPr>
          <p:nvPr/>
        </p:nvCxnSpPr>
        <p:spPr>
          <a:xfrm flipH="1">
            <a:off x="5797216" y="2560902"/>
            <a:ext cx="3555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p64"/>
          <p:cNvSpPr/>
          <p:nvPr/>
        </p:nvSpPr>
        <p:spPr>
          <a:xfrm>
            <a:off x="6995298" y="2259708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553=300+253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2" name="Google Shape;722;p64"/>
          <p:cNvCxnSpPr>
            <a:stCxn id="709" idx="2"/>
            <a:endCxn id="721" idx="0"/>
          </p:cNvCxnSpPr>
          <p:nvPr/>
        </p:nvCxnSpPr>
        <p:spPr>
          <a:xfrm>
            <a:off x="4703733" y="1867544"/>
            <a:ext cx="30519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3" name="Google Shape;723;p64"/>
          <p:cNvSpPr/>
          <p:nvPr/>
        </p:nvSpPr>
        <p:spPr>
          <a:xfrm>
            <a:off x="601100" y="2233490"/>
            <a:ext cx="14445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bucharest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450=450+0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4" name="Google Shape;724;p64"/>
          <p:cNvCxnSpPr>
            <a:stCxn id="707" idx="2"/>
            <a:endCxn id="723" idx="0"/>
          </p:cNvCxnSpPr>
          <p:nvPr/>
        </p:nvCxnSpPr>
        <p:spPr>
          <a:xfrm flipH="1">
            <a:off x="1323392" y="1877910"/>
            <a:ext cx="17469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p64"/>
          <p:cNvSpPr/>
          <p:nvPr/>
        </p:nvSpPr>
        <p:spPr>
          <a:xfrm>
            <a:off x="2136783" y="2233490"/>
            <a:ext cx="14445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591=338+253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6" name="Google Shape;726;p64"/>
          <p:cNvCxnSpPr>
            <a:stCxn id="707" idx="2"/>
            <a:endCxn id="725" idx="0"/>
          </p:cNvCxnSpPr>
          <p:nvPr/>
        </p:nvCxnSpPr>
        <p:spPr>
          <a:xfrm flipH="1">
            <a:off x="2859092" y="1877910"/>
            <a:ext cx="2112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5"/>
          <p:cNvSpPr txBox="1"/>
          <p:nvPr>
            <p:ph type="title"/>
          </p:nvPr>
        </p:nvSpPr>
        <p:spPr>
          <a:xfrm>
            <a:off x="135202" y="105925"/>
            <a:ext cx="6860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IDA*: Simulation</a:t>
            </a:r>
            <a:endParaRPr/>
          </a:p>
        </p:txBody>
      </p:sp>
      <p:sp>
        <p:nvSpPr>
          <p:cNvPr id="732" name="Google Shape;73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3" name="Google Shape;733;p65"/>
          <p:cNvSpPr/>
          <p:nvPr/>
        </p:nvSpPr>
        <p:spPr>
          <a:xfrm>
            <a:off x="3943654" y="591349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366=0+366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4" name="Google Shape;734;p65"/>
          <p:cNvSpPr/>
          <p:nvPr/>
        </p:nvSpPr>
        <p:spPr>
          <a:xfrm>
            <a:off x="676644" y="1079307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zerind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449=75+374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65"/>
          <p:cNvSpPr/>
          <p:nvPr/>
        </p:nvSpPr>
        <p:spPr>
          <a:xfrm>
            <a:off x="2605728" y="1126833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339=140+253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6" name="Google Shape;736;p65"/>
          <p:cNvSpPr/>
          <p:nvPr/>
        </p:nvSpPr>
        <p:spPr>
          <a:xfrm>
            <a:off x="5906897" y="1174273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timișoara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447=118+329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37" name="Google Shape;737;p65"/>
          <p:cNvCxnSpPr>
            <a:stCxn id="733" idx="2"/>
            <a:endCxn id="734" idx="0"/>
          </p:cNvCxnSpPr>
          <p:nvPr/>
        </p:nvCxnSpPr>
        <p:spPr>
          <a:xfrm flipH="1">
            <a:off x="1436854" y="892549"/>
            <a:ext cx="32670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65"/>
          <p:cNvCxnSpPr>
            <a:stCxn id="733" idx="2"/>
            <a:endCxn id="735" idx="0"/>
          </p:cNvCxnSpPr>
          <p:nvPr/>
        </p:nvCxnSpPr>
        <p:spPr>
          <a:xfrm flipH="1">
            <a:off x="3365854" y="892549"/>
            <a:ext cx="13380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65"/>
          <p:cNvCxnSpPr>
            <a:stCxn id="733" idx="2"/>
            <a:endCxn id="736" idx="0"/>
          </p:cNvCxnSpPr>
          <p:nvPr/>
        </p:nvCxnSpPr>
        <p:spPr>
          <a:xfrm>
            <a:off x="4703854" y="892549"/>
            <a:ext cx="19632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p65"/>
          <p:cNvSpPr txBox="1"/>
          <p:nvPr/>
        </p:nvSpPr>
        <p:spPr>
          <a:xfrm>
            <a:off x="6272213" y="191155"/>
            <a:ext cx="16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limit = 418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1" name="Google Shape;741;p65"/>
          <p:cNvSpPr/>
          <p:nvPr/>
        </p:nvSpPr>
        <p:spPr>
          <a:xfrm>
            <a:off x="676649" y="1576710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arad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646=280+366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2" name="Google Shape;742;p65"/>
          <p:cNvCxnSpPr>
            <a:stCxn id="735" idx="2"/>
            <a:endCxn id="741" idx="0"/>
          </p:cNvCxnSpPr>
          <p:nvPr/>
        </p:nvCxnSpPr>
        <p:spPr>
          <a:xfrm flipH="1">
            <a:off x="1436928" y="1428033"/>
            <a:ext cx="192900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3" name="Google Shape;743;p65"/>
          <p:cNvSpPr/>
          <p:nvPr/>
        </p:nvSpPr>
        <p:spPr>
          <a:xfrm>
            <a:off x="2310092" y="1576710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fagaras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415=239+176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4" name="Google Shape;744;p65"/>
          <p:cNvCxnSpPr>
            <a:stCxn id="735" idx="2"/>
            <a:endCxn id="743" idx="0"/>
          </p:cNvCxnSpPr>
          <p:nvPr/>
        </p:nvCxnSpPr>
        <p:spPr>
          <a:xfrm flipH="1">
            <a:off x="3070428" y="1428033"/>
            <a:ext cx="29550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5" name="Google Shape;745;p65"/>
          <p:cNvSpPr/>
          <p:nvPr/>
        </p:nvSpPr>
        <p:spPr>
          <a:xfrm>
            <a:off x="3943533" y="1566344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413=220+193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6" name="Google Shape;746;p65"/>
          <p:cNvCxnSpPr>
            <a:stCxn id="735" idx="2"/>
            <a:endCxn id="745" idx="0"/>
          </p:cNvCxnSpPr>
          <p:nvPr/>
        </p:nvCxnSpPr>
        <p:spPr>
          <a:xfrm>
            <a:off x="3365928" y="1428033"/>
            <a:ext cx="13377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7" name="Google Shape;747;p65"/>
          <p:cNvSpPr/>
          <p:nvPr/>
        </p:nvSpPr>
        <p:spPr>
          <a:xfrm>
            <a:off x="3726700" y="2259689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craiova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528=368+160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8" name="Google Shape;748;p65"/>
          <p:cNvCxnSpPr>
            <a:stCxn id="745" idx="2"/>
            <a:endCxn id="747" idx="0"/>
          </p:cNvCxnSpPr>
          <p:nvPr/>
        </p:nvCxnSpPr>
        <p:spPr>
          <a:xfrm flipH="1">
            <a:off x="4486833" y="1867544"/>
            <a:ext cx="2169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65"/>
          <p:cNvSpPr/>
          <p:nvPr/>
        </p:nvSpPr>
        <p:spPr>
          <a:xfrm>
            <a:off x="5392516" y="2259702"/>
            <a:ext cx="15204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pitesti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327=10+317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0" name="Google Shape;750;p65"/>
          <p:cNvCxnSpPr>
            <a:stCxn id="745" idx="2"/>
            <a:endCxn id="749" idx="0"/>
          </p:cNvCxnSpPr>
          <p:nvPr/>
        </p:nvCxnSpPr>
        <p:spPr>
          <a:xfrm>
            <a:off x="4703733" y="1867544"/>
            <a:ext cx="1449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65"/>
          <p:cNvSpPr/>
          <p:nvPr/>
        </p:nvSpPr>
        <p:spPr>
          <a:xfrm>
            <a:off x="1901787" y="2766282"/>
            <a:ext cx="1520400" cy="301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bucharest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418=0+418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2" name="Google Shape;752;p65"/>
          <p:cNvCxnSpPr>
            <a:stCxn id="749" idx="2"/>
            <a:endCxn id="751" idx="0"/>
          </p:cNvCxnSpPr>
          <p:nvPr/>
        </p:nvCxnSpPr>
        <p:spPr>
          <a:xfrm flipH="1">
            <a:off x="2661916" y="2560902"/>
            <a:ext cx="3490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3" name="Google Shape;753;p65"/>
          <p:cNvSpPr/>
          <p:nvPr/>
        </p:nvSpPr>
        <p:spPr>
          <a:xfrm>
            <a:off x="3491657" y="2766282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craiova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615=455+160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4" name="Google Shape;754;p65"/>
          <p:cNvCxnSpPr>
            <a:stCxn id="749" idx="2"/>
            <a:endCxn id="753" idx="0"/>
          </p:cNvCxnSpPr>
          <p:nvPr/>
        </p:nvCxnSpPr>
        <p:spPr>
          <a:xfrm flipH="1">
            <a:off x="4251916" y="2560902"/>
            <a:ext cx="19008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65"/>
          <p:cNvSpPr/>
          <p:nvPr/>
        </p:nvSpPr>
        <p:spPr>
          <a:xfrm>
            <a:off x="5037070" y="2766286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rimnicu vilcea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607=193+160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6" name="Google Shape;756;p65"/>
          <p:cNvCxnSpPr>
            <a:stCxn id="749" idx="2"/>
            <a:endCxn id="755" idx="0"/>
          </p:cNvCxnSpPr>
          <p:nvPr/>
        </p:nvCxnSpPr>
        <p:spPr>
          <a:xfrm flipH="1">
            <a:off x="5797216" y="2560902"/>
            <a:ext cx="3555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p65"/>
          <p:cNvSpPr/>
          <p:nvPr/>
        </p:nvSpPr>
        <p:spPr>
          <a:xfrm>
            <a:off x="6995298" y="2259708"/>
            <a:ext cx="15204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553=300+253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8" name="Google Shape;758;p65"/>
          <p:cNvCxnSpPr>
            <a:stCxn id="745" idx="2"/>
            <a:endCxn id="757" idx="0"/>
          </p:cNvCxnSpPr>
          <p:nvPr/>
        </p:nvCxnSpPr>
        <p:spPr>
          <a:xfrm>
            <a:off x="4703733" y="1867544"/>
            <a:ext cx="30519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65"/>
          <p:cNvSpPr/>
          <p:nvPr/>
        </p:nvSpPr>
        <p:spPr>
          <a:xfrm>
            <a:off x="601100" y="2233490"/>
            <a:ext cx="14445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bucharest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450=450+0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60" name="Google Shape;760;p65"/>
          <p:cNvCxnSpPr>
            <a:stCxn id="743" idx="2"/>
            <a:endCxn id="759" idx="0"/>
          </p:cNvCxnSpPr>
          <p:nvPr/>
        </p:nvCxnSpPr>
        <p:spPr>
          <a:xfrm flipH="1">
            <a:off x="1323392" y="1877910"/>
            <a:ext cx="17469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1" name="Google Shape;761;p65"/>
          <p:cNvSpPr/>
          <p:nvPr/>
        </p:nvSpPr>
        <p:spPr>
          <a:xfrm>
            <a:off x="2136783" y="2233490"/>
            <a:ext cx="1444500" cy="30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sibiu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591=338+253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62" name="Google Shape;762;p65"/>
          <p:cNvCxnSpPr>
            <a:stCxn id="743" idx="2"/>
            <a:endCxn id="761" idx="0"/>
          </p:cNvCxnSpPr>
          <p:nvPr/>
        </p:nvCxnSpPr>
        <p:spPr>
          <a:xfrm flipH="1">
            <a:off x="2859092" y="1877910"/>
            <a:ext cx="2112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3" name="Google Shape;763;p65"/>
          <p:cNvSpPr txBox="1"/>
          <p:nvPr/>
        </p:nvSpPr>
        <p:spPr>
          <a:xfrm>
            <a:off x="1916300" y="3020400"/>
            <a:ext cx="2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stops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Properties of IDA*</a:t>
            </a:r>
            <a:endParaRPr/>
          </a:p>
        </p:txBody>
      </p:sp>
      <p:sp>
        <p:nvSpPr>
          <p:cNvPr id="769" name="Google Shape;76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Times New Roman"/>
              <a:buChar char="•"/>
            </a:pPr>
            <a:r>
              <a:rPr b="1" lang="en" sz="2000">
                <a:solidFill>
                  <a:srgbClr val="800000"/>
                </a:solidFill>
              </a:rPr>
              <a:t>Complete?</a:t>
            </a:r>
            <a:r>
              <a:rPr lang="en" sz="2000">
                <a:solidFill>
                  <a:srgbClr val="C00000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C00000"/>
                </a:solidFill>
              </a:rPr>
              <a:t>	 </a:t>
            </a:r>
            <a:r>
              <a:rPr lang="en" sz="2000">
                <a:solidFill>
                  <a:srgbClr val="150BE1"/>
                </a:solidFill>
              </a:rPr>
              <a:t>Yes,</a:t>
            </a:r>
            <a:r>
              <a:rPr lang="en" sz="2000">
                <a:solidFill>
                  <a:schemeClr val="dk1"/>
                </a:solidFill>
              </a:rPr>
              <a:t> (assuming that </a:t>
            </a:r>
            <a:r>
              <a:rPr b="1" lang="en" sz="2000">
                <a:solidFill>
                  <a:srgbClr val="FF3300"/>
                </a:solidFill>
              </a:rPr>
              <a:t>f(n) is always increasing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Times New Roman"/>
              <a:buChar char="•"/>
            </a:pPr>
            <a:r>
              <a:rPr b="1" lang="en" sz="2000">
                <a:solidFill>
                  <a:srgbClr val="800000"/>
                </a:solidFill>
              </a:rPr>
              <a:t>Optimal?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150BE1"/>
                </a:solidFill>
              </a:rPr>
              <a:t>	Yes,</a:t>
            </a:r>
            <a:r>
              <a:rPr lang="en" sz="2000">
                <a:solidFill>
                  <a:schemeClr val="dk1"/>
                </a:solidFill>
              </a:rPr>
              <a:t> The cost of a path always increases as we go along the path. Therefore the first goal node selected for expansion is the optimal solution [</a:t>
            </a:r>
            <a:r>
              <a:rPr b="1" lang="en" sz="2000">
                <a:solidFill>
                  <a:srgbClr val="FF3300"/>
                </a:solidFill>
              </a:rPr>
              <a:t>condition h(n) is admissible</a:t>
            </a:r>
            <a:r>
              <a:rPr lang="en" sz="2000">
                <a:solidFill>
                  <a:schemeClr val="dk1"/>
                </a:solidFill>
              </a:rPr>
              <a:t>]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Comic Sans MS"/>
              <a:buChar char="•"/>
            </a:pPr>
            <a:r>
              <a:rPr b="1" lang="en" sz="2000">
                <a:solidFill>
                  <a:srgbClr val="800000"/>
                </a:solidFill>
              </a:rPr>
              <a:t>Time?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150BE1"/>
                </a:solidFill>
              </a:rPr>
              <a:t>	O(b</a:t>
            </a:r>
            <a:r>
              <a:rPr baseline="30000" lang="en" sz="2000">
                <a:solidFill>
                  <a:srgbClr val="150BE1"/>
                </a:solidFill>
              </a:rPr>
              <a:t>⌈C*/e⌉ </a:t>
            </a:r>
            <a:r>
              <a:rPr lang="en" sz="2000">
                <a:solidFill>
                  <a:srgbClr val="150BE1"/>
                </a:solidFill>
              </a:rPr>
              <a:t>)</a:t>
            </a:r>
            <a:r>
              <a:rPr lang="en" sz="2000">
                <a:solidFill>
                  <a:schemeClr val="dk1"/>
                </a:solidFill>
              </a:rPr>
              <a:t> where, C* : cost of optimal solution (≈</a:t>
            </a:r>
            <a:r>
              <a:rPr lang="en" sz="1500">
                <a:solidFill>
                  <a:schemeClr val="dk1"/>
                </a:solidFill>
              </a:rPr>
              <a:t>O(b</a:t>
            </a:r>
            <a:r>
              <a:rPr baseline="30000" lang="en" sz="1500">
                <a:solidFill>
                  <a:schemeClr val="dk1"/>
                </a:solidFill>
              </a:rPr>
              <a:t>d</a:t>
            </a:r>
            <a:r>
              <a:rPr lang="en" sz="1500">
                <a:solidFill>
                  <a:schemeClr val="dk1"/>
                </a:solidFill>
              </a:rPr>
              <a:t>) approx. with level</a:t>
            </a:r>
            <a:r>
              <a:rPr lang="en" sz="2000">
                <a:solidFill>
                  <a:schemeClr val="dk1"/>
                </a:solidFill>
              </a:rPr>
              <a:t>). But the actual complexity is pretty high compared to A* due to iterative deepening nature and same nodes’ multiple times revisit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Comic Sans MS"/>
              <a:buChar char="•"/>
            </a:pPr>
            <a:r>
              <a:rPr b="1" lang="en" sz="2000">
                <a:solidFill>
                  <a:srgbClr val="800000"/>
                </a:solidFill>
              </a:rPr>
              <a:t>Space?</a:t>
            </a:r>
            <a:endParaRPr sz="2000">
              <a:solidFill>
                <a:schemeClr val="dk1"/>
              </a:solidFill>
            </a:endParaRPr>
          </a:p>
          <a:p>
            <a:pPr indent="-342900" lvl="0" marL="4111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chemeClr val="dk1"/>
                </a:solidFill>
              </a:rPr>
              <a:t>	 Much less than </a:t>
            </a:r>
            <a:r>
              <a:rPr lang="en" sz="2000">
                <a:solidFill>
                  <a:srgbClr val="150BE1"/>
                </a:solidFill>
              </a:rPr>
              <a:t>O(b</a:t>
            </a:r>
            <a:r>
              <a:rPr baseline="30000" lang="en" sz="2000">
                <a:solidFill>
                  <a:srgbClr val="150BE1"/>
                </a:solidFill>
              </a:rPr>
              <a:t>⌈C*/e⌉ </a:t>
            </a:r>
            <a:r>
              <a:rPr lang="en" sz="2000">
                <a:solidFill>
                  <a:srgbClr val="150BE1"/>
                </a:solidFill>
              </a:rPr>
              <a:t>), </a:t>
            </a:r>
            <a:r>
              <a:rPr lang="en" sz="2000">
                <a:solidFill>
                  <a:schemeClr val="dk1"/>
                </a:solidFill>
              </a:rPr>
              <a:t>the main improvement over A* Search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770" name="Google Shape;77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Metaheuristic vs Heuristic</a:t>
            </a:r>
            <a:endParaRPr/>
          </a:p>
        </p:txBody>
      </p:sp>
      <p:sp>
        <p:nvSpPr>
          <p:cNvPr id="776" name="Google Shape;77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Metaheuristic is a common/generalized solving method.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Heuristic is a problem specific guiding strategy of a solution to solve a problem.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Metaheuristic Algorithms: Hill Climbing Search</a:t>
            </a:r>
            <a:endParaRPr/>
          </a:p>
        </p:txBody>
      </p:sp>
      <p:sp>
        <p:nvSpPr>
          <p:cNvPr id="783" name="Google Shape;7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4" name="Google Shape;78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725" y="1017725"/>
            <a:ext cx="6612555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3000"/>
              <a:t>Greedy best-first search example: Route Finding Arad &lt;-&gt; Bucharest</a:t>
            </a:r>
            <a:endParaRPr sz="3000"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eedy-progress01c"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05000"/>
            <a:ext cx="6400800" cy="233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3863300" y="3690250"/>
            <a:ext cx="50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each city, we will choose the following city considering which one has the least SLD to Bucharest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Hill Climbing Search: Pseudocode (steepest ascent version)</a:t>
            </a:r>
            <a:endParaRPr sz="2100"/>
          </a:p>
        </p:txBody>
      </p:sp>
      <p:sp>
        <p:nvSpPr>
          <p:cNvPr id="790" name="Google Shape;7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1" name="Google Shape;79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438" y="1153725"/>
            <a:ext cx="7058025" cy="331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/>
              <a:t>Hill Climbing Search: steepest ascent/greedy local search</a:t>
            </a:r>
            <a:endParaRPr/>
          </a:p>
        </p:txBody>
      </p:sp>
      <p:sp>
        <p:nvSpPr>
          <p:cNvPr id="797" name="Google Shape;79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From each state S, generate the next possible states 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,S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,S</a:t>
            </a:r>
            <a:r>
              <a:rPr baseline="-25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,..,S</a:t>
            </a:r>
            <a:r>
              <a:rPr baseline="-25000" lang="en">
                <a:solidFill>
                  <a:schemeClr val="dk1"/>
                </a:solidFill>
              </a:rPr>
              <a:t>K</a:t>
            </a:r>
            <a:endParaRPr baseline="-25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the heuristic cost estimation h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for each S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endParaRPr baseline="-25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Choose the S</a:t>
            </a:r>
            <a:r>
              <a:rPr baseline="-25000" lang="en">
                <a:solidFill>
                  <a:schemeClr val="dk1"/>
                </a:solidFill>
              </a:rPr>
              <a:t>x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having </a:t>
            </a:r>
            <a:r>
              <a:rPr lang="en">
                <a:solidFill>
                  <a:srgbClr val="FF3300"/>
                </a:solidFill>
              </a:rPr>
              <a:t>the optimal h</a:t>
            </a:r>
            <a:r>
              <a:rPr baseline="-25000" lang="en">
                <a:solidFill>
                  <a:srgbClr val="FF3300"/>
                </a:solidFill>
              </a:rPr>
              <a:t>x </a:t>
            </a:r>
            <a:r>
              <a:rPr lang="en">
                <a:solidFill>
                  <a:schemeClr val="dk1"/>
                </a:solidFill>
              </a:rPr>
              <a:t>compared to others [greedy choice]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If h</a:t>
            </a:r>
            <a:r>
              <a:rPr baseline="-25000" lang="en">
                <a:solidFill>
                  <a:schemeClr val="dk1"/>
                </a:solidFill>
              </a:rPr>
              <a:t>x 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better than h (heuristic value of S), then S</a:t>
            </a:r>
            <a:r>
              <a:rPr baseline="-25000" lang="en">
                <a:solidFill>
                  <a:schemeClr val="dk1"/>
                </a:solidFill>
              </a:rPr>
              <a:t>x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next state to work with. But If h</a:t>
            </a:r>
            <a:r>
              <a:rPr baseline="-25000" lang="en">
                <a:solidFill>
                  <a:schemeClr val="dk1"/>
                </a:solidFill>
              </a:rPr>
              <a:t>x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worse, then the algorithm stops.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If there are multiple h</a:t>
            </a:r>
            <a:r>
              <a:rPr baseline="-25000" lang="en">
                <a:solidFill>
                  <a:schemeClr val="dk1"/>
                </a:solidFill>
              </a:rPr>
              <a:t>x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randomly any S</a:t>
            </a:r>
            <a:r>
              <a:rPr baseline="-25000" lang="en">
                <a:solidFill>
                  <a:schemeClr val="dk1"/>
                </a:solidFill>
              </a:rPr>
              <a:t>x</a:t>
            </a:r>
            <a:r>
              <a:rPr baseline="30000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can be considered for the next possible state.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8" name="Google Shape;79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/>
              <a:t>Hill Climbing Search Example: 8 Puzzle</a:t>
            </a:r>
            <a:endParaRPr/>
          </a:p>
        </p:txBody>
      </p:sp>
      <p:sp>
        <p:nvSpPr>
          <p:cNvPr id="804" name="Google Shape;80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8puzzle" id="805" name="Google Shape;80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75" y="1043950"/>
            <a:ext cx="3980700" cy="20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1"/>
          <p:cNvSpPr txBox="1"/>
          <p:nvPr/>
        </p:nvSpPr>
        <p:spPr>
          <a:xfrm>
            <a:off x="304800" y="3124200"/>
            <a:ext cx="85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h(state) </a:t>
            </a:r>
            <a:r>
              <a:rPr b="0" i="0" lang="en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 total Manhattan distance calculated from each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2" name="Google Shape;812;p72"/>
          <p:cNvGraphicFramePr/>
          <p:nvPr/>
        </p:nvGraphicFramePr>
        <p:xfrm>
          <a:off x="178950" y="15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3" name="Google Shape;813;p72"/>
          <p:cNvGraphicFramePr/>
          <p:nvPr/>
        </p:nvGraphicFramePr>
        <p:xfrm>
          <a:off x="407550" y="4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4" name="Google Shape;814;p72"/>
          <p:cNvGraphicFramePr/>
          <p:nvPr/>
        </p:nvGraphicFramePr>
        <p:xfrm>
          <a:off x="393325" y="26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5" name="Google Shape;815;p72"/>
          <p:cNvGraphicFramePr/>
          <p:nvPr/>
        </p:nvGraphicFramePr>
        <p:xfrm>
          <a:off x="407550" y="37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6" name="Google Shape;816;p72"/>
          <p:cNvGraphicFramePr/>
          <p:nvPr/>
        </p:nvGraphicFramePr>
        <p:xfrm>
          <a:off x="1626750" y="15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7" name="Google Shape;817;p72"/>
          <p:cNvSpPr/>
          <p:nvPr/>
        </p:nvSpPr>
        <p:spPr>
          <a:xfrm>
            <a:off x="1336100" y="2089550"/>
            <a:ext cx="301375" cy="30125"/>
          </a:xfrm>
          <a:custGeom>
            <a:rect b="b" l="l" r="r" t="t"/>
            <a:pathLst>
              <a:path extrusionOk="0" h="1205" w="12055">
                <a:moveTo>
                  <a:pt x="0" y="1205"/>
                </a:moveTo>
                <a:cubicBezTo>
                  <a:pt x="2009" y="1004"/>
                  <a:pt x="10046" y="201"/>
                  <a:pt x="120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2"/>
          <p:cNvSpPr/>
          <p:nvPr/>
        </p:nvSpPr>
        <p:spPr>
          <a:xfrm>
            <a:off x="156121" y="1004600"/>
            <a:ext cx="225625" cy="612800"/>
          </a:xfrm>
          <a:custGeom>
            <a:rect b="b" l="l" r="r" t="t"/>
            <a:pathLst>
              <a:path extrusionOk="0" h="24512" w="9025">
                <a:moveTo>
                  <a:pt x="4605" y="24512"/>
                </a:moveTo>
                <a:cubicBezTo>
                  <a:pt x="3868" y="21766"/>
                  <a:pt x="-553" y="12121"/>
                  <a:pt x="184" y="8036"/>
                </a:cubicBezTo>
                <a:cubicBezTo>
                  <a:pt x="921" y="3951"/>
                  <a:pt x="7552" y="1339"/>
                  <a:pt x="902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2"/>
          <p:cNvSpPr/>
          <p:nvPr/>
        </p:nvSpPr>
        <p:spPr>
          <a:xfrm>
            <a:off x="135627" y="2511475"/>
            <a:ext cx="236075" cy="482200"/>
          </a:xfrm>
          <a:custGeom>
            <a:rect b="b" l="l" r="r" t="t"/>
            <a:pathLst>
              <a:path extrusionOk="0" h="19288" w="9443">
                <a:moveTo>
                  <a:pt x="4621" y="0"/>
                </a:moveTo>
                <a:cubicBezTo>
                  <a:pt x="3884" y="1473"/>
                  <a:pt x="-603" y="5625"/>
                  <a:pt x="201" y="8840"/>
                </a:cubicBezTo>
                <a:cubicBezTo>
                  <a:pt x="1005" y="12055"/>
                  <a:pt x="7903" y="17547"/>
                  <a:pt x="9443" y="192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2"/>
          <p:cNvSpPr/>
          <p:nvPr/>
        </p:nvSpPr>
        <p:spPr>
          <a:xfrm>
            <a:off x="100450" y="2511475"/>
            <a:ext cx="271250" cy="1416475"/>
          </a:xfrm>
          <a:custGeom>
            <a:rect b="b" l="l" r="r" t="t"/>
            <a:pathLst>
              <a:path extrusionOk="0" h="56659" w="10850">
                <a:moveTo>
                  <a:pt x="10850" y="0"/>
                </a:moveTo>
                <a:cubicBezTo>
                  <a:pt x="9042" y="5626"/>
                  <a:pt x="0" y="24311"/>
                  <a:pt x="0" y="33754"/>
                </a:cubicBezTo>
                <a:cubicBezTo>
                  <a:pt x="0" y="43197"/>
                  <a:pt x="9042" y="52842"/>
                  <a:pt x="10850" y="56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2"/>
          <p:cNvSpPr txBox="1"/>
          <p:nvPr/>
        </p:nvSpPr>
        <p:spPr>
          <a:xfrm>
            <a:off x="-76200" y="19031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18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2" name="Google Shape;822;p72"/>
          <p:cNvSpPr txBox="1"/>
          <p:nvPr/>
        </p:nvSpPr>
        <p:spPr>
          <a:xfrm>
            <a:off x="1371600" y="17507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17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3" name="Google Shape;823;p72"/>
          <p:cNvSpPr txBox="1"/>
          <p:nvPr/>
        </p:nvSpPr>
        <p:spPr>
          <a:xfrm>
            <a:off x="76200" y="8363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17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0" y="36557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17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5" name="Google Shape;825;p72"/>
          <p:cNvSpPr txBox="1"/>
          <p:nvPr/>
        </p:nvSpPr>
        <p:spPr>
          <a:xfrm>
            <a:off x="152400" y="29699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826" name="Google Shape;826;p72"/>
          <p:cNvGraphicFramePr/>
          <p:nvPr/>
        </p:nvGraphicFramePr>
        <p:xfrm>
          <a:off x="1855350" y="27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7" name="Google Shape;827;p72"/>
          <p:cNvGraphicFramePr/>
          <p:nvPr/>
        </p:nvGraphicFramePr>
        <p:xfrm>
          <a:off x="1779150" y="4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8" name="Google Shape;828;p72"/>
          <p:cNvGraphicFramePr/>
          <p:nvPr/>
        </p:nvGraphicFramePr>
        <p:xfrm>
          <a:off x="3074550" y="15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9" name="Google Shape;829;p72"/>
          <p:cNvSpPr/>
          <p:nvPr/>
        </p:nvSpPr>
        <p:spPr>
          <a:xfrm>
            <a:off x="2782725" y="2099600"/>
            <a:ext cx="321450" cy="10050"/>
          </a:xfrm>
          <a:custGeom>
            <a:rect b="b" l="l" r="r" t="t"/>
            <a:pathLst>
              <a:path extrusionOk="0" h="402" w="12858">
                <a:moveTo>
                  <a:pt x="0" y="0"/>
                </a:moveTo>
                <a:cubicBezTo>
                  <a:pt x="2143" y="67"/>
                  <a:pt x="10715" y="335"/>
                  <a:pt x="12858" y="4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2"/>
          <p:cNvSpPr/>
          <p:nvPr/>
        </p:nvSpPr>
        <p:spPr>
          <a:xfrm>
            <a:off x="1654227" y="2521525"/>
            <a:ext cx="164075" cy="602750"/>
          </a:xfrm>
          <a:custGeom>
            <a:rect b="b" l="l" r="r" t="t"/>
            <a:pathLst>
              <a:path extrusionOk="0" h="24110" w="6563">
                <a:moveTo>
                  <a:pt x="3349" y="0"/>
                </a:moveTo>
                <a:cubicBezTo>
                  <a:pt x="2813" y="2277"/>
                  <a:pt x="-402" y="9644"/>
                  <a:pt x="134" y="13662"/>
                </a:cubicBezTo>
                <a:cubicBezTo>
                  <a:pt x="670" y="17680"/>
                  <a:pt x="5492" y="22369"/>
                  <a:pt x="6563" y="241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1657575" y="1265775"/>
            <a:ext cx="90400" cy="321475"/>
          </a:xfrm>
          <a:custGeom>
            <a:rect b="b" l="l" r="r" t="t"/>
            <a:pathLst>
              <a:path extrusionOk="0" h="12859" w="3616">
                <a:moveTo>
                  <a:pt x="3616" y="12859"/>
                </a:moveTo>
                <a:cubicBezTo>
                  <a:pt x="3013" y="11788"/>
                  <a:pt x="0" y="8573"/>
                  <a:pt x="0" y="6430"/>
                </a:cubicBezTo>
                <a:cubicBezTo>
                  <a:pt x="0" y="4287"/>
                  <a:pt x="3013" y="1072"/>
                  <a:pt x="361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 txBox="1"/>
          <p:nvPr/>
        </p:nvSpPr>
        <p:spPr>
          <a:xfrm>
            <a:off x="2743200" y="17507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3" name="Google Shape;833;p72"/>
          <p:cNvSpPr txBox="1"/>
          <p:nvPr/>
        </p:nvSpPr>
        <p:spPr>
          <a:xfrm>
            <a:off x="1524000" y="29699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18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4" name="Google Shape;834;p72"/>
          <p:cNvSpPr txBox="1"/>
          <p:nvPr/>
        </p:nvSpPr>
        <p:spPr>
          <a:xfrm>
            <a:off x="1524000" y="8363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835" name="Google Shape;835;p72"/>
          <p:cNvGraphicFramePr/>
          <p:nvPr/>
        </p:nvGraphicFramePr>
        <p:xfrm>
          <a:off x="3150750" y="53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6" name="Google Shape;836;p72"/>
          <p:cNvGraphicFramePr/>
          <p:nvPr/>
        </p:nvGraphicFramePr>
        <p:xfrm>
          <a:off x="3226950" y="27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7" name="Google Shape;837;p72"/>
          <p:cNvSpPr/>
          <p:nvPr/>
        </p:nvSpPr>
        <p:spPr>
          <a:xfrm>
            <a:off x="3244825" y="2511475"/>
            <a:ext cx="341550" cy="241100"/>
          </a:xfrm>
          <a:custGeom>
            <a:rect b="b" l="l" r="r" t="t"/>
            <a:pathLst>
              <a:path extrusionOk="0" h="9644" w="13662">
                <a:moveTo>
                  <a:pt x="0" y="0"/>
                </a:moveTo>
                <a:cubicBezTo>
                  <a:pt x="2277" y="1607"/>
                  <a:pt x="11385" y="8037"/>
                  <a:pt x="13662" y="96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>
            <a:off x="3022990" y="1366250"/>
            <a:ext cx="71125" cy="241100"/>
          </a:xfrm>
          <a:custGeom>
            <a:rect b="b" l="l" r="r" t="t"/>
            <a:pathLst>
              <a:path extrusionOk="0" h="9644" w="2845">
                <a:moveTo>
                  <a:pt x="2444" y="9644"/>
                </a:moveTo>
                <a:cubicBezTo>
                  <a:pt x="2042" y="8840"/>
                  <a:pt x="-34" y="6429"/>
                  <a:pt x="33" y="4822"/>
                </a:cubicBezTo>
                <a:cubicBezTo>
                  <a:pt x="100" y="3215"/>
                  <a:pt x="2376" y="804"/>
                  <a:pt x="284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3124200" y="25127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2743200" y="13697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17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841" name="Google Shape;841;p72"/>
          <p:cNvGraphicFramePr/>
          <p:nvPr/>
        </p:nvGraphicFramePr>
        <p:xfrm>
          <a:off x="2236350" y="40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2" name="Google Shape;842;p72"/>
          <p:cNvGraphicFramePr/>
          <p:nvPr/>
        </p:nvGraphicFramePr>
        <p:xfrm>
          <a:off x="3607950" y="40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3" name="Google Shape;843;p72"/>
          <p:cNvGraphicFramePr/>
          <p:nvPr/>
        </p:nvGraphicFramePr>
        <p:xfrm>
          <a:off x="4522350" y="27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4" name="Google Shape;844;p72"/>
          <p:cNvSpPr/>
          <p:nvPr/>
        </p:nvSpPr>
        <p:spPr>
          <a:xfrm>
            <a:off x="2551650" y="3646650"/>
            <a:ext cx="693175" cy="411900"/>
          </a:xfrm>
          <a:custGeom>
            <a:rect b="b" l="l" r="r" t="t"/>
            <a:pathLst>
              <a:path extrusionOk="0" h="16476" w="27727">
                <a:moveTo>
                  <a:pt x="27727" y="0"/>
                </a:moveTo>
                <a:cubicBezTo>
                  <a:pt x="23106" y="2746"/>
                  <a:pt x="4621" y="13730"/>
                  <a:pt x="0" y="164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72"/>
          <p:cNvSpPr/>
          <p:nvPr/>
        </p:nvSpPr>
        <p:spPr>
          <a:xfrm>
            <a:off x="3646650" y="3646650"/>
            <a:ext cx="281300" cy="351625"/>
          </a:xfrm>
          <a:custGeom>
            <a:rect b="b" l="l" r="r" t="t"/>
            <a:pathLst>
              <a:path extrusionOk="0" h="14065" w="11252">
                <a:moveTo>
                  <a:pt x="0" y="0"/>
                </a:moveTo>
                <a:cubicBezTo>
                  <a:pt x="1875" y="2344"/>
                  <a:pt x="9377" y="11721"/>
                  <a:pt x="11252" y="140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2"/>
          <p:cNvSpPr/>
          <p:nvPr/>
        </p:nvSpPr>
        <p:spPr>
          <a:xfrm>
            <a:off x="4088675" y="2551231"/>
            <a:ext cx="703225" cy="191300"/>
          </a:xfrm>
          <a:custGeom>
            <a:rect b="b" l="l" r="r" t="t"/>
            <a:pathLst>
              <a:path extrusionOk="0" h="7652" w="28129">
                <a:moveTo>
                  <a:pt x="0" y="7652"/>
                </a:moveTo>
                <a:cubicBezTo>
                  <a:pt x="2143" y="6380"/>
                  <a:pt x="8171" y="84"/>
                  <a:pt x="12859" y="17"/>
                </a:cubicBezTo>
                <a:cubicBezTo>
                  <a:pt x="17547" y="-50"/>
                  <a:pt x="25584" y="6045"/>
                  <a:pt x="28129" y="72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2"/>
          <p:cNvSpPr txBox="1"/>
          <p:nvPr/>
        </p:nvSpPr>
        <p:spPr>
          <a:xfrm>
            <a:off x="4343400" y="23603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2895600" y="38081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9" name="Google Shape;849;p72"/>
          <p:cNvSpPr txBox="1"/>
          <p:nvPr/>
        </p:nvSpPr>
        <p:spPr>
          <a:xfrm>
            <a:off x="3810000" y="37319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850" name="Google Shape;850;p72"/>
          <p:cNvGraphicFramePr/>
          <p:nvPr/>
        </p:nvGraphicFramePr>
        <p:xfrm>
          <a:off x="4522350" y="152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1" name="Google Shape;851;p72"/>
          <p:cNvGraphicFramePr/>
          <p:nvPr/>
        </p:nvGraphicFramePr>
        <p:xfrm>
          <a:off x="4903350" y="40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2" name="Google Shape;852;p72"/>
          <p:cNvSpPr/>
          <p:nvPr/>
        </p:nvSpPr>
        <p:spPr>
          <a:xfrm>
            <a:off x="5073175" y="2441150"/>
            <a:ext cx="30150" cy="301375"/>
          </a:xfrm>
          <a:custGeom>
            <a:rect b="b" l="l" r="r" t="t"/>
            <a:pathLst>
              <a:path extrusionOk="0" h="12055" w="1206">
                <a:moveTo>
                  <a:pt x="1206" y="12055"/>
                </a:moveTo>
                <a:cubicBezTo>
                  <a:pt x="1005" y="10046"/>
                  <a:pt x="201" y="200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>
            <a:off x="4621125" y="3666750"/>
            <a:ext cx="351600" cy="371700"/>
          </a:xfrm>
          <a:custGeom>
            <a:rect b="b" l="l" r="r" t="t"/>
            <a:pathLst>
              <a:path extrusionOk="0" h="14868" w="14064">
                <a:moveTo>
                  <a:pt x="0" y="0"/>
                </a:moveTo>
                <a:cubicBezTo>
                  <a:pt x="2344" y="2478"/>
                  <a:pt x="11720" y="12390"/>
                  <a:pt x="14064" y="148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2"/>
          <p:cNvSpPr txBox="1"/>
          <p:nvPr/>
        </p:nvSpPr>
        <p:spPr>
          <a:xfrm>
            <a:off x="5105400" y="24365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5" name="Google Shape;855;p72"/>
          <p:cNvSpPr txBox="1"/>
          <p:nvPr/>
        </p:nvSpPr>
        <p:spPr>
          <a:xfrm>
            <a:off x="4953000" y="37319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856" name="Google Shape;856;p72"/>
          <p:cNvGraphicFramePr/>
          <p:nvPr/>
        </p:nvGraphicFramePr>
        <p:xfrm>
          <a:off x="4522350" y="3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7" name="Google Shape;857;p72"/>
          <p:cNvGraphicFramePr/>
          <p:nvPr/>
        </p:nvGraphicFramePr>
        <p:xfrm>
          <a:off x="5893950" y="3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8" name="Google Shape;858;p72"/>
          <p:cNvGraphicFramePr/>
          <p:nvPr/>
        </p:nvGraphicFramePr>
        <p:xfrm>
          <a:off x="5970150" y="152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9" name="Google Shape;859;p72"/>
          <p:cNvSpPr/>
          <p:nvPr/>
        </p:nvSpPr>
        <p:spPr>
          <a:xfrm>
            <a:off x="4641200" y="1225600"/>
            <a:ext cx="281300" cy="291325"/>
          </a:xfrm>
          <a:custGeom>
            <a:rect b="b" l="l" r="r" t="t"/>
            <a:pathLst>
              <a:path extrusionOk="0" h="11653" w="11252">
                <a:moveTo>
                  <a:pt x="11252" y="11653"/>
                </a:moveTo>
                <a:cubicBezTo>
                  <a:pt x="9377" y="9711"/>
                  <a:pt x="1875" y="1942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2"/>
          <p:cNvSpPr/>
          <p:nvPr/>
        </p:nvSpPr>
        <p:spPr>
          <a:xfrm>
            <a:off x="5073175" y="1225600"/>
            <a:ext cx="823775" cy="311425"/>
          </a:xfrm>
          <a:custGeom>
            <a:rect b="b" l="l" r="r" t="t"/>
            <a:pathLst>
              <a:path extrusionOk="0" h="12457" w="32951">
                <a:moveTo>
                  <a:pt x="0" y="12457"/>
                </a:moveTo>
                <a:cubicBezTo>
                  <a:pt x="5492" y="10381"/>
                  <a:pt x="27459" y="2076"/>
                  <a:pt x="3295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2"/>
          <p:cNvSpPr/>
          <p:nvPr/>
        </p:nvSpPr>
        <p:spPr>
          <a:xfrm>
            <a:off x="5675925" y="1999125"/>
            <a:ext cx="321475" cy="10050"/>
          </a:xfrm>
          <a:custGeom>
            <a:rect b="b" l="l" r="r" t="t"/>
            <a:pathLst>
              <a:path extrusionOk="0" h="402" w="12859">
                <a:moveTo>
                  <a:pt x="0" y="402"/>
                </a:moveTo>
                <a:cubicBezTo>
                  <a:pt x="2143" y="335"/>
                  <a:pt x="10716" y="67"/>
                  <a:pt x="1285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 txBox="1"/>
          <p:nvPr/>
        </p:nvSpPr>
        <p:spPr>
          <a:xfrm>
            <a:off x="5638800" y="16745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3" name="Google Shape;863;p72"/>
          <p:cNvSpPr txBox="1"/>
          <p:nvPr/>
        </p:nvSpPr>
        <p:spPr>
          <a:xfrm>
            <a:off x="5638800" y="12173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4" name="Google Shape;864;p72"/>
          <p:cNvSpPr txBox="1"/>
          <p:nvPr/>
        </p:nvSpPr>
        <p:spPr>
          <a:xfrm>
            <a:off x="4800600" y="12173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865" name="Google Shape;865;p72"/>
          <p:cNvGraphicFramePr/>
          <p:nvPr/>
        </p:nvGraphicFramePr>
        <p:xfrm>
          <a:off x="6351150" y="26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6" name="Google Shape;866;p72"/>
          <p:cNvGraphicFramePr/>
          <p:nvPr/>
        </p:nvGraphicFramePr>
        <p:xfrm>
          <a:off x="7417950" y="152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7" name="Google Shape;867;p72"/>
          <p:cNvSpPr/>
          <p:nvPr/>
        </p:nvSpPr>
        <p:spPr>
          <a:xfrm>
            <a:off x="5893601" y="2441150"/>
            <a:ext cx="435325" cy="713250"/>
          </a:xfrm>
          <a:custGeom>
            <a:rect b="b" l="l" r="r" t="t"/>
            <a:pathLst>
              <a:path extrusionOk="0" h="28530" w="17413">
                <a:moveTo>
                  <a:pt x="10983" y="0"/>
                </a:moveTo>
                <a:cubicBezTo>
                  <a:pt x="9175" y="2411"/>
                  <a:pt x="-938" y="9711"/>
                  <a:pt x="134" y="14466"/>
                </a:cubicBezTo>
                <a:cubicBezTo>
                  <a:pt x="1206" y="19221"/>
                  <a:pt x="14533" y="26186"/>
                  <a:pt x="17413" y="285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2"/>
          <p:cNvSpPr/>
          <p:nvPr/>
        </p:nvSpPr>
        <p:spPr>
          <a:xfrm>
            <a:off x="7112500" y="1908725"/>
            <a:ext cx="301375" cy="110500"/>
          </a:xfrm>
          <a:custGeom>
            <a:rect b="b" l="l" r="r" t="t"/>
            <a:pathLst>
              <a:path extrusionOk="0" h="4420" w="12055">
                <a:moveTo>
                  <a:pt x="0" y="4420"/>
                </a:moveTo>
                <a:cubicBezTo>
                  <a:pt x="2009" y="3683"/>
                  <a:pt x="10046" y="737"/>
                  <a:pt x="1205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72"/>
          <p:cNvSpPr txBox="1"/>
          <p:nvPr/>
        </p:nvSpPr>
        <p:spPr>
          <a:xfrm>
            <a:off x="5943600" y="26651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0" name="Google Shape;870;p72"/>
          <p:cNvSpPr txBox="1"/>
          <p:nvPr/>
        </p:nvSpPr>
        <p:spPr>
          <a:xfrm>
            <a:off x="7086600" y="1598375"/>
            <a:ext cx="44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13</a:t>
            </a:r>
            <a:endParaRPr b="1" i="0" sz="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1" name="Google Shape;871;p72"/>
          <p:cNvSpPr txBox="1"/>
          <p:nvPr/>
        </p:nvSpPr>
        <p:spPr>
          <a:xfrm>
            <a:off x="6483025" y="3757175"/>
            <a:ext cx="248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Hill Climbing Search: Greedy Best Choice, Randomized at per step over optimal improved choices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2" name="Google Shape;872;p72"/>
          <p:cNvSpPr txBox="1"/>
          <p:nvPr/>
        </p:nvSpPr>
        <p:spPr>
          <a:xfrm>
            <a:off x="7253150" y="741675"/>
            <a:ext cx="148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Stuck in local maxima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8puzzle" id="873" name="Google Shape;87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00" y="4058525"/>
            <a:ext cx="3980700" cy="20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Hill Climbing Search Issues</a:t>
            </a:r>
            <a:endParaRPr/>
          </a:p>
        </p:txBody>
      </p:sp>
      <p:sp>
        <p:nvSpPr>
          <p:cNvPr id="879" name="Google Shape;879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Number of nodes’/states’ </a:t>
            </a:r>
            <a:r>
              <a:rPr lang="en">
                <a:solidFill>
                  <a:srgbClr val="FF3300"/>
                </a:solidFill>
              </a:rPr>
              <a:t>expansion is very few</a:t>
            </a:r>
            <a:endParaRPr>
              <a:solidFill>
                <a:srgbClr val="FF33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But </a:t>
            </a:r>
            <a:r>
              <a:rPr lang="en">
                <a:solidFill>
                  <a:srgbClr val="FF3300"/>
                </a:solidFill>
              </a:rPr>
              <a:t>often fails</a:t>
            </a:r>
            <a:r>
              <a:rPr lang="en">
                <a:solidFill>
                  <a:schemeClr val="dk1"/>
                </a:solidFill>
              </a:rPr>
              <a:t> to reach the goal state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Very flexible with lots of variations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stuck in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Local maxima: suboptimal result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Ridges: Creating a sequence of local maxima that are not directly connected to each other. A special kind of local maxima, higher than its neighbours but its a slope.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Plateaux: (shoulder/flat local maxima)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0" name="Google Shape;88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1" name="Google Shape;881;p73"/>
          <p:cNvSpPr/>
          <p:nvPr/>
        </p:nvSpPr>
        <p:spPr>
          <a:xfrm>
            <a:off x="6590100" y="623666"/>
            <a:ext cx="1095000" cy="1706975"/>
          </a:xfrm>
          <a:custGeom>
            <a:rect b="b" l="l" r="r" t="t"/>
            <a:pathLst>
              <a:path extrusionOk="0" h="68279" w="43800">
                <a:moveTo>
                  <a:pt x="0" y="68279"/>
                </a:moveTo>
                <a:cubicBezTo>
                  <a:pt x="2277" y="63591"/>
                  <a:pt x="10247" y="44838"/>
                  <a:pt x="13663" y="40150"/>
                </a:cubicBezTo>
                <a:cubicBezTo>
                  <a:pt x="17079" y="35462"/>
                  <a:pt x="18083" y="43365"/>
                  <a:pt x="20494" y="40150"/>
                </a:cubicBezTo>
                <a:cubicBezTo>
                  <a:pt x="22905" y="36935"/>
                  <a:pt x="25316" y="27492"/>
                  <a:pt x="28129" y="20862"/>
                </a:cubicBezTo>
                <a:cubicBezTo>
                  <a:pt x="30942" y="14232"/>
                  <a:pt x="34759" y="2512"/>
                  <a:pt x="37371" y="369"/>
                </a:cubicBezTo>
                <a:cubicBezTo>
                  <a:pt x="39983" y="-1774"/>
                  <a:pt x="42729" y="6732"/>
                  <a:pt x="43800" y="800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2" name="Google Shape;882;p73"/>
          <p:cNvCxnSpPr/>
          <p:nvPr/>
        </p:nvCxnSpPr>
        <p:spPr>
          <a:xfrm rot="10800000">
            <a:off x="7202800" y="1637500"/>
            <a:ext cx="241200" cy="10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Hill Climbing Search: Local Maxima and Plateaux Example</a:t>
            </a:r>
            <a:endParaRPr sz="2400"/>
          </a:p>
        </p:txBody>
      </p:sp>
      <p:sp>
        <p:nvSpPr>
          <p:cNvPr id="888" name="Google Shape;88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9" name="Google Shape;88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725" y="1017725"/>
            <a:ext cx="6612555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0" name="Google Shape;890;p74"/>
          <p:cNvSpPr txBox="1"/>
          <p:nvPr/>
        </p:nvSpPr>
        <p:spPr>
          <a:xfrm>
            <a:off x="3499175" y="1140100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h(n)=0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1" name="Google Shape;891;p74"/>
          <p:cNvSpPr txBox="1"/>
          <p:nvPr/>
        </p:nvSpPr>
        <p:spPr>
          <a:xfrm>
            <a:off x="4404575" y="1908000"/>
            <a:ext cx="10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h(n)=-12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2" name="Google Shape;892;p74"/>
          <p:cNvSpPr txBox="1"/>
          <p:nvPr/>
        </p:nvSpPr>
        <p:spPr>
          <a:xfrm>
            <a:off x="5480375" y="266410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S(n1)=S(n2)=-17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3" name="Google Shape;893;p74"/>
          <p:cNvSpPr txBox="1"/>
          <p:nvPr/>
        </p:nvSpPr>
        <p:spPr>
          <a:xfrm>
            <a:off x="1898975" y="220690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S(n1)=S(n2)=-10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Hill Climbing Search Variations</a:t>
            </a:r>
            <a:endParaRPr/>
          </a:p>
        </p:txBody>
      </p:sp>
      <p:sp>
        <p:nvSpPr>
          <p:cNvPr id="899" name="Google Shape;899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Let we are in state S having heuristic value h, from this state we can move to two new states 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and S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having heuristic values as h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and h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respectively.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FF3300"/>
                </a:solidFill>
              </a:rPr>
              <a:t>Greedy Local Search</a:t>
            </a:r>
            <a:r>
              <a:rPr lang="en">
                <a:solidFill>
                  <a:schemeClr val="dk1"/>
                </a:solidFill>
              </a:rPr>
              <a:t>: Choose </a:t>
            </a:r>
            <a:r>
              <a:rPr lang="en">
                <a:solidFill>
                  <a:srgbClr val="FF3300"/>
                </a:solidFill>
              </a:rPr>
              <a:t>the state S</a:t>
            </a:r>
            <a:r>
              <a:rPr baseline="-25000" lang="en">
                <a:solidFill>
                  <a:srgbClr val="FF3300"/>
                </a:solidFill>
              </a:rPr>
              <a:t>i</a:t>
            </a:r>
            <a:r>
              <a:rPr baseline="30000" lang="en">
                <a:solidFill>
                  <a:srgbClr val="FF3300"/>
                </a:solidFill>
              </a:rPr>
              <a:t> </a:t>
            </a:r>
            <a:r>
              <a:rPr lang="en">
                <a:solidFill>
                  <a:srgbClr val="FF3300"/>
                </a:solidFill>
              </a:rPr>
              <a:t>with better h</a:t>
            </a:r>
            <a:r>
              <a:rPr baseline="-25000" lang="en">
                <a:solidFill>
                  <a:srgbClr val="FF3300"/>
                </a:solidFill>
              </a:rPr>
              <a:t>i</a:t>
            </a:r>
            <a:r>
              <a:rPr lang="en">
                <a:solidFill>
                  <a:srgbClr val="FF3300"/>
                </a:solidFill>
              </a:rPr>
              <a:t> compared to h</a:t>
            </a:r>
            <a:r>
              <a:rPr lang="en">
                <a:solidFill>
                  <a:schemeClr val="dk1"/>
                </a:solidFill>
              </a:rPr>
              <a:t>. If can’t move, we stop. Reached local maxima/global maxima.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FF3300"/>
                </a:solidFill>
              </a:rPr>
              <a:t>Stochastic Hill Climbing</a:t>
            </a:r>
            <a:r>
              <a:rPr lang="en">
                <a:solidFill>
                  <a:schemeClr val="dk1"/>
                </a:solidFill>
              </a:rPr>
              <a:t>: Choose </a:t>
            </a:r>
            <a:r>
              <a:rPr lang="en">
                <a:solidFill>
                  <a:srgbClr val="FF3300"/>
                </a:solidFill>
              </a:rPr>
              <a:t>any state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3300"/>
                </a:solidFill>
              </a:rPr>
              <a:t>S</a:t>
            </a:r>
            <a:r>
              <a:rPr baseline="-25000" lang="en">
                <a:solidFill>
                  <a:srgbClr val="FF3300"/>
                </a:solidFill>
              </a:rPr>
              <a:t>i </a:t>
            </a:r>
            <a:r>
              <a:rPr lang="en">
                <a:solidFill>
                  <a:srgbClr val="FF3300"/>
                </a:solidFill>
              </a:rPr>
              <a:t>having better h</a:t>
            </a:r>
            <a:r>
              <a:rPr baseline="-25000" lang="en">
                <a:solidFill>
                  <a:srgbClr val="FF3300"/>
                </a:solidFill>
              </a:rPr>
              <a:t>i</a:t>
            </a:r>
            <a:r>
              <a:rPr lang="en">
                <a:solidFill>
                  <a:srgbClr val="FF3300"/>
                </a:solidFill>
              </a:rPr>
              <a:t> compared to h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FF33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Start from that state for the next iterations.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FF3300"/>
                </a:solidFill>
              </a:rPr>
              <a:t>First choice Hill climbing</a:t>
            </a:r>
            <a:r>
              <a:rPr lang="en">
                <a:solidFill>
                  <a:schemeClr val="dk1"/>
                </a:solidFill>
              </a:rPr>
              <a:t>: Start generating states randomly. During generation </a:t>
            </a:r>
            <a:r>
              <a:rPr lang="en">
                <a:solidFill>
                  <a:srgbClr val="FF3300"/>
                </a:solidFill>
              </a:rPr>
              <a:t>if any state S</a:t>
            </a:r>
            <a:r>
              <a:rPr baseline="-25000" lang="en">
                <a:solidFill>
                  <a:srgbClr val="FF3300"/>
                </a:solidFill>
              </a:rPr>
              <a:t>i</a:t>
            </a:r>
            <a:r>
              <a:rPr lang="en">
                <a:solidFill>
                  <a:srgbClr val="FF3300"/>
                </a:solidFill>
              </a:rPr>
              <a:t> is found to have better h</a:t>
            </a:r>
            <a:r>
              <a:rPr baseline="-25000" lang="en">
                <a:solidFill>
                  <a:srgbClr val="FF3300"/>
                </a:solidFill>
              </a:rPr>
              <a:t>i</a:t>
            </a:r>
            <a:r>
              <a:rPr lang="en">
                <a:solidFill>
                  <a:srgbClr val="FF3300"/>
                </a:solidFill>
              </a:rPr>
              <a:t> compared to h of S</a:t>
            </a:r>
            <a:r>
              <a:rPr lang="en">
                <a:solidFill>
                  <a:schemeClr val="dk1"/>
                </a:solidFill>
              </a:rPr>
              <a:t>. Stop generating states, start with S</a:t>
            </a:r>
            <a:r>
              <a:rPr baseline="-25000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for the next iteration. Main difference between 2 and 3 is, 2 generates all the states first.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0" name="Google Shape;90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Hill Climbing Search Variations (Contd.)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06" name="Google Shape;90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lang="en">
                <a:solidFill>
                  <a:srgbClr val="FF3300"/>
                </a:solidFill>
              </a:rPr>
              <a:t>Random Restart Hill Climbing</a:t>
            </a:r>
            <a:r>
              <a:rPr lang="en">
                <a:solidFill>
                  <a:schemeClr val="dk1"/>
                </a:solidFill>
              </a:rPr>
              <a:t>: For the initial state, randomly choose a next possible state from the valid moves, and then follow any hill climbing approach.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7" name="Google Shape;90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8" name="Google Shape;908;p76"/>
          <p:cNvGraphicFramePr/>
          <p:nvPr/>
        </p:nvGraphicFramePr>
        <p:xfrm>
          <a:off x="2007750" y="251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9" name="Google Shape;909;p76"/>
          <p:cNvGraphicFramePr/>
          <p:nvPr/>
        </p:nvGraphicFramePr>
        <p:xfrm>
          <a:off x="3760350" y="21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0" name="Google Shape;910;p76"/>
          <p:cNvGraphicFramePr/>
          <p:nvPr/>
        </p:nvGraphicFramePr>
        <p:xfrm>
          <a:off x="3746125" y="32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1" name="Google Shape;911;p76"/>
          <p:cNvGraphicFramePr/>
          <p:nvPr/>
        </p:nvGraphicFramePr>
        <p:xfrm>
          <a:off x="2306675" y="400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2" name="Google Shape;912;p76"/>
          <p:cNvSpPr/>
          <p:nvPr/>
        </p:nvSpPr>
        <p:spPr>
          <a:xfrm>
            <a:off x="2441150" y="2105883"/>
            <a:ext cx="1326050" cy="405600"/>
          </a:xfrm>
          <a:custGeom>
            <a:rect b="b" l="l" r="r" t="t"/>
            <a:pathLst>
              <a:path extrusionOk="0" h="16224" w="53042">
                <a:moveTo>
                  <a:pt x="0" y="16224"/>
                </a:moveTo>
                <a:cubicBezTo>
                  <a:pt x="3885" y="13545"/>
                  <a:pt x="14467" y="1357"/>
                  <a:pt x="23307" y="151"/>
                </a:cubicBezTo>
                <a:cubicBezTo>
                  <a:pt x="32147" y="-1054"/>
                  <a:pt x="48086" y="7518"/>
                  <a:pt x="53042" y="89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76"/>
          <p:cNvSpPr/>
          <p:nvPr/>
        </p:nvSpPr>
        <p:spPr>
          <a:xfrm>
            <a:off x="3164450" y="3214700"/>
            <a:ext cx="592725" cy="341550"/>
          </a:xfrm>
          <a:custGeom>
            <a:rect b="b" l="l" r="r" t="t"/>
            <a:pathLst>
              <a:path extrusionOk="0" h="13662" w="23709">
                <a:moveTo>
                  <a:pt x="0" y="0"/>
                </a:moveTo>
                <a:cubicBezTo>
                  <a:pt x="3952" y="2277"/>
                  <a:pt x="19758" y="11385"/>
                  <a:pt x="23709" y="136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2672200" y="3415600"/>
            <a:ext cx="582675" cy="592725"/>
          </a:xfrm>
          <a:custGeom>
            <a:rect b="b" l="l" r="r" t="t"/>
            <a:pathLst>
              <a:path extrusionOk="0" h="23709" w="23307">
                <a:moveTo>
                  <a:pt x="0" y="0"/>
                </a:moveTo>
                <a:cubicBezTo>
                  <a:pt x="3885" y="3952"/>
                  <a:pt x="19423" y="19758"/>
                  <a:pt x="23307" y="2370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5" name="Google Shape;915;p76"/>
          <p:cNvGraphicFramePr/>
          <p:nvPr/>
        </p:nvGraphicFramePr>
        <p:xfrm>
          <a:off x="636150" y="36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{4D1EED86-3BF5-42D3-8CA7-C8CE670C1B27}</a:tableStyleId>
              </a:tblPr>
              <a:tblGrid>
                <a:gridCol w="382850"/>
                <a:gridCol w="382850"/>
                <a:gridCol w="382850"/>
              </a:tblGrid>
              <a:tr h="1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7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6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  <a:tr h="2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8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6" name="Google Shape;916;p76"/>
          <p:cNvSpPr/>
          <p:nvPr/>
        </p:nvSpPr>
        <p:spPr>
          <a:xfrm>
            <a:off x="1145225" y="2913300"/>
            <a:ext cx="884050" cy="733350"/>
          </a:xfrm>
          <a:custGeom>
            <a:rect b="b" l="l" r="r" t="t"/>
            <a:pathLst>
              <a:path extrusionOk="0" h="29334" w="35362">
                <a:moveTo>
                  <a:pt x="35362" y="0"/>
                </a:moveTo>
                <a:cubicBezTo>
                  <a:pt x="29468" y="4889"/>
                  <a:pt x="5894" y="24445"/>
                  <a:pt x="0" y="293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76"/>
          <p:cNvSpPr txBox="1"/>
          <p:nvPr/>
        </p:nvSpPr>
        <p:spPr>
          <a:xfrm>
            <a:off x="5525250" y="2863075"/>
            <a:ext cx="27726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Randomly choose any move ignoring the value of heuristic suggestion and then follow the node expansion strategy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Plateaux Moves</a:t>
            </a:r>
            <a:endParaRPr/>
          </a:p>
        </p:txBody>
      </p:sp>
      <p:sp>
        <p:nvSpPr>
          <p:cNvPr id="923" name="Google Shape;92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Let we are in state S having heuristic value h, from this state we can move to two new states 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and S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having heuristic values as h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and h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respectively. And h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h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h. Two possibilities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Stuck into shoulder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Stuck into flat local maxima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4" name="Google Shape;92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5" name="Google Shape;925;p77"/>
          <p:cNvSpPr txBox="1"/>
          <p:nvPr/>
        </p:nvSpPr>
        <p:spPr>
          <a:xfrm>
            <a:off x="4530750" y="2014075"/>
            <a:ext cx="394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 Continue with any state S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a bound B that denotes how many consecutive similar value moves are allowed (e.g, B=100).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 is fixed so that, the searching does not get stuck into infinite loop (flat local maxima)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6" name="Google Shape;926;p77"/>
          <p:cNvSpPr/>
          <p:nvPr/>
        </p:nvSpPr>
        <p:spPr>
          <a:xfrm>
            <a:off x="5505150" y="4095387"/>
            <a:ext cx="1346150" cy="611250"/>
          </a:xfrm>
          <a:custGeom>
            <a:rect b="b" l="l" r="r" t="t"/>
            <a:pathLst>
              <a:path extrusionOk="0" h="24450" w="53846">
                <a:moveTo>
                  <a:pt x="0" y="24450"/>
                </a:moveTo>
                <a:cubicBezTo>
                  <a:pt x="1139" y="20967"/>
                  <a:pt x="268" y="7305"/>
                  <a:pt x="6831" y="3554"/>
                </a:cubicBezTo>
                <a:cubicBezTo>
                  <a:pt x="13394" y="-196"/>
                  <a:pt x="31544" y="-1201"/>
                  <a:pt x="39380" y="1947"/>
                </a:cubicBezTo>
                <a:cubicBezTo>
                  <a:pt x="47216" y="5095"/>
                  <a:pt x="51435" y="19025"/>
                  <a:pt x="53846" y="224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77"/>
          <p:cNvCxnSpPr/>
          <p:nvPr/>
        </p:nvCxnSpPr>
        <p:spPr>
          <a:xfrm flipH="1" rot="10800000">
            <a:off x="5384600" y="3958225"/>
            <a:ext cx="1155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8" name="Google Shape;928;p77"/>
          <p:cNvCxnSpPr/>
          <p:nvPr/>
        </p:nvCxnSpPr>
        <p:spPr>
          <a:xfrm rot="10800000">
            <a:off x="5485050" y="3757175"/>
            <a:ext cx="11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9" name="Google Shape;929;p77"/>
          <p:cNvSpPr txBox="1"/>
          <p:nvPr/>
        </p:nvSpPr>
        <p:spPr>
          <a:xfrm>
            <a:off x="140650" y="3636625"/>
            <a:ext cx="19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S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will eventually improve h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0" name="Google Shape;930;p77"/>
          <p:cNvSpPr txBox="1"/>
          <p:nvPr/>
        </p:nvSpPr>
        <p:spPr>
          <a:xfrm>
            <a:off x="2045650" y="3636625"/>
            <a:ext cx="19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S</a:t>
            </a:r>
            <a:r>
              <a:rPr b="0" baseline="-25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will eventually improve h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1" name="Google Shape;931;p77"/>
          <p:cNvSpPr/>
          <p:nvPr/>
        </p:nvSpPr>
        <p:spPr>
          <a:xfrm>
            <a:off x="117620" y="2669687"/>
            <a:ext cx="485125" cy="1087500"/>
          </a:xfrm>
          <a:custGeom>
            <a:rect b="b" l="l" r="r" t="t"/>
            <a:pathLst>
              <a:path extrusionOk="0" h="43500" w="19405">
                <a:moveTo>
                  <a:pt x="13779" y="101"/>
                </a:moveTo>
                <a:cubicBezTo>
                  <a:pt x="11502" y="905"/>
                  <a:pt x="-821" y="-2310"/>
                  <a:pt x="117" y="4923"/>
                </a:cubicBezTo>
                <a:cubicBezTo>
                  <a:pt x="1055" y="12156"/>
                  <a:pt x="16190" y="37071"/>
                  <a:pt x="19405" y="435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77"/>
          <p:cNvSpPr/>
          <p:nvPr/>
        </p:nvSpPr>
        <p:spPr>
          <a:xfrm>
            <a:off x="2190000" y="3104175"/>
            <a:ext cx="482200" cy="502300"/>
          </a:xfrm>
          <a:custGeom>
            <a:rect b="b" l="l" r="r" t="t"/>
            <a:pathLst>
              <a:path extrusionOk="0" h="20092" w="19288">
                <a:moveTo>
                  <a:pt x="0" y="0"/>
                </a:moveTo>
                <a:cubicBezTo>
                  <a:pt x="3215" y="3349"/>
                  <a:pt x="16073" y="16743"/>
                  <a:pt x="19288" y="200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Metaheuristic Algorithm: Simulated Annealing</a:t>
            </a:r>
            <a:endParaRPr/>
          </a:p>
        </p:txBody>
      </p:sp>
      <p:sp>
        <p:nvSpPr>
          <p:cNvPr id="938" name="Google Shape;938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Issues in hill climbing approaches (greedy, stochastic, first-choice, etc.)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Pros: Fast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Cons: Incomplete, often gets stuck in the local maxima/minima/optimal solution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Issues in Random Walk (Random move)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Pros: Eventually always finds the global optimal solution 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Cons: Extremely slow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Better Approach will be merging both (Simulated Annealing)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Greedy choices of hill climbing (to bring efficiency/faster solution)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Some random moves with probability function (to bring completeness by reaching global maxima)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9" name="Google Shape;93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Greedy best-first search example: Route Finding Arad &lt;-&gt; Bucharest</a:t>
            </a:r>
            <a:endParaRPr sz="3000"/>
          </a:p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eedy-progress02c"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72525"/>
            <a:ext cx="8229600" cy="2994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3863300" y="3995050"/>
            <a:ext cx="50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each city, we will choose the following city considering which one has the least SLD to Bucharest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“ In metallurgy, </a:t>
            </a:r>
            <a:r>
              <a:rPr lang="en">
                <a:solidFill>
                  <a:srgbClr val="FF3300"/>
                </a:solidFill>
              </a:rPr>
              <a:t>annealing</a:t>
            </a:r>
            <a:r>
              <a:rPr lang="en">
                <a:solidFill>
                  <a:schemeClr val="dk1"/>
                </a:solidFill>
              </a:rPr>
              <a:t> is the process used to </a:t>
            </a:r>
            <a:r>
              <a:rPr lang="en">
                <a:solidFill>
                  <a:srgbClr val="FF3300"/>
                </a:solidFill>
              </a:rPr>
              <a:t>temper or harden </a:t>
            </a:r>
            <a:r>
              <a:rPr lang="en">
                <a:solidFill>
                  <a:schemeClr val="dk1"/>
                </a:solidFill>
              </a:rPr>
              <a:t>metals and glass by heating them to a high temperature and then </a:t>
            </a:r>
            <a:r>
              <a:rPr lang="en">
                <a:solidFill>
                  <a:srgbClr val="FF3300"/>
                </a:solidFill>
              </a:rPr>
              <a:t>gradually cooling them</a:t>
            </a:r>
            <a:r>
              <a:rPr lang="en">
                <a:solidFill>
                  <a:schemeClr val="dk1"/>
                </a:solidFill>
              </a:rPr>
              <a:t>, thus allowing the material to coalesce into a low-energy crystalline state. 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 this algorithm,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when we can give good move (giving better heuristic value), we will give that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But when we do not have a good move, we give some bad ones with a probabilistic approach mapped with the temperature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Initially, we start by shaking hard (at a high temperature) / can give a lot of bad moves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But slowly, we reduce the intensity of the shaking (lower temperature) / the number of bad moves get reduced.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5" name="Google Shape;945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946" name="Google Shape;94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0"/>
          <p:cNvSpPr txBox="1"/>
          <p:nvPr>
            <p:ph type="title"/>
          </p:nvPr>
        </p:nvSpPr>
        <p:spPr>
          <a:xfrm>
            <a:off x="69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952" name="Google Shape;95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3" name="Google Shape;95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0" y="586501"/>
            <a:ext cx="7169332" cy="44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80"/>
          <p:cNvSpPr txBox="1"/>
          <p:nvPr/>
        </p:nvSpPr>
        <p:spPr>
          <a:xfrm>
            <a:off x="5141800" y="3156125"/>
            <a:ext cx="3768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ΔE &lt; 0 and with decrease in </a:t>
            </a:r>
            <a:r>
              <a:rPr b="0" i="0" lang="en" sz="1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ΔE , probability reduces</a:t>
            </a:r>
            <a:endParaRPr b="0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decreased, T, probability also reduces and T always gets reduced with time  </a:t>
            </a:r>
            <a:endParaRPr b="0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55" name="Google Shape;955;p80"/>
          <p:cNvCxnSpPr>
            <a:stCxn id="954" idx="1"/>
          </p:cNvCxnSpPr>
          <p:nvPr/>
        </p:nvCxnSpPr>
        <p:spPr>
          <a:xfrm flipH="1">
            <a:off x="4209100" y="3502475"/>
            <a:ext cx="9327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Simulated Annealing (SA)</a:t>
            </a:r>
            <a:endParaRPr/>
          </a:p>
        </p:txBody>
      </p:sp>
      <p:sp>
        <p:nvSpPr>
          <p:cNvPr id="961" name="Google Shape;96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A “</a:t>
            </a:r>
            <a:r>
              <a:rPr lang="en">
                <a:solidFill>
                  <a:srgbClr val="FF0000"/>
                </a:solidFill>
              </a:rPr>
              <a:t>bad</a:t>
            </a:r>
            <a:r>
              <a:rPr lang="en">
                <a:solidFill>
                  <a:schemeClr val="dk1"/>
                </a:solidFill>
              </a:rPr>
              <a:t>” move from </a:t>
            </a:r>
            <a:r>
              <a:rPr lang="en">
                <a:solidFill>
                  <a:srgbClr val="FF0000"/>
                </a:solidFill>
              </a:rPr>
              <a:t>A to B </a:t>
            </a:r>
            <a:r>
              <a:rPr lang="en">
                <a:solidFill>
                  <a:schemeClr val="dk1"/>
                </a:solidFill>
              </a:rPr>
              <a:t>is accepted with a probability</a:t>
            </a:r>
            <a:endParaRPr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4" marL="2057400" rtl="0" algn="l">
              <a:lnSpc>
                <a:spcPct val="4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en" sz="1800">
                <a:solidFill>
                  <a:srgbClr val="00B0F0"/>
                </a:solidFill>
              </a:rPr>
              <a:t>    (f(B)-f(A)/T)</a:t>
            </a:r>
            <a:endParaRPr sz="1800">
              <a:solidFill>
                <a:schemeClr val="dk1"/>
              </a:solidFill>
            </a:endParaRPr>
          </a:p>
          <a:p>
            <a:pPr indent="-228600" lvl="4" marL="2057400" rtl="0" algn="l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" sz="1800">
                <a:solidFill>
                  <a:srgbClr val="00B0F0"/>
                </a:solidFill>
              </a:rPr>
              <a:t>e</a:t>
            </a:r>
            <a:endParaRPr sz="18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The higher the temperature, the more likely it is that a bad move can be made. E.g, e</a:t>
            </a:r>
            <a:r>
              <a:rPr baseline="30000" lang="en" sz="1800">
                <a:solidFill>
                  <a:schemeClr val="dk1"/>
                </a:solidFill>
              </a:rPr>
              <a:t>(-15+12)/10</a:t>
            </a:r>
            <a:r>
              <a:rPr lang="en" sz="1800">
                <a:solidFill>
                  <a:schemeClr val="dk1"/>
                </a:solidFill>
              </a:rPr>
              <a:t> &gt; e</a:t>
            </a:r>
            <a:r>
              <a:rPr baseline="30000" lang="en" sz="1800">
                <a:solidFill>
                  <a:schemeClr val="dk1"/>
                </a:solidFill>
              </a:rPr>
              <a:t>(-15+12)/3</a:t>
            </a:r>
            <a:r>
              <a:rPr lang="en" sz="1800">
                <a:solidFill>
                  <a:schemeClr val="dk1"/>
                </a:solidFill>
              </a:rPr>
              <a:t> (-15 is worse than -12 in 8 puzzle, initially high probability, slowly low probability to choose)</a:t>
            </a:r>
            <a:endParaRPr sz="18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As </a:t>
            </a:r>
            <a:r>
              <a:rPr lang="en" sz="1800">
                <a:solidFill>
                  <a:srgbClr val="FF0000"/>
                </a:solidFill>
              </a:rPr>
              <a:t>T tends to zero</a:t>
            </a:r>
            <a:r>
              <a:rPr lang="en" sz="1800">
                <a:solidFill>
                  <a:schemeClr val="dk1"/>
                </a:solidFill>
              </a:rPr>
              <a:t>, this </a:t>
            </a:r>
            <a:r>
              <a:rPr lang="en" sz="1800">
                <a:solidFill>
                  <a:srgbClr val="FF0000"/>
                </a:solidFill>
              </a:rPr>
              <a:t>probability tends to zero</a:t>
            </a:r>
            <a:r>
              <a:rPr lang="en" sz="1800">
                <a:solidFill>
                  <a:schemeClr val="dk1"/>
                </a:solidFill>
              </a:rPr>
              <a:t>, and SA becomes more like hill climbing (getting stuck 1/e</a:t>
            </a:r>
            <a:r>
              <a:rPr baseline="30000" lang="en" sz="1800">
                <a:solidFill>
                  <a:schemeClr val="dk1"/>
                </a:solidFill>
              </a:rPr>
              <a:t>∞ </a:t>
            </a:r>
            <a:r>
              <a:rPr lang="en" sz="1800">
                <a:solidFill>
                  <a:schemeClr val="dk1"/>
                </a:solidFill>
              </a:rPr>
              <a:t>≈ 0)</a:t>
            </a:r>
            <a:endParaRPr sz="18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If </a:t>
            </a:r>
            <a:r>
              <a:rPr lang="en" sz="1800">
                <a:solidFill>
                  <a:srgbClr val="FF0000"/>
                </a:solidFill>
              </a:rPr>
              <a:t>T is lowered slowly enough </a:t>
            </a:r>
            <a:r>
              <a:rPr lang="en" sz="1800">
                <a:solidFill>
                  <a:schemeClr val="dk1"/>
                </a:solidFill>
              </a:rPr>
              <a:t>(high probability for bad moves), SA is </a:t>
            </a:r>
            <a:r>
              <a:rPr lang="en" sz="1800">
                <a:solidFill>
                  <a:srgbClr val="FF0000"/>
                </a:solidFill>
              </a:rPr>
              <a:t>complete and admissible</a:t>
            </a:r>
            <a:r>
              <a:rPr lang="en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2" name="Google Shape;96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Genetic Algorithm(GA)</a:t>
            </a:r>
            <a:endParaRPr/>
          </a:p>
        </p:txBody>
      </p:sp>
      <p:sp>
        <p:nvSpPr>
          <p:cNvPr id="968" name="Google Shape;968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76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To understand the </a:t>
            </a:r>
            <a:r>
              <a:rPr lang="en" sz="1800">
                <a:solidFill>
                  <a:srgbClr val="FF0000"/>
                </a:solidFill>
              </a:rPr>
              <a:t>adaptive processes of natural systems</a:t>
            </a:r>
            <a:endParaRPr sz="18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To design an </a:t>
            </a:r>
            <a:r>
              <a:rPr lang="en" sz="1800">
                <a:solidFill>
                  <a:srgbClr val="FF0000"/>
                </a:solidFill>
              </a:rPr>
              <a:t>artificial systems software </a:t>
            </a:r>
            <a:r>
              <a:rPr lang="en" sz="1800">
                <a:solidFill>
                  <a:schemeClr val="dk1"/>
                </a:solidFill>
              </a:rPr>
              <a:t>that retains the robustness of natural systems</a:t>
            </a:r>
            <a:endParaRPr sz="1800"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Provide </a:t>
            </a:r>
            <a:r>
              <a:rPr lang="en" sz="1800">
                <a:solidFill>
                  <a:srgbClr val="00B0F0"/>
                </a:solidFill>
              </a:rPr>
              <a:t>efficient, effective techniques </a:t>
            </a:r>
            <a:r>
              <a:rPr lang="en" sz="1800">
                <a:solidFill>
                  <a:schemeClr val="dk1"/>
                </a:solidFill>
              </a:rPr>
              <a:t>for optimization and machine learning applications</a:t>
            </a:r>
            <a:endParaRPr sz="1800"/>
          </a:p>
        </p:txBody>
      </p:sp>
      <p:sp>
        <p:nvSpPr>
          <p:cNvPr id="969" name="Google Shape;96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975" name="Google Shape;975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lang="en">
                <a:solidFill>
                  <a:srgbClr val="FF0000"/>
                </a:solidFill>
              </a:rPr>
              <a:t>Take a population </a:t>
            </a:r>
            <a:r>
              <a:rPr lang="en">
                <a:solidFill>
                  <a:schemeClr val="dk1"/>
                </a:solidFill>
              </a:rPr>
              <a:t>of candidate solutions to a given problem.</a:t>
            </a:r>
            <a:endParaRPr>
              <a:solidFill>
                <a:schemeClr val="dk1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lang="en">
                <a:solidFill>
                  <a:srgbClr val="FF0000"/>
                </a:solidFill>
              </a:rPr>
              <a:t>Use operators </a:t>
            </a:r>
            <a:r>
              <a:rPr lang="en">
                <a:solidFill>
                  <a:schemeClr val="dk1"/>
                </a:solidFill>
              </a:rPr>
              <a:t>inspired by the mechanisms of natural </a:t>
            </a:r>
            <a:r>
              <a:rPr lang="en">
                <a:solidFill>
                  <a:srgbClr val="FF0000"/>
                </a:solidFill>
              </a:rPr>
              <a:t>genetic variation.</a:t>
            </a:r>
            <a:endParaRPr>
              <a:solidFill>
                <a:schemeClr val="dk1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Apply </a:t>
            </a:r>
            <a:r>
              <a:rPr lang="en">
                <a:solidFill>
                  <a:srgbClr val="FF0000"/>
                </a:solidFill>
              </a:rPr>
              <a:t>selective pressure </a:t>
            </a:r>
            <a:r>
              <a:rPr lang="en">
                <a:solidFill>
                  <a:schemeClr val="dk1"/>
                </a:solidFill>
              </a:rPr>
              <a:t>towards certain properties</a:t>
            </a:r>
            <a:endParaRPr>
              <a:solidFill>
                <a:schemeClr val="dk1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lang="en">
                <a:solidFill>
                  <a:srgbClr val="FF0000"/>
                </a:solidFill>
              </a:rPr>
              <a:t>Evolve a more fit</a:t>
            </a:r>
            <a:r>
              <a:rPr lang="en">
                <a:solidFill>
                  <a:schemeClr val="dk1"/>
                </a:solidFill>
              </a:rPr>
              <a:t> solution </a:t>
            </a:r>
            <a:endParaRPr/>
          </a:p>
        </p:txBody>
      </p:sp>
      <p:sp>
        <p:nvSpPr>
          <p:cNvPr id="976" name="Google Shape;976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GA Terminology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982" name="Google Shape;982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Abstractions imported from biology</a:t>
            </a:r>
            <a:endParaRPr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Chromosomes, Genes, Alleles (Representation of </a:t>
            </a:r>
            <a:r>
              <a:rPr lang="en" sz="1800">
                <a:solidFill>
                  <a:srgbClr val="FF3300"/>
                </a:solidFill>
              </a:rPr>
              <a:t>candidates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Fitness, Selection (</a:t>
            </a:r>
            <a:r>
              <a:rPr lang="en" sz="1800">
                <a:solidFill>
                  <a:srgbClr val="FF3300"/>
                </a:solidFill>
              </a:rPr>
              <a:t>Evolution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Crossover, Mutation (</a:t>
            </a:r>
            <a:r>
              <a:rPr lang="en" sz="1800">
                <a:solidFill>
                  <a:srgbClr val="FF0000"/>
                </a:solidFill>
              </a:rPr>
              <a:t>operators)</a:t>
            </a:r>
            <a:endParaRPr sz="1800"/>
          </a:p>
        </p:txBody>
      </p:sp>
      <p:sp>
        <p:nvSpPr>
          <p:cNvPr id="983" name="Google Shape;983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GA Terminology</a:t>
            </a:r>
            <a:endParaRPr sz="2500"/>
          </a:p>
        </p:txBody>
      </p:sp>
      <p:sp>
        <p:nvSpPr>
          <p:cNvPr id="989" name="Google Shape;98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In the </a:t>
            </a:r>
            <a:r>
              <a:rPr lang="en">
                <a:solidFill>
                  <a:srgbClr val="FF0000"/>
                </a:solidFill>
              </a:rPr>
              <a:t>spirit</a:t>
            </a:r>
            <a:r>
              <a:rPr lang="en">
                <a:solidFill>
                  <a:schemeClr val="dk1"/>
                </a:solidFill>
              </a:rPr>
              <a:t> – but not the letter – of  biology</a:t>
            </a:r>
            <a:endParaRPr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GA </a:t>
            </a:r>
            <a:r>
              <a:rPr lang="en" sz="1800">
                <a:solidFill>
                  <a:srgbClr val="FF0000"/>
                </a:solidFill>
              </a:rPr>
              <a:t>chromosomes </a:t>
            </a:r>
            <a:r>
              <a:rPr lang="en" sz="1800">
                <a:solidFill>
                  <a:schemeClr val="dk1"/>
                </a:solidFill>
              </a:rPr>
              <a:t>are </a:t>
            </a:r>
            <a:r>
              <a:rPr lang="en" sz="1800">
                <a:solidFill>
                  <a:srgbClr val="FF0000"/>
                </a:solidFill>
              </a:rPr>
              <a:t>strings of genes</a:t>
            </a:r>
            <a:endParaRPr sz="1800">
              <a:solidFill>
                <a:schemeClr val="dk1"/>
              </a:solidFill>
            </a:endParaRPr>
          </a:p>
          <a:p>
            <a:pPr indent="-1905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lang="en" sz="1800">
                <a:solidFill>
                  <a:srgbClr val="FF0000"/>
                </a:solidFill>
              </a:rPr>
              <a:t>Each gene </a:t>
            </a:r>
            <a:r>
              <a:rPr lang="en" sz="1800">
                <a:solidFill>
                  <a:schemeClr val="dk1"/>
                </a:solidFill>
              </a:rPr>
              <a:t>has a number of </a:t>
            </a:r>
            <a:r>
              <a:rPr lang="en" sz="1800">
                <a:solidFill>
                  <a:srgbClr val="FF0000"/>
                </a:solidFill>
              </a:rPr>
              <a:t>alleles</a:t>
            </a:r>
            <a:r>
              <a:rPr lang="en" sz="1800">
                <a:solidFill>
                  <a:srgbClr val="00B0F0"/>
                </a:solidFill>
              </a:rPr>
              <a:t>; i.e., settings</a:t>
            </a:r>
            <a:endParaRPr sz="1800">
              <a:solidFill>
                <a:schemeClr val="dk1"/>
              </a:solidFill>
            </a:endParaRPr>
          </a:p>
          <a:p>
            <a:pPr indent="-177800" lvl="2" marL="11430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Each </a:t>
            </a:r>
            <a:r>
              <a:rPr lang="en" sz="1800">
                <a:solidFill>
                  <a:srgbClr val="FF0000"/>
                </a:solidFill>
              </a:rPr>
              <a:t>chromosome is an encoding </a:t>
            </a:r>
            <a:r>
              <a:rPr lang="en" sz="1800">
                <a:solidFill>
                  <a:schemeClr val="dk1"/>
                </a:solidFill>
              </a:rPr>
              <a:t>of a solution to a problem</a:t>
            </a:r>
            <a:endParaRPr sz="18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A population of such chromosomes is operated on by a GA</a:t>
            </a:r>
            <a:endParaRPr sz="1800"/>
          </a:p>
        </p:txBody>
      </p:sp>
      <p:sp>
        <p:nvSpPr>
          <p:cNvPr id="990" name="Google Shape;990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Encoding</a:t>
            </a:r>
            <a:endParaRPr sz="2500"/>
          </a:p>
        </p:txBody>
      </p:sp>
      <p:sp>
        <p:nvSpPr>
          <p:cNvPr id="996" name="Google Shape;996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A data structure for representing candidate solutions</a:t>
            </a:r>
            <a:endParaRPr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Often takes the </a:t>
            </a:r>
            <a:r>
              <a:rPr lang="en" sz="1800">
                <a:solidFill>
                  <a:srgbClr val="FF0000"/>
                </a:solidFill>
              </a:rPr>
              <a:t>form of a bit string </a:t>
            </a:r>
            <a:endParaRPr sz="1800">
              <a:solidFill>
                <a:schemeClr val="dk1"/>
              </a:solidFill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Usually </a:t>
            </a:r>
            <a:r>
              <a:rPr lang="en" sz="1800">
                <a:solidFill>
                  <a:srgbClr val="FF0000"/>
                </a:solidFill>
              </a:rPr>
              <a:t>has internal structure</a:t>
            </a:r>
            <a:r>
              <a:rPr lang="en" sz="1800">
                <a:solidFill>
                  <a:schemeClr val="dk1"/>
                </a:solidFill>
              </a:rPr>
              <a:t>; i.e., different parts of the string represent different aspects of the solution.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97" name="Google Shape;997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Crossover</a:t>
            </a:r>
            <a:endParaRPr sz="2500"/>
          </a:p>
        </p:txBody>
      </p:sp>
      <p:sp>
        <p:nvSpPr>
          <p:cNvPr id="1003" name="Google Shape;1003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Mimics biological recombination</a:t>
            </a:r>
            <a:endParaRPr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Some </a:t>
            </a:r>
            <a:r>
              <a:rPr lang="en" sz="1800">
                <a:solidFill>
                  <a:srgbClr val="FF0000"/>
                </a:solidFill>
              </a:rPr>
              <a:t>portion of genetic material is swapped </a:t>
            </a:r>
            <a:r>
              <a:rPr lang="en" sz="1800">
                <a:solidFill>
                  <a:schemeClr val="dk1"/>
                </a:solidFill>
              </a:rPr>
              <a:t>between chromosomes</a:t>
            </a:r>
            <a:endParaRPr sz="1800"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Typically the </a:t>
            </a:r>
            <a:r>
              <a:rPr lang="en" sz="1800">
                <a:solidFill>
                  <a:srgbClr val="FF0000"/>
                </a:solidFill>
              </a:rPr>
              <a:t>swapping produces an offspring</a:t>
            </a:r>
            <a:endParaRPr sz="1800">
              <a:solidFill>
                <a:schemeClr val="dk1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Mechanism for the </a:t>
            </a:r>
            <a:r>
              <a:rPr lang="en">
                <a:solidFill>
                  <a:srgbClr val="00B050"/>
                </a:solidFill>
              </a:rPr>
              <a:t>dissemination</a:t>
            </a:r>
            <a:r>
              <a:rPr lang="en">
                <a:solidFill>
                  <a:schemeClr val="dk1"/>
                </a:solidFill>
              </a:rPr>
              <a:t> of “building blocks” (schemas)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4" name="Google Shape;100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Mutation</a:t>
            </a:r>
            <a:endParaRPr sz="2500"/>
          </a:p>
        </p:txBody>
      </p:sp>
      <p:sp>
        <p:nvSpPr>
          <p:cNvPr id="1010" name="Google Shape;1010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Selects </a:t>
            </a:r>
            <a:r>
              <a:rPr lang="en">
                <a:solidFill>
                  <a:srgbClr val="FF0000"/>
                </a:solidFill>
              </a:rPr>
              <a:t>a random locus </a:t>
            </a:r>
            <a:r>
              <a:rPr lang="en">
                <a:solidFill>
                  <a:schemeClr val="dk1"/>
                </a:solidFill>
              </a:rPr>
              <a:t>– gene location – with some probability and </a:t>
            </a:r>
            <a:r>
              <a:rPr lang="en">
                <a:solidFill>
                  <a:srgbClr val="FF0000"/>
                </a:solidFill>
              </a:rPr>
              <a:t>alters the allele </a:t>
            </a:r>
            <a:r>
              <a:rPr lang="en">
                <a:solidFill>
                  <a:schemeClr val="dk1"/>
                </a:solidFill>
              </a:rPr>
              <a:t>at that locus</a:t>
            </a:r>
            <a:endParaRPr>
              <a:solidFill>
                <a:schemeClr val="dk1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rgbClr val="FF0000"/>
                </a:solidFill>
              </a:rPr>
              <a:t>intuitive mechanism for the </a:t>
            </a:r>
            <a:r>
              <a:rPr lang="en">
                <a:solidFill>
                  <a:srgbClr val="00B050"/>
                </a:solidFill>
              </a:rPr>
              <a:t>preservation</a:t>
            </a:r>
            <a:r>
              <a:rPr lang="en">
                <a:solidFill>
                  <a:srgbClr val="FF0000"/>
                </a:solidFill>
              </a:rPr>
              <a:t> of variety </a:t>
            </a:r>
            <a:r>
              <a:rPr lang="en">
                <a:solidFill>
                  <a:schemeClr val="dk1"/>
                </a:solidFill>
              </a:rPr>
              <a:t>in the population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1" name="Google Shape;101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Greedy best-first search example: Route Finding Arad &lt;-&gt; Bucharest</a:t>
            </a:r>
            <a:endParaRPr sz="3000"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eedy-progress03c"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25" y="1307650"/>
            <a:ext cx="8382000" cy="305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/>
        </p:nvSpPr>
        <p:spPr>
          <a:xfrm>
            <a:off x="3863300" y="3690250"/>
            <a:ext cx="50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each city, we will choose the following city considering which one has the least SLD to Bucharest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Fitness</a:t>
            </a:r>
            <a:endParaRPr sz="2500"/>
          </a:p>
        </p:txBody>
      </p:sp>
      <p:sp>
        <p:nvSpPr>
          <p:cNvPr id="1017" name="Google Shape;1017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rgbClr val="FF0000"/>
                </a:solidFill>
              </a:rPr>
              <a:t>measure of the goodness </a:t>
            </a:r>
            <a:r>
              <a:rPr lang="en">
                <a:solidFill>
                  <a:schemeClr val="dk1"/>
                </a:solidFill>
              </a:rPr>
              <a:t>of the organism</a:t>
            </a:r>
            <a:endParaRPr>
              <a:solidFill>
                <a:schemeClr val="dk1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Expressed as the </a:t>
            </a:r>
            <a:r>
              <a:rPr lang="en">
                <a:solidFill>
                  <a:srgbClr val="FF0000"/>
                </a:solidFill>
              </a:rPr>
              <a:t>probability that the organism will live another cycle</a:t>
            </a:r>
            <a:r>
              <a:rPr lang="en">
                <a:solidFill>
                  <a:schemeClr val="dk1"/>
                </a:solidFill>
              </a:rPr>
              <a:t> (generation)</a:t>
            </a:r>
            <a:endParaRPr>
              <a:solidFill>
                <a:schemeClr val="dk1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Basis for the </a:t>
            </a:r>
            <a:r>
              <a:rPr lang="en">
                <a:solidFill>
                  <a:srgbClr val="FF0000"/>
                </a:solidFill>
              </a:rPr>
              <a:t>natural selection simulation</a:t>
            </a:r>
            <a:endParaRPr>
              <a:solidFill>
                <a:schemeClr val="dk1"/>
              </a:solidFill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chemeClr val="dk1"/>
                </a:solidFill>
              </a:rPr>
              <a:t>Organisms are selected to mate with probabilities proportional to their fitness</a:t>
            </a:r>
            <a:endParaRPr sz="1800">
              <a:solidFill>
                <a:schemeClr val="dk1"/>
              </a:solidFill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Probabilistically better solutions have a better chance of conferring their building blocks to the next generation (cycle)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8" name="Google Shape;1018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The GA cycle</a:t>
            </a:r>
            <a:endParaRPr sz="2500"/>
          </a:p>
        </p:txBody>
      </p:sp>
      <p:sp>
        <p:nvSpPr>
          <p:cNvPr id="1024" name="Google Shape;1024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5" name="Google Shape;1025;p90"/>
          <p:cNvSpPr/>
          <p:nvPr/>
        </p:nvSpPr>
        <p:spPr>
          <a:xfrm>
            <a:off x="1152034" y="1287390"/>
            <a:ext cx="2279100" cy="5475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reproduction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6" name="Google Shape;1026;p90"/>
          <p:cNvSpPr/>
          <p:nvPr/>
        </p:nvSpPr>
        <p:spPr>
          <a:xfrm>
            <a:off x="1152034" y="2615144"/>
            <a:ext cx="2279100" cy="5475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population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7" name="Google Shape;1027;p90"/>
          <p:cNvSpPr/>
          <p:nvPr/>
        </p:nvSpPr>
        <p:spPr>
          <a:xfrm>
            <a:off x="5888883" y="2602040"/>
            <a:ext cx="2279100" cy="5475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8" name="Google Shape;1028;p90"/>
          <p:cNvSpPr/>
          <p:nvPr/>
        </p:nvSpPr>
        <p:spPr>
          <a:xfrm>
            <a:off x="5888883" y="1287390"/>
            <a:ext cx="2279100" cy="5475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modification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9" name="Google Shape;1029;p90"/>
          <p:cNvSpPr/>
          <p:nvPr/>
        </p:nvSpPr>
        <p:spPr>
          <a:xfrm>
            <a:off x="1152034" y="4222424"/>
            <a:ext cx="2279100" cy="5475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p90"/>
          <p:cNvCxnSpPr/>
          <p:nvPr/>
        </p:nvCxnSpPr>
        <p:spPr>
          <a:xfrm>
            <a:off x="3444057" y="1561094"/>
            <a:ext cx="2432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1" name="Google Shape;1031;p90"/>
          <p:cNvCxnSpPr/>
          <p:nvPr/>
        </p:nvCxnSpPr>
        <p:spPr>
          <a:xfrm>
            <a:off x="2138877" y="1846444"/>
            <a:ext cx="0" cy="7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32" name="Google Shape;1032;p90"/>
          <p:cNvCxnSpPr/>
          <p:nvPr/>
        </p:nvCxnSpPr>
        <p:spPr>
          <a:xfrm>
            <a:off x="2444480" y="1846444"/>
            <a:ext cx="0" cy="7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3" name="Google Shape;1033;p90"/>
          <p:cNvCxnSpPr/>
          <p:nvPr/>
        </p:nvCxnSpPr>
        <p:spPr>
          <a:xfrm>
            <a:off x="2291679" y="3174198"/>
            <a:ext cx="0" cy="103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4" name="Google Shape;1034;p90"/>
          <p:cNvSpPr txBox="1"/>
          <p:nvPr/>
        </p:nvSpPr>
        <p:spPr>
          <a:xfrm>
            <a:off x="1589746" y="4301041"/>
            <a:ext cx="1333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discard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5" name="Google Shape;1035;p90"/>
          <p:cNvCxnSpPr/>
          <p:nvPr/>
        </p:nvCxnSpPr>
        <p:spPr>
          <a:xfrm rot="10800000">
            <a:off x="3431583" y="2888847"/>
            <a:ext cx="2457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>
            <a:off x="7028528" y="1846444"/>
            <a:ext cx="0" cy="7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7" name="Google Shape;1037;p90"/>
          <p:cNvSpPr txBox="1"/>
          <p:nvPr/>
        </p:nvSpPr>
        <p:spPr>
          <a:xfrm>
            <a:off x="749553" y="3371225"/>
            <a:ext cx="15888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deleted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8" name="Google Shape;1038;p90"/>
          <p:cNvSpPr txBox="1"/>
          <p:nvPr/>
        </p:nvSpPr>
        <p:spPr>
          <a:xfrm>
            <a:off x="825738" y="2113363"/>
            <a:ext cx="1098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parents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9" name="Google Shape;1039;p90"/>
          <p:cNvSpPr txBox="1"/>
          <p:nvPr/>
        </p:nvSpPr>
        <p:spPr>
          <a:xfrm>
            <a:off x="3652568" y="1204900"/>
            <a:ext cx="1198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children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0" name="Google Shape;1040;p90"/>
          <p:cNvSpPr txBox="1"/>
          <p:nvPr/>
        </p:nvSpPr>
        <p:spPr>
          <a:xfrm>
            <a:off x="7014799" y="1827525"/>
            <a:ext cx="15888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modified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children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1" name="Google Shape;1041;p90"/>
          <p:cNvSpPr txBox="1"/>
          <p:nvPr/>
        </p:nvSpPr>
        <p:spPr>
          <a:xfrm>
            <a:off x="3439282" y="3021826"/>
            <a:ext cx="2460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evaluated children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2" name="Google Shape;1042;p90"/>
          <p:cNvCxnSpPr/>
          <p:nvPr/>
        </p:nvCxnSpPr>
        <p:spPr>
          <a:xfrm rot="10800000">
            <a:off x="133367" y="2888847"/>
            <a:ext cx="1031400" cy="0"/>
          </a:xfrm>
          <a:prstGeom prst="straightConnector1">
            <a:avLst/>
          </a:prstGeom>
          <a:noFill/>
          <a:ln cap="flat" cmpd="dbl" w="38100">
            <a:solidFill>
              <a:srgbClr val="000000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The GA cycle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8" name="Google Shape;1048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9" name="Google Shape;1049;p91"/>
          <p:cNvGrpSpPr/>
          <p:nvPr/>
        </p:nvGrpSpPr>
        <p:grpSpPr>
          <a:xfrm>
            <a:off x="304814" y="990634"/>
            <a:ext cx="8455609" cy="3645127"/>
            <a:chOff x="304800" y="1676400"/>
            <a:chExt cx="8610600" cy="3743968"/>
          </a:xfrm>
        </p:grpSpPr>
        <p:sp>
          <p:nvSpPr>
            <p:cNvPr id="1050" name="Google Shape;1050;p91"/>
            <p:cNvSpPr/>
            <p:nvPr/>
          </p:nvSpPr>
          <p:spPr>
            <a:xfrm>
              <a:off x="838200" y="3505200"/>
              <a:ext cx="1371600" cy="533400"/>
            </a:xfrm>
            <a:prstGeom prst="flowChartAlternateProcess">
              <a:avLst/>
            </a:prstGeom>
            <a:solidFill>
              <a:srgbClr val="99FF66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1" name="Google Shape;1051;p91"/>
            <p:cNvGrpSpPr/>
            <p:nvPr/>
          </p:nvGrpSpPr>
          <p:grpSpPr>
            <a:xfrm>
              <a:off x="304800" y="1676400"/>
              <a:ext cx="8610600" cy="3743968"/>
              <a:chOff x="304800" y="1676400"/>
              <a:chExt cx="8610600" cy="3743968"/>
            </a:xfrm>
          </p:grpSpPr>
          <p:sp>
            <p:nvSpPr>
              <p:cNvPr id="1052" name="Google Shape;1052;p91"/>
              <p:cNvSpPr txBox="1"/>
              <p:nvPr/>
            </p:nvSpPr>
            <p:spPr>
              <a:xfrm>
                <a:off x="304800" y="1828800"/>
                <a:ext cx="2362200" cy="948600"/>
              </a:xfrm>
              <a:prstGeom prst="rect">
                <a:avLst/>
              </a:prstGeom>
              <a:solidFill>
                <a:srgbClr val="99FF66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Randomly generated  initial 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population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53" name="Google Shape;1053;p91"/>
              <p:cNvSpPr txBox="1"/>
              <p:nvPr/>
            </p:nvSpPr>
            <p:spPr>
              <a:xfrm>
                <a:off x="3429000" y="1828800"/>
                <a:ext cx="1447800" cy="948600"/>
              </a:xfrm>
              <a:prstGeom prst="rect">
                <a:avLst/>
              </a:prstGeom>
              <a:solidFill>
                <a:srgbClr val="99FF66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Evaluate 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All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individual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54" name="Google Shape;1054;p91"/>
              <p:cNvSpPr/>
              <p:nvPr/>
            </p:nvSpPr>
            <p:spPr>
              <a:xfrm>
                <a:off x="5410200" y="1676400"/>
                <a:ext cx="1676400" cy="1219200"/>
              </a:xfrm>
              <a:prstGeom prst="flowChartDecision">
                <a:avLst/>
              </a:prstGeom>
              <a:solidFill>
                <a:srgbClr val="99FF66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55" name="Google Shape;1055;p91"/>
              <p:cNvSpPr txBox="1"/>
              <p:nvPr/>
            </p:nvSpPr>
            <p:spPr>
              <a:xfrm>
                <a:off x="5791200" y="2057400"/>
                <a:ext cx="9144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Stop 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91"/>
              <p:cNvSpPr txBox="1"/>
              <p:nvPr/>
            </p:nvSpPr>
            <p:spPr>
              <a:xfrm>
                <a:off x="7467600" y="1981200"/>
                <a:ext cx="1447800" cy="663900"/>
              </a:xfrm>
              <a:prstGeom prst="rect">
                <a:avLst/>
              </a:prstGeom>
              <a:solidFill>
                <a:srgbClr val="99FF66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Best 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individual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57" name="Google Shape;1057;p91"/>
              <p:cNvSpPr txBox="1"/>
              <p:nvPr/>
            </p:nvSpPr>
            <p:spPr>
              <a:xfrm>
                <a:off x="5562600" y="3581400"/>
                <a:ext cx="1447800" cy="663900"/>
              </a:xfrm>
              <a:prstGeom prst="rect">
                <a:avLst/>
              </a:prstGeom>
              <a:solidFill>
                <a:srgbClr val="99FF66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Crossing Over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58" name="Google Shape;1058;p91"/>
              <p:cNvSpPr txBox="1"/>
              <p:nvPr/>
            </p:nvSpPr>
            <p:spPr>
              <a:xfrm>
                <a:off x="5610664" y="5040868"/>
                <a:ext cx="1447800" cy="379500"/>
              </a:xfrm>
              <a:prstGeom prst="rect">
                <a:avLst/>
              </a:prstGeom>
              <a:solidFill>
                <a:srgbClr val="99FF66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Mutation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59" name="Google Shape;1059;p91"/>
              <p:cNvSpPr/>
              <p:nvPr/>
            </p:nvSpPr>
            <p:spPr>
              <a:xfrm>
                <a:off x="2362200" y="4333069"/>
                <a:ext cx="1600200" cy="990600"/>
              </a:xfrm>
              <a:prstGeom prst="roundRect">
                <a:avLst>
                  <a:gd fmla="val 16667" name="adj"/>
                </a:avLst>
              </a:prstGeom>
              <a:solidFill>
                <a:srgbClr val="FFC000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91"/>
              <p:cNvSpPr txBox="1"/>
              <p:nvPr/>
            </p:nvSpPr>
            <p:spPr>
              <a:xfrm>
                <a:off x="2438400" y="4485469"/>
                <a:ext cx="1371600" cy="6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Generation Cycle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061" name="Google Shape;1061;p91"/>
              <p:cNvCxnSpPr/>
              <p:nvPr/>
            </p:nvCxnSpPr>
            <p:spPr>
              <a:xfrm rot="-5400000">
                <a:off x="1108863" y="3128038"/>
                <a:ext cx="754200" cy="33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1062" name="Google Shape;1062;p91"/>
              <p:cNvCxnSpPr/>
              <p:nvPr/>
            </p:nvCxnSpPr>
            <p:spPr>
              <a:xfrm>
                <a:off x="2667000" y="2290763"/>
                <a:ext cx="762000" cy="1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1063" name="Google Shape;1063;p91"/>
              <p:cNvCxnSpPr/>
              <p:nvPr/>
            </p:nvCxnSpPr>
            <p:spPr>
              <a:xfrm flipH="1" rot="10800000">
                <a:off x="4876800" y="2285963"/>
                <a:ext cx="533400" cy="48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1064" name="Google Shape;1064;p91"/>
              <p:cNvCxnSpPr/>
              <p:nvPr/>
            </p:nvCxnSpPr>
            <p:spPr>
              <a:xfrm>
                <a:off x="7086600" y="2286000"/>
                <a:ext cx="381000" cy="192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1065" name="Google Shape;1065;p91"/>
              <p:cNvCxnSpPr/>
              <p:nvPr/>
            </p:nvCxnSpPr>
            <p:spPr>
              <a:xfrm rot="5400000">
                <a:off x="5905438" y="3238438"/>
                <a:ext cx="685800" cy="33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1066" name="Google Shape;1066;p91"/>
              <p:cNvCxnSpPr/>
              <p:nvPr/>
            </p:nvCxnSpPr>
            <p:spPr>
              <a:xfrm flipH="1" rot="-5400000">
                <a:off x="5904750" y="4609263"/>
                <a:ext cx="801600" cy="381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1067" name="Google Shape;1067;p91"/>
              <p:cNvCxnSpPr/>
              <p:nvPr/>
            </p:nvCxnSpPr>
            <p:spPr>
              <a:xfrm flipH="1" rot="-5400000">
                <a:off x="7771650" y="3047163"/>
                <a:ext cx="877800" cy="381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1068" name="Google Shape;1068;p91"/>
              <p:cNvCxnSpPr/>
              <p:nvPr/>
            </p:nvCxnSpPr>
            <p:spPr>
              <a:xfrm rot="10800000">
                <a:off x="4114725" y="5181650"/>
                <a:ext cx="1495500" cy="444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9" name="Google Shape;1069;p91"/>
              <p:cNvCxnSpPr/>
              <p:nvPr/>
            </p:nvCxnSpPr>
            <p:spPr>
              <a:xfrm rot="-5400000">
                <a:off x="2930438" y="3962400"/>
                <a:ext cx="2436900" cy="1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1070" name="Google Shape;1070;p91"/>
              <p:cNvSpPr txBox="1"/>
              <p:nvPr/>
            </p:nvSpPr>
            <p:spPr>
              <a:xfrm>
                <a:off x="7010400" y="2514600"/>
                <a:ext cx="3048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Y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1" name="Google Shape;1071;p91"/>
              <p:cNvSpPr txBox="1"/>
              <p:nvPr/>
            </p:nvSpPr>
            <p:spPr>
              <a:xfrm>
                <a:off x="5562600" y="2819400"/>
                <a:ext cx="381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2" name="Google Shape;1072;p91"/>
              <p:cNvSpPr txBox="1"/>
              <p:nvPr/>
            </p:nvSpPr>
            <p:spPr>
              <a:xfrm>
                <a:off x="1066800" y="3581400"/>
                <a:ext cx="9906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Start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3" name="Google Shape;1073;p91"/>
              <p:cNvSpPr/>
              <p:nvPr/>
            </p:nvSpPr>
            <p:spPr>
              <a:xfrm>
                <a:off x="7543800" y="3505200"/>
                <a:ext cx="1371600" cy="533400"/>
              </a:xfrm>
              <a:prstGeom prst="flowChartAlternateProcess">
                <a:avLst/>
              </a:prstGeom>
              <a:solidFill>
                <a:srgbClr val="99FF66"/>
              </a:solidFill>
              <a:ln cap="flat" cmpd="sng" w="254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91"/>
              <p:cNvSpPr txBox="1"/>
              <p:nvPr/>
            </p:nvSpPr>
            <p:spPr>
              <a:xfrm>
                <a:off x="7772400" y="3581400"/>
                <a:ext cx="10668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Result</a:t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Population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1080" name="Google Shape;1080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381000" y="685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Chromosomes 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could be: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Bit strings                                         (0101 ... 1100)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numbers                     (43.2 -33.1 ... 0.0 89.2) 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Permutations of element     (E11 E3 E7 ... E1 E15)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–"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Lists of rules                       (R1 R2 R3 ... R22 R23)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any data structure ...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3435350" y="920750"/>
            <a:ext cx="2273400" cy="5970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population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3" name="Google Shape;1083;p92"/>
          <p:cNvCxnSpPr/>
          <p:nvPr/>
        </p:nvCxnSpPr>
        <p:spPr>
          <a:xfrm rot="10800000">
            <a:off x="2419350" y="1219200"/>
            <a:ext cx="1028700" cy="0"/>
          </a:xfrm>
          <a:prstGeom prst="straightConnector1">
            <a:avLst/>
          </a:prstGeom>
          <a:noFill/>
          <a:ln cap="flat" cmpd="dbl" w="38100">
            <a:solidFill>
              <a:srgbClr val="00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084" name="Google Shape;1084;p92"/>
          <p:cNvSpPr txBox="1"/>
          <p:nvPr/>
        </p:nvSpPr>
        <p:spPr>
          <a:xfrm>
            <a:off x="5722750" y="3521650"/>
            <a:ext cx="291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are candidates for different problems, representing a possible solution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1800"/>
              <a:t>Reproduction</a:t>
            </a:r>
            <a:endParaRPr sz="1800"/>
          </a:p>
        </p:txBody>
      </p:sp>
      <p:sp>
        <p:nvSpPr>
          <p:cNvPr id="1090" name="Google Shape;1090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1" name="Google Shape;1091;p93"/>
          <p:cNvSpPr/>
          <p:nvPr/>
        </p:nvSpPr>
        <p:spPr>
          <a:xfrm>
            <a:off x="2452687" y="1241425"/>
            <a:ext cx="2273400" cy="5970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reproduction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2" name="Google Shape;1092;p93"/>
          <p:cNvSpPr/>
          <p:nvPr/>
        </p:nvSpPr>
        <p:spPr>
          <a:xfrm>
            <a:off x="2452687" y="2689225"/>
            <a:ext cx="2273400" cy="5970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population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3" name="Google Shape;1093;p93"/>
          <p:cNvCxnSpPr/>
          <p:nvPr/>
        </p:nvCxnSpPr>
        <p:spPr>
          <a:xfrm>
            <a:off x="4738687" y="1539875"/>
            <a:ext cx="28068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3436937" y="1851025"/>
            <a:ext cx="0" cy="825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095" name="Google Shape;1095;p93"/>
          <p:cNvCxnSpPr/>
          <p:nvPr/>
        </p:nvCxnSpPr>
        <p:spPr>
          <a:xfrm>
            <a:off x="3741737" y="1851025"/>
            <a:ext cx="0" cy="825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6" name="Google Shape;1096;p93"/>
          <p:cNvSpPr txBox="1"/>
          <p:nvPr/>
        </p:nvSpPr>
        <p:spPr>
          <a:xfrm>
            <a:off x="1593850" y="2058987"/>
            <a:ext cx="1095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parents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7" name="Google Shape;1097;p93"/>
          <p:cNvSpPr txBox="1"/>
          <p:nvPr/>
        </p:nvSpPr>
        <p:spPr>
          <a:xfrm>
            <a:off x="5327650" y="1068387"/>
            <a:ext cx="1195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children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8" name="Google Shape;1098;p93"/>
          <p:cNvSpPr txBox="1"/>
          <p:nvPr/>
        </p:nvSpPr>
        <p:spPr>
          <a:xfrm>
            <a:off x="611187" y="3629025"/>
            <a:ext cx="7921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Parents are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selected at random 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selection chances biased in relation to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chromosome evaluations.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Modification</a:t>
            </a:r>
            <a:endParaRPr/>
          </a:p>
        </p:txBody>
      </p:sp>
      <p:sp>
        <p:nvSpPr>
          <p:cNvPr id="1104" name="Google Shape;110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Modifications are </a:t>
            </a:r>
            <a:r>
              <a:rPr lang="en">
                <a:solidFill>
                  <a:srgbClr val="FF0000"/>
                </a:solidFill>
              </a:rPr>
              <a:t>stochastically triggered</a:t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">
                <a:solidFill>
                  <a:schemeClr val="dk1"/>
                </a:solidFill>
              </a:rPr>
              <a:t>Operator types are:</a:t>
            </a:r>
            <a:endParaRPr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rgbClr val="FF0000"/>
                </a:solidFill>
              </a:rPr>
              <a:t>Mutation</a:t>
            </a:r>
            <a:endParaRPr sz="1800">
              <a:solidFill>
                <a:schemeClr val="dk1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–"/>
            </a:pPr>
            <a:r>
              <a:rPr lang="en" sz="1800">
                <a:solidFill>
                  <a:srgbClr val="FF0000"/>
                </a:solidFill>
              </a:rPr>
              <a:t>Crossover</a:t>
            </a:r>
            <a:r>
              <a:rPr lang="en" sz="1800">
                <a:solidFill>
                  <a:schemeClr val="dk1"/>
                </a:solidFill>
              </a:rPr>
              <a:t> (recombination)</a:t>
            </a:r>
            <a:endParaRPr/>
          </a:p>
        </p:txBody>
      </p:sp>
      <p:sp>
        <p:nvSpPr>
          <p:cNvPr id="1105" name="Google Shape;1105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6" name="Google Shape;1106;p94"/>
          <p:cNvSpPr/>
          <p:nvPr/>
        </p:nvSpPr>
        <p:spPr>
          <a:xfrm>
            <a:off x="2913300" y="1285875"/>
            <a:ext cx="2983800" cy="612900"/>
          </a:xfrm>
          <a:prstGeom prst="roundRect">
            <a:avLst>
              <a:gd fmla="val 16667" name="adj"/>
            </a:avLst>
          </a:prstGeom>
          <a:solidFill>
            <a:srgbClr val="99FF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Modifications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07" name="Google Shape;1107;p94"/>
          <p:cNvCxnSpPr>
            <a:endCxn id="1106" idx="1"/>
          </p:cNvCxnSpPr>
          <p:nvPr/>
        </p:nvCxnSpPr>
        <p:spPr>
          <a:xfrm flipH="1" rot="10800000">
            <a:off x="1647600" y="1592325"/>
            <a:ext cx="12657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p94"/>
          <p:cNvCxnSpPr>
            <a:stCxn id="1106" idx="2"/>
          </p:cNvCxnSpPr>
          <p:nvPr/>
        </p:nvCxnSpPr>
        <p:spPr>
          <a:xfrm>
            <a:off x="4405200" y="1898775"/>
            <a:ext cx="5100" cy="73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9" name="Google Shape;1109;p94"/>
          <p:cNvSpPr txBox="1"/>
          <p:nvPr/>
        </p:nvSpPr>
        <p:spPr>
          <a:xfrm>
            <a:off x="4741675" y="2059400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Modified Children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0" name="Google Shape;1110;p94"/>
          <p:cNvSpPr txBox="1"/>
          <p:nvPr/>
        </p:nvSpPr>
        <p:spPr>
          <a:xfrm>
            <a:off x="1860200" y="1545350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Children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Evaluation</a:t>
            </a:r>
            <a:endParaRPr sz="2500"/>
          </a:p>
        </p:txBody>
      </p:sp>
      <p:sp>
        <p:nvSpPr>
          <p:cNvPr id="1116" name="Google Shape;111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7" name="Google Shape;1117;p95"/>
          <p:cNvSpPr txBox="1"/>
          <p:nvPr/>
        </p:nvSpPr>
        <p:spPr>
          <a:xfrm>
            <a:off x="685800" y="762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evaluator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decodes a chromosome 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assigns it a fitness measure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evaluator is the only link between a classical GA and the problem it is solving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8" name="Google Shape;1118;p95"/>
          <p:cNvSpPr/>
          <p:nvPr/>
        </p:nvSpPr>
        <p:spPr>
          <a:xfrm>
            <a:off x="3441700" y="2070100"/>
            <a:ext cx="2260500" cy="5841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9" name="Google Shape;1119;p95"/>
          <p:cNvCxnSpPr/>
          <p:nvPr/>
        </p:nvCxnSpPr>
        <p:spPr>
          <a:xfrm rot="10800000">
            <a:off x="4570800" y="1185350"/>
            <a:ext cx="1200" cy="802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120" name="Google Shape;1120;p95"/>
          <p:cNvCxnSpPr/>
          <p:nvPr/>
        </p:nvCxnSpPr>
        <p:spPr>
          <a:xfrm rot="10800000">
            <a:off x="1898750" y="2362200"/>
            <a:ext cx="1536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1" name="Google Shape;1121;p95"/>
          <p:cNvSpPr txBox="1"/>
          <p:nvPr/>
        </p:nvSpPr>
        <p:spPr>
          <a:xfrm>
            <a:off x="2119312" y="1662112"/>
            <a:ext cx="13638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evaluated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children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2" name="Google Shape;1122;p95"/>
          <p:cNvSpPr txBox="1"/>
          <p:nvPr/>
        </p:nvSpPr>
        <p:spPr>
          <a:xfrm>
            <a:off x="4649787" y="1357312"/>
            <a:ext cx="1246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modified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children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2500"/>
              <a:t>Deletion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1128" name="Google Shape;1128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9" name="Google Shape;1129;p96"/>
          <p:cNvSpPr txBox="1"/>
          <p:nvPr/>
        </p:nvSpPr>
        <p:spPr>
          <a:xfrm>
            <a:off x="685800" y="9906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Char char="•"/>
            </a:pPr>
            <a:r>
              <a:rPr b="0" i="1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Generational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GA:</a:t>
            </a:r>
            <a:b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entire populations replaced with each iteration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•"/>
            </a:pPr>
            <a:r>
              <a:rPr b="0" i="1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Steady-state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GA:</a:t>
            </a:r>
            <a:b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few members replaced at </a:t>
            </a: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generation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0" name="Google Shape;1130;p96"/>
          <p:cNvSpPr/>
          <p:nvPr/>
        </p:nvSpPr>
        <p:spPr>
          <a:xfrm>
            <a:off x="3441700" y="1087437"/>
            <a:ext cx="2260500" cy="5841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population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1" name="Google Shape;1131;p96"/>
          <p:cNvSpPr/>
          <p:nvPr/>
        </p:nvSpPr>
        <p:spPr>
          <a:xfrm>
            <a:off x="3441700" y="2451100"/>
            <a:ext cx="2260500" cy="584100"/>
          </a:xfrm>
          <a:prstGeom prst="octagon">
            <a:avLst>
              <a:gd fmla="val 6325" name="adj"/>
            </a:avLst>
          </a:prstGeom>
          <a:solidFill>
            <a:srgbClr val="99FF66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discard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32" name="Google Shape;1132;p96"/>
          <p:cNvCxnSpPr/>
          <p:nvPr/>
        </p:nvCxnSpPr>
        <p:spPr>
          <a:xfrm>
            <a:off x="4572000" y="1682750"/>
            <a:ext cx="0" cy="749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3" name="Google Shape;1133;p96"/>
          <p:cNvSpPr txBox="1"/>
          <p:nvPr/>
        </p:nvSpPr>
        <p:spPr>
          <a:xfrm>
            <a:off x="1843087" y="1800225"/>
            <a:ext cx="2560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discarded members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Example:</a:t>
            </a:r>
            <a:br>
              <a:rPr lang="en" sz="2500"/>
            </a:br>
            <a:r>
              <a:rPr lang="en" sz="2500"/>
              <a:t>the MAXONE problem	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1139" name="Google Shape;1139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0" name="Google Shape;1140;p97"/>
          <p:cNvSpPr txBox="1"/>
          <p:nvPr/>
        </p:nvSpPr>
        <p:spPr>
          <a:xfrm>
            <a:off x="838200" y="2209800"/>
            <a:ext cx="739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we want to 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maximize the number of ones in a string of </a:t>
            </a:r>
            <a:r>
              <a:rPr b="0" i="1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binary digits.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500"/>
              <a:t>Example (cont)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  <p:sp>
        <p:nvSpPr>
          <p:cNvPr id="1146" name="Google Shape;1146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lang="en">
                <a:solidFill>
                  <a:srgbClr val="FF0000"/>
                </a:solidFill>
              </a:rPr>
              <a:t>individual is encoded </a:t>
            </a:r>
            <a:r>
              <a:rPr lang="en">
                <a:solidFill>
                  <a:schemeClr val="dk1"/>
                </a:solidFill>
              </a:rPr>
              <a:t>(naturally) as a string of </a:t>
            </a:r>
            <a:r>
              <a:rPr i="1" lang="en">
                <a:solidFill>
                  <a:srgbClr val="FF0000"/>
                </a:solidFill>
              </a:rPr>
              <a:t>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binary digits</a:t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rgbClr val="FF0000"/>
                </a:solidFill>
              </a:rPr>
              <a:t>fitness </a:t>
            </a:r>
            <a:r>
              <a:rPr i="1" lang="en">
                <a:solidFill>
                  <a:srgbClr val="FF0000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 of a candidate solution to the MAXONE problem is </a:t>
            </a:r>
            <a:r>
              <a:rPr lang="en">
                <a:solidFill>
                  <a:srgbClr val="FF0000"/>
                </a:solidFill>
              </a:rPr>
              <a:t>the number of ones </a:t>
            </a:r>
            <a:r>
              <a:rPr lang="en">
                <a:solidFill>
                  <a:schemeClr val="dk1"/>
                </a:solidFill>
              </a:rPr>
              <a:t>in its genetic code</a:t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We start with a </a:t>
            </a:r>
            <a:r>
              <a:rPr lang="en">
                <a:solidFill>
                  <a:srgbClr val="FF0000"/>
                </a:solidFill>
              </a:rPr>
              <a:t>population of </a:t>
            </a:r>
            <a:r>
              <a:rPr i="1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 random strings</a:t>
            </a:r>
            <a:r>
              <a:rPr lang="en">
                <a:solidFill>
                  <a:schemeClr val="dk1"/>
                </a:solidFill>
              </a:rPr>
              <a:t>. Suppose that </a:t>
            </a:r>
            <a:r>
              <a:rPr i="1" lang="en">
                <a:solidFill>
                  <a:srgbClr val="FF0000"/>
                </a:solidFill>
              </a:rPr>
              <a:t>l</a:t>
            </a:r>
            <a:r>
              <a:rPr lang="en">
                <a:solidFill>
                  <a:srgbClr val="FF0000"/>
                </a:solidFill>
              </a:rPr>
              <a:t> = 10 </a:t>
            </a:r>
            <a:r>
              <a:rPr lang="en">
                <a:solidFill>
                  <a:schemeClr val="dk1"/>
                </a:solidFill>
              </a:rPr>
              <a:t>and </a:t>
            </a:r>
            <a:endParaRPr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1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 =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7" name="Google Shape;1147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