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</p:sldIdLst>
  <p:sldSz cy="5143500" cx="9144000"/>
  <p:notesSz cx="6858000" cy="9144000"/>
  <p:embeddedFontLst>
    <p:embeddedFont>
      <p:font typeface="Corbel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92" roundtripDataSignature="AMtx7mj6nkfrj0750AfD+KtRQMDGGZoB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952165-321F-4F57-B1F0-C25B795DF000}">
  <a:tblStyle styleId="{17952165-321F-4F57-B1F0-C25B795DF0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468792C-7A43-4B86-9FE3-724B5F5DDF9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Corbel-regular.fntdata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Corbel-bold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Corbel-boldItalic.fntdata"/><Relationship Id="rId90" Type="http://schemas.openxmlformats.org/officeDocument/2006/relationships/font" Target="fonts/Corbel-italic.fntdata"/><Relationship Id="rId92" Type="http://customschemas.google.com/relationships/presentationmetadata" Target="meta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9" name="Google Shape;9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63f7c3968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9" name="Google Shape;1049;g163f7c3968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63f7c396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9" name="Google Shape;1149;g163f7c396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163f7c3968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9" name="Google Shape;1249;g163f7c3968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163f7c39682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9" name="Google Shape;1349;g163f7c3968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163f7c39682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9" name="Google Shape;1449;g163f7c39682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163f7c3968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9" name="Google Shape;1549;g163f7c3968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63f7c39682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9" name="Google Shape;1649;g163f7c39682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163f7c3968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9" name="Google Shape;1749;g163f7c3968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0" name="Google Shape;18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7" name="Google Shape;185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6" name="Google Shape;18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5" name="Google Shape;18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2" name="Google Shape;18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9" name="Google Shape;188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6" name="Google Shape;189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3" name="Google Shape;19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0" name="Google Shape;19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3f7c396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63f7c396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7" name="Google Shape;19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4" name="Google Shape;192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1" name="Google Shape;193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7" name="Google Shape;195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4" name="Google Shape;198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1" name="Google Shape;201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8" name="Google Shape;203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5" name="Google Shape;206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3" name="Google Shape;209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1" name="Google Shape;210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0" name="Google Shape;211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9" name="Google Shape;211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6" name="Google Shape;212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3" name="Google Shape;213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4" name="Google Shape;214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7" name="Google Shape;220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9" name="Google Shape;230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6" name="Google Shape;231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7" name="Google Shape;233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7" name="Google Shape;236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5" name="Google Shape;239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2" name="Google Shape;240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9" name="Google Shape;240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1" name="Google Shape;242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4" name="Google Shape;248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1" name="Google Shape;257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6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8" name="Google Shape;257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5" name="Google Shape;258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2" name="Google Shape;259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2930e0e01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2930e0e01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3" name="Google Shape;261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0" name="Google Shape;262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7" name="Google Shape;262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4" name="Google Shape;263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5" name="Google Shape;266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4" name="Google Shape;267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1" name="Google Shape;268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8" name="Google Shape;268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5" name="Google Shape;269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3" name="Google Shape;2703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0" name="Google Shape;2710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7" name="Google Shape;271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8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" name="Google Shape;19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7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7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8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  <a:def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○"/>
              <a:defRPr b="0" i="0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■"/>
              <a:defRPr b="0" i="0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●"/>
              <a:defRPr b="0" i="0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○"/>
              <a:defRPr b="0" i="0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■"/>
              <a:defRPr b="0" i="0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●"/>
              <a:defRPr b="0" i="0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○"/>
              <a:defRPr b="0" i="0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■"/>
              <a:defRPr b="0" i="0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200"/>
              <a:buFont typeface="Georgia"/>
              <a:buNone/>
            </a:pPr>
            <a:r>
              <a:rPr b="1" lang="en" sz="32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Artificial Intelligence</a:t>
            </a:r>
            <a:br>
              <a:rPr b="1" lang="en" sz="32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" sz="1500">
                <a:solidFill>
                  <a:schemeClr val="dk1"/>
                </a:solidFill>
              </a:rPr>
              <a:t>Solving problems by searching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lang="en" sz="1500">
                <a:solidFill>
                  <a:srgbClr val="FF0000"/>
                </a:solidFill>
              </a:rPr>
              <a:t>(uninformed search </a:t>
            </a:r>
            <a:r>
              <a:rPr lang="en" sz="1500">
                <a:solidFill>
                  <a:schemeClr val="dk1"/>
                </a:solidFill>
              </a:rPr>
              <a:t>or</a:t>
            </a:r>
            <a:r>
              <a:rPr lang="en" sz="1500">
                <a:solidFill>
                  <a:srgbClr val="FF0000"/>
                </a:solidFill>
              </a:rPr>
              <a:t> blind search 1)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/>
          </a:p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siva"/>
              <a:buNone/>
            </a:pPr>
            <a:r>
              <a:rPr lang="en" sz="3000"/>
              <a:t>Uninformed search strategies</a:t>
            </a:r>
            <a:endParaRPr sz="3000"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990033"/>
                </a:solidFill>
              </a:rPr>
              <a:t>Uninformed </a:t>
            </a:r>
            <a:r>
              <a:rPr lang="en" sz="2000">
                <a:solidFill>
                  <a:schemeClr val="dk1"/>
                </a:solidFill>
              </a:rPr>
              <a:t>search strategies use only the information available in the problem definition</a:t>
            </a:r>
            <a:endParaRPr sz="20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17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They can only generate successors and distinguish a </a:t>
            </a:r>
            <a:r>
              <a:rPr lang="en" sz="2000">
                <a:solidFill>
                  <a:srgbClr val="990000"/>
                </a:solidFill>
              </a:rPr>
              <a:t>goal</a:t>
            </a:r>
            <a:r>
              <a:rPr lang="en" sz="2000">
                <a:solidFill>
                  <a:schemeClr val="dk1"/>
                </a:solidFill>
              </a:rPr>
              <a:t> state from a </a:t>
            </a:r>
            <a:r>
              <a:rPr lang="en" sz="2000">
                <a:solidFill>
                  <a:srgbClr val="990000"/>
                </a:solidFill>
              </a:rPr>
              <a:t>non-goal</a:t>
            </a:r>
            <a:r>
              <a:rPr lang="en" sz="2000">
                <a:solidFill>
                  <a:schemeClr val="dk1"/>
                </a:solidFill>
              </a:rPr>
              <a:t> state.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48" name="Google Shape;1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4000"/>
              <a:buFont typeface="Times New Roman"/>
              <a:buNone/>
            </a:pPr>
            <a:r>
              <a:rPr lang="en" sz="3000">
                <a:solidFill>
                  <a:srgbClr val="666699"/>
                </a:solidFill>
              </a:rPr>
              <a:t>Uninformed Search Strategies</a:t>
            </a:r>
            <a:br>
              <a:rPr lang="en" sz="3000"/>
            </a:br>
            <a:endParaRPr sz="3000"/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3200" lvl="3" marL="1600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Comic Sans MS"/>
              <a:buChar char="⮚"/>
            </a:pPr>
            <a:r>
              <a:rPr lang="en" sz="2000">
                <a:solidFill>
                  <a:srgbClr val="FF3300"/>
                </a:solidFill>
              </a:rPr>
              <a:t>Breadth – first Search</a:t>
            </a:r>
            <a:endParaRPr sz="2000">
              <a:solidFill>
                <a:schemeClr val="dk1"/>
              </a:solidFill>
            </a:endParaRPr>
          </a:p>
          <a:p>
            <a:pPr indent="-203200" lvl="3" marL="1600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Comic Sans MS"/>
              <a:buChar char="⮚"/>
            </a:pPr>
            <a:r>
              <a:rPr lang="en" sz="2000">
                <a:solidFill>
                  <a:schemeClr val="dk1"/>
                </a:solidFill>
              </a:rPr>
              <a:t> Uniform – cost Search (UCS)</a:t>
            </a:r>
            <a:endParaRPr sz="2000">
              <a:solidFill>
                <a:schemeClr val="dk1"/>
              </a:solidFill>
            </a:endParaRPr>
          </a:p>
          <a:p>
            <a:pPr indent="-203200" lvl="3" marL="1600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Comic Sans MS"/>
              <a:buChar char="⮚"/>
            </a:pPr>
            <a:r>
              <a:rPr lang="en" sz="2000">
                <a:solidFill>
                  <a:schemeClr val="dk1"/>
                </a:solidFill>
              </a:rPr>
              <a:t> Depth - first Search (DFS)</a:t>
            </a:r>
            <a:endParaRPr sz="2000">
              <a:solidFill>
                <a:schemeClr val="dk1"/>
              </a:solidFill>
            </a:endParaRPr>
          </a:p>
          <a:p>
            <a:pPr indent="-203200" lvl="3" marL="1600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Comic Sans MS"/>
              <a:buChar char="⮚"/>
            </a:pPr>
            <a:r>
              <a:rPr lang="en" sz="2000">
                <a:solidFill>
                  <a:schemeClr val="dk1"/>
                </a:solidFill>
              </a:rPr>
              <a:t> Depth - limited Search (DLS)              </a:t>
            </a:r>
            <a:endParaRPr sz="2000">
              <a:solidFill>
                <a:schemeClr val="dk1"/>
              </a:solidFill>
            </a:endParaRPr>
          </a:p>
          <a:p>
            <a:pPr indent="-203200" lvl="3" marL="1600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Comic Sans MS"/>
              <a:buChar char="⮚"/>
            </a:pPr>
            <a:r>
              <a:rPr lang="en" sz="2000">
                <a:solidFill>
                  <a:schemeClr val="dk1"/>
                </a:solidFill>
              </a:rPr>
              <a:t> Iterative deepening Depth-first Search (IDS)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siva"/>
              <a:buNone/>
            </a:pPr>
            <a:r>
              <a:rPr lang="en" sz="3000"/>
              <a:t>BFS:Definition</a:t>
            </a:r>
            <a:endParaRPr sz="3000"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6062" lvl="0" marL="427037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000000"/>
                </a:solidFill>
              </a:rPr>
              <a:t>BFS is a simple strategy in which root node(</a:t>
            </a:r>
            <a:r>
              <a:rPr b="1" lang="en" sz="2000">
                <a:solidFill>
                  <a:srgbClr val="000000"/>
                </a:solidFill>
              </a:rPr>
              <a:t>Initial State</a:t>
            </a:r>
            <a:r>
              <a:rPr lang="en" sz="2000">
                <a:solidFill>
                  <a:srgbClr val="000000"/>
                </a:solidFill>
              </a:rPr>
              <a:t>) is expanded first.</a:t>
            </a:r>
            <a:endParaRPr sz="2000">
              <a:solidFill>
                <a:srgbClr val="000000"/>
              </a:solidFill>
            </a:endParaRPr>
          </a:p>
          <a:p>
            <a:pPr indent="-246062" lvl="0" marL="427037" rtl="0" algn="l">
              <a:lnSpc>
                <a:spcPct val="134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000000"/>
                </a:solidFill>
              </a:rPr>
              <a:t>Then all the successors of the root node are expanded and the same process repeats (</a:t>
            </a:r>
            <a:r>
              <a:rPr b="1" lang="en" sz="2000">
                <a:solidFill>
                  <a:srgbClr val="000000"/>
                </a:solidFill>
              </a:rPr>
              <a:t>Successor Function</a:t>
            </a:r>
            <a:r>
              <a:rPr lang="en" sz="2000">
                <a:solidFill>
                  <a:srgbClr val="000000"/>
                </a:solidFill>
              </a:rPr>
              <a:t>).</a:t>
            </a:r>
            <a:endParaRPr sz="2000">
              <a:solidFill>
                <a:srgbClr val="000000"/>
              </a:solidFill>
            </a:endParaRPr>
          </a:p>
          <a:p>
            <a:pPr indent="-246062" lvl="0" marL="427037" rtl="0" algn="l">
              <a:lnSpc>
                <a:spcPct val="134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000000"/>
                </a:solidFill>
              </a:rPr>
              <a:t>Uses 'Queue' to ensure 'first-in-first-out'  requirements.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siva"/>
              <a:buNone/>
            </a:pPr>
            <a:r>
              <a:rPr lang="en" sz="3000"/>
              <a:t>The example node set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/>
          </a:p>
        </p:txBody>
      </p: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2"/>
          <p:cNvSpPr txBox="1"/>
          <p:nvPr/>
        </p:nvSpPr>
        <p:spPr>
          <a:xfrm>
            <a:off x="3984371" y="1264177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2316861" y="2194256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3984371" y="2194256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5585181" y="2194256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7252691" y="2194256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916152" y="2194256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582650" y="3257202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1116253" y="3257202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2050059" y="3257202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2583662" y="3257202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3717569" y="3257202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4251172" y="3257202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5318379" y="3257202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5851982" y="3257202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6985889" y="3257202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7519493" y="3257202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582650" y="4320149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>
            <a:off x="1116253" y="4320149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2050059" y="4320149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2583662" y="4320149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3717569" y="4320149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4251172" y="4320149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5318379" y="4320149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5851982" y="4320149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6985889" y="4320149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7519493" y="4320149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2"/>
          <p:cNvCxnSpPr/>
          <p:nvPr/>
        </p:nvCxnSpPr>
        <p:spPr>
          <a:xfrm>
            <a:off x="4217822" y="1725064"/>
            <a:ext cx="3268200" cy="46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12"/>
          <p:cNvCxnSpPr/>
          <p:nvPr/>
        </p:nvCxnSpPr>
        <p:spPr>
          <a:xfrm>
            <a:off x="4217822" y="1725064"/>
            <a:ext cx="1600800" cy="46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12"/>
          <p:cNvCxnSpPr/>
          <p:nvPr/>
        </p:nvCxnSpPr>
        <p:spPr>
          <a:xfrm>
            <a:off x="4217822" y="1725064"/>
            <a:ext cx="0" cy="46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12"/>
          <p:cNvCxnSpPr/>
          <p:nvPr/>
        </p:nvCxnSpPr>
        <p:spPr>
          <a:xfrm flipH="1">
            <a:off x="2550122" y="1725064"/>
            <a:ext cx="1667700" cy="46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12"/>
          <p:cNvCxnSpPr/>
          <p:nvPr/>
        </p:nvCxnSpPr>
        <p:spPr>
          <a:xfrm flipH="1">
            <a:off x="1149722" y="1725064"/>
            <a:ext cx="3068100" cy="46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12"/>
          <p:cNvCxnSpPr/>
          <p:nvPr/>
        </p:nvCxnSpPr>
        <p:spPr>
          <a:xfrm>
            <a:off x="1149603" y="2655142"/>
            <a:ext cx="20010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12"/>
          <p:cNvCxnSpPr/>
          <p:nvPr/>
        </p:nvCxnSpPr>
        <p:spPr>
          <a:xfrm flipH="1">
            <a:off x="816003" y="2655142"/>
            <a:ext cx="33360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12"/>
          <p:cNvCxnSpPr/>
          <p:nvPr/>
        </p:nvCxnSpPr>
        <p:spPr>
          <a:xfrm>
            <a:off x="816101" y="3718089"/>
            <a:ext cx="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12"/>
          <p:cNvCxnSpPr/>
          <p:nvPr/>
        </p:nvCxnSpPr>
        <p:spPr>
          <a:xfrm>
            <a:off x="1349705" y="3718089"/>
            <a:ext cx="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12"/>
          <p:cNvCxnSpPr/>
          <p:nvPr/>
        </p:nvCxnSpPr>
        <p:spPr>
          <a:xfrm>
            <a:off x="2550312" y="2655142"/>
            <a:ext cx="26700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12"/>
          <p:cNvCxnSpPr/>
          <p:nvPr/>
        </p:nvCxnSpPr>
        <p:spPr>
          <a:xfrm flipH="1">
            <a:off x="2283312" y="2655142"/>
            <a:ext cx="26700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12"/>
          <p:cNvCxnSpPr/>
          <p:nvPr/>
        </p:nvCxnSpPr>
        <p:spPr>
          <a:xfrm>
            <a:off x="2283510" y="3718089"/>
            <a:ext cx="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12"/>
          <p:cNvCxnSpPr/>
          <p:nvPr/>
        </p:nvCxnSpPr>
        <p:spPr>
          <a:xfrm>
            <a:off x="2817114" y="3718089"/>
            <a:ext cx="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12"/>
          <p:cNvCxnSpPr/>
          <p:nvPr/>
        </p:nvCxnSpPr>
        <p:spPr>
          <a:xfrm flipH="1">
            <a:off x="3950822" y="2655142"/>
            <a:ext cx="26700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12"/>
          <p:cNvCxnSpPr/>
          <p:nvPr/>
        </p:nvCxnSpPr>
        <p:spPr>
          <a:xfrm>
            <a:off x="4217822" y="2655142"/>
            <a:ext cx="26700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12"/>
          <p:cNvCxnSpPr/>
          <p:nvPr/>
        </p:nvCxnSpPr>
        <p:spPr>
          <a:xfrm>
            <a:off x="3951021" y="3718089"/>
            <a:ext cx="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12"/>
          <p:cNvCxnSpPr/>
          <p:nvPr/>
        </p:nvCxnSpPr>
        <p:spPr>
          <a:xfrm>
            <a:off x="4484624" y="3718089"/>
            <a:ext cx="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12"/>
          <p:cNvCxnSpPr/>
          <p:nvPr/>
        </p:nvCxnSpPr>
        <p:spPr>
          <a:xfrm>
            <a:off x="5818632" y="2655142"/>
            <a:ext cx="26700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12"/>
          <p:cNvCxnSpPr/>
          <p:nvPr/>
        </p:nvCxnSpPr>
        <p:spPr>
          <a:xfrm flipH="1">
            <a:off x="5551632" y="2655142"/>
            <a:ext cx="26700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12"/>
          <p:cNvCxnSpPr/>
          <p:nvPr/>
        </p:nvCxnSpPr>
        <p:spPr>
          <a:xfrm>
            <a:off x="5551830" y="3718089"/>
            <a:ext cx="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p12"/>
          <p:cNvCxnSpPr/>
          <p:nvPr/>
        </p:nvCxnSpPr>
        <p:spPr>
          <a:xfrm>
            <a:off x="6085434" y="3718089"/>
            <a:ext cx="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p12"/>
          <p:cNvCxnSpPr/>
          <p:nvPr/>
        </p:nvCxnSpPr>
        <p:spPr>
          <a:xfrm flipH="1">
            <a:off x="7219142" y="2655142"/>
            <a:ext cx="26700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12"/>
          <p:cNvCxnSpPr/>
          <p:nvPr/>
        </p:nvCxnSpPr>
        <p:spPr>
          <a:xfrm>
            <a:off x="7486142" y="2655142"/>
            <a:ext cx="26700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12"/>
          <p:cNvCxnSpPr/>
          <p:nvPr/>
        </p:nvCxnSpPr>
        <p:spPr>
          <a:xfrm>
            <a:off x="7219341" y="3718089"/>
            <a:ext cx="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12"/>
          <p:cNvCxnSpPr/>
          <p:nvPr/>
        </p:nvCxnSpPr>
        <p:spPr>
          <a:xfrm>
            <a:off x="7752944" y="3718089"/>
            <a:ext cx="0" cy="6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12"/>
          <p:cNvSpPr txBox="1"/>
          <p:nvPr/>
        </p:nvSpPr>
        <p:spPr>
          <a:xfrm>
            <a:off x="1516456" y="1064875"/>
            <a:ext cx="193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</a:pPr>
            <a:r>
              <a:rPr b="0" i="0" lang="en" sz="15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 state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1" name="Google Shape;221;p12"/>
          <p:cNvCxnSpPr/>
          <p:nvPr/>
        </p:nvCxnSpPr>
        <p:spPr>
          <a:xfrm>
            <a:off x="3050565" y="1264177"/>
            <a:ext cx="93360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2" name="Google Shape;222;p12"/>
          <p:cNvSpPr txBox="1"/>
          <p:nvPr/>
        </p:nvSpPr>
        <p:spPr>
          <a:xfrm>
            <a:off x="4384573" y="2725729"/>
            <a:ext cx="126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</a:pPr>
            <a:r>
              <a:rPr b="0" i="0" lang="en" sz="15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 state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3" name="Google Shape;223;p12"/>
          <p:cNvCxnSpPr/>
          <p:nvPr/>
        </p:nvCxnSpPr>
        <p:spPr>
          <a:xfrm flipH="1">
            <a:off x="4784777" y="3057900"/>
            <a:ext cx="200100" cy="26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4" name="Google Shape;224;p12"/>
          <p:cNvSpPr txBox="1"/>
          <p:nvPr/>
        </p:nvSpPr>
        <p:spPr>
          <a:xfrm>
            <a:off x="3984371" y="1264177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4251172" y="3257202"/>
            <a:ext cx="4671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1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4876800" y="63500"/>
            <a:ext cx="423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Breadth-First Search to find g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152400" y="685800"/>
            <a:ext cx="4175700" cy="43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color[], prev[], d[v] </a:t>
            </a:r>
            <a:r>
              <a:rPr b="1" i="0" lang="en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color[V], [v]prev[V],d[V]</a:t>
            </a:r>
            <a:endParaRPr b="0" i="0" sz="1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BFS(G, s, g) // starts from here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V-{s}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color[u]=WHITE;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d[u]=inf;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color[s]=GRAY;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d[s]=0; prev[s]=NIL;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Q=empty;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ENQUEUE(Q,s);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4396675" y="636825"/>
            <a:ext cx="4239300" cy="414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While(Q not empty)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 = DEQUEUE(Q);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if (u == g) </a:t>
            </a:r>
            <a:r>
              <a:rPr b="1" i="0" lang="en" sz="14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algorithm stops</a:t>
            </a:r>
            <a:endParaRPr b="1" i="0" sz="1400" u="none" cap="none" strike="noStrike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v ∈ adj[u]{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(color[v] == WHITE){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color[v] = GREY;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d[v] = d[u] + 1;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prev[v] = u;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Enqueue(Q, v);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859775" y="1028100"/>
            <a:ext cx="68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</a:t>
            </a:r>
            <a:endParaRPr b="1" i="0" sz="900" u="none" cap="none" strike="noStrik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1316975" y="1028100"/>
            <a:ext cx="68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</a:t>
            </a:r>
            <a:endParaRPr b="1" i="0" sz="900" u="none" cap="none" strike="noStrik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7031975" y="1713900"/>
            <a:ext cx="142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Successor Exploration</a:t>
            </a:r>
            <a:endParaRPr b="1" i="0" sz="900" u="none" cap="none" strike="noStrik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7184375" y="2475900"/>
            <a:ext cx="68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</a:t>
            </a:r>
            <a:endParaRPr b="1" i="0" sz="900" u="none" cap="none" strike="noStrik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6650975" y="875700"/>
            <a:ext cx="1683000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 State is never explored</a:t>
            </a:r>
            <a:endParaRPr b="1" i="0" sz="900" u="none" cap="none" strike="noStrik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228600" y="152400"/>
            <a:ext cx="30000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Expand shallowest unexpanded node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7825750" y="1356200"/>
            <a:ext cx="351200" cy="251575"/>
          </a:xfrm>
          <a:custGeom>
            <a:rect b="b" l="l" r="r" t="t"/>
            <a:pathLst>
              <a:path extrusionOk="0" h="10063" w="14048">
                <a:moveTo>
                  <a:pt x="9242" y="0"/>
                </a:moveTo>
                <a:cubicBezTo>
                  <a:pt x="9979" y="1473"/>
                  <a:pt x="15203" y="7166"/>
                  <a:pt x="13663" y="8840"/>
                </a:cubicBezTo>
                <a:cubicBezTo>
                  <a:pt x="12123" y="10514"/>
                  <a:pt x="2277" y="9845"/>
                  <a:pt x="0" y="1004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14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4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4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138700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687093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1646779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2195171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3360505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14"/>
          <p:cNvCxnSpPr/>
          <p:nvPr/>
        </p:nvCxnSpPr>
        <p:spPr>
          <a:xfrm>
            <a:off x="3874623" y="590309"/>
            <a:ext cx="1645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14"/>
          <p:cNvCxnSpPr/>
          <p:nvPr/>
        </p:nvCxnSpPr>
        <p:spPr>
          <a:xfrm>
            <a:off x="3874623" y="590309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" name="Google Shape;266;p14"/>
          <p:cNvCxnSpPr/>
          <p:nvPr/>
        </p:nvCxnSpPr>
        <p:spPr>
          <a:xfrm flipH="1">
            <a:off x="2161023" y="590309"/>
            <a:ext cx="171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14"/>
          <p:cNvCxnSpPr/>
          <p:nvPr/>
        </p:nvCxnSpPr>
        <p:spPr>
          <a:xfrm flipH="1">
            <a:off x="721323" y="590309"/>
            <a:ext cx="3153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14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4"/>
          <p:cNvCxnSpPr/>
          <p:nvPr/>
        </p:nvCxnSpPr>
        <p:spPr>
          <a:xfrm>
            <a:off x="721367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14"/>
          <p:cNvCxnSpPr/>
          <p:nvPr/>
        </p:nvCxnSpPr>
        <p:spPr>
          <a:xfrm flipH="1">
            <a:off x="378767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14"/>
          <p:cNvCxnSpPr/>
          <p:nvPr/>
        </p:nvCxnSpPr>
        <p:spPr>
          <a:xfrm>
            <a:off x="378622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14"/>
          <p:cNvCxnSpPr/>
          <p:nvPr/>
        </p:nvCxnSpPr>
        <p:spPr>
          <a:xfrm flipH="1" rot="-5400000">
            <a:off x="-281600" y="3915935"/>
            <a:ext cx="1457400" cy="616800"/>
          </a:xfrm>
          <a:prstGeom prst="bentConnector4">
            <a:avLst>
              <a:gd fmla="val 0" name="adj1"/>
              <a:gd fmla="val 0" name="adj2"/>
            </a:avLst>
          </a:prstGeom>
          <a:noFill/>
          <a:ln>
            <a:noFill/>
          </a:ln>
        </p:spPr>
      </p:cxnSp>
      <p:cxnSp>
        <p:nvCxnSpPr>
          <p:cNvPr id="274" name="Google Shape;274;p14"/>
          <p:cNvCxnSpPr/>
          <p:nvPr/>
        </p:nvCxnSpPr>
        <p:spPr>
          <a:xfrm>
            <a:off x="927014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14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14"/>
          <p:cNvCxnSpPr/>
          <p:nvPr/>
        </p:nvCxnSpPr>
        <p:spPr>
          <a:xfrm>
            <a:off x="21608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7" name="Google Shape;277;p14"/>
          <p:cNvCxnSpPr/>
          <p:nvPr/>
        </p:nvCxnSpPr>
        <p:spPr>
          <a:xfrm flipH="1">
            <a:off x="18866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14"/>
          <p:cNvCxnSpPr/>
          <p:nvPr/>
        </p:nvCxnSpPr>
        <p:spPr>
          <a:xfrm>
            <a:off x="1886701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14"/>
          <p:cNvCxnSpPr/>
          <p:nvPr/>
        </p:nvCxnSpPr>
        <p:spPr>
          <a:xfrm>
            <a:off x="2435093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14"/>
          <p:cNvCxnSpPr/>
          <p:nvPr/>
        </p:nvCxnSpPr>
        <p:spPr>
          <a:xfrm>
            <a:off x="38746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14"/>
          <p:cNvCxnSpPr/>
          <p:nvPr/>
        </p:nvCxnSpPr>
        <p:spPr>
          <a:xfrm flipH="1">
            <a:off x="36004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14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14"/>
          <p:cNvCxnSpPr/>
          <p:nvPr/>
        </p:nvCxnSpPr>
        <p:spPr>
          <a:xfrm>
            <a:off x="3600427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1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562262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507423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14"/>
          <p:cNvCxnSpPr/>
          <p:nvPr/>
        </p:nvCxnSpPr>
        <p:spPr>
          <a:xfrm>
            <a:off x="5519799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p14"/>
          <p:cNvCxnSpPr/>
          <p:nvPr/>
        </p:nvCxnSpPr>
        <p:spPr>
          <a:xfrm flipH="1">
            <a:off x="5314299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1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4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6694664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 txBox="1"/>
          <p:nvPr/>
        </p:nvSpPr>
        <p:spPr>
          <a:xfrm>
            <a:off x="7269456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14"/>
          <p:cNvCxnSpPr/>
          <p:nvPr/>
        </p:nvCxnSpPr>
        <p:spPr>
          <a:xfrm>
            <a:off x="72335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14"/>
          <p:cNvCxnSpPr/>
          <p:nvPr/>
        </p:nvCxnSpPr>
        <p:spPr>
          <a:xfrm flipH="1">
            <a:off x="69461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1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4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4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4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4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4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4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4"/>
          <p:cNvSpPr txBox="1"/>
          <p:nvPr/>
        </p:nvSpPr>
        <p:spPr>
          <a:xfrm>
            <a:off x="2514600" y="4419600"/>
            <a:ext cx="24039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level: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4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14"/>
          <p:cNvCxnSpPr>
            <a:stCxn id="268" idx="2"/>
            <a:endCxn id="316" idx="0"/>
          </p:cNvCxnSpPr>
          <p:nvPr/>
        </p:nvCxnSpPr>
        <p:spPr>
          <a:xfrm>
            <a:off x="3874551" y="664575"/>
            <a:ext cx="33588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14"/>
          <p:cNvSpPr txBox="1"/>
          <p:nvPr/>
        </p:nvSpPr>
        <p:spPr>
          <a:xfrm>
            <a:off x="4987075" y="4419600"/>
            <a:ext cx="34428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15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5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5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5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5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5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5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5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5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138700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5"/>
          <p:cNvSpPr txBox="1"/>
          <p:nvPr/>
        </p:nvSpPr>
        <p:spPr>
          <a:xfrm>
            <a:off x="687093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5"/>
          <p:cNvSpPr txBox="1"/>
          <p:nvPr/>
        </p:nvSpPr>
        <p:spPr>
          <a:xfrm>
            <a:off x="1646779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5"/>
          <p:cNvSpPr txBox="1"/>
          <p:nvPr/>
        </p:nvSpPr>
        <p:spPr>
          <a:xfrm>
            <a:off x="2195171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5"/>
          <p:cNvSpPr txBox="1"/>
          <p:nvPr/>
        </p:nvSpPr>
        <p:spPr>
          <a:xfrm>
            <a:off x="3360505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15"/>
          <p:cNvCxnSpPr/>
          <p:nvPr/>
        </p:nvCxnSpPr>
        <p:spPr>
          <a:xfrm>
            <a:off x="3874623" y="590309"/>
            <a:ext cx="1645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65" name="Google Shape;365;p15"/>
          <p:cNvCxnSpPr/>
          <p:nvPr/>
        </p:nvCxnSpPr>
        <p:spPr>
          <a:xfrm>
            <a:off x="3874623" y="590309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15"/>
          <p:cNvCxnSpPr/>
          <p:nvPr/>
        </p:nvCxnSpPr>
        <p:spPr>
          <a:xfrm flipH="1">
            <a:off x="2161023" y="590309"/>
            <a:ext cx="171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67" name="Google Shape;367;p15"/>
          <p:cNvCxnSpPr/>
          <p:nvPr/>
        </p:nvCxnSpPr>
        <p:spPr>
          <a:xfrm flipH="1">
            <a:off x="721323" y="590309"/>
            <a:ext cx="3153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68" name="Google Shape;368;p15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5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" name="Google Shape;370;p15"/>
          <p:cNvCxnSpPr/>
          <p:nvPr/>
        </p:nvCxnSpPr>
        <p:spPr>
          <a:xfrm>
            <a:off x="721367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1" name="Google Shape;371;p15"/>
          <p:cNvCxnSpPr/>
          <p:nvPr/>
        </p:nvCxnSpPr>
        <p:spPr>
          <a:xfrm flipH="1">
            <a:off x="378767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15"/>
          <p:cNvCxnSpPr/>
          <p:nvPr/>
        </p:nvCxnSpPr>
        <p:spPr>
          <a:xfrm>
            <a:off x="378622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3" name="Google Shape;373;p15"/>
          <p:cNvCxnSpPr/>
          <p:nvPr/>
        </p:nvCxnSpPr>
        <p:spPr>
          <a:xfrm>
            <a:off x="927014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4" name="Google Shape;374;p15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15"/>
          <p:cNvCxnSpPr/>
          <p:nvPr/>
        </p:nvCxnSpPr>
        <p:spPr>
          <a:xfrm>
            <a:off x="21608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" name="Google Shape;376;p15"/>
          <p:cNvCxnSpPr/>
          <p:nvPr/>
        </p:nvCxnSpPr>
        <p:spPr>
          <a:xfrm flipH="1">
            <a:off x="18866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7" name="Google Shape;377;p15"/>
          <p:cNvCxnSpPr/>
          <p:nvPr/>
        </p:nvCxnSpPr>
        <p:spPr>
          <a:xfrm>
            <a:off x="1886701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8" name="Google Shape;378;p15"/>
          <p:cNvCxnSpPr/>
          <p:nvPr/>
        </p:nvCxnSpPr>
        <p:spPr>
          <a:xfrm>
            <a:off x="2435093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9" name="Google Shape;379;p15"/>
          <p:cNvCxnSpPr/>
          <p:nvPr/>
        </p:nvCxnSpPr>
        <p:spPr>
          <a:xfrm>
            <a:off x="38746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0" name="Google Shape;380;p15"/>
          <p:cNvCxnSpPr/>
          <p:nvPr/>
        </p:nvCxnSpPr>
        <p:spPr>
          <a:xfrm flipH="1">
            <a:off x="36004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1" name="Google Shape;381;p15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15"/>
          <p:cNvCxnSpPr/>
          <p:nvPr/>
        </p:nvCxnSpPr>
        <p:spPr>
          <a:xfrm>
            <a:off x="3600427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3" name="Google Shape;383;p1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5"/>
          <p:cNvSpPr txBox="1"/>
          <p:nvPr/>
        </p:nvSpPr>
        <p:spPr>
          <a:xfrm>
            <a:off x="562262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507423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15"/>
          <p:cNvCxnSpPr/>
          <p:nvPr/>
        </p:nvCxnSpPr>
        <p:spPr>
          <a:xfrm>
            <a:off x="5519799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3" name="Google Shape;403;p15"/>
          <p:cNvCxnSpPr/>
          <p:nvPr/>
        </p:nvCxnSpPr>
        <p:spPr>
          <a:xfrm flipH="1">
            <a:off x="5314299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4" name="Google Shape;404;p1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5"/>
          <p:cNvSpPr txBox="1"/>
          <p:nvPr/>
        </p:nvSpPr>
        <p:spPr>
          <a:xfrm>
            <a:off x="6694664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5"/>
          <p:cNvSpPr txBox="1"/>
          <p:nvPr/>
        </p:nvSpPr>
        <p:spPr>
          <a:xfrm>
            <a:off x="7269456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15"/>
          <p:cNvCxnSpPr/>
          <p:nvPr/>
        </p:nvCxnSpPr>
        <p:spPr>
          <a:xfrm>
            <a:off x="72335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1" name="Google Shape;411;p15"/>
          <p:cNvCxnSpPr/>
          <p:nvPr/>
        </p:nvCxnSpPr>
        <p:spPr>
          <a:xfrm flipH="1">
            <a:off x="69461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2" name="Google Shape;412;p1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5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15"/>
          <p:cNvCxnSpPr/>
          <p:nvPr/>
        </p:nvCxnSpPr>
        <p:spPr>
          <a:xfrm flipH="1">
            <a:off x="1715223" y="590309"/>
            <a:ext cx="2159400" cy="960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17" name="Google Shape;417;p1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5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5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5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5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5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5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5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5"/>
          <p:cNvSpPr txBox="1"/>
          <p:nvPr/>
        </p:nvSpPr>
        <p:spPr>
          <a:xfrm>
            <a:off x="2514600" y="4419600"/>
            <a:ext cx="24039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level: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5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15"/>
          <p:cNvCxnSpPr>
            <a:stCxn id="368" idx="2"/>
            <a:endCxn id="415" idx="0"/>
          </p:cNvCxnSpPr>
          <p:nvPr/>
        </p:nvCxnSpPr>
        <p:spPr>
          <a:xfrm>
            <a:off x="3874551" y="664575"/>
            <a:ext cx="33588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1" name="Google Shape;441;p15"/>
          <p:cNvSpPr txBox="1"/>
          <p:nvPr/>
        </p:nvSpPr>
        <p:spPr>
          <a:xfrm>
            <a:off x="4987075" y="4419600"/>
            <a:ext cx="34428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16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6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6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6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6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6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6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6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6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6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6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6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6"/>
          <p:cNvSpPr txBox="1"/>
          <p:nvPr/>
        </p:nvSpPr>
        <p:spPr>
          <a:xfrm>
            <a:off x="138700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6"/>
          <p:cNvSpPr txBox="1"/>
          <p:nvPr/>
        </p:nvSpPr>
        <p:spPr>
          <a:xfrm>
            <a:off x="687093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6"/>
          <p:cNvSpPr txBox="1"/>
          <p:nvPr/>
        </p:nvSpPr>
        <p:spPr>
          <a:xfrm>
            <a:off x="1646779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6"/>
          <p:cNvSpPr txBox="1"/>
          <p:nvPr/>
        </p:nvSpPr>
        <p:spPr>
          <a:xfrm>
            <a:off x="2195171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6"/>
          <p:cNvSpPr txBox="1"/>
          <p:nvPr/>
        </p:nvSpPr>
        <p:spPr>
          <a:xfrm>
            <a:off x="3360505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16"/>
          <p:cNvCxnSpPr/>
          <p:nvPr/>
        </p:nvCxnSpPr>
        <p:spPr>
          <a:xfrm>
            <a:off x="3874623" y="590309"/>
            <a:ext cx="1645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65" name="Google Shape;465;p16"/>
          <p:cNvCxnSpPr/>
          <p:nvPr/>
        </p:nvCxnSpPr>
        <p:spPr>
          <a:xfrm>
            <a:off x="3874623" y="590309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6" name="Google Shape;466;p16"/>
          <p:cNvCxnSpPr/>
          <p:nvPr/>
        </p:nvCxnSpPr>
        <p:spPr>
          <a:xfrm flipH="1">
            <a:off x="2161023" y="590309"/>
            <a:ext cx="171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67" name="Google Shape;467;p16"/>
          <p:cNvCxnSpPr/>
          <p:nvPr/>
        </p:nvCxnSpPr>
        <p:spPr>
          <a:xfrm flipH="1">
            <a:off x="721323" y="590309"/>
            <a:ext cx="3153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68" name="Google Shape;468;p16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6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16"/>
          <p:cNvCxnSpPr/>
          <p:nvPr/>
        </p:nvCxnSpPr>
        <p:spPr>
          <a:xfrm>
            <a:off x="721367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1" name="Google Shape;471;p16"/>
          <p:cNvCxnSpPr/>
          <p:nvPr/>
        </p:nvCxnSpPr>
        <p:spPr>
          <a:xfrm flipH="1">
            <a:off x="378767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2" name="Google Shape;472;p16"/>
          <p:cNvCxnSpPr/>
          <p:nvPr/>
        </p:nvCxnSpPr>
        <p:spPr>
          <a:xfrm>
            <a:off x="378622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3" name="Google Shape;473;p16"/>
          <p:cNvCxnSpPr/>
          <p:nvPr/>
        </p:nvCxnSpPr>
        <p:spPr>
          <a:xfrm flipH="1" rot="-5400000">
            <a:off x="-281600" y="3915935"/>
            <a:ext cx="1457400" cy="616800"/>
          </a:xfrm>
          <a:prstGeom prst="bentConnector4">
            <a:avLst>
              <a:gd fmla="val 0" name="adj1"/>
              <a:gd fmla="val 0" name="adj2"/>
            </a:avLst>
          </a:prstGeom>
          <a:noFill/>
          <a:ln>
            <a:noFill/>
          </a:ln>
        </p:spPr>
      </p:cxnSp>
      <p:cxnSp>
        <p:nvCxnSpPr>
          <p:cNvPr id="474" name="Google Shape;474;p16"/>
          <p:cNvCxnSpPr/>
          <p:nvPr/>
        </p:nvCxnSpPr>
        <p:spPr>
          <a:xfrm>
            <a:off x="927014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5" name="Google Shape;475;p16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16"/>
          <p:cNvCxnSpPr/>
          <p:nvPr/>
        </p:nvCxnSpPr>
        <p:spPr>
          <a:xfrm>
            <a:off x="21608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7" name="Google Shape;477;p16"/>
          <p:cNvCxnSpPr/>
          <p:nvPr/>
        </p:nvCxnSpPr>
        <p:spPr>
          <a:xfrm flipH="1">
            <a:off x="18866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8" name="Google Shape;478;p16"/>
          <p:cNvCxnSpPr/>
          <p:nvPr/>
        </p:nvCxnSpPr>
        <p:spPr>
          <a:xfrm>
            <a:off x="1886701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9" name="Google Shape;479;p16"/>
          <p:cNvCxnSpPr/>
          <p:nvPr/>
        </p:nvCxnSpPr>
        <p:spPr>
          <a:xfrm>
            <a:off x="2435093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0" name="Google Shape;480;p16"/>
          <p:cNvCxnSpPr/>
          <p:nvPr/>
        </p:nvCxnSpPr>
        <p:spPr>
          <a:xfrm>
            <a:off x="38746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1" name="Google Shape;481;p16"/>
          <p:cNvCxnSpPr/>
          <p:nvPr/>
        </p:nvCxnSpPr>
        <p:spPr>
          <a:xfrm flipH="1">
            <a:off x="36004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2" name="Google Shape;482;p16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p16"/>
          <p:cNvCxnSpPr/>
          <p:nvPr/>
        </p:nvCxnSpPr>
        <p:spPr>
          <a:xfrm>
            <a:off x="3600427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4" name="Google Shape;484;p1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6"/>
          <p:cNvSpPr txBox="1"/>
          <p:nvPr/>
        </p:nvSpPr>
        <p:spPr>
          <a:xfrm>
            <a:off x="562262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6"/>
          <p:cNvSpPr txBox="1"/>
          <p:nvPr/>
        </p:nvSpPr>
        <p:spPr>
          <a:xfrm>
            <a:off x="507423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3" name="Google Shape;503;p16"/>
          <p:cNvCxnSpPr/>
          <p:nvPr/>
        </p:nvCxnSpPr>
        <p:spPr>
          <a:xfrm>
            <a:off x="5519799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4" name="Google Shape;504;p16"/>
          <p:cNvCxnSpPr/>
          <p:nvPr/>
        </p:nvCxnSpPr>
        <p:spPr>
          <a:xfrm flipH="1">
            <a:off x="5314299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5" name="Google Shape;505;p1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6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6"/>
          <p:cNvSpPr txBox="1"/>
          <p:nvPr/>
        </p:nvSpPr>
        <p:spPr>
          <a:xfrm>
            <a:off x="6694664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6"/>
          <p:cNvSpPr txBox="1"/>
          <p:nvPr/>
        </p:nvSpPr>
        <p:spPr>
          <a:xfrm>
            <a:off x="7269456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511;p16"/>
          <p:cNvCxnSpPr/>
          <p:nvPr/>
        </p:nvCxnSpPr>
        <p:spPr>
          <a:xfrm>
            <a:off x="72335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2" name="Google Shape;512;p16"/>
          <p:cNvCxnSpPr/>
          <p:nvPr/>
        </p:nvCxnSpPr>
        <p:spPr>
          <a:xfrm flipH="1">
            <a:off x="69461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p1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6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16"/>
          <p:cNvCxnSpPr/>
          <p:nvPr/>
        </p:nvCxnSpPr>
        <p:spPr>
          <a:xfrm flipH="1">
            <a:off x="1715223" y="590309"/>
            <a:ext cx="2159400" cy="960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18" name="Google Shape;518;p1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6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6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6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6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6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6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6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6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6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6"/>
          <p:cNvSpPr txBox="1"/>
          <p:nvPr/>
        </p:nvSpPr>
        <p:spPr>
          <a:xfrm>
            <a:off x="2514600" y="4419600"/>
            <a:ext cx="24039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level: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6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1" name="Google Shape;541;p16"/>
          <p:cNvCxnSpPr>
            <a:stCxn id="468" idx="2"/>
            <a:endCxn id="516" idx="0"/>
          </p:cNvCxnSpPr>
          <p:nvPr/>
        </p:nvCxnSpPr>
        <p:spPr>
          <a:xfrm>
            <a:off x="3874551" y="664575"/>
            <a:ext cx="33588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42" name="Google Shape;542;p16"/>
          <p:cNvSpPr txBox="1"/>
          <p:nvPr/>
        </p:nvSpPr>
        <p:spPr>
          <a:xfrm>
            <a:off x="4987075" y="4419600"/>
            <a:ext cx="34428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17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7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7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7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7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7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7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7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7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7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7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7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7"/>
          <p:cNvSpPr txBox="1"/>
          <p:nvPr/>
        </p:nvSpPr>
        <p:spPr>
          <a:xfrm>
            <a:off x="138700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7"/>
          <p:cNvSpPr txBox="1"/>
          <p:nvPr/>
        </p:nvSpPr>
        <p:spPr>
          <a:xfrm>
            <a:off x="687093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7"/>
          <p:cNvSpPr txBox="1"/>
          <p:nvPr/>
        </p:nvSpPr>
        <p:spPr>
          <a:xfrm>
            <a:off x="1646779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7"/>
          <p:cNvSpPr txBox="1"/>
          <p:nvPr/>
        </p:nvSpPr>
        <p:spPr>
          <a:xfrm>
            <a:off x="2195171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7"/>
          <p:cNvSpPr txBox="1"/>
          <p:nvPr/>
        </p:nvSpPr>
        <p:spPr>
          <a:xfrm>
            <a:off x="3360505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5" name="Google Shape;565;p17"/>
          <p:cNvCxnSpPr/>
          <p:nvPr/>
        </p:nvCxnSpPr>
        <p:spPr>
          <a:xfrm>
            <a:off x="3874623" y="590309"/>
            <a:ext cx="1645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66" name="Google Shape;566;p17"/>
          <p:cNvCxnSpPr/>
          <p:nvPr/>
        </p:nvCxnSpPr>
        <p:spPr>
          <a:xfrm>
            <a:off x="3874623" y="590309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7" name="Google Shape;567;p17"/>
          <p:cNvCxnSpPr/>
          <p:nvPr/>
        </p:nvCxnSpPr>
        <p:spPr>
          <a:xfrm flipH="1">
            <a:off x="2161023" y="590309"/>
            <a:ext cx="171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68" name="Google Shape;568;p17"/>
          <p:cNvCxnSpPr/>
          <p:nvPr/>
        </p:nvCxnSpPr>
        <p:spPr>
          <a:xfrm flipH="1">
            <a:off x="721323" y="590309"/>
            <a:ext cx="3153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69" name="Google Shape;569;p17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7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1" name="Google Shape;571;p17"/>
          <p:cNvCxnSpPr/>
          <p:nvPr/>
        </p:nvCxnSpPr>
        <p:spPr>
          <a:xfrm>
            <a:off x="721367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72" name="Google Shape;572;p17"/>
          <p:cNvCxnSpPr/>
          <p:nvPr/>
        </p:nvCxnSpPr>
        <p:spPr>
          <a:xfrm flipH="1">
            <a:off x="378767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73" name="Google Shape;573;p17"/>
          <p:cNvCxnSpPr/>
          <p:nvPr/>
        </p:nvCxnSpPr>
        <p:spPr>
          <a:xfrm>
            <a:off x="378622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4" name="Google Shape;574;p17"/>
          <p:cNvCxnSpPr/>
          <p:nvPr/>
        </p:nvCxnSpPr>
        <p:spPr>
          <a:xfrm flipH="1" rot="-5400000">
            <a:off x="-281600" y="3915935"/>
            <a:ext cx="1457400" cy="616800"/>
          </a:xfrm>
          <a:prstGeom prst="bentConnector4">
            <a:avLst>
              <a:gd fmla="val 0" name="adj1"/>
              <a:gd fmla="val 0" name="adj2"/>
            </a:avLst>
          </a:prstGeom>
          <a:noFill/>
          <a:ln>
            <a:noFill/>
          </a:ln>
        </p:spPr>
      </p:cxnSp>
      <p:cxnSp>
        <p:nvCxnSpPr>
          <p:cNvPr id="575" name="Google Shape;575;p17"/>
          <p:cNvCxnSpPr/>
          <p:nvPr/>
        </p:nvCxnSpPr>
        <p:spPr>
          <a:xfrm>
            <a:off x="927014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6" name="Google Shape;576;p17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17"/>
          <p:cNvCxnSpPr/>
          <p:nvPr/>
        </p:nvCxnSpPr>
        <p:spPr>
          <a:xfrm>
            <a:off x="21608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8" name="Google Shape;578;p17"/>
          <p:cNvCxnSpPr/>
          <p:nvPr/>
        </p:nvCxnSpPr>
        <p:spPr>
          <a:xfrm flipH="1">
            <a:off x="18866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9" name="Google Shape;579;p17"/>
          <p:cNvCxnSpPr/>
          <p:nvPr/>
        </p:nvCxnSpPr>
        <p:spPr>
          <a:xfrm>
            <a:off x="1886701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" name="Google Shape;580;p17"/>
          <p:cNvCxnSpPr/>
          <p:nvPr/>
        </p:nvCxnSpPr>
        <p:spPr>
          <a:xfrm>
            <a:off x="2435093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17"/>
          <p:cNvCxnSpPr/>
          <p:nvPr/>
        </p:nvCxnSpPr>
        <p:spPr>
          <a:xfrm>
            <a:off x="38746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17"/>
          <p:cNvCxnSpPr/>
          <p:nvPr/>
        </p:nvCxnSpPr>
        <p:spPr>
          <a:xfrm flipH="1">
            <a:off x="36004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3" name="Google Shape;583;p17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p17"/>
          <p:cNvCxnSpPr/>
          <p:nvPr/>
        </p:nvCxnSpPr>
        <p:spPr>
          <a:xfrm>
            <a:off x="3600427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5" name="Google Shape;585;p17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7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7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7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7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7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7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7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7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7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7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7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7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7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7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7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7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7"/>
          <p:cNvSpPr txBox="1"/>
          <p:nvPr/>
        </p:nvSpPr>
        <p:spPr>
          <a:xfrm>
            <a:off x="562262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7"/>
          <p:cNvSpPr txBox="1"/>
          <p:nvPr/>
        </p:nvSpPr>
        <p:spPr>
          <a:xfrm>
            <a:off x="507423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4" name="Google Shape;604;p17"/>
          <p:cNvCxnSpPr/>
          <p:nvPr/>
        </p:nvCxnSpPr>
        <p:spPr>
          <a:xfrm>
            <a:off x="5519799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5" name="Google Shape;605;p17"/>
          <p:cNvCxnSpPr/>
          <p:nvPr/>
        </p:nvCxnSpPr>
        <p:spPr>
          <a:xfrm flipH="1">
            <a:off x="5314299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6" name="Google Shape;606;p17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7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7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7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7"/>
          <p:cNvSpPr txBox="1"/>
          <p:nvPr/>
        </p:nvSpPr>
        <p:spPr>
          <a:xfrm>
            <a:off x="6694664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7"/>
          <p:cNvSpPr txBox="1"/>
          <p:nvPr/>
        </p:nvSpPr>
        <p:spPr>
          <a:xfrm>
            <a:off x="7269456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2" name="Google Shape;612;p17"/>
          <p:cNvCxnSpPr/>
          <p:nvPr/>
        </p:nvCxnSpPr>
        <p:spPr>
          <a:xfrm>
            <a:off x="72335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3" name="Google Shape;613;p17"/>
          <p:cNvCxnSpPr/>
          <p:nvPr/>
        </p:nvCxnSpPr>
        <p:spPr>
          <a:xfrm flipH="1">
            <a:off x="69461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4" name="Google Shape;614;p17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7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7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7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8" name="Google Shape;618;p17"/>
          <p:cNvCxnSpPr/>
          <p:nvPr/>
        </p:nvCxnSpPr>
        <p:spPr>
          <a:xfrm flipH="1">
            <a:off x="1715223" y="590309"/>
            <a:ext cx="2159400" cy="960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19" name="Google Shape;619;p17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7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7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7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7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7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7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7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7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7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7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7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7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7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7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7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7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7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7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7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7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7"/>
          <p:cNvSpPr txBox="1"/>
          <p:nvPr/>
        </p:nvSpPr>
        <p:spPr>
          <a:xfrm>
            <a:off x="2514600" y="4419600"/>
            <a:ext cx="24039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level: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7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2" name="Google Shape;642;p17"/>
          <p:cNvCxnSpPr>
            <a:stCxn id="569" idx="2"/>
            <a:endCxn id="617" idx="0"/>
          </p:cNvCxnSpPr>
          <p:nvPr/>
        </p:nvCxnSpPr>
        <p:spPr>
          <a:xfrm>
            <a:off x="3874551" y="664575"/>
            <a:ext cx="33588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43" name="Google Shape;643;p17"/>
          <p:cNvSpPr txBox="1"/>
          <p:nvPr/>
        </p:nvSpPr>
        <p:spPr>
          <a:xfrm>
            <a:off x="4987075" y="4419600"/>
            <a:ext cx="34428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9" name="Google Shape;649;p18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8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8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8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8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8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8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8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8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8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8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8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8"/>
          <p:cNvSpPr txBox="1"/>
          <p:nvPr/>
        </p:nvSpPr>
        <p:spPr>
          <a:xfrm>
            <a:off x="138700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8"/>
          <p:cNvSpPr txBox="1"/>
          <p:nvPr/>
        </p:nvSpPr>
        <p:spPr>
          <a:xfrm>
            <a:off x="687093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8"/>
          <p:cNvSpPr txBox="1"/>
          <p:nvPr/>
        </p:nvSpPr>
        <p:spPr>
          <a:xfrm>
            <a:off x="1646779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8"/>
          <p:cNvSpPr txBox="1"/>
          <p:nvPr/>
        </p:nvSpPr>
        <p:spPr>
          <a:xfrm>
            <a:off x="2195171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8"/>
          <p:cNvSpPr txBox="1"/>
          <p:nvPr/>
        </p:nvSpPr>
        <p:spPr>
          <a:xfrm>
            <a:off x="3360505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p18"/>
          <p:cNvCxnSpPr/>
          <p:nvPr/>
        </p:nvCxnSpPr>
        <p:spPr>
          <a:xfrm>
            <a:off x="3874623" y="590309"/>
            <a:ext cx="1645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67" name="Google Shape;667;p18"/>
          <p:cNvCxnSpPr/>
          <p:nvPr/>
        </p:nvCxnSpPr>
        <p:spPr>
          <a:xfrm>
            <a:off x="3874623" y="590309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8" name="Google Shape;668;p18"/>
          <p:cNvCxnSpPr/>
          <p:nvPr/>
        </p:nvCxnSpPr>
        <p:spPr>
          <a:xfrm flipH="1">
            <a:off x="2161023" y="590309"/>
            <a:ext cx="171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69" name="Google Shape;669;p18"/>
          <p:cNvCxnSpPr/>
          <p:nvPr/>
        </p:nvCxnSpPr>
        <p:spPr>
          <a:xfrm flipH="1">
            <a:off x="721323" y="590309"/>
            <a:ext cx="3153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70" name="Google Shape;670;p18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8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Google Shape;672;p18"/>
          <p:cNvCxnSpPr/>
          <p:nvPr/>
        </p:nvCxnSpPr>
        <p:spPr>
          <a:xfrm>
            <a:off x="721367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73" name="Google Shape;673;p18"/>
          <p:cNvCxnSpPr/>
          <p:nvPr/>
        </p:nvCxnSpPr>
        <p:spPr>
          <a:xfrm flipH="1">
            <a:off x="378767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74" name="Google Shape;674;p18"/>
          <p:cNvCxnSpPr/>
          <p:nvPr/>
        </p:nvCxnSpPr>
        <p:spPr>
          <a:xfrm>
            <a:off x="378622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5" name="Google Shape;675;p18"/>
          <p:cNvCxnSpPr/>
          <p:nvPr/>
        </p:nvCxnSpPr>
        <p:spPr>
          <a:xfrm flipH="1" rot="-5400000">
            <a:off x="-281600" y="3915935"/>
            <a:ext cx="1457400" cy="616800"/>
          </a:xfrm>
          <a:prstGeom prst="bentConnector4">
            <a:avLst>
              <a:gd fmla="val 0" name="adj1"/>
              <a:gd fmla="val 0" name="adj2"/>
            </a:avLst>
          </a:prstGeom>
          <a:noFill/>
          <a:ln>
            <a:noFill/>
          </a:ln>
        </p:spPr>
      </p:cxnSp>
      <p:cxnSp>
        <p:nvCxnSpPr>
          <p:cNvPr id="676" name="Google Shape;676;p18"/>
          <p:cNvCxnSpPr/>
          <p:nvPr/>
        </p:nvCxnSpPr>
        <p:spPr>
          <a:xfrm>
            <a:off x="927014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7" name="Google Shape;677;p18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18"/>
          <p:cNvCxnSpPr/>
          <p:nvPr/>
        </p:nvCxnSpPr>
        <p:spPr>
          <a:xfrm>
            <a:off x="21608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9" name="Google Shape;679;p18"/>
          <p:cNvCxnSpPr/>
          <p:nvPr/>
        </p:nvCxnSpPr>
        <p:spPr>
          <a:xfrm flipH="1">
            <a:off x="18866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0" name="Google Shape;680;p18"/>
          <p:cNvCxnSpPr/>
          <p:nvPr/>
        </p:nvCxnSpPr>
        <p:spPr>
          <a:xfrm>
            <a:off x="1886701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1" name="Google Shape;681;p18"/>
          <p:cNvCxnSpPr/>
          <p:nvPr/>
        </p:nvCxnSpPr>
        <p:spPr>
          <a:xfrm>
            <a:off x="2435093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2" name="Google Shape;682;p18"/>
          <p:cNvCxnSpPr/>
          <p:nvPr/>
        </p:nvCxnSpPr>
        <p:spPr>
          <a:xfrm>
            <a:off x="38746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3" name="Google Shape;683;p18"/>
          <p:cNvCxnSpPr/>
          <p:nvPr/>
        </p:nvCxnSpPr>
        <p:spPr>
          <a:xfrm flipH="1">
            <a:off x="36004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4" name="Google Shape;684;p18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5" name="Google Shape;685;p18"/>
          <p:cNvCxnSpPr/>
          <p:nvPr/>
        </p:nvCxnSpPr>
        <p:spPr>
          <a:xfrm>
            <a:off x="3600427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6" name="Google Shape;686;p18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8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8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8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8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8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8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8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8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8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18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8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8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8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8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8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8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8"/>
          <p:cNvSpPr txBox="1"/>
          <p:nvPr/>
        </p:nvSpPr>
        <p:spPr>
          <a:xfrm>
            <a:off x="562262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8"/>
          <p:cNvSpPr txBox="1"/>
          <p:nvPr/>
        </p:nvSpPr>
        <p:spPr>
          <a:xfrm>
            <a:off x="507423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5" name="Google Shape;705;p18"/>
          <p:cNvCxnSpPr/>
          <p:nvPr/>
        </p:nvCxnSpPr>
        <p:spPr>
          <a:xfrm>
            <a:off x="5519799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6" name="Google Shape;706;p18"/>
          <p:cNvCxnSpPr/>
          <p:nvPr/>
        </p:nvCxnSpPr>
        <p:spPr>
          <a:xfrm flipH="1">
            <a:off x="5314299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7" name="Google Shape;707;p18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8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8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8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8"/>
          <p:cNvSpPr txBox="1"/>
          <p:nvPr/>
        </p:nvSpPr>
        <p:spPr>
          <a:xfrm>
            <a:off x="6694664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8"/>
          <p:cNvSpPr txBox="1"/>
          <p:nvPr/>
        </p:nvSpPr>
        <p:spPr>
          <a:xfrm>
            <a:off x="7269456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3" name="Google Shape;713;p18"/>
          <p:cNvCxnSpPr/>
          <p:nvPr/>
        </p:nvCxnSpPr>
        <p:spPr>
          <a:xfrm>
            <a:off x="72335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4" name="Google Shape;714;p18"/>
          <p:cNvCxnSpPr/>
          <p:nvPr/>
        </p:nvCxnSpPr>
        <p:spPr>
          <a:xfrm flipH="1">
            <a:off x="69461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5" name="Google Shape;715;p18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8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8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8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9" name="Google Shape;719;p18"/>
          <p:cNvCxnSpPr/>
          <p:nvPr/>
        </p:nvCxnSpPr>
        <p:spPr>
          <a:xfrm flipH="1">
            <a:off x="1715223" y="590309"/>
            <a:ext cx="2159400" cy="960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720" name="Google Shape;720;p18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8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8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8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8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8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8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8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8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8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8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8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8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8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8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8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18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18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8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8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8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8"/>
          <p:cNvSpPr txBox="1"/>
          <p:nvPr/>
        </p:nvSpPr>
        <p:spPr>
          <a:xfrm>
            <a:off x="2514600" y="4419600"/>
            <a:ext cx="24039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level: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8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3" name="Google Shape;743;p18"/>
          <p:cNvCxnSpPr>
            <a:stCxn id="670" idx="2"/>
            <a:endCxn id="718" idx="0"/>
          </p:cNvCxnSpPr>
          <p:nvPr/>
        </p:nvCxnSpPr>
        <p:spPr>
          <a:xfrm>
            <a:off x="3874551" y="664575"/>
            <a:ext cx="33588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44" name="Google Shape;744;p18"/>
          <p:cNvSpPr txBox="1"/>
          <p:nvPr/>
        </p:nvSpPr>
        <p:spPr>
          <a:xfrm>
            <a:off x="4987075" y="4419600"/>
            <a:ext cx="34428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siva"/>
              <a:buNone/>
            </a:pPr>
            <a:r>
              <a:rPr lang="en" sz="3000"/>
              <a:t>Outline:	</a:t>
            </a:r>
            <a:endParaRPr sz="3000"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rgbClr val="000000"/>
                </a:solidFill>
              </a:rPr>
              <a:t>Introduction to Search Strategies</a:t>
            </a:r>
            <a:endParaRPr sz="2000">
              <a:solidFill>
                <a:srgbClr val="000000"/>
              </a:solidFill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rgbClr val="000000"/>
                </a:solidFill>
              </a:rPr>
              <a:t>How to Define Problem Formally?</a:t>
            </a:r>
            <a:endParaRPr sz="2000">
              <a:solidFill>
                <a:srgbClr val="000000"/>
              </a:solidFill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rgbClr val="000000"/>
                </a:solidFill>
              </a:rPr>
              <a:t>Types of Search Strategies</a:t>
            </a:r>
            <a:endParaRPr sz="2000">
              <a:solidFill>
                <a:srgbClr val="990000"/>
              </a:solidFill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rgbClr val="000000"/>
                </a:solidFill>
              </a:rPr>
              <a:t>Uninformed Search Strategies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0" name="Google Shape;750;p19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9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9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9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9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9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9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9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9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9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9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9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9"/>
          <p:cNvSpPr txBox="1"/>
          <p:nvPr/>
        </p:nvSpPr>
        <p:spPr>
          <a:xfrm>
            <a:off x="138700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9"/>
          <p:cNvSpPr txBox="1"/>
          <p:nvPr/>
        </p:nvSpPr>
        <p:spPr>
          <a:xfrm>
            <a:off x="687093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9"/>
          <p:cNvSpPr txBox="1"/>
          <p:nvPr/>
        </p:nvSpPr>
        <p:spPr>
          <a:xfrm>
            <a:off x="1646779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9"/>
          <p:cNvSpPr txBox="1"/>
          <p:nvPr/>
        </p:nvSpPr>
        <p:spPr>
          <a:xfrm>
            <a:off x="2195171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9"/>
          <p:cNvSpPr txBox="1"/>
          <p:nvPr/>
        </p:nvSpPr>
        <p:spPr>
          <a:xfrm>
            <a:off x="3360505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p19"/>
          <p:cNvCxnSpPr/>
          <p:nvPr/>
        </p:nvCxnSpPr>
        <p:spPr>
          <a:xfrm>
            <a:off x="3874623" y="590309"/>
            <a:ext cx="1645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68" name="Google Shape;768;p19"/>
          <p:cNvCxnSpPr/>
          <p:nvPr/>
        </p:nvCxnSpPr>
        <p:spPr>
          <a:xfrm>
            <a:off x="3874623" y="590309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9" name="Google Shape;769;p19"/>
          <p:cNvCxnSpPr/>
          <p:nvPr/>
        </p:nvCxnSpPr>
        <p:spPr>
          <a:xfrm flipH="1">
            <a:off x="2161023" y="590309"/>
            <a:ext cx="171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70" name="Google Shape;770;p19"/>
          <p:cNvCxnSpPr/>
          <p:nvPr/>
        </p:nvCxnSpPr>
        <p:spPr>
          <a:xfrm flipH="1">
            <a:off x="721323" y="590309"/>
            <a:ext cx="3153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71" name="Google Shape;771;p19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9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3" name="Google Shape;773;p19"/>
          <p:cNvCxnSpPr/>
          <p:nvPr/>
        </p:nvCxnSpPr>
        <p:spPr>
          <a:xfrm>
            <a:off x="721367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74" name="Google Shape;774;p19"/>
          <p:cNvCxnSpPr/>
          <p:nvPr/>
        </p:nvCxnSpPr>
        <p:spPr>
          <a:xfrm flipH="1">
            <a:off x="378767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75" name="Google Shape;775;p19"/>
          <p:cNvCxnSpPr/>
          <p:nvPr/>
        </p:nvCxnSpPr>
        <p:spPr>
          <a:xfrm>
            <a:off x="378622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6" name="Google Shape;776;p19"/>
          <p:cNvCxnSpPr/>
          <p:nvPr/>
        </p:nvCxnSpPr>
        <p:spPr>
          <a:xfrm flipH="1" rot="-5400000">
            <a:off x="-281600" y="3915935"/>
            <a:ext cx="1457400" cy="616800"/>
          </a:xfrm>
          <a:prstGeom prst="bentConnector4">
            <a:avLst>
              <a:gd fmla="val 0" name="adj1"/>
              <a:gd fmla="val 0" name="adj2"/>
            </a:avLst>
          </a:prstGeom>
          <a:noFill/>
          <a:ln>
            <a:noFill/>
          </a:ln>
        </p:spPr>
      </p:cxnSp>
      <p:cxnSp>
        <p:nvCxnSpPr>
          <p:cNvPr id="777" name="Google Shape;777;p19"/>
          <p:cNvCxnSpPr/>
          <p:nvPr/>
        </p:nvCxnSpPr>
        <p:spPr>
          <a:xfrm>
            <a:off x="927014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8" name="Google Shape;778;p19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9" name="Google Shape;779;p19"/>
          <p:cNvCxnSpPr/>
          <p:nvPr/>
        </p:nvCxnSpPr>
        <p:spPr>
          <a:xfrm>
            <a:off x="21608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80" name="Google Shape;780;p19"/>
          <p:cNvCxnSpPr/>
          <p:nvPr/>
        </p:nvCxnSpPr>
        <p:spPr>
          <a:xfrm flipH="1">
            <a:off x="18866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81" name="Google Shape;781;p19"/>
          <p:cNvCxnSpPr/>
          <p:nvPr/>
        </p:nvCxnSpPr>
        <p:spPr>
          <a:xfrm>
            <a:off x="1886701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2" name="Google Shape;782;p19"/>
          <p:cNvCxnSpPr/>
          <p:nvPr/>
        </p:nvCxnSpPr>
        <p:spPr>
          <a:xfrm>
            <a:off x="2435093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3" name="Google Shape;783;p19"/>
          <p:cNvCxnSpPr/>
          <p:nvPr/>
        </p:nvCxnSpPr>
        <p:spPr>
          <a:xfrm>
            <a:off x="38746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4" name="Google Shape;784;p19"/>
          <p:cNvCxnSpPr/>
          <p:nvPr/>
        </p:nvCxnSpPr>
        <p:spPr>
          <a:xfrm flipH="1">
            <a:off x="36004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5" name="Google Shape;785;p19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6" name="Google Shape;786;p19"/>
          <p:cNvCxnSpPr/>
          <p:nvPr/>
        </p:nvCxnSpPr>
        <p:spPr>
          <a:xfrm>
            <a:off x="3600427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7" name="Google Shape;787;p1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1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9"/>
          <p:cNvSpPr txBox="1"/>
          <p:nvPr/>
        </p:nvSpPr>
        <p:spPr>
          <a:xfrm>
            <a:off x="562262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9"/>
          <p:cNvSpPr txBox="1"/>
          <p:nvPr/>
        </p:nvSpPr>
        <p:spPr>
          <a:xfrm>
            <a:off x="507423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6" name="Google Shape;806;p19"/>
          <p:cNvCxnSpPr/>
          <p:nvPr/>
        </p:nvCxnSpPr>
        <p:spPr>
          <a:xfrm>
            <a:off x="5519799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7" name="Google Shape;807;p19"/>
          <p:cNvCxnSpPr/>
          <p:nvPr/>
        </p:nvCxnSpPr>
        <p:spPr>
          <a:xfrm flipH="1">
            <a:off x="5314299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8" name="Google Shape;808;p1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9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9"/>
          <p:cNvSpPr txBox="1"/>
          <p:nvPr/>
        </p:nvSpPr>
        <p:spPr>
          <a:xfrm>
            <a:off x="6694664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9"/>
          <p:cNvSpPr txBox="1"/>
          <p:nvPr/>
        </p:nvSpPr>
        <p:spPr>
          <a:xfrm>
            <a:off x="7269456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4" name="Google Shape;814;p19"/>
          <p:cNvCxnSpPr/>
          <p:nvPr/>
        </p:nvCxnSpPr>
        <p:spPr>
          <a:xfrm>
            <a:off x="72335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5" name="Google Shape;815;p19"/>
          <p:cNvCxnSpPr/>
          <p:nvPr/>
        </p:nvCxnSpPr>
        <p:spPr>
          <a:xfrm flipH="1">
            <a:off x="69461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6" name="Google Shape;816;p1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9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0" name="Google Shape;820;p19"/>
          <p:cNvCxnSpPr/>
          <p:nvPr/>
        </p:nvCxnSpPr>
        <p:spPr>
          <a:xfrm flipH="1">
            <a:off x="1715223" y="590309"/>
            <a:ext cx="2159400" cy="960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821" name="Google Shape;821;p1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1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9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9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9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9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19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19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9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9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9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9"/>
          <p:cNvSpPr txBox="1"/>
          <p:nvPr/>
        </p:nvSpPr>
        <p:spPr>
          <a:xfrm>
            <a:off x="2514600" y="4419600"/>
            <a:ext cx="24039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level: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9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4" name="Google Shape;844;p19"/>
          <p:cNvCxnSpPr>
            <a:stCxn id="771" idx="2"/>
            <a:endCxn id="819" idx="0"/>
          </p:cNvCxnSpPr>
          <p:nvPr/>
        </p:nvCxnSpPr>
        <p:spPr>
          <a:xfrm>
            <a:off x="3874551" y="664575"/>
            <a:ext cx="33588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45" name="Google Shape;845;p19"/>
          <p:cNvSpPr txBox="1"/>
          <p:nvPr/>
        </p:nvSpPr>
        <p:spPr>
          <a:xfrm>
            <a:off x="4987075" y="4419600"/>
            <a:ext cx="34428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1" name="Google Shape;851;p20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0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20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20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0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20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20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20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20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20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0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0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20"/>
          <p:cNvSpPr txBox="1"/>
          <p:nvPr/>
        </p:nvSpPr>
        <p:spPr>
          <a:xfrm>
            <a:off x="138700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20"/>
          <p:cNvSpPr txBox="1"/>
          <p:nvPr/>
        </p:nvSpPr>
        <p:spPr>
          <a:xfrm>
            <a:off x="687093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20"/>
          <p:cNvSpPr txBox="1"/>
          <p:nvPr/>
        </p:nvSpPr>
        <p:spPr>
          <a:xfrm>
            <a:off x="1646779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20"/>
          <p:cNvSpPr txBox="1"/>
          <p:nvPr/>
        </p:nvSpPr>
        <p:spPr>
          <a:xfrm>
            <a:off x="2195171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20"/>
          <p:cNvSpPr txBox="1"/>
          <p:nvPr/>
        </p:nvSpPr>
        <p:spPr>
          <a:xfrm>
            <a:off x="3360505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8" name="Google Shape;868;p20"/>
          <p:cNvCxnSpPr/>
          <p:nvPr/>
        </p:nvCxnSpPr>
        <p:spPr>
          <a:xfrm>
            <a:off x="3874623" y="590309"/>
            <a:ext cx="1645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69" name="Google Shape;869;p20"/>
          <p:cNvCxnSpPr/>
          <p:nvPr/>
        </p:nvCxnSpPr>
        <p:spPr>
          <a:xfrm>
            <a:off x="3874623" y="590309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0" name="Google Shape;870;p20"/>
          <p:cNvCxnSpPr/>
          <p:nvPr/>
        </p:nvCxnSpPr>
        <p:spPr>
          <a:xfrm flipH="1">
            <a:off x="2161023" y="590309"/>
            <a:ext cx="171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71" name="Google Shape;871;p20"/>
          <p:cNvCxnSpPr/>
          <p:nvPr/>
        </p:nvCxnSpPr>
        <p:spPr>
          <a:xfrm flipH="1">
            <a:off x="721323" y="590309"/>
            <a:ext cx="3153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72" name="Google Shape;872;p20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20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4" name="Google Shape;874;p20"/>
          <p:cNvCxnSpPr/>
          <p:nvPr/>
        </p:nvCxnSpPr>
        <p:spPr>
          <a:xfrm>
            <a:off x="721367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75" name="Google Shape;875;p20"/>
          <p:cNvCxnSpPr/>
          <p:nvPr/>
        </p:nvCxnSpPr>
        <p:spPr>
          <a:xfrm flipH="1">
            <a:off x="378767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76" name="Google Shape;876;p20"/>
          <p:cNvCxnSpPr/>
          <p:nvPr/>
        </p:nvCxnSpPr>
        <p:spPr>
          <a:xfrm>
            <a:off x="378622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7" name="Google Shape;877;p20"/>
          <p:cNvCxnSpPr/>
          <p:nvPr/>
        </p:nvCxnSpPr>
        <p:spPr>
          <a:xfrm flipH="1" rot="-5400000">
            <a:off x="-281600" y="3915935"/>
            <a:ext cx="1457400" cy="616800"/>
          </a:xfrm>
          <a:prstGeom prst="bentConnector4">
            <a:avLst>
              <a:gd fmla="val 0" name="adj1"/>
              <a:gd fmla="val 0" name="adj2"/>
            </a:avLst>
          </a:prstGeom>
          <a:noFill/>
          <a:ln>
            <a:noFill/>
          </a:ln>
        </p:spPr>
      </p:cxnSp>
      <p:cxnSp>
        <p:nvCxnSpPr>
          <p:cNvPr id="878" name="Google Shape;878;p20"/>
          <p:cNvCxnSpPr/>
          <p:nvPr/>
        </p:nvCxnSpPr>
        <p:spPr>
          <a:xfrm>
            <a:off x="927014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9" name="Google Shape;879;p20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0" name="Google Shape;880;p20"/>
          <p:cNvCxnSpPr/>
          <p:nvPr/>
        </p:nvCxnSpPr>
        <p:spPr>
          <a:xfrm>
            <a:off x="21608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81" name="Google Shape;881;p20"/>
          <p:cNvCxnSpPr/>
          <p:nvPr/>
        </p:nvCxnSpPr>
        <p:spPr>
          <a:xfrm flipH="1">
            <a:off x="18866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82" name="Google Shape;882;p20"/>
          <p:cNvCxnSpPr/>
          <p:nvPr/>
        </p:nvCxnSpPr>
        <p:spPr>
          <a:xfrm>
            <a:off x="1886701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3" name="Google Shape;883;p20"/>
          <p:cNvCxnSpPr/>
          <p:nvPr/>
        </p:nvCxnSpPr>
        <p:spPr>
          <a:xfrm>
            <a:off x="2435093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4" name="Google Shape;884;p20"/>
          <p:cNvCxnSpPr/>
          <p:nvPr/>
        </p:nvCxnSpPr>
        <p:spPr>
          <a:xfrm>
            <a:off x="38746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5" name="Google Shape;885;p20"/>
          <p:cNvCxnSpPr/>
          <p:nvPr/>
        </p:nvCxnSpPr>
        <p:spPr>
          <a:xfrm flipH="1">
            <a:off x="36004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6" name="Google Shape;886;p20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7" name="Google Shape;887;p20"/>
          <p:cNvCxnSpPr/>
          <p:nvPr/>
        </p:nvCxnSpPr>
        <p:spPr>
          <a:xfrm>
            <a:off x="3600427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8" name="Google Shape;888;p2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2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2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2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2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2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2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20"/>
          <p:cNvSpPr txBox="1"/>
          <p:nvPr/>
        </p:nvSpPr>
        <p:spPr>
          <a:xfrm>
            <a:off x="562262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20"/>
          <p:cNvSpPr txBox="1"/>
          <p:nvPr/>
        </p:nvSpPr>
        <p:spPr>
          <a:xfrm>
            <a:off x="507423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7" name="Google Shape;907;p20"/>
          <p:cNvCxnSpPr/>
          <p:nvPr/>
        </p:nvCxnSpPr>
        <p:spPr>
          <a:xfrm>
            <a:off x="5519799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8" name="Google Shape;908;p20"/>
          <p:cNvCxnSpPr/>
          <p:nvPr/>
        </p:nvCxnSpPr>
        <p:spPr>
          <a:xfrm flipH="1">
            <a:off x="5314299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9" name="Google Shape;909;p2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2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2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20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20"/>
          <p:cNvSpPr txBox="1"/>
          <p:nvPr/>
        </p:nvSpPr>
        <p:spPr>
          <a:xfrm>
            <a:off x="6694664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0"/>
          <p:cNvSpPr txBox="1"/>
          <p:nvPr/>
        </p:nvSpPr>
        <p:spPr>
          <a:xfrm>
            <a:off x="7269456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5" name="Google Shape;915;p20"/>
          <p:cNvCxnSpPr/>
          <p:nvPr/>
        </p:nvCxnSpPr>
        <p:spPr>
          <a:xfrm>
            <a:off x="72335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6" name="Google Shape;916;p20"/>
          <p:cNvCxnSpPr/>
          <p:nvPr/>
        </p:nvCxnSpPr>
        <p:spPr>
          <a:xfrm flipH="1">
            <a:off x="69461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7" name="Google Shape;917;p2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20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1" name="Google Shape;921;p20"/>
          <p:cNvCxnSpPr/>
          <p:nvPr/>
        </p:nvCxnSpPr>
        <p:spPr>
          <a:xfrm flipH="1">
            <a:off x="1715223" y="590309"/>
            <a:ext cx="2159400" cy="960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922" name="Google Shape;922;p2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2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20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2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2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20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2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20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2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2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20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2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2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20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20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20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20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20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2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2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20"/>
          <p:cNvSpPr txBox="1"/>
          <p:nvPr/>
        </p:nvSpPr>
        <p:spPr>
          <a:xfrm>
            <a:off x="2514600" y="4419600"/>
            <a:ext cx="24039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level: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20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5" name="Google Shape;945;p20"/>
          <p:cNvCxnSpPr>
            <a:stCxn id="872" idx="2"/>
            <a:endCxn id="920" idx="0"/>
          </p:cNvCxnSpPr>
          <p:nvPr/>
        </p:nvCxnSpPr>
        <p:spPr>
          <a:xfrm>
            <a:off x="3874551" y="664575"/>
            <a:ext cx="33588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46" name="Google Shape;946;p20"/>
          <p:cNvSpPr txBox="1"/>
          <p:nvPr/>
        </p:nvSpPr>
        <p:spPr>
          <a:xfrm>
            <a:off x="4987075" y="4419600"/>
            <a:ext cx="34428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2" name="Google Shape;952;p21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21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21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21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21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21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21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21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21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21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21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21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21"/>
          <p:cNvSpPr txBox="1"/>
          <p:nvPr/>
        </p:nvSpPr>
        <p:spPr>
          <a:xfrm>
            <a:off x="138700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21"/>
          <p:cNvSpPr txBox="1"/>
          <p:nvPr/>
        </p:nvSpPr>
        <p:spPr>
          <a:xfrm>
            <a:off x="687093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21"/>
          <p:cNvSpPr txBox="1"/>
          <p:nvPr/>
        </p:nvSpPr>
        <p:spPr>
          <a:xfrm>
            <a:off x="1646779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21"/>
          <p:cNvSpPr txBox="1"/>
          <p:nvPr/>
        </p:nvSpPr>
        <p:spPr>
          <a:xfrm>
            <a:off x="2195171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21"/>
          <p:cNvSpPr txBox="1"/>
          <p:nvPr/>
        </p:nvSpPr>
        <p:spPr>
          <a:xfrm>
            <a:off x="3360505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9" name="Google Shape;969;p21"/>
          <p:cNvCxnSpPr/>
          <p:nvPr/>
        </p:nvCxnSpPr>
        <p:spPr>
          <a:xfrm>
            <a:off x="3874623" y="590309"/>
            <a:ext cx="1645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70" name="Google Shape;970;p21"/>
          <p:cNvCxnSpPr/>
          <p:nvPr/>
        </p:nvCxnSpPr>
        <p:spPr>
          <a:xfrm>
            <a:off x="3874623" y="590309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1" name="Google Shape;971;p21"/>
          <p:cNvCxnSpPr/>
          <p:nvPr/>
        </p:nvCxnSpPr>
        <p:spPr>
          <a:xfrm flipH="1">
            <a:off x="2161023" y="590309"/>
            <a:ext cx="171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72" name="Google Shape;972;p21"/>
          <p:cNvCxnSpPr/>
          <p:nvPr/>
        </p:nvCxnSpPr>
        <p:spPr>
          <a:xfrm flipH="1">
            <a:off x="721323" y="590309"/>
            <a:ext cx="3153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73" name="Google Shape;973;p21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21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5" name="Google Shape;975;p21"/>
          <p:cNvCxnSpPr/>
          <p:nvPr/>
        </p:nvCxnSpPr>
        <p:spPr>
          <a:xfrm>
            <a:off x="721367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76" name="Google Shape;976;p21"/>
          <p:cNvCxnSpPr/>
          <p:nvPr/>
        </p:nvCxnSpPr>
        <p:spPr>
          <a:xfrm flipH="1">
            <a:off x="378767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77" name="Google Shape;977;p21"/>
          <p:cNvCxnSpPr/>
          <p:nvPr/>
        </p:nvCxnSpPr>
        <p:spPr>
          <a:xfrm>
            <a:off x="378622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8" name="Google Shape;978;p21"/>
          <p:cNvCxnSpPr/>
          <p:nvPr/>
        </p:nvCxnSpPr>
        <p:spPr>
          <a:xfrm flipH="1" rot="-5400000">
            <a:off x="-281600" y="3915935"/>
            <a:ext cx="1457400" cy="616800"/>
          </a:xfrm>
          <a:prstGeom prst="bentConnector4">
            <a:avLst>
              <a:gd fmla="val 0" name="adj1"/>
              <a:gd fmla="val 0" name="adj2"/>
            </a:avLst>
          </a:prstGeom>
          <a:noFill/>
          <a:ln>
            <a:noFill/>
          </a:ln>
        </p:spPr>
      </p:cxnSp>
      <p:cxnSp>
        <p:nvCxnSpPr>
          <p:cNvPr id="979" name="Google Shape;979;p21"/>
          <p:cNvCxnSpPr/>
          <p:nvPr/>
        </p:nvCxnSpPr>
        <p:spPr>
          <a:xfrm>
            <a:off x="927014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0" name="Google Shape;980;p21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1" name="Google Shape;981;p21"/>
          <p:cNvCxnSpPr/>
          <p:nvPr/>
        </p:nvCxnSpPr>
        <p:spPr>
          <a:xfrm>
            <a:off x="21608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82" name="Google Shape;982;p21"/>
          <p:cNvCxnSpPr/>
          <p:nvPr/>
        </p:nvCxnSpPr>
        <p:spPr>
          <a:xfrm flipH="1">
            <a:off x="18866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83" name="Google Shape;983;p21"/>
          <p:cNvCxnSpPr/>
          <p:nvPr/>
        </p:nvCxnSpPr>
        <p:spPr>
          <a:xfrm>
            <a:off x="1886701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4" name="Google Shape;984;p21"/>
          <p:cNvCxnSpPr/>
          <p:nvPr/>
        </p:nvCxnSpPr>
        <p:spPr>
          <a:xfrm>
            <a:off x="2435093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5" name="Google Shape;985;p21"/>
          <p:cNvCxnSpPr/>
          <p:nvPr/>
        </p:nvCxnSpPr>
        <p:spPr>
          <a:xfrm>
            <a:off x="38746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86" name="Google Shape;986;p21"/>
          <p:cNvCxnSpPr/>
          <p:nvPr/>
        </p:nvCxnSpPr>
        <p:spPr>
          <a:xfrm flipH="1">
            <a:off x="36004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87" name="Google Shape;987;p21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8" name="Google Shape;988;p21"/>
          <p:cNvCxnSpPr/>
          <p:nvPr/>
        </p:nvCxnSpPr>
        <p:spPr>
          <a:xfrm>
            <a:off x="3600427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9" name="Google Shape;989;p2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2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2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2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2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2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2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2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2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2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2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2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2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21"/>
          <p:cNvSpPr txBox="1"/>
          <p:nvPr/>
        </p:nvSpPr>
        <p:spPr>
          <a:xfrm>
            <a:off x="562262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21"/>
          <p:cNvSpPr txBox="1"/>
          <p:nvPr/>
        </p:nvSpPr>
        <p:spPr>
          <a:xfrm>
            <a:off x="507423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8" name="Google Shape;1008;p21"/>
          <p:cNvCxnSpPr/>
          <p:nvPr/>
        </p:nvCxnSpPr>
        <p:spPr>
          <a:xfrm>
            <a:off x="5519799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9" name="Google Shape;1009;p21"/>
          <p:cNvCxnSpPr/>
          <p:nvPr/>
        </p:nvCxnSpPr>
        <p:spPr>
          <a:xfrm flipH="1">
            <a:off x="5314299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0" name="Google Shape;1010;p2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2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2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21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21"/>
          <p:cNvSpPr txBox="1"/>
          <p:nvPr/>
        </p:nvSpPr>
        <p:spPr>
          <a:xfrm>
            <a:off x="6694664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21"/>
          <p:cNvSpPr txBox="1"/>
          <p:nvPr/>
        </p:nvSpPr>
        <p:spPr>
          <a:xfrm>
            <a:off x="7269456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6" name="Google Shape;1016;p21"/>
          <p:cNvCxnSpPr/>
          <p:nvPr/>
        </p:nvCxnSpPr>
        <p:spPr>
          <a:xfrm>
            <a:off x="72335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7" name="Google Shape;1017;p21"/>
          <p:cNvCxnSpPr/>
          <p:nvPr/>
        </p:nvCxnSpPr>
        <p:spPr>
          <a:xfrm flipH="1">
            <a:off x="69461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8" name="Google Shape;1018;p2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2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2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21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2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2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21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2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2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21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2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2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21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2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2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21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2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2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21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21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21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21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21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2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2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21"/>
          <p:cNvSpPr txBox="1"/>
          <p:nvPr/>
        </p:nvSpPr>
        <p:spPr>
          <a:xfrm>
            <a:off x="2514600" y="4419600"/>
            <a:ext cx="24039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level: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21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5" name="Google Shape;1045;p21"/>
          <p:cNvCxnSpPr>
            <a:stCxn id="973" idx="2"/>
            <a:endCxn id="1021" idx="0"/>
          </p:cNvCxnSpPr>
          <p:nvPr/>
        </p:nvCxnSpPr>
        <p:spPr>
          <a:xfrm>
            <a:off x="3874551" y="664575"/>
            <a:ext cx="33588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6" name="Google Shape;1046;p21"/>
          <p:cNvSpPr txBox="1"/>
          <p:nvPr/>
        </p:nvSpPr>
        <p:spPr>
          <a:xfrm>
            <a:off x="4987075" y="4419600"/>
            <a:ext cx="34428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63f7c39682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2" name="Google Shape;1052;g163f7c39682_0_36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g163f7c39682_0_36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g163f7c39682_0_36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g163f7c39682_0_36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g163f7c39682_0_36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g163f7c39682_0_36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g163f7c39682_0_36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g163f7c39682_0_36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g163f7c39682_0_36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g163f7c39682_0_36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g163f7c39682_0_36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g163f7c39682_0_36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g163f7c39682_0_36"/>
          <p:cNvSpPr txBox="1"/>
          <p:nvPr/>
        </p:nvSpPr>
        <p:spPr>
          <a:xfrm>
            <a:off x="138700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g163f7c39682_0_36"/>
          <p:cNvSpPr txBox="1"/>
          <p:nvPr/>
        </p:nvSpPr>
        <p:spPr>
          <a:xfrm>
            <a:off x="687093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g163f7c39682_0_36"/>
          <p:cNvSpPr txBox="1"/>
          <p:nvPr/>
        </p:nvSpPr>
        <p:spPr>
          <a:xfrm>
            <a:off x="1646779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g163f7c39682_0_36"/>
          <p:cNvSpPr txBox="1"/>
          <p:nvPr/>
        </p:nvSpPr>
        <p:spPr>
          <a:xfrm>
            <a:off x="2195171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g163f7c39682_0_36"/>
          <p:cNvSpPr txBox="1"/>
          <p:nvPr/>
        </p:nvSpPr>
        <p:spPr>
          <a:xfrm>
            <a:off x="3360505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9" name="Google Shape;1069;g163f7c39682_0_36"/>
          <p:cNvCxnSpPr/>
          <p:nvPr/>
        </p:nvCxnSpPr>
        <p:spPr>
          <a:xfrm>
            <a:off x="3874623" y="590309"/>
            <a:ext cx="1645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70" name="Google Shape;1070;g163f7c39682_0_36"/>
          <p:cNvCxnSpPr/>
          <p:nvPr/>
        </p:nvCxnSpPr>
        <p:spPr>
          <a:xfrm>
            <a:off x="3874623" y="590309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1" name="Google Shape;1071;g163f7c39682_0_36"/>
          <p:cNvCxnSpPr/>
          <p:nvPr/>
        </p:nvCxnSpPr>
        <p:spPr>
          <a:xfrm flipH="1">
            <a:off x="2161023" y="590309"/>
            <a:ext cx="171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72" name="Google Shape;1072;g163f7c39682_0_36"/>
          <p:cNvCxnSpPr/>
          <p:nvPr/>
        </p:nvCxnSpPr>
        <p:spPr>
          <a:xfrm flipH="1">
            <a:off x="721323" y="590309"/>
            <a:ext cx="3153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73" name="Google Shape;1073;g163f7c39682_0_36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g163f7c39682_0_36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5" name="Google Shape;1075;g163f7c39682_0_36"/>
          <p:cNvCxnSpPr/>
          <p:nvPr/>
        </p:nvCxnSpPr>
        <p:spPr>
          <a:xfrm>
            <a:off x="721367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76" name="Google Shape;1076;g163f7c39682_0_36"/>
          <p:cNvCxnSpPr/>
          <p:nvPr/>
        </p:nvCxnSpPr>
        <p:spPr>
          <a:xfrm flipH="1">
            <a:off x="378767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77" name="Google Shape;1077;g163f7c39682_0_36"/>
          <p:cNvCxnSpPr/>
          <p:nvPr/>
        </p:nvCxnSpPr>
        <p:spPr>
          <a:xfrm>
            <a:off x="378622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8" name="Google Shape;1078;g163f7c39682_0_36"/>
          <p:cNvCxnSpPr/>
          <p:nvPr/>
        </p:nvCxnSpPr>
        <p:spPr>
          <a:xfrm flipH="1" rot="-5400000">
            <a:off x="-281600" y="3915935"/>
            <a:ext cx="1457400" cy="616800"/>
          </a:xfrm>
          <a:prstGeom prst="bentConnector4">
            <a:avLst>
              <a:gd fmla="val 0" name="adj1"/>
              <a:gd fmla="val 0" name="adj2"/>
            </a:avLst>
          </a:prstGeom>
          <a:noFill/>
          <a:ln>
            <a:noFill/>
          </a:ln>
        </p:spPr>
      </p:cxnSp>
      <p:cxnSp>
        <p:nvCxnSpPr>
          <p:cNvPr id="1079" name="Google Shape;1079;g163f7c39682_0_36"/>
          <p:cNvCxnSpPr/>
          <p:nvPr/>
        </p:nvCxnSpPr>
        <p:spPr>
          <a:xfrm>
            <a:off x="927014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0" name="Google Shape;1080;g163f7c39682_0_36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1" name="Google Shape;1081;g163f7c39682_0_36"/>
          <p:cNvCxnSpPr/>
          <p:nvPr/>
        </p:nvCxnSpPr>
        <p:spPr>
          <a:xfrm>
            <a:off x="21608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82" name="Google Shape;1082;g163f7c39682_0_36"/>
          <p:cNvCxnSpPr/>
          <p:nvPr/>
        </p:nvCxnSpPr>
        <p:spPr>
          <a:xfrm flipH="1">
            <a:off x="18866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83" name="Google Shape;1083;g163f7c39682_0_36"/>
          <p:cNvCxnSpPr/>
          <p:nvPr/>
        </p:nvCxnSpPr>
        <p:spPr>
          <a:xfrm>
            <a:off x="1886701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4" name="Google Shape;1084;g163f7c39682_0_36"/>
          <p:cNvCxnSpPr/>
          <p:nvPr/>
        </p:nvCxnSpPr>
        <p:spPr>
          <a:xfrm>
            <a:off x="2435093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5" name="Google Shape;1085;g163f7c39682_0_36"/>
          <p:cNvCxnSpPr/>
          <p:nvPr/>
        </p:nvCxnSpPr>
        <p:spPr>
          <a:xfrm>
            <a:off x="38746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86" name="Google Shape;1086;g163f7c39682_0_36"/>
          <p:cNvCxnSpPr/>
          <p:nvPr/>
        </p:nvCxnSpPr>
        <p:spPr>
          <a:xfrm flipH="1">
            <a:off x="36004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87" name="Google Shape;1087;g163f7c39682_0_36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8" name="Google Shape;1088;g163f7c39682_0_36"/>
          <p:cNvCxnSpPr/>
          <p:nvPr/>
        </p:nvCxnSpPr>
        <p:spPr>
          <a:xfrm>
            <a:off x="3600427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9" name="Google Shape;1089;g163f7c39682_0_3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g163f7c39682_0_3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g163f7c39682_0_3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g163f7c39682_0_3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g163f7c39682_0_3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g163f7c39682_0_3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g163f7c39682_0_3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g163f7c39682_0_3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g163f7c39682_0_3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g163f7c39682_0_3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g163f7c39682_0_3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g163f7c39682_0_3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163f7c39682_0_3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g163f7c39682_0_3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g163f7c39682_0_3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g163f7c39682_0_3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g163f7c39682_0_3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g163f7c39682_0_36"/>
          <p:cNvSpPr txBox="1"/>
          <p:nvPr/>
        </p:nvSpPr>
        <p:spPr>
          <a:xfrm>
            <a:off x="5622623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g163f7c39682_0_36"/>
          <p:cNvSpPr txBox="1"/>
          <p:nvPr/>
        </p:nvSpPr>
        <p:spPr>
          <a:xfrm>
            <a:off x="5074231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8" name="Google Shape;1108;g163f7c39682_0_36"/>
          <p:cNvCxnSpPr/>
          <p:nvPr/>
        </p:nvCxnSpPr>
        <p:spPr>
          <a:xfrm>
            <a:off x="5519799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9" name="Google Shape;1109;g163f7c39682_0_36"/>
          <p:cNvCxnSpPr/>
          <p:nvPr/>
        </p:nvCxnSpPr>
        <p:spPr>
          <a:xfrm flipH="1">
            <a:off x="5314299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0" name="Google Shape;1110;g163f7c39682_0_3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g163f7c39682_0_3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g163f7c39682_0_3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g163f7c39682_0_36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g163f7c39682_0_36"/>
          <p:cNvSpPr txBox="1"/>
          <p:nvPr/>
        </p:nvSpPr>
        <p:spPr>
          <a:xfrm>
            <a:off x="6694664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g163f7c39682_0_36"/>
          <p:cNvSpPr txBox="1"/>
          <p:nvPr/>
        </p:nvSpPr>
        <p:spPr>
          <a:xfrm>
            <a:off x="7269456" y="2104960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6" name="Google Shape;1116;g163f7c39682_0_36"/>
          <p:cNvCxnSpPr/>
          <p:nvPr/>
        </p:nvCxnSpPr>
        <p:spPr>
          <a:xfrm>
            <a:off x="72335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7" name="Google Shape;1117;g163f7c39682_0_36"/>
          <p:cNvCxnSpPr/>
          <p:nvPr/>
        </p:nvCxnSpPr>
        <p:spPr>
          <a:xfrm flipH="1">
            <a:off x="69461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8" name="Google Shape;1118;g163f7c39682_0_3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g163f7c39682_0_3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g163f7c39682_0_3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g163f7c39682_0_36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163f7c39682_0_3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163f7c39682_0_3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g163f7c39682_0_36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g163f7c39682_0_3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g163f7c39682_0_3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g163f7c39682_0_36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g163f7c39682_0_3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g163f7c39682_0_3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g163f7c39682_0_36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g163f7c39682_0_3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g163f7c39682_0_3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g163f7c39682_0_36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g163f7c39682_0_3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g163f7c39682_0_36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g163f7c39682_0_36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g163f7c39682_0_36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g163f7c39682_0_36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g163f7c39682_0_36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g163f7c39682_0_36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g163f7c39682_0_36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g163f7c39682_0_36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g163f7c39682_0_36"/>
          <p:cNvSpPr txBox="1"/>
          <p:nvPr/>
        </p:nvSpPr>
        <p:spPr>
          <a:xfrm>
            <a:off x="2514600" y="4419600"/>
            <a:ext cx="24039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level: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g163f7c39682_0_36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5" name="Google Shape;1145;g163f7c39682_0_36"/>
          <p:cNvCxnSpPr>
            <a:stCxn id="1073" idx="2"/>
            <a:endCxn id="1121" idx="0"/>
          </p:cNvCxnSpPr>
          <p:nvPr/>
        </p:nvCxnSpPr>
        <p:spPr>
          <a:xfrm>
            <a:off x="3874551" y="664575"/>
            <a:ext cx="33588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46" name="Google Shape;1146;g163f7c39682_0_36"/>
          <p:cNvSpPr txBox="1"/>
          <p:nvPr/>
        </p:nvSpPr>
        <p:spPr>
          <a:xfrm>
            <a:off x="4987075" y="4419600"/>
            <a:ext cx="34428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63f7c39682_0_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2" name="Google Shape;1152;g163f7c39682_0_135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g163f7c39682_0_135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g163f7c39682_0_135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g163f7c39682_0_135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g163f7c39682_0_135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g163f7c39682_0_135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g163f7c39682_0_135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g163f7c39682_0_135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g163f7c39682_0_135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g163f7c39682_0_135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g163f7c39682_0_135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g163f7c39682_0_135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g163f7c39682_0_135"/>
          <p:cNvSpPr txBox="1"/>
          <p:nvPr/>
        </p:nvSpPr>
        <p:spPr>
          <a:xfrm>
            <a:off x="138700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g163f7c39682_0_135"/>
          <p:cNvSpPr txBox="1"/>
          <p:nvPr/>
        </p:nvSpPr>
        <p:spPr>
          <a:xfrm>
            <a:off x="687093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g163f7c39682_0_135"/>
          <p:cNvSpPr txBox="1"/>
          <p:nvPr/>
        </p:nvSpPr>
        <p:spPr>
          <a:xfrm>
            <a:off x="1646779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g163f7c39682_0_135"/>
          <p:cNvSpPr txBox="1"/>
          <p:nvPr/>
        </p:nvSpPr>
        <p:spPr>
          <a:xfrm>
            <a:off x="2195171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g163f7c39682_0_135"/>
          <p:cNvSpPr txBox="1"/>
          <p:nvPr/>
        </p:nvSpPr>
        <p:spPr>
          <a:xfrm>
            <a:off x="3360505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9" name="Google Shape;1169;g163f7c39682_0_135"/>
          <p:cNvCxnSpPr/>
          <p:nvPr/>
        </p:nvCxnSpPr>
        <p:spPr>
          <a:xfrm>
            <a:off x="3874623" y="590309"/>
            <a:ext cx="1645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70" name="Google Shape;1170;g163f7c39682_0_135"/>
          <p:cNvCxnSpPr/>
          <p:nvPr/>
        </p:nvCxnSpPr>
        <p:spPr>
          <a:xfrm>
            <a:off x="3874623" y="590309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1" name="Google Shape;1171;g163f7c39682_0_135"/>
          <p:cNvCxnSpPr/>
          <p:nvPr/>
        </p:nvCxnSpPr>
        <p:spPr>
          <a:xfrm flipH="1">
            <a:off x="2161023" y="590309"/>
            <a:ext cx="171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72" name="Google Shape;1172;g163f7c39682_0_135"/>
          <p:cNvCxnSpPr/>
          <p:nvPr/>
        </p:nvCxnSpPr>
        <p:spPr>
          <a:xfrm flipH="1">
            <a:off x="721323" y="590309"/>
            <a:ext cx="3153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73" name="Google Shape;1173;g163f7c39682_0_135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g163f7c39682_0_135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5" name="Google Shape;1175;g163f7c39682_0_135"/>
          <p:cNvCxnSpPr/>
          <p:nvPr/>
        </p:nvCxnSpPr>
        <p:spPr>
          <a:xfrm>
            <a:off x="721367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76" name="Google Shape;1176;g163f7c39682_0_135"/>
          <p:cNvCxnSpPr/>
          <p:nvPr/>
        </p:nvCxnSpPr>
        <p:spPr>
          <a:xfrm flipH="1">
            <a:off x="378767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77" name="Google Shape;1177;g163f7c39682_0_135"/>
          <p:cNvCxnSpPr/>
          <p:nvPr/>
        </p:nvCxnSpPr>
        <p:spPr>
          <a:xfrm>
            <a:off x="378622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8" name="Google Shape;1178;g163f7c39682_0_135"/>
          <p:cNvCxnSpPr/>
          <p:nvPr/>
        </p:nvCxnSpPr>
        <p:spPr>
          <a:xfrm flipH="1" rot="-5400000">
            <a:off x="-281600" y="3915935"/>
            <a:ext cx="1457400" cy="616800"/>
          </a:xfrm>
          <a:prstGeom prst="bentConnector4">
            <a:avLst>
              <a:gd fmla="val 0" name="adj1"/>
              <a:gd fmla="val 0" name="adj2"/>
            </a:avLst>
          </a:prstGeom>
          <a:noFill/>
          <a:ln>
            <a:noFill/>
          </a:ln>
        </p:spPr>
      </p:cxnSp>
      <p:cxnSp>
        <p:nvCxnSpPr>
          <p:cNvPr id="1179" name="Google Shape;1179;g163f7c39682_0_135"/>
          <p:cNvCxnSpPr/>
          <p:nvPr/>
        </p:nvCxnSpPr>
        <p:spPr>
          <a:xfrm>
            <a:off x="927014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0" name="Google Shape;1180;g163f7c39682_0_135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1" name="Google Shape;1181;g163f7c39682_0_135"/>
          <p:cNvCxnSpPr/>
          <p:nvPr/>
        </p:nvCxnSpPr>
        <p:spPr>
          <a:xfrm>
            <a:off x="21608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82" name="Google Shape;1182;g163f7c39682_0_135"/>
          <p:cNvCxnSpPr/>
          <p:nvPr/>
        </p:nvCxnSpPr>
        <p:spPr>
          <a:xfrm flipH="1">
            <a:off x="18866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83" name="Google Shape;1183;g163f7c39682_0_135"/>
          <p:cNvCxnSpPr/>
          <p:nvPr/>
        </p:nvCxnSpPr>
        <p:spPr>
          <a:xfrm>
            <a:off x="1886701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4" name="Google Shape;1184;g163f7c39682_0_135"/>
          <p:cNvCxnSpPr/>
          <p:nvPr/>
        </p:nvCxnSpPr>
        <p:spPr>
          <a:xfrm>
            <a:off x="2435093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5" name="Google Shape;1185;g163f7c39682_0_135"/>
          <p:cNvCxnSpPr/>
          <p:nvPr/>
        </p:nvCxnSpPr>
        <p:spPr>
          <a:xfrm>
            <a:off x="38746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86" name="Google Shape;1186;g163f7c39682_0_135"/>
          <p:cNvCxnSpPr/>
          <p:nvPr/>
        </p:nvCxnSpPr>
        <p:spPr>
          <a:xfrm flipH="1">
            <a:off x="36004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87" name="Google Shape;1187;g163f7c39682_0_135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8" name="Google Shape;1188;g163f7c39682_0_135"/>
          <p:cNvCxnSpPr/>
          <p:nvPr/>
        </p:nvCxnSpPr>
        <p:spPr>
          <a:xfrm>
            <a:off x="3600427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9" name="Google Shape;1189;g163f7c39682_0_13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g163f7c39682_0_13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g163f7c39682_0_13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g163f7c39682_0_13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g163f7c39682_0_13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g163f7c39682_0_13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g163f7c39682_0_13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g163f7c39682_0_13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g163f7c39682_0_13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g163f7c39682_0_13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g163f7c39682_0_13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g163f7c39682_0_13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g163f7c39682_0_13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g163f7c39682_0_13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g163f7c39682_0_13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g163f7c39682_0_13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g163f7c39682_0_13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g163f7c39682_0_135"/>
          <p:cNvSpPr txBox="1"/>
          <p:nvPr/>
        </p:nvSpPr>
        <p:spPr>
          <a:xfrm>
            <a:off x="5622623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g163f7c39682_0_135"/>
          <p:cNvSpPr txBox="1"/>
          <p:nvPr/>
        </p:nvSpPr>
        <p:spPr>
          <a:xfrm>
            <a:off x="5074231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8" name="Google Shape;1208;g163f7c39682_0_135"/>
          <p:cNvCxnSpPr/>
          <p:nvPr/>
        </p:nvCxnSpPr>
        <p:spPr>
          <a:xfrm>
            <a:off x="5519799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9" name="Google Shape;1209;g163f7c39682_0_135"/>
          <p:cNvCxnSpPr/>
          <p:nvPr/>
        </p:nvCxnSpPr>
        <p:spPr>
          <a:xfrm flipH="1">
            <a:off x="5314299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0" name="Google Shape;1210;g163f7c39682_0_13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g163f7c39682_0_13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g163f7c39682_0_13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g163f7c39682_0_135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g163f7c39682_0_135"/>
          <p:cNvSpPr txBox="1"/>
          <p:nvPr/>
        </p:nvSpPr>
        <p:spPr>
          <a:xfrm>
            <a:off x="6694664" y="2104960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g163f7c39682_0_135"/>
          <p:cNvSpPr txBox="1"/>
          <p:nvPr/>
        </p:nvSpPr>
        <p:spPr>
          <a:xfrm>
            <a:off x="7269456" y="2104960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6" name="Google Shape;1216;g163f7c39682_0_135"/>
          <p:cNvCxnSpPr/>
          <p:nvPr/>
        </p:nvCxnSpPr>
        <p:spPr>
          <a:xfrm>
            <a:off x="72335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7" name="Google Shape;1217;g163f7c39682_0_135"/>
          <p:cNvCxnSpPr/>
          <p:nvPr/>
        </p:nvCxnSpPr>
        <p:spPr>
          <a:xfrm flipH="1">
            <a:off x="69461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8" name="Google Shape;1218;g163f7c39682_0_13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g163f7c39682_0_13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g163f7c39682_0_13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g163f7c39682_0_135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g163f7c39682_0_13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g163f7c39682_0_13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g163f7c39682_0_135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g163f7c39682_0_13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g163f7c39682_0_13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g163f7c39682_0_135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g163f7c39682_0_13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g163f7c39682_0_13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g163f7c39682_0_135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g163f7c39682_0_13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g163f7c39682_0_13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g163f7c39682_0_135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g163f7c39682_0_13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g163f7c39682_0_135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g163f7c39682_0_135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g163f7c39682_0_135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g163f7c39682_0_135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g163f7c39682_0_135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g163f7c39682_0_135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g163f7c39682_0_135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g163f7c39682_0_135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g163f7c39682_0_135"/>
          <p:cNvSpPr txBox="1"/>
          <p:nvPr/>
        </p:nvSpPr>
        <p:spPr>
          <a:xfrm>
            <a:off x="2514600" y="4419600"/>
            <a:ext cx="24039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level: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g163f7c39682_0_135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5" name="Google Shape;1245;g163f7c39682_0_135"/>
          <p:cNvCxnSpPr>
            <a:stCxn id="1173" idx="2"/>
            <a:endCxn id="1221" idx="0"/>
          </p:cNvCxnSpPr>
          <p:nvPr/>
        </p:nvCxnSpPr>
        <p:spPr>
          <a:xfrm>
            <a:off x="3874551" y="664575"/>
            <a:ext cx="33588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46" name="Google Shape;1246;g163f7c39682_0_135"/>
          <p:cNvSpPr txBox="1"/>
          <p:nvPr/>
        </p:nvSpPr>
        <p:spPr>
          <a:xfrm>
            <a:off x="4987075" y="4419600"/>
            <a:ext cx="34428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63f7c39682_0_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2" name="Google Shape;1252;g163f7c39682_0_234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g163f7c39682_0_234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g163f7c39682_0_234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g163f7c39682_0_234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g163f7c39682_0_234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g163f7c39682_0_234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g163f7c39682_0_234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g163f7c39682_0_234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g163f7c39682_0_234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g163f7c39682_0_234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g163f7c39682_0_234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g163f7c39682_0_234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g163f7c39682_0_234"/>
          <p:cNvSpPr txBox="1"/>
          <p:nvPr/>
        </p:nvSpPr>
        <p:spPr>
          <a:xfrm>
            <a:off x="138700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g163f7c39682_0_234"/>
          <p:cNvSpPr txBox="1"/>
          <p:nvPr/>
        </p:nvSpPr>
        <p:spPr>
          <a:xfrm>
            <a:off x="687093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g163f7c39682_0_234"/>
          <p:cNvSpPr txBox="1"/>
          <p:nvPr/>
        </p:nvSpPr>
        <p:spPr>
          <a:xfrm>
            <a:off x="1646779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g163f7c39682_0_234"/>
          <p:cNvSpPr txBox="1"/>
          <p:nvPr/>
        </p:nvSpPr>
        <p:spPr>
          <a:xfrm>
            <a:off x="2195171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g163f7c39682_0_234"/>
          <p:cNvSpPr txBox="1"/>
          <p:nvPr/>
        </p:nvSpPr>
        <p:spPr>
          <a:xfrm>
            <a:off x="3360505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9" name="Google Shape;1269;g163f7c39682_0_234"/>
          <p:cNvCxnSpPr/>
          <p:nvPr/>
        </p:nvCxnSpPr>
        <p:spPr>
          <a:xfrm>
            <a:off x="3874623" y="590309"/>
            <a:ext cx="1645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70" name="Google Shape;1270;g163f7c39682_0_234"/>
          <p:cNvCxnSpPr/>
          <p:nvPr/>
        </p:nvCxnSpPr>
        <p:spPr>
          <a:xfrm>
            <a:off x="3874623" y="590309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1" name="Google Shape;1271;g163f7c39682_0_234"/>
          <p:cNvCxnSpPr/>
          <p:nvPr/>
        </p:nvCxnSpPr>
        <p:spPr>
          <a:xfrm flipH="1">
            <a:off x="2161023" y="590309"/>
            <a:ext cx="171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72" name="Google Shape;1272;g163f7c39682_0_234"/>
          <p:cNvCxnSpPr/>
          <p:nvPr/>
        </p:nvCxnSpPr>
        <p:spPr>
          <a:xfrm flipH="1">
            <a:off x="721323" y="590309"/>
            <a:ext cx="3153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73" name="Google Shape;1273;g163f7c39682_0_234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g163f7c39682_0_234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5" name="Google Shape;1275;g163f7c39682_0_234"/>
          <p:cNvCxnSpPr/>
          <p:nvPr/>
        </p:nvCxnSpPr>
        <p:spPr>
          <a:xfrm>
            <a:off x="721367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76" name="Google Shape;1276;g163f7c39682_0_234"/>
          <p:cNvCxnSpPr/>
          <p:nvPr/>
        </p:nvCxnSpPr>
        <p:spPr>
          <a:xfrm flipH="1">
            <a:off x="378767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77" name="Google Shape;1277;g163f7c39682_0_234"/>
          <p:cNvCxnSpPr/>
          <p:nvPr/>
        </p:nvCxnSpPr>
        <p:spPr>
          <a:xfrm>
            <a:off x="378622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8" name="Google Shape;1278;g163f7c39682_0_234"/>
          <p:cNvCxnSpPr/>
          <p:nvPr/>
        </p:nvCxnSpPr>
        <p:spPr>
          <a:xfrm flipH="1" rot="-5400000">
            <a:off x="-281600" y="3915935"/>
            <a:ext cx="1457400" cy="616800"/>
          </a:xfrm>
          <a:prstGeom prst="bentConnector4">
            <a:avLst>
              <a:gd fmla="val 0" name="adj1"/>
              <a:gd fmla="val 0" name="adj2"/>
            </a:avLst>
          </a:prstGeom>
          <a:noFill/>
          <a:ln>
            <a:noFill/>
          </a:ln>
        </p:spPr>
      </p:cxnSp>
      <p:cxnSp>
        <p:nvCxnSpPr>
          <p:cNvPr id="1279" name="Google Shape;1279;g163f7c39682_0_234"/>
          <p:cNvCxnSpPr/>
          <p:nvPr/>
        </p:nvCxnSpPr>
        <p:spPr>
          <a:xfrm>
            <a:off x="927014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0" name="Google Shape;1280;g163f7c39682_0_234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1" name="Google Shape;1281;g163f7c39682_0_234"/>
          <p:cNvCxnSpPr/>
          <p:nvPr/>
        </p:nvCxnSpPr>
        <p:spPr>
          <a:xfrm>
            <a:off x="21608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82" name="Google Shape;1282;g163f7c39682_0_234"/>
          <p:cNvCxnSpPr/>
          <p:nvPr/>
        </p:nvCxnSpPr>
        <p:spPr>
          <a:xfrm flipH="1">
            <a:off x="18866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83" name="Google Shape;1283;g163f7c39682_0_234"/>
          <p:cNvCxnSpPr/>
          <p:nvPr/>
        </p:nvCxnSpPr>
        <p:spPr>
          <a:xfrm>
            <a:off x="1886701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4" name="Google Shape;1284;g163f7c39682_0_234"/>
          <p:cNvCxnSpPr/>
          <p:nvPr/>
        </p:nvCxnSpPr>
        <p:spPr>
          <a:xfrm>
            <a:off x="2435093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5" name="Google Shape;1285;g163f7c39682_0_234"/>
          <p:cNvCxnSpPr/>
          <p:nvPr/>
        </p:nvCxnSpPr>
        <p:spPr>
          <a:xfrm>
            <a:off x="38746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86" name="Google Shape;1286;g163f7c39682_0_234"/>
          <p:cNvCxnSpPr/>
          <p:nvPr/>
        </p:nvCxnSpPr>
        <p:spPr>
          <a:xfrm flipH="1">
            <a:off x="36004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87" name="Google Shape;1287;g163f7c39682_0_234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8" name="Google Shape;1288;g163f7c39682_0_234"/>
          <p:cNvCxnSpPr/>
          <p:nvPr/>
        </p:nvCxnSpPr>
        <p:spPr>
          <a:xfrm>
            <a:off x="3600427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9" name="Google Shape;1289;g163f7c39682_0_23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g163f7c39682_0_23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g163f7c39682_0_23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g163f7c39682_0_23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g163f7c39682_0_23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g163f7c39682_0_23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g163f7c39682_0_23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g163f7c39682_0_23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g163f7c39682_0_23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g163f7c39682_0_23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g163f7c39682_0_23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g163f7c39682_0_23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g163f7c39682_0_23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g163f7c39682_0_23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g163f7c39682_0_23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g163f7c39682_0_23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g163f7c39682_0_23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g163f7c39682_0_234"/>
          <p:cNvSpPr txBox="1"/>
          <p:nvPr/>
        </p:nvSpPr>
        <p:spPr>
          <a:xfrm>
            <a:off x="5622623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g163f7c39682_0_234"/>
          <p:cNvSpPr txBox="1"/>
          <p:nvPr/>
        </p:nvSpPr>
        <p:spPr>
          <a:xfrm>
            <a:off x="5074231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8" name="Google Shape;1308;g163f7c39682_0_234"/>
          <p:cNvCxnSpPr/>
          <p:nvPr/>
        </p:nvCxnSpPr>
        <p:spPr>
          <a:xfrm>
            <a:off x="5519799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9" name="Google Shape;1309;g163f7c39682_0_234"/>
          <p:cNvCxnSpPr/>
          <p:nvPr/>
        </p:nvCxnSpPr>
        <p:spPr>
          <a:xfrm flipH="1">
            <a:off x="5314299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0" name="Google Shape;1310;g163f7c39682_0_23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g163f7c39682_0_23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g163f7c39682_0_23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g163f7c39682_0_234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g163f7c39682_0_234"/>
          <p:cNvSpPr txBox="1"/>
          <p:nvPr/>
        </p:nvSpPr>
        <p:spPr>
          <a:xfrm>
            <a:off x="6694664" y="2104960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g163f7c39682_0_234"/>
          <p:cNvSpPr txBox="1"/>
          <p:nvPr/>
        </p:nvSpPr>
        <p:spPr>
          <a:xfrm>
            <a:off x="7269456" y="2104960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6" name="Google Shape;1316;g163f7c39682_0_234"/>
          <p:cNvCxnSpPr/>
          <p:nvPr/>
        </p:nvCxnSpPr>
        <p:spPr>
          <a:xfrm>
            <a:off x="72335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7" name="Google Shape;1317;g163f7c39682_0_234"/>
          <p:cNvCxnSpPr/>
          <p:nvPr/>
        </p:nvCxnSpPr>
        <p:spPr>
          <a:xfrm flipH="1">
            <a:off x="69461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8" name="Google Shape;1318;g163f7c39682_0_23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g163f7c39682_0_23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g163f7c39682_0_23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g163f7c39682_0_234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g163f7c39682_0_23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g163f7c39682_0_23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g163f7c39682_0_234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g163f7c39682_0_23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g163f7c39682_0_23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g163f7c39682_0_234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g163f7c39682_0_23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g163f7c39682_0_23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g163f7c39682_0_234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g163f7c39682_0_23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g163f7c39682_0_23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g163f7c39682_0_234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g163f7c39682_0_23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g163f7c39682_0_234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g163f7c39682_0_234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g163f7c39682_0_234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g163f7c39682_0_234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g163f7c39682_0_234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g163f7c39682_0_234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g163f7c39682_0_234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g163f7c39682_0_234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g163f7c39682_0_234"/>
          <p:cNvSpPr txBox="1"/>
          <p:nvPr/>
        </p:nvSpPr>
        <p:spPr>
          <a:xfrm>
            <a:off x="2514600" y="4419600"/>
            <a:ext cx="24039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level: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g163f7c39682_0_234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5" name="Google Shape;1345;g163f7c39682_0_234"/>
          <p:cNvCxnSpPr>
            <a:stCxn id="1273" idx="2"/>
            <a:endCxn id="1321" idx="0"/>
          </p:cNvCxnSpPr>
          <p:nvPr/>
        </p:nvCxnSpPr>
        <p:spPr>
          <a:xfrm>
            <a:off x="3874551" y="664575"/>
            <a:ext cx="33588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46" name="Google Shape;1346;g163f7c39682_0_234"/>
          <p:cNvSpPr txBox="1"/>
          <p:nvPr/>
        </p:nvSpPr>
        <p:spPr>
          <a:xfrm>
            <a:off x="4987075" y="4419600"/>
            <a:ext cx="34428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63f7c39682_0_3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2" name="Google Shape;1352;g163f7c39682_0_333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g163f7c39682_0_333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g163f7c39682_0_333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g163f7c39682_0_333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g163f7c39682_0_333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g163f7c39682_0_333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g163f7c39682_0_333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g163f7c39682_0_333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g163f7c39682_0_333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g163f7c39682_0_333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g163f7c39682_0_333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g163f7c39682_0_333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g163f7c39682_0_333"/>
          <p:cNvSpPr txBox="1"/>
          <p:nvPr/>
        </p:nvSpPr>
        <p:spPr>
          <a:xfrm>
            <a:off x="138700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g163f7c39682_0_333"/>
          <p:cNvSpPr txBox="1"/>
          <p:nvPr/>
        </p:nvSpPr>
        <p:spPr>
          <a:xfrm>
            <a:off x="687093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g163f7c39682_0_333"/>
          <p:cNvSpPr txBox="1"/>
          <p:nvPr/>
        </p:nvSpPr>
        <p:spPr>
          <a:xfrm>
            <a:off x="1646779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g163f7c39682_0_333"/>
          <p:cNvSpPr txBox="1"/>
          <p:nvPr/>
        </p:nvSpPr>
        <p:spPr>
          <a:xfrm>
            <a:off x="2195171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g163f7c39682_0_333"/>
          <p:cNvSpPr txBox="1"/>
          <p:nvPr/>
        </p:nvSpPr>
        <p:spPr>
          <a:xfrm>
            <a:off x="3360505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9" name="Google Shape;1369;g163f7c39682_0_333"/>
          <p:cNvCxnSpPr/>
          <p:nvPr/>
        </p:nvCxnSpPr>
        <p:spPr>
          <a:xfrm>
            <a:off x="3874623" y="590309"/>
            <a:ext cx="1645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70" name="Google Shape;1370;g163f7c39682_0_333"/>
          <p:cNvCxnSpPr/>
          <p:nvPr/>
        </p:nvCxnSpPr>
        <p:spPr>
          <a:xfrm>
            <a:off x="3874623" y="590309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1" name="Google Shape;1371;g163f7c39682_0_333"/>
          <p:cNvCxnSpPr/>
          <p:nvPr/>
        </p:nvCxnSpPr>
        <p:spPr>
          <a:xfrm flipH="1">
            <a:off x="2161023" y="590309"/>
            <a:ext cx="171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72" name="Google Shape;1372;g163f7c39682_0_333"/>
          <p:cNvCxnSpPr/>
          <p:nvPr/>
        </p:nvCxnSpPr>
        <p:spPr>
          <a:xfrm flipH="1">
            <a:off x="721323" y="590309"/>
            <a:ext cx="3153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73" name="Google Shape;1373;g163f7c39682_0_333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g163f7c39682_0_333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5" name="Google Shape;1375;g163f7c39682_0_333"/>
          <p:cNvCxnSpPr/>
          <p:nvPr/>
        </p:nvCxnSpPr>
        <p:spPr>
          <a:xfrm>
            <a:off x="721367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76" name="Google Shape;1376;g163f7c39682_0_333"/>
          <p:cNvCxnSpPr/>
          <p:nvPr/>
        </p:nvCxnSpPr>
        <p:spPr>
          <a:xfrm flipH="1">
            <a:off x="378767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77" name="Google Shape;1377;g163f7c39682_0_333"/>
          <p:cNvCxnSpPr/>
          <p:nvPr/>
        </p:nvCxnSpPr>
        <p:spPr>
          <a:xfrm>
            <a:off x="378622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8" name="Google Shape;1378;g163f7c39682_0_333"/>
          <p:cNvCxnSpPr/>
          <p:nvPr/>
        </p:nvCxnSpPr>
        <p:spPr>
          <a:xfrm flipH="1" rot="-5400000">
            <a:off x="-281600" y="3915935"/>
            <a:ext cx="1457400" cy="616800"/>
          </a:xfrm>
          <a:prstGeom prst="bentConnector4">
            <a:avLst>
              <a:gd fmla="val 0" name="adj1"/>
              <a:gd fmla="val 0" name="adj2"/>
            </a:avLst>
          </a:prstGeom>
          <a:noFill/>
          <a:ln>
            <a:noFill/>
          </a:ln>
        </p:spPr>
      </p:cxnSp>
      <p:cxnSp>
        <p:nvCxnSpPr>
          <p:cNvPr id="1379" name="Google Shape;1379;g163f7c39682_0_333"/>
          <p:cNvCxnSpPr/>
          <p:nvPr/>
        </p:nvCxnSpPr>
        <p:spPr>
          <a:xfrm>
            <a:off x="927014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0" name="Google Shape;1380;g163f7c39682_0_333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1" name="Google Shape;1381;g163f7c39682_0_333"/>
          <p:cNvCxnSpPr/>
          <p:nvPr/>
        </p:nvCxnSpPr>
        <p:spPr>
          <a:xfrm>
            <a:off x="21608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82" name="Google Shape;1382;g163f7c39682_0_333"/>
          <p:cNvCxnSpPr/>
          <p:nvPr/>
        </p:nvCxnSpPr>
        <p:spPr>
          <a:xfrm flipH="1">
            <a:off x="18866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83" name="Google Shape;1383;g163f7c39682_0_333"/>
          <p:cNvCxnSpPr/>
          <p:nvPr/>
        </p:nvCxnSpPr>
        <p:spPr>
          <a:xfrm>
            <a:off x="1886701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4" name="Google Shape;1384;g163f7c39682_0_333"/>
          <p:cNvCxnSpPr/>
          <p:nvPr/>
        </p:nvCxnSpPr>
        <p:spPr>
          <a:xfrm>
            <a:off x="2435093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5" name="Google Shape;1385;g163f7c39682_0_333"/>
          <p:cNvCxnSpPr/>
          <p:nvPr/>
        </p:nvCxnSpPr>
        <p:spPr>
          <a:xfrm>
            <a:off x="38746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86" name="Google Shape;1386;g163f7c39682_0_333"/>
          <p:cNvCxnSpPr/>
          <p:nvPr/>
        </p:nvCxnSpPr>
        <p:spPr>
          <a:xfrm flipH="1">
            <a:off x="36004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87" name="Google Shape;1387;g163f7c39682_0_333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8" name="Google Shape;1388;g163f7c39682_0_333"/>
          <p:cNvCxnSpPr/>
          <p:nvPr/>
        </p:nvCxnSpPr>
        <p:spPr>
          <a:xfrm>
            <a:off x="3600427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9" name="Google Shape;1389;g163f7c39682_0_333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g163f7c39682_0_333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g163f7c39682_0_333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g163f7c39682_0_333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g163f7c39682_0_333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g163f7c39682_0_333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g163f7c39682_0_333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g163f7c39682_0_333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g163f7c39682_0_333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g163f7c39682_0_333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g163f7c39682_0_333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g163f7c39682_0_333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g163f7c39682_0_333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g163f7c39682_0_333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g163f7c39682_0_333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g163f7c39682_0_333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g163f7c39682_0_333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g163f7c39682_0_333"/>
          <p:cNvSpPr txBox="1"/>
          <p:nvPr/>
        </p:nvSpPr>
        <p:spPr>
          <a:xfrm>
            <a:off x="5622623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g163f7c39682_0_333"/>
          <p:cNvSpPr txBox="1"/>
          <p:nvPr/>
        </p:nvSpPr>
        <p:spPr>
          <a:xfrm>
            <a:off x="5074231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8" name="Google Shape;1408;g163f7c39682_0_333"/>
          <p:cNvCxnSpPr/>
          <p:nvPr/>
        </p:nvCxnSpPr>
        <p:spPr>
          <a:xfrm>
            <a:off x="5519799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9" name="Google Shape;1409;g163f7c39682_0_333"/>
          <p:cNvCxnSpPr/>
          <p:nvPr/>
        </p:nvCxnSpPr>
        <p:spPr>
          <a:xfrm flipH="1">
            <a:off x="5314299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0" name="Google Shape;1410;g163f7c39682_0_333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g163f7c39682_0_333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g163f7c39682_0_333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g163f7c39682_0_333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g163f7c39682_0_333"/>
          <p:cNvSpPr txBox="1"/>
          <p:nvPr/>
        </p:nvSpPr>
        <p:spPr>
          <a:xfrm>
            <a:off x="6694664" y="2104960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g163f7c39682_0_333"/>
          <p:cNvSpPr txBox="1"/>
          <p:nvPr/>
        </p:nvSpPr>
        <p:spPr>
          <a:xfrm>
            <a:off x="7269456" y="2104960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6" name="Google Shape;1416;g163f7c39682_0_333"/>
          <p:cNvCxnSpPr/>
          <p:nvPr/>
        </p:nvCxnSpPr>
        <p:spPr>
          <a:xfrm>
            <a:off x="72335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7" name="Google Shape;1417;g163f7c39682_0_333"/>
          <p:cNvCxnSpPr/>
          <p:nvPr/>
        </p:nvCxnSpPr>
        <p:spPr>
          <a:xfrm flipH="1">
            <a:off x="69461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8" name="Google Shape;1418;g163f7c39682_0_333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g163f7c39682_0_333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g163f7c39682_0_333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g163f7c39682_0_333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g163f7c39682_0_333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g163f7c39682_0_333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g163f7c39682_0_333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g163f7c39682_0_333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g163f7c39682_0_333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g163f7c39682_0_333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g163f7c39682_0_333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g163f7c39682_0_333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g163f7c39682_0_333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g163f7c39682_0_333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g163f7c39682_0_333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g163f7c39682_0_333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g163f7c39682_0_333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g163f7c39682_0_333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g163f7c39682_0_333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g163f7c39682_0_333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g163f7c39682_0_333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g163f7c39682_0_333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g163f7c39682_0_333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g163f7c39682_0_333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g163f7c39682_0_333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g163f7c39682_0_333"/>
          <p:cNvSpPr txBox="1"/>
          <p:nvPr/>
        </p:nvSpPr>
        <p:spPr>
          <a:xfrm>
            <a:off x="2514600" y="4419600"/>
            <a:ext cx="24039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level: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g163f7c39682_0_333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5" name="Google Shape;1445;g163f7c39682_0_333"/>
          <p:cNvCxnSpPr>
            <a:stCxn id="1373" idx="2"/>
            <a:endCxn id="1421" idx="0"/>
          </p:cNvCxnSpPr>
          <p:nvPr/>
        </p:nvCxnSpPr>
        <p:spPr>
          <a:xfrm>
            <a:off x="3874551" y="664575"/>
            <a:ext cx="33588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46" name="Google Shape;1446;g163f7c39682_0_333"/>
          <p:cNvSpPr txBox="1"/>
          <p:nvPr/>
        </p:nvSpPr>
        <p:spPr>
          <a:xfrm>
            <a:off x="4987075" y="4419600"/>
            <a:ext cx="34428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63f7c39682_0_4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2" name="Google Shape;1452;g163f7c39682_0_432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g163f7c39682_0_432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g163f7c39682_0_432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g163f7c39682_0_432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g163f7c39682_0_432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g163f7c39682_0_432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g163f7c39682_0_432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g163f7c39682_0_432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g163f7c39682_0_432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g163f7c39682_0_432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g163f7c39682_0_432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g163f7c39682_0_432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g163f7c39682_0_432"/>
          <p:cNvSpPr txBox="1"/>
          <p:nvPr/>
        </p:nvSpPr>
        <p:spPr>
          <a:xfrm>
            <a:off x="138700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g163f7c39682_0_432"/>
          <p:cNvSpPr txBox="1"/>
          <p:nvPr/>
        </p:nvSpPr>
        <p:spPr>
          <a:xfrm>
            <a:off x="687093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g163f7c39682_0_432"/>
          <p:cNvSpPr txBox="1"/>
          <p:nvPr/>
        </p:nvSpPr>
        <p:spPr>
          <a:xfrm>
            <a:off x="1646779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g163f7c39682_0_432"/>
          <p:cNvSpPr txBox="1"/>
          <p:nvPr/>
        </p:nvSpPr>
        <p:spPr>
          <a:xfrm>
            <a:off x="2195171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g163f7c39682_0_432"/>
          <p:cNvSpPr txBox="1"/>
          <p:nvPr/>
        </p:nvSpPr>
        <p:spPr>
          <a:xfrm>
            <a:off x="3360505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9" name="Google Shape;1469;g163f7c39682_0_432"/>
          <p:cNvCxnSpPr/>
          <p:nvPr/>
        </p:nvCxnSpPr>
        <p:spPr>
          <a:xfrm>
            <a:off x="3874623" y="590309"/>
            <a:ext cx="1645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70" name="Google Shape;1470;g163f7c39682_0_432"/>
          <p:cNvCxnSpPr/>
          <p:nvPr/>
        </p:nvCxnSpPr>
        <p:spPr>
          <a:xfrm>
            <a:off x="3874623" y="590309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1" name="Google Shape;1471;g163f7c39682_0_432"/>
          <p:cNvCxnSpPr/>
          <p:nvPr/>
        </p:nvCxnSpPr>
        <p:spPr>
          <a:xfrm flipH="1">
            <a:off x="2161023" y="590309"/>
            <a:ext cx="171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72" name="Google Shape;1472;g163f7c39682_0_432"/>
          <p:cNvCxnSpPr/>
          <p:nvPr/>
        </p:nvCxnSpPr>
        <p:spPr>
          <a:xfrm flipH="1">
            <a:off x="721323" y="590309"/>
            <a:ext cx="3153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73" name="Google Shape;1473;g163f7c39682_0_432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g163f7c39682_0_432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5" name="Google Shape;1475;g163f7c39682_0_432"/>
          <p:cNvCxnSpPr/>
          <p:nvPr/>
        </p:nvCxnSpPr>
        <p:spPr>
          <a:xfrm>
            <a:off x="721367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76" name="Google Shape;1476;g163f7c39682_0_432"/>
          <p:cNvCxnSpPr/>
          <p:nvPr/>
        </p:nvCxnSpPr>
        <p:spPr>
          <a:xfrm flipH="1">
            <a:off x="378767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77" name="Google Shape;1477;g163f7c39682_0_432"/>
          <p:cNvCxnSpPr/>
          <p:nvPr/>
        </p:nvCxnSpPr>
        <p:spPr>
          <a:xfrm>
            <a:off x="378622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8" name="Google Shape;1478;g163f7c39682_0_432"/>
          <p:cNvCxnSpPr/>
          <p:nvPr/>
        </p:nvCxnSpPr>
        <p:spPr>
          <a:xfrm flipH="1" rot="-5400000">
            <a:off x="-281600" y="3915935"/>
            <a:ext cx="1457400" cy="616800"/>
          </a:xfrm>
          <a:prstGeom prst="bentConnector4">
            <a:avLst>
              <a:gd fmla="val 0" name="adj1"/>
              <a:gd fmla="val 0" name="adj2"/>
            </a:avLst>
          </a:prstGeom>
          <a:noFill/>
          <a:ln>
            <a:noFill/>
          </a:ln>
        </p:spPr>
      </p:cxnSp>
      <p:cxnSp>
        <p:nvCxnSpPr>
          <p:cNvPr id="1479" name="Google Shape;1479;g163f7c39682_0_432"/>
          <p:cNvCxnSpPr/>
          <p:nvPr/>
        </p:nvCxnSpPr>
        <p:spPr>
          <a:xfrm>
            <a:off x="927014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0" name="Google Shape;1480;g163f7c39682_0_432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1" name="Google Shape;1481;g163f7c39682_0_432"/>
          <p:cNvCxnSpPr/>
          <p:nvPr/>
        </p:nvCxnSpPr>
        <p:spPr>
          <a:xfrm>
            <a:off x="21608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82" name="Google Shape;1482;g163f7c39682_0_432"/>
          <p:cNvCxnSpPr/>
          <p:nvPr/>
        </p:nvCxnSpPr>
        <p:spPr>
          <a:xfrm flipH="1">
            <a:off x="18866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83" name="Google Shape;1483;g163f7c39682_0_432"/>
          <p:cNvCxnSpPr/>
          <p:nvPr/>
        </p:nvCxnSpPr>
        <p:spPr>
          <a:xfrm>
            <a:off x="1886701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4" name="Google Shape;1484;g163f7c39682_0_432"/>
          <p:cNvCxnSpPr/>
          <p:nvPr/>
        </p:nvCxnSpPr>
        <p:spPr>
          <a:xfrm>
            <a:off x="2435093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5" name="Google Shape;1485;g163f7c39682_0_432"/>
          <p:cNvCxnSpPr/>
          <p:nvPr/>
        </p:nvCxnSpPr>
        <p:spPr>
          <a:xfrm>
            <a:off x="38746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86" name="Google Shape;1486;g163f7c39682_0_432"/>
          <p:cNvCxnSpPr/>
          <p:nvPr/>
        </p:nvCxnSpPr>
        <p:spPr>
          <a:xfrm flipH="1">
            <a:off x="36004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87" name="Google Shape;1487;g163f7c39682_0_432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8" name="Google Shape;1488;g163f7c39682_0_432"/>
          <p:cNvCxnSpPr/>
          <p:nvPr/>
        </p:nvCxnSpPr>
        <p:spPr>
          <a:xfrm>
            <a:off x="3600427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9" name="Google Shape;1489;g163f7c39682_0_432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g163f7c39682_0_432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g163f7c39682_0_432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g163f7c39682_0_432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g163f7c39682_0_432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g163f7c39682_0_432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g163f7c39682_0_432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g163f7c39682_0_432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g163f7c39682_0_432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g163f7c39682_0_432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g163f7c39682_0_432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g163f7c39682_0_432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g163f7c39682_0_432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g163f7c39682_0_432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g163f7c39682_0_432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g163f7c39682_0_432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g163f7c39682_0_432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g163f7c39682_0_432"/>
          <p:cNvSpPr txBox="1"/>
          <p:nvPr/>
        </p:nvSpPr>
        <p:spPr>
          <a:xfrm>
            <a:off x="5622623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g163f7c39682_0_432"/>
          <p:cNvSpPr txBox="1"/>
          <p:nvPr/>
        </p:nvSpPr>
        <p:spPr>
          <a:xfrm>
            <a:off x="5074231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8" name="Google Shape;1508;g163f7c39682_0_432"/>
          <p:cNvCxnSpPr/>
          <p:nvPr/>
        </p:nvCxnSpPr>
        <p:spPr>
          <a:xfrm>
            <a:off x="5519799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9" name="Google Shape;1509;g163f7c39682_0_432"/>
          <p:cNvCxnSpPr/>
          <p:nvPr/>
        </p:nvCxnSpPr>
        <p:spPr>
          <a:xfrm flipH="1">
            <a:off x="5314299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0" name="Google Shape;1510;g163f7c39682_0_432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g163f7c39682_0_432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g163f7c39682_0_432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g163f7c39682_0_432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g163f7c39682_0_432"/>
          <p:cNvSpPr txBox="1"/>
          <p:nvPr/>
        </p:nvSpPr>
        <p:spPr>
          <a:xfrm>
            <a:off x="6694664" y="2104960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g163f7c39682_0_432"/>
          <p:cNvSpPr txBox="1"/>
          <p:nvPr/>
        </p:nvSpPr>
        <p:spPr>
          <a:xfrm>
            <a:off x="7269456" y="2104960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6" name="Google Shape;1516;g163f7c39682_0_432"/>
          <p:cNvCxnSpPr/>
          <p:nvPr/>
        </p:nvCxnSpPr>
        <p:spPr>
          <a:xfrm>
            <a:off x="72335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7" name="Google Shape;1517;g163f7c39682_0_432"/>
          <p:cNvCxnSpPr/>
          <p:nvPr/>
        </p:nvCxnSpPr>
        <p:spPr>
          <a:xfrm flipH="1">
            <a:off x="69461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8" name="Google Shape;1518;g163f7c39682_0_432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g163f7c39682_0_432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g163f7c39682_0_432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g163f7c39682_0_432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g163f7c39682_0_432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g163f7c39682_0_432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g163f7c39682_0_432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g163f7c39682_0_432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g163f7c39682_0_432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Google Shape;1527;g163f7c39682_0_432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g163f7c39682_0_432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g163f7c39682_0_432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g163f7c39682_0_432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g163f7c39682_0_432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g163f7c39682_0_432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g163f7c39682_0_432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g163f7c39682_0_432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g163f7c39682_0_432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g163f7c39682_0_432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g163f7c39682_0_432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g163f7c39682_0_432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g163f7c39682_0_432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g163f7c39682_0_432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g163f7c39682_0_432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g163f7c39682_0_432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g163f7c39682_0_432"/>
          <p:cNvSpPr txBox="1"/>
          <p:nvPr/>
        </p:nvSpPr>
        <p:spPr>
          <a:xfrm>
            <a:off x="2514600" y="4419600"/>
            <a:ext cx="24039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level: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g163f7c39682_0_432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5" name="Google Shape;1545;g163f7c39682_0_432"/>
          <p:cNvCxnSpPr>
            <a:stCxn id="1473" idx="2"/>
            <a:endCxn id="1521" idx="0"/>
          </p:cNvCxnSpPr>
          <p:nvPr/>
        </p:nvCxnSpPr>
        <p:spPr>
          <a:xfrm>
            <a:off x="3874551" y="664575"/>
            <a:ext cx="33588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46" name="Google Shape;1546;g163f7c39682_0_432"/>
          <p:cNvSpPr txBox="1"/>
          <p:nvPr/>
        </p:nvSpPr>
        <p:spPr>
          <a:xfrm>
            <a:off x="4987075" y="4419600"/>
            <a:ext cx="34428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63f7c39682_0_5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2" name="Google Shape;1552;g163f7c39682_0_531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g163f7c39682_0_531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g163f7c39682_0_531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g163f7c39682_0_531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g163f7c39682_0_531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g163f7c39682_0_531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g163f7c39682_0_531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g163f7c39682_0_531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g163f7c39682_0_531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g163f7c39682_0_531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g163f7c39682_0_531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g163f7c39682_0_531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g163f7c39682_0_531"/>
          <p:cNvSpPr txBox="1"/>
          <p:nvPr/>
        </p:nvSpPr>
        <p:spPr>
          <a:xfrm>
            <a:off x="138700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g163f7c39682_0_531"/>
          <p:cNvSpPr txBox="1"/>
          <p:nvPr/>
        </p:nvSpPr>
        <p:spPr>
          <a:xfrm>
            <a:off x="687093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g163f7c39682_0_531"/>
          <p:cNvSpPr txBox="1"/>
          <p:nvPr/>
        </p:nvSpPr>
        <p:spPr>
          <a:xfrm>
            <a:off x="1646779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g163f7c39682_0_531"/>
          <p:cNvSpPr txBox="1"/>
          <p:nvPr/>
        </p:nvSpPr>
        <p:spPr>
          <a:xfrm>
            <a:off x="2195171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g163f7c39682_0_531"/>
          <p:cNvSpPr txBox="1"/>
          <p:nvPr/>
        </p:nvSpPr>
        <p:spPr>
          <a:xfrm>
            <a:off x="3360505" y="3118094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9" name="Google Shape;1569;g163f7c39682_0_531"/>
          <p:cNvCxnSpPr/>
          <p:nvPr/>
        </p:nvCxnSpPr>
        <p:spPr>
          <a:xfrm>
            <a:off x="3874623" y="590309"/>
            <a:ext cx="1645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570" name="Google Shape;1570;g163f7c39682_0_531"/>
          <p:cNvCxnSpPr/>
          <p:nvPr/>
        </p:nvCxnSpPr>
        <p:spPr>
          <a:xfrm>
            <a:off x="3874623" y="590309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1" name="Google Shape;1571;g163f7c39682_0_531"/>
          <p:cNvCxnSpPr/>
          <p:nvPr/>
        </p:nvCxnSpPr>
        <p:spPr>
          <a:xfrm flipH="1">
            <a:off x="2161023" y="590309"/>
            <a:ext cx="171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572" name="Google Shape;1572;g163f7c39682_0_531"/>
          <p:cNvCxnSpPr/>
          <p:nvPr/>
        </p:nvCxnSpPr>
        <p:spPr>
          <a:xfrm flipH="1">
            <a:off x="721323" y="590309"/>
            <a:ext cx="3153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573" name="Google Shape;1573;g163f7c39682_0_531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g163f7c39682_0_531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5" name="Google Shape;1575;g163f7c39682_0_531"/>
          <p:cNvCxnSpPr/>
          <p:nvPr/>
        </p:nvCxnSpPr>
        <p:spPr>
          <a:xfrm>
            <a:off x="721367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576" name="Google Shape;1576;g163f7c39682_0_531"/>
          <p:cNvCxnSpPr/>
          <p:nvPr/>
        </p:nvCxnSpPr>
        <p:spPr>
          <a:xfrm flipH="1">
            <a:off x="378767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577" name="Google Shape;1577;g163f7c39682_0_531"/>
          <p:cNvCxnSpPr/>
          <p:nvPr/>
        </p:nvCxnSpPr>
        <p:spPr>
          <a:xfrm>
            <a:off x="378622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8" name="Google Shape;1578;g163f7c39682_0_531"/>
          <p:cNvCxnSpPr/>
          <p:nvPr/>
        </p:nvCxnSpPr>
        <p:spPr>
          <a:xfrm flipH="1" rot="-5400000">
            <a:off x="-281600" y="3915935"/>
            <a:ext cx="1457400" cy="616800"/>
          </a:xfrm>
          <a:prstGeom prst="bentConnector4">
            <a:avLst>
              <a:gd fmla="val 0" name="adj1"/>
              <a:gd fmla="val 0" name="adj2"/>
            </a:avLst>
          </a:prstGeom>
          <a:noFill/>
          <a:ln>
            <a:noFill/>
          </a:ln>
        </p:spPr>
      </p:cxnSp>
      <p:cxnSp>
        <p:nvCxnSpPr>
          <p:cNvPr id="1579" name="Google Shape;1579;g163f7c39682_0_531"/>
          <p:cNvCxnSpPr/>
          <p:nvPr/>
        </p:nvCxnSpPr>
        <p:spPr>
          <a:xfrm>
            <a:off x="927014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0" name="Google Shape;1580;g163f7c39682_0_531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1" name="Google Shape;1581;g163f7c39682_0_531"/>
          <p:cNvCxnSpPr/>
          <p:nvPr/>
        </p:nvCxnSpPr>
        <p:spPr>
          <a:xfrm>
            <a:off x="21608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582" name="Google Shape;1582;g163f7c39682_0_531"/>
          <p:cNvCxnSpPr/>
          <p:nvPr/>
        </p:nvCxnSpPr>
        <p:spPr>
          <a:xfrm flipH="1">
            <a:off x="18866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583" name="Google Shape;1583;g163f7c39682_0_531"/>
          <p:cNvCxnSpPr/>
          <p:nvPr/>
        </p:nvCxnSpPr>
        <p:spPr>
          <a:xfrm>
            <a:off x="1886701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4" name="Google Shape;1584;g163f7c39682_0_531"/>
          <p:cNvCxnSpPr/>
          <p:nvPr/>
        </p:nvCxnSpPr>
        <p:spPr>
          <a:xfrm>
            <a:off x="2435093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5" name="Google Shape;1585;g163f7c39682_0_531"/>
          <p:cNvCxnSpPr/>
          <p:nvPr/>
        </p:nvCxnSpPr>
        <p:spPr>
          <a:xfrm>
            <a:off x="38746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586" name="Google Shape;1586;g163f7c39682_0_531"/>
          <p:cNvCxnSpPr/>
          <p:nvPr/>
        </p:nvCxnSpPr>
        <p:spPr>
          <a:xfrm flipH="1">
            <a:off x="36004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587" name="Google Shape;1587;g163f7c39682_0_531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8" name="Google Shape;1588;g163f7c39682_0_531"/>
          <p:cNvCxnSpPr/>
          <p:nvPr/>
        </p:nvCxnSpPr>
        <p:spPr>
          <a:xfrm>
            <a:off x="3600427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9" name="Google Shape;1589;g163f7c39682_0_53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g163f7c39682_0_53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g163f7c39682_0_53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g163f7c39682_0_53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g163f7c39682_0_53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g163f7c39682_0_53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g163f7c39682_0_53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Google Shape;1596;g163f7c39682_0_53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g163f7c39682_0_53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g163f7c39682_0_53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g163f7c39682_0_53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g163f7c39682_0_53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Google Shape;1601;g163f7c39682_0_53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g163f7c39682_0_53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g163f7c39682_0_53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g163f7c39682_0_53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g163f7c39682_0_53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g163f7c39682_0_531"/>
          <p:cNvSpPr txBox="1"/>
          <p:nvPr/>
        </p:nvSpPr>
        <p:spPr>
          <a:xfrm>
            <a:off x="5622623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g163f7c39682_0_531"/>
          <p:cNvSpPr txBox="1"/>
          <p:nvPr/>
        </p:nvSpPr>
        <p:spPr>
          <a:xfrm>
            <a:off x="5074231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8" name="Google Shape;1608;g163f7c39682_0_531"/>
          <p:cNvCxnSpPr/>
          <p:nvPr/>
        </p:nvCxnSpPr>
        <p:spPr>
          <a:xfrm>
            <a:off x="5519799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9" name="Google Shape;1609;g163f7c39682_0_531"/>
          <p:cNvCxnSpPr/>
          <p:nvPr/>
        </p:nvCxnSpPr>
        <p:spPr>
          <a:xfrm flipH="1">
            <a:off x="5314299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0" name="Google Shape;1610;g163f7c39682_0_53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g163f7c39682_0_53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g163f7c39682_0_53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g163f7c39682_0_531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g163f7c39682_0_531"/>
          <p:cNvSpPr txBox="1"/>
          <p:nvPr/>
        </p:nvSpPr>
        <p:spPr>
          <a:xfrm>
            <a:off x="6694664" y="2104960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g163f7c39682_0_531"/>
          <p:cNvSpPr txBox="1"/>
          <p:nvPr/>
        </p:nvSpPr>
        <p:spPr>
          <a:xfrm>
            <a:off x="7269456" y="2104960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6" name="Google Shape;1616;g163f7c39682_0_531"/>
          <p:cNvCxnSpPr/>
          <p:nvPr/>
        </p:nvCxnSpPr>
        <p:spPr>
          <a:xfrm>
            <a:off x="72335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7" name="Google Shape;1617;g163f7c39682_0_531"/>
          <p:cNvCxnSpPr/>
          <p:nvPr/>
        </p:nvCxnSpPr>
        <p:spPr>
          <a:xfrm flipH="1">
            <a:off x="69461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8" name="Google Shape;1618;g163f7c39682_0_53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g163f7c39682_0_53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g163f7c39682_0_53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g163f7c39682_0_531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g163f7c39682_0_53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g163f7c39682_0_53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g163f7c39682_0_531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g163f7c39682_0_53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g163f7c39682_0_53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g163f7c39682_0_531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g163f7c39682_0_53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g163f7c39682_0_53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g163f7c39682_0_531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g163f7c39682_0_53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g163f7c39682_0_53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g163f7c39682_0_531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g163f7c39682_0_53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g163f7c39682_0_531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g163f7c39682_0_531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g163f7c39682_0_531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g163f7c39682_0_531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g163f7c39682_0_531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g163f7c39682_0_531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g163f7c39682_0_531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g163f7c39682_0_531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g163f7c39682_0_531"/>
          <p:cNvSpPr txBox="1"/>
          <p:nvPr/>
        </p:nvSpPr>
        <p:spPr>
          <a:xfrm>
            <a:off x="2514600" y="4419600"/>
            <a:ext cx="24039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level: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g163f7c39682_0_531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5" name="Google Shape;1645;g163f7c39682_0_531"/>
          <p:cNvCxnSpPr>
            <a:stCxn id="1573" idx="2"/>
            <a:endCxn id="1621" idx="0"/>
          </p:cNvCxnSpPr>
          <p:nvPr/>
        </p:nvCxnSpPr>
        <p:spPr>
          <a:xfrm>
            <a:off x="3874551" y="664575"/>
            <a:ext cx="33588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46" name="Google Shape;1646;g163f7c39682_0_531"/>
          <p:cNvSpPr txBox="1"/>
          <p:nvPr/>
        </p:nvSpPr>
        <p:spPr>
          <a:xfrm>
            <a:off x="4987075" y="4419600"/>
            <a:ext cx="34428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63f7c39682_0_6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2" name="Google Shape;1652;g163f7c39682_0_630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g163f7c39682_0_630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g163f7c39682_0_630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g163f7c39682_0_630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g163f7c39682_0_630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g163f7c39682_0_630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g163f7c39682_0_630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g163f7c39682_0_630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g163f7c39682_0_630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g163f7c39682_0_630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g163f7c39682_0_630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g163f7c39682_0_630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g163f7c39682_0_630"/>
          <p:cNvSpPr txBox="1"/>
          <p:nvPr/>
        </p:nvSpPr>
        <p:spPr>
          <a:xfrm>
            <a:off x="138700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g163f7c39682_0_630"/>
          <p:cNvSpPr txBox="1"/>
          <p:nvPr/>
        </p:nvSpPr>
        <p:spPr>
          <a:xfrm>
            <a:off x="687093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g163f7c39682_0_630"/>
          <p:cNvSpPr txBox="1"/>
          <p:nvPr/>
        </p:nvSpPr>
        <p:spPr>
          <a:xfrm>
            <a:off x="1646779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g163f7c39682_0_630"/>
          <p:cNvSpPr txBox="1"/>
          <p:nvPr/>
        </p:nvSpPr>
        <p:spPr>
          <a:xfrm>
            <a:off x="2195171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g163f7c39682_0_630"/>
          <p:cNvSpPr txBox="1"/>
          <p:nvPr/>
        </p:nvSpPr>
        <p:spPr>
          <a:xfrm>
            <a:off x="3360505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9" name="Google Shape;1669;g163f7c39682_0_630"/>
          <p:cNvCxnSpPr/>
          <p:nvPr/>
        </p:nvCxnSpPr>
        <p:spPr>
          <a:xfrm>
            <a:off x="3874623" y="590309"/>
            <a:ext cx="1645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670" name="Google Shape;1670;g163f7c39682_0_630"/>
          <p:cNvCxnSpPr/>
          <p:nvPr/>
        </p:nvCxnSpPr>
        <p:spPr>
          <a:xfrm>
            <a:off x="3874623" y="590309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1" name="Google Shape;1671;g163f7c39682_0_630"/>
          <p:cNvCxnSpPr/>
          <p:nvPr/>
        </p:nvCxnSpPr>
        <p:spPr>
          <a:xfrm flipH="1">
            <a:off x="2161023" y="590309"/>
            <a:ext cx="171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672" name="Google Shape;1672;g163f7c39682_0_630"/>
          <p:cNvCxnSpPr/>
          <p:nvPr/>
        </p:nvCxnSpPr>
        <p:spPr>
          <a:xfrm flipH="1">
            <a:off x="721323" y="590309"/>
            <a:ext cx="3153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73" name="Google Shape;1673;g163f7c39682_0_630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g163f7c39682_0_630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5" name="Google Shape;1675;g163f7c39682_0_630"/>
          <p:cNvCxnSpPr/>
          <p:nvPr/>
        </p:nvCxnSpPr>
        <p:spPr>
          <a:xfrm>
            <a:off x="721367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676" name="Google Shape;1676;g163f7c39682_0_630"/>
          <p:cNvCxnSpPr/>
          <p:nvPr/>
        </p:nvCxnSpPr>
        <p:spPr>
          <a:xfrm flipH="1">
            <a:off x="378767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677" name="Google Shape;1677;g163f7c39682_0_630"/>
          <p:cNvCxnSpPr/>
          <p:nvPr/>
        </p:nvCxnSpPr>
        <p:spPr>
          <a:xfrm>
            <a:off x="378622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8" name="Google Shape;1678;g163f7c39682_0_630"/>
          <p:cNvCxnSpPr/>
          <p:nvPr/>
        </p:nvCxnSpPr>
        <p:spPr>
          <a:xfrm flipH="1" rot="-5400000">
            <a:off x="-281600" y="3915935"/>
            <a:ext cx="1457400" cy="616800"/>
          </a:xfrm>
          <a:prstGeom prst="bentConnector4">
            <a:avLst>
              <a:gd fmla="val 0" name="adj1"/>
              <a:gd fmla="val 0" name="adj2"/>
            </a:avLst>
          </a:prstGeom>
          <a:noFill/>
          <a:ln>
            <a:noFill/>
          </a:ln>
        </p:spPr>
      </p:cxnSp>
      <p:cxnSp>
        <p:nvCxnSpPr>
          <p:cNvPr id="1679" name="Google Shape;1679;g163f7c39682_0_630"/>
          <p:cNvCxnSpPr/>
          <p:nvPr/>
        </p:nvCxnSpPr>
        <p:spPr>
          <a:xfrm>
            <a:off x="927014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0" name="Google Shape;1680;g163f7c39682_0_630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1" name="Google Shape;1681;g163f7c39682_0_630"/>
          <p:cNvCxnSpPr/>
          <p:nvPr/>
        </p:nvCxnSpPr>
        <p:spPr>
          <a:xfrm>
            <a:off x="21608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682" name="Google Shape;1682;g163f7c39682_0_630"/>
          <p:cNvCxnSpPr/>
          <p:nvPr/>
        </p:nvCxnSpPr>
        <p:spPr>
          <a:xfrm flipH="1">
            <a:off x="18866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683" name="Google Shape;1683;g163f7c39682_0_630"/>
          <p:cNvCxnSpPr/>
          <p:nvPr/>
        </p:nvCxnSpPr>
        <p:spPr>
          <a:xfrm>
            <a:off x="1886701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4" name="Google Shape;1684;g163f7c39682_0_630"/>
          <p:cNvCxnSpPr/>
          <p:nvPr/>
        </p:nvCxnSpPr>
        <p:spPr>
          <a:xfrm>
            <a:off x="2435093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5" name="Google Shape;1685;g163f7c39682_0_630"/>
          <p:cNvCxnSpPr/>
          <p:nvPr/>
        </p:nvCxnSpPr>
        <p:spPr>
          <a:xfrm>
            <a:off x="38746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686" name="Google Shape;1686;g163f7c39682_0_630"/>
          <p:cNvCxnSpPr/>
          <p:nvPr/>
        </p:nvCxnSpPr>
        <p:spPr>
          <a:xfrm flipH="1">
            <a:off x="36004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87" name="Google Shape;1687;g163f7c39682_0_630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8" name="Google Shape;1688;g163f7c39682_0_630"/>
          <p:cNvCxnSpPr/>
          <p:nvPr/>
        </p:nvCxnSpPr>
        <p:spPr>
          <a:xfrm>
            <a:off x="3600427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9" name="Google Shape;1689;g163f7c39682_0_63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g163f7c39682_0_63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g163f7c39682_0_63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g163f7c39682_0_63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g163f7c39682_0_63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g163f7c39682_0_63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g163f7c39682_0_63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g163f7c39682_0_63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g163f7c39682_0_63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g163f7c39682_0_63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g163f7c39682_0_63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g163f7c39682_0_63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g163f7c39682_0_63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g163f7c39682_0_63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g163f7c39682_0_63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g163f7c39682_0_63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g163f7c39682_0_63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g163f7c39682_0_630"/>
          <p:cNvSpPr txBox="1"/>
          <p:nvPr/>
        </p:nvSpPr>
        <p:spPr>
          <a:xfrm>
            <a:off x="5622623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g163f7c39682_0_630"/>
          <p:cNvSpPr txBox="1"/>
          <p:nvPr/>
        </p:nvSpPr>
        <p:spPr>
          <a:xfrm>
            <a:off x="5074231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8" name="Google Shape;1708;g163f7c39682_0_630"/>
          <p:cNvCxnSpPr/>
          <p:nvPr/>
        </p:nvCxnSpPr>
        <p:spPr>
          <a:xfrm>
            <a:off x="5519799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9" name="Google Shape;1709;g163f7c39682_0_630"/>
          <p:cNvCxnSpPr/>
          <p:nvPr/>
        </p:nvCxnSpPr>
        <p:spPr>
          <a:xfrm flipH="1">
            <a:off x="5314299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0" name="Google Shape;1710;g163f7c39682_0_63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g163f7c39682_0_63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g163f7c39682_0_63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g163f7c39682_0_630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g163f7c39682_0_630"/>
          <p:cNvSpPr txBox="1"/>
          <p:nvPr/>
        </p:nvSpPr>
        <p:spPr>
          <a:xfrm>
            <a:off x="6694664" y="2104960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g163f7c39682_0_630"/>
          <p:cNvSpPr txBox="1"/>
          <p:nvPr/>
        </p:nvSpPr>
        <p:spPr>
          <a:xfrm>
            <a:off x="7269456" y="2104960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6" name="Google Shape;1716;g163f7c39682_0_630"/>
          <p:cNvCxnSpPr/>
          <p:nvPr/>
        </p:nvCxnSpPr>
        <p:spPr>
          <a:xfrm>
            <a:off x="72335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7" name="Google Shape;1717;g163f7c39682_0_630"/>
          <p:cNvCxnSpPr/>
          <p:nvPr/>
        </p:nvCxnSpPr>
        <p:spPr>
          <a:xfrm flipH="1">
            <a:off x="69461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8" name="Google Shape;1718;g163f7c39682_0_63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g163f7c39682_0_63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g163f7c39682_0_63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g163f7c39682_0_630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g163f7c39682_0_63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g163f7c39682_0_63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g163f7c39682_0_630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g163f7c39682_0_63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g163f7c39682_0_63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g163f7c39682_0_630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g163f7c39682_0_63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g163f7c39682_0_63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g163f7c39682_0_630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g163f7c39682_0_63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g163f7c39682_0_63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g163f7c39682_0_630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g163f7c39682_0_63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g163f7c39682_0_630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g163f7c39682_0_630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g163f7c39682_0_630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g163f7c39682_0_630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g163f7c39682_0_630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g163f7c39682_0_630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g163f7c39682_0_630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g163f7c39682_0_630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g163f7c39682_0_630"/>
          <p:cNvSpPr txBox="1"/>
          <p:nvPr/>
        </p:nvSpPr>
        <p:spPr>
          <a:xfrm>
            <a:off x="2514600" y="4419600"/>
            <a:ext cx="24039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level: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g163f7c39682_0_630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5" name="Google Shape;1745;g163f7c39682_0_630"/>
          <p:cNvCxnSpPr>
            <a:stCxn id="1673" idx="2"/>
            <a:endCxn id="1721" idx="0"/>
          </p:cNvCxnSpPr>
          <p:nvPr/>
        </p:nvCxnSpPr>
        <p:spPr>
          <a:xfrm>
            <a:off x="3874551" y="664575"/>
            <a:ext cx="33588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46" name="Google Shape;1746;g163f7c39682_0_630"/>
          <p:cNvSpPr txBox="1"/>
          <p:nvPr/>
        </p:nvSpPr>
        <p:spPr>
          <a:xfrm>
            <a:off x="4987075" y="4419600"/>
            <a:ext cx="34428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siva"/>
              <a:buNone/>
            </a:pPr>
            <a:r>
              <a:rPr lang="en" sz="3000"/>
              <a:t>Introduction to Search Strategies</a:t>
            </a:r>
            <a:endParaRPr sz="3000"/>
          </a:p>
        </p:txBody>
      </p:sp>
      <p:sp>
        <p:nvSpPr>
          <p:cNvPr id="69" name="Google Shape;69;p3"/>
          <p:cNvSpPr txBox="1"/>
          <p:nvPr/>
        </p:nvSpPr>
        <p:spPr>
          <a:xfrm>
            <a:off x="685800" y="1066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search strategy is defined by picking the </a:t>
            </a:r>
            <a:r>
              <a:rPr b="0" i="0" lang="en" sz="2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 of node expansion</a:t>
            </a:r>
            <a:r>
              <a:rPr b="0" i="0" lang="en" sz="2000" u="none" cap="none" strike="noStrike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CCFF"/>
              </a:buClr>
              <a:buSzPts val="2000"/>
              <a:buFont typeface="Comic Sans MS"/>
              <a:buChar char="•"/>
            </a:pPr>
            <a:r>
              <a:rPr b="0" i="0" lang="en" sz="2000" u="none" cap="none" strike="noStrike">
                <a:solidFill>
                  <a:srgbClr val="CCCC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By</a:t>
            </a:r>
            <a:r>
              <a:rPr b="0" i="0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2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search strategy</a:t>
            </a:r>
            <a:r>
              <a:rPr b="0" i="0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determine the choice of which state to expand.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Search algorithm takes a problem as input and returns a solution in the form of action sequence. Once a solution is found, the actions it recommends can be carried out. This is called </a:t>
            </a:r>
            <a:r>
              <a:rPr b="0" i="0" lang="en" sz="2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execution</a:t>
            </a:r>
            <a:r>
              <a:rPr b="0" i="0" lang="en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phase</a:t>
            </a:r>
            <a:r>
              <a:rPr b="0" i="0" lang="en" sz="2000" u="none" cap="none" strike="noStrike">
                <a:solidFill>
                  <a:srgbClr val="CCCC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163f7c39682_0_7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2" name="Google Shape;1752;g163f7c39682_0_729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g163f7c39682_0_729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g163f7c39682_0_729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g163f7c39682_0_729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g163f7c39682_0_729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g163f7c39682_0_729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g163f7c39682_0_729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g163f7c39682_0_729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g163f7c39682_0_729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g163f7c39682_0_729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g163f7c39682_0_729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g163f7c39682_0_729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g163f7c39682_0_729"/>
          <p:cNvSpPr txBox="1"/>
          <p:nvPr/>
        </p:nvSpPr>
        <p:spPr>
          <a:xfrm>
            <a:off x="138700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g163f7c39682_0_729"/>
          <p:cNvSpPr txBox="1"/>
          <p:nvPr/>
        </p:nvSpPr>
        <p:spPr>
          <a:xfrm>
            <a:off x="687093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g163f7c39682_0_729"/>
          <p:cNvSpPr txBox="1"/>
          <p:nvPr/>
        </p:nvSpPr>
        <p:spPr>
          <a:xfrm>
            <a:off x="1646779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g163f7c39682_0_729"/>
          <p:cNvSpPr txBox="1"/>
          <p:nvPr/>
        </p:nvSpPr>
        <p:spPr>
          <a:xfrm>
            <a:off x="2195171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g163f7c39682_0_729"/>
          <p:cNvSpPr txBox="1"/>
          <p:nvPr/>
        </p:nvSpPr>
        <p:spPr>
          <a:xfrm>
            <a:off x="3360505" y="3118094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9" name="Google Shape;1769;g163f7c39682_0_729"/>
          <p:cNvCxnSpPr/>
          <p:nvPr/>
        </p:nvCxnSpPr>
        <p:spPr>
          <a:xfrm>
            <a:off x="3874623" y="590309"/>
            <a:ext cx="1645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70" name="Google Shape;1770;g163f7c39682_0_729"/>
          <p:cNvCxnSpPr/>
          <p:nvPr/>
        </p:nvCxnSpPr>
        <p:spPr>
          <a:xfrm>
            <a:off x="3874623" y="590309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1" name="Google Shape;1771;g163f7c39682_0_729"/>
          <p:cNvCxnSpPr/>
          <p:nvPr/>
        </p:nvCxnSpPr>
        <p:spPr>
          <a:xfrm flipH="1">
            <a:off x="2161023" y="590309"/>
            <a:ext cx="171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72" name="Google Shape;1772;g163f7c39682_0_729"/>
          <p:cNvCxnSpPr/>
          <p:nvPr/>
        </p:nvCxnSpPr>
        <p:spPr>
          <a:xfrm flipH="1">
            <a:off x="721323" y="590309"/>
            <a:ext cx="3153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773" name="Google Shape;1773;g163f7c39682_0_729"/>
          <p:cNvSpPr txBox="1"/>
          <p:nvPr/>
        </p:nvSpPr>
        <p:spPr>
          <a:xfrm>
            <a:off x="3634701" y="141375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g163f7c39682_0_729"/>
          <p:cNvSpPr txBox="1"/>
          <p:nvPr/>
        </p:nvSpPr>
        <p:spPr>
          <a:xfrm>
            <a:off x="48144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5" name="Google Shape;1775;g163f7c39682_0_729"/>
          <p:cNvCxnSpPr/>
          <p:nvPr/>
        </p:nvCxnSpPr>
        <p:spPr>
          <a:xfrm>
            <a:off x="721367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76" name="Google Shape;1776;g163f7c39682_0_729"/>
          <p:cNvCxnSpPr/>
          <p:nvPr/>
        </p:nvCxnSpPr>
        <p:spPr>
          <a:xfrm flipH="1">
            <a:off x="378767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77" name="Google Shape;1777;g163f7c39682_0_729"/>
          <p:cNvCxnSpPr/>
          <p:nvPr/>
        </p:nvCxnSpPr>
        <p:spPr>
          <a:xfrm>
            <a:off x="378622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8" name="Google Shape;1778;g163f7c39682_0_729"/>
          <p:cNvCxnSpPr/>
          <p:nvPr/>
        </p:nvCxnSpPr>
        <p:spPr>
          <a:xfrm flipH="1" rot="-5400000">
            <a:off x="-281600" y="3915935"/>
            <a:ext cx="1457400" cy="616800"/>
          </a:xfrm>
          <a:prstGeom prst="bentConnector4">
            <a:avLst>
              <a:gd fmla="val 0" name="adj1"/>
              <a:gd fmla="val 0" name="adj2"/>
            </a:avLst>
          </a:prstGeom>
          <a:noFill/>
          <a:ln>
            <a:noFill/>
          </a:ln>
        </p:spPr>
      </p:cxnSp>
      <p:cxnSp>
        <p:nvCxnSpPr>
          <p:cNvPr id="1779" name="Google Shape;1779;g163f7c39682_0_729"/>
          <p:cNvCxnSpPr/>
          <p:nvPr/>
        </p:nvCxnSpPr>
        <p:spPr>
          <a:xfrm>
            <a:off x="927014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0" name="Google Shape;1780;g163f7c39682_0_729"/>
          <p:cNvSpPr txBox="1"/>
          <p:nvPr/>
        </p:nvSpPr>
        <p:spPr>
          <a:xfrm>
            <a:off x="1920975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1" name="Google Shape;1781;g163f7c39682_0_729"/>
          <p:cNvCxnSpPr/>
          <p:nvPr/>
        </p:nvCxnSpPr>
        <p:spPr>
          <a:xfrm>
            <a:off x="21608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82" name="Google Shape;1782;g163f7c39682_0_729"/>
          <p:cNvCxnSpPr/>
          <p:nvPr/>
        </p:nvCxnSpPr>
        <p:spPr>
          <a:xfrm flipH="1">
            <a:off x="1886697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83" name="Google Shape;1783;g163f7c39682_0_729"/>
          <p:cNvCxnSpPr/>
          <p:nvPr/>
        </p:nvCxnSpPr>
        <p:spPr>
          <a:xfrm>
            <a:off x="1886701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4" name="Google Shape;1784;g163f7c39682_0_729"/>
          <p:cNvCxnSpPr/>
          <p:nvPr/>
        </p:nvCxnSpPr>
        <p:spPr>
          <a:xfrm>
            <a:off x="2435093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5" name="Google Shape;1785;g163f7c39682_0_729"/>
          <p:cNvCxnSpPr/>
          <p:nvPr/>
        </p:nvCxnSpPr>
        <p:spPr>
          <a:xfrm>
            <a:off x="38746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86" name="Google Shape;1786;g163f7c39682_0_729"/>
          <p:cNvCxnSpPr/>
          <p:nvPr/>
        </p:nvCxnSpPr>
        <p:spPr>
          <a:xfrm flipH="1">
            <a:off x="3600423" y="1496267"/>
            <a:ext cx="2742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787" name="Google Shape;1787;g163f7c39682_0_729"/>
          <p:cNvSpPr txBox="1"/>
          <p:nvPr/>
        </p:nvSpPr>
        <p:spPr>
          <a:xfrm>
            <a:off x="3634701" y="104733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8" name="Google Shape;1788;g163f7c39682_0_729"/>
          <p:cNvCxnSpPr/>
          <p:nvPr/>
        </p:nvCxnSpPr>
        <p:spPr>
          <a:xfrm>
            <a:off x="3600427" y="2531648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9" name="Google Shape;1789;g163f7c39682_0_72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g163f7c39682_0_72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g163f7c39682_0_72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g163f7c39682_0_72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Google Shape;1793;g163f7c39682_0_72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g163f7c39682_0_72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5" name="Google Shape;1795;g163f7c39682_0_72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B, C, D, E,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g163f7c39682_0_72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g163f7c39682_0_72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C, D, E, F, G,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g163f7c39682_0_72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g163f7c39682_0_72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g163f7c39682_0_72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D, E, F, G, H, I,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g163f7c39682_0_72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g163f7c39682_0_72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g163f7c39682_0_72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E, F, G, H, I, J, K,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g163f7c39682_0_72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g163f7c39682_0_72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g163f7c39682_0_729"/>
          <p:cNvSpPr txBox="1"/>
          <p:nvPr/>
        </p:nvSpPr>
        <p:spPr>
          <a:xfrm>
            <a:off x="5622623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g163f7c39682_0_729"/>
          <p:cNvSpPr txBox="1"/>
          <p:nvPr/>
        </p:nvSpPr>
        <p:spPr>
          <a:xfrm>
            <a:off x="5074231" y="2082713"/>
            <a:ext cx="4797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8" name="Google Shape;1808;g163f7c39682_0_729"/>
          <p:cNvCxnSpPr/>
          <p:nvPr/>
        </p:nvCxnSpPr>
        <p:spPr>
          <a:xfrm>
            <a:off x="5519799" y="1496267"/>
            <a:ext cx="3426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9" name="Google Shape;1809;g163f7c39682_0_729"/>
          <p:cNvCxnSpPr/>
          <p:nvPr/>
        </p:nvCxnSpPr>
        <p:spPr>
          <a:xfrm flipH="1">
            <a:off x="5314299" y="1496267"/>
            <a:ext cx="205500" cy="58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0" name="Google Shape;1810;g163f7c39682_0_72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F, G, H, I, J, K, L, M,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g163f7c39682_0_72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g163f7c39682_0_72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g163f7c39682_0_729"/>
          <p:cNvSpPr txBox="1"/>
          <p:nvPr/>
        </p:nvSpPr>
        <p:spPr>
          <a:xfrm>
            <a:off x="5279878" y="1047333"/>
            <a:ext cx="479700" cy="523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g163f7c39682_0_729"/>
          <p:cNvSpPr txBox="1"/>
          <p:nvPr/>
        </p:nvSpPr>
        <p:spPr>
          <a:xfrm>
            <a:off x="6694664" y="2104960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g163f7c39682_0_729"/>
          <p:cNvSpPr txBox="1"/>
          <p:nvPr/>
        </p:nvSpPr>
        <p:spPr>
          <a:xfrm>
            <a:off x="7269456" y="2104960"/>
            <a:ext cx="5028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6" name="Google Shape;1816;g163f7c39682_0_729"/>
          <p:cNvCxnSpPr/>
          <p:nvPr/>
        </p:nvCxnSpPr>
        <p:spPr>
          <a:xfrm>
            <a:off x="72335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7" name="Google Shape;1817;g163f7c39682_0_729"/>
          <p:cNvCxnSpPr/>
          <p:nvPr/>
        </p:nvCxnSpPr>
        <p:spPr>
          <a:xfrm flipH="1">
            <a:off x="6946132" y="1457547"/>
            <a:ext cx="287400" cy="64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8" name="Google Shape;1818;g163f7c39682_0_72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G, H, I, J, K, L, M, N, O,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g163f7c39682_0_72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g163f7c39682_0_72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g163f7c39682_0_729"/>
          <p:cNvSpPr txBox="1"/>
          <p:nvPr/>
        </p:nvSpPr>
        <p:spPr>
          <a:xfrm>
            <a:off x="6982060" y="961942"/>
            <a:ext cx="5028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g163f7c39682_0_72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H, I, J, K, L, M, N, O, P,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g163f7c39682_0_72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g163f7c39682_0_729"/>
          <p:cNvSpPr txBox="1"/>
          <p:nvPr/>
        </p:nvSpPr>
        <p:spPr>
          <a:xfrm>
            <a:off x="138700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g163f7c39682_0_72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I, J, K, L, M, N, O, P, Q,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g163f7c39682_0_72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g163f7c39682_0_729"/>
          <p:cNvSpPr txBox="1"/>
          <p:nvPr/>
        </p:nvSpPr>
        <p:spPr>
          <a:xfrm>
            <a:off x="687093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g163f7c39682_0_72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J, K, L, M, N, O, P, Q, R,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g163f7c39682_0_72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g163f7c39682_0_729"/>
          <p:cNvSpPr txBox="1"/>
          <p:nvPr/>
        </p:nvSpPr>
        <p:spPr>
          <a:xfrm>
            <a:off x="1646779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g163f7c39682_0_72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K, L, M, N, O, P, Q, R, S,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g163f7c39682_0_72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g163f7c39682_0_729"/>
          <p:cNvSpPr txBox="1"/>
          <p:nvPr/>
        </p:nvSpPr>
        <p:spPr>
          <a:xfrm>
            <a:off x="2195171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g163f7c39682_0_72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L,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g163f7c39682_0_729"/>
          <p:cNvSpPr txBox="1"/>
          <p:nvPr/>
        </p:nvSpPr>
        <p:spPr>
          <a:xfrm>
            <a:off x="76200" y="44196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expanded: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g163f7c39682_0_729"/>
          <p:cNvSpPr txBox="1"/>
          <p:nvPr/>
        </p:nvSpPr>
        <p:spPr>
          <a:xfrm>
            <a:off x="3360505" y="2082713"/>
            <a:ext cx="4797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63f7c39682_0_729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63f7c39682_0_729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g163f7c39682_0_729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g163f7c39682_0_729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g163f7c39682_0_729"/>
          <p:cNvSpPr txBox="1"/>
          <p:nvPr/>
        </p:nvSpPr>
        <p:spPr>
          <a:xfrm>
            <a:off x="2514600" y="3962400"/>
            <a:ext cx="63246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Queue: M, N, O, P, Q, R, S, T, 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g163f7c39682_0_729"/>
          <p:cNvSpPr txBox="1"/>
          <p:nvPr/>
        </p:nvSpPr>
        <p:spPr>
          <a:xfrm>
            <a:off x="76200" y="3962400"/>
            <a:ext cx="23622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Queue: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g163f7c39682_0_729"/>
          <p:cNvSpPr txBox="1"/>
          <p:nvPr/>
        </p:nvSpPr>
        <p:spPr>
          <a:xfrm>
            <a:off x="2514600" y="4419600"/>
            <a:ext cx="24039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level: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Google Shape;1844;g163f7c39682_0_729"/>
          <p:cNvSpPr txBox="1"/>
          <p:nvPr/>
        </p:nvSpPr>
        <p:spPr>
          <a:xfrm>
            <a:off x="3908897" y="2082713"/>
            <a:ext cx="4797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5" name="Google Shape;1845;g163f7c39682_0_729"/>
          <p:cNvCxnSpPr>
            <a:stCxn id="1773" idx="2"/>
            <a:endCxn id="1821" idx="0"/>
          </p:cNvCxnSpPr>
          <p:nvPr/>
        </p:nvCxnSpPr>
        <p:spPr>
          <a:xfrm>
            <a:off x="3874551" y="664575"/>
            <a:ext cx="3358800" cy="2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46" name="Google Shape;1846;g163f7c39682_0_729"/>
          <p:cNvSpPr txBox="1"/>
          <p:nvPr/>
        </p:nvSpPr>
        <p:spPr>
          <a:xfrm>
            <a:off x="4987075" y="4419600"/>
            <a:ext cx="3442800" cy="3693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63f7c39682_0_729"/>
          <p:cNvSpPr/>
          <p:nvPr/>
        </p:nvSpPr>
        <p:spPr>
          <a:xfrm>
            <a:off x="3857625" y="1778125"/>
            <a:ext cx="845100" cy="1077900"/>
          </a:xfrm>
          <a:prstGeom prst="ellipse">
            <a:avLst/>
          </a:prstGeom>
          <a:noFill/>
          <a:ln cap="flat" cmpd="sng" w="9525">
            <a:solidFill>
              <a:srgbClr val="FF33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siva"/>
              <a:buNone/>
            </a:pPr>
            <a:r>
              <a:rPr lang="en" sz="3000"/>
              <a:t>BFS :: Performance Analysis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/>
          </a:p>
        </p:txBody>
      </p:sp>
      <p:sp>
        <p:nvSpPr>
          <p:cNvPr id="1853" name="Google Shape;185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6062" lvl="0" marL="427037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Four criteria</a:t>
            </a:r>
            <a:endParaRPr sz="2000">
              <a:solidFill>
                <a:schemeClr val="dk1"/>
              </a:solidFill>
            </a:endParaRPr>
          </a:p>
          <a:p>
            <a:pPr indent="-234950" lvl="1" marL="858837" rtl="0" algn="l">
              <a:lnSpc>
                <a:spcPct val="13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" sz="2000">
                <a:solidFill>
                  <a:schemeClr val="dk1"/>
                </a:solidFill>
              </a:rPr>
              <a:t>Completeness</a:t>
            </a:r>
            <a:endParaRPr sz="2000">
              <a:solidFill>
                <a:schemeClr val="dk1"/>
              </a:solidFill>
            </a:endParaRPr>
          </a:p>
          <a:p>
            <a:pPr indent="-234950" lvl="1" marL="858837" rtl="0" algn="l">
              <a:lnSpc>
                <a:spcPct val="13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" sz="2000">
                <a:solidFill>
                  <a:schemeClr val="dk1"/>
                </a:solidFill>
              </a:rPr>
              <a:t>Optimality</a:t>
            </a:r>
            <a:endParaRPr sz="2000">
              <a:solidFill>
                <a:schemeClr val="dk1"/>
              </a:solidFill>
            </a:endParaRPr>
          </a:p>
          <a:p>
            <a:pPr indent="-234950" lvl="1" marL="858837" rtl="0" algn="l">
              <a:lnSpc>
                <a:spcPct val="13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" sz="2000">
                <a:solidFill>
                  <a:schemeClr val="dk1"/>
                </a:solidFill>
              </a:rPr>
              <a:t>Time complexity</a:t>
            </a:r>
            <a:endParaRPr sz="2000">
              <a:solidFill>
                <a:schemeClr val="dk1"/>
              </a:solidFill>
            </a:endParaRPr>
          </a:p>
          <a:p>
            <a:pPr indent="-234950" lvl="1" marL="858837" rtl="0" algn="l">
              <a:lnSpc>
                <a:spcPct val="13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" sz="2000">
                <a:solidFill>
                  <a:schemeClr val="dk1"/>
                </a:solidFill>
              </a:rPr>
              <a:t>Space complexity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854" name="Google Shape;18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siva"/>
              <a:buNone/>
            </a:pPr>
            <a:r>
              <a:rPr lang="en" sz="3000"/>
              <a:t>Completeness &amp; Optimality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/>
          </a:p>
        </p:txBody>
      </p:sp>
      <p:sp>
        <p:nvSpPr>
          <p:cNvPr id="1860" name="Google Shape;186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6062" lvl="0" marL="427037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BFS is complete.</a:t>
            </a:r>
            <a:endParaRPr sz="2000">
              <a:solidFill>
                <a:schemeClr val="dk1"/>
              </a:solidFill>
            </a:endParaRPr>
          </a:p>
          <a:p>
            <a:pPr indent="-246062" lvl="0" marL="427037" rtl="0" algn="l">
              <a:lnSpc>
                <a:spcPct val="134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If the shallowest goal node at some finite depth. Then   it will eventually be discovered after all the shallower nodes are explored.</a:t>
            </a:r>
            <a:endParaRPr sz="2000">
              <a:solidFill>
                <a:schemeClr val="dk1"/>
              </a:solidFill>
            </a:endParaRPr>
          </a:p>
          <a:p>
            <a:pPr indent="-246062" lvl="0" marL="427037" rtl="0" algn="l">
              <a:lnSpc>
                <a:spcPct val="134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BFS is optimal if the path cost is a non-decreasing function of the depth of the node.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861" name="Google Shape;18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2" name="Google Shape;1862;p23"/>
          <p:cNvSpPr txBox="1"/>
          <p:nvPr/>
        </p:nvSpPr>
        <p:spPr>
          <a:xfrm>
            <a:off x="2069450" y="2545775"/>
            <a:ext cx="35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Shallower nodes are discovered first</a:t>
            </a:r>
            <a:endParaRPr b="1" i="0" sz="14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3" name="Google Shape;1863;p23"/>
          <p:cNvSpPr txBox="1"/>
          <p:nvPr/>
        </p:nvSpPr>
        <p:spPr>
          <a:xfrm>
            <a:off x="3118400" y="3612350"/>
            <a:ext cx="29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 increase -&gt; cost increase</a:t>
            </a:r>
            <a:endParaRPr b="1" i="0" sz="14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siva"/>
              <a:buNone/>
            </a:pPr>
            <a:r>
              <a:rPr lang="en" sz="3000"/>
              <a:t>Time &amp; Space Complexity</a:t>
            </a:r>
            <a:endParaRPr sz="3000"/>
          </a:p>
        </p:txBody>
      </p:sp>
      <p:sp>
        <p:nvSpPr>
          <p:cNvPr id="1869" name="Google Shape;186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6062" lvl="0" marL="427037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Time complexity:</a:t>
            </a:r>
            <a:endParaRPr sz="2000">
              <a:solidFill>
                <a:schemeClr val="dk1"/>
              </a:solidFill>
            </a:endParaRPr>
          </a:p>
          <a:p>
            <a:pPr indent="-234950" lvl="1" marL="858837" rtl="0" algn="l">
              <a:lnSpc>
                <a:spcPct val="13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" sz="2000">
                <a:solidFill>
                  <a:schemeClr val="dk1"/>
                </a:solidFill>
              </a:rPr>
              <a:t>Assumption: every node has b successors.	(</a:t>
            </a:r>
            <a:r>
              <a:rPr b="1" lang="en" sz="2000">
                <a:solidFill>
                  <a:srgbClr val="FF3300"/>
                </a:solidFill>
              </a:rPr>
              <a:t>branching factor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187325" lvl="2" marL="1290637" rtl="0" algn="l">
              <a:lnSpc>
                <a:spcPct val="13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N(nodes)  at level 1        ------       b</a:t>
            </a:r>
            <a:endParaRPr sz="2000">
              <a:solidFill>
                <a:schemeClr val="dk1"/>
              </a:solidFill>
            </a:endParaRPr>
          </a:p>
          <a:p>
            <a:pPr indent="-187325" lvl="2" marL="1290637" rtl="0" algn="l">
              <a:lnSpc>
                <a:spcPct val="13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 N(nodes) at level 2	        ------        b*b</a:t>
            </a:r>
            <a:endParaRPr sz="2000">
              <a:solidFill>
                <a:schemeClr val="dk1"/>
              </a:solidFill>
            </a:endParaRPr>
          </a:p>
          <a:p>
            <a:pPr indent="-187325" lvl="2" marL="1290637" rtl="0" algn="l">
              <a:lnSpc>
                <a:spcPct val="13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N(nodes) at level  d+1   ------       </a:t>
            </a:r>
            <a:r>
              <a:rPr i="1" lang="en" sz="2000">
                <a:solidFill>
                  <a:schemeClr val="dk1"/>
                </a:solidFill>
              </a:rPr>
              <a:t>b</a:t>
            </a:r>
            <a:r>
              <a:rPr baseline="30000" i="1" lang="en" sz="2000">
                <a:solidFill>
                  <a:schemeClr val="dk1"/>
                </a:solidFill>
              </a:rPr>
              <a:t>d+1</a:t>
            </a:r>
            <a:r>
              <a:rPr lang="en" sz="2000">
                <a:solidFill>
                  <a:schemeClr val="dk1"/>
                </a:solidFill>
              </a:rPr>
              <a:t>- b   [from, b(b</a:t>
            </a:r>
            <a:r>
              <a:rPr baseline="30000" lang="en" sz="2000">
                <a:solidFill>
                  <a:schemeClr val="dk1"/>
                </a:solidFill>
              </a:rPr>
              <a:t>d</a:t>
            </a:r>
            <a:r>
              <a:rPr lang="en" sz="2000">
                <a:solidFill>
                  <a:schemeClr val="dk1"/>
                </a:solidFill>
              </a:rPr>
              <a:t>-1)]</a:t>
            </a:r>
            <a:endParaRPr sz="2000">
              <a:solidFill>
                <a:schemeClr val="dk1"/>
              </a:solidFill>
            </a:endParaRPr>
          </a:p>
          <a:p>
            <a:pPr indent="-246062" lvl="0" marL="427037" rtl="0" algn="l">
              <a:lnSpc>
                <a:spcPct val="134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Results in: </a:t>
            </a:r>
            <a:r>
              <a:rPr i="1" lang="en" sz="2000">
                <a:solidFill>
                  <a:schemeClr val="dk1"/>
                </a:solidFill>
              </a:rPr>
              <a:t>b+b</a:t>
            </a:r>
            <a:r>
              <a:rPr baseline="30000" i="1" lang="en" sz="2000">
                <a:solidFill>
                  <a:schemeClr val="dk1"/>
                </a:solidFill>
              </a:rPr>
              <a:t>2</a:t>
            </a:r>
            <a:r>
              <a:rPr i="1" lang="en" sz="2000">
                <a:solidFill>
                  <a:schemeClr val="dk1"/>
                </a:solidFill>
              </a:rPr>
              <a:t>+b</a:t>
            </a:r>
            <a:r>
              <a:rPr baseline="30000" i="1" lang="en" sz="2000">
                <a:solidFill>
                  <a:schemeClr val="dk1"/>
                </a:solidFill>
              </a:rPr>
              <a:t>3</a:t>
            </a:r>
            <a:r>
              <a:rPr lang="en" sz="2000">
                <a:solidFill>
                  <a:schemeClr val="dk1"/>
                </a:solidFill>
              </a:rPr>
              <a:t>+… +</a:t>
            </a:r>
            <a:r>
              <a:rPr i="1" lang="en" sz="2000">
                <a:solidFill>
                  <a:schemeClr val="dk1"/>
                </a:solidFill>
              </a:rPr>
              <a:t>b</a:t>
            </a:r>
            <a:r>
              <a:rPr baseline="30000" i="1" lang="en" sz="2000">
                <a:solidFill>
                  <a:schemeClr val="dk1"/>
                </a:solidFill>
              </a:rPr>
              <a:t>d</a:t>
            </a:r>
            <a:r>
              <a:rPr lang="en" sz="2000">
                <a:solidFill>
                  <a:schemeClr val="dk1"/>
                </a:solidFill>
              </a:rPr>
              <a:t> + </a:t>
            </a:r>
            <a:r>
              <a:rPr i="1" lang="en" sz="2000">
                <a:solidFill>
                  <a:schemeClr val="dk1"/>
                </a:solidFill>
              </a:rPr>
              <a:t>(b</a:t>
            </a:r>
            <a:r>
              <a:rPr baseline="30000" i="1" lang="en" sz="2000">
                <a:solidFill>
                  <a:schemeClr val="dk1"/>
                </a:solidFill>
              </a:rPr>
              <a:t>d+1</a:t>
            </a:r>
            <a:r>
              <a:rPr i="1" lang="en" sz="2000">
                <a:solidFill>
                  <a:schemeClr val="dk1"/>
                </a:solidFill>
              </a:rPr>
              <a:t>-b</a:t>
            </a:r>
            <a:r>
              <a:rPr lang="en" sz="2000">
                <a:solidFill>
                  <a:schemeClr val="dk1"/>
                </a:solidFill>
              </a:rPr>
              <a:t>) = O(b</a:t>
            </a:r>
            <a:r>
              <a:rPr baseline="30000" lang="en" sz="2000">
                <a:solidFill>
                  <a:schemeClr val="dk1"/>
                </a:solidFill>
              </a:rPr>
              <a:t>d+1</a:t>
            </a:r>
            <a:r>
              <a:rPr lang="en" sz="2000">
                <a:solidFill>
                  <a:schemeClr val="dk1"/>
                </a:solidFill>
              </a:rPr>
              <a:t>)</a:t>
            </a:r>
            <a:r>
              <a:rPr baseline="30000" i="1" lang="en" sz="2000">
                <a:solidFill>
                  <a:schemeClr val="dk1"/>
                </a:solidFill>
              </a:rPr>
              <a:t>   </a:t>
            </a:r>
            <a:r>
              <a:rPr lang="en" sz="2000">
                <a:solidFill>
                  <a:schemeClr val="dk1"/>
                </a:solidFill>
              </a:rPr>
              <a:t>         </a:t>
            </a:r>
            <a:endParaRPr sz="2000"/>
          </a:p>
        </p:txBody>
      </p:sp>
      <p:sp>
        <p:nvSpPr>
          <p:cNvPr id="1870" name="Google Shape;187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1" name="Google Shape;1871;p24"/>
          <p:cNvSpPr txBox="1"/>
          <p:nvPr/>
        </p:nvSpPr>
        <p:spPr>
          <a:xfrm>
            <a:off x="6077775" y="3546200"/>
            <a:ext cx="2754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Assuming, goal state is not explored/expanded</a:t>
            </a:r>
            <a:endParaRPr b="0" i="0" sz="14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2" name="Google Shape;1872;p24"/>
          <p:cNvSpPr/>
          <p:nvPr/>
        </p:nvSpPr>
        <p:spPr>
          <a:xfrm>
            <a:off x="4506877" y="3897800"/>
            <a:ext cx="1560850" cy="278775"/>
          </a:xfrm>
          <a:custGeom>
            <a:rect b="b" l="l" r="r" t="t"/>
            <a:pathLst>
              <a:path extrusionOk="0" h="11151" w="62434">
                <a:moveTo>
                  <a:pt x="62434" y="7233"/>
                </a:moveTo>
                <a:cubicBezTo>
                  <a:pt x="52790" y="7836"/>
                  <a:pt x="14348" y="12056"/>
                  <a:pt x="4570" y="10850"/>
                </a:cubicBezTo>
                <a:cubicBezTo>
                  <a:pt x="-5208" y="9645"/>
                  <a:pt x="3900" y="1808"/>
                  <a:pt x="376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siva"/>
              <a:buNone/>
            </a:pPr>
            <a:r>
              <a:rPr lang="en" sz="3000"/>
              <a:t>Time &amp; Space Complexity</a:t>
            </a:r>
            <a:endParaRPr sz="3000"/>
          </a:p>
        </p:txBody>
      </p:sp>
      <p:sp>
        <p:nvSpPr>
          <p:cNvPr id="1878" name="Google Shape;187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6062" lvl="0" marL="427037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Every node must reside in memory. (</a:t>
            </a:r>
            <a:r>
              <a:rPr b="1" lang="en" sz="2000">
                <a:solidFill>
                  <a:schemeClr val="dk1"/>
                </a:solidFill>
              </a:rPr>
              <a:t>where to go and which are visited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246062" lvl="0" marL="427037" rtl="0" algn="l">
              <a:lnSpc>
                <a:spcPct val="134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So space complexity is as same as time complexity.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879" name="Google Shape;187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siva"/>
              <a:buNone/>
            </a:pPr>
            <a:r>
              <a:rPr lang="en" sz="3000"/>
              <a:t>BFS: Summary</a:t>
            </a:r>
            <a:endParaRPr sz="3000"/>
          </a:p>
        </p:txBody>
      </p:sp>
      <p:sp>
        <p:nvSpPr>
          <p:cNvPr id="1885" name="Google Shape;188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6062" lvl="0" marL="427037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Complete?</a:t>
            </a:r>
            <a:r>
              <a:rPr lang="en" sz="2000">
                <a:solidFill>
                  <a:srgbClr val="CC0099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Yes (if </a:t>
            </a:r>
            <a:r>
              <a:rPr i="1" lang="en" sz="2000">
                <a:solidFill>
                  <a:schemeClr val="dk1"/>
                </a:solidFill>
              </a:rPr>
              <a:t>b</a:t>
            </a:r>
            <a:r>
              <a:rPr lang="en" sz="2000">
                <a:solidFill>
                  <a:schemeClr val="dk1"/>
                </a:solidFill>
              </a:rPr>
              <a:t> is finite and d is not infinite)</a:t>
            </a:r>
            <a:endParaRPr sz="2000">
              <a:solidFill>
                <a:schemeClr val="dk1"/>
              </a:solidFill>
            </a:endParaRPr>
          </a:p>
          <a:p>
            <a:pPr indent="-246062" lvl="0" marL="427037" rtl="0" algn="l">
              <a:lnSpc>
                <a:spcPct val="104000"/>
              </a:lnSpc>
              <a:spcBef>
                <a:spcPts val="70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Time?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i="1" lang="en" sz="2000">
                <a:solidFill>
                  <a:schemeClr val="dk1"/>
                </a:solidFill>
              </a:rPr>
              <a:t>1+b+b</a:t>
            </a:r>
            <a:r>
              <a:rPr baseline="30000" i="1" lang="en" sz="2000">
                <a:solidFill>
                  <a:schemeClr val="dk1"/>
                </a:solidFill>
              </a:rPr>
              <a:t>2</a:t>
            </a:r>
            <a:r>
              <a:rPr i="1" lang="en" sz="2000">
                <a:solidFill>
                  <a:schemeClr val="dk1"/>
                </a:solidFill>
              </a:rPr>
              <a:t>+b</a:t>
            </a:r>
            <a:r>
              <a:rPr baseline="30000" i="1" lang="en" sz="2000">
                <a:solidFill>
                  <a:schemeClr val="dk1"/>
                </a:solidFill>
              </a:rPr>
              <a:t>3</a:t>
            </a:r>
            <a:r>
              <a:rPr lang="en" sz="2000">
                <a:solidFill>
                  <a:schemeClr val="dk1"/>
                </a:solidFill>
              </a:rPr>
              <a:t>+… +</a:t>
            </a:r>
            <a:r>
              <a:rPr i="1" lang="en" sz="2000">
                <a:solidFill>
                  <a:schemeClr val="dk1"/>
                </a:solidFill>
              </a:rPr>
              <a:t>b</a:t>
            </a:r>
            <a:r>
              <a:rPr baseline="30000" i="1" lang="en" sz="2000">
                <a:solidFill>
                  <a:schemeClr val="dk1"/>
                </a:solidFill>
              </a:rPr>
              <a:t>d</a:t>
            </a:r>
            <a:r>
              <a:rPr lang="en" sz="2000">
                <a:solidFill>
                  <a:schemeClr val="dk1"/>
                </a:solidFill>
              </a:rPr>
              <a:t> + </a:t>
            </a:r>
            <a:r>
              <a:rPr i="1" lang="en" sz="2000">
                <a:solidFill>
                  <a:schemeClr val="dk1"/>
                </a:solidFill>
              </a:rPr>
              <a:t>(b</a:t>
            </a:r>
            <a:r>
              <a:rPr baseline="30000" i="1" lang="en" sz="2000">
                <a:solidFill>
                  <a:schemeClr val="dk1"/>
                </a:solidFill>
              </a:rPr>
              <a:t>d+1</a:t>
            </a:r>
            <a:r>
              <a:rPr i="1" lang="en" sz="2000">
                <a:solidFill>
                  <a:schemeClr val="dk1"/>
                </a:solidFill>
              </a:rPr>
              <a:t>-b</a:t>
            </a:r>
            <a:r>
              <a:rPr lang="en" sz="2000">
                <a:solidFill>
                  <a:schemeClr val="dk1"/>
                </a:solidFill>
              </a:rPr>
              <a:t>) = O(b</a:t>
            </a:r>
            <a:r>
              <a:rPr baseline="30000" lang="en" sz="2000">
                <a:solidFill>
                  <a:schemeClr val="dk1"/>
                </a:solidFill>
              </a:rPr>
              <a:t>d+1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246062" lvl="0" marL="427037" rtl="0" algn="l">
              <a:lnSpc>
                <a:spcPct val="104000"/>
              </a:lnSpc>
              <a:spcBef>
                <a:spcPts val="70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Space?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i="1" lang="en" sz="2000">
                <a:solidFill>
                  <a:schemeClr val="dk1"/>
                </a:solidFill>
              </a:rPr>
              <a:t>O(b</a:t>
            </a:r>
            <a:r>
              <a:rPr baseline="30000" i="1" lang="en" sz="2000">
                <a:solidFill>
                  <a:schemeClr val="dk1"/>
                </a:solidFill>
              </a:rPr>
              <a:t>d+1</a:t>
            </a:r>
            <a:r>
              <a:rPr i="1" lang="en" sz="2000">
                <a:solidFill>
                  <a:schemeClr val="dk1"/>
                </a:solidFill>
              </a:rPr>
              <a:t>)</a:t>
            </a:r>
            <a:r>
              <a:rPr lang="en" sz="2000">
                <a:solidFill>
                  <a:schemeClr val="dk1"/>
                </a:solidFill>
              </a:rPr>
              <a:t> (keeps every node in memory)</a:t>
            </a:r>
            <a:endParaRPr sz="2000">
              <a:solidFill>
                <a:schemeClr val="dk1"/>
              </a:solidFill>
            </a:endParaRPr>
          </a:p>
          <a:p>
            <a:pPr indent="-246062" lvl="0" marL="427037" rtl="0" algn="l">
              <a:lnSpc>
                <a:spcPct val="104000"/>
              </a:lnSpc>
              <a:spcBef>
                <a:spcPts val="70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Optimal?</a:t>
            </a:r>
            <a:r>
              <a:rPr lang="en" sz="2000">
                <a:solidFill>
                  <a:schemeClr val="dk1"/>
                </a:solidFill>
              </a:rPr>
              <a:t> Yes (if cost = 1 per step)</a:t>
            </a:r>
            <a:endParaRPr sz="2000"/>
          </a:p>
        </p:txBody>
      </p:sp>
      <p:sp>
        <p:nvSpPr>
          <p:cNvPr id="1886" name="Google Shape;188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siva"/>
              <a:buNone/>
            </a:pPr>
            <a:r>
              <a:rPr lang="en" sz="3000"/>
              <a:t>BFS: Advantages  &amp;  disadvantages</a:t>
            </a:r>
            <a:endParaRPr sz="3000"/>
          </a:p>
        </p:txBody>
      </p:sp>
      <p:sp>
        <p:nvSpPr>
          <p:cNvPr id="1892" name="Google Shape;189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111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n" sz="2000">
                <a:solidFill>
                  <a:schemeClr val="dk1"/>
                </a:solidFill>
              </a:rPr>
              <a:t>Advantage: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04800" lvl="0" marL="411162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⮚"/>
            </a:pPr>
            <a:r>
              <a:rPr lang="en" sz="2000">
                <a:solidFill>
                  <a:schemeClr val="dk1"/>
                </a:solidFill>
              </a:rPr>
              <a:t>Guaranteed to find a solution if exists. Optimal if cost = 1 per step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n" sz="2000">
                <a:solidFill>
                  <a:schemeClr val="dk1"/>
                </a:solidFill>
              </a:rPr>
              <a:t>Disadvantages: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04800" lvl="0" marL="411162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⮚"/>
            </a:pPr>
            <a:r>
              <a:rPr lang="en" sz="2000">
                <a:solidFill>
                  <a:schemeClr val="dk1"/>
                </a:solidFill>
              </a:rPr>
              <a:t>Exponential storage required </a:t>
            </a:r>
            <a:endParaRPr sz="2000">
              <a:solidFill>
                <a:schemeClr val="dk1"/>
              </a:solidFill>
            </a:endParaRPr>
          </a:p>
          <a:p>
            <a:pPr indent="-304800" lvl="0" marL="411162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⮚"/>
            </a:pPr>
            <a:r>
              <a:rPr lang="en" sz="2000">
                <a:solidFill>
                  <a:schemeClr val="dk1"/>
                </a:solidFill>
              </a:rPr>
              <a:t>Time complexity is also very high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Exponential-complexity search algorithms can not be solved using uninformed search methods except for small instances.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93" name="Google Shape;189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UCS: Uniform Cost Search</a:t>
            </a:r>
            <a:endParaRPr/>
          </a:p>
        </p:txBody>
      </p:sp>
      <p:sp>
        <p:nvSpPr>
          <p:cNvPr id="1899" name="Google Shape;189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 Searching algorithm where the path cost as a function (not limited to the number of edges) is extensively included during goal state searching.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0" name="Google Shape;190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600"/>
              <a:buFont typeface="Georgia"/>
              <a:buNone/>
            </a:pPr>
            <a:r>
              <a:rPr b="1" lang="en" sz="3000"/>
              <a:t>Searching for the Minimum Cost Path</a:t>
            </a:r>
            <a:endParaRPr sz="3000"/>
          </a:p>
        </p:txBody>
      </p:sp>
      <p:sp>
        <p:nvSpPr>
          <p:cNvPr id="1906" name="Google Shape;190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General minimum cost path-search problem: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rgbClr val="FF3300"/>
                </a:solidFill>
              </a:rPr>
              <a:t>adds weights or costs</a:t>
            </a:r>
            <a:r>
              <a:rPr lang="en" sz="2000">
                <a:solidFill>
                  <a:schemeClr val="dk1"/>
                </a:solidFill>
              </a:rPr>
              <a:t> to operators (links/edges/nodes)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“Intelligent” expansion of the search tree </a:t>
            </a:r>
            <a:r>
              <a:rPr lang="en" sz="2000">
                <a:solidFill>
                  <a:srgbClr val="FF3300"/>
                </a:solidFill>
              </a:rPr>
              <a:t>should be driven by the cost of the current (partially) built path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907" name="Google Shape;190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600"/>
              <a:buFont typeface="Georgia"/>
              <a:buNone/>
            </a:pPr>
            <a:r>
              <a:rPr b="1" lang="en" sz="3000"/>
              <a:t>Why We Need UCS?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/>
          </a:p>
        </p:txBody>
      </p:sp>
      <p:sp>
        <p:nvSpPr>
          <p:cNvPr id="1913" name="Google Shape;191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111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A breadth-first search finds the </a:t>
            </a:r>
            <a:r>
              <a:rPr lang="en" sz="2000">
                <a:solidFill>
                  <a:srgbClr val="FF3300"/>
                </a:solidFill>
              </a:rPr>
              <a:t>shallowest goal state</a:t>
            </a:r>
            <a:r>
              <a:rPr lang="en" sz="2000">
                <a:solidFill>
                  <a:schemeClr val="dk1"/>
                </a:solidFill>
              </a:rPr>
              <a:t> and will therefore be the cheapest solution </a:t>
            </a:r>
            <a:r>
              <a:rPr lang="en" sz="2000">
                <a:solidFill>
                  <a:srgbClr val="FF3300"/>
                </a:solidFill>
              </a:rPr>
              <a:t>provided the path cost is a function of the depth of the solution</a:t>
            </a:r>
            <a:r>
              <a:rPr lang="en" sz="2000">
                <a:solidFill>
                  <a:schemeClr val="dk1"/>
                </a:solidFill>
              </a:rPr>
              <a:t>. But, if this is not the case, then breadth-first search is not guaranteed to find the optimal (i.e. cheapest solution).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04800" lvl="0" marL="411162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Uniform cost search remedies this by </a:t>
            </a:r>
            <a:r>
              <a:rPr lang="en" sz="2000">
                <a:solidFill>
                  <a:srgbClr val="FF3300"/>
                </a:solidFill>
              </a:rPr>
              <a:t>expanding the lowest cost node on the fringe(queue)</a:t>
            </a:r>
            <a:r>
              <a:rPr lang="en" sz="2000">
                <a:solidFill>
                  <a:schemeClr val="dk1"/>
                </a:solidFill>
              </a:rPr>
              <a:t>, where cost is the path cost</a:t>
            </a:r>
            <a:r>
              <a:rPr i="1"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914" name="Google Shape;191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3f7c39682_0_0"/>
          <p:cNvSpPr txBox="1"/>
          <p:nvPr>
            <p:ph type="title"/>
          </p:nvPr>
        </p:nvSpPr>
        <p:spPr>
          <a:xfrm>
            <a:off x="311700" y="445025"/>
            <a:ext cx="318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Search Strategies</a:t>
            </a:r>
            <a:endParaRPr/>
          </a:p>
        </p:txBody>
      </p:sp>
      <p:sp>
        <p:nvSpPr>
          <p:cNvPr id="76" name="Google Shape;76;g163f7c39682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g163f7c39682_0_0"/>
          <p:cNvSpPr/>
          <p:nvPr/>
        </p:nvSpPr>
        <p:spPr>
          <a:xfrm>
            <a:off x="6549925" y="140675"/>
            <a:ext cx="548700" cy="52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63f7c39682_0_0"/>
          <p:cNvSpPr/>
          <p:nvPr/>
        </p:nvSpPr>
        <p:spPr>
          <a:xfrm>
            <a:off x="4803650" y="925950"/>
            <a:ext cx="548700" cy="52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63f7c39682_0_0"/>
          <p:cNvSpPr/>
          <p:nvPr/>
        </p:nvSpPr>
        <p:spPr>
          <a:xfrm>
            <a:off x="6001213" y="925950"/>
            <a:ext cx="548700" cy="52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163f7c39682_0_0"/>
          <p:cNvSpPr/>
          <p:nvPr/>
        </p:nvSpPr>
        <p:spPr>
          <a:xfrm>
            <a:off x="7098625" y="925950"/>
            <a:ext cx="548700" cy="52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63f7c39682_0_0"/>
          <p:cNvSpPr/>
          <p:nvPr/>
        </p:nvSpPr>
        <p:spPr>
          <a:xfrm>
            <a:off x="8324825" y="925950"/>
            <a:ext cx="548700" cy="52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g163f7c39682_0_0"/>
          <p:cNvCxnSpPr>
            <a:stCxn id="77" idx="3"/>
            <a:endCxn id="78" idx="0"/>
          </p:cNvCxnSpPr>
          <p:nvPr/>
        </p:nvCxnSpPr>
        <p:spPr>
          <a:xfrm flipH="1">
            <a:off x="5078080" y="586486"/>
            <a:ext cx="155220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g163f7c39682_0_0"/>
          <p:cNvCxnSpPr>
            <a:stCxn id="77" idx="4"/>
            <a:endCxn id="79" idx="0"/>
          </p:cNvCxnSpPr>
          <p:nvPr/>
        </p:nvCxnSpPr>
        <p:spPr>
          <a:xfrm flipH="1">
            <a:off x="6275575" y="662975"/>
            <a:ext cx="5487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g163f7c39682_0_0"/>
          <p:cNvCxnSpPr>
            <a:stCxn id="77" idx="4"/>
            <a:endCxn id="80" idx="0"/>
          </p:cNvCxnSpPr>
          <p:nvPr/>
        </p:nvCxnSpPr>
        <p:spPr>
          <a:xfrm>
            <a:off x="6824275" y="662975"/>
            <a:ext cx="5487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g163f7c39682_0_0"/>
          <p:cNvCxnSpPr>
            <a:stCxn id="77" idx="5"/>
            <a:endCxn id="81" idx="0"/>
          </p:cNvCxnSpPr>
          <p:nvPr/>
        </p:nvCxnSpPr>
        <p:spPr>
          <a:xfrm>
            <a:off x="7018270" y="586486"/>
            <a:ext cx="158100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" name="Google Shape;86;g163f7c39682_0_0"/>
          <p:cNvSpPr/>
          <p:nvPr/>
        </p:nvSpPr>
        <p:spPr>
          <a:xfrm>
            <a:off x="4803650" y="1967525"/>
            <a:ext cx="548700" cy="52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63f7c39682_0_0"/>
          <p:cNvSpPr/>
          <p:nvPr/>
        </p:nvSpPr>
        <p:spPr>
          <a:xfrm>
            <a:off x="5937375" y="1967525"/>
            <a:ext cx="548700" cy="52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63f7c39682_0_0"/>
          <p:cNvSpPr/>
          <p:nvPr/>
        </p:nvSpPr>
        <p:spPr>
          <a:xfrm>
            <a:off x="7184775" y="1880550"/>
            <a:ext cx="548700" cy="52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63f7c39682_0_0"/>
          <p:cNvSpPr/>
          <p:nvPr/>
        </p:nvSpPr>
        <p:spPr>
          <a:xfrm>
            <a:off x="7869575" y="2489825"/>
            <a:ext cx="548700" cy="52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163f7c39682_0_0"/>
          <p:cNvSpPr/>
          <p:nvPr/>
        </p:nvSpPr>
        <p:spPr>
          <a:xfrm>
            <a:off x="8524275" y="1924150"/>
            <a:ext cx="548700" cy="52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g163f7c39682_0_0"/>
          <p:cNvCxnSpPr>
            <a:stCxn id="81" idx="4"/>
            <a:endCxn id="89" idx="0"/>
          </p:cNvCxnSpPr>
          <p:nvPr/>
        </p:nvCxnSpPr>
        <p:spPr>
          <a:xfrm flipH="1">
            <a:off x="8144075" y="1448250"/>
            <a:ext cx="455100" cy="10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g163f7c39682_0_0"/>
          <p:cNvCxnSpPr>
            <a:stCxn id="81" idx="4"/>
            <a:endCxn id="90" idx="0"/>
          </p:cNvCxnSpPr>
          <p:nvPr/>
        </p:nvCxnSpPr>
        <p:spPr>
          <a:xfrm>
            <a:off x="8599175" y="1448250"/>
            <a:ext cx="199500" cy="4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g163f7c39682_0_0"/>
          <p:cNvCxnSpPr>
            <a:stCxn id="78" idx="4"/>
            <a:endCxn id="86" idx="1"/>
          </p:cNvCxnSpPr>
          <p:nvPr/>
        </p:nvCxnSpPr>
        <p:spPr>
          <a:xfrm flipH="1">
            <a:off x="4883900" y="1448250"/>
            <a:ext cx="19410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g163f7c39682_0_0"/>
          <p:cNvCxnSpPr>
            <a:stCxn id="79" idx="4"/>
            <a:endCxn id="87" idx="0"/>
          </p:cNvCxnSpPr>
          <p:nvPr/>
        </p:nvCxnSpPr>
        <p:spPr>
          <a:xfrm flipH="1">
            <a:off x="6211663" y="1448250"/>
            <a:ext cx="63900" cy="5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g163f7c39682_0_0"/>
          <p:cNvCxnSpPr>
            <a:stCxn id="80" idx="4"/>
            <a:endCxn id="88" idx="0"/>
          </p:cNvCxnSpPr>
          <p:nvPr/>
        </p:nvCxnSpPr>
        <p:spPr>
          <a:xfrm>
            <a:off x="7372975" y="1448250"/>
            <a:ext cx="861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g163f7c39682_0_0"/>
          <p:cNvSpPr txBox="1"/>
          <p:nvPr/>
        </p:nvSpPr>
        <p:spPr>
          <a:xfrm>
            <a:off x="5482275" y="351625"/>
            <a:ext cx="4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163f7c39682_0_0"/>
          <p:cNvSpPr txBox="1"/>
          <p:nvPr/>
        </p:nvSpPr>
        <p:spPr>
          <a:xfrm>
            <a:off x="6320475" y="504025"/>
            <a:ext cx="4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g163f7c39682_0_0"/>
          <p:cNvSpPr txBox="1"/>
          <p:nvPr/>
        </p:nvSpPr>
        <p:spPr>
          <a:xfrm>
            <a:off x="7158675" y="580225"/>
            <a:ext cx="4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163f7c39682_0_0"/>
          <p:cNvSpPr txBox="1"/>
          <p:nvPr/>
        </p:nvSpPr>
        <p:spPr>
          <a:xfrm>
            <a:off x="7996875" y="504025"/>
            <a:ext cx="4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g163f7c39682_0_0"/>
          <p:cNvSpPr txBox="1"/>
          <p:nvPr/>
        </p:nvSpPr>
        <p:spPr>
          <a:xfrm>
            <a:off x="4720275" y="1494625"/>
            <a:ext cx="4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g163f7c39682_0_0"/>
          <p:cNvSpPr txBox="1"/>
          <p:nvPr/>
        </p:nvSpPr>
        <p:spPr>
          <a:xfrm>
            <a:off x="6015675" y="1418425"/>
            <a:ext cx="4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g163f7c39682_0_0"/>
          <p:cNvSpPr txBox="1"/>
          <p:nvPr/>
        </p:nvSpPr>
        <p:spPr>
          <a:xfrm>
            <a:off x="7158675" y="1418425"/>
            <a:ext cx="4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g163f7c39682_0_0"/>
          <p:cNvSpPr txBox="1"/>
          <p:nvPr/>
        </p:nvSpPr>
        <p:spPr>
          <a:xfrm>
            <a:off x="8682675" y="1418425"/>
            <a:ext cx="4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104;g163f7c39682_0_0"/>
          <p:cNvSpPr txBox="1"/>
          <p:nvPr/>
        </p:nvSpPr>
        <p:spPr>
          <a:xfrm>
            <a:off x="8149275" y="1570825"/>
            <a:ext cx="4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105;g163f7c39682_0_0"/>
          <p:cNvSpPr txBox="1"/>
          <p:nvPr/>
        </p:nvSpPr>
        <p:spPr>
          <a:xfrm>
            <a:off x="301375" y="1285875"/>
            <a:ext cx="3184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a state, with an action a new state is reached.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Through search algorithms we </a:t>
            </a:r>
            <a:r>
              <a:rPr b="1" i="0" lang="en" sz="14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traverse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these states, more specifically we find </a:t>
            </a:r>
            <a:r>
              <a:rPr b="1" i="0" lang="en" sz="14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order of traversing these/a set of these nodes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a purpose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siva"/>
              <a:buNone/>
            </a:pPr>
            <a:r>
              <a:rPr lang="en" sz="3000"/>
              <a:t>Features of UCS</a:t>
            </a:r>
            <a:endParaRPr sz="3000"/>
          </a:p>
        </p:txBody>
      </p:sp>
      <p:sp>
        <p:nvSpPr>
          <p:cNvPr id="1920" name="Google Shape;192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111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Cost of a node n, is the total cost of the path from the root of the tree to n.</a:t>
            </a:r>
            <a:endParaRPr sz="2000">
              <a:solidFill>
                <a:schemeClr val="dk1"/>
              </a:solidFill>
            </a:endParaRPr>
          </a:p>
          <a:p>
            <a:pPr indent="-260350" lvl="1" marL="7397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" sz="2000">
                <a:solidFill>
                  <a:schemeClr val="dk1"/>
                </a:solidFill>
              </a:rPr>
              <a:t>usually we write this as “g” or “g(n)”</a:t>
            </a:r>
            <a:endParaRPr sz="2000">
              <a:solidFill>
                <a:schemeClr val="dk1"/>
              </a:solidFill>
            </a:endParaRPr>
          </a:p>
          <a:p>
            <a:pPr indent="-317500" lvl="0" marL="41116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“Search all nodes of cost c before those of cost c+1”. 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175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1" lang="en" sz="2000">
                <a:solidFill>
                  <a:schemeClr val="dk1"/>
                </a:solidFill>
              </a:rPr>
              <a:t>So in UCS we need to</a:t>
            </a:r>
            <a:endParaRPr sz="2000">
              <a:solidFill>
                <a:schemeClr val="dk1"/>
              </a:solidFill>
            </a:endParaRPr>
          </a:p>
          <a:p>
            <a:pPr indent="-260350" lvl="1" marL="739775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explicitly </a:t>
            </a:r>
            <a:r>
              <a:rPr lang="en" sz="2000">
                <a:solidFill>
                  <a:srgbClr val="FF3300"/>
                </a:solidFill>
              </a:rPr>
              <a:t>store the cost</a:t>
            </a:r>
            <a:r>
              <a:rPr lang="en" sz="2000">
                <a:solidFill>
                  <a:schemeClr val="dk1"/>
                </a:solidFill>
              </a:rPr>
              <a:t> g of a node</a:t>
            </a:r>
            <a:endParaRPr sz="2000">
              <a:solidFill>
                <a:schemeClr val="dk1"/>
              </a:solidFill>
            </a:endParaRPr>
          </a:p>
          <a:p>
            <a:pPr indent="-260350" lvl="1" marL="739775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explicitly </a:t>
            </a:r>
            <a:r>
              <a:rPr lang="en" sz="2000">
                <a:solidFill>
                  <a:srgbClr val="FF3300"/>
                </a:solidFill>
              </a:rPr>
              <a:t>use such costs in deciding the ordering</a:t>
            </a:r>
            <a:r>
              <a:rPr lang="en" sz="2000">
                <a:solidFill>
                  <a:schemeClr val="dk1"/>
                </a:solidFill>
              </a:rPr>
              <a:t> in the queue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921" name="Google Shape;19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" sz="3000"/>
              <a:t>How to Implement UCS?</a:t>
            </a:r>
            <a:endParaRPr sz="3000"/>
          </a:p>
        </p:txBody>
      </p:sp>
      <p:sp>
        <p:nvSpPr>
          <p:cNvPr id="1927" name="Google Shape;192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1116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In UCS we have to expand </a:t>
            </a:r>
            <a:r>
              <a:rPr lang="en" sz="2000">
                <a:solidFill>
                  <a:srgbClr val="FF3300"/>
                </a:solidFill>
              </a:rPr>
              <a:t>least cost node first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292100" lvl="0" marL="411162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</a:rPr>
              <a:t>So the implementation requires </a:t>
            </a:r>
            <a:r>
              <a:rPr lang="en" sz="2000">
                <a:solidFill>
                  <a:srgbClr val="FF3300"/>
                </a:solidFill>
              </a:rPr>
              <a:t>increasing cost order</a:t>
            </a:r>
            <a:r>
              <a:rPr lang="en" sz="2000">
                <a:solidFill>
                  <a:schemeClr val="dk1"/>
                </a:solidFill>
              </a:rPr>
              <a:t> queue called </a:t>
            </a:r>
            <a:r>
              <a:rPr b="1" lang="en" sz="2000">
                <a:solidFill>
                  <a:srgbClr val="0000FF"/>
                </a:solidFill>
              </a:rPr>
              <a:t>priority queue </a:t>
            </a:r>
            <a:r>
              <a:rPr lang="en" sz="2000">
                <a:solidFill>
                  <a:schemeClr val="dk1"/>
                </a:solidFill>
              </a:rPr>
              <a:t>where -highest priority removed first, not just by order of arrival.</a:t>
            </a:r>
            <a:endParaRPr sz="2000">
              <a:solidFill>
                <a:schemeClr val="dk1"/>
              </a:solidFill>
            </a:endParaRPr>
          </a:p>
          <a:p>
            <a:pPr indent="-304800" lvl="0" marL="411162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3333CC"/>
                </a:solidFill>
              </a:rPr>
              <a:t>UCS Intuition:</a:t>
            </a:r>
            <a:r>
              <a:rPr lang="en" sz="2000">
                <a:solidFill>
                  <a:schemeClr val="dk1"/>
                </a:solidFill>
              </a:rPr>
              <a:t> At each step, we try to take the state which is currently at minimum cost than others. So, eventually we reach the goal state using the minimum cost path.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928" name="Google Shape;192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4" name="Google Shape;1934;p33"/>
          <p:cNvSpPr txBox="1"/>
          <p:nvPr/>
        </p:nvSpPr>
        <p:spPr>
          <a:xfrm>
            <a:off x="152400" y="152400"/>
            <a:ext cx="335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 the following problem…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5" name="Google Shape;1935;p33"/>
          <p:cNvSpPr txBox="1"/>
          <p:nvPr/>
        </p:nvSpPr>
        <p:spPr>
          <a:xfrm>
            <a:off x="5509267" y="1413954"/>
            <a:ext cx="4842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33"/>
          <p:cNvSpPr txBox="1"/>
          <p:nvPr/>
        </p:nvSpPr>
        <p:spPr>
          <a:xfrm>
            <a:off x="2743200" y="1413954"/>
            <a:ext cx="4842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33"/>
          <p:cNvSpPr txBox="1"/>
          <p:nvPr/>
        </p:nvSpPr>
        <p:spPr>
          <a:xfrm>
            <a:off x="8413638" y="1413954"/>
            <a:ext cx="4842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8" name="Google Shape;1938;p33"/>
          <p:cNvSpPr txBox="1"/>
          <p:nvPr/>
        </p:nvSpPr>
        <p:spPr>
          <a:xfrm>
            <a:off x="5509267" y="152400"/>
            <a:ext cx="4842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9" name="Google Shape;1939;p33"/>
          <p:cNvCxnSpPr/>
          <p:nvPr/>
        </p:nvCxnSpPr>
        <p:spPr>
          <a:xfrm rot="10800000">
            <a:off x="3227167" y="1644961"/>
            <a:ext cx="22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0" name="Google Shape;1940;p33"/>
          <p:cNvCxnSpPr/>
          <p:nvPr/>
        </p:nvCxnSpPr>
        <p:spPr>
          <a:xfrm>
            <a:off x="5993329" y="1644961"/>
            <a:ext cx="242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1" name="Google Shape;1941;p33"/>
          <p:cNvCxnSpPr>
            <a:stCxn id="1936" idx="2"/>
          </p:cNvCxnSpPr>
          <p:nvPr/>
        </p:nvCxnSpPr>
        <p:spPr>
          <a:xfrm>
            <a:off x="2985300" y="1937154"/>
            <a:ext cx="2523900" cy="103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2" name="Google Shape;1942;p33"/>
          <p:cNvCxnSpPr/>
          <p:nvPr/>
        </p:nvCxnSpPr>
        <p:spPr>
          <a:xfrm flipH="1" rot="10800000">
            <a:off x="5993329" y="1874613"/>
            <a:ext cx="2662200" cy="109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3" name="Google Shape;1943;p33"/>
          <p:cNvCxnSpPr/>
          <p:nvPr/>
        </p:nvCxnSpPr>
        <p:spPr>
          <a:xfrm flipH="1" rot="10800000">
            <a:off x="2985231" y="383453"/>
            <a:ext cx="2523900" cy="103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4" name="Google Shape;1944;p33"/>
          <p:cNvCxnSpPr/>
          <p:nvPr/>
        </p:nvCxnSpPr>
        <p:spPr>
          <a:xfrm>
            <a:off x="5993329" y="383408"/>
            <a:ext cx="2662200" cy="103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5" name="Google Shape;1945;p33"/>
          <p:cNvSpPr txBox="1"/>
          <p:nvPr/>
        </p:nvSpPr>
        <p:spPr>
          <a:xfrm>
            <a:off x="3642172" y="2409917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33"/>
          <p:cNvSpPr txBox="1"/>
          <p:nvPr/>
        </p:nvSpPr>
        <p:spPr>
          <a:xfrm>
            <a:off x="3573020" y="550785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33"/>
          <p:cNvSpPr txBox="1"/>
          <p:nvPr/>
        </p:nvSpPr>
        <p:spPr>
          <a:xfrm>
            <a:off x="7583818" y="484388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p33"/>
          <p:cNvSpPr txBox="1"/>
          <p:nvPr/>
        </p:nvSpPr>
        <p:spPr>
          <a:xfrm>
            <a:off x="7652970" y="2343520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33"/>
          <p:cNvSpPr txBox="1"/>
          <p:nvPr/>
        </p:nvSpPr>
        <p:spPr>
          <a:xfrm>
            <a:off x="6753998" y="1148363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33"/>
          <p:cNvSpPr txBox="1"/>
          <p:nvPr/>
        </p:nvSpPr>
        <p:spPr>
          <a:xfrm>
            <a:off x="4264537" y="1148363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Google Shape;1951;p33"/>
          <p:cNvSpPr txBox="1"/>
          <p:nvPr/>
        </p:nvSpPr>
        <p:spPr>
          <a:xfrm>
            <a:off x="5509267" y="2741905"/>
            <a:ext cx="4842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2" name="Google Shape;1952;p33"/>
          <p:cNvSpPr txBox="1"/>
          <p:nvPr/>
        </p:nvSpPr>
        <p:spPr>
          <a:xfrm>
            <a:off x="266700" y="3429000"/>
            <a:ext cx="75993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5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Comic Sans MS"/>
              <a:buChar char="❖"/>
            </a:pPr>
            <a:r>
              <a:rPr b="0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find the shortest route from node S to node G;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95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Comic Sans MS"/>
              <a:buChar char="❖"/>
            </a:pPr>
            <a:r>
              <a:rPr b="0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Here, node S is the initial state and node G is the goal state. 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95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Comic Sans MS"/>
              <a:buChar char="❖"/>
            </a:pPr>
            <a:r>
              <a:rPr b="0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terms of path cost, the route </a:t>
            </a:r>
            <a:r>
              <a:rPr b="0" i="1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SBG</a:t>
            </a:r>
            <a:r>
              <a:rPr b="0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cheapest route.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95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Noto Sans Symbols"/>
              <a:buChar char="❖"/>
            </a:pPr>
            <a:r>
              <a:rPr b="0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However, if we use </a:t>
            </a:r>
            <a:r>
              <a:rPr b="1" i="0" lang="en" sz="15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BFS on</a:t>
            </a:r>
            <a:r>
              <a:rPr b="0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problem it might find the non-optimal path. Ex,  </a:t>
            </a:r>
            <a:r>
              <a:rPr b="0" i="1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SAG</a:t>
            </a:r>
            <a:r>
              <a:rPr b="0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assuming that A is the first node to be expanded at level 1. 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3" name="Google Shape;1953;p33"/>
          <p:cNvSpPr txBox="1"/>
          <p:nvPr/>
        </p:nvSpPr>
        <p:spPr>
          <a:xfrm>
            <a:off x="341550" y="760075"/>
            <a:ext cx="2069400" cy="831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possible valid BFS generated path (S-A-G),cost=11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4" name="Google Shape;1954;p33"/>
          <p:cNvSpPr txBox="1"/>
          <p:nvPr/>
        </p:nvSpPr>
        <p:spPr>
          <a:xfrm>
            <a:off x="341550" y="1903075"/>
            <a:ext cx="2069400" cy="831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valid UCS generated solution (S-B-G), cost=10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0" name="Google Shape;1960;p34"/>
          <p:cNvSpPr txBox="1"/>
          <p:nvPr/>
        </p:nvSpPr>
        <p:spPr>
          <a:xfrm>
            <a:off x="152400" y="152400"/>
            <a:ext cx="335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 the following problem…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1" name="Google Shape;1961;p34"/>
          <p:cNvSpPr txBox="1"/>
          <p:nvPr/>
        </p:nvSpPr>
        <p:spPr>
          <a:xfrm>
            <a:off x="5509267" y="1413954"/>
            <a:ext cx="4842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2" name="Google Shape;1962;p34"/>
          <p:cNvSpPr txBox="1"/>
          <p:nvPr/>
        </p:nvSpPr>
        <p:spPr>
          <a:xfrm>
            <a:off x="2743200" y="1413954"/>
            <a:ext cx="4842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p34"/>
          <p:cNvSpPr txBox="1"/>
          <p:nvPr/>
        </p:nvSpPr>
        <p:spPr>
          <a:xfrm>
            <a:off x="8413638" y="1413954"/>
            <a:ext cx="4842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34"/>
          <p:cNvSpPr txBox="1"/>
          <p:nvPr/>
        </p:nvSpPr>
        <p:spPr>
          <a:xfrm>
            <a:off x="5509267" y="152400"/>
            <a:ext cx="4842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5" name="Google Shape;1965;p34"/>
          <p:cNvCxnSpPr/>
          <p:nvPr/>
        </p:nvCxnSpPr>
        <p:spPr>
          <a:xfrm rot="10800000">
            <a:off x="3227167" y="1644961"/>
            <a:ext cx="22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6" name="Google Shape;1966;p34"/>
          <p:cNvCxnSpPr/>
          <p:nvPr/>
        </p:nvCxnSpPr>
        <p:spPr>
          <a:xfrm>
            <a:off x="5993329" y="1644961"/>
            <a:ext cx="242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7" name="Google Shape;1967;p34"/>
          <p:cNvCxnSpPr>
            <a:stCxn id="1962" idx="2"/>
          </p:cNvCxnSpPr>
          <p:nvPr/>
        </p:nvCxnSpPr>
        <p:spPr>
          <a:xfrm>
            <a:off x="2985300" y="1937154"/>
            <a:ext cx="2523900" cy="103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8" name="Google Shape;1968;p34"/>
          <p:cNvCxnSpPr/>
          <p:nvPr/>
        </p:nvCxnSpPr>
        <p:spPr>
          <a:xfrm flipH="1" rot="10800000">
            <a:off x="5993329" y="1874613"/>
            <a:ext cx="2662200" cy="109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9" name="Google Shape;1969;p34"/>
          <p:cNvCxnSpPr/>
          <p:nvPr/>
        </p:nvCxnSpPr>
        <p:spPr>
          <a:xfrm flipH="1" rot="10800000">
            <a:off x="2985231" y="383453"/>
            <a:ext cx="2523900" cy="103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0" name="Google Shape;1970;p34"/>
          <p:cNvCxnSpPr/>
          <p:nvPr/>
        </p:nvCxnSpPr>
        <p:spPr>
          <a:xfrm>
            <a:off x="5993329" y="383408"/>
            <a:ext cx="2662200" cy="103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1" name="Google Shape;1971;p34"/>
          <p:cNvSpPr txBox="1"/>
          <p:nvPr/>
        </p:nvSpPr>
        <p:spPr>
          <a:xfrm>
            <a:off x="3642172" y="2409917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34"/>
          <p:cNvSpPr txBox="1"/>
          <p:nvPr/>
        </p:nvSpPr>
        <p:spPr>
          <a:xfrm>
            <a:off x="3573020" y="550785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p34"/>
          <p:cNvSpPr txBox="1"/>
          <p:nvPr/>
        </p:nvSpPr>
        <p:spPr>
          <a:xfrm>
            <a:off x="7583818" y="484388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34"/>
          <p:cNvSpPr txBox="1"/>
          <p:nvPr/>
        </p:nvSpPr>
        <p:spPr>
          <a:xfrm>
            <a:off x="7652970" y="2343520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p34"/>
          <p:cNvSpPr txBox="1"/>
          <p:nvPr/>
        </p:nvSpPr>
        <p:spPr>
          <a:xfrm>
            <a:off x="6753998" y="1148363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34"/>
          <p:cNvSpPr txBox="1"/>
          <p:nvPr/>
        </p:nvSpPr>
        <p:spPr>
          <a:xfrm>
            <a:off x="4264537" y="1148363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34"/>
          <p:cNvSpPr txBox="1"/>
          <p:nvPr/>
        </p:nvSpPr>
        <p:spPr>
          <a:xfrm>
            <a:off x="5509267" y="2741905"/>
            <a:ext cx="4842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8" name="Google Shape;1978;p34"/>
          <p:cNvGraphicFramePr/>
          <p:nvPr/>
        </p:nvGraphicFramePr>
        <p:xfrm>
          <a:off x="627750" y="373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{17952165-321F-4F57-B1F0-C25B795DF000}</a:tableStyleId>
              </a:tblPr>
              <a:tblGrid>
                <a:gridCol w="533625"/>
                <a:gridCol w="744600"/>
                <a:gridCol w="694350"/>
                <a:gridCol w="627075"/>
                <a:gridCol w="751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INF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INF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INF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INF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9" name="Google Shape;1979;p34"/>
          <p:cNvSpPr txBox="1"/>
          <p:nvPr/>
        </p:nvSpPr>
        <p:spPr>
          <a:xfrm>
            <a:off x="60275" y="944325"/>
            <a:ext cx="2282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Priority Queue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(S,0)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0" name="Google Shape;1980;p34"/>
          <p:cNvSpPr txBox="1"/>
          <p:nvPr/>
        </p:nvSpPr>
        <p:spPr>
          <a:xfrm>
            <a:off x="4495800" y="3657600"/>
            <a:ext cx="2662200" cy="323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Nodes expanded: 0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1" name="Google Shape;1981;p34"/>
          <p:cNvSpPr txBox="1"/>
          <p:nvPr/>
        </p:nvSpPr>
        <p:spPr>
          <a:xfrm>
            <a:off x="4519775" y="4171950"/>
            <a:ext cx="2662200" cy="323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level: 0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7" name="Google Shape;1987;p35"/>
          <p:cNvSpPr txBox="1"/>
          <p:nvPr/>
        </p:nvSpPr>
        <p:spPr>
          <a:xfrm>
            <a:off x="152400" y="152400"/>
            <a:ext cx="335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 the following problem…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8" name="Google Shape;1988;p35"/>
          <p:cNvSpPr txBox="1"/>
          <p:nvPr/>
        </p:nvSpPr>
        <p:spPr>
          <a:xfrm>
            <a:off x="5509267" y="1413954"/>
            <a:ext cx="4842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p35"/>
          <p:cNvSpPr txBox="1"/>
          <p:nvPr/>
        </p:nvSpPr>
        <p:spPr>
          <a:xfrm>
            <a:off x="2743200" y="1413954"/>
            <a:ext cx="4842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Corbel"/>
                <a:ea typeface="Corbel"/>
                <a:cs typeface="Corbel"/>
                <a:sym typeface="Corbe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0" name="Google Shape;1990;p35"/>
          <p:cNvSpPr txBox="1"/>
          <p:nvPr/>
        </p:nvSpPr>
        <p:spPr>
          <a:xfrm>
            <a:off x="8413638" y="1413954"/>
            <a:ext cx="4842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Google Shape;1991;p35"/>
          <p:cNvSpPr txBox="1"/>
          <p:nvPr/>
        </p:nvSpPr>
        <p:spPr>
          <a:xfrm>
            <a:off x="5509267" y="152400"/>
            <a:ext cx="4842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2" name="Google Shape;1992;p35"/>
          <p:cNvCxnSpPr/>
          <p:nvPr/>
        </p:nvCxnSpPr>
        <p:spPr>
          <a:xfrm rot="10800000">
            <a:off x="3227167" y="1644961"/>
            <a:ext cx="22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3" name="Google Shape;1993;p35"/>
          <p:cNvCxnSpPr/>
          <p:nvPr/>
        </p:nvCxnSpPr>
        <p:spPr>
          <a:xfrm>
            <a:off x="5993329" y="1644961"/>
            <a:ext cx="242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4" name="Google Shape;1994;p35"/>
          <p:cNvCxnSpPr>
            <a:stCxn id="1989" idx="2"/>
          </p:cNvCxnSpPr>
          <p:nvPr/>
        </p:nvCxnSpPr>
        <p:spPr>
          <a:xfrm>
            <a:off x="2985300" y="1937154"/>
            <a:ext cx="2523900" cy="103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5" name="Google Shape;1995;p35"/>
          <p:cNvCxnSpPr/>
          <p:nvPr/>
        </p:nvCxnSpPr>
        <p:spPr>
          <a:xfrm flipH="1" rot="10800000">
            <a:off x="5993329" y="1874613"/>
            <a:ext cx="2662200" cy="109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6" name="Google Shape;1996;p35"/>
          <p:cNvCxnSpPr/>
          <p:nvPr/>
        </p:nvCxnSpPr>
        <p:spPr>
          <a:xfrm flipH="1" rot="10800000">
            <a:off x="2985231" y="383453"/>
            <a:ext cx="2523900" cy="103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7" name="Google Shape;1997;p35"/>
          <p:cNvCxnSpPr/>
          <p:nvPr/>
        </p:nvCxnSpPr>
        <p:spPr>
          <a:xfrm>
            <a:off x="5993329" y="383408"/>
            <a:ext cx="2662200" cy="103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8" name="Google Shape;1998;p35"/>
          <p:cNvSpPr txBox="1"/>
          <p:nvPr/>
        </p:nvSpPr>
        <p:spPr>
          <a:xfrm>
            <a:off x="3642172" y="2409917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Google Shape;1999;p35"/>
          <p:cNvSpPr txBox="1"/>
          <p:nvPr/>
        </p:nvSpPr>
        <p:spPr>
          <a:xfrm>
            <a:off x="3573020" y="550785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0" name="Google Shape;2000;p35"/>
          <p:cNvSpPr txBox="1"/>
          <p:nvPr/>
        </p:nvSpPr>
        <p:spPr>
          <a:xfrm>
            <a:off x="7583818" y="484388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1" name="Google Shape;2001;p35"/>
          <p:cNvSpPr txBox="1"/>
          <p:nvPr/>
        </p:nvSpPr>
        <p:spPr>
          <a:xfrm>
            <a:off x="7652970" y="2343520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2" name="Google Shape;2002;p35"/>
          <p:cNvSpPr txBox="1"/>
          <p:nvPr/>
        </p:nvSpPr>
        <p:spPr>
          <a:xfrm>
            <a:off x="6753998" y="1148363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3" name="Google Shape;2003;p35"/>
          <p:cNvSpPr txBox="1"/>
          <p:nvPr/>
        </p:nvSpPr>
        <p:spPr>
          <a:xfrm>
            <a:off x="4264537" y="1148363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4" name="Google Shape;2004;p35"/>
          <p:cNvSpPr txBox="1"/>
          <p:nvPr/>
        </p:nvSpPr>
        <p:spPr>
          <a:xfrm>
            <a:off x="5509267" y="2741905"/>
            <a:ext cx="4842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5" name="Google Shape;2005;p35"/>
          <p:cNvGraphicFramePr/>
          <p:nvPr/>
        </p:nvGraphicFramePr>
        <p:xfrm>
          <a:off x="627750" y="373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{17952165-321F-4F57-B1F0-C25B795DF000}</a:tableStyleId>
              </a:tblPr>
              <a:tblGrid>
                <a:gridCol w="533625"/>
                <a:gridCol w="744600"/>
                <a:gridCol w="694350"/>
                <a:gridCol w="627075"/>
                <a:gridCol w="751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INF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6" name="Google Shape;2006;p35"/>
          <p:cNvSpPr txBox="1"/>
          <p:nvPr/>
        </p:nvSpPr>
        <p:spPr>
          <a:xfrm>
            <a:off x="60275" y="944325"/>
            <a:ext cx="22821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Priority Queue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(A,1)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(B,5)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(C,15)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7" name="Google Shape;2007;p35"/>
          <p:cNvSpPr txBox="1"/>
          <p:nvPr/>
        </p:nvSpPr>
        <p:spPr>
          <a:xfrm>
            <a:off x="4495800" y="3657600"/>
            <a:ext cx="2662200" cy="323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Nodes expanded: 1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8" name="Google Shape;2008;p35"/>
          <p:cNvSpPr txBox="1"/>
          <p:nvPr/>
        </p:nvSpPr>
        <p:spPr>
          <a:xfrm>
            <a:off x="4519775" y="4171950"/>
            <a:ext cx="2662200" cy="323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level: 0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4" name="Google Shape;2014;p36"/>
          <p:cNvSpPr txBox="1"/>
          <p:nvPr/>
        </p:nvSpPr>
        <p:spPr>
          <a:xfrm>
            <a:off x="152400" y="152400"/>
            <a:ext cx="335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 the following problem…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15" name="Google Shape;2015;p36"/>
          <p:cNvSpPr txBox="1"/>
          <p:nvPr/>
        </p:nvSpPr>
        <p:spPr>
          <a:xfrm>
            <a:off x="5509267" y="1413954"/>
            <a:ext cx="4842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Google Shape;2016;p36"/>
          <p:cNvSpPr txBox="1"/>
          <p:nvPr/>
        </p:nvSpPr>
        <p:spPr>
          <a:xfrm>
            <a:off x="2743200" y="1413954"/>
            <a:ext cx="4842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Corbel"/>
                <a:ea typeface="Corbel"/>
                <a:cs typeface="Corbel"/>
                <a:sym typeface="Corbe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36"/>
          <p:cNvSpPr txBox="1"/>
          <p:nvPr/>
        </p:nvSpPr>
        <p:spPr>
          <a:xfrm>
            <a:off x="8413638" y="1413954"/>
            <a:ext cx="484200" cy="5232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p36"/>
          <p:cNvSpPr txBox="1"/>
          <p:nvPr/>
        </p:nvSpPr>
        <p:spPr>
          <a:xfrm>
            <a:off x="5509267" y="152400"/>
            <a:ext cx="4842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9" name="Google Shape;2019;p36"/>
          <p:cNvCxnSpPr/>
          <p:nvPr/>
        </p:nvCxnSpPr>
        <p:spPr>
          <a:xfrm rot="10800000">
            <a:off x="3227167" y="1644961"/>
            <a:ext cx="22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0" name="Google Shape;2020;p36"/>
          <p:cNvCxnSpPr/>
          <p:nvPr/>
        </p:nvCxnSpPr>
        <p:spPr>
          <a:xfrm>
            <a:off x="5993329" y="1644961"/>
            <a:ext cx="242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1" name="Google Shape;2021;p36"/>
          <p:cNvCxnSpPr>
            <a:stCxn id="2016" idx="2"/>
          </p:cNvCxnSpPr>
          <p:nvPr/>
        </p:nvCxnSpPr>
        <p:spPr>
          <a:xfrm>
            <a:off x="2985300" y="1937154"/>
            <a:ext cx="2523900" cy="103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2" name="Google Shape;2022;p36"/>
          <p:cNvCxnSpPr/>
          <p:nvPr/>
        </p:nvCxnSpPr>
        <p:spPr>
          <a:xfrm flipH="1" rot="10800000">
            <a:off x="5993329" y="1874613"/>
            <a:ext cx="2662200" cy="109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3" name="Google Shape;2023;p36"/>
          <p:cNvCxnSpPr/>
          <p:nvPr/>
        </p:nvCxnSpPr>
        <p:spPr>
          <a:xfrm flipH="1" rot="10800000">
            <a:off x="2985231" y="383453"/>
            <a:ext cx="2523900" cy="103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4" name="Google Shape;2024;p36"/>
          <p:cNvCxnSpPr/>
          <p:nvPr/>
        </p:nvCxnSpPr>
        <p:spPr>
          <a:xfrm>
            <a:off x="5993329" y="383408"/>
            <a:ext cx="2662200" cy="103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5" name="Google Shape;2025;p36"/>
          <p:cNvSpPr txBox="1"/>
          <p:nvPr/>
        </p:nvSpPr>
        <p:spPr>
          <a:xfrm>
            <a:off x="3642172" y="2409917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36"/>
          <p:cNvSpPr txBox="1"/>
          <p:nvPr/>
        </p:nvSpPr>
        <p:spPr>
          <a:xfrm>
            <a:off x="3573020" y="550785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36"/>
          <p:cNvSpPr txBox="1"/>
          <p:nvPr/>
        </p:nvSpPr>
        <p:spPr>
          <a:xfrm>
            <a:off x="7583818" y="484388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36"/>
          <p:cNvSpPr txBox="1"/>
          <p:nvPr/>
        </p:nvSpPr>
        <p:spPr>
          <a:xfrm>
            <a:off x="7652970" y="2343520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36"/>
          <p:cNvSpPr txBox="1"/>
          <p:nvPr/>
        </p:nvSpPr>
        <p:spPr>
          <a:xfrm>
            <a:off x="6753998" y="1148363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0" name="Google Shape;2030;p36"/>
          <p:cNvSpPr txBox="1"/>
          <p:nvPr/>
        </p:nvSpPr>
        <p:spPr>
          <a:xfrm>
            <a:off x="4264537" y="1148363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1" name="Google Shape;2031;p36"/>
          <p:cNvSpPr txBox="1"/>
          <p:nvPr/>
        </p:nvSpPr>
        <p:spPr>
          <a:xfrm>
            <a:off x="5509267" y="2741905"/>
            <a:ext cx="4842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2" name="Google Shape;2032;p36"/>
          <p:cNvGraphicFramePr/>
          <p:nvPr/>
        </p:nvGraphicFramePr>
        <p:xfrm>
          <a:off x="627750" y="373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{17952165-321F-4F57-B1F0-C25B795DF000}</a:tableStyleId>
              </a:tblPr>
              <a:tblGrid>
                <a:gridCol w="533625"/>
                <a:gridCol w="744600"/>
                <a:gridCol w="694350"/>
                <a:gridCol w="627075"/>
                <a:gridCol w="751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3" name="Google Shape;2033;p36"/>
          <p:cNvSpPr txBox="1"/>
          <p:nvPr/>
        </p:nvSpPr>
        <p:spPr>
          <a:xfrm>
            <a:off x="60275" y="944325"/>
            <a:ext cx="22821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Priority Queue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(B,5)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(G,11)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(C,15)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4" name="Google Shape;2034;p36"/>
          <p:cNvSpPr txBox="1"/>
          <p:nvPr/>
        </p:nvSpPr>
        <p:spPr>
          <a:xfrm>
            <a:off x="4495800" y="3657600"/>
            <a:ext cx="2662200" cy="323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Nodes expanded: 2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4519775" y="4171950"/>
            <a:ext cx="2662200" cy="323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level: 1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1" name="Google Shape;2041;p37"/>
          <p:cNvSpPr txBox="1"/>
          <p:nvPr/>
        </p:nvSpPr>
        <p:spPr>
          <a:xfrm>
            <a:off x="152400" y="152400"/>
            <a:ext cx="335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 the following problem…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2" name="Google Shape;2042;p37"/>
          <p:cNvSpPr txBox="1"/>
          <p:nvPr/>
        </p:nvSpPr>
        <p:spPr>
          <a:xfrm>
            <a:off x="5509267" y="1413954"/>
            <a:ext cx="4842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3" name="Google Shape;2043;p37"/>
          <p:cNvSpPr txBox="1"/>
          <p:nvPr/>
        </p:nvSpPr>
        <p:spPr>
          <a:xfrm>
            <a:off x="2743200" y="1413954"/>
            <a:ext cx="4842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Corbel"/>
                <a:ea typeface="Corbel"/>
                <a:cs typeface="Corbel"/>
                <a:sym typeface="Corbe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4" name="Google Shape;2044;p37"/>
          <p:cNvSpPr txBox="1"/>
          <p:nvPr/>
        </p:nvSpPr>
        <p:spPr>
          <a:xfrm>
            <a:off x="8413638" y="1413954"/>
            <a:ext cx="484200" cy="523200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5" name="Google Shape;2045;p37"/>
          <p:cNvSpPr txBox="1"/>
          <p:nvPr/>
        </p:nvSpPr>
        <p:spPr>
          <a:xfrm>
            <a:off x="5509267" y="152400"/>
            <a:ext cx="4842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6" name="Google Shape;2046;p37"/>
          <p:cNvCxnSpPr/>
          <p:nvPr/>
        </p:nvCxnSpPr>
        <p:spPr>
          <a:xfrm rot="10800000">
            <a:off x="3227167" y="1644961"/>
            <a:ext cx="22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7" name="Google Shape;2047;p37"/>
          <p:cNvCxnSpPr/>
          <p:nvPr/>
        </p:nvCxnSpPr>
        <p:spPr>
          <a:xfrm>
            <a:off x="5993329" y="1644961"/>
            <a:ext cx="242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8" name="Google Shape;2048;p37"/>
          <p:cNvCxnSpPr>
            <a:stCxn id="2043" idx="2"/>
          </p:cNvCxnSpPr>
          <p:nvPr/>
        </p:nvCxnSpPr>
        <p:spPr>
          <a:xfrm>
            <a:off x="2985300" y="1937154"/>
            <a:ext cx="2523900" cy="103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9" name="Google Shape;2049;p37"/>
          <p:cNvCxnSpPr/>
          <p:nvPr/>
        </p:nvCxnSpPr>
        <p:spPr>
          <a:xfrm flipH="1" rot="10800000">
            <a:off x="5993329" y="1874613"/>
            <a:ext cx="2662200" cy="109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0" name="Google Shape;2050;p37"/>
          <p:cNvCxnSpPr/>
          <p:nvPr/>
        </p:nvCxnSpPr>
        <p:spPr>
          <a:xfrm flipH="1" rot="10800000">
            <a:off x="2985231" y="383453"/>
            <a:ext cx="2523900" cy="103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1" name="Google Shape;2051;p37"/>
          <p:cNvCxnSpPr/>
          <p:nvPr/>
        </p:nvCxnSpPr>
        <p:spPr>
          <a:xfrm>
            <a:off x="5993329" y="383408"/>
            <a:ext cx="2662200" cy="103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2" name="Google Shape;2052;p37"/>
          <p:cNvSpPr txBox="1"/>
          <p:nvPr/>
        </p:nvSpPr>
        <p:spPr>
          <a:xfrm>
            <a:off x="3642172" y="2409917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Google Shape;2053;p37"/>
          <p:cNvSpPr txBox="1"/>
          <p:nvPr/>
        </p:nvSpPr>
        <p:spPr>
          <a:xfrm>
            <a:off x="3573020" y="550785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4" name="Google Shape;2054;p37"/>
          <p:cNvSpPr txBox="1"/>
          <p:nvPr/>
        </p:nvSpPr>
        <p:spPr>
          <a:xfrm>
            <a:off x="7583818" y="484388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5" name="Google Shape;2055;p37"/>
          <p:cNvSpPr txBox="1"/>
          <p:nvPr/>
        </p:nvSpPr>
        <p:spPr>
          <a:xfrm>
            <a:off x="7652970" y="2343520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6" name="Google Shape;2056;p37"/>
          <p:cNvSpPr txBox="1"/>
          <p:nvPr/>
        </p:nvSpPr>
        <p:spPr>
          <a:xfrm>
            <a:off x="6753998" y="1148363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Google Shape;2057;p37"/>
          <p:cNvSpPr txBox="1"/>
          <p:nvPr/>
        </p:nvSpPr>
        <p:spPr>
          <a:xfrm>
            <a:off x="4264537" y="1148363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p37"/>
          <p:cNvSpPr txBox="1"/>
          <p:nvPr/>
        </p:nvSpPr>
        <p:spPr>
          <a:xfrm>
            <a:off x="5509267" y="2741905"/>
            <a:ext cx="4842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59" name="Google Shape;2059;p37"/>
          <p:cNvGraphicFramePr/>
          <p:nvPr/>
        </p:nvGraphicFramePr>
        <p:xfrm>
          <a:off x="627750" y="373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{17952165-321F-4F57-B1F0-C25B795DF000}</a:tableStyleId>
              </a:tblPr>
              <a:tblGrid>
                <a:gridCol w="533625"/>
                <a:gridCol w="744600"/>
                <a:gridCol w="694350"/>
                <a:gridCol w="627075"/>
                <a:gridCol w="751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0" name="Google Shape;2060;p37"/>
          <p:cNvSpPr txBox="1"/>
          <p:nvPr/>
        </p:nvSpPr>
        <p:spPr>
          <a:xfrm>
            <a:off x="60275" y="944325"/>
            <a:ext cx="22821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Priority Queue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(G,10)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(G,11)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(C,15)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1" name="Google Shape;2061;p37"/>
          <p:cNvSpPr txBox="1"/>
          <p:nvPr/>
        </p:nvSpPr>
        <p:spPr>
          <a:xfrm>
            <a:off x="4495800" y="3657600"/>
            <a:ext cx="2662200" cy="323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Nodes expanded: 3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2" name="Google Shape;2062;p37"/>
          <p:cNvSpPr txBox="1"/>
          <p:nvPr/>
        </p:nvSpPr>
        <p:spPr>
          <a:xfrm>
            <a:off x="4519775" y="4171950"/>
            <a:ext cx="2662200" cy="323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level: 1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8" name="Google Shape;2068;p38"/>
          <p:cNvSpPr txBox="1"/>
          <p:nvPr/>
        </p:nvSpPr>
        <p:spPr>
          <a:xfrm>
            <a:off x="152400" y="152400"/>
            <a:ext cx="335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 the following problem…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9" name="Google Shape;2069;p38"/>
          <p:cNvSpPr txBox="1"/>
          <p:nvPr/>
        </p:nvSpPr>
        <p:spPr>
          <a:xfrm>
            <a:off x="5509267" y="1413954"/>
            <a:ext cx="4842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0" name="Google Shape;2070;p38"/>
          <p:cNvSpPr txBox="1"/>
          <p:nvPr/>
        </p:nvSpPr>
        <p:spPr>
          <a:xfrm>
            <a:off x="2743200" y="1413954"/>
            <a:ext cx="4842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Corbel"/>
                <a:ea typeface="Corbel"/>
                <a:cs typeface="Corbel"/>
                <a:sym typeface="Corbe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1" name="Google Shape;2071;p38"/>
          <p:cNvSpPr txBox="1"/>
          <p:nvPr/>
        </p:nvSpPr>
        <p:spPr>
          <a:xfrm>
            <a:off x="8413638" y="1413954"/>
            <a:ext cx="484200" cy="52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p38"/>
          <p:cNvSpPr txBox="1"/>
          <p:nvPr/>
        </p:nvSpPr>
        <p:spPr>
          <a:xfrm>
            <a:off x="5509267" y="152400"/>
            <a:ext cx="484200" cy="52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3" name="Google Shape;2073;p38"/>
          <p:cNvCxnSpPr/>
          <p:nvPr/>
        </p:nvCxnSpPr>
        <p:spPr>
          <a:xfrm rot="10800000">
            <a:off x="3227167" y="1644961"/>
            <a:ext cx="2282100" cy="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4" name="Google Shape;2074;p38"/>
          <p:cNvCxnSpPr/>
          <p:nvPr/>
        </p:nvCxnSpPr>
        <p:spPr>
          <a:xfrm>
            <a:off x="5993329" y="1644961"/>
            <a:ext cx="2420400" cy="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5" name="Google Shape;2075;p38"/>
          <p:cNvCxnSpPr>
            <a:stCxn id="2070" idx="2"/>
          </p:cNvCxnSpPr>
          <p:nvPr/>
        </p:nvCxnSpPr>
        <p:spPr>
          <a:xfrm>
            <a:off x="2985300" y="1937154"/>
            <a:ext cx="2523900" cy="103560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6" name="Google Shape;2076;p38"/>
          <p:cNvCxnSpPr/>
          <p:nvPr/>
        </p:nvCxnSpPr>
        <p:spPr>
          <a:xfrm flipH="1" rot="10800000">
            <a:off x="5993329" y="1874613"/>
            <a:ext cx="2662200" cy="109830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7" name="Google Shape;2077;p38"/>
          <p:cNvCxnSpPr/>
          <p:nvPr/>
        </p:nvCxnSpPr>
        <p:spPr>
          <a:xfrm flipH="1" rot="10800000">
            <a:off x="2985231" y="383453"/>
            <a:ext cx="2523900" cy="103050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8" name="Google Shape;2078;p38"/>
          <p:cNvCxnSpPr/>
          <p:nvPr/>
        </p:nvCxnSpPr>
        <p:spPr>
          <a:xfrm>
            <a:off x="5993329" y="383408"/>
            <a:ext cx="2662200" cy="103050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9" name="Google Shape;2079;p38"/>
          <p:cNvSpPr txBox="1"/>
          <p:nvPr/>
        </p:nvSpPr>
        <p:spPr>
          <a:xfrm>
            <a:off x="3642172" y="2409917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38"/>
          <p:cNvSpPr txBox="1"/>
          <p:nvPr/>
        </p:nvSpPr>
        <p:spPr>
          <a:xfrm>
            <a:off x="3573020" y="550785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38"/>
          <p:cNvSpPr txBox="1"/>
          <p:nvPr/>
        </p:nvSpPr>
        <p:spPr>
          <a:xfrm>
            <a:off x="7583818" y="484388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38"/>
          <p:cNvSpPr txBox="1"/>
          <p:nvPr/>
        </p:nvSpPr>
        <p:spPr>
          <a:xfrm>
            <a:off x="7652970" y="2343520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38"/>
          <p:cNvSpPr txBox="1"/>
          <p:nvPr/>
        </p:nvSpPr>
        <p:spPr>
          <a:xfrm>
            <a:off x="6753998" y="1148363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38"/>
          <p:cNvSpPr txBox="1"/>
          <p:nvPr/>
        </p:nvSpPr>
        <p:spPr>
          <a:xfrm>
            <a:off x="4264537" y="1148363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Google Shape;2085;p38"/>
          <p:cNvSpPr txBox="1"/>
          <p:nvPr/>
        </p:nvSpPr>
        <p:spPr>
          <a:xfrm>
            <a:off x="5509267" y="2741905"/>
            <a:ext cx="484200" cy="52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Corbe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6" name="Google Shape;2086;p38"/>
          <p:cNvGraphicFramePr/>
          <p:nvPr/>
        </p:nvGraphicFramePr>
        <p:xfrm>
          <a:off x="627750" y="373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{17952165-321F-4F57-B1F0-C25B795DF000}</a:tableStyleId>
              </a:tblPr>
              <a:tblGrid>
                <a:gridCol w="533625"/>
                <a:gridCol w="744600"/>
                <a:gridCol w="694350"/>
                <a:gridCol w="627075"/>
                <a:gridCol w="751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87" name="Google Shape;2087;p38"/>
          <p:cNvSpPr txBox="1"/>
          <p:nvPr/>
        </p:nvSpPr>
        <p:spPr>
          <a:xfrm>
            <a:off x="60275" y="944325"/>
            <a:ext cx="22821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Priority Queue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(G,11)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(C,15)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8" name="Google Shape;2088;p38"/>
          <p:cNvSpPr txBox="1"/>
          <p:nvPr/>
        </p:nvSpPr>
        <p:spPr>
          <a:xfrm>
            <a:off x="4495800" y="3657600"/>
            <a:ext cx="2662200" cy="323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Nodes expanded: 3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9" name="Google Shape;2089;p38"/>
          <p:cNvSpPr txBox="1"/>
          <p:nvPr/>
        </p:nvSpPr>
        <p:spPr>
          <a:xfrm>
            <a:off x="4519775" y="4171950"/>
            <a:ext cx="2662200" cy="323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level: 2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0" name="Google Shape;2090;p38"/>
          <p:cNvSpPr txBox="1"/>
          <p:nvPr/>
        </p:nvSpPr>
        <p:spPr>
          <a:xfrm>
            <a:off x="391800" y="2380875"/>
            <a:ext cx="24204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Reached Goal State G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 State is not expanded.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3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600"/>
              <a:buFont typeface="Georgia"/>
              <a:buNone/>
            </a:pPr>
            <a:r>
              <a:rPr b="1" lang="en" sz="3000"/>
              <a:t>Properties of UCS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/>
          </a:p>
        </p:txBody>
      </p:sp>
      <p:sp>
        <p:nvSpPr>
          <p:cNvPr id="2096" name="Google Shape;209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111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 New Roman"/>
              <a:buChar char="•"/>
            </a:pPr>
            <a:r>
              <a:rPr b="1" lang="en" sz="2000">
                <a:solidFill>
                  <a:srgbClr val="800000"/>
                </a:solidFill>
              </a:rPr>
              <a:t>Complete?</a:t>
            </a:r>
            <a:r>
              <a:rPr lang="en" sz="2000">
                <a:solidFill>
                  <a:srgbClr val="C00000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lang="en" sz="2000">
                <a:solidFill>
                  <a:srgbClr val="C00000"/>
                </a:solidFill>
              </a:rPr>
              <a:t>	 </a:t>
            </a:r>
            <a:r>
              <a:rPr lang="en" sz="2000">
                <a:solidFill>
                  <a:srgbClr val="150BE1"/>
                </a:solidFill>
              </a:rPr>
              <a:t>Yes,</a:t>
            </a:r>
            <a:r>
              <a:rPr lang="en" sz="2000">
                <a:solidFill>
                  <a:schemeClr val="dk1"/>
                </a:solidFill>
              </a:rPr>
              <a:t> (assuming that operator costs are positive)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</a:rPr>
              <a:t>	We  can guarantee completeness provided the cost of every step is greater than or equal to some small positive constant e i.e. cost/step ≥</a:t>
            </a:r>
            <a:r>
              <a:rPr b="1" lang="en" sz="2000">
                <a:solidFill>
                  <a:schemeClr val="dk1"/>
                </a:solidFill>
              </a:rPr>
              <a:t> e.</a:t>
            </a:r>
            <a:endParaRPr sz="2000">
              <a:solidFill>
                <a:schemeClr val="dk1"/>
              </a:solidFill>
            </a:endParaRPr>
          </a:p>
          <a:p>
            <a:pPr indent="-3175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 New Roman"/>
              <a:buChar char="•"/>
            </a:pPr>
            <a:r>
              <a:rPr b="1" lang="en" sz="2000">
                <a:solidFill>
                  <a:srgbClr val="800000"/>
                </a:solidFill>
              </a:rPr>
              <a:t>Optimal?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50BE1"/>
              </a:buClr>
              <a:buSzPts val="2400"/>
              <a:buFont typeface="Times New Roman"/>
              <a:buNone/>
            </a:pPr>
            <a:r>
              <a:rPr lang="en" sz="2000">
                <a:solidFill>
                  <a:srgbClr val="150BE1"/>
                </a:solidFill>
              </a:rPr>
              <a:t>	Yes,</a:t>
            </a:r>
            <a:r>
              <a:rPr lang="en" sz="2000">
                <a:solidFill>
                  <a:schemeClr val="dk1"/>
                </a:solidFill>
              </a:rPr>
              <a:t> The cost of a path always increases as we go along the path. Therefore the first goal node selected for selected for expansion is the optimal solution.</a:t>
            </a:r>
            <a:endParaRPr sz="2000">
              <a:solidFill>
                <a:schemeClr val="dk1"/>
              </a:solidFill>
            </a:endParaRPr>
          </a:p>
          <a:p>
            <a:pPr indent="-3175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mic Sans MS"/>
              <a:buChar char="•"/>
            </a:pPr>
            <a:r>
              <a:rPr b="1" lang="en" sz="2000">
                <a:solidFill>
                  <a:srgbClr val="800000"/>
                </a:solidFill>
              </a:rPr>
              <a:t>Time?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50BE1"/>
              </a:buClr>
              <a:buSzPts val="2400"/>
              <a:buFont typeface="Times New Roman"/>
              <a:buNone/>
            </a:pPr>
            <a:r>
              <a:rPr lang="en" sz="2000">
                <a:solidFill>
                  <a:srgbClr val="150BE1"/>
                </a:solidFill>
              </a:rPr>
              <a:t>	O(b</a:t>
            </a:r>
            <a:r>
              <a:rPr baseline="30000" lang="en" sz="2000">
                <a:solidFill>
                  <a:srgbClr val="150BE1"/>
                </a:solidFill>
              </a:rPr>
              <a:t>⌈C*/e⌉ </a:t>
            </a:r>
            <a:r>
              <a:rPr lang="en" sz="2000">
                <a:solidFill>
                  <a:srgbClr val="150BE1"/>
                </a:solidFill>
              </a:rPr>
              <a:t>)</a:t>
            </a:r>
            <a:r>
              <a:rPr lang="en" sz="2000">
                <a:solidFill>
                  <a:schemeClr val="dk1"/>
                </a:solidFill>
              </a:rPr>
              <a:t> where, C* : cost of optimal solution (≈</a:t>
            </a:r>
            <a:r>
              <a:rPr lang="en" sz="1500">
                <a:solidFill>
                  <a:schemeClr val="dk1"/>
                </a:solidFill>
              </a:rPr>
              <a:t>O(b</a:t>
            </a:r>
            <a:r>
              <a:rPr baseline="30000" lang="en" sz="1500">
                <a:solidFill>
                  <a:schemeClr val="dk1"/>
                </a:solidFill>
              </a:rPr>
              <a:t>d+1</a:t>
            </a:r>
            <a:r>
              <a:rPr lang="en" sz="1500">
                <a:solidFill>
                  <a:schemeClr val="dk1"/>
                </a:solidFill>
              </a:rPr>
              <a:t>) approx. with level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3175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mic Sans MS"/>
              <a:buChar char="•"/>
            </a:pPr>
            <a:r>
              <a:rPr b="1" lang="en" sz="2000">
                <a:solidFill>
                  <a:srgbClr val="800000"/>
                </a:solidFill>
              </a:rPr>
              <a:t>Space?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</a:rPr>
              <a:t>	 </a:t>
            </a:r>
            <a:r>
              <a:rPr lang="en" sz="2000">
                <a:solidFill>
                  <a:srgbClr val="150BE1"/>
                </a:solidFill>
              </a:rPr>
              <a:t>O(b</a:t>
            </a:r>
            <a:r>
              <a:rPr baseline="30000" lang="en" sz="2000">
                <a:solidFill>
                  <a:srgbClr val="150BE1"/>
                </a:solidFill>
              </a:rPr>
              <a:t>⌈C*/e⌉ </a:t>
            </a:r>
            <a:r>
              <a:rPr lang="en" sz="2000">
                <a:solidFill>
                  <a:srgbClr val="150BE1"/>
                </a:solidFill>
              </a:rPr>
              <a:t>)</a:t>
            </a:r>
            <a:endParaRPr sz="2000"/>
          </a:p>
        </p:txBody>
      </p:sp>
      <p:sp>
        <p:nvSpPr>
          <p:cNvPr id="2097" name="Google Shape;209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8" name="Google Shape;2098;p39"/>
          <p:cNvSpPr txBox="1"/>
          <p:nvPr/>
        </p:nvSpPr>
        <p:spPr>
          <a:xfrm>
            <a:off x="2702350" y="744150"/>
            <a:ext cx="6087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Having cost 0 is a critical case, depends upon relaxation strategy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v.d &gt; u.d+w(u,v)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[Intro to Algo. by Cormen] 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vs </a:t>
            </a:r>
            <a:r>
              <a:rPr b="0" i="0" lang="en" sz="1400" u="none" cap="none" strike="noStrike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v.d &gt;= u.d+w(u,v)   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4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600"/>
              <a:buFont typeface="Georgia"/>
              <a:buNone/>
            </a:pPr>
            <a:r>
              <a:rPr b="1" lang="en" sz="3000"/>
              <a:t>Uniform Cost Search: Algorithm (1)</a:t>
            </a:r>
            <a:endParaRPr sz="3000"/>
          </a:p>
        </p:txBody>
      </p:sp>
      <p:sp>
        <p:nvSpPr>
          <p:cNvPr id="2104" name="Google Shape;2104;p40"/>
          <p:cNvSpPr txBox="1"/>
          <p:nvPr>
            <p:ph idx="1" type="body"/>
          </p:nvPr>
        </p:nvSpPr>
        <p:spPr>
          <a:xfrm>
            <a:off x="311700" y="762350"/>
            <a:ext cx="8520600" cy="380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2900" lvl="0" marL="4111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</a:rPr>
              <a:t>Q is a priority queue sorted on the current cost from the start to the goal.</a:t>
            </a:r>
            <a:endParaRPr sz="32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</a:rPr>
              <a:t>UCS(start, goal, cost){</a:t>
            </a:r>
            <a:endParaRPr sz="32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</a:rPr>
              <a:t>		Q = init_queue()</a:t>
            </a:r>
            <a:endParaRPr sz="32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</a:rPr>
              <a:t>		push (Q, start)</a:t>
            </a:r>
            <a:endParaRPr sz="32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</a:rPr>
              <a:t>		while (! empty(Q))</a:t>
            </a:r>
            <a:endParaRPr sz="32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</a:rPr>
              <a:t>			current = pop_min(Q)</a:t>
            </a:r>
            <a:endParaRPr sz="32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</a:rPr>
              <a:t>			if (current contains goal)</a:t>
            </a:r>
            <a:endParaRPr sz="32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</a:rPr>
              <a:t>				return current</a:t>
            </a:r>
            <a:endParaRPr sz="32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</a:rPr>
              <a:t>			for each child in children(current)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</a:rPr>
              <a:t>		              </a:t>
            </a:r>
            <a:r>
              <a:rPr lang="en" sz="2000">
                <a:solidFill>
                  <a:srgbClr val="FF3300"/>
                </a:solidFill>
              </a:rPr>
              <a:t>push (Q, child using current.tot_cost + cost(current, child))</a:t>
            </a:r>
            <a:endParaRPr sz="3200">
              <a:solidFill>
                <a:srgbClr val="FF3300"/>
              </a:solidFill>
            </a:endParaRPr>
          </a:p>
        </p:txBody>
      </p:sp>
      <p:sp>
        <p:nvSpPr>
          <p:cNvPr id="2105" name="Google Shape;210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6" name="Google Shape;2106;p40"/>
          <p:cNvSpPr txBox="1"/>
          <p:nvPr/>
        </p:nvSpPr>
        <p:spPr>
          <a:xfrm>
            <a:off x="5243950" y="2119675"/>
            <a:ext cx="30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Will get stuck if cost is 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07" name="Google Shape;2107;p40"/>
          <p:cNvCxnSpPr>
            <a:stCxn id="2106" idx="2"/>
          </p:cNvCxnSpPr>
          <p:nvPr/>
        </p:nvCxnSpPr>
        <p:spPr>
          <a:xfrm flipH="1">
            <a:off x="5822200" y="2519875"/>
            <a:ext cx="923700" cy="7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siva"/>
              <a:buNone/>
            </a:pPr>
            <a:r>
              <a:rPr lang="en" sz="3000"/>
              <a:t>Introduction to Search Strategies (Cont.)</a:t>
            </a:r>
            <a:br>
              <a:rPr lang="en" sz="3000"/>
            </a:br>
            <a:endParaRPr sz="3000"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Search Strategies are </a:t>
            </a:r>
            <a:r>
              <a:rPr lang="en" sz="2000">
                <a:solidFill>
                  <a:srgbClr val="FF3300"/>
                </a:solidFill>
              </a:rPr>
              <a:t>evaluated</a:t>
            </a:r>
            <a:r>
              <a:rPr lang="en" sz="2000">
                <a:solidFill>
                  <a:schemeClr val="dk1"/>
                </a:solidFill>
              </a:rPr>
              <a:t> along the following dimensions: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000">
              <a:solidFill>
                <a:srgbClr val="990000"/>
              </a:solidFill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Comic Sans MS"/>
              <a:buChar char="❑"/>
            </a:pPr>
            <a:r>
              <a:rPr lang="en" sz="2000">
                <a:solidFill>
                  <a:srgbClr val="990000"/>
                </a:solidFill>
              </a:rPr>
              <a:t>Completeness</a:t>
            </a:r>
            <a:r>
              <a:rPr lang="en" sz="2000">
                <a:solidFill>
                  <a:schemeClr val="dk1"/>
                </a:solidFill>
              </a:rPr>
              <a:t>: does it always find a solution if one exists?</a:t>
            </a:r>
            <a:endParaRPr sz="20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Comic Sans MS"/>
              <a:buChar char="❑"/>
            </a:pPr>
            <a:r>
              <a:rPr lang="en" sz="2000">
                <a:solidFill>
                  <a:srgbClr val="990000"/>
                </a:solidFill>
              </a:rPr>
              <a:t>Time complexity</a:t>
            </a:r>
            <a:r>
              <a:rPr lang="en" sz="2000">
                <a:solidFill>
                  <a:schemeClr val="dk1"/>
                </a:solidFill>
              </a:rPr>
              <a:t>: number of nodes generated</a:t>
            </a:r>
            <a:endParaRPr sz="20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Comic Sans MS"/>
              <a:buChar char="❑"/>
            </a:pPr>
            <a:r>
              <a:rPr lang="en" sz="2000">
                <a:solidFill>
                  <a:srgbClr val="990000"/>
                </a:solidFill>
              </a:rPr>
              <a:t>Space complexity</a:t>
            </a:r>
            <a:r>
              <a:rPr lang="en" sz="2000">
                <a:solidFill>
                  <a:schemeClr val="dk1"/>
                </a:solidFill>
              </a:rPr>
              <a:t>: maximum number of nodes in memory</a:t>
            </a:r>
            <a:endParaRPr sz="20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Comic Sans MS"/>
              <a:buChar char="❑"/>
            </a:pPr>
            <a:r>
              <a:rPr lang="en" sz="2000">
                <a:solidFill>
                  <a:srgbClr val="990000"/>
                </a:solidFill>
              </a:rPr>
              <a:t>Optimality</a:t>
            </a:r>
            <a:r>
              <a:rPr lang="en" sz="2000">
                <a:solidFill>
                  <a:schemeClr val="dk1"/>
                </a:solidFill>
              </a:rPr>
              <a:t>: does it always find a least-cost solution?</a:t>
            </a:r>
            <a:endParaRPr sz="2000"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4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500"/>
              <a:t>Uniform Cost Search: Algorithm(2) with relaxation</a:t>
            </a:r>
            <a:endParaRPr sz="2500"/>
          </a:p>
        </p:txBody>
      </p:sp>
      <p:sp>
        <p:nvSpPr>
          <p:cNvPr id="2113" name="Google Shape;2113;p41"/>
          <p:cNvSpPr txBox="1"/>
          <p:nvPr>
            <p:ph idx="1" type="body"/>
          </p:nvPr>
        </p:nvSpPr>
        <p:spPr>
          <a:xfrm>
            <a:off x="311700" y="762350"/>
            <a:ext cx="8520600" cy="37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111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Q is a priority queue sorted on the current cost from the start to the goal.</a:t>
            </a:r>
            <a:endParaRPr sz="15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UCS(start, goal, cost){</a:t>
            </a:r>
            <a:endParaRPr sz="15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		Q = init_queue(), dist[ ] = all are ∞initially </a:t>
            </a:r>
            <a:endParaRPr sz="15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		push (Q, start), dist[start] = 0</a:t>
            </a:r>
            <a:endParaRPr sz="15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		while (! empty(Q))</a:t>
            </a:r>
            <a:endParaRPr sz="15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			current = pop_min(Q)</a:t>
            </a:r>
            <a:endParaRPr sz="15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			if (current contains goal)</a:t>
            </a:r>
            <a:endParaRPr sz="15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				return current</a:t>
            </a:r>
            <a:endParaRPr sz="15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			for each child in children(current)</a:t>
            </a:r>
            <a:endParaRPr sz="15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				 </a:t>
            </a:r>
            <a:r>
              <a:rPr lang="en" sz="1500">
                <a:solidFill>
                  <a:srgbClr val="FF3300"/>
                </a:solidFill>
              </a:rPr>
              <a:t> If dist[child] &gt; current.tot_cost + cost(current, child)</a:t>
            </a:r>
            <a:endParaRPr sz="1500">
              <a:solidFill>
                <a:srgbClr val="FF3300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FF3300"/>
                </a:solidFill>
              </a:rPr>
              <a:t>					dist[child] = current.tot_cost + cost(current, child)</a:t>
            </a:r>
            <a:endParaRPr sz="1500">
              <a:solidFill>
                <a:srgbClr val="FF3300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FF3300"/>
                </a:solidFill>
              </a:rPr>
              <a:t>		              		push (Q, child using current.tot_cost + cost(current, child))</a:t>
            </a:r>
            <a:endParaRPr sz="1500">
              <a:solidFill>
                <a:srgbClr val="FF3300"/>
              </a:solidFill>
            </a:endParaRPr>
          </a:p>
        </p:txBody>
      </p:sp>
      <p:sp>
        <p:nvSpPr>
          <p:cNvPr id="2114" name="Google Shape;211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5" name="Google Shape;2115;p41"/>
          <p:cNvSpPr txBox="1"/>
          <p:nvPr/>
        </p:nvSpPr>
        <p:spPr>
          <a:xfrm>
            <a:off x="5243950" y="2119675"/>
            <a:ext cx="300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Will not get stuck if cost is 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Due to relaxation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16" name="Google Shape;2116;p41"/>
          <p:cNvCxnSpPr>
            <a:stCxn id="2115" idx="2"/>
          </p:cNvCxnSpPr>
          <p:nvPr/>
        </p:nvCxnSpPr>
        <p:spPr>
          <a:xfrm flipH="1">
            <a:off x="5822200" y="2735275"/>
            <a:ext cx="923700" cy="7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b="1" lang="en" sz="3000"/>
              <a:t>Advantages &amp; Disadvantages</a:t>
            </a:r>
            <a:endParaRPr sz="3000"/>
          </a:p>
        </p:txBody>
      </p:sp>
      <p:sp>
        <p:nvSpPr>
          <p:cNvPr id="2122" name="Google Shape;212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111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n" sz="2000">
                <a:solidFill>
                  <a:schemeClr val="dk1"/>
                </a:solidFill>
              </a:rPr>
              <a:t>Advantage: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04800" lvl="0" marL="411162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⮚"/>
            </a:pPr>
            <a:r>
              <a:rPr lang="en" sz="2000">
                <a:solidFill>
                  <a:schemeClr val="dk1"/>
                </a:solidFill>
              </a:rPr>
              <a:t>Will find solution if exists with sophisticated cost function support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n" sz="2000">
                <a:solidFill>
                  <a:schemeClr val="dk1"/>
                </a:solidFill>
              </a:rPr>
              <a:t>Disadvantages: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04800" lvl="0" marL="411162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⮚"/>
            </a:pPr>
            <a:r>
              <a:rPr lang="en" sz="2000">
                <a:solidFill>
                  <a:schemeClr val="dk1"/>
                </a:solidFill>
              </a:rPr>
              <a:t>Storage Requirements (At least for the queue)</a:t>
            </a:r>
            <a:endParaRPr sz="2000">
              <a:solidFill>
                <a:schemeClr val="dk1"/>
              </a:solidFill>
            </a:endParaRPr>
          </a:p>
          <a:p>
            <a:pPr indent="-304800" lvl="0" marL="411162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⮚"/>
            </a:pPr>
            <a:r>
              <a:rPr lang="en" sz="2000">
                <a:solidFill>
                  <a:schemeClr val="dk1"/>
                </a:solidFill>
              </a:rPr>
              <a:t>Fringe must be kept sorted (as a priority queue). </a:t>
            </a:r>
            <a:endParaRPr sz="2000">
              <a:solidFill>
                <a:schemeClr val="dk1"/>
              </a:solidFill>
            </a:endParaRPr>
          </a:p>
          <a:p>
            <a:pPr indent="-304800" lvl="0" marL="411162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⮚"/>
            </a:pPr>
            <a:r>
              <a:rPr lang="en" sz="2000">
                <a:solidFill>
                  <a:schemeClr val="dk1"/>
                </a:solidFill>
              </a:rPr>
              <a:t>Time complexity can also be challenging aka a huge number of low cost nodes are expanded first before reaching the goal state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123" name="Google Shape;212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600"/>
              <a:buFont typeface="Georgia"/>
              <a:buNone/>
            </a:pPr>
            <a:r>
              <a:rPr b="1" lang="en" sz="3000"/>
              <a:t>DFS: Depth-First Search</a:t>
            </a:r>
            <a:endParaRPr sz="3000"/>
          </a:p>
        </p:txBody>
      </p:sp>
      <p:sp>
        <p:nvSpPr>
          <p:cNvPr id="2129" name="Google Shape;212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</a:rPr>
              <a:t>Depth first search </a:t>
            </a:r>
            <a:r>
              <a:rPr lang="en" sz="2000">
                <a:solidFill>
                  <a:srgbClr val="FF3300"/>
                </a:solidFill>
              </a:rPr>
              <a:t>explores one branch of a tree before it starts to explore another branch</a:t>
            </a:r>
            <a:r>
              <a:rPr lang="en" sz="2000">
                <a:solidFill>
                  <a:schemeClr val="dk1"/>
                </a:solidFill>
              </a:rPr>
              <a:t>. It can be implemented by adding newly expanded nodes at the </a:t>
            </a:r>
            <a:r>
              <a:rPr b="1" lang="en" sz="2000">
                <a:solidFill>
                  <a:schemeClr val="dk1"/>
                </a:solidFill>
              </a:rPr>
              <a:t>front</a:t>
            </a:r>
            <a:r>
              <a:rPr lang="en" sz="2000">
                <a:solidFill>
                  <a:schemeClr val="dk1"/>
                </a:solidFill>
              </a:rPr>
              <a:t> of the queue( basically a stack/recursive implementation).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130" name="Google Shape;213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6" name="Google Shape;2136;p44"/>
          <p:cNvSpPr txBox="1"/>
          <p:nvPr/>
        </p:nvSpPr>
        <p:spPr>
          <a:xfrm>
            <a:off x="152400" y="1447800"/>
            <a:ext cx="36156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color[u] = WHITE;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7" name="Google Shape;2137;p44"/>
          <p:cNvSpPr txBox="1"/>
          <p:nvPr/>
        </p:nvSpPr>
        <p:spPr>
          <a:xfrm>
            <a:off x="4419600" y="914400"/>
            <a:ext cx="40386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2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 (u is goal state) return</a:t>
            </a:r>
            <a:endParaRPr b="1" i="0" sz="1200" u="none" cap="none" strike="noStrike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if(color[v] == WHITE){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DFS_Visit(v);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38" name="Google Shape;2138;p44"/>
          <p:cNvCxnSpPr/>
          <p:nvPr/>
        </p:nvCxnSpPr>
        <p:spPr>
          <a:xfrm rot="10800000">
            <a:off x="4267200" y="457200"/>
            <a:ext cx="0" cy="4495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9" name="Google Shape;2139;p44"/>
          <p:cNvSpPr txBox="1"/>
          <p:nvPr>
            <p:ph type="title"/>
          </p:nvPr>
        </p:nvSpPr>
        <p:spPr>
          <a:xfrm>
            <a:off x="6006400" y="64025"/>
            <a:ext cx="368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00"/>
              <a:t>DFS: Pseudocode</a:t>
            </a:r>
            <a:endParaRPr sz="2000"/>
          </a:p>
        </p:txBody>
      </p:sp>
      <p:sp>
        <p:nvSpPr>
          <p:cNvPr id="2140" name="Google Shape;2140;p44"/>
          <p:cNvSpPr txBox="1"/>
          <p:nvPr/>
        </p:nvSpPr>
        <p:spPr>
          <a:xfrm>
            <a:off x="136475" y="110500"/>
            <a:ext cx="36156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 ]: state of each node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 [] , f [ ]: discovery &amp; finish time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prev [ ]: to save parent node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1" name="Google Shape;2141;p44"/>
          <p:cNvSpPr txBox="1"/>
          <p:nvPr/>
        </p:nvSpPr>
        <p:spPr>
          <a:xfrm>
            <a:off x="6650975" y="875700"/>
            <a:ext cx="1683000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 State is never explored/expanded</a:t>
            </a:r>
            <a:endParaRPr b="1" i="0" sz="900" u="none" cap="none" strike="noStrik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7" name="Google Shape;2147;p45"/>
          <p:cNvSpPr txBox="1"/>
          <p:nvPr/>
        </p:nvSpPr>
        <p:spPr>
          <a:xfrm>
            <a:off x="3665355" y="1070779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8" name="Google Shape;2148;p45"/>
          <p:cNvSpPr txBox="1"/>
          <p:nvPr/>
        </p:nvSpPr>
        <p:spPr>
          <a:xfrm>
            <a:off x="2018024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9" name="Google Shape;2149;p45"/>
          <p:cNvSpPr txBox="1"/>
          <p:nvPr/>
        </p:nvSpPr>
        <p:spPr>
          <a:xfrm>
            <a:off x="3665355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p45"/>
          <p:cNvSpPr txBox="1"/>
          <p:nvPr/>
        </p:nvSpPr>
        <p:spPr>
          <a:xfrm>
            <a:off x="5246793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1" name="Google Shape;2151;p45"/>
          <p:cNvSpPr txBox="1"/>
          <p:nvPr/>
        </p:nvSpPr>
        <p:spPr>
          <a:xfrm>
            <a:off x="6894124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2" name="Google Shape;2152;p45"/>
          <p:cNvSpPr txBox="1"/>
          <p:nvPr/>
        </p:nvSpPr>
        <p:spPr>
          <a:xfrm>
            <a:off x="634266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3" name="Google Shape;2153;p45"/>
          <p:cNvSpPr txBox="1"/>
          <p:nvPr/>
        </p:nvSpPr>
        <p:spPr>
          <a:xfrm>
            <a:off x="304800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Google Shape;2154;p45"/>
          <p:cNvSpPr txBox="1"/>
          <p:nvPr/>
        </p:nvSpPr>
        <p:spPr>
          <a:xfrm>
            <a:off x="831946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p45"/>
          <p:cNvSpPr txBox="1"/>
          <p:nvPr/>
        </p:nvSpPr>
        <p:spPr>
          <a:xfrm>
            <a:off x="1754451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p45"/>
          <p:cNvSpPr txBox="1"/>
          <p:nvPr/>
        </p:nvSpPr>
        <p:spPr>
          <a:xfrm>
            <a:off x="2281597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7" name="Google Shape;2157;p45"/>
          <p:cNvSpPr txBox="1"/>
          <p:nvPr/>
        </p:nvSpPr>
        <p:spPr>
          <a:xfrm>
            <a:off x="3401782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8" name="Google Shape;2158;p45"/>
          <p:cNvSpPr txBox="1"/>
          <p:nvPr/>
        </p:nvSpPr>
        <p:spPr>
          <a:xfrm>
            <a:off x="3928928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p45"/>
          <p:cNvSpPr txBox="1"/>
          <p:nvPr/>
        </p:nvSpPr>
        <p:spPr>
          <a:xfrm>
            <a:off x="4983220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0" name="Google Shape;2160;p45"/>
          <p:cNvSpPr txBox="1"/>
          <p:nvPr/>
        </p:nvSpPr>
        <p:spPr>
          <a:xfrm>
            <a:off x="5510366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1" name="Google Shape;2161;p45"/>
          <p:cNvSpPr txBox="1"/>
          <p:nvPr/>
        </p:nvSpPr>
        <p:spPr>
          <a:xfrm>
            <a:off x="6630551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Google Shape;2162;p45"/>
          <p:cNvSpPr txBox="1"/>
          <p:nvPr/>
        </p:nvSpPr>
        <p:spPr>
          <a:xfrm>
            <a:off x="7157697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p45"/>
          <p:cNvSpPr txBox="1"/>
          <p:nvPr/>
        </p:nvSpPr>
        <p:spPr>
          <a:xfrm>
            <a:off x="304800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4" name="Google Shape;2164;p45"/>
          <p:cNvSpPr txBox="1"/>
          <p:nvPr/>
        </p:nvSpPr>
        <p:spPr>
          <a:xfrm>
            <a:off x="831946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p45"/>
          <p:cNvSpPr txBox="1"/>
          <p:nvPr/>
        </p:nvSpPr>
        <p:spPr>
          <a:xfrm>
            <a:off x="1754451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Google Shape;2166;p45"/>
          <p:cNvSpPr txBox="1"/>
          <p:nvPr/>
        </p:nvSpPr>
        <p:spPr>
          <a:xfrm>
            <a:off x="2281597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7" name="Google Shape;2167;p45"/>
          <p:cNvSpPr txBox="1"/>
          <p:nvPr/>
        </p:nvSpPr>
        <p:spPr>
          <a:xfrm>
            <a:off x="3401782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p45"/>
          <p:cNvSpPr txBox="1"/>
          <p:nvPr/>
        </p:nvSpPr>
        <p:spPr>
          <a:xfrm>
            <a:off x="3928928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p45"/>
          <p:cNvSpPr txBox="1"/>
          <p:nvPr/>
        </p:nvSpPr>
        <p:spPr>
          <a:xfrm>
            <a:off x="4983220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45"/>
          <p:cNvSpPr txBox="1"/>
          <p:nvPr/>
        </p:nvSpPr>
        <p:spPr>
          <a:xfrm>
            <a:off x="5510366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45"/>
          <p:cNvSpPr txBox="1"/>
          <p:nvPr/>
        </p:nvSpPr>
        <p:spPr>
          <a:xfrm>
            <a:off x="6630551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45"/>
          <p:cNvSpPr txBox="1"/>
          <p:nvPr/>
        </p:nvSpPr>
        <p:spPr>
          <a:xfrm>
            <a:off x="7157697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3" name="Google Shape;2173;p45"/>
          <p:cNvCxnSpPr/>
          <p:nvPr/>
        </p:nvCxnSpPr>
        <p:spPr>
          <a:xfrm>
            <a:off x="3895982" y="1538897"/>
            <a:ext cx="3228900" cy="4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4" name="Google Shape;2174;p45"/>
          <p:cNvCxnSpPr/>
          <p:nvPr/>
        </p:nvCxnSpPr>
        <p:spPr>
          <a:xfrm>
            <a:off x="3895982" y="1538897"/>
            <a:ext cx="1581300" cy="4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5" name="Google Shape;2175;p45"/>
          <p:cNvCxnSpPr/>
          <p:nvPr/>
        </p:nvCxnSpPr>
        <p:spPr>
          <a:xfrm>
            <a:off x="3895982" y="1538897"/>
            <a:ext cx="0" cy="4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6" name="Google Shape;2176;p45"/>
          <p:cNvCxnSpPr/>
          <p:nvPr/>
        </p:nvCxnSpPr>
        <p:spPr>
          <a:xfrm flipH="1">
            <a:off x="2248682" y="1538897"/>
            <a:ext cx="1647300" cy="4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7" name="Google Shape;2177;p45"/>
          <p:cNvCxnSpPr/>
          <p:nvPr/>
        </p:nvCxnSpPr>
        <p:spPr>
          <a:xfrm flipH="1">
            <a:off x="864782" y="1538897"/>
            <a:ext cx="3031200" cy="4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8" name="Google Shape;2178;p45"/>
          <p:cNvCxnSpPr/>
          <p:nvPr/>
        </p:nvCxnSpPr>
        <p:spPr>
          <a:xfrm>
            <a:off x="864893" y="2483568"/>
            <a:ext cx="197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9" name="Google Shape;2179;p45"/>
          <p:cNvCxnSpPr/>
          <p:nvPr/>
        </p:nvCxnSpPr>
        <p:spPr>
          <a:xfrm flipH="1">
            <a:off x="535493" y="2483568"/>
            <a:ext cx="3294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0" name="Google Shape;2180;p45"/>
          <p:cNvCxnSpPr/>
          <p:nvPr/>
        </p:nvCxnSpPr>
        <p:spPr>
          <a:xfrm>
            <a:off x="535426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1" name="Google Shape;2181;p45"/>
          <p:cNvCxnSpPr/>
          <p:nvPr/>
        </p:nvCxnSpPr>
        <p:spPr>
          <a:xfrm>
            <a:off x="1062572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2" name="Google Shape;2182;p45"/>
          <p:cNvCxnSpPr/>
          <p:nvPr/>
        </p:nvCxnSpPr>
        <p:spPr>
          <a:xfrm>
            <a:off x="2248651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3" name="Google Shape;2183;p45"/>
          <p:cNvCxnSpPr/>
          <p:nvPr/>
        </p:nvCxnSpPr>
        <p:spPr>
          <a:xfrm flipH="1">
            <a:off x="1984951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4" name="Google Shape;2184;p45"/>
          <p:cNvCxnSpPr/>
          <p:nvPr/>
        </p:nvCxnSpPr>
        <p:spPr>
          <a:xfrm>
            <a:off x="1985078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5" name="Google Shape;2185;p45"/>
          <p:cNvCxnSpPr/>
          <p:nvPr/>
        </p:nvCxnSpPr>
        <p:spPr>
          <a:xfrm>
            <a:off x="2512224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6" name="Google Shape;2186;p45"/>
          <p:cNvCxnSpPr/>
          <p:nvPr/>
        </p:nvCxnSpPr>
        <p:spPr>
          <a:xfrm flipH="1">
            <a:off x="3632282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7" name="Google Shape;2187;p45"/>
          <p:cNvCxnSpPr/>
          <p:nvPr/>
        </p:nvCxnSpPr>
        <p:spPr>
          <a:xfrm>
            <a:off x="3895982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8" name="Google Shape;2188;p45"/>
          <p:cNvCxnSpPr/>
          <p:nvPr/>
        </p:nvCxnSpPr>
        <p:spPr>
          <a:xfrm>
            <a:off x="3632409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9" name="Google Shape;2189;p45"/>
          <p:cNvCxnSpPr/>
          <p:nvPr/>
        </p:nvCxnSpPr>
        <p:spPr>
          <a:xfrm>
            <a:off x="4159555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0" name="Google Shape;2190;p45"/>
          <p:cNvCxnSpPr/>
          <p:nvPr/>
        </p:nvCxnSpPr>
        <p:spPr>
          <a:xfrm>
            <a:off x="5477420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1" name="Google Shape;2191;p45"/>
          <p:cNvCxnSpPr/>
          <p:nvPr/>
        </p:nvCxnSpPr>
        <p:spPr>
          <a:xfrm flipH="1">
            <a:off x="5213720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2" name="Google Shape;2192;p45"/>
          <p:cNvCxnSpPr/>
          <p:nvPr/>
        </p:nvCxnSpPr>
        <p:spPr>
          <a:xfrm>
            <a:off x="5213847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3" name="Google Shape;2193;p45"/>
          <p:cNvCxnSpPr/>
          <p:nvPr/>
        </p:nvCxnSpPr>
        <p:spPr>
          <a:xfrm>
            <a:off x="5740993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4" name="Google Shape;2194;p45"/>
          <p:cNvCxnSpPr/>
          <p:nvPr/>
        </p:nvCxnSpPr>
        <p:spPr>
          <a:xfrm flipH="1">
            <a:off x="6861051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5" name="Google Shape;2195;p45"/>
          <p:cNvCxnSpPr/>
          <p:nvPr/>
        </p:nvCxnSpPr>
        <p:spPr>
          <a:xfrm>
            <a:off x="7124751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6" name="Google Shape;2196;p45"/>
          <p:cNvCxnSpPr/>
          <p:nvPr/>
        </p:nvCxnSpPr>
        <p:spPr>
          <a:xfrm>
            <a:off x="6861178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7" name="Google Shape;2197;p45"/>
          <p:cNvCxnSpPr/>
          <p:nvPr/>
        </p:nvCxnSpPr>
        <p:spPr>
          <a:xfrm>
            <a:off x="7388324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8" name="Google Shape;2198;p45"/>
          <p:cNvSpPr txBox="1"/>
          <p:nvPr/>
        </p:nvSpPr>
        <p:spPr>
          <a:xfrm>
            <a:off x="1227305" y="868350"/>
            <a:ext cx="19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</a:pPr>
            <a:r>
              <a:rPr b="0" i="0" lang="en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9" name="Google Shape;2199;p45"/>
          <p:cNvCxnSpPr/>
          <p:nvPr/>
        </p:nvCxnSpPr>
        <p:spPr>
          <a:xfrm>
            <a:off x="2742850" y="1070779"/>
            <a:ext cx="922500" cy="20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00" name="Google Shape;2200;p45"/>
          <p:cNvSpPr txBox="1"/>
          <p:nvPr/>
        </p:nvSpPr>
        <p:spPr>
          <a:xfrm>
            <a:off x="4060715" y="2555262"/>
            <a:ext cx="12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</a:pPr>
            <a:r>
              <a:rPr b="0" i="0" lang="en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1" name="Google Shape;2201;p45"/>
          <p:cNvCxnSpPr/>
          <p:nvPr/>
        </p:nvCxnSpPr>
        <p:spPr>
          <a:xfrm flipH="1">
            <a:off x="4456054" y="2892644"/>
            <a:ext cx="197700" cy="27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02" name="Google Shape;2202;p45"/>
          <p:cNvSpPr txBox="1"/>
          <p:nvPr/>
        </p:nvSpPr>
        <p:spPr>
          <a:xfrm>
            <a:off x="3665355" y="1070779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Google Shape;2203;p45"/>
          <p:cNvSpPr txBox="1"/>
          <p:nvPr/>
        </p:nvSpPr>
        <p:spPr>
          <a:xfrm>
            <a:off x="3928928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Google Shape;2204;p45"/>
          <p:cNvSpPr txBox="1"/>
          <p:nvPr>
            <p:ph type="title"/>
          </p:nvPr>
        </p:nvSpPr>
        <p:spPr>
          <a:xfrm>
            <a:off x="5320600" y="64025"/>
            <a:ext cx="368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00"/>
              <a:t>A Searching Problem</a:t>
            </a:r>
            <a:endParaRPr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0" name="Google Shape;2210;p46"/>
          <p:cNvSpPr txBox="1"/>
          <p:nvPr/>
        </p:nvSpPr>
        <p:spPr>
          <a:xfrm>
            <a:off x="3665355" y="1070779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46"/>
          <p:cNvSpPr txBox="1"/>
          <p:nvPr/>
        </p:nvSpPr>
        <p:spPr>
          <a:xfrm>
            <a:off x="2018024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46"/>
          <p:cNvSpPr txBox="1"/>
          <p:nvPr/>
        </p:nvSpPr>
        <p:spPr>
          <a:xfrm>
            <a:off x="3665355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3" name="Google Shape;2213;p46"/>
          <p:cNvSpPr txBox="1"/>
          <p:nvPr/>
        </p:nvSpPr>
        <p:spPr>
          <a:xfrm>
            <a:off x="5246793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p46"/>
          <p:cNvSpPr txBox="1"/>
          <p:nvPr/>
        </p:nvSpPr>
        <p:spPr>
          <a:xfrm>
            <a:off x="6894124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5" name="Google Shape;2215;p46"/>
          <p:cNvSpPr txBox="1"/>
          <p:nvPr/>
        </p:nvSpPr>
        <p:spPr>
          <a:xfrm>
            <a:off x="634266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6" name="Google Shape;2216;p46"/>
          <p:cNvSpPr txBox="1"/>
          <p:nvPr/>
        </p:nvSpPr>
        <p:spPr>
          <a:xfrm>
            <a:off x="304800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7" name="Google Shape;2217;p46"/>
          <p:cNvSpPr txBox="1"/>
          <p:nvPr/>
        </p:nvSpPr>
        <p:spPr>
          <a:xfrm>
            <a:off x="831946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8" name="Google Shape;2218;p46"/>
          <p:cNvSpPr txBox="1"/>
          <p:nvPr/>
        </p:nvSpPr>
        <p:spPr>
          <a:xfrm>
            <a:off x="1754451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p46"/>
          <p:cNvSpPr txBox="1"/>
          <p:nvPr/>
        </p:nvSpPr>
        <p:spPr>
          <a:xfrm>
            <a:off x="2281597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46"/>
          <p:cNvSpPr txBox="1"/>
          <p:nvPr/>
        </p:nvSpPr>
        <p:spPr>
          <a:xfrm>
            <a:off x="3401782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1" name="Google Shape;2221;p46"/>
          <p:cNvSpPr txBox="1"/>
          <p:nvPr/>
        </p:nvSpPr>
        <p:spPr>
          <a:xfrm>
            <a:off x="3928928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2" name="Google Shape;2222;p46"/>
          <p:cNvSpPr txBox="1"/>
          <p:nvPr/>
        </p:nvSpPr>
        <p:spPr>
          <a:xfrm>
            <a:off x="4983220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p46"/>
          <p:cNvSpPr txBox="1"/>
          <p:nvPr/>
        </p:nvSpPr>
        <p:spPr>
          <a:xfrm>
            <a:off x="5510366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p46"/>
          <p:cNvSpPr txBox="1"/>
          <p:nvPr/>
        </p:nvSpPr>
        <p:spPr>
          <a:xfrm>
            <a:off x="6630551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46"/>
          <p:cNvSpPr txBox="1"/>
          <p:nvPr/>
        </p:nvSpPr>
        <p:spPr>
          <a:xfrm>
            <a:off x="7157697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46"/>
          <p:cNvSpPr txBox="1"/>
          <p:nvPr/>
        </p:nvSpPr>
        <p:spPr>
          <a:xfrm>
            <a:off x="304800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46"/>
          <p:cNvSpPr txBox="1"/>
          <p:nvPr/>
        </p:nvSpPr>
        <p:spPr>
          <a:xfrm>
            <a:off x="831946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8" name="Google Shape;2228;p46"/>
          <p:cNvSpPr txBox="1"/>
          <p:nvPr/>
        </p:nvSpPr>
        <p:spPr>
          <a:xfrm>
            <a:off x="1754451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46"/>
          <p:cNvSpPr txBox="1"/>
          <p:nvPr/>
        </p:nvSpPr>
        <p:spPr>
          <a:xfrm>
            <a:off x="2281597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0" name="Google Shape;2230;p46"/>
          <p:cNvSpPr txBox="1"/>
          <p:nvPr/>
        </p:nvSpPr>
        <p:spPr>
          <a:xfrm>
            <a:off x="3401782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46"/>
          <p:cNvSpPr txBox="1"/>
          <p:nvPr/>
        </p:nvSpPr>
        <p:spPr>
          <a:xfrm>
            <a:off x="3928928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p46"/>
          <p:cNvSpPr txBox="1"/>
          <p:nvPr/>
        </p:nvSpPr>
        <p:spPr>
          <a:xfrm>
            <a:off x="4983220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46"/>
          <p:cNvSpPr txBox="1"/>
          <p:nvPr/>
        </p:nvSpPr>
        <p:spPr>
          <a:xfrm>
            <a:off x="5510366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p46"/>
          <p:cNvSpPr txBox="1"/>
          <p:nvPr/>
        </p:nvSpPr>
        <p:spPr>
          <a:xfrm>
            <a:off x="6630551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46"/>
          <p:cNvSpPr txBox="1"/>
          <p:nvPr/>
        </p:nvSpPr>
        <p:spPr>
          <a:xfrm>
            <a:off x="7157697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6" name="Google Shape;2236;p46"/>
          <p:cNvCxnSpPr/>
          <p:nvPr/>
        </p:nvCxnSpPr>
        <p:spPr>
          <a:xfrm>
            <a:off x="3895982" y="1538897"/>
            <a:ext cx="3228900" cy="4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37" name="Google Shape;2237;p46"/>
          <p:cNvCxnSpPr/>
          <p:nvPr/>
        </p:nvCxnSpPr>
        <p:spPr>
          <a:xfrm>
            <a:off x="3895982" y="1538897"/>
            <a:ext cx="1581300" cy="4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38" name="Google Shape;2238;p46"/>
          <p:cNvCxnSpPr/>
          <p:nvPr/>
        </p:nvCxnSpPr>
        <p:spPr>
          <a:xfrm>
            <a:off x="3895982" y="1538897"/>
            <a:ext cx="0" cy="4767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39" name="Google Shape;2239;p46"/>
          <p:cNvCxnSpPr/>
          <p:nvPr/>
        </p:nvCxnSpPr>
        <p:spPr>
          <a:xfrm flipH="1">
            <a:off x="2248682" y="1538897"/>
            <a:ext cx="1647300" cy="4767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40" name="Google Shape;2240;p46"/>
          <p:cNvCxnSpPr/>
          <p:nvPr/>
        </p:nvCxnSpPr>
        <p:spPr>
          <a:xfrm flipH="1">
            <a:off x="864782" y="1538897"/>
            <a:ext cx="3031200" cy="4767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41" name="Google Shape;2241;p46"/>
          <p:cNvCxnSpPr/>
          <p:nvPr/>
        </p:nvCxnSpPr>
        <p:spPr>
          <a:xfrm>
            <a:off x="864893" y="2483568"/>
            <a:ext cx="19770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42" name="Google Shape;2242;p46"/>
          <p:cNvCxnSpPr/>
          <p:nvPr/>
        </p:nvCxnSpPr>
        <p:spPr>
          <a:xfrm flipH="1">
            <a:off x="535493" y="2483568"/>
            <a:ext cx="32940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43" name="Google Shape;2243;p46"/>
          <p:cNvCxnSpPr/>
          <p:nvPr/>
        </p:nvCxnSpPr>
        <p:spPr>
          <a:xfrm>
            <a:off x="535426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44" name="Google Shape;2244;p46"/>
          <p:cNvCxnSpPr/>
          <p:nvPr/>
        </p:nvCxnSpPr>
        <p:spPr>
          <a:xfrm>
            <a:off x="1062572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45" name="Google Shape;2245;p46"/>
          <p:cNvCxnSpPr/>
          <p:nvPr/>
        </p:nvCxnSpPr>
        <p:spPr>
          <a:xfrm>
            <a:off x="2248651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46" name="Google Shape;2246;p46"/>
          <p:cNvCxnSpPr/>
          <p:nvPr/>
        </p:nvCxnSpPr>
        <p:spPr>
          <a:xfrm flipH="1">
            <a:off x="1984951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47" name="Google Shape;2247;p46"/>
          <p:cNvCxnSpPr/>
          <p:nvPr/>
        </p:nvCxnSpPr>
        <p:spPr>
          <a:xfrm>
            <a:off x="1985078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48" name="Google Shape;2248;p46"/>
          <p:cNvCxnSpPr/>
          <p:nvPr/>
        </p:nvCxnSpPr>
        <p:spPr>
          <a:xfrm>
            <a:off x="2512224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49" name="Google Shape;2249;p46"/>
          <p:cNvCxnSpPr/>
          <p:nvPr/>
        </p:nvCxnSpPr>
        <p:spPr>
          <a:xfrm flipH="1">
            <a:off x="3632282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50" name="Google Shape;2250;p46"/>
          <p:cNvCxnSpPr/>
          <p:nvPr/>
        </p:nvCxnSpPr>
        <p:spPr>
          <a:xfrm>
            <a:off x="3895982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51" name="Google Shape;2251;p46"/>
          <p:cNvCxnSpPr/>
          <p:nvPr/>
        </p:nvCxnSpPr>
        <p:spPr>
          <a:xfrm>
            <a:off x="3632409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52" name="Google Shape;2252;p46"/>
          <p:cNvCxnSpPr/>
          <p:nvPr/>
        </p:nvCxnSpPr>
        <p:spPr>
          <a:xfrm>
            <a:off x="4159555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53" name="Google Shape;2253;p46"/>
          <p:cNvCxnSpPr/>
          <p:nvPr/>
        </p:nvCxnSpPr>
        <p:spPr>
          <a:xfrm>
            <a:off x="5477420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54" name="Google Shape;2254;p46"/>
          <p:cNvCxnSpPr/>
          <p:nvPr/>
        </p:nvCxnSpPr>
        <p:spPr>
          <a:xfrm flipH="1">
            <a:off x="5213720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55" name="Google Shape;2255;p46"/>
          <p:cNvCxnSpPr/>
          <p:nvPr/>
        </p:nvCxnSpPr>
        <p:spPr>
          <a:xfrm>
            <a:off x="5213847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56" name="Google Shape;2256;p46"/>
          <p:cNvCxnSpPr/>
          <p:nvPr/>
        </p:nvCxnSpPr>
        <p:spPr>
          <a:xfrm>
            <a:off x="5740993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57" name="Google Shape;2257;p46"/>
          <p:cNvCxnSpPr/>
          <p:nvPr/>
        </p:nvCxnSpPr>
        <p:spPr>
          <a:xfrm flipH="1">
            <a:off x="6861051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58" name="Google Shape;2258;p46"/>
          <p:cNvCxnSpPr/>
          <p:nvPr/>
        </p:nvCxnSpPr>
        <p:spPr>
          <a:xfrm>
            <a:off x="7124751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59" name="Google Shape;2259;p46"/>
          <p:cNvCxnSpPr/>
          <p:nvPr/>
        </p:nvCxnSpPr>
        <p:spPr>
          <a:xfrm>
            <a:off x="6861178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60" name="Google Shape;2260;p46"/>
          <p:cNvCxnSpPr/>
          <p:nvPr/>
        </p:nvCxnSpPr>
        <p:spPr>
          <a:xfrm>
            <a:off x="7388324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261" name="Google Shape;2261;p46"/>
          <p:cNvSpPr txBox="1"/>
          <p:nvPr/>
        </p:nvSpPr>
        <p:spPr>
          <a:xfrm>
            <a:off x="1227305" y="868350"/>
            <a:ext cx="19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</a:pPr>
            <a:r>
              <a:rPr b="0" i="0" lang="en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2" name="Google Shape;2262;p46"/>
          <p:cNvCxnSpPr/>
          <p:nvPr/>
        </p:nvCxnSpPr>
        <p:spPr>
          <a:xfrm>
            <a:off x="2742850" y="1070779"/>
            <a:ext cx="922500" cy="20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63" name="Google Shape;2263;p46"/>
          <p:cNvSpPr txBox="1"/>
          <p:nvPr/>
        </p:nvSpPr>
        <p:spPr>
          <a:xfrm>
            <a:off x="4365515" y="2479062"/>
            <a:ext cx="12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</a:pPr>
            <a:r>
              <a:rPr b="0" i="0" lang="en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4" name="Google Shape;2264;p46"/>
          <p:cNvCxnSpPr/>
          <p:nvPr/>
        </p:nvCxnSpPr>
        <p:spPr>
          <a:xfrm flipH="1">
            <a:off x="4456054" y="2892644"/>
            <a:ext cx="197700" cy="27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65" name="Google Shape;2265;p46"/>
          <p:cNvSpPr txBox="1"/>
          <p:nvPr/>
        </p:nvSpPr>
        <p:spPr>
          <a:xfrm>
            <a:off x="3665355" y="1070779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Google Shape;2266;p46"/>
          <p:cNvSpPr txBox="1"/>
          <p:nvPr/>
        </p:nvSpPr>
        <p:spPr>
          <a:xfrm>
            <a:off x="3928928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7" name="Google Shape;2267;p46"/>
          <p:cNvSpPr txBox="1"/>
          <p:nvPr>
            <p:ph type="title"/>
          </p:nvPr>
        </p:nvSpPr>
        <p:spPr>
          <a:xfrm>
            <a:off x="5777800" y="-12175"/>
            <a:ext cx="368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00"/>
              <a:t>A possible solution with DFS</a:t>
            </a:r>
            <a:endParaRPr sz="2000"/>
          </a:p>
        </p:txBody>
      </p:sp>
      <p:sp>
        <p:nvSpPr>
          <p:cNvPr id="2268" name="Google Shape;2268;p46"/>
          <p:cNvSpPr txBox="1"/>
          <p:nvPr/>
        </p:nvSpPr>
        <p:spPr>
          <a:xfrm>
            <a:off x="1969000" y="15470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9" name="Google Shape;2269;p46"/>
          <p:cNvSpPr txBox="1"/>
          <p:nvPr/>
        </p:nvSpPr>
        <p:spPr>
          <a:xfrm>
            <a:off x="597400" y="27662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0" name="Google Shape;2270;p46"/>
          <p:cNvSpPr txBox="1"/>
          <p:nvPr/>
        </p:nvSpPr>
        <p:spPr>
          <a:xfrm>
            <a:off x="521200" y="36806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1" name="Google Shape;2271;p46"/>
          <p:cNvSpPr/>
          <p:nvPr/>
        </p:nvSpPr>
        <p:spPr>
          <a:xfrm>
            <a:off x="140650" y="3626575"/>
            <a:ext cx="160725" cy="572600"/>
          </a:xfrm>
          <a:custGeom>
            <a:rect b="b" l="l" r="r" t="t"/>
            <a:pathLst>
              <a:path extrusionOk="0" h="22904" w="6429">
                <a:moveTo>
                  <a:pt x="6429" y="22904"/>
                </a:moveTo>
                <a:cubicBezTo>
                  <a:pt x="5358" y="20761"/>
                  <a:pt x="0" y="13863"/>
                  <a:pt x="0" y="10046"/>
                </a:cubicBezTo>
                <a:cubicBezTo>
                  <a:pt x="0" y="6229"/>
                  <a:pt x="5358" y="1674"/>
                  <a:pt x="6429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2" name="Google Shape;2272;p46"/>
          <p:cNvSpPr/>
          <p:nvPr/>
        </p:nvSpPr>
        <p:spPr>
          <a:xfrm>
            <a:off x="183680" y="2390925"/>
            <a:ext cx="409025" cy="703200"/>
          </a:xfrm>
          <a:custGeom>
            <a:rect b="b" l="l" r="r" t="t"/>
            <a:pathLst>
              <a:path extrusionOk="0" h="28128" w="16361">
                <a:moveTo>
                  <a:pt x="6315" y="28128"/>
                </a:moveTo>
                <a:cubicBezTo>
                  <a:pt x="5311" y="25918"/>
                  <a:pt x="-1386" y="19556"/>
                  <a:pt x="288" y="14868"/>
                </a:cubicBezTo>
                <a:cubicBezTo>
                  <a:pt x="1962" y="10180"/>
                  <a:pt x="13682" y="2478"/>
                  <a:pt x="16361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3" name="Google Shape;2273;p46"/>
          <p:cNvSpPr txBox="1"/>
          <p:nvPr/>
        </p:nvSpPr>
        <p:spPr>
          <a:xfrm>
            <a:off x="-12200" y="39092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4" name="Google Shape;2274;p46"/>
          <p:cNvSpPr txBox="1"/>
          <p:nvPr/>
        </p:nvSpPr>
        <p:spPr>
          <a:xfrm>
            <a:off x="64000" y="23852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5" name="Google Shape;2275;p46"/>
          <p:cNvSpPr txBox="1"/>
          <p:nvPr/>
        </p:nvSpPr>
        <p:spPr>
          <a:xfrm>
            <a:off x="749800" y="27662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6" name="Google Shape;2276;p46"/>
          <p:cNvSpPr txBox="1"/>
          <p:nvPr/>
        </p:nvSpPr>
        <p:spPr>
          <a:xfrm>
            <a:off x="826000" y="37568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7" name="Google Shape;2277;p46"/>
          <p:cNvSpPr/>
          <p:nvPr/>
        </p:nvSpPr>
        <p:spPr>
          <a:xfrm>
            <a:off x="1285875" y="3626575"/>
            <a:ext cx="140650" cy="552525"/>
          </a:xfrm>
          <a:custGeom>
            <a:rect b="b" l="l" r="r" t="t"/>
            <a:pathLst>
              <a:path extrusionOk="0" h="22101" w="5626">
                <a:moveTo>
                  <a:pt x="0" y="22101"/>
                </a:moveTo>
                <a:cubicBezTo>
                  <a:pt x="938" y="19824"/>
                  <a:pt x="5626" y="12122"/>
                  <a:pt x="5626" y="8438"/>
                </a:cubicBezTo>
                <a:cubicBezTo>
                  <a:pt x="5626" y="4755"/>
                  <a:pt x="938" y="1406"/>
                  <a:pt x="0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8" name="Google Shape;2278;p46"/>
          <p:cNvSpPr/>
          <p:nvPr/>
        </p:nvSpPr>
        <p:spPr>
          <a:xfrm>
            <a:off x="1145225" y="2310550"/>
            <a:ext cx="246125" cy="803675"/>
          </a:xfrm>
          <a:custGeom>
            <a:rect b="b" l="l" r="r" t="t"/>
            <a:pathLst>
              <a:path extrusionOk="0" h="32147" w="9845">
                <a:moveTo>
                  <a:pt x="4822" y="32147"/>
                </a:moveTo>
                <a:cubicBezTo>
                  <a:pt x="5626" y="29803"/>
                  <a:pt x="10448" y="23441"/>
                  <a:pt x="9644" y="18083"/>
                </a:cubicBezTo>
                <a:cubicBezTo>
                  <a:pt x="8840" y="12725"/>
                  <a:pt x="1607" y="3014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46"/>
          <p:cNvSpPr txBox="1"/>
          <p:nvPr/>
        </p:nvSpPr>
        <p:spPr>
          <a:xfrm>
            <a:off x="1130800" y="37568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80" name="Google Shape;2280;p46"/>
          <p:cNvSpPr txBox="1"/>
          <p:nvPr/>
        </p:nvSpPr>
        <p:spPr>
          <a:xfrm>
            <a:off x="1130800" y="26138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81" name="Google Shape;2281;p46"/>
          <p:cNvSpPr/>
          <p:nvPr/>
        </p:nvSpPr>
        <p:spPr>
          <a:xfrm>
            <a:off x="722363" y="1366250"/>
            <a:ext cx="2874050" cy="632875"/>
          </a:xfrm>
          <a:custGeom>
            <a:rect b="b" l="l" r="r" t="t"/>
            <a:pathLst>
              <a:path extrusionOk="0" h="25315" w="114962">
                <a:moveTo>
                  <a:pt x="1243" y="25315"/>
                </a:moveTo>
                <a:cubicBezTo>
                  <a:pt x="2984" y="22435"/>
                  <a:pt x="-7263" y="12255"/>
                  <a:pt x="11690" y="8036"/>
                </a:cubicBezTo>
                <a:cubicBezTo>
                  <a:pt x="30643" y="3817"/>
                  <a:pt x="97750" y="1339"/>
                  <a:pt x="114962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p46"/>
          <p:cNvSpPr txBox="1"/>
          <p:nvPr/>
        </p:nvSpPr>
        <p:spPr>
          <a:xfrm>
            <a:off x="1359400" y="14708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83" name="Google Shape;2283;p46"/>
          <p:cNvSpPr/>
          <p:nvPr/>
        </p:nvSpPr>
        <p:spPr>
          <a:xfrm>
            <a:off x="2109650" y="3636625"/>
            <a:ext cx="110500" cy="532425"/>
          </a:xfrm>
          <a:custGeom>
            <a:rect b="b" l="l" r="r" t="t"/>
            <a:pathLst>
              <a:path extrusionOk="0" h="21297" w="4420">
                <a:moveTo>
                  <a:pt x="0" y="21297"/>
                </a:moveTo>
                <a:cubicBezTo>
                  <a:pt x="737" y="19623"/>
                  <a:pt x="4420" y="14801"/>
                  <a:pt x="4420" y="11251"/>
                </a:cubicBezTo>
                <a:cubicBezTo>
                  <a:pt x="4420" y="7702"/>
                  <a:pt x="737" y="1875"/>
                  <a:pt x="0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Google Shape;2284;p46"/>
          <p:cNvSpPr/>
          <p:nvPr/>
        </p:nvSpPr>
        <p:spPr>
          <a:xfrm>
            <a:off x="2682250" y="3636625"/>
            <a:ext cx="231900" cy="542475"/>
          </a:xfrm>
          <a:custGeom>
            <a:rect b="b" l="l" r="r" t="t"/>
            <a:pathLst>
              <a:path extrusionOk="0" h="21699" w="9276">
                <a:moveTo>
                  <a:pt x="804" y="21699"/>
                </a:moveTo>
                <a:cubicBezTo>
                  <a:pt x="2210" y="20226"/>
                  <a:pt x="9376" y="16475"/>
                  <a:pt x="9242" y="12858"/>
                </a:cubicBezTo>
                <a:cubicBezTo>
                  <a:pt x="9108" y="9242"/>
                  <a:pt x="1540" y="2143"/>
                  <a:pt x="0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46"/>
          <p:cNvSpPr/>
          <p:nvPr/>
        </p:nvSpPr>
        <p:spPr>
          <a:xfrm>
            <a:off x="1732508" y="2551650"/>
            <a:ext cx="256600" cy="532450"/>
          </a:xfrm>
          <a:custGeom>
            <a:rect b="b" l="l" r="r" t="t"/>
            <a:pathLst>
              <a:path extrusionOk="0" h="21298" w="10264">
                <a:moveTo>
                  <a:pt x="5040" y="21298"/>
                </a:moveTo>
                <a:cubicBezTo>
                  <a:pt x="4236" y="19892"/>
                  <a:pt x="-653" y="16409"/>
                  <a:pt x="218" y="12859"/>
                </a:cubicBezTo>
                <a:cubicBezTo>
                  <a:pt x="1089" y="9309"/>
                  <a:pt x="8590" y="2143"/>
                  <a:pt x="10264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46"/>
          <p:cNvSpPr/>
          <p:nvPr/>
        </p:nvSpPr>
        <p:spPr>
          <a:xfrm>
            <a:off x="2511475" y="2511475"/>
            <a:ext cx="309750" cy="572625"/>
          </a:xfrm>
          <a:custGeom>
            <a:rect b="b" l="l" r="r" t="t"/>
            <a:pathLst>
              <a:path extrusionOk="0" h="22905" w="12390">
                <a:moveTo>
                  <a:pt x="8037" y="22905"/>
                </a:moveTo>
                <a:cubicBezTo>
                  <a:pt x="8707" y="21231"/>
                  <a:pt x="13395" y="16677"/>
                  <a:pt x="12055" y="12859"/>
                </a:cubicBezTo>
                <a:cubicBezTo>
                  <a:pt x="10716" y="9042"/>
                  <a:pt x="2009" y="2143"/>
                  <a:pt x="0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p46"/>
          <p:cNvSpPr/>
          <p:nvPr/>
        </p:nvSpPr>
        <p:spPr>
          <a:xfrm>
            <a:off x="2511475" y="1607350"/>
            <a:ext cx="1185425" cy="641925"/>
          </a:xfrm>
          <a:custGeom>
            <a:rect b="b" l="l" r="r" t="t"/>
            <a:pathLst>
              <a:path extrusionOk="0" h="25677" w="47417">
                <a:moveTo>
                  <a:pt x="0" y="24110"/>
                </a:moveTo>
                <a:cubicBezTo>
                  <a:pt x="3215" y="24043"/>
                  <a:pt x="11385" y="27726"/>
                  <a:pt x="19288" y="23708"/>
                </a:cubicBezTo>
                <a:cubicBezTo>
                  <a:pt x="27191" y="19690"/>
                  <a:pt x="42729" y="3951"/>
                  <a:pt x="47417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8" name="Google Shape;2288;p46"/>
          <p:cNvSpPr/>
          <p:nvPr/>
        </p:nvSpPr>
        <p:spPr>
          <a:xfrm>
            <a:off x="3213864" y="3626575"/>
            <a:ext cx="201725" cy="562575"/>
          </a:xfrm>
          <a:custGeom>
            <a:rect b="b" l="l" r="r" t="t"/>
            <a:pathLst>
              <a:path extrusionOk="0" h="22503" w="8069">
                <a:moveTo>
                  <a:pt x="8069" y="22503"/>
                </a:moveTo>
                <a:cubicBezTo>
                  <a:pt x="6730" y="20695"/>
                  <a:pt x="167" y="15404"/>
                  <a:pt x="33" y="11653"/>
                </a:cubicBezTo>
                <a:cubicBezTo>
                  <a:pt x="-101" y="7903"/>
                  <a:pt x="6061" y="1942"/>
                  <a:pt x="7266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9" name="Google Shape;2289;p46"/>
          <p:cNvSpPr/>
          <p:nvPr/>
        </p:nvSpPr>
        <p:spPr>
          <a:xfrm>
            <a:off x="3159296" y="2531575"/>
            <a:ext cx="487350" cy="592700"/>
          </a:xfrm>
          <a:custGeom>
            <a:rect b="b" l="l" r="r" t="t"/>
            <a:pathLst>
              <a:path extrusionOk="0" h="23708" w="19494">
                <a:moveTo>
                  <a:pt x="10252" y="23708"/>
                </a:moveTo>
                <a:cubicBezTo>
                  <a:pt x="8578" y="21297"/>
                  <a:pt x="-1334" y="13193"/>
                  <a:pt x="206" y="9242"/>
                </a:cubicBezTo>
                <a:cubicBezTo>
                  <a:pt x="1746" y="5291"/>
                  <a:pt x="16279" y="1540"/>
                  <a:pt x="19494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0" name="Google Shape;2290;p46"/>
          <p:cNvSpPr txBox="1"/>
          <p:nvPr/>
        </p:nvSpPr>
        <p:spPr>
          <a:xfrm>
            <a:off x="2502400" y="18518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1" name="Google Shape;2291;p46"/>
          <p:cNvSpPr txBox="1"/>
          <p:nvPr/>
        </p:nvSpPr>
        <p:spPr>
          <a:xfrm>
            <a:off x="2045200" y="27662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12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2" name="Google Shape;2292;p46"/>
          <p:cNvSpPr txBox="1"/>
          <p:nvPr/>
        </p:nvSpPr>
        <p:spPr>
          <a:xfrm>
            <a:off x="1664200" y="37568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13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3" name="Google Shape;2293;p46"/>
          <p:cNvSpPr txBox="1"/>
          <p:nvPr/>
        </p:nvSpPr>
        <p:spPr>
          <a:xfrm>
            <a:off x="2121400" y="36044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4" name="Google Shape;2294;p46"/>
          <p:cNvSpPr txBox="1"/>
          <p:nvPr/>
        </p:nvSpPr>
        <p:spPr>
          <a:xfrm>
            <a:off x="1511800" y="25376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15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5" name="Google Shape;2295;p46"/>
          <p:cNvSpPr txBox="1"/>
          <p:nvPr/>
        </p:nvSpPr>
        <p:spPr>
          <a:xfrm>
            <a:off x="2350000" y="26900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16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6" name="Google Shape;2296;p46"/>
          <p:cNvSpPr txBox="1"/>
          <p:nvPr/>
        </p:nvSpPr>
        <p:spPr>
          <a:xfrm>
            <a:off x="2426200" y="38330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17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7" name="Google Shape;2297;p46"/>
          <p:cNvSpPr txBox="1"/>
          <p:nvPr/>
        </p:nvSpPr>
        <p:spPr>
          <a:xfrm>
            <a:off x="2731000" y="39854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18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8" name="Google Shape;2298;p46"/>
          <p:cNvSpPr txBox="1"/>
          <p:nvPr/>
        </p:nvSpPr>
        <p:spPr>
          <a:xfrm>
            <a:off x="2578600" y="23852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19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9" name="Google Shape;2299;p46"/>
          <p:cNvSpPr txBox="1"/>
          <p:nvPr/>
        </p:nvSpPr>
        <p:spPr>
          <a:xfrm>
            <a:off x="2959600" y="20804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20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0" name="Google Shape;2300;p46"/>
          <p:cNvSpPr txBox="1"/>
          <p:nvPr/>
        </p:nvSpPr>
        <p:spPr>
          <a:xfrm>
            <a:off x="3874000" y="16994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21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1" name="Google Shape;2301;p46"/>
          <p:cNvSpPr txBox="1"/>
          <p:nvPr/>
        </p:nvSpPr>
        <p:spPr>
          <a:xfrm>
            <a:off x="3416800" y="26900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22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2" name="Google Shape;2302;p46"/>
          <p:cNvSpPr txBox="1"/>
          <p:nvPr/>
        </p:nvSpPr>
        <p:spPr>
          <a:xfrm>
            <a:off x="3569200" y="38330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23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3" name="Google Shape;2303;p46"/>
          <p:cNvSpPr txBox="1"/>
          <p:nvPr/>
        </p:nvSpPr>
        <p:spPr>
          <a:xfrm>
            <a:off x="3188200" y="37568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24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4" name="Google Shape;2304;p46"/>
          <p:cNvSpPr txBox="1"/>
          <p:nvPr/>
        </p:nvSpPr>
        <p:spPr>
          <a:xfrm>
            <a:off x="3112000" y="23852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25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5" name="Google Shape;2305;p46"/>
          <p:cNvSpPr txBox="1"/>
          <p:nvPr/>
        </p:nvSpPr>
        <p:spPr>
          <a:xfrm>
            <a:off x="3950200" y="2537675"/>
            <a:ext cx="48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26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6" name="Google Shape;2306;p46"/>
          <p:cNvSpPr txBox="1"/>
          <p:nvPr/>
        </p:nvSpPr>
        <p:spPr>
          <a:xfrm>
            <a:off x="221000" y="148975"/>
            <a:ext cx="341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Forward Extension Call</a:t>
            </a:r>
            <a:endParaRPr b="0" i="0" sz="14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Backtrack Completion Return</a:t>
            </a:r>
            <a:endParaRPr b="0" i="0" sz="14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600"/>
              <a:buFont typeface="Georgia"/>
              <a:buNone/>
            </a:pPr>
            <a:r>
              <a:rPr b="1" lang="en" sz="3000"/>
              <a:t>Properties of Depth-First Search</a:t>
            </a:r>
            <a:endParaRPr sz="3000"/>
          </a:p>
        </p:txBody>
      </p:sp>
      <p:sp>
        <p:nvSpPr>
          <p:cNvPr id="2312" name="Google Shape;231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Complete?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FF3300"/>
                </a:solidFill>
              </a:rPr>
              <a:t>No</a:t>
            </a:r>
            <a:r>
              <a:rPr lang="en" sz="2000">
                <a:solidFill>
                  <a:schemeClr val="dk1"/>
                </a:solidFill>
              </a:rPr>
              <a:t>: fails in infinite-depth (m) spaces. Also the problem of having cycles</a:t>
            </a:r>
            <a:endParaRPr sz="20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" sz="2000">
                <a:solidFill>
                  <a:schemeClr val="dk1"/>
                </a:solidFill>
              </a:rPr>
              <a:t>Modify to avoid repeated states along path (</a:t>
            </a:r>
            <a:r>
              <a:rPr b="1" lang="en" sz="1800">
                <a:solidFill>
                  <a:srgbClr val="FF3300"/>
                </a:solidFill>
              </a:rPr>
              <a:t>visited states info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2159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🡪"/>
            </a:pPr>
            <a:r>
              <a:rPr lang="en" sz="2000">
                <a:solidFill>
                  <a:schemeClr val="dk1"/>
                </a:solidFill>
              </a:rPr>
              <a:t>complete in finite spaces</a:t>
            </a:r>
            <a:endParaRPr sz="20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Optimal?</a:t>
            </a:r>
            <a:r>
              <a:rPr lang="en" sz="2000">
                <a:solidFill>
                  <a:schemeClr val="dk1"/>
                </a:solidFill>
              </a:rPr>
              <a:t> No (</a:t>
            </a:r>
            <a:r>
              <a:rPr lang="en">
                <a:solidFill>
                  <a:srgbClr val="FF3300"/>
                </a:solidFill>
              </a:rPr>
              <a:t>min cost path or min depth path might not be captured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Time?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i="1" lang="en" sz="2000">
                <a:solidFill>
                  <a:schemeClr val="dk1"/>
                </a:solidFill>
              </a:rPr>
              <a:t>O(b</a:t>
            </a:r>
            <a:r>
              <a:rPr baseline="30000" i="1" lang="en" sz="2000">
                <a:solidFill>
                  <a:schemeClr val="dk1"/>
                </a:solidFill>
              </a:rPr>
              <a:t>m</a:t>
            </a:r>
            <a:r>
              <a:rPr i="1" lang="en" sz="2000">
                <a:solidFill>
                  <a:schemeClr val="dk1"/>
                </a:solidFill>
              </a:rPr>
              <a:t>)</a:t>
            </a:r>
            <a:r>
              <a:rPr lang="en" sz="2000">
                <a:solidFill>
                  <a:schemeClr val="dk1"/>
                </a:solidFill>
              </a:rPr>
              <a:t>: terrible if </a:t>
            </a:r>
            <a:r>
              <a:rPr i="1" lang="en" sz="2000">
                <a:solidFill>
                  <a:schemeClr val="dk1"/>
                </a:solidFill>
              </a:rPr>
              <a:t>m</a:t>
            </a:r>
            <a:r>
              <a:rPr lang="en" sz="2000">
                <a:solidFill>
                  <a:schemeClr val="dk1"/>
                </a:solidFill>
              </a:rPr>
              <a:t> is much larger than </a:t>
            </a:r>
            <a:r>
              <a:rPr i="1" lang="en" sz="2000">
                <a:solidFill>
                  <a:schemeClr val="dk1"/>
                </a:solidFill>
              </a:rPr>
              <a:t>d</a:t>
            </a:r>
            <a:endParaRPr sz="20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" sz="2000">
                <a:solidFill>
                  <a:schemeClr val="dk1"/>
                </a:solidFill>
              </a:rPr>
              <a:t> but if solutions are dense, may be much faster than breadth-first </a:t>
            </a:r>
            <a:r>
              <a:rPr lang="en" sz="2000">
                <a:solidFill>
                  <a:srgbClr val="FF3300"/>
                </a:solidFill>
              </a:rPr>
              <a:t>[b = branching factor, m = Max depth,  d = depth of least cost search] - </a:t>
            </a:r>
            <a:r>
              <a:rPr lang="en" sz="2000">
                <a:solidFill>
                  <a:schemeClr val="dk1"/>
                </a:solidFill>
              </a:rPr>
              <a:t>because of depth priority over breadth</a:t>
            </a:r>
            <a:endParaRPr sz="20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Space?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i="1" lang="en" sz="2000">
                <a:solidFill>
                  <a:schemeClr val="dk1"/>
                </a:solidFill>
              </a:rPr>
              <a:t>O(b</a:t>
            </a:r>
            <a:r>
              <a:rPr baseline="30000" i="1" lang="en" sz="2000">
                <a:solidFill>
                  <a:schemeClr val="dk1"/>
                </a:solidFill>
              </a:rPr>
              <a:t>m</a:t>
            </a:r>
            <a:r>
              <a:rPr i="1" lang="en" sz="2000">
                <a:solidFill>
                  <a:schemeClr val="dk1"/>
                </a:solidFill>
              </a:rPr>
              <a:t>) vs O(bm) vs O(m) : depends upon implementation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313" name="Google Shape;231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48"/>
          <p:cNvSpPr txBox="1"/>
          <p:nvPr>
            <p:ph type="title"/>
          </p:nvPr>
        </p:nvSpPr>
        <p:spPr>
          <a:xfrm>
            <a:off x="311700" y="140225"/>
            <a:ext cx="32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DFS: Space O(b</a:t>
            </a:r>
            <a:r>
              <a:rPr baseline="30000" lang="en"/>
              <a:t>m</a:t>
            </a:r>
            <a:r>
              <a:rPr lang="en"/>
              <a:t>)</a:t>
            </a:r>
            <a:endParaRPr/>
          </a:p>
        </p:txBody>
      </p:sp>
      <p:sp>
        <p:nvSpPr>
          <p:cNvPr id="2319" name="Google Shape;231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0" name="Google Shape;2320;p48"/>
          <p:cNvSpPr/>
          <p:nvPr/>
        </p:nvSpPr>
        <p:spPr>
          <a:xfrm>
            <a:off x="6669725" y="78650"/>
            <a:ext cx="482100" cy="393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1" name="Google Shape;2321;p48"/>
          <p:cNvSpPr/>
          <p:nvPr/>
        </p:nvSpPr>
        <p:spPr>
          <a:xfrm>
            <a:off x="5831525" y="7644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2" name="Google Shape;2322;p48"/>
          <p:cNvSpPr/>
          <p:nvPr/>
        </p:nvSpPr>
        <p:spPr>
          <a:xfrm>
            <a:off x="6669725" y="7644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3" name="Google Shape;2323;p48"/>
          <p:cNvSpPr/>
          <p:nvPr/>
        </p:nvSpPr>
        <p:spPr>
          <a:xfrm>
            <a:off x="7431725" y="7644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4" name="Google Shape;2324;p48"/>
          <p:cNvSpPr/>
          <p:nvPr/>
        </p:nvSpPr>
        <p:spPr>
          <a:xfrm>
            <a:off x="7521400" y="2178150"/>
            <a:ext cx="482100" cy="393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5" name="Google Shape;2325;p48"/>
          <p:cNvCxnSpPr>
            <a:stCxn id="2320" idx="3"/>
            <a:endCxn id="2321" idx="0"/>
          </p:cNvCxnSpPr>
          <p:nvPr/>
        </p:nvCxnSpPr>
        <p:spPr>
          <a:xfrm flipH="1">
            <a:off x="6072527" y="414609"/>
            <a:ext cx="6678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6" name="Google Shape;2326;p48"/>
          <p:cNvCxnSpPr>
            <a:stCxn id="2320" idx="4"/>
            <a:endCxn id="2322" idx="0"/>
          </p:cNvCxnSpPr>
          <p:nvPr/>
        </p:nvCxnSpPr>
        <p:spPr>
          <a:xfrm>
            <a:off x="6910775" y="472250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7" name="Google Shape;2327;p48"/>
          <p:cNvCxnSpPr>
            <a:stCxn id="2320" idx="5"/>
            <a:endCxn id="2323" idx="0"/>
          </p:cNvCxnSpPr>
          <p:nvPr/>
        </p:nvCxnSpPr>
        <p:spPr>
          <a:xfrm>
            <a:off x="7081223" y="414609"/>
            <a:ext cx="5916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8" name="Google Shape;2328;p48"/>
          <p:cNvSpPr/>
          <p:nvPr/>
        </p:nvSpPr>
        <p:spPr>
          <a:xfrm>
            <a:off x="5602925" y="21360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9" name="Google Shape;2329;p48"/>
          <p:cNvSpPr/>
          <p:nvPr/>
        </p:nvSpPr>
        <p:spPr>
          <a:xfrm>
            <a:off x="5062706" y="1039762"/>
            <a:ext cx="794050" cy="1331075"/>
          </a:xfrm>
          <a:custGeom>
            <a:rect b="b" l="l" r="r" t="t"/>
            <a:pathLst>
              <a:path extrusionOk="0" h="53243" w="31762">
                <a:moveTo>
                  <a:pt x="31762" y="1005"/>
                </a:moveTo>
                <a:cubicBezTo>
                  <a:pt x="27007" y="1005"/>
                  <a:pt x="6514" y="-1138"/>
                  <a:pt x="3232" y="1005"/>
                </a:cubicBezTo>
                <a:cubicBezTo>
                  <a:pt x="-50" y="3148"/>
                  <a:pt x="12206" y="10180"/>
                  <a:pt x="12072" y="13863"/>
                </a:cubicBezTo>
                <a:cubicBezTo>
                  <a:pt x="11938" y="17547"/>
                  <a:pt x="1089" y="19489"/>
                  <a:pt x="2428" y="23106"/>
                </a:cubicBezTo>
                <a:cubicBezTo>
                  <a:pt x="3768" y="26723"/>
                  <a:pt x="20511" y="32616"/>
                  <a:pt x="20109" y="35563"/>
                </a:cubicBezTo>
                <a:cubicBezTo>
                  <a:pt x="19707" y="38510"/>
                  <a:pt x="-117" y="37839"/>
                  <a:pt x="17" y="40786"/>
                </a:cubicBezTo>
                <a:cubicBezTo>
                  <a:pt x="151" y="43733"/>
                  <a:pt x="17430" y="51167"/>
                  <a:pt x="20913" y="532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48"/>
          <p:cNvSpPr/>
          <p:nvPr/>
        </p:nvSpPr>
        <p:spPr>
          <a:xfrm>
            <a:off x="6593525" y="21360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48"/>
          <p:cNvSpPr/>
          <p:nvPr/>
        </p:nvSpPr>
        <p:spPr>
          <a:xfrm>
            <a:off x="6266557" y="984500"/>
            <a:ext cx="424025" cy="1326050"/>
          </a:xfrm>
          <a:custGeom>
            <a:rect b="b" l="l" r="r" t="t"/>
            <a:pathLst>
              <a:path extrusionOk="0" h="53042" w="16961">
                <a:moveTo>
                  <a:pt x="16961" y="0"/>
                </a:moveTo>
                <a:cubicBezTo>
                  <a:pt x="14215" y="1808"/>
                  <a:pt x="2226" y="7567"/>
                  <a:pt x="485" y="10849"/>
                </a:cubicBezTo>
                <a:cubicBezTo>
                  <a:pt x="-1256" y="14131"/>
                  <a:pt x="6580" y="16408"/>
                  <a:pt x="6513" y="19690"/>
                </a:cubicBezTo>
                <a:cubicBezTo>
                  <a:pt x="6446" y="22972"/>
                  <a:pt x="-251" y="27057"/>
                  <a:pt x="84" y="30539"/>
                </a:cubicBezTo>
                <a:cubicBezTo>
                  <a:pt x="419" y="34022"/>
                  <a:pt x="8120" y="38241"/>
                  <a:pt x="8522" y="40585"/>
                </a:cubicBezTo>
                <a:cubicBezTo>
                  <a:pt x="8924" y="42929"/>
                  <a:pt x="1624" y="42528"/>
                  <a:pt x="2495" y="44604"/>
                </a:cubicBezTo>
                <a:cubicBezTo>
                  <a:pt x="3366" y="46680"/>
                  <a:pt x="11871" y="51636"/>
                  <a:pt x="13746" y="5304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48"/>
          <p:cNvSpPr txBox="1"/>
          <p:nvPr/>
        </p:nvSpPr>
        <p:spPr>
          <a:xfrm>
            <a:off x="321475" y="853900"/>
            <a:ext cx="4392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node can have at most b branches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Maximum depth can be reached is m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 is reached very later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are keeping visited array for all nodes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 perform depth wise search, eventually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1st level’s almost b nodes are traversed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2nd level’s almost b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nodes are traversed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3rd 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level’s almost b</a:t>
            </a:r>
            <a:r>
              <a:rPr b="0" baseline="3000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nodes are traversed 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mth level’s almost b</a:t>
            </a:r>
            <a:r>
              <a:rPr b="0" baseline="3000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nodes are traversed before reaching goal state. Visited array holding that information O(b</a:t>
            </a:r>
            <a:r>
              <a:rPr b="0" baseline="3000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3" name="Google Shape;2333;p48"/>
          <p:cNvSpPr/>
          <p:nvPr/>
        </p:nvSpPr>
        <p:spPr>
          <a:xfrm>
            <a:off x="7392449" y="1115100"/>
            <a:ext cx="729650" cy="1095000"/>
          </a:xfrm>
          <a:custGeom>
            <a:rect b="b" l="l" r="r" t="t"/>
            <a:pathLst>
              <a:path extrusionOk="0" h="43800" w="29186">
                <a:moveTo>
                  <a:pt x="7688" y="0"/>
                </a:moveTo>
                <a:cubicBezTo>
                  <a:pt x="6550" y="1942"/>
                  <a:pt x="-2692" y="8907"/>
                  <a:pt x="857" y="11653"/>
                </a:cubicBezTo>
                <a:cubicBezTo>
                  <a:pt x="4407" y="14399"/>
                  <a:pt x="27378" y="13997"/>
                  <a:pt x="28985" y="16475"/>
                </a:cubicBezTo>
                <a:cubicBezTo>
                  <a:pt x="30592" y="18953"/>
                  <a:pt x="11974" y="23306"/>
                  <a:pt x="10501" y="26521"/>
                </a:cubicBezTo>
                <a:cubicBezTo>
                  <a:pt x="9028" y="29736"/>
                  <a:pt x="19408" y="32883"/>
                  <a:pt x="20145" y="35763"/>
                </a:cubicBezTo>
                <a:cubicBezTo>
                  <a:pt x="20882" y="38643"/>
                  <a:pt x="15792" y="42461"/>
                  <a:pt x="14921" y="438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48"/>
          <p:cNvSpPr txBox="1"/>
          <p:nvPr/>
        </p:nvSpPr>
        <p:spPr>
          <a:xfrm>
            <a:off x="5092525" y="2887350"/>
            <a:ext cx="37872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v ∈ adj[u] {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if(visited[v] is False) {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Visited[v] = true // O(b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Call DFS_Visit(v)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49"/>
          <p:cNvSpPr txBox="1"/>
          <p:nvPr>
            <p:ph type="title"/>
          </p:nvPr>
        </p:nvSpPr>
        <p:spPr>
          <a:xfrm>
            <a:off x="311700" y="140225"/>
            <a:ext cx="32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DFS: Space O(bm)</a:t>
            </a:r>
            <a:endParaRPr/>
          </a:p>
        </p:txBody>
      </p:sp>
      <p:sp>
        <p:nvSpPr>
          <p:cNvPr id="2340" name="Google Shape;234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1" name="Google Shape;2341;p49"/>
          <p:cNvSpPr/>
          <p:nvPr/>
        </p:nvSpPr>
        <p:spPr>
          <a:xfrm>
            <a:off x="6669725" y="78650"/>
            <a:ext cx="482100" cy="393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2" name="Google Shape;2342;p49"/>
          <p:cNvSpPr/>
          <p:nvPr/>
        </p:nvSpPr>
        <p:spPr>
          <a:xfrm>
            <a:off x="5831525" y="7644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3" name="Google Shape;2343;p49"/>
          <p:cNvSpPr/>
          <p:nvPr/>
        </p:nvSpPr>
        <p:spPr>
          <a:xfrm>
            <a:off x="6669725" y="7644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4" name="Google Shape;2344;p49"/>
          <p:cNvSpPr/>
          <p:nvPr/>
        </p:nvSpPr>
        <p:spPr>
          <a:xfrm>
            <a:off x="7431725" y="7644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5" name="Google Shape;2345;p49"/>
          <p:cNvSpPr/>
          <p:nvPr/>
        </p:nvSpPr>
        <p:spPr>
          <a:xfrm>
            <a:off x="7913825" y="2529650"/>
            <a:ext cx="482100" cy="393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6" name="Google Shape;2346;p49"/>
          <p:cNvCxnSpPr>
            <a:stCxn id="2341" idx="3"/>
            <a:endCxn id="2342" idx="0"/>
          </p:cNvCxnSpPr>
          <p:nvPr/>
        </p:nvCxnSpPr>
        <p:spPr>
          <a:xfrm flipH="1">
            <a:off x="6072527" y="414609"/>
            <a:ext cx="6678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7" name="Google Shape;2347;p49"/>
          <p:cNvCxnSpPr>
            <a:stCxn id="2341" idx="4"/>
            <a:endCxn id="2343" idx="0"/>
          </p:cNvCxnSpPr>
          <p:nvPr/>
        </p:nvCxnSpPr>
        <p:spPr>
          <a:xfrm>
            <a:off x="6910775" y="472250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8" name="Google Shape;2348;p49"/>
          <p:cNvCxnSpPr>
            <a:stCxn id="2341" idx="5"/>
            <a:endCxn id="2344" idx="0"/>
          </p:cNvCxnSpPr>
          <p:nvPr/>
        </p:nvCxnSpPr>
        <p:spPr>
          <a:xfrm>
            <a:off x="7081223" y="414609"/>
            <a:ext cx="5916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9" name="Google Shape;2349;p49"/>
          <p:cNvSpPr/>
          <p:nvPr/>
        </p:nvSpPr>
        <p:spPr>
          <a:xfrm>
            <a:off x="5679125" y="2405638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0" name="Google Shape;2350;p49"/>
          <p:cNvSpPr txBox="1"/>
          <p:nvPr/>
        </p:nvSpPr>
        <p:spPr>
          <a:xfrm>
            <a:off x="321475" y="853900"/>
            <a:ext cx="4392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node can have at most b branches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Maximum depth can be reached is m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 is reached very later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are not keeping visited array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are just storing from a node which are its immediate successor nodes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1st level remembering b next successors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2nd level remembering b next successors 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3rd level remembering b next successors.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mth level remembering b next successors.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 O(bm)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51" name="Google Shape;2351;p49"/>
          <p:cNvSpPr/>
          <p:nvPr/>
        </p:nvSpPr>
        <p:spPr>
          <a:xfrm>
            <a:off x="6499700" y="663025"/>
            <a:ext cx="2079600" cy="64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2" name="Google Shape;2352;p49"/>
          <p:cNvSpPr/>
          <p:nvPr/>
        </p:nvSpPr>
        <p:spPr>
          <a:xfrm>
            <a:off x="6517325" y="16026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3" name="Google Shape;2353;p49"/>
          <p:cNvSpPr/>
          <p:nvPr/>
        </p:nvSpPr>
        <p:spPr>
          <a:xfrm>
            <a:off x="7279325" y="16026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4" name="Google Shape;2354;p49"/>
          <p:cNvSpPr/>
          <p:nvPr/>
        </p:nvSpPr>
        <p:spPr>
          <a:xfrm>
            <a:off x="6347300" y="1501225"/>
            <a:ext cx="2079600" cy="64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5" name="Google Shape;2355;p49"/>
          <p:cNvSpPr/>
          <p:nvPr/>
        </p:nvSpPr>
        <p:spPr>
          <a:xfrm>
            <a:off x="5679125" y="16026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6" name="Google Shape;2356;p49"/>
          <p:cNvCxnSpPr>
            <a:stCxn id="2342" idx="4"/>
            <a:endCxn id="2355" idx="0"/>
          </p:cNvCxnSpPr>
          <p:nvPr/>
        </p:nvCxnSpPr>
        <p:spPr>
          <a:xfrm flipH="1">
            <a:off x="5920175" y="1158050"/>
            <a:ext cx="15240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7" name="Google Shape;2357;p49"/>
          <p:cNvCxnSpPr>
            <a:stCxn id="2342" idx="4"/>
          </p:cNvCxnSpPr>
          <p:nvPr/>
        </p:nvCxnSpPr>
        <p:spPr>
          <a:xfrm>
            <a:off x="6072575" y="1158050"/>
            <a:ext cx="5880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8" name="Google Shape;2358;p49"/>
          <p:cNvCxnSpPr/>
          <p:nvPr/>
        </p:nvCxnSpPr>
        <p:spPr>
          <a:xfrm>
            <a:off x="6072500" y="1158025"/>
            <a:ext cx="1260900" cy="5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9" name="Google Shape;2359;p49"/>
          <p:cNvCxnSpPr>
            <a:stCxn id="2355" idx="4"/>
            <a:endCxn id="2349" idx="0"/>
          </p:cNvCxnSpPr>
          <p:nvPr/>
        </p:nvCxnSpPr>
        <p:spPr>
          <a:xfrm>
            <a:off x="5920175" y="1996250"/>
            <a:ext cx="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0" name="Google Shape;2360;p49"/>
          <p:cNvSpPr txBox="1"/>
          <p:nvPr/>
        </p:nvSpPr>
        <p:spPr>
          <a:xfrm>
            <a:off x="6212525" y="2402338"/>
            <a:ext cx="13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m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depth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1" name="Google Shape;2361;p49"/>
          <p:cNvSpPr txBox="1"/>
          <p:nvPr/>
        </p:nvSpPr>
        <p:spPr>
          <a:xfrm>
            <a:off x="7504275" y="114675"/>
            <a:ext cx="139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Remembering b successors</a:t>
            </a:r>
            <a:endParaRPr b="0" i="0" sz="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2" name="Google Shape;2362;p49"/>
          <p:cNvSpPr txBox="1"/>
          <p:nvPr/>
        </p:nvSpPr>
        <p:spPr>
          <a:xfrm>
            <a:off x="7961475" y="1562475"/>
            <a:ext cx="139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Remembering b successors</a:t>
            </a:r>
            <a:endParaRPr b="0" i="0" sz="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3" name="Google Shape;2363;p49"/>
          <p:cNvSpPr txBox="1"/>
          <p:nvPr/>
        </p:nvSpPr>
        <p:spPr>
          <a:xfrm>
            <a:off x="4147025" y="3060775"/>
            <a:ext cx="32847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 = stack U {root} 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while(stack is not empty) {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u = stack.top(), 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stack.pop( 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stack size: O(bm)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v ∈ adj[u] stack = stack U {v}</a:t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4" name="Google Shape;2364;p49"/>
          <p:cNvSpPr txBox="1"/>
          <p:nvPr/>
        </p:nvSpPr>
        <p:spPr>
          <a:xfrm>
            <a:off x="7524425" y="3060775"/>
            <a:ext cx="12609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 when search space is not directed tree, prune to repeated states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50"/>
          <p:cNvSpPr txBox="1"/>
          <p:nvPr>
            <p:ph type="title"/>
          </p:nvPr>
        </p:nvSpPr>
        <p:spPr>
          <a:xfrm>
            <a:off x="311700" y="140225"/>
            <a:ext cx="32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DFS: Space O(m)</a:t>
            </a:r>
            <a:endParaRPr/>
          </a:p>
        </p:txBody>
      </p:sp>
      <p:sp>
        <p:nvSpPr>
          <p:cNvPr id="2370" name="Google Shape;237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1" name="Google Shape;2371;p50"/>
          <p:cNvSpPr/>
          <p:nvPr/>
        </p:nvSpPr>
        <p:spPr>
          <a:xfrm>
            <a:off x="6669725" y="78650"/>
            <a:ext cx="482100" cy="393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2" name="Google Shape;2372;p50"/>
          <p:cNvSpPr/>
          <p:nvPr/>
        </p:nvSpPr>
        <p:spPr>
          <a:xfrm>
            <a:off x="5831525" y="7644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3" name="Google Shape;2373;p50"/>
          <p:cNvSpPr/>
          <p:nvPr/>
        </p:nvSpPr>
        <p:spPr>
          <a:xfrm>
            <a:off x="6669725" y="7644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4" name="Google Shape;2374;p50"/>
          <p:cNvSpPr/>
          <p:nvPr/>
        </p:nvSpPr>
        <p:spPr>
          <a:xfrm>
            <a:off x="7431725" y="7644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5" name="Google Shape;2375;p50"/>
          <p:cNvSpPr/>
          <p:nvPr/>
        </p:nvSpPr>
        <p:spPr>
          <a:xfrm>
            <a:off x="7913825" y="2151975"/>
            <a:ext cx="482100" cy="393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6" name="Google Shape;2376;p50"/>
          <p:cNvCxnSpPr>
            <a:stCxn id="2371" idx="3"/>
            <a:endCxn id="2372" idx="0"/>
          </p:cNvCxnSpPr>
          <p:nvPr/>
        </p:nvCxnSpPr>
        <p:spPr>
          <a:xfrm flipH="1">
            <a:off x="6072527" y="414609"/>
            <a:ext cx="6678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7" name="Google Shape;2377;p50"/>
          <p:cNvCxnSpPr>
            <a:stCxn id="2371" idx="4"/>
            <a:endCxn id="2373" idx="0"/>
          </p:cNvCxnSpPr>
          <p:nvPr/>
        </p:nvCxnSpPr>
        <p:spPr>
          <a:xfrm>
            <a:off x="6910775" y="472250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378" name="Google Shape;2378;p50"/>
          <p:cNvCxnSpPr>
            <a:stCxn id="2371" idx="5"/>
            <a:endCxn id="2374" idx="0"/>
          </p:cNvCxnSpPr>
          <p:nvPr/>
        </p:nvCxnSpPr>
        <p:spPr>
          <a:xfrm>
            <a:off x="7081223" y="414609"/>
            <a:ext cx="5916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379" name="Google Shape;2379;p50"/>
          <p:cNvSpPr txBox="1"/>
          <p:nvPr/>
        </p:nvSpPr>
        <p:spPr>
          <a:xfrm>
            <a:off x="321475" y="777700"/>
            <a:ext cx="4392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node can have at most b branches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Maximum depth can be reached is m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 is reached very later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are not keeping visited array and possible successors here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Dynamically we are finding the next state based on next possible action from domain knowledge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1st level remembering 1 node (current explored)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2nd level remembering 1 node (current explored)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3rd level remembering 1  node (current explored)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mth level remembering 1 node (current explored)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 O(m) at a time in memory, E.g, Backtracking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80" name="Google Shape;2380;p50"/>
          <p:cNvSpPr/>
          <p:nvPr/>
        </p:nvSpPr>
        <p:spPr>
          <a:xfrm>
            <a:off x="5681225" y="2405638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Google Shape;2381;p50"/>
          <p:cNvSpPr/>
          <p:nvPr/>
        </p:nvSpPr>
        <p:spPr>
          <a:xfrm>
            <a:off x="6517325" y="16026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50"/>
          <p:cNvSpPr/>
          <p:nvPr/>
        </p:nvSpPr>
        <p:spPr>
          <a:xfrm>
            <a:off x="7279325" y="16026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p50"/>
          <p:cNvSpPr/>
          <p:nvPr/>
        </p:nvSpPr>
        <p:spPr>
          <a:xfrm>
            <a:off x="5679125" y="1602650"/>
            <a:ext cx="4821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4" name="Google Shape;2384;p50"/>
          <p:cNvCxnSpPr>
            <a:stCxn id="2372" idx="4"/>
            <a:endCxn id="2383" idx="0"/>
          </p:cNvCxnSpPr>
          <p:nvPr/>
        </p:nvCxnSpPr>
        <p:spPr>
          <a:xfrm flipH="1">
            <a:off x="5920175" y="1158050"/>
            <a:ext cx="15240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5" name="Google Shape;2385;p50"/>
          <p:cNvCxnSpPr>
            <a:stCxn id="2372" idx="4"/>
          </p:cNvCxnSpPr>
          <p:nvPr/>
        </p:nvCxnSpPr>
        <p:spPr>
          <a:xfrm>
            <a:off x="6072575" y="1158050"/>
            <a:ext cx="5880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386" name="Google Shape;2386;p50"/>
          <p:cNvCxnSpPr/>
          <p:nvPr/>
        </p:nvCxnSpPr>
        <p:spPr>
          <a:xfrm>
            <a:off x="6072500" y="1158025"/>
            <a:ext cx="1260900" cy="5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387" name="Google Shape;2387;p50"/>
          <p:cNvCxnSpPr>
            <a:stCxn id="2383" idx="4"/>
            <a:endCxn id="2380" idx="0"/>
          </p:cNvCxnSpPr>
          <p:nvPr/>
        </p:nvCxnSpPr>
        <p:spPr>
          <a:xfrm>
            <a:off x="5920175" y="1996250"/>
            <a:ext cx="21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8" name="Google Shape;2388;p50"/>
          <p:cNvSpPr txBox="1"/>
          <p:nvPr/>
        </p:nvSpPr>
        <p:spPr>
          <a:xfrm>
            <a:off x="6184325" y="2389000"/>
            <a:ext cx="13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m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depth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89" name="Google Shape;2389;p50"/>
          <p:cNvSpPr txBox="1"/>
          <p:nvPr/>
        </p:nvSpPr>
        <p:spPr>
          <a:xfrm>
            <a:off x="7366100" y="323175"/>
            <a:ext cx="1260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Dynamic node generation</a:t>
            </a:r>
            <a:endParaRPr b="0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90" name="Google Shape;2390;p50"/>
          <p:cNvSpPr txBox="1"/>
          <p:nvPr/>
        </p:nvSpPr>
        <p:spPr>
          <a:xfrm>
            <a:off x="6908900" y="1237575"/>
            <a:ext cx="1260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Dynamic node generation</a:t>
            </a:r>
            <a:endParaRPr b="0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91" name="Google Shape;2391;p50"/>
          <p:cNvSpPr txBox="1"/>
          <p:nvPr/>
        </p:nvSpPr>
        <p:spPr>
          <a:xfrm>
            <a:off x="4724400" y="3268350"/>
            <a:ext cx="39540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DFS(u) { // at most m depths in recursion</a:t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For v ∈ generate_next_action(u) {</a:t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DFS(v) // at most m stacks</a:t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92" name="Google Shape;2392;p50"/>
          <p:cNvSpPr txBox="1"/>
          <p:nvPr/>
        </p:nvSpPr>
        <p:spPr>
          <a:xfrm>
            <a:off x="4741850" y="2788100"/>
            <a:ext cx="38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Prone to all sort of repeated states cases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siva"/>
              <a:buNone/>
            </a:pPr>
            <a:r>
              <a:rPr lang="en" sz="3000"/>
              <a:t>Introduction to Search Strategies (Cont.)</a:t>
            </a:r>
            <a:br>
              <a:rPr lang="en" sz="3000"/>
            </a:br>
            <a:endParaRPr sz="3000"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" sz="2000">
                <a:solidFill>
                  <a:schemeClr val="dk1"/>
                </a:solidFill>
              </a:rPr>
              <a:t>Time</a:t>
            </a:r>
            <a:r>
              <a:rPr lang="en" sz="2000">
                <a:solidFill>
                  <a:schemeClr val="dk1"/>
                </a:solidFill>
              </a:rPr>
              <a:t> and </a:t>
            </a:r>
            <a:r>
              <a:rPr b="1" lang="en" sz="2000">
                <a:solidFill>
                  <a:schemeClr val="dk1"/>
                </a:solidFill>
              </a:rPr>
              <a:t>space complexity</a:t>
            </a:r>
            <a:r>
              <a:rPr lang="en" sz="2000">
                <a:solidFill>
                  <a:schemeClr val="dk1"/>
                </a:solidFill>
              </a:rPr>
              <a:t> are measured in terms of :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908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Comic Sans MS"/>
              <a:buChar char="❑"/>
            </a:pPr>
            <a:r>
              <a:rPr i="1" lang="en" sz="2000">
                <a:solidFill>
                  <a:srgbClr val="990033"/>
                </a:solidFill>
              </a:rPr>
              <a:t>b</a:t>
            </a:r>
            <a:r>
              <a:rPr i="1" lang="en" sz="2000">
                <a:solidFill>
                  <a:schemeClr val="dk1"/>
                </a:solidFill>
              </a:rPr>
              <a:t>:</a:t>
            </a:r>
            <a:r>
              <a:rPr lang="en" sz="2000">
                <a:solidFill>
                  <a:schemeClr val="dk1"/>
                </a:solidFill>
              </a:rPr>
              <a:t> maximum branching factor of the search tree or </a:t>
            </a:r>
            <a:endParaRPr sz="200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</a:rPr>
              <a:t>       maximum number of successors of any node.</a:t>
            </a:r>
            <a:endParaRPr sz="2000">
              <a:solidFill>
                <a:schemeClr val="dk1"/>
              </a:solidFill>
            </a:endParaRPr>
          </a:p>
          <a:p>
            <a:pPr indent="-2908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Comic Sans MS"/>
              <a:buChar char="❑"/>
            </a:pPr>
            <a:r>
              <a:rPr i="1" lang="en" sz="2000">
                <a:solidFill>
                  <a:srgbClr val="990033"/>
                </a:solidFill>
              </a:rPr>
              <a:t>d</a:t>
            </a:r>
            <a:r>
              <a:rPr i="1" lang="en" sz="2000">
                <a:solidFill>
                  <a:schemeClr val="dk1"/>
                </a:solidFill>
              </a:rPr>
              <a:t>: </a:t>
            </a:r>
            <a:r>
              <a:rPr lang="en" sz="2000">
                <a:solidFill>
                  <a:schemeClr val="dk1"/>
                </a:solidFill>
              </a:rPr>
              <a:t>depth of the least-cost solution</a:t>
            </a:r>
            <a:endParaRPr sz="2000">
              <a:solidFill>
                <a:schemeClr val="dk1"/>
              </a:solidFill>
            </a:endParaRPr>
          </a:p>
          <a:p>
            <a:pPr indent="-2908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Comic Sans MS"/>
              <a:buChar char="❑"/>
            </a:pPr>
            <a:r>
              <a:rPr i="1" lang="en" sz="2000">
                <a:solidFill>
                  <a:srgbClr val="990033"/>
                </a:solidFill>
              </a:rPr>
              <a:t>m</a:t>
            </a:r>
            <a:r>
              <a:rPr lang="en" sz="2000">
                <a:solidFill>
                  <a:schemeClr val="dk1"/>
                </a:solidFill>
              </a:rPr>
              <a:t>: maximum depth of any path in the state space </a:t>
            </a:r>
            <a:endParaRPr sz="200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</a:rPr>
              <a:t>   (may be  ∞)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600"/>
              <a:buFont typeface="Georgia"/>
              <a:buNone/>
            </a:pPr>
            <a:r>
              <a:rPr b="1" lang="en" sz="3000"/>
              <a:t>Advantages and Disadvantages of DFS</a:t>
            </a:r>
            <a:endParaRPr sz="3000"/>
          </a:p>
        </p:txBody>
      </p:sp>
      <p:sp>
        <p:nvSpPr>
          <p:cNvPr id="2398" name="Google Shape;239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Advantages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Flexible with memory usage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Disadvantages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Might not provide optimal result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Can fall into infinite depth based upon action design and memory policy</a:t>
            </a:r>
            <a:endParaRPr sz="20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399" name="Google Shape;239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DLS: Depth-Limited Searching</a:t>
            </a:r>
            <a:endParaRPr/>
          </a:p>
        </p:txBody>
      </p:sp>
      <p:sp>
        <p:nvSpPr>
          <p:cNvPr id="2405" name="Google Shape;240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 modification over DFS 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DFS has limitation of infinite-depth problem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DLS fixes maximum depth </a:t>
            </a:r>
            <a:r>
              <a:rPr i="1" lang="en">
                <a:solidFill>
                  <a:schemeClr val="dk1"/>
                </a:solidFill>
              </a:rPr>
              <a:t>l(</a:t>
            </a:r>
            <a:r>
              <a:rPr lang="en">
                <a:solidFill>
                  <a:schemeClr val="dk1"/>
                </a:solidFill>
              </a:rPr>
              <a:t>l</a:t>
            </a:r>
            <a:r>
              <a:rPr i="1" lang="en">
                <a:solidFill>
                  <a:schemeClr val="dk1"/>
                </a:solidFill>
              </a:rPr>
              <a:t>&lt;=</a:t>
            </a:r>
            <a:r>
              <a:rPr lang="en">
                <a:solidFill>
                  <a:schemeClr val="dk1"/>
                </a:solidFill>
              </a:rPr>
              <a:t>m</a:t>
            </a:r>
            <a:r>
              <a:rPr i="1"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</a:rPr>
              <a:t>if </a:t>
            </a:r>
            <a:r>
              <a:rPr i="1"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==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 it is DFS</a:t>
            </a:r>
            <a:r>
              <a:rPr i="1" lang="en">
                <a:solidFill>
                  <a:schemeClr val="dk1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to be traversed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6" name="Google Shape;240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2" name="Google Shape;2412;p53"/>
          <p:cNvSpPr txBox="1"/>
          <p:nvPr/>
        </p:nvSpPr>
        <p:spPr>
          <a:xfrm>
            <a:off x="152400" y="1447800"/>
            <a:ext cx="39624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color[u] = WHITE;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DFS_Visit(u, </a:t>
            </a:r>
            <a:r>
              <a:rPr b="1" i="0" lang="en" sz="12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);// </a:t>
            </a:r>
            <a:r>
              <a:rPr b="1" i="0" lang="en" sz="10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current level</a:t>
            </a:r>
            <a:endParaRPr b="1" i="0" sz="1000" u="none" cap="none" strike="noStrike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3" name="Google Shape;2413;p53"/>
          <p:cNvSpPr txBox="1"/>
          <p:nvPr/>
        </p:nvSpPr>
        <p:spPr>
          <a:xfrm>
            <a:off x="4419600" y="914400"/>
            <a:ext cx="44409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DFS_Visit(u,cur_level)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2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 (u is goal state) return</a:t>
            </a:r>
            <a:endParaRPr b="1" i="0" sz="1200" u="none" cap="none" strike="noStrike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if(</a:t>
            </a: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color[v] == WHITE and cur_level+1 &lt;= l</a:t>
            </a: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DFS_Visit(v, 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cur_level+1</a:t>
            </a: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14" name="Google Shape;2414;p53"/>
          <p:cNvCxnSpPr/>
          <p:nvPr/>
        </p:nvCxnSpPr>
        <p:spPr>
          <a:xfrm rot="10800000">
            <a:off x="4267200" y="457200"/>
            <a:ext cx="0" cy="4495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5" name="Google Shape;2415;p53"/>
          <p:cNvSpPr txBox="1"/>
          <p:nvPr>
            <p:ph type="title"/>
          </p:nvPr>
        </p:nvSpPr>
        <p:spPr>
          <a:xfrm>
            <a:off x="6006400" y="64025"/>
            <a:ext cx="368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00"/>
              <a:t>DLS: Pseudocode</a:t>
            </a:r>
            <a:endParaRPr sz="2000"/>
          </a:p>
        </p:txBody>
      </p:sp>
      <p:sp>
        <p:nvSpPr>
          <p:cNvPr id="2416" name="Google Shape;2416;p53"/>
          <p:cNvSpPr txBox="1"/>
          <p:nvPr/>
        </p:nvSpPr>
        <p:spPr>
          <a:xfrm>
            <a:off x="136475" y="110500"/>
            <a:ext cx="36156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 ]: state of each node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 [] , f [ ]: discovery &amp; finish time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prev [ ]: to save parent node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 : max traverseval depth level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7" name="Google Shape;2417;p53"/>
          <p:cNvSpPr txBox="1"/>
          <p:nvPr/>
        </p:nvSpPr>
        <p:spPr>
          <a:xfrm>
            <a:off x="6803375" y="570900"/>
            <a:ext cx="1683000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 State is never explored/expanded</a:t>
            </a:r>
            <a:endParaRPr b="1" i="0" sz="900" u="none" cap="none" strike="noStrik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8" name="Google Shape;2418;p53"/>
          <p:cNvSpPr txBox="1"/>
          <p:nvPr/>
        </p:nvSpPr>
        <p:spPr>
          <a:xfrm>
            <a:off x="7164425" y="2462950"/>
            <a:ext cx="192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 limitation constraint</a:t>
            </a:r>
            <a:endParaRPr b="0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4" name="Google Shape;2424;p54"/>
          <p:cNvSpPr txBox="1"/>
          <p:nvPr/>
        </p:nvSpPr>
        <p:spPr>
          <a:xfrm>
            <a:off x="3665355" y="1070779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5" name="Google Shape;2425;p54"/>
          <p:cNvSpPr txBox="1"/>
          <p:nvPr/>
        </p:nvSpPr>
        <p:spPr>
          <a:xfrm>
            <a:off x="2018024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6" name="Google Shape;2426;p54"/>
          <p:cNvSpPr txBox="1"/>
          <p:nvPr/>
        </p:nvSpPr>
        <p:spPr>
          <a:xfrm>
            <a:off x="3665355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7" name="Google Shape;2427;p54"/>
          <p:cNvSpPr txBox="1"/>
          <p:nvPr/>
        </p:nvSpPr>
        <p:spPr>
          <a:xfrm>
            <a:off x="5246793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8" name="Google Shape;2428;p54"/>
          <p:cNvSpPr txBox="1"/>
          <p:nvPr/>
        </p:nvSpPr>
        <p:spPr>
          <a:xfrm>
            <a:off x="6894124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9" name="Google Shape;2429;p54"/>
          <p:cNvSpPr txBox="1"/>
          <p:nvPr/>
        </p:nvSpPr>
        <p:spPr>
          <a:xfrm>
            <a:off x="634266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0" name="Google Shape;2430;p54"/>
          <p:cNvSpPr txBox="1"/>
          <p:nvPr/>
        </p:nvSpPr>
        <p:spPr>
          <a:xfrm>
            <a:off x="304800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1" name="Google Shape;2431;p54"/>
          <p:cNvSpPr txBox="1"/>
          <p:nvPr/>
        </p:nvSpPr>
        <p:spPr>
          <a:xfrm>
            <a:off x="831946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2" name="Google Shape;2432;p54"/>
          <p:cNvSpPr txBox="1"/>
          <p:nvPr/>
        </p:nvSpPr>
        <p:spPr>
          <a:xfrm>
            <a:off x="1754451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3" name="Google Shape;2433;p54"/>
          <p:cNvSpPr txBox="1"/>
          <p:nvPr/>
        </p:nvSpPr>
        <p:spPr>
          <a:xfrm>
            <a:off x="2281597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4" name="Google Shape;2434;p54"/>
          <p:cNvSpPr txBox="1"/>
          <p:nvPr/>
        </p:nvSpPr>
        <p:spPr>
          <a:xfrm>
            <a:off x="3401782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5" name="Google Shape;2435;p54"/>
          <p:cNvSpPr txBox="1"/>
          <p:nvPr/>
        </p:nvSpPr>
        <p:spPr>
          <a:xfrm>
            <a:off x="3928928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6" name="Google Shape;2436;p54"/>
          <p:cNvSpPr txBox="1"/>
          <p:nvPr/>
        </p:nvSpPr>
        <p:spPr>
          <a:xfrm>
            <a:off x="4983220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7" name="Google Shape;2437;p54"/>
          <p:cNvSpPr txBox="1"/>
          <p:nvPr/>
        </p:nvSpPr>
        <p:spPr>
          <a:xfrm>
            <a:off x="5510366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8" name="Google Shape;2438;p54"/>
          <p:cNvSpPr txBox="1"/>
          <p:nvPr/>
        </p:nvSpPr>
        <p:spPr>
          <a:xfrm>
            <a:off x="6630551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9" name="Google Shape;2439;p54"/>
          <p:cNvSpPr txBox="1"/>
          <p:nvPr/>
        </p:nvSpPr>
        <p:spPr>
          <a:xfrm>
            <a:off x="7157697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0" name="Google Shape;2440;p54"/>
          <p:cNvSpPr txBox="1"/>
          <p:nvPr/>
        </p:nvSpPr>
        <p:spPr>
          <a:xfrm>
            <a:off x="304800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1" name="Google Shape;2441;p54"/>
          <p:cNvSpPr txBox="1"/>
          <p:nvPr/>
        </p:nvSpPr>
        <p:spPr>
          <a:xfrm>
            <a:off x="831946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2" name="Google Shape;2442;p54"/>
          <p:cNvSpPr txBox="1"/>
          <p:nvPr/>
        </p:nvSpPr>
        <p:spPr>
          <a:xfrm>
            <a:off x="1754451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3" name="Google Shape;2443;p54"/>
          <p:cNvSpPr txBox="1"/>
          <p:nvPr/>
        </p:nvSpPr>
        <p:spPr>
          <a:xfrm>
            <a:off x="2281597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p54"/>
          <p:cNvSpPr txBox="1"/>
          <p:nvPr/>
        </p:nvSpPr>
        <p:spPr>
          <a:xfrm>
            <a:off x="3401782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5" name="Google Shape;2445;p54"/>
          <p:cNvSpPr txBox="1"/>
          <p:nvPr/>
        </p:nvSpPr>
        <p:spPr>
          <a:xfrm>
            <a:off x="3928928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Google Shape;2446;p54"/>
          <p:cNvSpPr txBox="1"/>
          <p:nvPr/>
        </p:nvSpPr>
        <p:spPr>
          <a:xfrm>
            <a:off x="4983220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7" name="Google Shape;2447;p54"/>
          <p:cNvSpPr txBox="1"/>
          <p:nvPr/>
        </p:nvSpPr>
        <p:spPr>
          <a:xfrm>
            <a:off x="5510366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8" name="Google Shape;2448;p54"/>
          <p:cNvSpPr txBox="1"/>
          <p:nvPr/>
        </p:nvSpPr>
        <p:spPr>
          <a:xfrm>
            <a:off x="6630551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9" name="Google Shape;2449;p54"/>
          <p:cNvSpPr txBox="1"/>
          <p:nvPr/>
        </p:nvSpPr>
        <p:spPr>
          <a:xfrm>
            <a:off x="7157697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0" name="Google Shape;2450;p54"/>
          <p:cNvCxnSpPr/>
          <p:nvPr/>
        </p:nvCxnSpPr>
        <p:spPr>
          <a:xfrm>
            <a:off x="3895982" y="1538897"/>
            <a:ext cx="3228900" cy="4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1" name="Google Shape;2451;p54"/>
          <p:cNvCxnSpPr/>
          <p:nvPr/>
        </p:nvCxnSpPr>
        <p:spPr>
          <a:xfrm>
            <a:off x="3895982" y="1538897"/>
            <a:ext cx="1581300" cy="4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2" name="Google Shape;2452;p54"/>
          <p:cNvCxnSpPr/>
          <p:nvPr/>
        </p:nvCxnSpPr>
        <p:spPr>
          <a:xfrm>
            <a:off x="3895982" y="1538897"/>
            <a:ext cx="0" cy="4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3" name="Google Shape;2453;p54"/>
          <p:cNvCxnSpPr/>
          <p:nvPr/>
        </p:nvCxnSpPr>
        <p:spPr>
          <a:xfrm flipH="1">
            <a:off x="2248682" y="1538897"/>
            <a:ext cx="1647300" cy="4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4" name="Google Shape;2454;p54"/>
          <p:cNvCxnSpPr/>
          <p:nvPr/>
        </p:nvCxnSpPr>
        <p:spPr>
          <a:xfrm flipH="1">
            <a:off x="864782" y="1538897"/>
            <a:ext cx="3031200" cy="4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5" name="Google Shape;2455;p54"/>
          <p:cNvCxnSpPr/>
          <p:nvPr/>
        </p:nvCxnSpPr>
        <p:spPr>
          <a:xfrm>
            <a:off x="864893" y="2483568"/>
            <a:ext cx="197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6" name="Google Shape;2456;p54"/>
          <p:cNvCxnSpPr/>
          <p:nvPr/>
        </p:nvCxnSpPr>
        <p:spPr>
          <a:xfrm flipH="1">
            <a:off x="535493" y="2483568"/>
            <a:ext cx="3294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7" name="Google Shape;2457;p54"/>
          <p:cNvCxnSpPr/>
          <p:nvPr/>
        </p:nvCxnSpPr>
        <p:spPr>
          <a:xfrm>
            <a:off x="535426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8" name="Google Shape;2458;p54"/>
          <p:cNvCxnSpPr/>
          <p:nvPr/>
        </p:nvCxnSpPr>
        <p:spPr>
          <a:xfrm>
            <a:off x="1062572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9" name="Google Shape;2459;p54"/>
          <p:cNvCxnSpPr/>
          <p:nvPr/>
        </p:nvCxnSpPr>
        <p:spPr>
          <a:xfrm>
            <a:off x="2248651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0" name="Google Shape;2460;p54"/>
          <p:cNvCxnSpPr/>
          <p:nvPr/>
        </p:nvCxnSpPr>
        <p:spPr>
          <a:xfrm flipH="1">
            <a:off x="1984951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1" name="Google Shape;2461;p54"/>
          <p:cNvCxnSpPr/>
          <p:nvPr/>
        </p:nvCxnSpPr>
        <p:spPr>
          <a:xfrm>
            <a:off x="1985078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2" name="Google Shape;2462;p54"/>
          <p:cNvCxnSpPr/>
          <p:nvPr/>
        </p:nvCxnSpPr>
        <p:spPr>
          <a:xfrm>
            <a:off x="2512224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3" name="Google Shape;2463;p54"/>
          <p:cNvCxnSpPr/>
          <p:nvPr/>
        </p:nvCxnSpPr>
        <p:spPr>
          <a:xfrm flipH="1">
            <a:off x="3632282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4" name="Google Shape;2464;p54"/>
          <p:cNvCxnSpPr/>
          <p:nvPr/>
        </p:nvCxnSpPr>
        <p:spPr>
          <a:xfrm>
            <a:off x="3895982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5" name="Google Shape;2465;p54"/>
          <p:cNvCxnSpPr/>
          <p:nvPr/>
        </p:nvCxnSpPr>
        <p:spPr>
          <a:xfrm>
            <a:off x="3632409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6" name="Google Shape;2466;p54"/>
          <p:cNvCxnSpPr/>
          <p:nvPr/>
        </p:nvCxnSpPr>
        <p:spPr>
          <a:xfrm>
            <a:off x="4159555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7" name="Google Shape;2467;p54"/>
          <p:cNvCxnSpPr/>
          <p:nvPr/>
        </p:nvCxnSpPr>
        <p:spPr>
          <a:xfrm>
            <a:off x="5477420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8" name="Google Shape;2468;p54"/>
          <p:cNvCxnSpPr/>
          <p:nvPr/>
        </p:nvCxnSpPr>
        <p:spPr>
          <a:xfrm flipH="1">
            <a:off x="5213720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9" name="Google Shape;2469;p54"/>
          <p:cNvCxnSpPr/>
          <p:nvPr/>
        </p:nvCxnSpPr>
        <p:spPr>
          <a:xfrm>
            <a:off x="5213847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0" name="Google Shape;2470;p54"/>
          <p:cNvCxnSpPr/>
          <p:nvPr/>
        </p:nvCxnSpPr>
        <p:spPr>
          <a:xfrm>
            <a:off x="5740993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1" name="Google Shape;2471;p54"/>
          <p:cNvCxnSpPr/>
          <p:nvPr/>
        </p:nvCxnSpPr>
        <p:spPr>
          <a:xfrm flipH="1">
            <a:off x="6861051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2" name="Google Shape;2472;p54"/>
          <p:cNvCxnSpPr/>
          <p:nvPr/>
        </p:nvCxnSpPr>
        <p:spPr>
          <a:xfrm>
            <a:off x="7124751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3" name="Google Shape;2473;p54"/>
          <p:cNvCxnSpPr/>
          <p:nvPr/>
        </p:nvCxnSpPr>
        <p:spPr>
          <a:xfrm>
            <a:off x="6861178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4" name="Google Shape;2474;p54"/>
          <p:cNvCxnSpPr/>
          <p:nvPr/>
        </p:nvCxnSpPr>
        <p:spPr>
          <a:xfrm>
            <a:off x="7388324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5" name="Google Shape;2475;p54"/>
          <p:cNvSpPr txBox="1"/>
          <p:nvPr/>
        </p:nvSpPr>
        <p:spPr>
          <a:xfrm>
            <a:off x="1227305" y="868350"/>
            <a:ext cx="19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</a:pPr>
            <a:r>
              <a:rPr b="0" i="0" lang="en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6" name="Google Shape;2476;p54"/>
          <p:cNvCxnSpPr/>
          <p:nvPr/>
        </p:nvCxnSpPr>
        <p:spPr>
          <a:xfrm>
            <a:off x="2742850" y="1070779"/>
            <a:ext cx="922500" cy="20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77" name="Google Shape;2477;p54"/>
          <p:cNvSpPr txBox="1"/>
          <p:nvPr/>
        </p:nvSpPr>
        <p:spPr>
          <a:xfrm>
            <a:off x="4060715" y="2555262"/>
            <a:ext cx="12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</a:pPr>
            <a:r>
              <a:rPr b="0" i="0" lang="en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8" name="Google Shape;2478;p54"/>
          <p:cNvCxnSpPr/>
          <p:nvPr/>
        </p:nvCxnSpPr>
        <p:spPr>
          <a:xfrm flipH="1">
            <a:off x="4456054" y="2892644"/>
            <a:ext cx="197700" cy="27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79" name="Google Shape;2479;p54"/>
          <p:cNvSpPr txBox="1"/>
          <p:nvPr/>
        </p:nvSpPr>
        <p:spPr>
          <a:xfrm>
            <a:off x="3665355" y="1070779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0" name="Google Shape;2480;p54"/>
          <p:cNvSpPr txBox="1"/>
          <p:nvPr/>
        </p:nvSpPr>
        <p:spPr>
          <a:xfrm>
            <a:off x="3928928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1" name="Google Shape;2481;p54"/>
          <p:cNvSpPr txBox="1"/>
          <p:nvPr>
            <p:ph type="title"/>
          </p:nvPr>
        </p:nvSpPr>
        <p:spPr>
          <a:xfrm>
            <a:off x="5320600" y="64025"/>
            <a:ext cx="368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00"/>
              <a:t>A Searching Problem</a:t>
            </a:r>
            <a:endParaRPr sz="2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7" name="Google Shape;2487;p55"/>
          <p:cNvSpPr txBox="1"/>
          <p:nvPr/>
        </p:nvSpPr>
        <p:spPr>
          <a:xfrm>
            <a:off x="3665355" y="1070779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Google Shape;2488;p55"/>
          <p:cNvSpPr txBox="1"/>
          <p:nvPr/>
        </p:nvSpPr>
        <p:spPr>
          <a:xfrm>
            <a:off x="2018024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9" name="Google Shape;2489;p55"/>
          <p:cNvSpPr txBox="1"/>
          <p:nvPr/>
        </p:nvSpPr>
        <p:spPr>
          <a:xfrm>
            <a:off x="3665355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Google Shape;2490;p55"/>
          <p:cNvSpPr txBox="1"/>
          <p:nvPr/>
        </p:nvSpPr>
        <p:spPr>
          <a:xfrm>
            <a:off x="5246793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Google Shape;2491;p55"/>
          <p:cNvSpPr txBox="1"/>
          <p:nvPr/>
        </p:nvSpPr>
        <p:spPr>
          <a:xfrm>
            <a:off x="6894124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p55"/>
          <p:cNvSpPr txBox="1"/>
          <p:nvPr/>
        </p:nvSpPr>
        <p:spPr>
          <a:xfrm>
            <a:off x="634266" y="2015450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3" name="Google Shape;2493;p55"/>
          <p:cNvSpPr txBox="1"/>
          <p:nvPr/>
        </p:nvSpPr>
        <p:spPr>
          <a:xfrm>
            <a:off x="304800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Google Shape;2494;p55"/>
          <p:cNvSpPr txBox="1"/>
          <p:nvPr/>
        </p:nvSpPr>
        <p:spPr>
          <a:xfrm>
            <a:off x="831946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5" name="Google Shape;2495;p55"/>
          <p:cNvSpPr txBox="1"/>
          <p:nvPr/>
        </p:nvSpPr>
        <p:spPr>
          <a:xfrm>
            <a:off x="1754451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55"/>
          <p:cNvSpPr txBox="1"/>
          <p:nvPr/>
        </p:nvSpPr>
        <p:spPr>
          <a:xfrm>
            <a:off x="2281597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7" name="Google Shape;2497;p55"/>
          <p:cNvSpPr txBox="1"/>
          <p:nvPr/>
        </p:nvSpPr>
        <p:spPr>
          <a:xfrm>
            <a:off x="3401782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8" name="Google Shape;2498;p55"/>
          <p:cNvSpPr txBox="1"/>
          <p:nvPr/>
        </p:nvSpPr>
        <p:spPr>
          <a:xfrm>
            <a:off x="3928928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9" name="Google Shape;2499;p55"/>
          <p:cNvSpPr txBox="1"/>
          <p:nvPr/>
        </p:nvSpPr>
        <p:spPr>
          <a:xfrm>
            <a:off x="4983220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Google Shape;2500;p55"/>
          <p:cNvSpPr txBox="1"/>
          <p:nvPr/>
        </p:nvSpPr>
        <p:spPr>
          <a:xfrm>
            <a:off x="5510366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1" name="Google Shape;2501;p55"/>
          <p:cNvSpPr txBox="1"/>
          <p:nvPr/>
        </p:nvSpPr>
        <p:spPr>
          <a:xfrm>
            <a:off x="6630551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2" name="Google Shape;2502;p55"/>
          <p:cNvSpPr txBox="1"/>
          <p:nvPr/>
        </p:nvSpPr>
        <p:spPr>
          <a:xfrm>
            <a:off x="7157697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3" name="Google Shape;2503;p55"/>
          <p:cNvSpPr txBox="1"/>
          <p:nvPr/>
        </p:nvSpPr>
        <p:spPr>
          <a:xfrm>
            <a:off x="304800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4" name="Google Shape;2504;p55"/>
          <p:cNvSpPr txBox="1"/>
          <p:nvPr/>
        </p:nvSpPr>
        <p:spPr>
          <a:xfrm>
            <a:off x="831946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5" name="Google Shape;2505;p55"/>
          <p:cNvSpPr txBox="1"/>
          <p:nvPr/>
        </p:nvSpPr>
        <p:spPr>
          <a:xfrm>
            <a:off x="1754451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6" name="Google Shape;2506;p55"/>
          <p:cNvSpPr txBox="1"/>
          <p:nvPr/>
        </p:nvSpPr>
        <p:spPr>
          <a:xfrm>
            <a:off x="2281597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7" name="Google Shape;2507;p55"/>
          <p:cNvSpPr txBox="1"/>
          <p:nvPr/>
        </p:nvSpPr>
        <p:spPr>
          <a:xfrm>
            <a:off x="3401782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8" name="Google Shape;2508;p55"/>
          <p:cNvSpPr txBox="1"/>
          <p:nvPr/>
        </p:nvSpPr>
        <p:spPr>
          <a:xfrm>
            <a:off x="3928928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Google Shape;2509;p55"/>
          <p:cNvSpPr txBox="1"/>
          <p:nvPr/>
        </p:nvSpPr>
        <p:spPr>
          <a:xfrm>
            <a:off x="4983220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Google Shape;2510;p55"/>
          <p:cNvSpPr txBox="1"/>
          <p:nvPr/>
        </p:nvSpPr>
        <p:spPr>
          <a:xfrm>
            <a:off x="5510366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1" name="Google Shape;2511;p55"/>
          <p:cNvSpPr txBox="1"/>
          <p:nvPr/>
        </p:nvSpPr>
        <p:spPr>
          <a:xfrm>
            <a:off x="6630551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2" name="Google Shape;2512;p55"/>
          <p:cNvSpPr txBox="1"/>
          <p:nvPr/>
        </p:nvSpPr>
        <p:spPr>
          <a:xfrm>
            <a:off x="7157697" y="4174697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3" name="Google Shape;2513;p55"/>
          <p:cNvCxnSpPr/>
          <p:nvPr/>
        </p:nvCxnSpPr>
        <p:spPr>
          <a:xfrm>
            <a:off x="3895982" y="1538897"/>
            <a:ext cx="3228900" cy="4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14" name="Google Shape;2514;p55"/>
          <p:cNvCxnSpPr/>
          <p:nvPr/>
        </p:nvCxnSpPr>
        <p:spPr>
          <a:xfrm>
            <a:off x="3895982" y="1538897"/>
            <a:ext cx="1581300" cy="4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15" name="Google Shape;2515;p55"/>
          <p:cNvCxnSpPr/>
          <p:nvPr/>
        </p:nvCxnSpPr>
        <p:spPr>
          <a:xfrm>
            <a:off x="3895982" y="1538897"/>
            <a:ext cx="0" cy="4767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16" name="Google Shape;2516;p55"/>
          <p:cNvCxnSpPr/>
          <p:nvPr/>
        </p:nvCxnSpPr>
        <p:spPr>
          <a:xfrm flipH="1">
            <a:off x="2248682" y="1538897"/>
            <a:ext cx="1647300" cy="4767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17" name="Google Shape;2517;p55"/>
          <p:cNvCxnSpPr/>
          <p:nvPr/>
        </p:nvCxnSpPr>
        <p:spPr>
          <a:xfrm flipH="1">
            <a:off x="864782" y="1538897"/>
            <a:ext cx="3031200" cy="4767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18" name="Google Shape;2518;p55"/>
          <p:cNvCxnSpPr/>
          <p:nvPr/>
        </p:nvCxnSpPr>
        <p:spPr>
          <a:xfrm>
            <a:off x="864893" y="2483568"/>
            <a:ext cx="19770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19" name="Google Shape;2519;p55"/>
          <p:cNvCxnSpPr/>
          <p:nvPr/>
        </p:nvCxnSpPr>
        <p:spPr>
          <a:xfrm flipH="1">
            <a:off x="535493" y="2483568"/>
            <a:ext cx="32940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20" name="Google Shape;2520;p55"/>
          <p:cNvCxnSpPr/>
          <p:nvPr/>
        </p:nvCxnSpPr>
        <p:spPr>
          <a:xfrm>
            <a:off x="2248651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21" name="Google Shape;2521;p55"/>
          <p:cNvCxnSpPr/>
          <p:nvPr/>
        </p:nvCxnSpPr>
        <p:spPr>
          <a:xfrm flipH="1">
            <a:off x="1984951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22" name="Google Shape;2522;p55"/>
          <p:cNvCxnSpPr/>
          <p:nvPr/>
        </p:nvCxnSpPr>
        <p:spPr>
          <a:xfrm flipH="1">
            <a:off x="3632282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23" name="Google Shape;2523;p55"/>
          <p:cNvCxnSpPr/>
          <p:nvPr/>
        </p:nvCxnSpPr>
        <p:spPr>
          <a:xfrm>
            <a:off x="3895982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rgbClr val="3333CC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24" name="Google Shape;2524;p55"/>
          <p:cNvCxnSpPr/>
          <p:nvPr/>
        </p:nvCxnSpPr>
        <p:spPr>
          <a:xfrm>
            <a:off x="3632409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5" name="Google Shape;2525;p55"/>
          <p:cNvCxnSpPr/>
          <p:nvPr/>
        </p:nvCxnSpPr>
        <p:spPr>
          <a:xfrm>
            <a:off x="4159555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26" name="Google Shape;2526;p55"/>
          <p:cNvCxnSpPr/>
          <p:nvPr/>
        </p:nvCxnSpPr>
        <p:spPr>
          <a:xfrm>
            <a:off x="5477420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27" name="Google Shape;2527;p55"/>
          <p:cNvCxnSpPr/>
          <p:nvPr/>
        </p:nvCxnSpPr>
        <p:spPr>
          <a:xfrm flipH="1">
            <a:off x="5213720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28" name="Google Shape;2528;p55"/>
          <p:cNvCxnSpPr/>
          <p:nvPr/>
        </p:nvCxnSpPr>
        <p:spPr>
          <a:xfrm>
            <a:off x="5213847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29" name="Google Shape;2529;p55"/>
          <p:cNvCxnSpPr/>
          <p:nvPr/>
        </p:nvCxnSpPr>
        <p:spPr>
          <a:xfrm>
            <a:off x="5740993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30" name="Google Shape;2530;p55"/>
          <p:cNvCxnSpPr/>
          <p:nvPr/>
        </p:nvCxnSpPr>
        <p:spPr>
          <a:xfrm flipH="1">
            <a:off x="6861051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31" name="Google Shape;2531;p55"/>
          <p:cNvCxnSpPr/>
          <p:nvPr/>
        </p:nvCxnSpPr>
        <p:spPr>
          <a:xfrm>
            <a:off x="7124751" y="2483568"/>
            <a:ext cx="26370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32" name="Google Shape;2532;p55"/>
          <p:cNvCxnSpPr/>
          <p:nvPr/>
        </p:nvCxnSpPr>
        <p:spPr>
          <a:xfrm>
            <a:off x="6861178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33" name="Google Shape;2533;p55"/>
          <p:cNvCxnSpPr/>
          <p:nvPr/>
        </p:nvCxnSpPr>
        <p:spPr>
          <a:xfrm>
            <a:off x="7388324" y="3563191"/>
            <a:ext cx="0" cy="6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534" name="Google Shape;2534;p55"/>
          <p:cNvSpPr txBox="1"/>
          <p:nvPr/>
        </p:nvSpPr>
        <p:spPr>
          <a:xfrm>
            <a:off x="1227305" y="868350"/>
            <a:ext cx="19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</a:pPr>
            <a:r>
              <a:rPr b="0" i="0" lang="en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5" name="Google Shape;2535;p55"/>
          <p:cNvCxnSpPr/>
          <p:nvPr/>
        </p:nvCxnSpPr>
        <p:spPr>
          <a:xfrm>
            <a:off x="2742850" y="1070779"/>
            <a:ext cx="922500" cy="20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6" name="Google Shape;2536;p55"/>
          <p:cNvSpPr txBox="1"/>
          <p:nvPr/>
        </p:nvSpPr>
        <p:spPr>
          <a:xfrm>
            <a:off x="4365515" y="2479062"/>
            <a:ext cx="12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</a:pPr>
            <a:r>
              <a:rPr b="0" i="0" lang="en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7" name="Google Shape;2537;p55"/>
          <p:cNvCxnSpPr/>
          <p:nvPr/>
        </p:nvCxnSpPr>
        <p:spPr>
          <a:xfrm flipH="1">
            <a:off x="4456054" y="2892644"/>
            <a:ext cx="197700" cy="27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8" name="Google Shape;2538;p55"/>
          <p:cNvSpPr txBox="1"/>
          <p:nvPr/>
        </p:nvSpPr>
        <p:spPr>
          <a:xfrm>
            <a:off x="3665355" y="1070779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p55"/>
          <p:cNvSpPr txBox="1"/>
          <p:nvPr/>
        </p:nvSpPr>
        <p:spPr>
          <a:xfrm>
            <a:off x="3928928" y="3095073"/>
            <a:ext cx="4614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0" i="0" lang="en" sz="2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p55"/>
          <p:cNvSpPr txBox="1"/>
          <p:nvPr>
            <p:ph type="title"/>
          </p:nvPr>
        </p:nvSpPr>
        <p:spPr>
          <a:xfrm>
            <a:off x="5777800" y="-12175"/>
            <a:ext cx="368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00"/>
              <a:t>A possible solution with DLS, l=2</a:t>
            </a:r>
            <a:endParaRPr sz="2000"/>
          </a:p>
        </p:txBody>
      </p:sp>
      <p:sp>
        <p:nvSpPr>
          <p:cNvPr id="2541" name="Google Shape;2541;p55"/>
          <p:cNvSpPr txBox="1"/>
          <p:nvPr/>
        </p:nvSpPr>
        <p:spPr>
          <a:xfrm>
            <a:off x="1969000" y="15470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2" name="Google Shape;2542;p55"/>
          <p:cNvSpPr txBox="1"/>
          <p:nvPr/>
        </p:nvSpPr>
        <p:spPr>
          <a:xfrm>
            <a:off x="597400" y="27662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3" name="Google Shape;2543;p55"/>
          <p:cNvSpPr/>
          <p:nvPr/>
        </p:nvSpPr>
        <p:spPr>
          <a:xfrm>
            <a:off x="183680" y="2390925"/>
            <a:ext cx="409025" cy="703200"/>
          </a:xfrm>
          <a:custGeom>
            <a:rect b="b" l="l" r="r" t="t"/>
            <a:pathLst>
              <a:path extrusionOk="0" h="28128" w="16361">
                <a:moveTo>
                  <a:pt x="6315" y="28128"/>
                </a:moveTo>
                <a:cubicBezTo>
                  <a:pt x="5311" y="25918"/>
                  <a:pt x="-1386" y="19556"/>
                  <a:pt x="288" y="14868"/>
                </a:cubicBezTo>
                <a:cubicBezTo>
                  <a:pt x="1962" y="10180"/>
                  <a:pt x="13682" y="2478"/>
                  <a:pt x="16361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p55"/>
          <p:cNvSpPr txBox="1"/>
          <p:nvPr/>
        </p:nvSpPr>
        <p:spPr>
          <a:xfrm>
            <a:off x="64000" y="23852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5" name="Google Shape;2545;p55"/>
          <p:cNvSpPr txBox="1"/>
          <p:nvPr/>
        </p:nvSpPr>
        <p:spPr>
          <a:xfrm>
            <a:off x="749800" y="27662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6" name="Google Shape;2546;p55"/>
          <p:cNvSpPr/>
          <p:nvPr/>
        </p:nvSpPr>
        <p:spPr>
          <a:xfrm>
            <a:off x="1145225" y="2310550"/>
            <a:ext cx="246125" cy="803675"/>
          </a:xfrm>
          <a:custGeom>
            <a:rect b="b" l="l" r="r" t="t"/>
            <a:pathLst>
              <a:path extrusionOk="0" h="32147" w="9845">
                <a:moveTo>
                  <a:pt x="4822" y="32147"/>
                </a:moveTo>
                <a:cubicBezTo>
                  <a:pt x="5626" y="29803"/>
                  <a:pt x="10448" y="23441"/>
                  <a:pt x="9644" y="18083"/>
                </a:cubicBezTo>
                <a:cubicBezTo>
                  <a:pt x="8840" y="12725"/>
                  <a:pt x="1607" y="3014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7" name="Google Shape;2547;p55"/>
          <p:cNvSpPr txBox="1"/>
          <p:nvPr/>
        </p:nvSpPr>
        <p:spPr>
          <a:xfrm>
            <a:off x="1130800" y="26138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8" name="Google Shape;2548;p55"/>
          <p:cNvSpPr/>
          <p:nvPr/>
        </p:nvSpPr>
        <p:spPr>
          <a:xfrm>
            <a:off x="722363" y="1366250"/>
            <a:ext cx="2874050" cy="632875"/>
          </a:xfrm>
          <a:custGeom>
            <a:rect b="b" l="l" r="r" t="t"/>
            <a:pathLst>
              <a:path extrusionOk="0" h="25315" w="114962">
                <a:moveTo>
                  <a:pt x="1243" y="25315"/>
                </a:moveTo>
                <a:cubicBezTo>
                  <a:pt x="2984" y="22435"/>
                  <a:pt x="-7263" y="12255"/>
                  <a:pt x="11690" y="8036"/>
                </a:cubicBezTo>
                <a:cubicBezTo>
                  <a:pt x="30643" y="3817"/>
                  <a:pt x="97750" y="1339"/>
                  <a:pt x="114962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9" name="Google Shape;2549;p55"/>
          <p:cNvSpPr txBox="1"/>
          <p:nvPr/>
        </p:nvSpPr>
        <p:spPr>
          <a:xfrm>
            <a:off x="1359400" y="14708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50" name="Google Shape;2550;p55"/>
          <p:cNvSpPr/>
          <p:nvPr/>
        </p:nvSpPr>
        <p:spPr>
          <a:xfrm>
            <a:off x="1732508" y="2551650"/>
            <a:ext cx="256600" cy="532450"/>
          </a:xfrm>
          <a:custGeom>
            <a:rect b="b" l="l" r="r" t="t"/>
            <a:pathLst>
              <a:path extrusionOk="0" h="21298" w="10264">
                <a:moveTo>
                  <a:pt x="5040" y="21298"/>
                </a:moveTo>
                <a:cubicBezTo>
                  <a:pt x="4236" y="19892"/>
                  <a:pt x="-653" y="16409"/>
                  <a:pt x="218" y="12859"/>
                </a:cubicBezTo>
                <a:cubicBezTo>
                  <a:pt x="1089" y="9309"/>
                  <a:pt x="8590" y="2143"/>
                  <a:pt x="10264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1" name="Google Shape;2551;p55"/>
          <p:cNvSpPr/>
          <p:nvPr/>
        </p:nvSpPr>
        <p:spPr>
          <a:xfrm>
            <a:off x="2511475" y="2511475"/>
            <a:ext cx="309750" cy="572625"/>
          </a:xfrm>
          <a:custGeom>
            <a:rect b="b" l="l" r="r" t="t"/>
            <a:pathLst>
              <a:path extrusionOk="0" h="22905" w="12390">
                <a:moveTo>
                  <a:pt x="8037" y="22905"/>
                </a:moveTo>
                <a:cubicBezTo>
                  <a:pt x="8707" y="21231"/>
                  <a:pt x="13395" y="16677"/>
                  <a:pt x="12055" y="12859"/>
                </a:cubicBezTo>
                <a:cubicBezTo>
                  <a:pt x="10716" y="9042"/>
                  <a:pt x="2009" y="2143"/>
                  <a:pt x="0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2" name="Google Shape;2552;p55"/>
          <p:cNvSpPr/>
          <p:nvPr/>
        </p:nvSpPr>
        <p:spPr>
          <a:xfrm>
            <a:off x="2511475" y="1607350"/>
            <a:ext cx="1185425" cy="641925"/>
          </a:xfrm>
          <a:custGeom>
            <a:rect b="b" l="l" r="r" t="t"/>
            <a:pathLst>
              <a:path extrusionOk="0" h="25677" w="47417">
                <a:moveTo>
                  <a:pt x="0" y="24110"/>
                </a:moveTo>
                <a:cubicBezTo>
                  <a:pt x="3215" y="24043"/>
                  <a:pt x="11385" y="27726"/>
                  <a:pt x="19288" y="23708"/>
                </a:cubicBezTo>
                <a:cubicBezTo>
                  <a:pt x="27191" y="19690"/>
                  <a:pt x="42729" y="3951"/>
                  <a:pt x="47417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3" name="Google Shape;2553;p55"/>
          <p:cNvSpPr/>
          <p:nvPr/>
        </p:nvSpPr>
        <p:spPr>
          <a:xfrm>
            <a:off x="3159296" y="2531575"/>
            <a:ext cx="487350" cy="592700"/>
          </a:xfrm>
          <a:custGeom>
            <a:rect b="b" l="l" r="r" t="t"/>
            <a:pathLst>
              <a:path extrusionOk="0" h="23708" w="19494">
                <a:moveTo>
                  <a:pt x="10252" y="23708"/>
                </a:moveTo>
                <a:cubicBezTo>
                  <a:pt x="8578" y="21297"/>
                  <a:pt x="-1334" y="13193"/>
                  <a:pt x="206" y="9242"/>
                </a:cubicBezTo>
                <a:cubicBezTo>
                  <a:pt x="1746" y="5291"/>
                  <a:pt x="16279" y="1540"/>
                  <a:pt x="19494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4" name="Google Shape;2554;p55"/>
          <p:cNvSpPr txBox="1"/>
          <p:nvPr/>
        </p:nvSpPr>
        <p:spPr>
          <a:xfrm>
            <a:off x="2502400" y="1851875"/>
            <a:ext cx="7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55" name="Google Shape;2555;p55"/>
          <p:cNvSpPr txBox="1"/>
          <p:nvPr/>
        </p:nvSpPr>
        <p:spPr>
          <a:xfrm>
            <a:off x="2045200" y="27662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56" name="Google Shape;2556;p55"/>
          <p:cNvSpPr txBox="1"/>
          <p:nvPr/>
        </p:nvSpPr>
        <p:spPr>
          <a:xfrm>
            <a:off x="1511800" y="25376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57" name="Google Shape;2557;p55"/>
          <p:cNvSpPr txBox="1"/>
          <p:nvPr/>
        </p:nvSpPr>
        <p:spPr>
          <a:xfrm>
            <a:off x="2350000" y="26900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58" name="Google Shape;2558;p55"/>
          <p:cNvSpPr txBox="1"/>
          <p:nvPr/>
        </p:nvSpPr>
        <p:spPr>
          <a:xfrm>
            <a:off x="2578600" y="23852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59" name="Google Shape;2559;p55"/>
          <p:cNvSpPr txBox="1"/>
          <p:nvPr/>
        </p:nvSpPr>
        <p:spPr>
          <a:xfrm>
            <a:off x="2883400" y="18518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12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60" name="Google Shape;2560;p55"/>
          <p:cNvSpPr txBox="1"/>
          <p:nvPr/>
        </p:nvSpPr>
        <p:spPr>
          <a:xfrm>
            <a:off x="3874000" y="16994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13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61" name="Google Shape;2561;p55"/>
          <p:cNvSpPr txBox="1"/>
          <p:nvPr/>
        </p:nvSpPr>
        <p:spPr>
          <a:xfrm>
            <a:off x="3416800" y="26900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14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62" name="Google Shape;2562;p55"/>
          <p:cNvSpPr txBox="1"/>
          <p:nvPr/>
        </p:nvSpPr>
        <p:spPr>
          <a:xfrm>
            <a:off x="3112000" y="2385275"/>
            <a:ext cx="4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15</a:t>
            </a:r>
            <a:endParaRPr b="1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63" name="Google Shape;2563;p55"/>
          <p:cNvSpPr txBox="1"/>
          <p:nvPr/>
        </p:nvSpPr>
        <p:spPr>
          <a:xfrm>
            <a:off x="3950200" y="2537675"/>
            <a:ext cx="48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16</a:t>
            </a:r>
            <a:endParaRPr b="1" i="0" sz="10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64" name="Google Shape;2564;p55"/>
          <p:cNvSpPr txBox="1"/>
          <p:nvPr/>
        </p:nvSpPr>
        <p:spPr>
          <a:xfrm>
            <a:off x="221000" y="148975"/>
            <a:ext cx="341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Forward Extension Call</a:t>
            </a:r>
            <a:endParaRPr b="0" i="0" sz="1400" u="none" cap="none" strike="noStrike">
              <a:solidFill>
                <a:srgbClr val="33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Backtrack Completion Return</a:t>
            </a:r>
            <a:endParaRPr b="0" i="0" sz="14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65" name="Google Shape;2565;p55"/>
          <p:cNvCxnSpPr>
            <a:stCxn id="2493" idx="2"/>
            <a:endCxn id="2503" idx="0"/>
          </p:cNvCxnSpPr>
          <p:nvPr/>
        </p:nvCxnSpPr>
        <p:spPr>
          <a:xfrm>
            <a:off x="535500" y="3618273"/>
            <a:ext cx="0" cy="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6" name="Google Shape;2566;p55"/>
          <p:cNvCxnSpPr>
            <a:stCxn id="2494" idx="2"/>
            <a:endCxn id="2504" idx="0"/>
          </p:cNvCxnSpPr>
          <p:nvPr/>
        </p:nvCxnSpPr>
        <p:spPr>
          <a:xfrm>
            <a:off x="1062646" y="3618273"/>
            <a:ext cx="0" cy="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7" name="Google Shape;2567;p55"/>
          <p:cNvCxnSpPr>
            <a:stCxn id="2495" idx="2"/>
            <a:endCxn id="2505" idx="0"/>
          </p:cNvCxnSpPr>
          <p:nvPr/>
        </p:nvCxnSpPr>
        <p:spPr>
          <a:xfrm>
            <a:off x="1985151" y="3618273"/>
            <a:ext cx="0" cy="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8" name="Google Shape;2568;p55"/>
          <p:cNvCxnSpPr>
            <a:stCxn id="2496" idx="2"/>
            <a:endCxn id="2506" idx="0"/>
          </p:cNvCxnSpPr>
          <p:nvPr/>
        </p:nvCxnSpPr>
        <p:spPr>
          <a:xfrm>
            <a:off x="2512297" y="3618273"/>
            <a:ext cx="0" cy="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Properties of Depth-Limited Search</a:t>
            </a:r>
            <a:endParaRPr sz="3000"/>
          </a:p>
        </p:txBody>
      </p:sp>
      <p:sp>
        <p:nvSpPr>
          <p:cNvPr id="2574" name="Google Shape;257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Complete?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FF3300"/>
                </a:solidFill>
              </a:rPr>
              <a:t>No</a:t>
            </a:r>
            <a:endParaRPr sz="20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- might fail to reach the goal state (l &lt; d)</a:t>
            </a:r>
            <a:endParaRPr sz="20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- repeated node traversal can occur if not tracked (</a:t>
            </a:r>
            <a:r>
              <a:rPr b="1" lang="en">
                <a:solidFill>
                  <a:srgbClr val="FF3300"/>
                </a:solidFill>
              </a:rPr>
              <a:t>visited states info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Optimal?</a:t>
            </a:r>
            <a:r>
              <a:rPr lang="en" sz="2000">
                <a:solidFill>
                  <a:schemeClr val="dk1"/>
                </a:solidFill>
              </a:rPr>
              <a:t> No (</a:t>
            </a:r>
            <a:r>
              <a:rPr lang="en">
                <a:solidFill>
                  <a:srgbClr val="FF3300"/>
                </a:solidFill>
              </a:rPr>
              <a:t>min cost path or min depth path might not be captured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Time?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i="1" lang="en" sz="2000">
                <a:solidFill>
                  <a:schemeClr val="dk1"/>
                </a:solidFill>
              </a:rPr>
              <a:t>O(b</a:t>
            </a:r>
            <a:r>
              <a:rPr baseline="30000" i="1" lang="en" sz="2000">
                <a:solidFill>
                  <a:schemeClr val="dk1"/>
                </a:solidFill>
              </a:rPr>
              <a:t>l</a:t>
            </a:r>
            <a:r>
              <a:rPr i="1" lang="en" sz="2000">
                <a:solidFill>
                  <a:schemeClr val="dk1"/>
                </a:solidFill>
              </a:rPr>
              <a:t>)</a:t>
            </a:r>
            <a:r>
              <a:rPr lang="en" sz="2000">
                <a:solidFill>
                  <a:schemeClr val="dk1"/>
                </a:solidFill>
              </a:rPr>
              <a:t>: </a:t>
            </a:r>
            <a:r>
              <a:rPr lang="en" sz="1900">
                <a:solidFill>
                  <a:schemeClr val="dk1"/>
                </a:solidFill>
              </a:rPr>
              <a:t>terrible if </a:t>
            </a:r>
            <a:r>
              <a:rPr i="1" lang="en" sz="1900">
                <a:solidFill>
                  <a:schemeClr val="dk1"/>
                </a:solidFill>
              </a:rPr>
              <a:t>l</a:t>
            </a:r>
            <a:r>
              <a:rPr lang="en" sz="1900">
                <a:solidFill>
                  <a:schemeClr val="dk1"/>
                </a:solidFill>
              </a:rPr>
              <a:t> is much larger than </a:t>
            </a:r>
            <a:r>
              <a:rPr i="1" lang="en" sz="1900">
                <a:solidFill>
                  <a:schemeClr val="dk1"/>
                </a:solidFill>
              </a:rPr>
              <a:t>d, </a:t>
            </a:r>
            <a:r>
              <a:rPr lang="en" sz="1900">
                <a:solidFill>
                  <a:schemeClr val="dk1"/>
                </a:solidFill>
              </a:rPr>
              <a:t>misses solution if l&lt;d</a:t>
            </a:r>
            <a:endParaRPr sz="19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" sz="2000">
                <a:solidFill>
                  <a:schemeClr val="dk1"/>
                </a:solidFill>
              </a:rPr>
              <a:t> but if solutions are dense, may be much faster than breadth-first, because of depth priority over breadth</a:t>
            </a:r>
            <a:endParaRPr sz="20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Space?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i="1" lang="en" sz="2000">
                <a:solidFill>
                  <a:schemeClr val="dk1"/>
                </a:solidFill>
              </a:rPr>
              <a:t>O(b</a:t>
            </a:r>
            <a:r>
              <a:rPr baseline="30000" i="1" lang="en" sz="2000">
                <a:solidFill>
                  <a:schemeClr val="dk1"/>
                </a:solidFill>
              </a:rPr>
              <a:t>l</a:t>
            </a:r>
            <a:r>
              <a:rPr i="1" lang="en" sz="2000">
                <a:solidFill>
                  <a:schemeClr val="dk1"/>
                </a:solidFill>
              </a:rPr>
              <a:t>) vs O(bl) vs O(l) : depends upon implementation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575" name="Google Shape;257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Advantages and Disadvantages of DLS</a:t>
            </a:r>
            <a:endParaRPr/>
          </a:p>
        </p:txBody>
      </p:sp>
      <p:sp>
        <p:nvSpPr>
          <p:cNvPr id="2581" name="Google Shape;2581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Advantages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Will not fall into infinite-depth/infinite-path problem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Disadvantages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Solution might not be reached even after residing in finite depth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2" name="Google Shape;258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IDS: Iterative Deepening Search</a:t>
            </a:r>
            <a:endParaRPr/>
          </a:p>
        </p:txBody>
      </p:sp>
      <p:sp>
        <p:nvSpPr>
          <p:cNvPr id="2588" name="Google Shape;2588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Also known as, Iterative Deepening Depth-First Search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DFS: Has Infinite-Path Problem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DLS: Has dependency over l, if (l&lt;d) then the solution is missed. In most real-life applications, l is very hard to empirically fix prior without domain detailed knowledge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What IDLS does,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It gradually increases l (l=0, l=1, l=2, …. ) and perform DLS for the currently set l.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It does not fall into infinite-path problem (l &lt;&lt;&lt; m) and always finds solution if d (</a:t>
            </a:r>
            <a:r>
              <a:rPr lang="en">
                <a:solidFill>
                  <a:srgbClr val="FF3300"/>
                </a:solidFill>
              </a:rPr>
              <a:t>solution’s depth</a:t>
            </a:r>
            <a:r>
              <a:rPr lang="en">
                <a:solidFill>
                  <a:schemeClr val="dk1"/>
                </a:solidFill>
              </a:rPr>
              <a:t>) is finite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9" name="Google Shape;258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5" name="Google Shape;2595;p59"/>
          <p:cNvSpPr txBox="1"/>
          <p:nvPr/>
        </p:nvSpPr>
        <p:spPr>
          <a:xfrm>
            <a:off x="76200" y="152400"/>
            <a:ext cx="3962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color[u] = WHITE;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DFS_Visit(u, </a:t>
            </a:r>
            <a:r>
              <a:rPr b="1" i="0" lang="en" sz="12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);// </a:t>
            </a:r>
            <a:r>
              <a:rPr b="1" i="0" lang="en" sz="10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current level</a:t>
            </a:r>
            <a:endParaRPr b="1" i="0" sz="1000" u="none" cap="none" strike="noStrike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6" name="Google Shape;2596;p59"/>
          <p:cNvSpPr txBox="1"/>
          <p:nvPr/>
        </p:nvSpPr>
        <p:spPr>
          <a:xfrm>
            <a:off x="4419600" y="914400"/>
            <a:ext cx="44409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DFS_Visit(u,cur_level)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2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 (u is goal state) return</a:t>
            </a:r>
            <a:endParaRPr b="1" i="0" sz="1200" u="none" cap="none" strike="noStrike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if(</a:t>
            </a:r>
            <a:r>
              <a:rPr b="1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color[v] == WHITE and cur_level+1 &lt;= l</a:t>
            </a: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DFS_Visit(v, 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cur_level+1</a:t>
            </a: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97" name="Google Shape;2597;p59"/>
          <p:cNvCxnSpPr/>
          <p:nvPr/>
        </p:nvCxnSpPr>
        <p:spPr>
          <a:xfrm rot="10800000">
            <a:off x="4259400" y="1225500"/>
            <a:ext cx="7800" cy="372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8" name="Google Shape;2598;p59"/>
          <p:cNvSpPr txBox="1"/>
          <p:nvPr>
            <p:ph type="title"/>
          </p:nvPr>
        </p:nvSpPr>
        <p:spPr>
          <a:xfrm>
            <a:off x="6006400" y="64025"/>
            <a:ext cx="368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00"/>
              <a:t>IDLS: Pseudocode</a:t>
            </a:r>
            <a:endParaRPr sz="2000"/>
          </a:p>
        </p:txBody>
      </p:sp>
      <p:sp>
        <p:nvSpPr>
          <p:cNvPr id="2599" name="Google Shape;2599;p59"/>
          <p:cNvSpPr txBox="1"/>
          <p:nvPr/>
        </p:nvSpPr>
        <p:spPr>
          <a:xfrm>
            <a:off x="3965900" y="83100"/>
            <a:ext cx="2616000" cy="8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 ]: state of each node </a:t>
            </a:r>
            <a:endParaRPr b="0" i="0" sz="1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 [] , f [ ]: discovery &amp; finish time</a:t>
            </a:r>
            <a:endParaRPr b="0" i="0" sz="1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prev [ ]: to save parent node,</a:t>
            </a:r>
            <a:endParaRPr b="0" i="0" sz="1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 : max traverseval depth level  </a:t>
            </a:r>
            <a:endParaRPr b="0" i="0" sz="1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00" name="Google Shape;2600;p59"/>
          <p:cNvSpPr txBox="1"/>
          <p:nvPr/>
        </p:nvSpPr>
        <p:spPr>
          <a:xfrm>
            <a:off x="6803375" y="570900"/>
            <a:ext cx="1683000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 State is never explored/expanded</a:t>
            </a:r>
            <a:endParaRPr b="1" i="0" sz="900" u="none" cap="none" strike="noStrik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01" name="Google Shape;2601;p59"/>
          <p:cNvSpPr txBox="1"/>
          <p:nvPr/>
        </p:nvSpPr>
        <p:spPr>
          <a:xfrm>
            <a:off x="7164425" y="2462950"/>
            <a:ext cx="192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Depth limitation constraint</a:t>
            </a:r>
            <a:endParaRPr b="0" i="0" sz="10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02" name="Google Shape;2602;p59"/>
          <p:cNvSpPr txBox="1"/>
          <p:nvPr/>
        </p:nvSpPr>
        <p:spPr>
          <a:xfrm>
            <a:off x="180825" y="3727025"/>
            <a:ext cx="32046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 in range(0, inf) {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DFS(G)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g2930e0e01e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g2930e0e01e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g2930e0e01e5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0" name="Google Shape;2610;g2930e0e01e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050" y="86125"/>
            <a:ext cx="8898000" cy="49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siva"/>
              <a:buNone/>
            </a:pPr>
            <a:r>
              <a:rPr lang="en" sz="3000"/>
              <a:t>How to Define a Problem Formally?</a:t>
            </a:r>
            <a:endParaRPr sz="3000"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</a:rPr>
              <a:t>A problem can be defined formally by four components:</a:t>
            </a:r>
            <a:endParaRPr sz="2000">
              <a:solidFill>
                <a:schemeClr val="dk1"/>
              </a:solidFill>
            </a:endParaRPr>
          </a:p>
          <a:p>
            <a:pPr indent="-23368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Comic Sans MS"/>
              <a:buChar char="❖"/>
            </a:pPr>
            <a:r>
              <a:rPr lang="en" sz="2000">
                <a:solidFill>
                  <a:srgbClr val="FF3300"/>
                </a:solidFill>
              </a:rPr>
              <a:t>The initial state</a:t>
            </a:r>
            <a:r>
              <a:rPr lang="en" sz="2000">
                <a:solidFill>
                  <a:schemeClr val="dk1"/>
                </a:solidFill>
              </a:rPr>
              <a:t> that the agent starts in.</a:t>
            </a:r>
            <a:endParaRPr sz="2000">
              <a:solidFill>
                <a:schemeClr val="dk1"/>
              </a:solidFill>
            </a:endParaRPr>
          </a:p>
          <a:p>
            <a:pPr indent="-23368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Noto Sans Symbols"/>
              <a:buChar char="❖"/>
            </a:pPr>
            <a:r>
              <a:rPr lang="en" sz="2000">
                <a:solidFill>
                  <a:schemeClr val="dk1"/>
                </a:solidFill>
              </a:rPr>
              <a:t>A </a:t>
            </a:r>
            <a:r>
              <a:rPr lang="en" sz="2000">
                <a:solidFill>
                  <a:srgbClr val="FF3300"/>
                </a:solidFill>
              </a:rPr>
              <a:t>description of the possible actions</a:t>
            </a:r>
            <a:r>
              <a:rPr lang="en" sz="2000">
                <a:solidFill>
                  <a:schemeClr val="dk1"/>
                </a:solidFill>
              </a:rPr>
              <a:t> available to the agent. The most common formulation uses a </a:t>
            </a:r>
            <a:r>
              <a:rPr b="1" lang="en" sz="2000">
                <a:solidFill>
                  <a:srgbClr val="FF3300"/>
                </a:solidFill>
              </a:rPr>
              <a:t>successor function</a:t>
            </a:r>
            <a:r>
              <a:rPr lang="en" sz="2000">
                <a:solidFill>
                  <a:schemeClr val="dk1"/>
                </a:solidFill>
              </a:rPr>
              <a:t>. The initial state and successor function define the </a:t>
            </a:r>
            <a:r>
              <a:rPr b="1" lang="en" sz="2000">
                <a:solidFill>
                  <a:srgbClr val="FF3300"/>
                </a:solidFill>
              </a:rPr>
              <a:t>state space</a:t>
            </a:r>
            <a:r>
              <a:rPr lang="en" sz="2000">
                <a:solidFill>
                  <a:schemeClr val="dk1"/>
                </a:solidFill>
              </a:rPr>
              <a:t> of the problem. The state space forms a graph in which the nodes are states and the arc between the nodes are actions. </a:t>
            </a:r>
            <a:r>
              <a:rPr b="1" lang="en" sz="2000">
                <a:solidFill>
                  <a:srgbClr val="FF3300"/>
                </a:solidFill>
              </a:rPr>
              <a:t>A path</a:t>
            </a:r>
            <a:r>
              <a:rPr lang="en" sz="2000">
                <a:solidFill>
                  <a:schemeClr val="dk1"/>
                </a:solidFill>
              </a:rPr>
              <a:t> in the state space is a sequence of state(s) connected by a sequence of actions.</a:t>
            </a:r>
            <a:endParaRPr sz="2000">
              <a:solidFill>
                <a:schemeClr val="dk1"/>
              </a:solidFill>
            </a:endParaRPr>
          </a:p>
          <a:p>
            <a:pPr indent="-23368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Comic Sans MS"/>
              <a:buChar char="❖"/>
            </a:pPr>
            <a:r>
              <a:rPr lang="en" sz="2000">
                <a:solidFill>
                  <a:srgbClr val="FF3300"/>
                </a:solidFill>
              </a:rPr>
              <a:t>The goal test</a:t>
            </a:r>
            <a:r>
              <a:rPr lang="en" sz="2000">
                <a:solidFill>
                  <a:schemeClr val="dk1"/>
                </a:solidFill>
              </a:rPr>
              <a:t>, which determines whether a given state is a goal state.</a:t>
            </a:r>
            <a:endParaRPr sz="2000">
              <a:solidFill>
                <a:schemeClr val="dk1"/>
              </a:solidFill>
            </a:endParaRPr>
          </a:p>
          <a:p>
            <a:pPr indent="-23368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Comic Sans MS"/>
              <a:buChar char="❖"/>
            </a:pPr>
            <a:r>
              <a:rPr lang="en" sz="2000">
                <a:solidFill>
                  <a:srgbClr val="FF3300"/>
                </a:solidFill>
              </a:rPr>
              <a:t>A path cost function</a:t>
            </a:r>
            <a:r>
              <a:rPr lang="en" sz="2000">
                <a:solidFill>
                  <a:schemeClr val="dk1"/>
                </a:solidFill>
              </a:rPr>
              <a:t> that assigns a numeric cost to each path.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Properties of IDS</a:t>
            </a:r>
            <a:endParaRPr sz="3000"/>
          </a:p>
        </p:txBody>
      </p:sp>
      <p:sp>
        <p:nvSpPr>
          <p:cNvPr id="2616" name="Google Shape;261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Complete?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FF3300"/>
                </a:solidFill>
              </a:rPr>
              <a:t>Yes </a:t>
            </a:r>
            <a:r>
              <a:rPr lang="en" sz="2000">
                <a:solidFill>
                  <a:schemeClr val="dk1"/>
                </a:solidFill>
              </a:rPr>
              <a:t>(if d is finite)</a:t>
            </a:r>
            <a:endParaRPr sz="20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Optimal?</a:t>
            </a:r>
            <a:r>
              <a:rPr lang="en" sz="2000">
                <a:solidFill>
                  <a:schemeClr val="dk1"/>
                </a:solidFill>
              </a:rPr>
              <a:t> No (</a:t>
            </a:r>
            <a:r>
              <a:rPr lang="en">
                <a:solidFill>
                  <a:srgbClr val="FF3300"/>
                </a:solidFill>
              </a:rPr>
              <a:t>min cost path or min depth path might not be captured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Time?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i="1" lang="en" sz="2000">
                <a:solidFill>
                  <a:schemeClr val="dk1"/>
                </a:solidFill>
              </a:rPr>
              <a:t>O(b</a:t>
            </a:r>
            <a:r>
              <a:rPr baseline="30000" i="1" lang="en" sz="2000">
                <a:solidFill>
                  <a:schemeClr val="dk1"/>
                </a:solidFill>
              </a:rPr>
              <a:t>d</a:t>
            </a:r>
            <a:r>
              <a:rPr i="1" lang="en" sz="2000">
                <a:solidFill>
                  <a:schemeClr val="dk1"/>
                </a:solidFill>
              </a:rPr>
              <a:t>)</a:t>
            </a:r>
            <a:endParaRPr i="1" sz="2000">
              <a:solidFill>
                <a:schemeClr val="dk1"/>
              </a:solidFill>
            </a:endParaRPr>
          </a:p>
          <a:p>
            <a:pPr indent="-2984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chemeClr val="dk1"/>
                </a:solidFill>
              </a:rPr>
              <a:t>b+ (b+b</a:t>
            </a:r>
            <a:r>
              <a:rPr baseline="30000" lang="en" sz="2000">
                <a:solidFill>
                  <a:schemeClr val="dk1"/>
                </a:solidFill>
              </a:rPr>
              <a:t>2</a:t>
            </a:r>
            <a:r>
              <a:rPr lang="en" sz="2000">
                <a:solidFill>
                  <a:schemeClr val="dk1"/>
                </a:solidFill>
              </a:rPr>
              <a:t>) + (b+b</a:t>
            </a:r>
            <a:r>
              <a:rPr baseline="30000" lang="en" sz="2000">
                <a:solidFill>
                  <a:schemeClr val="dk1"/>
                </a:solidFill>
              </a:rPr>
              <a:t>2</a:t>
            </a:r>
            <a:r>
              <a:rPr lang="en" sz="2000">
                <a:solidFill>
                  <a:schemeClr val="dk1"/>
                </a:solidFill>
              </a:rPr>
              <a:t>+b</a:t>
            </a:r>
            <a:r>
              <a:rPr baseline="30000" lang="en" sz="2000">
                <a:solidFill>
                  <a:schemeClr val="dk1"/>
                </a:solidFill>
              </a:rPr>
              <a:t>3</a:t>
            </a:r>
            <a:r>
              <a:rPr lang="en" sz="2000">
                <a:solidFill>
                  <a:schemeClr val="dk1"/>
                </a:solidFill>
              </a:rPr>
              <a:t>)+(b+b</a:t>
            </a:r>
            <a:r>
              <a:rPr baseline="30000" lang="en" sz="2000">
                <a:solidFill>
                  <a:schemeClr val="dk1"/>
                </a:solidFill>
              </a:rPr>
              <a:t>2</a:t>
            </a:r>
            <a:r>
              <a:rPr lang="en" sz="2000">
                <a:solidFill>
                  <a:schemeClr val="dk1"/>
                </a:solidFill>
              </a:rPr>
              <a:t>+b</a:t>
            </a:r>
            <a:r>
              <a:rPr baseline="30000" lang="en" sz="2000">
                <a:solidFill>
                  <a:schemeClr val="dk1"/>
                </a:solidFill>
              </a:rPr>
              <a:t>3</a:t>
            </a:r>
            <a:r>
              <a:rPr lang="en" sz="2000">
                <a:solidFill>
                  <a:schemeClr val="dk1"/>
                </a:solidFill>
              </a:rPr>
              <a:t>+b</a:t>
            </a:r>
            <a:r>
              <a:rPr baseline="30000" lang="en" sz="2000">
                <a:solidFill>
                  <a:schemeClr val="dk1"/>
                </a:solidFill>
              </a:rPr>
              <a:t>4</a:t>
            </a:r>
            <a:r>
              <a:rPr lang="en" sz="2000">
                <a:solidFill>
                  <a:schemeClr val="dk1"/>
                </a:solidFill>
              </a:rPr>
              <a:t>)+......+ (b+b</a:t>
            </a:r>
            <a:r>
              <a:rPr baseline="30000" lang="en" sz="2000">
                <a:solidFill>
                  <a:schemeClr val="dk1"/>
                </a:solidFill>
              </a:rPr>
              <a:t>2</a:t>
            </a:r>
            <a:r>
              <a:rPr lang="en" sz="2000">
                <a:solidFill>
                  <a:schemeClr val="dk1"/>
                </a:solidFill>
              </a:rPr>
              <a:t>+b</a:t>
            </a:r>
            <a:r>
              <a:rPr baseline="30000" lang="en" sz="2000">
                <a:solidFill>
                  <a:schemeClr val="dk1"/>
                </a:solidFill>
              </a:rPr>
              <a:t>3</a:t>
            </a:r>
            <a:r>
              <a:rPr lang="en" sz="2000">
                <a:solidFill>
                  <a:schemeClr val="dk1"/>
                </a:solidFill>
              </a:rPr>
              <a:t>+b</a:t>
            </a:r>
            <a:r>
              <a:rPr baseline="30000" lang="en" sz="2000">
                <a:solidFill>
                  <a:schemeClr val="dk1"/>
                </a:solidFill>
              </a:rPr>
              <a:t>4</a:t>
            </a:r>
            <a:r>
              <a:rPr lang="en" sz="2000">
                <a:solidFill>
                  <a:schemeClr val="dk1"/>
                </a:solidFill>
              </a:rPr>
              <a:t>+..+b</a:t>
            </a:r>
            <a:r>
              <a:rPr baseline="30000" lang="en" sz="2000">
                <a:solidFill>
                  <a:schemeClr val="dk1"/>
                </a:solidFill>
              </a:rPr>
              <a:t>d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2984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chemeClr val="dk1"/>
                </a:solidFill>
              </a:rPr>
              <a:t>db + (d-1)b</a:t>
            </a:r>
            <a:r>
              <a:rPr baseline="30000" lang="en" sz="2000">
                <a:solidFill>
                  <a:schemeClr val="dk1"/>
                </a:solidFill>
              </a:rPr>
              <a:t>2</a:t>
            </a:r>
            <a:r>
              <a:rPr lang="en" sz="2000">
                <a:solidFill>
                  <a:schemeClr val="dk1"/>
                </a:solidFill>
              </a:rPr>
              <a:t>+(d-2)b</a:t>
            </a:r>
            <a:r>
              <a:rPr baseline="30000" lang="en" sz="2000">
                <a:solidFill>
                  <a:schemeClr val="dk1"/>
                </a:solidFill>
              </a:rPr>
              <a:t>3</a:t>
            </a:r>
            <a:r>
              <a:rPr lang="en" sz="2000">
                <a:solidFill>
                  <a:schemeClr val="dk1"/>
                </a:solidFill>
              </a:rPr>
              <a:t>+....(1)b</a:t>
            </a:r>
            <a:r>
              <a:rPr baseline="30000" lang="en" sz="2000">
                <a:solidFill>
                  <a:schemeClr val="dk1"/>
                </a:solidFill>
              </a:rPr>
              <a:t>d</a:t>
            </a:r>
            <a:r>
              <a:rPr lang="en" sz="2000">
                <a:solidFill>
                  <a:schemeClr val="dk1"/>
                </a:solidFill>
              </a:rPr>
              <a:t> = O(b</a:t>
            </a:r>
            <a:r>
              <a:rPr baseline="30000" lang="en" sz="2000">
                <a:solidFill>
                  <a:schemeClr val="dk1"/>
                </a:solidFill>
              </a:rPr>
              <a:t>d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baseline="30000" sz="20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Space?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i="1" lang="en" sz="2000">
                <a:solidFill>
                  <a:schemeClr val="dk1"/>
                </a:solidFill>
              </a:rPr>
              <a:t>O(b</a:t>
            </a:r>
            <a:r>
              <a:rPr baseline="30000" i="1" lang="en" sz="2000">
                <a:solidFill>
                  <a:schemeClr val="dk1"/>
                </a:solidFill>
              </a:rPr>
              <a:t>d</a:t>
            </a:r>
            <a:r>
              <a:rPr i="1" lang="en" sz="2000">
                <a:solidFill>
                  <a:schemeClr val="dk1"/>
                </a:solidFill>
              </a:rPr>
              <a:t>) vs O(bd) vs O(d) : depends upon implementation</a:t>
            </a:r>
            <a:endParaRPr i="1" sz="20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617" name="Google Shape;261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Advantages and Disadvantages of IDS</a:t>
            </a:r>
            <a:endParaRPr/>
          </a:p>
        </p:txBody>
      </p:sp>
      <p:sp>
        <p:nvSpPr>
          <p:cNvPr id="2623" name="Google Shape;262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Advantages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2000">
                <a:solidFill>
                  <a:schemeClr val="dk1"/>
                </a:solidFill>
              </a:rPr>
              <a:t>Basically, IDS combines the idea of BFS, DFS and DLS and most suitable when we have large search space and solution depth is unknown.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Disadvantages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Computationally (Runtime) extensive but in practice found to be tolerable and quite practical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624" name="Google Shape;262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Bidirectional Searching</a:t>
            </a:r>
            <a:endParaRPr/>
          </a:p>
        </p:txBody>
      </p:sp>
      <p:sp>
        <p:nvSpPr>
          <p:cNvPr id="2630" name="Google Shape;263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Simultaneous searching is performed from start and goal states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Main motivation is reducing runtime complexity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At each step one forward and one backward extension is performed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Eventually when the search states overlap, we have found a valid path to reach goal from source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1" name="Google Shape;263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6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Bidirectional Searching</a:t>
            </a:r>
            <a:endParaRPr/>
          </a:p>
        </p:txBody>
      </p:sp>
      <p:sp>
        <p:nvSpPr>
          <p:cNvPr id="2637" name="Google Shape;263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8" name="Google Shape;2638;p63"/>
          <p:cNvSpPr/>
          <p:nvPr/>
        </p:nvSpPr>
        <p:spPr>
          <a:xfrm>
            <a:off x="1846675" y="721050"/>
            <a:ext cx="4872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9" name="Google Shape;2639;p63"/>
          <p:cNvSpPr/>
          <p:nvPr/>
        </p:nvSpPr>
        <p:spPr>
          <a:xfrm>
            <a:off x="1040450" y="1779625"/>
            <a:ext cx="4872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0" name="Google Shape;2640;p63"/>
          <p:cNvSpPr/>
          <p:nvPr/>
        </p:nvSpPr>
        <p:spPr>
          <a:xfrm>
            <a:off x="1937325" y="1779625"/>
            <a:ext cx="4872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1" name="Google Shape;2641;p63"/>
          <p:cNvSpPr/>
          <p:nvPr/>
        </p:nvSpPr>
        <p:spPr>
          <a:xfrm>
            <a:off x="2786850" y="1779625"/>
            <a:ext cx="4872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2" name="Google Shape;2642;p63"/>
          <p:cNvSpPr/>
          <p:nvPr/>
        </p:nvSpPr>
        <p:spPr>
          <a:xfrm>
            <a:off x="3555050" y="3151225"/>
            <a:ext cx="4872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3" name="Google Shape;2643;p63"/>
          <p:cNvSpPr/>
          <p:nvPr/>
        </p:nvSpPr>
        <p:spPr>
          <a:xfrm>
            <a:off x="4451925" y="3151225"/>
            <a:ext cx="4872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Google Shape;2644;p63"/>
          <p:cNvSpPr/>
          <p:nvPr/>
        </p:nvSpPr>
        <p:spPr>
          <a:xfrm>
            <a:off x="5301450" y="3151225"/>
            <a:ext cx="4872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5" name="Google Shape;2645;p63"/>
          <p:cNvSpPr/>
          <p:nvPr/>
        </p:nvSpPr>
        <p:spPr>
          <a:xfrm>
            <a:off x="4437475" y="4073850"/>
            <a:ext cx="4872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Google Shape;2646;p63"/>
          <p:cNvSpPr/>
          <p:nvPr/>
        </p:nvSpPr>
        <p:spPr>
          <a:xfrm>
            <a:off x="3065875" y="2473650"/>
            <a:ext cx="4872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7" name="Google Shape;2647;p63"/>
          <p:cNvCxnSpPr>
            <a:stCxn id="2638" idx="4"/>
            <a:endCxn id="2639" idx="0"/>
          </p:cNvCxnSpPr>
          <p:nvPr/>
        </p:nvCxnSpPr>
        <p:spPr>
          <a:xfrm flipH="1">
            <a:off x="1284175" y="1114650"/>
            <a:ext cx="8061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8" name="Google Shape;2648;p63"/>
          <p:cNvCxnSpPr>
            <a:stCxn id="2638" idx="4"/>
            <a:endCxn id="2640" idx="0"/>
          </p:cNvCxnSpPr>
          <p:nvPr/>
        </p:nvCxnSpPr>
        <p:spPr>
          <a:xfrm>
            <a:off x="2090275" y="1114650"/>
            <a:ext cx="906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9" name="Google Shape;2649;p63"/>
          <p:cNvCxnSpPr>
            <a:stCxn id="2638" idx="4"/>
            <a:endCxn id="2641" idx="1"/>
          </p:cNvCxnSpPr>
          <p:nvPr/>
        </p:nvCxnSpPr>
        <p:spPr>
          <a:xfrm>
            <a:off x="2090275" y="1114650"/>
            <a:ext cx="768000" cy="7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0" name="Google Shape;2650;p63"/>
          <p:cNvCxnSpPr>
            <a:stCxn id="2645" idx="1"/>
            <a:endCxn id="2642" idx="4"/>
          </p:cNvCxnSpPr>
          <p:nvPr/>
        </p:nvCxnSpPr>
        <p:spPr>
          <a:xfrm rot="10800000">
            <a:off x="3798724" y="3544691"/>
            <a:ext cx="7101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1" name="Google Shape;2651;p63"/>
          <p:cNvCxnSpPr>
            <a:stCxn id="2645" idx="0"/>
            <a:endCxn id="2643" idx="4"/>
          </p:cNvCxnSpPr>
          <p:nvPr/>
        </p:nvCxnSpPr>
        <p:spPr>
          <a:xfrm flipH="1" rot="10800000">
            <a:off x="4681075" y="3544950"/>
            <a:ext cx="14400" cy="5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2" name="Google Shape;2652;p63"/>
          <p:cNvCxnSpPr>
            <a:stCxn id="2645" idx="7"/>
            <a:endCxn id="2644" idx="4"/>
          </p:cNvCxnSpPr>
          <p:nvPr/>
        </p:nvCxnSpPr>
        <p:spPr>
          <a:xfrm flipH="1" rot="10800000">
            <a:off x="4853326" y="3544691"/>
            <a:ext cx="6918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53" name="Google Shape;2653;p63"/>
          <p:cNvSpPr/>
          <p:nvPr/>
        </p:nvSpPr>
        <p:spPr>
          <a:xfrm>
            <a:off x="2490090" y="2152575"/>
            <a:ext cx="568800" cy="618975"/>
          </a:xfrm>
          <a:custGeom>
            <a:rect b="b" l="l" r="r" t="t"/>
            <a:pathLst>
              <a:path extrusionOk="0" h="24759" w="22752">
                <a:moveTo>
                  <a:pt x="16861" y="0"/>
                </a:moveTo>
                <a:cubicBezTo>
                  <a:pt x="14067" y="2115"/>
                  <a:pt x="849" y="9969"/>
                  <a:pt x="94" y="12688"/>
                </a:cubicBezTo>
                <a:cubicBezTo>
                  <a:pt x="-661" y="15407"/>
                  <a:pt x="11725" y="14426"/>
                  <a:pt x="12329" y="16314"/>
                </a:cubicBezTo>
                <a:cubicBezTo>
                  <a:pt x="12933" y="18202"/>
                  <a:pt x="1982" y="22659"/>
                  <a:pt x="3719" y="24018"/>
                </a:cubicBezTo>
                <a:cubicBezTo>
                  <a:pt x="5456" y="25378"/>
                  <a:pt x="19580" y="24396"/>
                  <a:pt x="22752" y="2447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4" name="Google Shape;2654;p63"/>
          <p:cNvSpPr/>
          <p:nvPr/>
        </p:nvSpPr>
        <p:spPr>
          <a:xfrm>
            <a:off x="3534750" y="2355556"/>
            <a:ext cx="1300700" cy="827975"/>
          </a:xfrm>
          <a:custGeom>
            <a:rect b="b" l="l" r="r" t="t"/>
            <a:pathLst>
              <a:path extrusionOk="0" h="33119" w="52028">
                <a:moveTo>
                  <a:pt x="43051" y="33119"/>
                </a:moveTo>
                <a:cubicBezTo>
                  <a:pt x="44486" y="30929"/>
                  <a:pt x="53851" y="22469"/>
                  <a:pt x="51661" y="19977"/>
                </a:cubicBezTo>
                <a:cubicBezTo>
                  <a:pt x="49471" y="17485"/>
                  <a:pt x="33232" y="20431"/>
                  <a:pt x="29909" y="18165"/>
                </a:cubicBezTo>
                <a:cubicBezTo>
                  <a:pt x="26586" y="15899"/>
                  <a:pt x="33837" y="8044"/>
                  <a:pt x="31722" y="6382"/>
                </a:cubicBezTo>
                <a:cubicBezTo>
                  <a:pt x="29607" y="4720"/>
                  <a:pt x="19562" y="9252"/>
                  <a:pt x="17220" y="8195"/>
                </a:cubicBezTo>
                <a:cubicBezTo>
                  <a:pt x="14879" y="7138"/>
                  <a:pt x="20543" y="-264"/>
                  <a:pt x="17673" y="38"/>
                </a:cubicBezTo>
                <a:cubicBezTo>
                  <a:pt x="14803" y="340"/>
                  <a:pt x="2946" y="8346"/>
                  <a:pt x="0" y="100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5" name="Google Shape;2655;p63"/>
          <p:cNvSpPr txBox="1"/>
          <p:nvPr/>
        </p:nvSpPr>
        <p:spPr>
          <a:xfrm>
            <a:off x="2872525" y="773500"/>
            <a:ext cx="276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Forward extension with a searching algorithm: Here taken BFS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56" name="Google Shape;2656;p63"/>
          <p:cNvSpPr txBox="1"/>
          <p:nvPr/>
        </p:nvSpPr>
        <p:spPr>
          <a:xfrm>
            <a:off x="5615725" y="3592900"/>
            <a:ext cx="276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Backward extension with a searching algorithm: Here taken BFS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57" name="Google Shape;2657;p63"/>
          <p:cNvSpPr txBox="1"/>
          <p:nvPr/>
        </p:nvSpPr>
        <p:spPr>
          <a:xfrm>
            <a:off x="4472725" y="2068900"/>
            <a:ext cx="27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common node reached/found in queue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58" name="Google Shape;2658;p63"/>
          <p:cNvSpPr/>
          <p:nvPr/>
        </p:nvSpPr>
        <p:spPr>
          <a:xfrm>
            <a:off x="634450" y="883675"/>
            <a:ext cx="623100" cy="2481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9" name="Google Shape;2659;p63"/>
          <p:cNvSpPr/>
          <p:nvPr/>
        </p:nvSpPr>
        <p:spPr>
          <a:xfrm>
            <a:off x="2480025" y="2922950"/>
            <a:ext cx="623100" cy="1740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0" name="Google Shape;2660;p63"/>
          <p:cNvSpPr txBox="1"/>
          <p:nvPr/>
        </p:nvSpPr>
        <p:spPr>
          <a:xfrm>
            <a:off x="181275" y="14728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d/2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61" name="Google Shape;2661;p63"/>
          <p:cNvSpPr txBox="1"/>
          <p:nvPr/>
        </p:nvSpPr>
        <p:spPr>
          <a:xfrm>
            <a:off x="2238675" y="39874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d/2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62" name="Google Shape;2662;p63"/>
          <p:cNvSpPr txBox="1"/>
          <p:nvPr/>
        </p:nvSpPr>
        <p:spPr>
          <a:xfrm>
            <a:off x="6165150" y="167925"/>
            <a:ext cx="267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 searching algorithm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BFS/DFS/DLS/IDLS or combinations can be used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8" name="Google Shape;2668;p6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9" name="Google Shape;2669;p64"/>
          <p:cNvSpPr txBox="1"/>
          <p:nvPr/>
        </p:nvSpPr>
        <p:spPr>
          <a:xfrm>
            <a:off x="73100" y="673100"/>
            <a:ext cx="4175700" cy="43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Data:color[],f_pre[], b_pre[] f_d[], b_d[] 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BFS(G, s, g) // starts from here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color[u]=WHITE;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f_pre[u]=NIL, b_pre[u]=NIL;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f_d[u]=inf, b_d[u]=inf;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color[s]=GRAY; color[g]=GRAY;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d_f[s]=0;d_b[g]=0; 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f_pre[s]=NIL, b_pre[g]=NIL;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Q1=empty, Q2=empty;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ENQUEUE(Q1,s); ENQUEUE(Q2,g);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0" name="Google Shape;2670;p64"/>
          <p:cNvSpPr txBox="1"/>
          <p:nvPr/>
        </p:nvSpPr>
        <p:spPr>
          <a:xfrm>
            <a:off x="4362700" y="63500"/>
            <a:ext cx="4658400" cy="459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While(Q1 and Q2 not empty)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u1 = DEQUEUE(Q1); u2 = DEQUEUE(Q2);</a:t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successor of u1{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(color[v] == WHITE){color[v] = GREY;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f_d[v] = f_d[u1] + 1;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f_pre[v] = u1;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Enqueue(Q1,v);</a:t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if (color[v] == BLACK) {</a:t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10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0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Common node found which is already reached, a valid path found, algo stops</a:t>
            </a:r>
            <a:endParaRPr b="1" i="0" sz="1000" u="none" cap="none" strike="noStrike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color[u1] = BLACK;</a:t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predecessor of u2{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(color[v] == WHITE){color[v] = GREY;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b_d[v] = b_d[u2] + 1;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b_pre[v] = u2;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Enqueue(Q2,v);</a:t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}</a:t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else if (color[v] == BLACK) {</a:t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0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0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Common node found which is already reached, a valid path found, algo stops</a:t>
            </a:r>
            <a:endParaRPr b="1" i="0" sz="1000" u="none" cap="none" strike="noStrike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color[u2] = BLACK;</a:t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1" name="Google Shape;2671;p64"/>
          <p:cNvSpPr txBox="1"/>
          <p:nvPr/>
        </p:nvSpPr>
        <p:spPr>
          <a:xfrm>
            <a:off x="90625" y="79300"/>
            <a:ext cx="33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Bidirectional Searching using BFS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7" name="Google Shape;2677;p6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Bidirectional Searching using BFS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8" name="Google Shape;2678;p65"/>
          <p:cNvSpPr txBox="1"/>
          <p:nvPr/>
        </p:nvSpPr>
        <p:spPr>
          <a:xfrm>
            <a:off x="203925" y="521150"/>
            <a:ext cx="4044600" cy="3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Get_Path(v) {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temp = v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= {temp}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while(temp is not NIL) {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 = List U {temp}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temp = f_prev[temp]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Reverse List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temp = v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while(temp is not NIL)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List = List U {temp}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temp = b_prev[temp]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List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Properties of Bidirectional Search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84" name="Google Shape;268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Complete?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FF3300"/>
                </a:solidFill>
              </a:rPr>
              <a:t>Yes </a:t>
            </a:r>
            <a:r>
              <a:rPr lang="en" sz="2000">
                <a:solidFill>
                  <a:schemeClr val="dk1"/>
                </a:solidFill>
              </a:rPr>
              <a:t>(if b is finite using two BFS, other searching approaches might create issues)</a:t>
            </a:r>
            <a:endParaRPr sz="20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Optimal?</a:t>
            </a:r>
            <a:r>
              <a:rPr lang="en" sz="2000">
                <a:solidFill>
                  <a:schemeClr val="dk1"/>
                </a:solidFill>
              </a:rPr>
              <a:t> Yes (</a:t>
            </a:r>
            <a:r>
              <a:rPr lang="en">
                <a:solidFill>
                  <a:srgbClr val="FF3300"/>
                </a:solidFill>
              </a:rPr>
              <a:t>if bfs is used and 1 cost = 1 per step 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Time?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i="1"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(</a:t>
            </a:r>
            <a:r>
              <a:rPr i="1" lang="en" sz="2000">
                <a:solidFill>
                  <a:schemeClr val="dk1"/>
                </a:solidFill>
              </a:rPr>
              <a:t>b</a:t>
            </a:r>
            <a:r>
              <a:rPr baseline="30000" i="1" lang="en" sz="2000">
                <a:solidFill>
                  <a:schemeClr val="dk1"/>
                </a:solidFill>
              </a:rPr>
              <a:t>d/2 </a:t>
            </a:r>
            <a:r>
              <a:rPr i="1" lang="en" sz="2000">
                <a:solidFill>
                  <a:schemeClr val="dk1"/>
                </a:solidFill>
              </a:rPr>
              <a:t>+ b</a:t>
            </a:r>
            <a:r>
              <a:rPr baseline="30000" i="1" lang="en" sz="2000">
                <a:solidFill>
                  <a:schemeClr val="dk1"/>
                </a:solidFill>
              </a:rPr>
              <a:t>d/2</a:t>
            </a:r>
            <a:r>
              <a:rPr lang="en" sz="2000">
                <a:solidFill>
                  <a:schemeClr val="dk1"/>
                </a:solidFill>
              </a:rPr>
              <a:t>)</a:t>
            </a:r>
            <a:r>
              <a:rPr baseline="30000" i="1" lang="en" sz="2000">
                <a:solidFill>
                  <a:schemeClr val="dk1"/>
                </a:solidFill>
              </a:rPr>
              <a:t> </a:t>
            </a:r>
            <a:r>
              <a:rPr i="1" lang="en" sz="2000">
                <a:solidFill>
                  <a:schemeClr val="dk1"/>
                </a:solidFill>
              </a:rPr>
              <a:t>-&gt; O(b</a:t>
            </a:r>
            <a:r>
              <a:rPr baseline="30000" i="1" lang="en" sz="2000">
                <a:solidFill>
                  <a:schemeClr val="dk1"/>
                </a:solidFill>
              </a:rPr>
              <a:t>d/2</a:t>
            </a:r>
            <a:r>
              <a:rPr i="1" lang="en" sz="2000">
                <a:solidFill>
                  <a:schemeClr val="dk1"/>
                </a:solidFill>
              </a:rPr>
              <a:t>)</a:t>
            </a:r>
            <a:endParaRPr i="1" sz="20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Comic Sans MS"/>
              <a:buChar char="•"/>
            </a:pPr>
            <a:r>
              <a:rPr lang="en" sz="2000" u="sng">
                <a:solidFill>
                  <a:srgbClr val="CC0099"/>
                </a:solidFill>
              </a:rPr>
              <a:t>Space?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i="1" lang="en" sz="2000">
                <a:solidFill>
                  <a:schemeClr val="dk1"/>
                </a:solidFill>
              </a:rPr>
              <a:t>O(b</a:t>
            </a:r>
            <a:r>
              <a:rPr baseline="30000" i="1" lang="en" sz="2000">
                <a:solidFill>
                  <a:schemeClr val="dk1"/>
                </a:solidFill>
              </a:rPr>
              <a:t>d/2</a:t>
            </a:r>
            <a:r>
              <a:rPr i="1" lang="en" sz="2000">
                <a:solidFill>
                  <a:schemeClr val="dk1"/>
                </a:solidFill>
              </a:rPr>
              <a:t>) </a:t>
            </a:r>
            <a:r>
              <a:rPr lang="en" sz="2000">
                <a:solidFill>
                  <a:schemeClr val="dk1"/>
                </a:solidFill>
              </a:rPr>
              <a:t>using BFS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85" name="Google Shape;2685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Advantages and Disadvantages of Bidirectional Search</a:t>
            </a:r>
            <a:endParaRPr/>
          </a:p>
        </p:txBody>
      </p:sp>
      <p:sp>
        <p:nvSpPr>
          <p:cNvPr id="2691" name="Google Shape;2691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Advantages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Significant runtime and memory improvements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Disadvantages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Quite difficult and challenging to formulate the problem through forward and backward edges in a graph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2" name="Google Shape;2692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6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6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 of uninformed search algorithms</a:t>
            </a:r>
            <a:endParaRPr/>
          </a:p>
        </p:txBody>
      </p:sp>
      <p:sp>
        <p:nvSpPr>
          <p:cNvPr id="2698" name="Google Shape;2698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99" name="Google Shape;2699;p68"/>
          <p:cNvGraphicFramePr/>
          <p:nvPr/>
        </p:nvGraphicFramePr>
        <p:xfrm>
          <a:off x="2286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{2468792C-7A43-4B86-9FE3-724B5F5DDF97}</a:tableStyleId>
              </a:tblPr>
              <a:tblGrid>
                <a:gridCol w="1121650"/>
                <a:gridCol w="1036850"/>
                <a:gridCol w="1118925"/>
                <a:gridCol w="931050"/>
                <a:gridCol w="1187650"/>
                <a:gridCol w="1757375"/>
                <a:gridCol w="1496800"/>
              </a:tblGrid>
              <a:tr h="52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Criterion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Breadth First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Uniform  Cost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Depth First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Depth Limited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Iterative Deepening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Bidirectional Search</a:t>
                      </a:r>
                      <a:endParaRPr i="0" sz="1500" u="none" cap="none" strike="noStrike">
                        <a:solidFill>
                          <a:srgbClr val="FF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Complete?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r>
                        <a:rPr baseline="30000"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baseline="30000"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r>
                        <a:rPr baseline="30000"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a,b</a:t>
                      </a:r>
                      <a:endParaRPr baseline="30000"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r>
                        <a:rPr baseline="30000" lang="en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r>
                        <a:rPr baseline="30000" lang="en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a,d</a:t>
                      </a:r>
                      <a:endParaRPr i="0" sz="15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Time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O(</a:t>
                      </a:r>
                      <a:r>
                        <a:rPr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r>
                        <a:rPr baseline="30000"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d+1</a:t>
                      </a: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O(</a:t>
                      </a:r>
                      <a:r>
                        <a:rPr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r>
                        <a:rPr baseline="30000"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[c/Є]</a:t>
                      </a: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O(</a:t>
                      </a:r>
                      <a:r>
                        <a:rPr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r>
                        <a:rPr baseline="30000"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</a:t>
                      </a: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O(</a:t>
                      </a:r>
                      <a:r>
                        <a:rPr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r>
                        <a:rPr baseline="30000"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</a:t>
                      </a: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O(</a:t>
                      </a:r>
                      <a:r>
                        <a:rPr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r>
                        <a:rPr baseline="30000"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</a:t>
                      </a: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O(</a:t>
                      </a:r>
                      <a:r>
                        <a:rPr i="1" lang="en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r>
                        <a:rPr baseline="30000" i="1" lang="en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d/2</a:t>
                      </a: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i="0" sz="15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Space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O(</a:t>
                      </a:r>
                      <a:r>
                        <a:rPr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r>
                        <a:rPr baseline="30000"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d+1</a:t>
                      </a: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O(</a:t>
                      </a:r>
                      <a:r>
                        <a:rPr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r>
                        <a:rPr baseline="30000"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[c/Є]</a:t>
                      </a: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O(</a:t>
                      </a:r>
                      <a:r>
                        <a:rPr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bm</a:t>
                      </a: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O(</a:t>
                      </a:r>
                      <a:r>
                        <a:rPr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bl</a:t>
                      </a: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O(</a:t>
                      </a:r>
                      <a:r>
                        <a:rPr i="1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bd</a:t>
                      </a: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O(</a:t>
                      </a:r>
                      <a:r>
                        <a:rPr i="1" lang="en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r>
                        <a:rPr baseline="30000" i="1" lang="en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d/2</a:t>
                      </a: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i="0" sz="15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Optimal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r>
                        <a:rPr baseline="30000" lang="en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ahoma"/>
                        <a:buNone/>
                      </a:pPr>
                      <a:r>
                        <a:rPr i="0" lang="en" sz="15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r>
                        <a:rPr baseline="30000" lang="en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5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r>
                        <a:rPr baseline="30000" lang="en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c,d</a:t>
                      </a:r>
                      <a:endParaRPr i="0" sz="15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0" name="Google Shape;2700;p68"/>
          <p:cNvSpPr txBox="1"/>
          <p:nvPr/>
        </p:nvSpPr>
        <p:spPr>
          <a:xfrm>
            <a:off x="271900" y="3410125"/>
            <a:ext cx="447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baseline="3000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complete if b is finite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baseline="3000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complete if step costs &gt;= e for some positive 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baseline="3000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optimal if all step costs are identical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baseline="3000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if both directions use BFS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eorgia"/>
              <a:buNone/>
            </a:pPr>
            <a:r>
              <a:rPr b="1" lang="en" sz="3000"/>
              <a:t>Recommended Textbooks</a:t>
            </a:r>
            <a:endParaRPr sz="3000"/>
          </a:p>
        </p:txBody>
      </p:sp>
      <p:sp>
        <p:nvSpPr>
          <p:cNvPr id="2706" name="Google Shape;2706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533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❖"/>
            </a:pPr>
            <a:r>
              <a:rPr lang="en">
                <a:solidFill>
                  <a:schemeClr val="dk1"/>
                </a:solidFill>
              </a:rPr>
              <a:t>[Negnevitsky, 2001] M. Negnevitsky “ Artificial Intelligence: A guide to Intelligent Systems”, Pearson Education Limited, England, 2002.</a:t>
            </a:r>
            <a:endParaRPr>
              <a:solidFill>
                <a:schemeClr val="dk1"/>
              </a:solidFill>
            </a:endParaRPr>
          </a:p>
          <a:p>
            <a:pPr indent="-520700" lvl="0" marL="5334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FF3300"/>
                </a:solidFill>
              </a:rPr>
              <a:t>[Russel, 2003] S. Russell and P. Norvig Artificial Intelligence: A Modern Approach Prentice Hall, 2003, Second Edition (Uninformed Searching)</a:t>
            </a:r>
            <a:endParaRPr>
              <a:solidFill>
                <a:schemeClr val="dk1"/>
              </a:solidFill>
            </a:endParaRPr>
          </a:p>
          <a:p>
            <a:pPr indent="-520700" lvl="0" marL="5334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FF3300"/>
                </a:solidFill>
              </a:rPr>
              <a:t>[Patterson, 1990] D. W. Patterson, “Introduction to Artificial Intelligence and Expert Systems”, Prentice-Hall Inc., Englewood Cliffs, N.J, USA, 1990.</a:t>
            </a:r>
            <a:endParaRPr>
              <a:solidFill>
                <a:schemeClr val="dk1"/>
              </a:solidFill>
            </a:endParaRPr>
          </a:p>
          <a:p>
            <a:pPr indent="-520700" lvl="0" marL="5334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❖"/>
            </a:pPr>
            <a:r>
              <a:rPr lang="en">
                <a:solidFill>
                  <a:schemeClr val="dk1"/>
                </a:solidFill>
              </a:rPr>
              <a:t>[Minsky, 1974] M. Minsky “A Framework for Representing Knowledge”, MIT-AI Laboratory Memo 306, 1974.</a:t>
            </a:r>
            <a:endParaRPr>
              <a:solidFill>
                <a:schemeClr val="dk1"/>
              </a:solidFill>
            </a:endParaRPr>
          </a:p>
          <a:p>
            <a:pPr indent="-520700" lvl="0" marL="5334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❖"/>
            </a:pPr>
            <a:r>
              <a:rPr lang="en">
                <a:solidFill>
                  <a:schemeClr val="dk1"/>
                </a:solidFill>
              </a:rPr>
              <a:t>[Hubel, 1995] David H. Hubel, “Eye, Brain, and Vision”</a:t>
            </a:r>
            <a:endParaRPr>
              <a:solidFill>
                <a:schemeClr val="dk1"/>
              </a:solidFill>
            </a:endParaRPr>
          </a:p>
          <a:p>
            <a:pPr indent="-520700" lvl="0" marL="5334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❖"/>
            </a:pPr>
            <a:r>
              <a:rPr lang="en">
                <a:solidFill>
                  <a:schemeClr val="dk1"/>
                </a:solidFill>
              </a:rPr>
              <a:t>[Ballard, 1982] D. H. Ballard and C. M. Brown, “Computer Vision”,        Prentice Hall, 1982.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07" name="Google Shape;270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siva"/>
              <a:buNone/>
            </a:pPr>
            <a:r>
              <a:rPr lang="en" sz="3000"/>
              <a:t>Example Problem: Vacuum World</a:t>
            </a:r>
            <a:endParaRPr sz="3000"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000">
                <a:solidFill>
                  <a:schemeClr val="dk1"/>
                </a:solidFill>
              </a:rPr>
              <a:t>This can be formulated as a problem as follows:</a:t>
            </a:r>
            <a:endParaRPr sz="2000">
              <a:solidFill>
                <a:schemeClr val="dk1"/>
              </a:solidFill>
            </a:endParaRPr>
          </a:p>
          <a:p>
            <a:pPr indent="-2336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Comic Sans MS"/>
              <a:buChar char="❖"/>
            </a:pPr>
            <a:r>
              <a:rPr lang="en" sz="2000">
                <a:solidFill>
                  <a:srgbClr val="FF3300"/>
                </a:solidFill>
              </a:rPr>
              <a:t>States:</a:t>
            </a:r>
            <a:r>
              <a:rPr lang="en" sz="2000">
                <a:solidFill>
                  <a:schemeClr val="dk1"/>
                </a:solidFill>
              </a:rPr>
              <a:t> the agent is in one of two locations, each of which might or might not contain dirt. For n location n*2</a:t>
            </a:r>
            <a:r>
              <a:rPr baseline="30000" lang="en" sz="2000">
                <a:solidFill>
                  <a:schemeClr val="dk1"/>
                </a:solidFill>
              </a:rPr>
              <a:t>n </a:t>
            </a:r>
            <a:r>
              <a:rPr lang="en" sz="2000">
                <a:solidFill>
                  <a:schemeClr val="dk1"/>
                </a:solidFill>
              </a:rPr>
              <a:t>states</a:t>
            </a:r>
            <a:r>
              <a:rPr baseline="30000"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2336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Noto Sans Symbols"/>
              <a:buChar char="❖"/>
            </a:pPr>
            <a:r>
              <a:rPr lang="en" sz="2000">
                <a:solidFill>
                  <a:srgbClr val="FF3300"/>
                </a:solidFill>
              </a:rPr>
              <a:t>Initial State:</a:t>
            </a:r>
            <a:r>
              <a:rPr b="1" lang="en" sz="2000">
                <a:solidFill>
                  <a:srgbClr val="FF3300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Any state can be designated as the initial state</a:t>
            </a:r>
            <a:endParaRPr sz="2000">
              <a:solidFill>
                <a:schemeClr val="dk1"/>
              </a:solidFill>
            </a:endParaRPr>
          </a:p>
          <a:p>
            <a:pPr indent="-2336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Noto Sans Symbols"/>
              <a:buChar char="❖"/>
            </a:pPr>
            <a:r>
              <a:rPr lang="en" sz="2000">
                <a:solidFill>
                  <a:srgbClr val="FF3300"/>
                </a:solidFill>
              </a:rPr>
              <a:t>Successor Function:</a:t>
            </a:r>
            <a:r>
              <a:rPr b="1" lang="en" sz="2000">
                <a:solidFill>
                  <a:srgbClr val="FF3300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This generates the legal states that result from trying the three actions (Left, Right, Suck).</a:t>
            </a:r>
            <a:endParaRPr sz="2000">
              <a:solidFill>
                <a:schemeClr val="dk1"/>
              </a:solidFill>
            </a:endParaRPr>
          </a:p>
          <a:p>
            <a:pPr indent="-2336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Comic Sans MS"/>
              <a:buChar char="❖"/>
            </a:pPr>
            <a:r>
              <a:rPr lang="en" sz="2000">
                <a:solidFill>
                  <a:srgbClr val="FF3300"/>
                </a:solidFill>
              </a:rPr>
              <a:t>Goal Test:</a:t>
            </a:r>
            <a:r>
              <a:rPr lang="en" sz="2000">
                <a:solidFill>
                  <a:schemeClr val="dk1"/>
                </a:solidFill>
              </a:rPr>
              <a:t> This checks whether all square is clean.</a:t>
            </a:r>
            <a:endParaRPr sz="2000">
              <a:solidFill>
                <a:schemeClr val="dk1"/>
              </a:solidFill>
            </a:endParaRPr>
          </a:p>
          <a:p>
            <a:pPr indent="-2336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000"/>
              <a:buFont typeface="Comic Sans MS"/>
              <a:buChar char="❖"/>
            </a:pPr>
            <a:r>
              <a:rPr lang="en" sz="2000">
                <a:solidFill>
                  <a:srgbClr val="FF3300"/>
                </a:solidFill>
              </a:rPr>
              <a:t>Path Cost:</a:t>
            </a:r>
            <a:r>
              <a:rPr lang="en" sz="2000">
                <a:solidFill>
                  <a:schemeClr val="dk1"/>
                </a:solidFill>
              </a:rPr>
              <a:t> Each step costs 1, so the path cost is the number of steps in the path.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7"/>
          <p:cNvSpPr txBox="1"/>
          <p:nvPr/>
        </p:nvSpPr>
        <p:spPr>
          <a:xfrm>
            <a:off x="3686850" y="4159000"/>
            <a:ext cx="45507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any moment, agent can be in (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places having 2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conditions of clean/dirty.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2713" name="Google Shape;2713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" sz="2000">
                <a:solidFill>
                  <a:schemeClr val="dk1"/>
                </a:solidFill>
              </a:rPr>
              <a:t>Dr. Md. Hasanuzzaman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" sz="1500">
                <a:solidFill>
                  <a:schemeClr val="dk1"/>
                </a:solidFill>
              </a:rPr>
              <a:t>Professor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Department of Computer Science &amp; Engineering, University of Dhaka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Prof. Dr. Saifuddin Md. Tareeq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Professor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Department of Computer Science &amp; Engineering, University of Dhaka</a:t>
            </a:r>
            <a:endParaRPr sz="1050">
              <a:solidFill>
                <a:schemeClr val="dk1"/>
              </a:solidFill>
              <a:highlight>
                <a:srgbClr val="DDDDDD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4" name="Google Shape;2714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7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720" name="Google Shape;272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siva"/>
              <a:buNone/>
            </a:pPr>
            <a:r>
              <a:rPr lang="en" sz="3000"/>
              <a:t>Types of Search Strategies</a:t>
            </a:r>
            <a:endParaRPr sz="3000"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1116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❖"/>
            </a:pPr>
            <a:r>
              <a:rPr lang="en" sz="2000">
                <a:solidFill>
                  <a:srgbClr val="FF3300"/>
                </a:solidFill>
              </a:rPr>
              <a:t>Uninformed Search Strategies</a:t>
            </a:r>
            <a:r>
              <a:rPr lang="en" sz="2000">
                <a:solidFill>
                  <a:schemeClr val="dk1"/>
                </a:solidFill>
              </a:rPr>
              <a:t>: The algorithms are </a:t>
            </a:r>
            <a:r>
              <a:rPr b="1" lang="en" sz="2000">
                <a:solidFill>
                  <a:schemeClr val="dk1"/>
                </a:solidFill>
              </a:rPr>
              <a:t>uninformed</a:t>
            </a:r>
            <a:r>
              <a:rPr lang="en" sz="2000">
                <a:solidFill>
                  <a:schemeClr val="dk1"/>
                </a:solidFill>
              </a:rPr>
              <a:t>, in the sense that they are </a:t>
            </a:r>
            <a:r>
              <a:rPr b="1" lang="en" sz="2000">
                <a:solidFill>
                  <a:schemeClr val="dk1"/>
                </a:solidFill>
              </a:rPr>
              <a:t>given no information about the problem other than its definition</a:t>
            </a:r>
            <a:r>
              <a:rPr lang="en" sz="2000">
                <a:solidFill>
                  <a:schemeClr val="dk1"/>
                </a:solidFill>
              </a:rPr>
              <a:t>. These strategies can find solutions to problem by systematically generating new states and testing them against the goal.</a:t>
            </a:r>
            <a:endParaRPr sz="2000">
              <a:solidFill>
                <a:schemeClr val="dk1"/>
              </a:solidFill>
            </a:endParaRPr>
          </a:p>
          <a:p>
            <a:pPr indent="-292100" lvl="0" marL="411162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❖"/>
            </a:pPr>
            <a:r>
              <a:rPr lang="en" sz="2000">
                <a:solidFill>
                  <a:srgbClr val="FF3300"/>
                </a:solidFill>
              </a:rPr>
              <a:t>Informed Search Strategies</a:t>
            </a:r>
            <a:r>
              <a:rPr lang="en" sz="2000">
                <a:solidFill>
                  <a:schemeClr val="dk1"/>
                </a:solidFill>
              </a:rPr>
              <a:t>: Informed search algorithms </a:t>
            </a:r>
            <a:r>
              <a:rPr b="1" lang="en" sz="2000">
                <a:solidFill>
                  <a:schemeClr val="dk1"/>
                </a:solidFill>
              </a:rPr>
              <a:t>have some idea of where to look for solutions</a:t>
            </a:r>
            <a:r>
              <a:rPr lang="en" sz="2000">
                <a:solidFill>
                  <a:schemeClr val="dk1"/>
                </a:solidFill>
              </a:rPr>
              <a:t>. This uses problem specific knowledge and can find solutions more efficiently.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