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80"/>
    <p:restoredTop sz="94658"/>
  </p:normalViewPr>
  <p:slideViewPr>
    <p:cSldViewPr snapToGrid="0">
      <p:cViewPr varScale="1">
        <p:scale>
          <a:sx n="82" d="100"/>
          <a:sy n="82" d="100"/>
        </p:scale>
        <p:origin x="5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25CA6-181A-D372-DEBA-69001B13CC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7437C9-A913-272F-FD44-365210B864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49D9CE-1E7B-FE23-65EE-757FE90E1DC0}"/>
              </a:ext>
            </a:extLst>
          </p:cNvPr>
          <p:cNvSpPr>
            <a:spLocks noGrp="1"/>
          </p:cNvSpPr>
          <p:nvPr>
            <p:ph type="dt" sz="half" idx="10"/>
          </p:nvPr>
        </p:nvSpPr>
        <p:spPr/>
        <p:txBody>
          <a:bodyPr/>
          <a:lstStyle/>
          <a:p>
            <a:fld id="{3DDF5B8D-06EC-4A4F-9EC3-1781BD458169}" type="datetimeFigureOut">
              <a:rPr lang="en-US" smtClean="0"/>
              <a:t>27-Aug-24</a:t>
            </a:fld>
            <a:endParaRPr lang="en-US"/>
          </a:p>
        </p:txBody>
      </p:sp>
      <p:sp>
        <p:nvSpPr>
          <p:cNvPr id="5" name="Footer Placeholder 4">
            <a:extLst>
              <a:ext uri="{FF2B5EF4-FFF2-40B4-BE49-F238E27FC236}">
                <a16:creationId xmlns:a16="http://schemas.microsoft.com/office/drawing/2014/main" id="{AD9A1D26-E25D-B0D3-577D-59807C9CB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E662C-9B4D-D585-9E70-38C434C0F511}"/>
              </a:ext>
            </a:extLst>
          </p:cNvPr>
          <p:cNvSpPr>
            <a:spLocks noGrp="1"/>
          </p:cNvSpPr>
          <p:nvPr>
            <p:ph type="sldNum" sz="quarter" idx="12"/>
          </p:nvPr>
        </p:nvSpPr>
        <p:spPr/>
        <p:txBody>
          <a:bodyPr/>
          <a:lstStyle/>
          <a:p>
            <a:fld id="{622F64CF-294E-C940-AEBA-777F9EB1B137}" type="slidenum">
              <a:rPr lang="en-US" smtClean="0"/>
              <a:t>‹#›</a:t>
            </a:fld>
            <a:endParaRPr lang="en-US"/>
          </a:p>
        </p:txBody>
      </p:sp>
    </p:spTree>
    <p:extLst>
      <p:ext uri="{BB962C8B-B14F-4D97-AF65-F5344CB8AC3E}">
        <p14:creationId xmlns:p14="http://schemas.microsoft.com/office/powerpoint/2010/main" val="264963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2DA44-B40B-EFC5-8C9C-E8EF393D80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837742-E5AC-BCDA-3ACB-1E566A4C26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D2A86-31BF-1612-A307-B24CC72C456B}"/>
              </a:ext>
            </a:extLst>
          </p:cNvPr>
          <p:cNvSpPr>
            <a:spLocks noGrp="1"/>
          </p:cNvSpPr>
          <p:nvPr>
            <p:ph type="dt" sz="half" idx="10"/>
          </p:nvPr>
        </p:nvSpPr>
        <p:spPr/>
        <p:txBody>
          <a:bodyPr/>
          <a:lstStyle/>
          <a:p>
            <a:fld id="{3DDF5B8D-06EC-4A4F-9EC3-1781BD458169}" type="datetimeFigureOut">
              <a:rPr lang="en-US" smtClean="0"/>
              <a:t>27-Aug-24</a:t>
            </a:fld>
            <a:endParaRPr lang="en-US"/>
          </a:p>
        </p:txBody>
      </p:sp>
      <p:sp>
        <p:nvSpPr>
          <p:cNvPr id="5" name="Footer Placeholder 4">
            <a:extLst>
              <a:ext uri="{FF2B5EF4-FFF2-40B4-BE49-F238E27FC236}">
                <a16:creationId xmlns:a16="http://schemas.microsoft.com/office/drawing/2014/main" id="{3A763DD6-DD30-0F27-A74F-E99B7064B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68F61-FB2B-9255-7916-FC8004523A59}"/>
              </a:ext>
            </a:extLst>
          </p:cNvPr>
          <p:cNvSpPr>
            <a:spLocks noGrp="1"/>
          </p:cNvSpPr>
          <p:nvPr>
            <p:ph type="sldNum" sz="quarter" idx="12"/>
          </p:nvPr>
        </p:nvSpPr>
        <p:spPr/>
        <p:txBody>
          <a:bodyPr/>
          <a:lstStyle/>
          <a:p>
            <a:fld id="{622F64CF-294E-C940-AEBA-777F9EB1B137}" type="slidenum">
              <a:rPr lang="en-US" smtClean="0"/>
              <a:t>‹#›</a:t>
            </a:fld>
            <a:endParaRPr lang="en-US"/>
          </a:p>
        </p:txBody>
      </p:sp>
    </p:spTree>
    <p:extLst>
      <p:ext uri="{BB962C8B-B14F-4D97-AF65-F5344CB8AC3E}">
        <p14:creationId xmlns:p14="http://schemas.microsoft.com/office/powerpoint/2010/main" val="3555752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83832D-9329-09AB-E567-D160DB02A3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B7DD5-3669-042D-5A36-8AD3EDC047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921A1-592A-08BE-6406-9376CFB214B6}"/>
              </a:ext>
            </a:extLst>
          </p:cNvPr>
          <p:cNvSpPr>
            <a:spLocks noGrp="1"/>
          </p:cNvSpPr>
          <p:nvPr>
            <p:ph type="dt" sz="half" idx="10"/>
          </p:nvPr>
        </p:nvSpPr>
        <p:spPr/>
        <p:txBody>
          <a:bodyPr/>
          <a:lstStyle/>
          <a:p>
            <a:fld id="{3DDF5B8D-06EC-4A4F-9EC3-1781BD458169}" type="datetimeFigureOut">
              <a:rPr lang="en-US" smtClean="0"/>
              <a:t>27-Aug-24</a:t>
            </a:fld>
            <a:endParaRPr lang="en-US"/>
          </a:p>
        </p:txBody>
      </p:sp>
      <p:sp>
        <p:nvSpPr>
          <p:cNvPr id="5" name="Footer Placeholder 4">
            <a:extLst>
              <a:ext uri="{FF2B5EF4-FFF2-40B4-BE49-F238E27FC236}">
                <a16:creationId xmlns:a16="http://schemas.microsoft.com/office/drawing/2014/main" id="{50B2AA78-2DC7-C91B-9948-2FC584EAF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A1283-C26A-3711-B888-AEE46D0999CD}"/>
              </a:ext>
            </a:extLst>
          </p:cNvPr>
          <p:cNvSpPr>
            <a:spLocks noGrp="1"/>
          </p:cNvSpPr>
          <p:nvPr>
            <p:ph type="sldNum" sz="quarter" idx="12"/>
          </p:nvPr>
        </p:nvSpPr>
        <p:spPr/>
        <p:txBody>
          <a:bodyPr/>
          <a:lstStyle/>
          <a:p>
            <a:fld id="{622F64CF-294E-C940-AEBA-777F9EB1B137}" type="slidenum">
              <a:rPr lang="en-US" smtClean="0"/>
              <a:t>‹#›</a:t>
            </a:fld>
            <a:endParaRPr lang="en-US"/>
          </a:p>
        </p:txBody>
      </p:sp>
    </p:spTree>
    <p:extLst>
      <p:ext uri="{BB962C8B-B14F-4D97-AF65-F5344CB8AC3E}">
        <p14:creationId xmlns:p14="http://schemas.microsoft.com/office/powerpoint/2010/main" val="121091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6CB8-29E1-BFAC-6A28-39BFCF59C0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956DDE-E482-AAC1-EA82-592A0CEB05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FB41B-513C-5658-72BB-129C3AFD32DA}"/>
              </a:ext>
            </a:extLst>
          </p:cNvPr>
          <p:cNvSpPr>
            <a:spLocks noGrp="1"/>
          </p:cNvSpPr>
          <p:nvPr>
            <p:ph type="dt" sz="half" idx="10"/>
          </p:nvPr>
        </p:nvSpPr>
        <p:spPr/>
        <p:txBody>
          <a:bodyPr/>
          <a:lstStyle/>
          <a:p>
            <a:fld id="{3DDF5B8D-06EC-4A4F-9EC3-1781BD458169}" type="datetimeFigureOut">
              <a:rPr lang="en-US" smtClean="0"/>
              <a:t>27-Aug-24</a:t>
            </a:fld>
            <a:endParaRPr lang="en-US"/>
          </a:p>
        </p:txBody>
      </p:sp>
      <p:sp>
        <p:nvSpPr>
          <p:cNvPr id="5" name="Footer Placeholder 4">
            <a:extLst>
              <a:ext uri="{FF2B5EF4-FFF2-40B4-BE49-F238E27FC236}">
                <a16:creationId xmlns:a16="http://schemas.microsoft.com/office/drawing/2014/main" id="{2C4B4DD9-0FEF-EB8F-7884-C4D0F7D6A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E98-5540-0543-C177-E2C72891A7C8}"/>
              </a:ext>
            </a:extLst>
          </p:cNvPr>
          <p:cNvSpPr>
            <a:spLocks noGrp="1"/>
          </p:cNvSpPr>
          <p:nvPr>
            <p:ph type="sldNum" sz="quarter" idx="12"/>
          </p:nvPr>
        </p:nvSpPr>
        <p:spPr/>
        <p:txBody>
          <a:bodyPr/>
          <a:lstStyle/>
          <a:p>
            <a:fld id="{622F64CF-294E-C940-AEBA-777F9EB1B137}" type="slidenum">
              <a:rPr lang="en-US" smtClean="0"/>
              <a:t>‹#›</a:t>
            </a:fld>
            <a:endParaRPr lang="en-US"/>
          </a:p>
        </p:txBody>
      </p:sp>
    </p:spTree>
    <p:extLst>
      <p:ext uri="{BB962C8B-B14F-4D97-AF65-F5344CB8AC3E}">
        <p14:creationId xmlns:p14="http://schemas.microsoft.com/office/powerpoint/2010/main" val="144504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07913-08C7-249F-1295-FF85266603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EA4370-A6CA-6251-A78E-5B7DF76C7D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441D0A-E8D9-05EB-973F-B9D7841D6EE4}"/>
              </a:ext>
            </a:extLst>
          </p:cNvPr>
          <p:cNvSpPr>
            <a:spLocks noGrp="1"/>
          </p:cNvSpPr>
          <p:nvPr>
            <p:ph type="dt" sz="half" idx="10"/>
          </p:nvPr>
        </p:nvSpPr>
        <p:spPr/>
        <p:txBody>
          <a:bodyPr/>
          <a:lstStyle/>
          <a:p>
            <a:fld id="{3DDF5B8D-06EC-4A4F-9EC3-1781BD458169}" type="datetimeFigureOut">
              <a:rPr lang="en-US" smtClean="0"/>
              <a:t>27-Aug-24</a:t>
            </a:fld>
            <a:endParaRPr lang="en-US"/>
          </a:p>
        </p:txBody>
      </p:sp>
      <p:sp>
        <p:nvSpPr>
          <p:cNvPr id="5" name="Footer Placeholder 4">
            <a:extLst>
              <a:ext uri="{FF2B5EF4-FFF2-40B4-BE49-F238E27FC236}">
                <a16:creationId xmlns:a16="http://schemas.microsoft.com/office/drawing/2014/main" id="{EE422641-94A3-888E-02E7-031FA4A5A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85DB-B5CC-6E47-DFFA-EB2FB22A1677}"/>
              </a:ext>
            </a:extLst>
          </p:cNvPr>
          <p:cNvSpPr>
            <a:spLocks noGrp="1"/>
          </p:cNvSpPr>
          <p:nvPr>
            <p:ph type="sldNum" sz="quarter" idx="12"/>
          </p:nvPr>
        </p:nvSpPr>
        <p:spPr/>
        <p:txBody>
          <a:bodyPr/>
          <a:lstStyle/>
          <a:p>
            <a:fld id="{622F64CF-294E-C940-AEBA-777F9EB1B137}" type="slidenum">
              <a:rPr lang="en-US" smtClean="0"/>
              <a:t>‹#›</a:t>
            </a:fld>
            <a:endParaRPr lang="en-US"/>
          </a:p>
        </p:txBody>
      </p:sp>
    </p:spTree>
    <p:extLst>
      <p:ext uri="{BB962C8B-B14F-4D97-AF65-F5344CB8AC3E}">
        <p14:creationId xmlns:p14="http://schemas.microsoft.com/office/powerpoint/2010/main" val="150368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EDB2B-EA64-8480-BD23-7B0B54E16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FEC1E7-7CD4-26C4-97B5-BD1E4BAA78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29A50F-A288-4C1C-CA85-818E8039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1AF353-4720-953F-67F4-5FACCDDE6EF4}"/>
              </a:ext>
            </a:extLst>
          </p:cNvPr>
          <p:cNvSpPr>
            <a:spLocks noGrp="1"/>
          </p:cNvSpPr>
          <p:nvPr>
            <p:ph type="dt" sz="half" idx="10"/>
          </p:nvPr>
        </p:nvSpPr>
        <p:spPr/>
        <p:txBody>
          <a:bodyPr/>
          <a:lstStyle/>
          <a:p>
            <a:fld id="{3DDF5B8D-06EC-4A4F-9EC3-1781BD458169}" type="datetimeFigureOut">
              <a:rPr lang="en-US" smtClean="0"/>
              <a:t>27-Aug-24</a:t>
            </a:fld>
            <a:endParaRPr lang="en-US"/>
          </a:p>
        </p:txBody>
      </p:sp>
      <p:sp>
        <p:nvSpPr>
          <p:cNvPr id="6" name="Footer Placeholder 5">
            <a:extLst>
              <a:ext uri="{FF2B5EF4-FFF2-40B4-BE49-F238E27FC236}">
                <a16:creationId xmlns:a16="http://schemas.microsoft.com/office/drawing/2014/main" id="{E2A32938-B37E-D382-D45C-3336EAE64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68BF2-F10E-92B4-B8C5-A228D505A71B}"/>
              </a:ext>
            </a:extLst>
          </p:cNvPr>
          <p:cNvSpPr>
            <a:spLocks noGrp="1"/>
          </p:cNvSpPr>
          <p:nvPr>
            <p:ph type="sldNum" sz="quarter" idx="12"/>
          </p:nvPr>
        </p:nvSpPr>
        <p:spPr/>
        <p:txBody>
          <a:bodyPr/>
          <a:lstStyle/>
          <a:p>
            <a:fld id="{622F64CF-294E-C940-AEBA-777F9EB1B137}" type="slidenum">
              <a:rPr lang="en-US" smtClean="0"/>
              <a:t>‹#›</a:t>
            </a:fld>
            <a:endParaRPr lang="en-US"/>
          </a:p>
        </p:txBody>
      </p:sp>
    </p:spTree>
    <p:extLst>
      <p:ext uri="{BB962C8B-B14F-4D97-AF65-F5344CB8AC3E}">
        <p14:creationId xmlns:p14="http://schemas.microsoft.com/office/powerpoint/2010/main" val="140650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C572-E9AB-6D47-7F0C-5BE8C716A0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DC216A-E24D-885A-C0CF-82C114FE3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4DE31D-D985-E24E-9BF2-477AB06EA3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088FEB-2EE4-A2B4-7617-645E6497A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0904B8-29A4-4164-B6FC-937C80EBF4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4A1031-83B9-D1E2-7576-920A2CEFAF81}"/>
              </a:ext>
            </a:extLst>
          </p:cNvPr>
          <p:cNvSpPr>
            <a:spLocks noGrp="1"/>
          </p:cNvSpPr>
          <p:nvPr>
            <p:ph type="dt" sz="half" idx="10"/>
          </p:nvPr>
        </p:nvSpPr>
        <p:spPr/>
        <p:txBody>
          <a:bodyPr/>
          <a:lstStyle/>
          <a:p>
            <a:fld id="{3DDF5B8D-06EC-4A4F-9EC3-1781BD458169}" type="datetimeFigureOut">
              <a:rPr lang="en-US" smtClean="0"/>
              <a:t>27-Aug-24</a:t>
            </a:fld>
            <a:endParaRPr lang="en-US"/>
          </a:p>
        </p:txBody>
      </p:sp>
      <p:sp>
        <p:nvSpPr>
          <p:cNvPr id="8" name="Footer Placeholder 7">
            <a:extLst>
              <a:ext uri="{FF2B5EF4-FFF2-40B4-BE49-F238E27FC236}">
                <a16:creationId xmlns:a16="http://schemas.microsoft.com/office/drawing/2014/main" id="{534CA68B-D2F5-7A1D-46F6-8874388692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5529BA-B3DC-A1D5-8289-19EF0820EB8C}"/>
              </a:ext>
            </a:extLst>
          </p:cNvPr>
          <p:cNvSpPr>
            <a:spLocks noGrp="1"/>
          </p:cNvSpPr>
          <p:nvPr>
            <p:ph type="sldNum" sz="quarter" idx="12"/>
          </p:nvPr>
        </p:nvSpPr>
        <p:spPr/>
        <p:txBody>
          <a:bodyPr/>
          <a:lstStyle/>
          <a:p>
            <a:fld id="{622F64CF-294E-C940-AEBA-777F9EB1B137}" type="slidenum">
              <a:rPr lang="en-US" smtClean="0"/>
              <a:t>‹#›</a:t>
            </a:fld>
            <a:endParaRPr lang="en-US"/>
          </a:p>
        </p:txBody>
      </p:sp>
    </p:spTree>
    <p:extLst>
      <p:ext uri="{BB962C8B-B14F-4D97-AF65-F5344CB8AC3E}">
        <p14:creationId xmlns:p14="http://schemas.microsoft.com/office/powerpoint/2010/main" val="161490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A505-CC4B-BEA5-93F7-F4226F554B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4AB76B-89E1-9E29-E460-E7874E462217}"/>
              </a:ext>
            </a:extLst>
          </p:cNvPr>
          <p:cNvSpPr>
            <a:spLocks noGrp="1"/>
          </p:cNvSpPr>
          <p:nvPr>
            <p:ph type="dt" sz="half" idx="10"/>
          </p:nvPr>
        </p:nvSpPr>
        <p:spPr/>
        <p:txBody>
          <a:bodyPr/>
          <a:lstStyle/>
          <a:p>
            <a:fld id="{3DDF5B8D-06EC-4A4F-9EC3-1781BD458169}" type="datetimeFigureOut">
              <a:rPr lang="en-US" smtClean="0"/>
              <a:t>27-Aug-24</a:t>
            </a:fld>
            <a:endParaRPr lang="en-US"/>
          </a:p>
        </p:txBody>
      </p:sp>
      <p:sp>
        <p:nvSpPr>
          <p:cNvPr id="4" name="Footer Placeholder 3">
            <a:extLst>
              <a:ext uri="{FF2B5EF4-FFF2-40B4-BE49-F238E27FC236}">
                <a16:creationId xmlns:a16="http://schemas.microsoft.com/office/drawing/2014/main" id="{B0BBC7B1-B904-AE0A-B1B6-1E87745686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326F73-039A-3757-0DC2-B421F7BB39B4}"/>
              </a:ext>
            </a:extLst>
          </p:cNvPr>
          <p:cNvSpPr>
            <a:spLocks noGrp="1"/>
          </p:cNvSpPr>
          <p:nvPr>
            <p:ph type="sldNum" sz="quarter" idx="12"/>
          </p:nvPr>
        </p:nvSpPr>
        <p:spPr/>
        <p:txBody>
          <a:bodyPr/>
          <a:lstStyle/>
          <a:p>
            <a:fld id="{622F64CF-294E-C940-AEBA-777F9EB1B137}" type="slidenum">
              <a:rPr lang="en-US" smtClean="0"/>
              <a:t>‹#›</a:t>
            </a:fld>
            <a:endParaRPr lang="en-US"/>
          </a:p>
        </p:txBody>
      </p:sp>
    </p:spTree>
    <p:extLst>
      <p:ext uri="{BB962C8B-B14F-4D97-AF65-F5344CB8AC3E}">
        <p14:creationId xmlns:p14="http://schemas.microsoft.com/office/powerpoint/2010/main" val="89986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0314BA-EC8E-2C50-EE66-B3F0D782A4D2}"/>
              </a:ext>
            </a:extLst>
          </p:cNvPr>
          <p:cNvSpPr>
            <a:spLocks noGrp="1"/>
          </p:cNvSpPr>
          <p:nvPr>
            <p:ph type="dt" sz="half" idx="10"/>
          </p:nvPr>
        </p:nvSpPr>
        <p:spPr/>
        <p:txBody>
          <a:bodyPr/>
          <a:lstStyle/>
          <a:p>
            <a:fld id="{3DDF5B8D-06EC-4A4F-9EC3-1781BD458169}" type="datetimeFigureOut">
              <a:rPr lang="en-US" smtClean="0"/>
              <a:t>27-Aug-24</a:t>
            </a:fld>
            <a:endParaRPr lang="en-US"/>
          </a:p>
        </p:txBody>
      </p:sp>
      <p:sp>
        <p:nvSpPr>
          <p:cNvPr id="3" name="Footer Placeholder 2">
            <a:extLst>
              <a:ext uri="{FF2B5EF4-FFF2-40B4-BE49-F238E27FC236}">
                <a16:creationId xmlns:a16="http://schemas.microsoft.com/office/drawing/2014/main" id="{74EDEEBF-6667-0772-72F5-5167E07A51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91B8EB-6E39-41D5-043F-008D3229C1D7}"/>
              </a:ext>
            </a:extLst>
          </p:cNvPr>
          <p:cNvSpPr>
            <a:spLocks noGrp="1"/>
          </p:cNvSpPr>
          <p:nvPr>
            <p:ph type="sldNum" sz="quarter" idx="12"/>
          </p:nvPr>
        </p:nvSpPr>
        <p:spPr/>
        <p:txBody>
          <a:bodyPr/>
          <a:lstStyle/>
          <a:p>
            <a:fld id="{622F64CF-294E-C940-AEBA-777F9EB1B137}" type="slidenum">
              <a:rPr lang="en-US" smtClean="0"/>
              <a:t>‹#›</a:t>
            </a:fld>
            <a:endParaRPr lang="en-US"/>
          </a:p>
        </p:txBody>
      </p:sp>
    </p:spTree>
    <p:extLst>
      <p:ext uri="{BB962C8B-B14F-4D97-AF65-F5344CB8AC3E}">
        <p14:creationId xmlns:p14="http://schemas.microsoft.com/office/powerpoint/2010/main" val="108262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834A-C087-197F-1996-7898772BA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61E4C8-2906-4094-EA22-6144591C73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28C6AC-D3A5-56CA-EB5D-198A04CB3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759D8D-49CD-97DC-7B0F-B5AF6C9A1EFD}"/>
              </a:ext>
            </a:extLst>
          </p:cNvPr>
          <p:cNvSpPr>
            <a:spLocks noGrp="1"/>
          </p:cNvSpPr>
          <p:nvPr>
            <p:ph type="dt" sz="half" idx="10"/>
          </p:nvPr>
        </p:nvSpPr>
        <p:spPr/>
        <p:txBody>
          <a:bodyPr/>
          <a:lstStyle/>
          <a:p>
            <a:fld id="{3DDF5B8D-06EC-4A4F-9EC3-1781BD458169}" type="datetimeFigureOut">
              <a:rPr lang="en-US" smtClean="0"/>
              <a:t>27-Aug-24</a:t>
            </a:fld>
            <a:endParaRPr lang="en-US"/>
          </a:p>
        </p:txBody>
      </p:sp>
      <p:sp>
        <p:nvSpPr>
          <p:cNvPr id="6" name="Footer Placeholder 5">
            <a:extLst>
              <a:ext uri="{FF2B5EF4-FFF2-40B4-BE49-F238E27FC236}">
                <a16:creationId xmlns:a16="http://schemas.microsoft.com/office/drawing/2014/main" id="{4370AC25-9FDE-BA7C-9553-2B659EB7D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F91BD-40AC-83A7-D437-D04704AA9EC9}"/>
              </a:ext>
            </a:extLst>
          </p:cNvPr>
          <p:cNvSpPr>
            <a:spLocks noGrp="1"/>
          </p:cNvSpPr>
          <p:nvPr>
            <p:ph type="sldNum" sz="quarter" idx="12"/>
          </p:nvPr>
        </p:nvSpPr>
        <p:spPr/>
        <p:txBody>
          <a:bodyPr/>
          <a:lstStyle/>
          <a:p>
            <a:fld id="{622F64CF-294E-C940-AEBA-777F9EB1B137}" type="slidenum">
              <a:rPr lang="en-US" smtClean="0"/>
              <a:t>‹#›</a:t>
            </a:fld>
            <a:endParaRPr lang="en-US"/>
          </a:p>
        </p:txBody>
      </p:sp>
    </p:spTree>
    <p:extLst>
      <p:ext uri="{BB962C8B-B14F-4D97-AF65-F5344CB8AC3E}">
        <p14:creationId xmlns:p14="http://schemas.microsoft.com/office/powerpoint/2010/main" val="114837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6E67-A374-22A9-D232-1A23AC14DE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1475FE-1874-B133-173F-5BD003B87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3A0FD0-98C8-E9F3-318B-893637B03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3EA64-7809-7F9C-7ECF-E18B89E58DB5}"/>
              </a:ext>
            </a:extLst>
          </p:cNvPr>
          <p:cNvSpPr>
            <a:spLocks noGrp="1"/>
          </p:cNvSpPr>
          <p:nvPr>
            <p:ph type="dt" sz="half" idx="10"/>
          </p:nvPr>
        </p:nvSpPr>
        <p:spPr/>
        <p:txBody>
          <a:bodyPr/>
          <a:lstStyle/>
          <a:p>
            <a:fld id="{3DDF5B8D-06EC-4A4F-9EC3-1781BD458169}" type="datetimeFigureOut">
              <a:rPr lang="en-US" smtClean="0"/>
              <a:t>27-Aug-24</a:t>
            </a:fld>
            <a:endParaRPr lang="en-US"/>
          </a:p>
        </p:txBody>
      </p:sp>
      <p:sp>
        <p:nvSpPr>
          <p:cNvPr id="6" name="Footer Placeholder 5">
            <a:extLst>
              <a:ext uri="{FF2B5EF4-FFF2-40B4-BE49-F238E27FC236}">
                <a16:creationId xmlns:a16="http://schemas.microsoft.com/office/drawing/2014/main" id="{F9581553-054F-E7FF-6581-C2826E0DAB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2445BE-FB15-08F4-FB23-6601FF9BA92F}"/>
              </a:ext>
            </a:extLst>
          </p:cNvPr>
          <p:cNvSpPr>
            <a:spLocks noGrp="1"/>
          </p:cNvSpPr>
          <p:nvPr>
            <p:ph type="sldNum" sz="quarter" idx="12"/>
          </p:nvPr>
        </p:nvSpPr>
        <p:spPr/>
        <p:txBody>
          <a:bodyPr/>
          <a:lstStyle/>
          <a:p>
            <a:fld id="{622F64CF-294E-C940-AEBA-777F9EB1B137}" type="slidenum">
              <a:rPr lang="en-US" smtClean="0"/>
              <a:t>‹#›</a:t>
            </a:fld>
            <a:endParaRPr lang="en-US"/>
          </a:p>
        </p:txBody>
      </p:sp>
    </p:spTree>
    <p:extLst>
      <p:ext uri="{BB962C8B-B14F-4D97-AF65-F5344CB8AC3E}">
        <p14:creationId xmlns:p14="http://schemas.microsoft.com/office/powerpoint/2010/main" val="149496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899CE4-CE84-0D60-DAF6-29A62563E7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1EDC00-3905-B45F-1D74-8E63EFFEB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45246-3CC5-BCD2-C29B-E16B7F062D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DF5B8D-06EC-4A4F-9EC3-1781BD458169}" type="datetimeFigureOut">
              <a:rPr lang="en-US" smtClean="0"/>
              <a:t>27-Aug-24</a:t>
            </a:fld>
            <a:endParaRPr lang="en-US"/>
          </a:p>
        </p:txBody>
      </p:sp>
      <p:sp>
        <p:nvSpPr>
          <p:cNvPr id="5" name="Footer Placeholder 4">
            <a:extLst>
              <a:ext uri="{FF2B5EF4-FFF2-40B4-BE49-F238E27FC236}">
                <a16:creationId xmlns:a16="http://schemas.microsoft.com/office/drawing/2014/main" id="{196FBAB7-93DF-8673-C8C8-F376E4AB70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3DDD1BE-0E37-6631-B189-FA8B91DF0C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2F64CF-294E-C940-AEBA-777F9EB1B137}" type="slidenum">
              <a:rPr lang="en-US" smtClean="0"/>
              <a:t>‹#›</a:t>
            </a:fld>
            <a:endParaRPr lang="en-US"/>
          </a:p>
        </p:txBody>
      </p:sp>
    </p:spTree>
    <p:extLst>
      <p:ext uri="{BB962C8B-B14F-4D97-AF65-F5344CB8AC3E}">
        <p14:creationId xmlns:p14="http://schemas.microsoft.com/office/powerpoint/2010/main" val="970941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2C86-E7A8-1035-A9CC-65EBFA51769D}"/>
              </a:ext>
            </a:extLst>
          </p:cNvPr>
          <p:cNvSpPr>
            <a:spLocks noGrp="1"/>
          </p:cNvSpPr>
          <p:nvPr>
            <p:ph type="ctrTitle"/>
          </p:nvPr>
        </p:nvSpPr>
        <p:spPr/>
        <p:txBody>
          <a:bodyPr/>
          <a:lstStyle/>
          <a:p>
            <a:r>
              <a:rPr lang="en-US" dirty="0"/>
              <a:t>Representation of Floating-Point Number</a:t>
            </a:r>
          </a:p>
        </p:txBody>
      </p:sp>
      <p:sp>
        <p:nvSpPr>
          <p:cNvPr id="5" name="TextBox 4">
            <a:extLst>
              <a:ext uri="{FF2B5EF4-FFF2-40B4-BE49-F238E27FC236}">
                <a16:creationId xmlns:a16="http://schemas.microsoft.com/office/drawing/2014/main" id="{3BCB17CA-F513-6A9E-9A29-C0982A996648}"/>
              </a:ext>
            </a:extLst>
          </p:cNvPr>
          <p:cNvSpPr txBox="1"/>
          <p:nvPr/>
        </p:nvSpPr>
        <p:spPr>
          <a:xfrm>
            <a:off x="4349850" y="4320209"/>
            <a:ext cx="3490700" cy="1569660"/>
          </a:xfrm>
          <a:prstGeom prst="rect">
            <a:avLst/>
          </a:prstGeom>
          <a:noFill/>
        </p:spPr>
        <p:txBody>
          <a:bodyPr wrap="none" rtlCol="0">
            <a:spAutoFit/>
          </a:bodyPr>
          <a:lstStyle/>
          <a:p>
            <a:pPr algn="ctr">
              <a:buNone/>
            </a:pPr>
            <a:r>
              <a:rPr lang="en-US" sz="2400" dirty="0">
                <a:solidFill>
                  <a:srgbClr val="0000FF"/>
                </a:solidFill>
              </a:rPr>
              <a:t>Dr. Md. Nawab Yousuf Ali</a:t>
            </a:r>
          </a:p>
          <a:p>
            <a:pPr algn="ctr">
              <a:buNone/>
            </a:pPr>
            <a:r>
              <a:rPr lang="en-US" sz="2400" dirty="0">
                <a:solidFill>
                  <a:srgbClr val="0000FF"/>
                </a:solidFill>
              </a:rPr>
              <a:t>Professor, Dept. of CSE</a:t>
            </a:r>
          </a:p>
          <a:p>
            <a:pPr algn="ctr">
              <a:buNone/>
            </a:pPr>
            <a:r>
              <a:rPr lang="en-US" sz="2400" dirty="0">
                <a:solidFill>
                  <a:srgbClr val="0000FF"/>
                </a:solidFill>
              </a:rPr>
              <a:t>East West University</a:t>
            </a:r>
          </a:p>
          <a:p>
            <a:pPr algn="ctr"/>
            <a:endParaRPr lang="en-US" sz="2400" dirty="0"/>
          </a:p>
        </p:txBody>
      </p:sp>
    </p:spTree>
    <p:extLst>
      <p:ext uri="{BB962C8B-B14F-4D97-AF65-F5344CB8AC3E}">
        <p14:creationId xmlns:p14="http://schemas.microsoft.com/office/powerpoint/2010/main" val="2874311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99EE688-5B5B-D77F-3515-421F31C4C5AD}"/>
                  </a:ext>
                </a:extLst>
              </p:cNvPr>
              <p:cNvSpPr txBox="1"/>
              <p:nvPr/>
            </p:nvSpPr>
            <p:spPr>
              <a:xfrm>
                <a:off x="681152" y="1536174"/>
                <a:ext cx="11276386" cy="5262979"/>
              </a:xfrm>
              <a:prstGeom prst="rect">
                <a:avLst/>
              </a:prstGeom>
              <a:noFill/>
            </p:spPr>
            <p:txBody>
              <a:bodyPr wrap="square" rtlCol="0">
                <a:spAutoFit/>
              </a:bodyPr>
              <a:lstStyle/>
              <a:p>
                <a:r>
                  <a:rPr lang="en-US" sz="3200" b="1" dirty="0">
                    <a:solidFill>
                      <a:srgbClr val="FF0000"/>
                    </a:solidFill>
                  </a:rPr>
                  <a:t>Example 2.</a:t>
                </a:r>
              </a:p>
              <a:p>
                <a:r>
                  <a:rPr lang="en-US" sz="2800" dirty="0"/>
                  <a:t>Let X = 1.10 </a:t>
                </a:r>
                <a14:m>
                  <m:oMath xmlns:m="http://schemas.openxmlformats.org/officeDocument/2006/math">
                    <m:r>
                      <a:rPr lang="en-US" sz="2800" b="0" i="1" smtClean="0">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2</m:t>
                        </m:r>
                      </m:e>
                      <m:sup>
                        <m:r>
                          <a:rPr lang="en-US" sz="2800" b="0" i="1" dirty="0" smtClean="0">
                            <a:latin typeface="Cambria Math" panose="02040503050406030204" pitchFamily="18" charset="0"/>
                          </a:rPr>
                          <m:t>+3</m:t>
                        </m:r>
                      </m:sup>
                    </m:sSup>
                  </m:oMath>
                </a14:m>
                <a:r>
                  <a:rPr lang="en-US" sz="2800" dirty="0"/>
                  <a:t> (Larger exponent)</a:t>
                </a:r>
              </a:p>
              <a:p>
                <a:r>
                  <a:rPr lang="en-US" sz="2800" dirty="0"/>
                  <a:t>        Y = 1.01 </a:t>
                </a:r>
                <a14:m>
                  <m:oMath xmlns:m="http://schemas.openxmlformats.org/officeDocument/2006/math">
                    <m:r>
                      <a:rPr lang="en-US" sz="2800" b="0" i="1" smtClean="0">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2</m:t>
                        </m:r>
                      </m:e>
                      <m:sup>
                        <m:r>
                          <a:rPr lang="en-US" sz="2800" b="0" i="1" dirty="0" smtClean="0">
                            <a:latin typeface="Cambria Math" panose="02040503050406030204" pitchFamily="18" charset="0"/>
                          </a:rPr>
                          <m:t>+1</m:t>
                        </m:r>
                      </m:sup>
                    </m:sSup>
                  </m:oMath>
                </a14:m>
                <a:r>
                  <a:rPr lang="en-US" sz="2800" dirty="0"/>
                  <a:t> (Smaller exponent)</a:t>
                </a:r>
              </a:p>
              <a:p>
                <a:r>
                  <a:rPr lang="en-US" sz="2800" dirty="0"/>
                  <a:t>Here, 1.10 and 1.01 are mantissa.</a:t>
                </a:r>
              </a:p>
              <a:p>
                <a:r>
                  <a:rPr lang="en-US" sz="2800" dirty="0"/>
                  <a:t>Shift the mantissa of Y to the right, until its exponent is equal to the exponent of X</a:t>
                </a:r>
              </a:p>
              <a:p>
                <a:r>
                  <a:rPr lang="en-US" sz="2800" dirty="0"/>
                  <a:t>	Y = 0.101 </a:t>
                </a:r>
                <a14:m>
                  <m:oMath xmlns:m="http://schemas.openxmlformats.org/officeDocument/2006/math">
                    <m:r>
                      <a:rPr lang="en-US" sz="2800" b="0" i="1" smtClean="0">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2</m:t>
                        </m:r>
                      </m:e>
                      <m:sup>
                        <m:r>
                          <a:rPr lang="en-US" sz="2800" b="0" i="1" dirty="0" smtClean="0">
                            <a:latin typeface="Cambria Math" panose="02040503050406030204" pitchFamily="18" charset="0"/>
                          </a:rPr>
                          <m:t>+2</m:t>
                        </m:r>
                      </m:sup>
                    </m:sSup>
                  </m:oMath>
                </a14:m>
                <a:r>
                  <a:rPr lang="en-US" sz="2800" dirty="0"/>
                  <a:t>(one time shift)</a:t>
                </a:r>
              </a:p>
              <a:p>
                <a:r>
                  <a:rPr lang="en-US" sz="2800" dirty="0"/>
                  <a:t>	Y = 0.0101 </a:t>
                </a:r>
                <a14:m>
                  <m:oMath xmlns:m="http://schemas.openxmlformats.org/officeDocument/2006/math">
                    <m:r>
                      <a:rPr lang="en-US" sz="2800" b="0" i="1" smtClean="0">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2</m:t>
                        </m:r>
                      </m:e>
                      <m:sup>
                        <m:r>
                          <a:rPr lang="en-US" sz="2800" b="0" i="1" dirty="0" smtClean="0">
                            <a:latin typeface="Cambria Math" panose="02040503050406030204" pitchFamily="18" charset="0"/>
                          </a:rPr>
                          <m:t>+3</m:t>
                        </m:r>
                      </m:sup>
                    </m:sSup>
                  </m:oMath>
                </a14:m>
                <a:r>
                  <a:rPr lang="en-US" sz="2800" dirty="0"/>
                  <a:t>(two-time shift)</a:t>
                </a:r>
              </a:p>
              <a:p>
                <a:r>
                  <a:rPr lang="en-US" sz="2800" dirty="0"/>
                  <a:t>Now</a:t>
                </a:r>
              </a:p>
              <a:p>
                <a:r>
                  <a:rPr lang="en-US" sz="2800" dirty="0"/>
                  <a:t>	X = 1.10 </a:t>
                </a:r>
                <a14:m>
                  <m:oMath xmlns:m="http://schemas.openxmlformats.org/officeDocument/2006/math">
                    <m:r>
                      <a:rPr lang="en-US" sz="2800" b="0" i="1" smtClean="0">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2</m:t>
                        </m:r>
                      </m:e>
                      <m:sup>
                        <m:r>
                          <a:rPr lang="en-US" sz="2800" b="0" i="1" dirty="0" smtClean="0">
                            <a:latin typeface="Cambria Math" panose="02040503050406030204" pitchFamily="18" charset="0"/>
                          </a:rPr>
                          <m:t>+3</m:t>
                        </m:r>
                      </m:sup>
                    </m:sSup>
                  </m:oMath>
                </a14:m>
                <a:endParaRPr lang="en-US" sz="2800" b="0" dirty="0"/>
              </a:p>
              <a:p>
                <a:r>
                  <a:rPr lang="en-US" sz="2800" dirty="0"/>
                  <a:t>	Y = 0.0101</a:t>
                </a:r>
                <a:r>
                  <a:rPr lang="en-US" sz="2800" b="0" dirty="0">
                    <a:ea typeface="Cambria Math" panose="020405030504060302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2</m:t>
                        </m:r>
                      </m:e>
                      <m:sup>
                        <m:r>
                          <a:rPr lang="en-US" sz="2800" b="0" i="1" dirty="0" smtClean="0">
                            <a:latin typeface="Cambria Math" panose="02040503050406030204" pitchFamily="18" charset="0"/>
                          </a:rPr>
                          <m:t>+3</m:t>
                        </m:r>
                      </m:sup>
                    </m:sSup>
                  </m:oMath>
                </a14:m>
                <a:r>
                  <a:rPr lang="en-US" sz="2800" dirty="0"/>
                  <a:t> </a:t>
                </a:r>
              </a:p>
              <a:p>
                <a:endParaRPr lang="en-US" sz="2400" dirty="0"/>
              </a:p>
            </p:txBody>
          </p:sp>
        </mc:Choice>
        <mc:Fallback xmlns="">
          <p:sp>
            <p:nvSpPr>
              <p:cNvPr id="4" name="TextBox 3">
                <a:extLst>
                  <a:ext uri="{FF2B5EF4-FFF2-40B4-BE49-F238E27FC236}">
                    <a16:creationId xmlns:a16="http://schemas.microsoft.com/office/drawing/2014/main" id="{799EE688-5B5B-D77F-3515-421F31C4C5AD}"/>
                  </a:ext>
                </a:extLst>
              </p:cNvPr>
              <p:cNvSpPr txBox="1">
                <a:spLocks noRot="1" noChangeAspect="1" noMove="1" noResize="1" noEditPoints="1" noAdjustHandles="1" noChangeArrowheads="1" noChangeShapeType="1" noTextEdit="1"/>
              </p:cNvSpPr>
              <p:nvPr/>
            </p:nvSpPr>
            <p:spPr>
              <a:xfrm>
                <a:off x="681152" y="1536174"/>
                <a:ext cx="11276386" cy="5262979"/>
              </a:xfrm>
              <a:prstGeom prst="rect">
                <a:avLst/>
              </a:prstGeom>
              <a:blipFill>
                <a:blip r:embed="rId2"/>
                <a:stretch>
                  <a:fillRect l="-1405" t="-1390"/>
                </a:stretch>
              </a:blipFill>
            </p:spPr>
            <p:txBody>
              <a:bodyPr/>
              <a:lstStyle/>
              <a:p>
                <a:r>
                  <a:rPr lang="en-US">
                    <a:noFill/>
                  </a:rPr>
                  <a:t> </a:t>
                </a:r>
              </a:p>
            </p:txBody>
          </p:sp>
        </mc:Fallback>
      </mc:AlternateContent>
    </p:spTree>
    <p:extLst>
      <p:ext uri="{BB962C8B-B14F-4D97-AF65-F5344CB8AC3E}">
        <p14:creationId xmlns:p14="http://schemas.microsoft.com/office/powerpoint/2010/main" val="2192287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6D62-E12C-8E10-3598-E09C63B08B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7EF12C-0967-D25E-7A19-C47C605C806E}"/>
              </a:ext>
            </a:extLst>
          </p:cNvPr>
          <p:cNvSpPr>
            <a:spLocks noGrp="1"/>
          </p:cNvSpPr>
          <p:nvPr>
            <p:ph idx="1"/>
          </p:nvPr>
        </p:nvSpPr>
        <p:spPr/>
        <p:txBody>
          <a:bodyPr>
            <a:normAutofit fontScale="77500" lnSpcReduction="20000"/>
          </a:bodyPr>
          <a:lstStyle/>
          <a:p>
            <a:r>
              <a:rPr lang="en-US" sz="3300" dirty="0"/>
              <a:t>During addition, if two significand are equal with opposite sign, the result will be zero.</a:t>
            </a:r>
          </a:p>
          <a:p>
            <a:r>
              <a:rPr lang="en-US" sz="3300" dirty="0"/>
              <a:t>There is also a possibility of significand(mantissa) overflow by 1 digit, then the mantissa of the result is shifted right, and exponent is incremented.</a:t>
            </a:r>
          </a:p>
          <a:p>
            <a:r>
              <a:rPr lang="en-US" sz="3300" dirty="0"/>
              <a:t>Significand overflow occurs, when the addition of two significand (mantissa) of same sign may result in a carry at MSB of mantissa.</a:t>
            </a:r>
          </a:p>
          <a:p>
            <a:r>
              <a:rPr lang="en-US" sz="3300" dirty="0"/>
              <a:t>As we increment exponent, there is also a possibility of exponent overflow. Then result will show “error”.</a:t>
            </a:r>
          </a:p>
          <a:p>
            <a:r>
              <a:rPr lang="en-US" sz="3300" dirty="0"/>
              <a:t>Normalize the result: If result is not normalized, then we shift mantissa left and decrement the exponent until the value “Left of binary point is 1”. As we are decreasing the exponent, so exponent can also be underflow, then again error is reported.</a:t>
            </a:r>
          </a:p>
          <a:p>
            <a:endParaRPr lang="en-US" dirty="0"/>
          </a:p>
        </p:txBody>
      </p:sp>
    </p:spTree>
    <p:extLst>
      <p:ext uri="{BB962C8B-B14F-4D97-AF65-F5344CB8AC3E}">
        <p14:creationId xmlns:p14="http://schemas.microsoft.com/office/powerpoint/2010/main" val="324628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0929FB3-97E0-13B0-5261-732A3F3561C8}"/>
                  </a:ext>
                </a:extLst>
              </p:cNvPr>
              <p:cNvSpPr txBox="1"/>
              <p:nvPr/>
            </p:nvSpPr>
            <p:spPr>
              <a:xfrm>
                <a:off x="383089" y="451383"/>
                <a:ext cx="3679149" cy="3046988"/>
              </a:xfrm>
              <a:prstGeom prst="rect">
                <a:avLst/>
              </a:prstGeom>
              <a:noFill/>
            </p:spPr>
            <p:txBody>
              <a:bodyPr wrap="none" rtlCol="0">
                <a:spAutoFit/>
              </a:bodyPr>
              <a:lstStyle/>
              <a:p>
                <a:r>
                  <a:rPr lang="en-US" sz="2400" b="1" dirty="0">
                    <a:solidFill>
                      <a:srgbClr val="FF0000"/>
                    </a:solidFill>
                  </a:rPr>
                  <a:t>Example:</a:t>
                </a:r>
              </a:p>
              <a:p>
                <a:r>
                  <a:rPr lang="en-US" sz="2400" dirty="0"/>
                  <a:t>X = 1.01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+3</m:t>
                        </m:r>
                      </m:sup>
                    </m:sSup>
                  </m:oMath>
                </a14:m>
                <a:endParaRPr lang="en-US" sz="2400" b="0" dirty="0"/>
              </a:p>
              <a:p>
                <a:r>
                  <a:rPr lang="en-US" sz="2400" dirty="0"/>
                  <a:t>Y = -1.01</a:t>
                </a:r>
                <a:r>
                  <a:rPr lang="en-US" sz="2400" b="0" dirty="0">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+3</m:t>
                        </m:r>
                      </m:sup>
                    </m:sSup>
                  </m:oMath>
                </a14:m>
                <a:r>
                  <a:rPr lang="en-US" sz="2400" dirty="0"/>
                  <a:t> </a:t>
                </a:r>
              </a:p>
              <a:p>
                <a:r>
                  <a:rPr lang="en-US" sz="2400" dirty="0"/>
                  <a:t>Then    X+Y = 1.01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+3</m:t>
                        </m:r>
                      </m:sup>
                    </m:sSup>
                  </m:oMath>
                </a14:m>
                <a:endParaRPr lang="en-US" sz="2400" b="0" dirty="0"/>
              </a:p>
              <a:p>
                <a:r>
                  <a:rPr lang="en-US" sz="2400" dirty="0"/>
                  <a:t>	      -1.01</a:t>
                </a:r>
                <a:r>
                  <a:rPr lang="en-US" sz="2400" b="0" dirty="0">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+3</m:t>
                        </m:r>
                      </m:sup>
                    </m:sSup>
                  </m:oMath>
                </a14:m>
                <a:r>
                  <a:rPr lang="en-US" sz="2400" dirty="0"/>
                  <a:t> </a:t>
                </a:r>
              </a:p>
              <a:p>
                <a:r>
                  <a:rPr lang="en-US" sz="2400" dirty="0"/>
                  <a:t>---------------------------------</a:t>
                </a:r>
              </a:p>
              <a:p>
                <a:r>
                  <a:rPr lang="en-US" sz="2400" dirty="0"/>
                  <a:t>Z  =  X+Y     =        0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+3</m:t>
                        </m:r>
                      </m:sup>
                    </m:sSup>
                  </m:oMath>
                </a14:m>
                <a:r>
                  <a:rPr lang="en-US" sz="2400" dirty="0"/>
                  <a:t> = 0</a:t>
                </a:r>
              </a:p>
              <a:p>
                <a:endParaRPr lang="en-US" sz="2400" dirty="0"/>
              </a:p>
            </p:txBody>
          </p:sp>
        </mc:Choice>
        <mc:Fallback xmlns="">
          <p:sp>
            <p:nvSpPr>
              <p:cNvPr id="4" name="TextBox 3">
                <a:extLst>
                  <a:ext uri="{FF2B5EF4-FFF2-40B4-BE49-F238E27FC236}">
                    <a16:creationId xmlns:a16="http://schemas.microsoft.com/office/drawing/2014/main" id="{00929FB3-97E0-13B0-5261-732A3F3561C8}"/>
                  </a:ext>
                </a:extLst>
              </p:cNvPr>
              <p:cNvSpPr txBox="1">
                <a:spLocks noRot="1" noChangeAspect="1" noMove="1" noResize="1" noEditPoints="1" noAdjustHandles="1" noChangeArrowheads="1" noChangeShapeType="1" noTextEdit="1"/>
              </p:cNvSpPr>
              <p:nvPr/>
            </p:nvSpPr>
            <p:spPr>
              <a:xfrm>
                <a:off x="383089" y="451383"/>
                <a:ext cx="3679149" cy="3046988"/>
              </a:xfrm>
              <a:prstGeom prst="rect">
                <a:avLst/>
              </a:prstGeom>
              <a:blipFill>
                <a:blip r:embed="rId2"/>
                <a:stretch>
                  <a:fillRect l="-2653" t="-1600" r="-16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FD9618-EA6E-619D-664B-C2258CD9D7CB}"/>
                  </a:ext>
                </a:extLst>
              </p:cNvPr>
              <p:cNvSpPr txBox="1"/>
              <p:nvPr/>
            </p:nvSpPr>
            <p:spPr>
              <a:xfrm>
                <a:off x="597315" y="4050446"/>
                <a:ext cx="3464923" cy="2308324"/>
              </a:xfrm>
              <a:prstGeom prst="rect">
                <a:avLst/>
              </a:prstGeom>
              <a:noFill/>
            </p:spPr>
            <p:txBody>
              <a:bodyPr wrap="none" rtlCol="0">
                <a:spAutoFit/>
              </a:bodyPr>
              <a:lstStyle/>
              <a:p>
                <a:r>
                  <a:rPr lang="en-US" sz="2400" dirty="0"/>
                  <a:t>If	X =  1.01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+3</m:t>
                        </m:r>
                      </m:sup>
                    </m:sSup>
                  </m:oMath>
                </a14:m>
                <a:endParaRPr lang="en-US" sz="2400" b="0" dirty="0"/>
              </a:p>
              <a:p>
                <a:r>
                  <a:rPr lang="en-US" sz="2400" dirty="0"/>
                  <a:t>	Y =  1.10</a:t>
                </a:r>
                <a:r>
                  <a:rPr lang="en-US" sz="2400" b="0" dirty="0">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+3</m:t>
                        </m:r>
                      </m:sup>
                    </m:sSup>
                  </m:oMath>
                </a14:m>
                <a:r>
                  <a:rPr lang="en-US" sz="2400" dirty="0"/>
                  <a:t> </a:t>
                </a:r>
              </a:p>
              <a:p>
                <a:r>
                  <a:rPr lang="en-US" sz="2400" dirty="0"/>
                  <a:t>	-------------------</a:t>
                </a:r>
              </a:p>
              <a:p>
                <a:r>
                  <a:rPr lang="en-US" sz="2400" dirty="0"/>
                  <a:t>    Z =   X+Y = 10.01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+3</m:t>
                        </m:r>
                      </m:sup>
                    </m:sSup>
                  </m:oMath>
                </a14:m>
                <a:endParaRPr lang="en-US" sz="2400" b="0" dirty="0"/>
              </a:p>
              <a:p>
                <a:r>
                  <a:rPr lang="en-US" sz="2400" dirty="0"/>
                  <a:t>	(carry at MSB)</a:t>
                </a:r>
              </a:p>
              <a:p>
                <a:r>
                  <a:rPr lang="en-US" sz="2400" dirty="0"/>
                  <a:t>Correction = 1.011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+4</m:t>
                        </m:r>
                      </m:sup>
                    </m:sSup>
                  </m:oMath>
                </a14:m>
                <a:endParaRPr lang="en-US" sz="2400" dirty="0"/>
              </a:p>
            </p:txBody>
          </p:sp>
        </mc:Choice>
        <mc:Fallback xmlns="">
          <p:sp>
            <p:nvSpPr>
              <p:cNvPr id="5" name="TextBox 4">
                <a:extLst>
                  <a:ext uri="{FF2B5EF4-FFF2-40B4-BE49-F238E27FC236}">
                    <a16:creationId xmlns:a16="http://schemas.microsoft.com/office/drawing/2014/main" id="{8FFD9618-EA6E-619D-664B-C2258CD9D7CB}"/>
                  </a:ext>
                </a:extLst>
              </p:cNvPr>
              <p:cNvSpPr txBox="1">
                <a:spLocks noRot="1" noChangeAspect="1" noMove="1" noResize="1" noEditPoints="1" noAdjustHandles="1" noChangeArrowheads="1" noChangeShapeType="1" noTextEdit="1"/>
              </p:cNvSpPr>
              <p:nvPr/>
            </p:nvSpPr>
            <p:spPr>
              <a:xfrm>
                <a:off x="597315" y="4050446"/>
                <a:ext cx="3464923" cy="2308324"/>
              </a:xfrm>
              <a:prstGeom prst="rect">
                <a:avLst/>
              </a:prstGeom>
              <a:blipFill>
                <a:blip r:embed="rId3"/>
                <a:stretch>
                  <a:fillRect l="-2817" t="-1847" b="-52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F65527F-935C-AF9B-A9C7-ED1D11B91444}"/>
                  </a:ext>
                </a:extLst>
              </p:cNvPr>
              <p:cNvSpPr txBox="1"/>
              <p:nvPr/>
            </p:nvSpPr>
            <p:spPr>
              <a:xfrm>
                <a:off x="6096000" y="2159543"/>
                <a:ext cx="5498685" cy="1938992"/>
              </a:xfrm>
              <a:prstGeom prst="rect">
                <a:avLst/>
              </a:prstGeom>
              <a:noFill/>
            </p:spPr>
            <p:txBody>
              <a:bodyPr wrap="none" rtlCol="0">
                <a:spAutoFit/>
              </a:bodyPr>
              <a:lstStyle/>
              <a:p>
                <a:r>
                  <a:rPr lang="en-US" sz="2400" dirty="0"/>
                  <a:t>If	X =  1.01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+3</m:t>
                        </m:r>
                      </m:sup>
                    </m:sSup>
                  </m:oMath>
                </a14:m>
                <a:endParaRPr lang="en-US" sz="2400" b="0" dirty="0"/>
              </a:p>
              <a:p>
                <a:r>
                  <a:rPr lang="en-US" sz="2400" dirty="0"/>
                  <a:t>	Y = -1.00</a:t>
                </a:r>
                <a:r>
                  <a:rPr lang="en-US" sz="2400" b="0" dirty="0">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+3</m:t>
                        </m:r>
                      </m:sup>
                    </m:sSup>
                  </m:oMath>
                </a14:m>
                <a:r>
                  <a:rPr lang="en-US" sz="2400" dirty="0"/>
                  <a:t> </a:t>
                </a:r>
              </a:p>
              <a:p>
                <a:r>
                  <a:rPr lang="en-US" sz="2400" dirty="0"/>
                  <a:t>	-------------------</a:t>
                </a:r>
              </a:p>
              <a:p>
                <a:r>
                  <a:rPr lang="en-US" sz="2400" dirty="0"/>
                  <a:t>    Z =   X+Y =  0.01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+3</m:t>
                        </m:r>
                      </m:sup>
                    </m:sSup>
                  </m:oMath>
                </a14:m>
                <a:r>
                  <a:rPr lang="en-US" sz="2400" b="0" dirty="0"/>
                  <a:t> (not normalized)</a:t>
                </a:r>
              </a:p>
              <a:p>
                <a:r>
                  <a:rPr lang="en-US" sz="2400" dirty="0"/>
                  <a:t>	  =     1.0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m:t>
                        </m:r>
                        <m:r>
                          <a:rPr lang="en-US" sz="2400" b="0" i="1" dirty="0" smtClean="0">
                            <a:latin typeface="Cambria Math" panose="02040503050406030204" pitchFamily="18" charset="0"/>
                          </a:rPr>
                          <m:t>1</m:t>
                        </m:r>
                      </m:sup>
                    </m:sSup>
                  </m:oMath>
                </a14:m>
                <a:r>
                  <a:rPr lang="en-US" sz="2400" dirty="0"/>
                  <a:t> (normalized)</a:t>
                </a:r>
              </a:p>
            </p:txBody>
          </p:sp>
        </mc:Choice>
        <mc:Fallback>
          <p:sp>
            <p:nvSpPr>
              <p:cNvPr id="7" name="TextBox 6">
                <a:extLst>
                  <a:ext uri="{FF2B5EF4-FFF2-40B4-BE49-F238E27FC236}">
                    <a16:creationId xmlns:a16="http://schemas.microsoft.com/office/drawing/2014/main" id="{3F65527F-935C-AF9B-A9C7-ED1D11B91444}"/>
                  </a:ext>
                </a:extLst>
              </p:cNvPr>
              <p:cNvSpPr txBox="1">
                <a:spLocks noRot="1" noChangeAspect="1" noMove="1" noResize="1" noEditPoints="1" noAdjustHandles="1" noChangeArrowheads="1" noChangeShapeType="1" noTextEdit="1"/>
              </p:cNvSpPr>
              <p:nvPr/>
            </p:nvSpPr>
            <p:spPr>
              <a:xfrm>
                <a:off x="6096000" y="2159543"/>
                <a:ext cx="5498685" cy="1938992"/>
              </a:xfrm>
              <a:prstGeom prst="rect">
                <a:avLst/>
              </a:prstGeom>
              <a:blipFill>
                <a:blip r:embed="rId4"/>
                <a:stretch>
                  <a:fillRect l="-1663" t="-2201" r="-887" b="-6604"/>
                </a:stretch>
              </a:blipFill>
            </p:spPr>
            <p:txBody>
              <a:bodyPr/>
              <a:lstStyle/>
              <a:p>
                <a:r>
                  <a:rPr lang="en-US">
                    <a:noFill/>
                  </a:rPr>
                  <a:t> </a:t>
                </a:r>
              </a:p>
            </p:txBody>
          </p:sp>
        </mc:Fallback>
      </mc:AlternateContent>
    </p:spTree>
    <p:extLst>
      <p:ext uri="{BB962C8B-B14F-4D97-AF65-F5344CB8AC3E}">
        <p14:creationId xmlns:p14="http://schemas.microsoft.com/office/powerpoint/2010/main" val="243561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 screen&#10;&#10;Description automatically generated">
            <a:extLst>
              <a:ext uri="{FF2B5EF4-FFF2-40B4-BE49-F238E27FC236}">
                <a16:creationId xmlns:a16="http://schemas.microsoft.com/office/drawing/2014/main" id="{39A62533-FD34-1AC1-2C97-66B41ED30559}"/>
              </a:ext>
            </a:extLst>
          </p:cNvPr>
          <p:cNvPicPr>
            <a:picLocks noChangeAspect="1"/>
          </p:cNvPicPr>
          <p:nvPr/>
        </p:nvPicPr>
        <p:blipFill>
          <a:blip r:embed="rId2"/>
          <a:stretch>
            <a:fillRect/>
          </a:stretch>
        </p:blipFill>
        <p:spPr>
          <a:xfrm>
            <a:off x="2814755" y="0"/>
            <a:ext cx="7125195" cy="6858000"/>
          </a:xfrm>
          <a:prstGeom prst="rect">
            <a:avLst/>
          </a:prstGeom>
        </p:spPr>
      </p:pic>
      <p:sp>
        <p:nvSpPr>
          <p:cNvPr id="10" name="TextBox 9">
            <a:extLst>
              <a:ext uri="{FF2B5EF4-FFF2-40B4-BE49-F238E27FC236}">
                <a16:creationId xmlns:a16="http://schemas.microsoft.com/office/drawing/2014/main" id="{2A5B8519-EF3B-6727-ED8B-100FB3FFE0BB}"/>
              </a:ext>
            </a:extLst>
          </p:cNvPr>
          <p:cNvSpPr txBox="1"/>
          <p:nvPr/>
        </p:nvSpPr>
        <p:spPr>
          <a:xfrm>
            <a:off x="202019" y="180753"/>
            <a:ext cx="2055306" cy="1292662"/>
          </a:xfrm>
          <a:prstGeom prst="rect">
            <a:avLst/>
          </a:prstGeom>
          <a:noFill/>
        </p:spPr>
        <p:txBody>
          <a:bodyPr wrap="none" rtlCol="0">
            <a:spAutoFit/>
          </a:bodyPr>
          <a:lstStyle/>
          <a:p>
            <a:r>
              <a:rPr lang="en-US" sz="2400" b="1" dirty="0">
                <a:solidFill>
                  <a:srgbClr val="FF0000"/>
                </a:solidFill>
              </a:rPr>
              <a:t>Flowchart</a:t>
            </a:r>
          </a:p>
          <a:p>
            <a:r>
              <a:rPr lang="en-US" b="1" dirty="0">
                <a:solidFill>
                  <a:srgbClr val="FF0000"/>
                </a:solidFill>
              </a:rPr>
              <a:t>For Floating point </a:t>
            </a:r>
          </a:p>
          <a:p>
            <a:r>
              <a:rPr lang="en-US" b="1" dirty="0">
                <a:solidFill>
                  <a:srgbClr val="FF0000"/>
                </a:solidFill>
              </a:rPr>
              <a:t>Addition/</a:t>
            </a:r>
          </a:p>
          <a:p>
            <a:r>
              <a:rPr lang="en-US" b="1" dirty="0">
                <a:solidFill>
                  <a:srgbClr val="FF0000"/>
                </a:solidFill>
              </a:rPr>
              <a:t>Subtraction</a:t>
            </a:r>
          </a:p>
        </p:txBody>
      </p:sp>
    </p:spTree>
    <p:extLst>
      <p:ext uri="{BB962C8B-B14F-4D97-AF65-F5344CB8AC3E}">
        <p14:creationId xmlns:p14="http://schemas.microsoft.com/office/powerpoint/2010/main" val="649113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407D18DF-5CB3-AFA1-3A9B-E72804B596FB}"/>
              </a:ext>
            </a:extLst>
          </p:cNvPr>
          <p:cNvPicPr>
            <a:picLocks noChangeAspect="1"/>
          </p:cNvPicPr>
          <p:nvPr/>
        </p:nvPicPr>
        <p:blipFill>
          <a:blip r:embed="rId2"/>
          <a:stretch>
            <a:fillRect/>
          </a:stretch>
        </p:blipFill>
        <p:spPr>
          <a:xfrm>
            <a:off x="6484894" y="193250"/>
            <a:ext cx="5608632" cy="6471499"/>
          </a:xfrm>
          <a:prstGeom prst="rect">
            <a:avLst/>
          </a:prstGeom>
        </p:spPr>
      </p:pic>
      <p:sp>
        <p:nvSpPr>
          <p:cNvPr id="6" name="TextBox 5">
            <a:extLst>
              <a:ext uri="{FF2B5EF4-FFF2-40B4-BE49-F238E27FC236}">
                <a16:creationId xmlns:a16="http://schemas.microsoft.com/office/drawing/2014/main" id="{A6CA5DCB-E443-EBD6-0F2E-C205E8E35486}"/>
              </a:ext>
            </a:extLst>
          </p:cNvPr>
          <p:cNvSpPr txBox="1"/>
          <p:nvPr/>
        </p:nvSpPr>
        <p:spPr>
          <a:xfrm>
            <a:off x="202019" y="180753"/>
            <a:ext cx="5660460" cy="461665"/>
          </a:xfrm>
          <a:prstGeom prst="rect">
            <a:avLst/>
          </a:prstGeom>
          <a:noFill/>
        </p:spPr>
        <p:txBody>
          <a:bodyPr wrap="none" rtlCol="0">
            <a:spAutoFit/>
          </a:bodyPr>
          <a:lstStyle/>
          <a:p>
            <a:r>
              <a:rPr lang="en-US" sz="2400" b="1" dirty="0"/>
              <a:t>Flowchart: Floating Point Multiplication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D72416-9D07-6A34-784C-00C5F66471E7}"/>
                  </a:ext>
                </a:extLst>
              </p:cNvPr>
              <p:cNvSpPr txBox="1"/>
              <p:nvPr/>
            </p:nvSpPr>
            <p:spPr>
              <a:xfrm>
                <a:off x="361950" y="1874727"/>
                <a:ext cx="6328912" cy="3539430"/>
              </a:xfrm>
              <a:prstGeom prst="rect">
                <a:avLst/>
              </a:prstGeom>
              <a:noFill/>
            </p:spPr>
            <p:txBody>
              <a:bodyPr wrap="none" rtlCol="0">
                <a:spAutoFit/>
              </a:bodyPr>
              <a:lstStyle/>
              <a:p>
                <a:r>
                  <a:rPr lang="en-US" sz="3200" dirty="0"/>
                  <a:t>Let X =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𝐴</m:t>
                        </m:r>
                      </m:sub>
                    </m:sSub>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 </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2</m:t>
                        </m:r>
                      </m:e>
                      <m:sup>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𝐸</m:t>
                            </m:r>
                          </m:e>
                          <m:sub>
                            <m:r>
                              <a:rPr lang="en-US" sz="3200" b="0" i="1" smtClean="0">
                                <a:latin typeface="Cambria Math" panose="02040503050406030204" pitchFamily="18" charset="0"/>
                                <a:ea typeface="Cambria Math" panose="02040503050406030204" pitchFamily="18" charset="0"/>
                              </a:rPr>
                              <m:t>𝐴</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𝑒</m:t>
                        </m:r>
                      </m:sup>
                    </m:sSup>
                  </m:oMath>
                </a14:m>
                <a:endParaRPr lang="en-US" sz="3200" b="0" dirty="0">
                  <a:ea typeface="Cambria Math" panose="02040503050406030204" pitchFamily="18" charset="0"/>
                </a:endParaRPr>
              </a:p>
              <a:p>
                <a:r>
                  <a:rPr lang="en-US" sz="3200" dirty="0"/>
                  <a:t>       Y =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𝐵</m:t>
                        </m:r>
                      </m:sub>
                    </m:sSub>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 </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2</m:t>
                        </m:r>
                      </m:e>
                      <m:sup>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𝐸</m:t>
                            </m:r>
                          </m:e>
                          <m:sub>
                            <m:r>
                              <a:rPr lang="en-US" sz="3200" b="0" i="1" smtClean="0">
                                <a:latin typeface="Cambria Math" panose="02040503050406030204" pitchFamily="18" charset="0"/>
                                <a:ea typeface="Cambria Math" panose="02040503050406030204" pitchFamily="18" charset="0"/>
                              </a:rPr>
                              <m:t>𝐵</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𝑒</m:t>
                        </m:r>
                      </m:sup>
                    </m:sSup>
                  </m:oMath>
                </a14:m>
                <a:endParaRPr lang="en-US" sz="3200" b="0" dirty="0">
                  <a:ea typeface="Cambria Math" panose="02040503050406030204" pitchFamily="18" charset="0"/>
                </a:endParaRPr>
              </a:p>
              <a:p>
                <a:endParaRPr lang="en-US" sz="3200" dirty="0"/>
              </a:p>
              <a:p>
                <a:r>
                  <a:rPr lang="en-US" sz="3200" dirty="0"/>
                  <a:t>X </a:t>
                </a:r>
                <a14:m>
                  <m:oMath xmlns:m="http://schemas.openxmlformats.org/officeDocument/2006/math">
                    <m:r>
                      <a:rPr lang="en-US" sz="3200" b="0" i="1" smtClean="0">
                        <a:latin typeface="Cambria Math" panose="02040503050406030204" pitchFamily="18" charset="0"/>
                        <a:ea typeface="Cambria Math" panose="02040503050406030204" pitchFamily="18" charset="0"/>
                      </a:rPr>
                      <m:t>×</m:t>
                    </m:r>
                  </m:oMath>
                </a14:m>
                <a:r>
                  <a:rPr lang="en-US" sz="3200" dirty="0"/>
                  <a:t> Y =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𝐴</m:t>
                        </m:r>
                      </m:sub>
                    </m:sSub>
                    <m:r>
                      <a:rPr lang="en-US" sz="3200" i="1">
                        <a:latin typeface="Cambria Math" panose="02040503050406030204" pitchFamily="18" charset="0"/>
                      </a:rPr>
                      <m:t> </m:t>
                    </m:r>
                    <m:r>
                      <a:rPr lang="en-US" sz="3200" i="1">
                        <a:latin typeface="Cambria Math" panose="02040503050406030204" pitchFamily="18" charset="0"/>
                        <a:ea typeface="Cambria Math" panose="02040503050406030204" pitchFamily="18" charset="0"/>
                      </a:rPr>
                      <m:t>× </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2</m:t>
                        </m:r>
                      </m:e>
                      <m:sup>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𝐸</m:t>
                            </m:r>
                          </m:e>
                          <m:sub>
                            <m:r>
                              <a:rPr lang="en-US" sz="3200" i="1">
                                <a:latin typeface="Cambria Math" panose="02040503050406030204" pitchFamily="18" charset="0"/>
                                <a:ea typeface="Cambria Math" panose="02040503050406030204" pitchFamily="18" charset="0"/>
                              </a:rPr>
                              <m:t>𝐴</m:t>
                            </m:r>
                          </m:sub>
                        </m:sSub>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𝑒</m:t>
                        </m:r>
                      </m:sup>
                    </m:sSup>
                  </m:oMath>
                </a14:m>
                <a:r>
                  <a:rPr lang="en-US" sz="3200" dirty="0"/>
                  <a:t>) </a:t>
                </a:r>
                <a14:m>
                  <m:oMath xmlns:m="http://schemas.openxmlformats.org/officeDocument/2006/math">
                    <m:r>
                      <a:rPr lang="en-US" sz="3200" i="1">
                        <a:latin typeface="Cambria Math" panose="02040503050406030204" pitchFamily="18" charset="0"/>
                        <a:ea typeface="Cambria Math" panose="02040503050406030204" pitchFamily="18" charset="0"/>
                      </a:rPr>
                      <m:t>×</m:t>
                    </m:r>
                  </m:oMath>
                </a14:m>
                <a:r>
                  <a:rPr lang="en-US" sz="3200" dirty="0"/>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𝐵</m:t>
                        </m:r>
                      </m:sub>
                    </m:sSub>
                    <m:r>
                      <a:rPr lang="en-US" sz="3200" i="1">
                        <a:latin typeface="Cambria Math" panose="02040503050406030204" pitchFamily="18" charset="0"/>
                      </a:rPr>
                      <m:t> </m:t>
                    </m:r>
                    <m:r>
                      <a:rPr lang="en-US" sz="3200" i="1">
                        <a:latin typeface="Cambria Math" panose="02040503050406030204" pitchFamily="18" charset="0"/>
                        <a:ea typeface="Cambria Math" panose="02040503050406030204" pitchFamily="18" charset="0"/>
                      </a:rPr>
                      <m:t>× </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2</m:t>
                        </m:r>
                      </m:e>
                      <m:sup>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𝐸</m:t>
                            </m:r>
                          </m:e>
                          <m:sub>
                            <m:r>
                              <a:rPr lang="en-US" sz="3200" i="1">
                                <a:latin typeface="Cambria Math" panose="02040503050406030204" pitchFamily="18" charset="0"/>
                                <a:ea typeface="Cambria Math" panose="02040503050406030204" pitchFamily="18" charset="0"/>
                              </a:rPr>
                              <m:t>𝐵</m:t>
                            </m:r>
                          </m:sub>
                        </m:sSub>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𝑒</m:t>
                        </m:r>
                      </m:sup>
                    </m:sSup>
                  </m:oMath>
                </a14:m>
                <a:r>
                  <a:rPr lang="en-US" sz="3200" dirty="0"/>
                  <a:t>)</a:t>
                </a:r>
              </a:p>
              <a:p>
                <a:r>
                  <a:rPr lang="en-US" sz="3200" dirty="0"/>
                  <a:t>            =(</a:t>
                </a:r>
                <a14:m>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𝐴</m:t>
                        </m:r>
                      </m:sub>
                    </m:sSub>
                    <m:r>
                      <a:rPr lang="en-US" sz="3200" i="1">
                        <a:latin typeface="Cambria Math" panose="02040503050406030204" pitchFamily="18" charset="0"/>
                      </a:rPr>
                      <m:t> </m:t>
                    </m:r>
                    <m:r>
                      <a:rPr lang="en-US" sz="3200" i="1">
                        <a:latin typeface="Cambria Math" panose="02040503050406030204" pitchFamily="18" charset="0"/>
                        <a:ea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𝐵</m:t>
                        </m:r>
                      </m:sub>
                    </m:sSub>
                  </m:oMath>
                </a14:m>
                <a:r>
                  <a:rPr lang="en-US" sz="3200" dirty="0"/>
                  <a:t>) </a:t>
                </a:r>
                <a14:m>
                  <m:oMath xmlns:m="http://schemas.openxmlformats.org/officeDocument/2006/math">
                    <m:r>
                      <a:rPr lang="en-US" sz="3200" i="1" smtClean="0">
                        <a:latin typeface="Cambria Math" panose="02040503050406030204" pitchFamily="18" charset="0"/>
                        <a:ea typeface="Cambria Math" panose="02040503050406030204" pitchFamily="18" charset="0"/>
                      </a:rPr>
                      <m:t>× </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2</m:t>
                        </m:r>
                      </m:e>
                      <m:sup>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𝐸</m:t>
                            </m:r>
                          </m:e>
                          <m:sub>
                            <m:r>
                              <a:rPr lang="en-US" sz="3200" b="0" i="1" smtClean="0">
                                <a:latin typeface="Cambria Math" panose="02040503050406030204" pitchFamily="18" charset="0"/>
                                <a:ea typeface="Cambria Math" panose="02040503050406030204" pitchFamily="18" charset="0"/>
                              </a:rPr>
                              <m:t>𝐴</m:t>
                            </m:r>
                          </m:sub>
                        </m:sSub>
                        <m:sSub>
                          <m:sSubPr>
                            <m:ctrlPr>
                              <a:rPr lang="en-US" sz="320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𝐸</m:t>
                            </m:r>
                          </m:e>
                          <m:sub>
                            <m:r>
                              <a:rPr lang="en-US" sz="3200" b="0" i="1" smtClean="0">
                                <a:latin typeface="Cambria Math" panose="02040503050406030204" pitchFamily="18" charset="0"/>
                                <a:ea typeface="Cambria Math" panose="02040503050406030204" pitchFamily="18" charset="0"/>
                              </a:rPr>
                              <m:t>𝐵</m:t>
                            </m:r>
                          </m:sub>
                        </m:sSub>
                        <m:r>
                          <a:rPr lang="en-US" sz="320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𝑒</m:t>
                        </m:r>
                      </m:sup>
                    </m:sSup>
                  </m:oMath>
                </a14:m>
                <a:endParaRPr lang="en-US" sz="3200" dirty="0">
                  <a:ea typeface="Cambria Math" panose="02040503050406030204" pitchFamily="18" charset="0"/>
                </a:endParaRPr>
              </a:p>
              <a:p>
                <a:r>
                  <a:rPr lang="en-US" sz="3200" dirty="0"/>
                  <a:t>            =(</a:t>
                </a:r>
                <a14:m>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𝐴</m:t>
                        </m:r>
                      </m:sub>
                    </m:sSub>
                    <m:r>
                      <a:rPr lang="en-US" sz="3200" i="1">
                        <a:latin typeface="Cambria Math" panose="02040503050406030204" pitchFamily="18" charset="0"/>
                      </a:rPr>
                      <m:t> </m:t>
                    </m:r>
                    <m:r>
                      <a:rPr lang="en-US" sz="3200" i="1">
                        <a:latin typeface="Cambria Math" panose="02040503050406030204" pitchFamily="18" charset="0"/>
                        <a:ea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𝐵</m:t>
                        </m:r>
                      </m:sub>
                    </m:sSub>
                  </m:oMath>
                </a14:m>
                <a:r>
                  <a:rPr lang="en-US" sz="3200" dirty="0"/>
                  <a:t>) </a:t>
                </a:r>
                <a14:m>
                  <m:oMath xmlns:m="http://schemas.openxmlformats.org/officeDocument/2006/math">
                    <m:r>
                      <a:rPr lang="en-US" sz="3200" i="1" smtClean="0">
                        <a:latin typeface="Cambria Math" panose="02040503050406030204" pitchFamily="18" charset="0"/>
                        <a:ea typeface="Cambria Math" panose="02040503050406030204" pitchFamily="18" charset="0"/>
                      </a:rPr>
                      <m:t>× </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2</m:t>
                        </m:r>
                      </m:e>
                      <m:sup>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𝐸</m:t>
                            </m:r>
                          </m:e>
                          <m:sub>
                            <m:r>
                              <a:rPr lang="en-US" sz="3200" b="0" i="1" smtClean="0">
                                <a:latin typeface="Cambria Math" panose="02040503050406030204" pitchFamily="18" charset="0"/>
                                <a:ea typeface="Cambria Math" panose="02040503050406030204" pitchFamily="18" charset="0"/>
                              </a:rPr>
                              <m:t>𝐴</m:t>
                            </m:r>
                          </m:sub>
                        </m:sSub>
                        <m:sSub>
                          <m:sSubPr>
                            <m:ctrlPr>
                              <a:rPr lang="en-US" sz="320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𝐸</m:t>
                            </m:r>
                          </m:e>
                          <m:sub>
                            <m:r>
                              <a:rPr lang="en-US" sz="3200" b="0" i="1" smtClean="0">
                                <a:latin typeface="Cambria Math" panose="02040503050406030204" pitchFamily="18" charset="0"/>
                                <a:ea typeface="Cambria Math" panose="02040503050406030204" pitchFamily="18" charset="0"/>
                              </a:rPr>
                              <m:t>𝐵</m:t>
                            </m:r>
                          </m:sub>
                        </m:sSub>
                        <m:r>
                          <a:rPr lang="en-US" sz="320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𝑒</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𝑒</m:t>
                        </m:r>
                      </m:sup>
                    </m:sSup>
                  </m:oMath>
                </a14:m>
                <a:endParaRPr lang="en-US" sz="3200" dirty="0"/>
              </a:p>
              <a:p>
                <a:r>
                  <a:rPr lang="en-US" sz="3200" dirty="0"/>
                  <a:t>       Z = (</a:t>
                </a:r>
                <a14:m>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𝐴</m:t>
                        </m:r>
                      </m:sub>
                    </m:sSub>
                    <m:r>
                      <a:rPr lang="en-US" sz="3200" i="1">
                        <a:latin typeface="Cambria Math" panose="02040503050406030204" pitchFamily="18" charset="0"/>
                      </a:rPr>
                      <m:t> </m:t>
                    </m:r>
                    <m:r>
                      <a:rPr lang="en-US" sz="3200" i="1">
                        <a:latin typeface="Cambria Math" panose="02040503050406030204" pitchFamily="18" charset="0"/>
                        <a:ea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𝐵</m:t>
                        </m:r>
                      </m:sub>
                    </m:sSub>
                  </m:oMath>
                </a14:m>
                <a:r>
                  <a:rPr lang="en-US" sz="3200" dirty="0"/>
                  <a:t>) </a:t>
                </a:r>
                <a14:m>
                  <m:oMath xmlns:m="http://schemas.openxmlformats.org/officeDocument/2006/math">
                    <m:r>
                      <a:rPr lang="en-US" sz="3200" i="1" smtClean="0">
                        <a:latin typeface="Cambria Math" panose="02040503050406030204" pitchFamily="18" charset="0"/>
                        <a:ea typeface="Cambria Math" panose="02040503050406030204" pitchFamily="18" charset="0"/>
                      </a:rPr>
                      <m:t>× </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2</m:t>
                        </m:r>
                      </m:e>
                      <m:sup>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𝐸</m:t>
                            </m:r>
                          </m:e>
                          <m:sub>
                            <m:r>
                              <a:rPr lang="en-US" sz="3200" b="0" i="1" smtClean="0">
                                <a:latin typeface="Cambria Math" panose="02040503050406030204" pitchFamily="18" charset="0"/>
                                <a:ea typeface="Cambria Math" panose="02040503050406030204" pitchFamily="18" charset="0"/>
                              </a:rPr>
                              <m:t>𝐴</m:t>
                            </m:r>
                          </m:sub>
                        </m:sSub>
                        <m:sSub>
                          <m:sSubPr>
                            <m:ctrlPr>
                              <a:rPr lang="en-US" sz="320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𝐸</m:t>
                            </m:r>
                          </m:e>
                          <m:sub>
                            <m:r>
                              <a:rPr lang="en-US" sz="3200" b="0" i="1" smtClean="0">
                                <a:latin typeface="Cambria Math" panose="02040503050406030204" pitchFamily="18" charset="0"/>
                                <a:ea typeface="Cambria Math" panose="02040503050406030204" pitchFamily="18" charset="0"/>
                              </a:rPr>
                              <m:t>𝐵</m:t>
                            </m:r>
                          </m:sub>
                        </m:sSub>
                        <m:r>
                          <a:rPr lang="en-US" sz="320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𝑒</m:t>
                        </m:r>
                      </m:sup>
                    </m:sSup>
                  </m:oMath>
                </a14:m>
                <a:endParaRPr lang="en-US" sz="3200" dirty="0"/>
              </a:p>
            </p:txBody>
          </p:sp>
        </mc:Choice>
        <mc:Fallback xmlns="">
          <p:sp>
            <p:nvSpPr>
              <p:cNvPr id="8" name="TextBox 7">
                <a:extLst>
                  <a:ext uri="{FF2B5EF4-FFF2-40B4-BE49-F238E27FC236}">
                    <a16:creationId xmlns:a16="http://schemas.microsoft.com/office/drawing/2014/main" id="{67D72416-9D07-6A34-784C-00C5F66471E7}"/>
                  </a:ext>
                </a:extLst>
              </p:cNvPr>
              <p:cNvSpPr txBox="1">
                <a:spLocks noRot="1" noChangeAspect="1" noMove="1" noResize="1" noEditPoints="1" noAdjustHandles="1" noChangeArrowheads="1" noChangeShapeType="1" noTextEdit="1"/>
              </p:cNvSpPr>
              <p:nvPr/>
            </p:nvSpPr>
            <p:spPr>
              <a:xfrm>
                <a:off x="361950" y="1874727"/>
                <a:ext cx="6328912" cy="3539430"/>
              </a:xfrm>
              <a:prstGeom prst="rect">
                <a:avLst/>
              </a:prstGeom>
              <a:blipFill>
                <a:blip r:embed="rId3"/>
                <a:stretch>
                  <a:fillRect l="-2400" t="-2143" r="-1400" b="-4643"/>
                </a:stretch>
              </a:blipFill>
            </p:spPr>
            <p:txBody>
              <a:bodyPr/>
              <a:lstStyle/>
              <a:p>
                <a:r>
                  <a:rPr lang="en-US">
                    <a:noFill/>
                  </a:rPr>
                  <a:t> </a:t>
                </a:r>
              </a:p>
            </p:txBody>
          </p:sp>
        </mc:Fallback>
      </mc:AlternateContent>
    </p:spTree>
    <p:extLst>
      <p:ext uri="{BB962C8B-B14F-4D97-AF65-F5344CB8AC3E}">
        <p14:creationId xmlns:p14="http://schemas.microsoft.com/office/powerpoint/2010/main" val="354261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B3A71C83-F3CB-A5D9-140C-CE9941B192C2}"/>
              </a:ext>
            </a:extLst>
          </p:cNvPr>
          <p:cNvPicPr>
            <a:picLocks noChangeAspect="1"/>
          </p:cNvPicPr>
          <p:nvPr/>
        </p:nvPicPr>
        <p:blipFill>
          <a:blip r:embed="rId2"/>
          <a:stretch>
            <a:fillRect/>
          </a:stretch>
        </p:blipFill>
        <p:spPr>
          <a:xfrm>
            <a:off x="6694170" y="257175"/>
            <a:ext cx="5497830" cy="6343650"/>
          </a:xfrm>
          <a:prstGeom prst="rect">
            <a:avLst/>
          </a:prstGeom>
        </p:spPr>
      </p:pic>
      <p:sp>
        <p:nvSpPr>
          <p:cNvPr id="6" name="TextBox 5">
            <a:extLst>
              <a:ext uri="{FF2B5EF4-FFF2-40B4-BE49-F238E27FC236}">
                <a16:creationId xmlns:a16="http://schemas.microsoft.com/office/drawing/2014/main" id="{E55B032B-0884-A7B4-6277-A31905A070C5}"/>
              </a:ext>
            </a:extLst>
          </p:cNvPr>
          <p:cNvSpPr txBox="1"/>
          <p:nvPr/>
        </p:nvSpPr>
        <p:spPr>
          <a:xfrm>
            <a:off x="202019" y="180753"/>
            <a:ext cx="5668347" cy="461665"/>
          </a:xfrm>
          <a:prstGeom prst="rect">
            <a:avLst/>
          </a:prstGeom>
          <a:noFill/>
        </p:spPr>
        <p:txBody>
          <a:bodyPr wrap="none" rtlCol="0">
            <a:spAutoFit/>
          </a:bodyPr>
          <a:lstStyle/>
          <a:p>
            <a:r>
              <a:rPr lang="en-US" sz="2400" b="1" dirty="0"/>
              <a:t>Flowchart Division of two Floating Point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2282E81-38D8-DEFC-65C2-74FB581F9519}"/>
                  </a:ext>
                </a:extLst>
              </p:cNvPr>
              <p:cNvSpPr txBox="1"/>
              <p:nvPr/>
            </p:nvSpPr>
            <p:spPr>
              <a:xfrm>
                <a:off x="723900" y="1550024"/>
                <a:ext cx="4936672" cy="3757952"/>
              </a:xfrm>
              <a:prstGeom prst="rect">
                <a:avLst/>
              </a:prstGeom>
              <a:noFill/>
            </p:spPr>
            <p:txBody>
              <a:bodyPr wrap="none" rtlCol="0">
                <a:spAutoFit/>
              </a:bodyPr>
              <a:lstStyle/>
              <a:p>
                <a:r>
                  <a:rPr lang="en-US" sz="3600" dirty="0"/>
                  <a:t>Let X =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𝐴</m:t>
                        </m:r>
                      </m:sub>
                    </m:sSub>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 </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2</m:t>
                        </m:r>
                      </m:e>
                      <m:sup>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𝐸</m:t>
                            </m:r>
                          </m:e>
                          <m:sub>
                            <m:r>
                              <a:rPr lang="en-US" sz="3600" b="0" i="1" smtClean="0">
                                <a:latin typeface="Cambria Math" panose="02040503050406030204" pitchFamily="18" charset="0"/>
                                <a:ea typeface="Cambria Math" panose="02040503050406030204" pitchFamily="18" charset="0"/>
                              </a:rPr>
                              <m:t>𝐴</m:t>
                            </m:r>
                          </m:sub>
                        </m:sSub>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𝑒</m:t>
                        </m:r>
                      </m:sup>
                    </m:sSup>
                  </m:oMath>
                </a14:m>
                <a:endParaRPr lang="en-US" sz="3600" b="0" dirty="0">
                  <a:ea typeface="Cambria Math" panose="02040503050406030204" pitchFamily="18" charset="0"/>
                </a:endParaRPr>
              </a:p>
              <a:p>
                <a:r>
                  <a:rPr lang="en-US" sz="3600" dirty="0"/>
                  <a:t>       Y =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𝐵</m:t>
                        </m:r>
                      </m:sub>
                    </m:sSub>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 </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2</m:t>
                        </m:r>
                      </m:e>
                      <m:sup>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𝐸</m:t>
                            </m:r>
                          </m:e>
                          <m:sub>
                            <m:r>
                              <a:rPr lang="en-US" sz="3600" b="0" i="1" smtClean="0">
                                <a:latin typeface="Cambria Math" panose="02040503050406030204" pitchFamily="18" charset="0"/>
                                <a:ea typeface="Cambria Math" panose="02040503050406030204" pitchFamily="18" charset="0"/>
                              </a:rPr>
                              <m:t>𝐵</m:t>
                            </m:r>
                          </m:sub>
                        </m:sSub>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𝑒</m:t>
                        </m:r>
                      </m:sup>
                    </m:sSup>
                  </m:oMath>
                </a14:m>
                <a:endParaRPr lang="en-US" sz="3600" b="0" dirty="0">
                  <a:ea typeface="Cambria Math" panose="02040503050406030204" pitchFamily="18" charset="0"/>
                </a:endParaRPr>
              </a:p>
              <a:p>
                <a14:m>
                  <m:oMath xmlns:m="http://schemas.openxmlformats.org/officeDocument/2006/math">
                    <m:f>
                      <m:fPr>
                        <m:ctrlPr>
                          <a:rPr lang="en-US" sz="3600" i="1" smtClean="0">
                            <a:latin typeface="Cambria Math" panose="02040503050406030204" pitchFamily="18" charset="0"/>
                          </a:rPr>
                        </m:ctrlPr>
                      </m:fPr>
                      <m:num>
                        <m:r>
                          <a:rPr lang="en-US" sz="3600" b="0" i="1" smtClean="0">
                            <a:latin typeface="Cambria Math" panose="02040503050406030204" pitchFamily="18" charset="0"/>
                          </a:rPr>
                          <m:t>𝑋</m:t>
                        </m:r>
                      </m:num>
                      <m:den>
                        <m:r>
                          <a:rPr lang="en-US" sz="3600" b="0" i="1" smtClean="0">
                            <a:latin typeface="Cambria Math" panose="02040503050406030204" pitchFamily="18" charset="0"/>
                          </a:rPr>
                          <m:t>𝑌</m:t>
                        </m:r>
                      </m:den>
                    </m:f>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𝐴</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𝐵</m:t>
                            </m:r>
                          </m:sub>
                        </m:sSub>
                      </m:den>
                    </m:f>
                    <m:r>
                      <a:rPr lang="en-US" sz="3600" b="0" i="1" smtClean="0">
                        <a:latin typeface="Cambria Math" panose="02040503050406030204" pitchFamily="18" charset="0"/>
                      </a:rPr>
                      <m:t>)</m:t>
                    </m:r>
                  </m:oMath>
                </a14:m>
                <a:r>
                  <a:rPr lang="en-US" sz="3600" dirty="0"/>
                  <a:t> </a:t>
                </a:r>
                <a14:m>
                  <m:oMath xmlns:m="http://schemas.openxmlformats.org/officeDocument/2006/math">
                    <m:r>
                      <a:rPr lang="en-US" sz="3600" i="1">
                        <a:latin typeface="Cambria Math" panose="02040503050406030204" pitchFamily="18" charset="0"/>
                        <a:ea typeface="Cambria Math" panose="02040503050406030204" pitchFamily="18" charset="0"/>
                      </a:rPr>
                      <m:t>× </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2</m:t>
                        </m:r>
                      </m:e>
                      <m:sup>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𝐸</m:t>
                            </m:r>
                          </m:e>
                          <m:sub>
                            <m:r>
                              <a:rPr lang="en-US" sz="3600" b="0" i="1" smtClean="0">
                                <a:latin typeface="Cambria Math" panose="02040503050406030204" pitchFamily="18" charset="0"/>
                                <a:ea typeface="Cambria Math" panose="02040503050406030204" pitchFamily="18" charset="0"/>
                              </a:rPr>
                              <m:t>𝐴</m:t>
                            </m:r>
                          </m:sub>
                        </m:sSub>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𝑒</m:t>
                        </m:r>
                        <m:r>
                          <a:rPr lang="en-US" sz="3600" b="0" i="1" smtClean="0">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𝐸</m:t>
                            </m:r>
                          </m:e>
                          <m:sub>
                            <m:r>
                              <a:rPr lang="en-US" sz="3600" i="1">
                                <a:latin typeface="Cambria Math" panose="02040503050406030204" pitchFamily="18" charset="0"/>
                                <a:ea typeface="Cambria Math" panose="02040503050406030204" pitchFamily="18" charset="0"/>
                              </a:rPr>
                              <m:t>𝐵</m:t>
                            </m:r>
                          </m:sub>
                        </m:sSub>
                        <m:r>
                          <a:rPr lang="en-US" sz="3600" b="0" i="1" smtClean="0">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𝑒</m:t>
                        </m:r>
                        <m:r>
                          <a:rPr lang="en-US" sz="3600" b="0" i="1" smtClean="0">
                            <a:latin typeface="Cambria Math" panose="02040503050406030204" pitchFamily="18" charset="0"/>
                            <a:ea typeface="Cambria Math" panose="02040503050406030204" pitchFamily="18" charset="0"/>
                          </a:rPr>
                          <m:t>)</m:t>
                        </m:r>
                      </m:sup>
                    </m:sSup>
                  </m:oMath>
                </a14:m>
                <a:endParaRPr lang="en-US" sz="3600" dirty="0"/>
              </a:p>
              <a:p>
                <a14:m>
                  <m:oMath xmlns:m="http://schemas.openxmlformats.org/officeDocument/2006/math">
                    <m:f>
                      <m:fPr>
                        <m:ctrlPr>
                          <a:rPr lang="en-US" sz="3600" i="1" smtClean="0">
                            <a:latin typeface="Cambria Math" panose="02040503050406030204" pitchFamily="18" charset="0"/>
                          </a:rPr>
                        </m:ctrlPr>
                      </m:fPr>
                      <m:num>
                        <m:r>
                          <a:rPr lang="en-US" sz="3600" b="0" i="1" smtClean="0">
                            <a:latin typeface="Cambria Math" panose="02040503050406030204" pitchFamily="18" charset="0"/>
                          </a:rPr>
                          <m:t>𝑋</m:t>
                        </m:r>
                      </m:num>
                      <m:den>
                        <m:r>
                          <a:rPr lang="en-US" sz="3600" b="0" i="1" smtClean="0">
                            <a:latin typeface="Cambria Math" panose="02040503050406030204" pitchFamily="18" charset="0"/>
                          </a:rPr>
                          <m:t>𝑌</m:t>
                        </m:r>
                      </m:den>
                    </m:f>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𝐴</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𝐵</m:t>
                            </m:r>
                          </m:sub>
                        </m:sSub>
                      </m:den>
                    </m:f>
                    <m:r>
                      <a:rPr lang="en-US" sz="3600" b="0" i="1" smtClean="0">
                        <a:latin typeface="Cambria Math" panose="02040503050406030204" pitchFamily="18" charset="0"/>
                      </a:rPr>
                      <m:t>)</m:t>
                    </m:r>
                  </m:oMath>
                </a14:m>
                <a:r>
                  <a:rPr lang="en-US" sz="3600" dirty="0"/>
                  <a:t> </a:t>
                </a:r>
                <a14:m>
                  <m:oMath xmlns:m="http://schemas.openxmlformats.org/officeDocument/2006/math">
                    <m:r>
                      <a:rPr lang="en-US" sz="3600" i="1">
                        <a:latin typeface="Cambria Math" panose="02040503050406030204" pitchFamily="18" charset="0"/>
                        <a:ea typeface="Cambria Math" panose="02040503050406030204" pitchFamily="18" charset="0"/>
                      </a:rPr>
                      <m:t>× </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2</m:t>
                        </m:r>
                      </m:e>
                      <m:sup>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𝐸</m:t>
                            </m:r>
                          </m:e>
                          <m:sub>
                            <m:r>
                              <a:rPr lang="en-US" sz="3600" b="0" i="1" smtClean="0">
                                <a:latin typeface="Cambria Math" panose="02040503050406030204" pitchFamily="18" charset="0"/>
                                <a:ea typeface="Cambria Math" panose="02040503050406030204" pitchFamily="18" charset="0"/>
                              </a:rPr>
                              <m:t>𝐴</m:t>
                            </m:r>
                          </m:sub>
                        </m:sSub>
                        <m:r>
                          <a:rPr lang="en-US" sz="3600" b="0" i="1" smtClean="0">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𝐸</m:t>
                            </m:r>
                          </m:e>
                          <m:sub>
                            <m:r>
                              <a:rPr lang="en-US" sz="3600" i="1">
                                <a:latin typeface="Cambria Math" panose="02040503050406030204" pitchFamily="18" charset="0"/>
                                <a:ea typeface="Cambria Math" panose="02040503050406030204" pitchFamily="18" charset="0"/>
                              </a:rPr>
                              <m:t>𝐵</m:t>
                            </m:r>
                          </m:sub>
                        </m:sSub>
                        <m:r>
                          <a:rPr lang="en-US" sz="3600" b="0" i="1" smtClean="0">
                            <a:latin typeface="Cambria Math" panose="02040503050406030204" pitchFamily="18" charset="0"/>
                            <a:ea typeface="Cambria Math" panose="02040503050406030204" pitchFamily="18" charset="0"/>
                          </a:rPr>
                          <m:t>)</m:t>
                        </m:r>
                      </m:sup>
                    </m:sSup>
                  </m:oMath>
                </a14:m>
                <a:endParaRPr lang="en-US" sz="3600" dirty="0"/>
              </a:p>
              <a:p>
                <a14:m>
                  <m:oMath xmlns:m="http://schemas.openxmlformats.org/officeDocument/2006/math">
                    <m:f>
                      <m:fPr>
                        <m:ctrlPr>
                          <a:rPr lang="en-US" sz="3600" i="1" smtClean="0">
                            <a:latin typeface="Cambria Math" panose="02040503050406030204" pitchFamily="18" charset="0"/>
                          </a:rPr>
                        </m:ctrlPr>
                      </m:fPr>
                      <m:num>
                        <m:r>
                          <a:rPr lang="en-US" sz="3600" b="0" i="1" smtClean="0">
                            <a:latin typeface="Cambria Math" panose="02040503050406030204" pitchFamily="18" charset="0"/>
                          </a:rPr>
                          <m:t>𝑋</m:t>
                        </m:r>
                      </m:num>
                      <m:den>
                        <m:r>
                          <a:rPr lang="en-US" sz="3600" b="0" i="1" smtClean="0">
                            <a:latin typeface="Cambria Math" panose="02040503050406030204" pitchFamily="18" charset="0"/>
                          </a:rPr>
                          <m:t>𝑌</m:t>
                        </m:r>
                      </m:den>
                    </m:f>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𝐴</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𝐵</m:t>
                            </m:r>
                          </m:sub>
                        </m:sSub>
                      </m:den>
                    </m:f>
                    <m:r>
                      <a:rPr lang="en-US" sz="3600" b="0" i="1" smtClean="0">
                        <a:latin typeface="Cambria Math" panose="02040503050406030204" pitchFamily="18" charset="0"/>
                      </a:rPr>
                      <m:t>)</m:t>
                    </m:r>
                  </m:oMath>
                </a14:m>
                <a:r>
                  <a:rPr lang="en-US" sz="3600" dirty="0"/>
                  <a:t> </a:t>
                </a:r>
                <a14:m>
                  <m:oMath xmlns:m="http://schemas.openxmlformats.org/officeDocument/2006/math">
                    <m:r>
                      <a:rPr lang="en-US" sz="3600" i="1">
                        <a:latin typeface="Cambria Math" panose="02040503050406030204" pitchFamily="18" charset="0"/>
                        <a:ea typeface="Cambria Math" panose="02040503050406030204" pitchFamily="18" charset="0"/>
                      </a:rPr>
                      <m:t>× </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2</m:t>
                        </m:r>
                      </m:e>
                      <m:sup>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𝐸</m:t>
                            </m:r>
                          </m:e>
                          <m:sub>
                            <m:r>
                              <a:rPr lang="en-US" sz="3600" b="0" i="1" smtClean="0">
                                <a:latin typeface="Cambria Math" panose="02040503050406030204" pitchFamily="18" charset="0"/>
                                <a:ea typeface="Cambria Math" panose="02040503050406030204" pitchFamily="18" charset="0"/>
                              </a:rPr>
                              <m:t>𝐴</m:t>
                            </m:r>
                          </m:sub>
                        </m:sSub>
                        <m:r>
                          <a:rPr lang="en-US" sz="3600" b="0" i="1" smtClean="0">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𝐸</m:t>
                            </m:r>
                          </m:e>
                          <m:sub>
                            <m:r>
                              <a:rPr lang="en-US" sz="3600" i="1">
                                <a:latin typeface="Cambria Math" panose="02040503050406030204" pitchFamily="18" charset="0"/>
                                <a:ea typeface="Cambria Math" panose="02040503050406030204" pitchFamily="18" charset="0"/>
                              </a:rPr>
                              <m:t>𝐵</m:t>
                            </m:r>
                          </m:sub>
                        </m:sSub>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𝑒</m:t>
                        </m:r>
                      </m:sup>
                    </m:sSup>
                  </m:oMath>
                </a14:m>
                <a:endParaRPr lang="en-US" sz="3600" dirty="0"/>
              </a:p>
            </p:txBody>
          </p:sp>
        </mc:Choice>
        <mc:Fallback xmlns="">
          <p:sp>
            <p:nvSpPr>
              <p:cNvPr id="7" name="TextBox 6">
                <a:extLst>
                  <a:ext uri="{FF2B5EF4-FFF2-40B4-BE49-F238E27FC236}">
                    <a16:creationId xmlns:a16="http://schemas.microsoft.com/office/drawing/2014/main" id="{A2282E81-38D8-DEFC-65C2-74FB581F9519}"/>
                  </a:ext>
                </a:extLst>
              </p:cNvPr>
              <p:cNvSpPr txBox="1">
                <a:spLocks noRot="1" noChangeAspect="1" noMove="1" noResize="1" noEditPoints="1" noAdjustHandles="1" noChangeArrowheads="1" noChangeShapeType="1" noTextEdit="1"/>
              </p:cNvSpPr>
              <p:nvPr/>
            </p:nvSpPr>
            <p:spPr>
              <a:xfrm>
                <a:off x="723900" y="1550024"/>
                <a:ext cx="4936672" cy="3757952"/>
              </a:xfrm>
              <a:prstGeom prst="rect">
                <a:avLst/>
              </a:prstGeom>
              <a:blipFill>
                <a:blip r:embed="rId3"/>
                <a:stretch>
                  <a:fillRect l="-3856" t="-2013" b="-336"/>
                </a:stretch>
              </a:blipFill>
            </p:spPr>
            <p:txBody>
              <a:bodyPr/>
              <a:lstStyle/>
              <a:p>
                <a:r>
                  <a:rPr lang="en-US">
                    <a:noFill/>
                  </a:rPr>
                  <a:t> </a:t>
                </a:r>
              </a:p>
            </p:txBody>
          </p:sp>
        </mc:Fallback>
      </mc:AlternateContent>
    </p:spTree>
    <p:extLst>
      <p:ext uri="{BB962C8B-B14F-4D97-AF65-F5344CB8AC3E}">
        <p14:creationId xmlns:p14="http://schemas.microsoft.com/office/powerpoint/2010/main" val="168159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488FAEA-AB12-1923-38EF-57908E7B3762}"/>
                  </a:ext>
                </a:extLst>
              </p:cNvPr>
              <p:cNvSpPr txBox="1"/>
              <p:nvPr/>
            </p:nvSpPr>
            <p:spPr>
              <a:xfrm>
                <a:off x="1359878" y="13252"/>
                <a:ext cx="8827476" cy="6867714"/>
              </a:xfrm>
              <a:prstGeom prst="rect">
                <a:avLst/>
              </a:prstGeom>
              <a:noFill/>
            </p:spPr>
            <p:txBody>
              <a:bodyPr wrap="square" rtlCol="0">
                <a:spAutoFit/>
              </a:bodyPr>
              <a:lstStyle/>
              <a:p>
                <a:r>
                  <a:rPr lang="en-US" sz="2200" b="1" dirty="0"/>
                  <a:t>Floating Point Number: </a:t>
                </a:r>
                <a:r>
                  <a:rPr lang="en-US" sz="2200" dirty="0"/>
                  <a:t>Contains two parts:</a:t>
                </a:r>
              </a:p>
              <a:p>
                <a:pPr marL="400050" indent="-400050">
                  <a:buAutoNum type="romanLcParenBoth"/>
                </a:pPr>
                <a:r>
                  <a:rPr lang="en-US" sz="2200" dirty="0"/>
                  <a:t>Mantissa: Contains signed fixed-point number</a:t>
                </a:r>
              </a:p>
              <a:p>
                <a:pPr marL="400050" indent="-400050">
                  <a:buAutoNum type="romanLcParenBoth"/>
                </a:pPr>
                <a:r>
                  <a:rPr lang="en-US" sz="2200" dirty="0"/>
                  <a:t>Exponent: Specify the position of decimal (binary) point</a:t>
                </a:r>
              </a:p>
              <a:p>
                <a:pPr/>
                <a14:m>
                  <m:oMathPara xmlns:m="http://schemas.openxmlformats.org/officeDocument/2006/math">
                    <m:oMathParaPr>
                      <m:jc m:val="centerGroup"/>
                    </m:oMathParaPr>
                    <m:oMath xmlns:m="http://schemas.openxmlformats.org/officeDocument/2006/math">
                      <m:r>
                        <a:rPr lang="en-US" sz="2200" i="1" smtClean="0">
                          <a:solidFill>
                            <a:srgbClr val="FF0000"/>
                          </a:solidFill>
                          <a:latin typeface="Cambria Math" panose="02040503050406030204" pitchFamily="18" charset="0"/>
                          <a:ea typeface="Cambria Math" panose="02040503050406030204" pitchFamily="18" charset="0"/>
                        </a:rPr>
                        <m:t>±</m:t>
                      </m:r>
                      <m:r>
                        <a:rPr lang="en-US" sz="2200" b="0" i="1" smtClean="0">
                          <a:solidFill>
                            <a:srgbClr val="FF0000"/>
                          </a:solidFill>
                          <a:latin typeface="Cambria Math" panose="02040503050406030204" pitchFamily="18" charset="0"/>
                          <a:ea typeface="Cambria Math" panose="02040503050406030204" pitchFamily="18" charset="0"/>
                        </a:rPr>
                        <m:t> </m:t>
                      </m:r>
                      <m:r>
                        <a:rPr lang="en-US" sz="2200" b="0" i="1" smtClean="0">
                          <a:solidFill>
                            <a:srgbClr val="FF0000"/>
                          </a:solidFill>
                          <a:latin typeface="Cambria Math" panose="02040503050406030204" pitchFamily="18" charset="0"/>
                          <a:ea typeface="Cambria Math" panose="02040503050406030204" pitchFamily="18" charset="0"/>
                        </a:rPr>
                        <m:t>𝑚</m:t>
                      </m:r>
                      <m:r>
                        <a:rPr lang="en-US" sz="2200" b="0" i="1" smtClean="0">
                          <a:solidFill>
                            <a:srgbClr val="FF0000"/>
                          </a:solidFill>
                          <a:latin typeface="Cambria Math" panose="02040503050406030204" pitchFamily="18" charset="0"/>
                          <a:ea typeface="Cambria Math" panose="02040503050406030204" pitchFamily="18" charset="0"/>
                        </a:rPr>
                        <m:t> × </m:t>
                      </m:r>
                      <m:sSup>
                        <m:sSupPr>
                          <m:ctrlPr>
                            <a:rPr lang="en-US" sz="2200" b="0" i="1" smtClean="0">
                              <a:solidFill>
                                <a:srgbClr val="FF0000"/>
                              </a:solidFill>
                              <a:latin typeface="Cambria Math" panose="02040503050406030204" pitchFamily="18" charset="0"/>
                              <a:ea typeface="Cambria Math" panose="02040503050406030204" pitchFamily="18" charset="0"/>
                            </a:rPr>
                          </m:ctrlPr>
                        </m:sSupPr>
                        <m:e>
                          <m:r>
                            <a:rPr lang="en-US" sz="2200" b="0" i="1" smtClean="0">
                              <a:solidFill>
                                <a:srgbClr val="FF0000"/>
                              </a:solidFill>
                              <a:latin typeface="Cambria Math" panose="02040503050406030204" pitchFamily="18" charset="0"/>
                              <a:ea typeface="Cambria Math" panose="02040503050406030204" pitchFamily="18" charset="0"/>
                            </a:rPr>
                            <m:t>𝑟</m:t>
                          </m:r>
                        </m:e>
                        <m:sup>
                          <m:r>
                            <a:rPr lang="en-US" sz="2200" b="0" i="1" smtClean="0">
                              <a:solidFill>
                                <a:srgbClr val="FF0000"/>
                              </a:solidFill>
                              <a:latin typeface="Cambria Math" panose="02040503050406030204" pitchFamily="18" charset="0"/>
                              <a:ea typeface="Cambria Math" panose="02040503050406030204" pitchFamily="18" charset="0"/>
                            </a:rPr>
                            <m:t>±</m:t>
                          </m:r>
                          <m:r>
                            <a:rPr lang="en-US" sz="2200" b="0" i="1" smtClean="0">
                              <a:solidFill>
                                <a:srgbClr val="FF0000"/>
                              </a:solidFill>
                              <a:latin typeface="Cambria Math" panose="02040503050406030204" pitchFamily="18" charset="0"/>
                              <a:ea typeface="Cambria Math" panose="02040503050406030204" pitchFamily="18" charset="0"/>
                            </a:rPr>
                            <m:t>𝑒</m:t>
                          </m:r>
                        </m:sup>
                      </m:sSup>
                    </m:oMath>
                  </m:oMathPara>
                </a14:m>
                <a:endParaRPr lang="en-US" sz="2200" dirty="0"/>
              </a:p>
              <a:p>
                <a:r>
                  <a:rPr lang="en-US" sz="2200" dirty="0"/>
                  <a:t>where,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t>  = Sign</a:t>
                </a:r>
              </a:p>
              <a:p>
                <a:r>
                  <a:rPr lang="en-US" sz="2200" dirty="0"/>
                  <a:t>                  m =  mantissa</a:t>
                </a:r>
              </a:p>
              <a:p>
                <a:r>
                  <a:rPr lang="en-US" sz="2200" dirty="0"/>
                  <a:t>                  r = radix (base)</a:t>
                </a:r>
              </a:p>
              <a:p>
                <a:r>
                  <a:rPr lang="en-US" sz="2200" dirty="0"/>
                  <a:t>                 e = exponent</a:t>
                </a:r>
              </a:p>
              <a:p>
                <a:endParaRPr lang="en-US" sz="2200" dirty="0"/>
              </a:p>
              <a:p>
                <a:r>
                  <a:rPr lang="en-US" sz="2200" dirty="0"/>
                  <a:t>Examples:</a:t>
                </a:r>
              </a:p>
              <a:p>
                <a:r>
                  <a:rPr lang="en-US" sz="2200" dirty="0"/>
                  <a:t>+215.37 = + 0.21537 </a:t>
                </a:r>
                <a14:m>
                  <m:oMath xmlns:m="http://schemas.openxmlformats.org/officeDocument/2006/math">
                    <m:r>
                      <a:rPr lang="en-US" sz="2200" b="0" i="1"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sSup>
                      <m:sSupPr>
                        <m:ctrlPr>
                          <a:rPr lang="en-US" sz="2200" i="1" dirty="0" smtClean="0">
                            <a:latin typeface="Cambria Math" panose="02040503050406030204" pitchFamily="18" charset="0"/>
                          </a:rPr>
                        </m:ctrlPr>
                      </m:sSupPr>
                      <m:e>
                        <m:r>
                          <a:rPr lang="en-US" sz="2200" b="0" i="1" dirty="0" smtClean="0">
                            <a:latin typeface="Cambria Math" panose="02040503050406030204" pitchFamily="18" charset="0"/>
                          </a:rPr>
                          <m:t>10</m:t>
                        </m:r>
                      </m:e>
                      <m:sup>
                        <m:r>
                          <a:rPr lang="en-US" sz="2200" b="0" i="1" dirty="0" smtClean="0">
                            <a:latin typeface="Cambria Math" panose="02040503050406030204" pitchFamily="18" charset="0"/>
                          </a:rPr>
                          <m:t>+3</m:t>
                        </m:r>
                      </m:sup>
                    </m:sSup>
                  </m:oMath>
                </a14:m>
                <a:r>
                  <a:rPr lang="en-US" sz="2200" dirty="0"/>
                  <a:t> </a:t>
                </a:r>
              </a:p>
              <a:p>
                <a:r>
                  <a:rPr lang="en-US" sz="2200" dirty="0"/>
                  <a:t>Where     + = Sign</a:t>
                </a:r>
              </a:p>
              <a:p>
                <a:r>
                  <a:rPr lang="en-US" sz="2200" dirty="0"/>
                  <a:t>	21537 = Mantissa</a:t>
                </a:r>
              </a:p>
              <a:p>
                <a:r>
                  <a:rPr lang="en-US" sz="2200" dirty="0"/>
                  <a:t>	10 = Base (radix)</a:t>
                </a:r>
              </a:p>
              <a:p>
                <a:r>
                  <a:rPr lang="en-US" sz="2200" dirty="0"/>
                  <a:t>	3 = exponent</a:t>
                </a:r>
              </a:p>
              <a:p>
                <a:r>
                  <a:rPr lang="en-US" sz="2200" dirty="0"/>
                  <a:t>+1000.110 = + 0.1000110 </a:t>
                </a:r>
                <a14:m>
                  <m:oMath xmlns:m="http://schemas.openxmlformats.org/officeDocument/2006/math">
                    <m:r>
                      <a:rPr lang="en-US" sz="2200" b="0" i="1"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sSup>
                      <m:sSupPr>
                        <m:ctrlPr>
                          <a:rPr lang="en-US" sz="2200" i="1" dirty="0" smtClean="0">
                            <a:latin typeface="Cambria Math" panose="02040503050406030204" pitchFamily="18" charset="0"/>
                          </a:rPr>
                        </m:ctrlPr>
                      </m:sSupPr>
                      <m:e>
                        <m:r>
                          <a:rPr lang="en-US" sz="2200" b="0" i="1" dirty="0" smtClean="0">
                            <a:latin typeface="Cambria Math" panose="02040503050406030204" pitchFamily="18" charset="0"/>
                          </a:rPr>
                          <m:t>2</m:t>
                        </m:r>
                      </m:e>
                      <m:sup>
                        <m:r>
                          <a:rPr lang="en-US" sz="2200" b="0" i="1" dirty="0" smtClean="0">
                            <a:latin typeface="Cambria Math" panose="02040503050406030204" pitchFamily="18" charset="0"/>
                          </a:rPr>
                          <m:t>+4</m:t>
                        </m:r>
                      </m:sup>
                    </m:sSup>
                  </m:oMath>
                </a14:m>
                <a:endParaRPr lang="en-US" sz="2200" dirty="0"/>
              </a:p>
              <a:p>
                <a:r>
                  <a:rPr lang="en-US" sz="2200" dirty="0"/>
                  <a:t>	+ = sign</a:t>
                </a:r>
              </a:p>
              <a:p>
                <a:r>
                  <a:rPr lang="en-US" sz="2200" dirty="0"/>
                  <a:t>	1000110 = mantissa</a:t>
                </a:r>
              </a:p>
              <a:p>
                <a:r>
                  <a:rPr lang="en-US" sz="2200" dirty="0"/>
                  <a:t>	2 = base (radix)</a:t>
                </a:r>
              </a:p>
              <a:p>
                <a:r>
                  <a:rPr lang="en-US" sz="2200" dirty="0"/>
                  <a:t>	4 = exponent</a:t>
                </a:r>
              </a:p>
            </p:txBody>
          </p:sp>
        </mc:Choice>
        <mc:Fallback xmlns="">
          <p:sp>
            <p:nvSpPr>
              <p:cNvPr id="4" name="TextBox 3">
                <a:extLst>
                  <a:ext uri="{FF2B5EF4-FFF2-40B4-BE49-F238E27FC236}">
                    <a16:creationId xmlns:a16="http://schemas.microsoft.com/office/drawing/2014/main" id="{7488FAEA-AB12-1923-38EF-57908E7B3762}"/>
                  </a:ext>
                </a:extLst>
              </p:cNvPr>
              <p:cNvSpPr txBox="1">
                <a:spLocks noRot="1" noChangeAspect="1" noMove="1" noResize="1" noEditPoints="1" noAdjustHandles="1" noChangeArrowheads="1" noChangeShapeType="1" noTextEdit="1"/>
              </p:cNvSpPr>
              <p:nvPr/>
            </p:nvSpPr>
            <p:spPr>
              <a:xfrm>
                <a:off x="1359878" y="13252"/>
                <a:ext cx="8827476" cy="6867714"/>
              </a:xfrm>
              <a:prstGeom prst="rect">
                <a:avLst/>
              </a:prstGeom>
              <a:blipFill>
                <a:blip r:embed="rId2"/>
                <a:stretch>
                  <a:fillRect l="-898" t="-621" b="-887"/>
                </a:stretch>
              </a:blipFill>
            </p:spPr>
            <p:txBody>
              <a:bodyPr/>
              <a:lstStyle/>
              <a:p>
                <a:r>
                  <a:rPr lang="en-US">
                    <a:noFill/>
                  </a:rPr>
                  <a:t> </a:t>
                </a:r>
              </a:p>
            </p:txBody>
          </p:sp>
        </mc:Fallback>
      </mc:AlternateContent>
    </p:spTree>
    <p:extLst>
      <p:ext uri="{BB962C8B-B14F-4D97-AF65-F5344CB8AC3E}">
        <p14:creationId xmlns:p14="http://schemas.microsoft.com/office/powerpoint/2010/main" val="312260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9AF68E-64EA-C325-8BA0-D50F3D370AED}"/>
                  </a:ext>
                </a:extLst>
              </p:cNvPr>
              <p:cNvSpPr txBox="1"/>
              <p:nvPr/>
            </p:nvSpPr>
            <p:spPr>
              <a:xfrm>
                <a:off x="223285" y="276447"/>
                <a:ext cx="11663915" cy="5303738"/>
              </a:xfrm>
              <a:prstGeom prst="rect">
                <a:avLst/>
              </a:prstGeom>
              <a:noFill/>
            </p:spPr>
            <p:txBody>
              <a:bodyPr wrap="square" rtlCol="0">
                <a:spAutoFit/>
              </a:bodyPr>
              <a:lstStyle/>
              <a:p>
                <a:r>
                  <a:rPr lang="en-US" sz="2400" dirty="0"/>
                  <a:t>-101011 = -0.101011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+6</m:t>
                        </m:r>
                      </m:sup>
                    </m:sSup>
                  </m:oMath>
                </a14:m>
                <a:endParaRPr lang="en-US" sz="2400" b="0" dirty="0"/>
              </a:p>
              <a:p>
                <a:r>
                  <a:rPr lang="en-US" sz="2400" dirty="0"/>
                  <a:t>Here 	- = sign</a:t>
                </a:r>
              </a:p>
              <a:p>
                <a:r>
                  <a:rPr lang="en-US" sz="2400" dirty="0"/>
                  <a:t>	101011 = mantissa</a:t>
                </a:r>
              </a:p>
              <a:p>
                <a:r>
                  <a:rPr lang="en-US" sz="2400" dirty="0"/>
                  <a:t>	2 = base</a:t>
                </a:r>
              </a:p>
              <a:p>
                <a:r>
                  <a:rPr lang="en-US" sz="2400" dirty="0"/>
                  <a:t>	6 = exponent</a:t>
                </a:r>
              </a:p>
              <a:p>
                <a:r>
                  <a:rPr lang="en-US" sz="2400" dirty="0"/>
                  <a:t>These numbers are called floating point numbers because the position of the decimal (binary) point is fluctuating (floating). </a:t>
                </a:r>
              </a:p>
              <a:p>
                <a:endParaRPr lang="en-US" sz="2400" dirty="0"/>
              </a:p>
              <a:p>
                <a:r>
                  <a:rPr lang="en-US" sz="2400" b="1" dirty="0">
                    <a:solidFill>
                      <a:srgbClr val="FF0000"/>
                    </a:solidFill>
                  </a:rPr>
                  <a:t>Normalization:</a:t>
                </a:r>
              </a:p>
              <a:p>
                <a:r>
                  <a:rPr lang="en-US" sz="2400" dirty="0"/>
                  <a:t>A floating-point number is said to be normalized, when we force the integer part of the mantissa to be 1 and allow its fractional part to anything. </a:t>
                </a:r>
              </a:p>
              <a:p>
                <a:r>
                  <a:rPr lang="en-US" sz="2400" dirty="0"/>
                  <a:t>Example:</a:t>
                </a:r>
              </a:p>
              <a:p>
                <a:r>
                  <a:rPr lang="en-US" sz="2400" dirty="0"/>
                  <a:t>13.25 = 1101.01 = 1.10101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+3</m:t>
                        </m:r>
                      </m:sup>
                    </m:sSup>
                  </m:oMath>
                </a14:m>
                <a:r>
                  <a:rPr lang="en-US" sz="2400" dirty="0"/>
                  <a:t> (Normalized)</a:t>
                </a:r>
              </a:p>
              <a:p>
                <a:r>
                  <a:rPr lang="en-US" sz="2400" dirty="0"/>
                  <a:t>Normalized floating point number = 1.ffffffff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m:t>
                        </m:r>
                        <m:r>
                          <a:rPr lang="en-US" sz="2400" b="0" i="1" dirty="0" smtClean="0">
                            <a:latin typeface="Cambria Math" panose="02040503050406030204" pitchFamily="18" charset="0"/>
                          </a:rPr>
                          <m:t>𝑒𝑥𝑝𝑜𝑛𝑒𝑛𝑡</m:t>
                        </m:r>
                      </m:sup>
                    </m:sSup>
                  </m:oMath>
                </a14:m>
                <a:endParaRPr lang="en-US" sz="2400" dirty="0"/>
              </a:p>
            </p:txBody>
          </p:sp>
        </mc:Choice>
        <mc:Fallback xmlns="">
          <p:sp>
            <p:nvSpPr>
              <p:cNvPr id="4" name="TextBox 3">
                <a:extLst>
                  <a:ext uri="{FF2B5EF4-FFF2-40B4-BE49-F238E27FC236}">
                    <a16:creationId xmlns:a16="http://schemas.microsoft.com/office/drawing/2014/main" id="{3F9AF68E-64EA-C325-8BA0-D50F3D370AED}"/>
                  </a:ext>
                </a:extLst>
              </p:cNvPr>
              <p:cNvSpPr txBox="1">
                <a:spLocks noRot="1" noChangeAspect="1" noMove="1" noResize="1" noEditPoints="1" noAdjustHandles="1" noChangeArrowheads="1" noChangeShapeType="1" noTextEdit="1"/>
              </p:cNvSpPr>
              <p:nvPr/>
            </p:nvSpPr>
            <p:spPr>
              <a:xfrm>
                <a:off x="223285" y="276447"/>
                <a:ext cx="11663915" cy="5303738"/>
              </a:xfrm>
              <a:prstGeom prst="rect">
                <a:avLst/>
              </a:prstGeom>
              <a:blipFill>
                <a:blip r:embed="rId2"/>
                <a:stretch>
                  <a:fillRect l="-836" t="-805" b="-1034"/>
                </a:stretch>
              </a:blipFill>
            </p:spPr>
            <p:txBody>
              <a:bodyPr/>
              <a:lstStyle/>
              <a:p>
                <a:r>
                  <a:rPr lang="en-US">
                    <a:noFill/>
                  </a:rPr>
                  <a:t> </a:t>
                </a:r>
              </a:p>
            </p:txBody>
          </p:sp>
        </mc:Fallback>
      </mc:AlternateContent>
    </p:spTree>
    <p:extLst>
      <p:ext uri="{BB962C8B-B14F-4D97-AF65-F5344CB8AC3E}">
        <p14:creationId xmlns:p14="http://schemas.microsoft.com/office/powerpoint/2010/main" val="167492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CED6A1-1529-29EB-0541-188FE043CE0C}"/>
              </a:ext>
            </a:extLst>
          </p:cNvPr>
          <p:cNvSpPr txBox="1"/>
          <p:nvPr/>
        </p:nvSpPr>
        <p:spPr>
          <a:xfrm>
            <a:off x="741872" y="621102"/>
            <a:ext cx="5188087" cy="1477328"/>
          </a:xfrm>
          <a:prstGeom prst="rect">
            <a:avLst/>
          </a:prstGeom>
          <a:noFill/>
        </p:spPr>
        <p:txBody>
          <a:bodyPr wrap="none" rtlCol="0">
            <a:spAutoFit/>
          </a:bodyPr>
          <a:lstStyle/>
          <a:p>
            <a:r>
              <a:rPr lang="en-US" b="1" dirty="0">
                <a:solidFill>
                  <a:srgbClr val="FF0000"/>
                </a:solidFill>
              </a:rPr>
              <a:t>IEEE 754 floating point representation</a:t>
            </a:r>
          </a:p>
          <a:p>
            <a:r>
              <a:rPr lang="en-US" dirty="0"/>
              <a:t>Mantissa positive </a:t>
            </a:r>
            <a:r>
              <a:rPr lang="en-US" dirty="0">
                <a:sym typeface="Wingdings" panose="05000000000000000000" pitchFamily="2" charset="2"/>
              </a:rPr>
              <a:t> 0	Mantissa negative  1</a:t>
            </a:r>
          </a:p>
          <a:p>
            <a:endParaRPr lang="en-US" dirty="0"/>
          </a:p>
          <a:p>
            <a:r>
              <a:rPr lang="en-US" dirty="0"/>
              <a:t>1. Single Precision floating point standard:</a:t>
            </a:r>
          </a:p>
          <a:p>
            <a:endParaRPr lang="en-US" dirty="0"/>
          </a:p>
        </p:txBody>
      </p:sp>
      <p:graphicFrame>
        <p:nvGraphicFramePr>
          <p:cNvPr id="6" name="Table 5">
            <a:extLst>
              <a:ext uri="{FF2B5EF4-FFF2-40B4-BE49-F238E27FC236}">
                <a16:creationId xmlns:a16="http://schemas.microsoft.com/office/drawing/2014/main" id="{E5401866-C987-9ADB-59CD-0D2C9671C6D0}"/>
              </a:ext>
            </a:extLst>
          </p:cNvPr>
          <p:cNvGraphicFramePr>
            <a:graphicFrameLocks noGrp="1"/>
          </p:cNvGraphicFramePr>
          <p:nvPr>
            <p:extLst>
              <p:ext uri="{D42A27DB-BD31-4B8C-83A1-F6EECF244321}">
                <p14:modId xmlns:p14="http://schemas.microsoft.com/office/powerpoint/2010/main" val="3132551357"/>
              </p:ext>
            </p:extLst>
          </p:nvPr>
        </p:nvGraphicFramePr>
        <p:xfrm>
          <a:off x="1137747" y="2030881"/>
          <a:ext cx="8127999" cy="1010920"/>
        </p:xfrm>
        <a:graphic>
          <a:graphicData uri="http://schemas.openxmlformats.org/drawingml/2006/table">
            <a:tbl>
              <a:tblPr firstRow="1" bandRow="1">
                <a:tableStyleId>{9D7B26C5-4107-4FEC-AEDC-1716B250A1EF}</a:tableStyleId>
              </a:tblPr>
              <a:tblGrid>
                <a:gridCol w="1488222">
                  <a:extLst>
                    <a:ext uri="{9D8B030D-6E8A-4147-A177-3AD203B41FA5}">
                      <a16:colId xmlns:a16="http://schemas.microsoft.com/office/drawing/2014/main" val="814082303"/>
                    </a:ext>
                  </a:extLst>
                </a:gridCol>
                <a:gridCol w="3282462">
                  <a:extLst>
                    <a:ext uri="{9D8B030D-6E8A-4147-A177-3AD203B41FA5}">
                      <a16:colId xmlns:a16="http://schemas.microsoft.com/office/drawing/2014/main" val="1616912986"/>
                    </a:ext>
                  </a:extLst>
                </a:gridCol>
                <a:gridCol w="3357315">
                  <a:extLst>
                    <a:ext uri="{9D8B030D-6E8A-4147-A177-3AD203B41FA5}">
                      <a16:colId xmlns:a16="http://schemas.microsoft.com/office/drawing/2014/main" val="3320234523"/>
                    </a:ext>
                  </a:extLst>
                </a:gridCol>
              </a:tblGrid>
              <a:tr h="370840">
                <a:tc>
                  <a:txBody>
                    <a:bodyPr/>
                    <a:lstStyle/>
                    <a:p>
                      <a:r>
                        <a:rPr lang="en-US" dirty="0"/>
                        <a:t>1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23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501601"/>
                  </a:ext>
                </a:extLst>
              </a:tr>
              <a:tr h="370840">
                <a:tc>
                  <a:txBody>
                    <a:bodyPr/>
                    <a:lstStyle/>
                    <a:p>
                      <a:r>
                        <a:rPr lang="en-US" dirty="0"/>
                        <a:t>Sign bit</a:t>
                      </a:r>
                    </a:p>
                    <a:p>
                      <a:r>
                        <a:rPr lang="en-US" dirty="0"/>
                        <a:t>(mantissa)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Biased exponent bits</a:t>
                      </a:r>
                    </a:p>
                    <a:p>
                      <a:r>
                        <a:rPr lang="en-US" dirty="0"/>
                        <a:t>(e+127)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Mantissa</a:t>
                      </a:r>
                    </a:p>
                    <a:p>
                      <a:r>
                        <a:rPr lang="en-US" dirty="0"/>
                        <a:t>(Normalized)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0798816"/>
                  </a:ext>
                </a:extLst>
              </a:tr>
            </a:tbl>
          </a:graphicData>
        </a:graphic>
      </p:graphicFrame>
      <p:sp>
        <p:nvSpPr>
          <p:cNvPr id="7" name="TextBox 6">
            <a:extLst>
              <a:ext uri="{FF2B5EF4-FFF2-40B4-BE49-F238E27FC236}">
                <a16:creationId xmlns:a16="http://schemas.microsoft.com/office/drawing/2014/main" id="{FE93886D-4DBD-786B-67DE-54F70FC115C1}"/>
              </a:ext>
            </a:extLst>
          </p:cNvPr>
          <p:cNvSpPr txBox="1"/>
          <p:nvPr/>
        </p:nvSpPr>
        <p:spPr>
          <a:xfrm>
            <a:off x="897147" y="3071004"/>
            <a:ext cx="1371466" cy="369332"/>
          </a:xfrm>
          <a:prstGeom prst="rect">
            <a:avLst/>
          </a:prstGeom>
          <a:noFill/>
        </p:spPr>
        <p:txBody>
          <a:bodyPr wrap="none" rtlCol="0">
            <a:spAutoFit/>
          </a:bodyPr>
          <a:lstStyle/>
          <a:p>
            <a:r>
              <a:rPr lang="en-US" dirty="0"/>
              <a:t>Total 32 bits</a:t>
            </a:r>
          </a:p>
        </p:txBody>
      </p:sp>
      <p:sp>
        <p:nvSpPr>
          <p:cNvPr id="8" name="TextBox 7">
            <a:extLst>
              <a:ext uri="{FF2B5EF4-FFF2-40B4-BE49-F238E27FC236}">
                <a16:creationId xmlns:a16="http://schemas.microsoft.com/office/drawing/2014/main" id="{459AA48A-4338-329B-4D16-9D512F3F6A76}"/>
              </a:ext>
            </a:extLst>
          </p:cNvPr>
          <p:cNvSpPr txBox="1"/>
          <p:nvPr/>
        </p:nvSpPr>
        <p:spPr>
          <a:xfrm>
            <a:off x="1000664" y="3778370"/>
            <a:ext cx="4538422" cy="369332"/>
          </a:xfrm>
          <a:prstGeom prst="rect">
            <a:avLst/>
          </a:prstGeom>
          <a:noFill/>
        </p:spPr>
        <p:txBody>
          <a:bodyPr wrap="none" rtlCol="0">
            <a:spAutoFit/>
          </a:bodyPr>
          <a:lstStyle/>
          <a:p>
            <a:r>
              <a:rPr lang="en-US" dirty="0"/>
              <a:t>(2) Double Precision floating point standard:</a:t>
            </a:r>
          </a:p>
        </p:txBody>
      </p:sp>
      <p:graphicFrame>
        <p:nvGraphicFramePr>
          <p:cNvPr id="9" name="Table 8">
            <a:extLst>
              <a:ext uri="{FF2B5EF4-FFF2-40B4-BE49-F238E27FC236}">
                <a16:creationId xmlns:a16="http://schemas.microsoft.com/office/drawing/2014/main" id="{C08E56ED-D16A-A1DA-3630-57B1DFD950EC}"/>
              </a:ext>
            </a:extLst>
          </p:cNvPr>
          <p:cNvGraphicFramePr>
            <a:graphicFrameLocks noGrp="1"/>
          </p:cNvGraphicFramePr>
          <p:nvPr>
            <p:extLst>
              <p:ext uri="{D42A27DB-BD31-4B8C-83A1-F6EECF244321}">
                <p14:modId xmlns:p14="http://schemas.microsoft.com/office/powerpoint/2010/main" val="3537347685"/>
              </p:ext>
            </p:extLst>
          </p:nvPr>
        </p:nvGraphicFramePr>
        <p:xfrm>
          <a:off x="1137747" y="4411831"/>
          <a:ext cx="8127999" cy="1010920"/>
        </p:xfrm>
        <a:graphic>
          <a:graphicData uri="http://schemas.openxmlformats.org/drawingml/2006/table">
            <a:tbl>
              <a:tblPr firstRow="1" bandRow="1">
                <a:tableStyleId>{9D7B26C5-4107-4FEC-AEDC-1716B250A1EF}</a:tableStyleId>
              </a:tblPr>
              <a:tblGrid>
                <a:gridCol w="2709333">
                  <a:extLst>
                    <a:ext uri="{9D8B030D-6E8A-4147-A177-3AD203B41FA5}">
                      <a16:colId xmlns:a16="http://schemas.microsoft.com/office/drawing/2014/main" val="814082303"/>
                    </a:ext>
                  </a:extLst>
                </a:gridCol>
                <a:gridCol w="2709333">
                  <a:extLst>
                    <a:ext uri="{9D8B030D-6E8A-4147-A177-3AD203B41FA5}">
                      <a16:colId xmlns:a16="http://schemas.microsoft.com/office/drawing/2014/main" val="1616912986"/>
                    </a:ext>
                  </a:extLst>
                </a:gridCol>
                <a:gridCol w="2709333">
                  <a:extLst>
                    <a:ext uri="{9D8B030D-6E8A-4147-A177-3AD203B41FA5}">
                      <a16:colId xmlns:a16="http://schemas.microsoft.com/office/drawing/2014/main" val="3320234523"/>
                    </a:ext>
                  </a:extLst>
                </a:gridCol>
              </a:tblGrid>
              <a:tr h="370840">
                <a:tc>
                  <a:txBody>
                    <a:bodyPr/>
                    <a:lstStyle/>
                    <a:p>
                      <a:r>
                        <a:rPr lang="en-US" dirty="0"/>
                        <a:t>1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11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52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501601"/>
                  </a:ext>
                </a:extLst>
              </a:tr>
              <a:tr h="370840">
                <a:tc>
                  <a:txBody>
                    <a:bodyPr/>
                    <a:lstStyle/>
                    <a:p>
                      <a:r>
                        <a:rPr lang="en-US" dirty="0"/>
                        <a:t>Sign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Biased exponent bits</a:t>
                      </a:r>
                    </a:p>
                    <a:p>
                      <a:r>
                        <a:rPr lang="en-US" dirty="0"/>
                        <a:t>(e+1023)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Mantissa</a:t>
                      </a:r>
                    </a:p>
                    <a:p>
                      <a:r>
                        <a:rPr lang="en-US" dirty="0"/>
                        <a:t>(Normalized)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0798816"/>
                  </a:ext>
                </a:extLst>
              </a:tr>
            </a:tbl>
          </a:graphicData>
        </a:graphic>
      </p:graphicFrame>
      <p:sp>
        <p:nvSpPr>
          <p:cNvPr id="10" name="TextBox 9">
            <a:extLst>
              <a:ext uri="{FF2B5EF4-FFF2-40B4-BE49-F238E27FC236}">
                <a16:creationId xmlns:a16="http://schemas.microsoft.com/office/drawing/2014/main" id="{4CA67B96-6C88-65DD-FCDE-888648E9B4F5}"/>
              </a:ext>
            </a:extLst>
          </p:cNvPr>
          <p:cNvSpPr txBox="1"/>
          <p:nvPr/>
        </p:nvSpPr>
        <p:spPr>
          <a:xfrm>
            <a:off x="1121434" y="5503653"/>
            <a:ext cx="1371466" cy="369332"/>
          </a:xfrm>
          <a:prstGeom prst="rect">
            <a:avLst/>
          </a:prstGeom>
          <a:noFill/>
        </p:spPr>
        <p:txBody>
          <a:bodyPr wrap="none" rtlCol="0">
            <a:spAutoFit/>
          </a:bodyPr>
          <a:lstStyle/>
          <a:p>
            <a:r>
              <a:rPr lang="en-US" dirty="0"/>
              <a:t>Total 64 bits</a:t>
            </a:r>
          </a:p>
        </p:txBody>
      </p:sp>
    </p:spTree>
    <p:extLst>
      <p:ext uri="{BB962C8B-B14F-4D97-AF65-F5344CB8AC3E}">
        <p14:creationId xmlns:p14="http://schemas.microsoft.com/office/powerpoint/2010/main" val="3692865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CB35DE9-C947-5053-726D-E90F2468F1EF}"/>
                  </a:ext>
                </a:extLst>
              </p:cNvPr>
              <p:cNvSpPr txBox="1"/>
              <p:nvPr/>
            </p:nvSpPr>
            <p:spPr>
              <a:xfrm>
                <a:off x="569343" y="500332"/>
                <a:ext cx="9443354" cy="3477875"/>
              </a:xfrm>
              <a:prstGeom prst="rect">
                <a:avLst/>
              </a:prstGeom>
              <a:noFill/>
            </p:spPr>
            <p:txBody>
              <a:bodyPr wrap="none" rtlCol="0">
                <a:spAutoFit/>
              </a:bodyPr>
              <a:lstStyle/>
              <a:p>
                <a:r>
                  <a:rPr lang="en-US" sz="2000" dirty="0"/>
                  <a:t>Example: Represent 85.125 in IEEE 754 single precision floating point representation</a:t>
                </a:r>
              </a:p>
              <a:p>
                <a:endParaRPr lang="en-US" sz="2000" dirty="0"/>
              </a:p>
              <a:p>
                <a:r>
                  <a:rPr lang="en-US" sz="2000" dirty="0"/>
                  <a:t>85.125     = 1010101.001 </a:t>
                </a:r>
              </a:p>
              <a:p>
                <a:r>
                  <a:rPr lang="en-US" sz="2000" dirty="0"/>
                  <a:t>	= 1.010101001 </a:t>
                </a:r>
                <a14:m>
                  <m:oMath xmlns:m="http://schemas.openxmlformats.org/officeDocument/2006/math">
                    <m:r>
                      <a:rPr lang="en-US" sz="2000" b="0" i="1" smtClean="0">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p>
                      <m:sSupPr>
                        <m:ctrlPr>
                          <a:rPr lang="en-US" sz="2000" i="1" dirty="0" smtClean="0">
                            <a:latin typeface="Cambria Math" panose="02040503050406030204" pitchFamily="18" charset="0"/>
                          </a:rPr>
                        </m:ctrlPr>
                      </m:sSupPr>
                      <m:e>
                        <m:r>
                          <a:rPr lang="en-US" sz="2000" b="0" i="1" dirty="0" smtClean="0">
                            <a:latin typeface="Cambria Math" panose="02040503050406030204" pitchFamily="18" charset="0"/>
                          </a:rPr>
                          <m:t>2</m:t>
                        </m:r>
                      </m:e>
                      <m:sup>
                        <m:r>
                          <a:rPr lang="en-US" sz="2000" b="0" i="1" dirty="0" smtClean="0">
                            <a:latin typeface="Cambria Math" panose="02040503050406030204" pitchFamily="18" charset="0"/>
                          </a:rPr>
                          <m:t>+6</m:t>
                        </m:r>
                      </m:sup>
                    </m:sSup>
                  </m:oMath>
                </a14:m>
                <a:endParaRPr lang="en-US" sz="2000" b="0" dirty="0"/>
              </a:p>
              <a:p>
                <a:r>
                  <a:rPr lang="en-US" sz="2000" dirty="0"/>
                  <a:t>Number is positive (+ve), so sign bit = 0</a:t>
                </a:r>
              </a:p>
              <a:p>
                <a:endParaRPr lang="en-US" sz="2000" dirty="0"/>
              </a:p>
              <a:p>
                <a:r>
                  <a:rPr lang="en-US" sz="2000" dirty="0"/>
                  <a:t>Exponent (e) = 6</a:t>
                </a:r>
              </a:p>
              <a:p>
                <a:r>
                  <a:rPr lang="en-US" sz="2000" dirty="0"/>
                  <a:t>Biased exponent = 6 + (</a:t>
                </a:r>
                <a14:m>
                  <m:oMath xmlns:m="http://schemas.openxmlformats.org/officeDocument/2006/math">
                    <m:sSup>
                      <m:sSupPr>
                        <m:ctrlPr>
                          <a:rPr lang="en-US" sz="2000" i="1" dirty="0" smtClean="0">
                            <a:latin typeface="Cambria Math" panose="02040503050406030204" pitchFamily="18" charset="0"/>
                          </a:rPr>
                        </m:ctrlPr>
                      </m:sSupPr>
                      <m:e>
                        <m:r>
                          <a:rPr lang="en-US" sz="2000" b="0" i="1" dirty="0" smtClean="0">
                            <a:latin typeface="Cambria Math" panose="02040503050406030204" pitchFamily="18" charset="0"/>
                          </a:rPr>
                          <m:t>2</m:t>
                        </m:r>
                      </m:e>
                      <m:sup>
                        <m:r>
                          <a:rPr lang="en-US" sz="2000" b="0" i="1" dirty="0" smtClean="0">
                            <a:latin typeface="Cambria Math" panose="02040503050406030204" pitchFamily="18" charset="0"/>
                          </a:rPr>
                          <m:t>8−1</m:t>
                        </m:r>
                      </m:sup>
                    </m:sSup>
                    <m:r>
                      <a:rPr lang="en-US" sz="2000" b="0" i="1" dirty="0" smtClean="0">
                        <a:latin typeface="Cambria Math" panose="02040503050406030204" pitchFamily="18" charset="0"/>
                      </a:rPr>
                      <m:t> −1)</m:t>
                    </m:r>
                  </m:oMath>
                </a14:m>
                <a:r>
                  <a:rPr lang="en-US" sz="2000" dirty="0"/>
                  <a:t> = 6+127 = 133 = 10000101 </a:t>
                </a:r>
              </a:p>
              <a:p>
                <a:r>
                  <a:rPr lang="en-US" sz="2000" dirty="0"/>
                  <a:t>Mantissa (Normalized) = 010101001 (Make of 23 bits)</a:t>
                </a:r>
              </a:p>
              <a:p>
                <a:r>
                  <a:rPr lang="en-US" sz="2000" dirty="0"/>
                  <a:t>	= 01010100100000000000000 (23 bit)</a:t>
                </a:r>
              </a:p>
              <a:p>
                <a:endParaRPr lang="en-US" sz="2000" dirty="0"/>
              </a:p>
            </p:txBody>
          </p:sp>
        </mc:Choice>
        <mc:Fallback xmlns="">
          <p:sp>
            <p:nvSpPr>
              <p:cNvPr id="4" name="TextBox 3">
                <a:extLst>
                  <a:ext uri="{FF2B5EF4-FFF2-40B4-BE49-F238E27FC236}">
                    <a16:creationId xmlns:a16="http://schemas.microsoft.com/office/drawing/2014/main" id="{3CB35DE9-C947-5053-726D-E90F2468F1EF}"/>
                  </a:ext>
                </a:extLst>
              </p:cNvPr>
              <p:cNvSpPr txBox="1">
                <a:spLocks noRot="1" noChangeAspect="1" noMove="1" noResize="1" noEditPoints="1" noAdjustHandles="1" noChangeArrowheads="1" noChangeShapeType="1" noTextEdit="1"/>
              </p:cNvSpPr>
              <p:nvPr/>
            </p:nvSpPr>
            <p:spPr>
              <a:xfrm>
                <a:off x="569343" y="500332"/>
                <a:ext cx="9443354" cy="3477875"/>
              </a:xfrm>
              <a:prstGeom prst="rect">
                <a:avLst/>
              </a:prstGeom>
              <a:blipFill>
                <a:blip r:embed="rId2"/>
                <a:stretch>
                  <a:fillRect l="-645" t="-876"/>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2F0A5CF7-1E74-8C20-131C-2C6136625812}"/>
              </a:ext>
            </a:extLst>
          </p:cNvPr>
          <p:cNvGraphicFramePr>
            <a:graphicFrameLocks noGrp="1"/>
          </p:cNvGraphicFramePr>
          <p:nvPr>
            <p:extLst>
              <p:ext uri="{D42A27DB-BD31-4B8C-83A1-F6EECF244321}">
                <p14:modId xmlns:p14="http://schemas.microsoft.com/office/powerpoint/2010/main" val="860102706"/>
              </p:ext>
            </p:extLst>
          </p:nvPr>
        </p:nvGraphicFramePr>
        <p:xfrm>
          <a:off x="1241264" y="3639653"/>
          <a:ext cx="9093180" cy="741680"/>
        </p:xfrm>
        <a:graphic>
          <a:graphicData uri="http://schemas.openxmlformats.org/drawingml/2006/table">
            <a:tbl>
              <a:tblPr firstRow="1" bandRow="1">
                <a:tableStyleId>{9D7B26C5-4107-4FEC-AEDC-1716B250A1EF}</a:tableStyleId>
              </a:tblPr>
              <a:tblGrid>
                <a:gridCol w="3031060">
                  <a:extLst>
                    <a:ext uri="{9D8B030D-6E8A-4147-A177-3AD203B41FA5}">
                      <a16:colId xmlns:a16="http://schemas.microsoft.com/office/drawing/2014/main" val="814082303"/>
                    </a:ext>
                  </a:extLst>
                </a:gridCol>
                <a:gridCol w="3031060">
                  <a:extLst>
                    <a:ext uri="{9D8B030D-6E8A-4147-A177-3AD203B41FA5}">
                      <a16:colId xmlns:a16="http://schemas.microsoft.com/office/drawing/2014/main" val="1616912986"/>
                    </a:ext>
                  </a:extLst>
                </a:gridCol>
                <a:gridCol w="3031060">
                  <a:extLst>
                    <a:ext uri="{9D8B030D-6E8A-4147-A177-3AD203B41FA5}">
                      <a16:colId xmlns:a16="http://schemas.microsoft.com/office/drawing/2014/main" val="3320234523"/>
                    </a:ext>
                  </a:extLst>
                </a:gridCol>
              </a:tblGrid>
              <a:tr h="370840">
                <a:tc>
                  <a:txBody>
                    <a:bodyPr/>
                    <a:lstStyle/>
                    <a:p>
                      <a:r>
                        <a:rPr lang="en-US" dirty="0"/>
                        <a:t>1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23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501601"/>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01010100100000000000000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0798816"/>
                  </a:ext>
                </a:extLst>
              </a:tr>
            </a:tbl>
          </a:graphicData>
        </a:graphic>
      </p:graphicFrame>
    </p:spTree>
    <p:extLst>
      <p:ext uri="{BB962C8B-B14F-4D97-AF65-F5344CB8AC3E}">
        <p14:creationId xmlns:p14="http://schemas.microsoft.com/office/powerpoint/2010/main" val="239638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C3E378B-56CA-BD30-02C9-95084F18CB49}"/>
                  </a:ext>
                </a:extLst>
              </p:cNvPr>
              <p:cNvSpPr txBox="1"/>
              <p:nvPr/>
            </p:nvSpPr>
            <p:spPr>
              <a:xfrm>
                <a:off x="677438" y="691518"/>
                <a:ext cx="10446321" cy="5262979"/>
              </a:xfrm>
              <a:prstGeom prst="rect">
                <a:avLst/>
              </a:prstGeom>
              <a:noFill/>
            </p:spPr>
            <p:txBody>
              <a:bodyPr wrap="none" rtlCol="0">
                <a:spAutoFit/>
              </a:bodyPr>
              <a:lstStyle/>
              <a:p>
                <a:r>
                  <a:rPr lang="en-US" sz="2400" b="1" dirty="0"/>
                  <a:t>Overflow/ Underflow in floating point numbers</a:t>
                </a:r>
              </a:p>
              <a:p>
                <a:endParaRPr lang="en-US" sz="2400" dirty="0"/>
              </a:p>
              <a:p>
                <a:pPr marL="342900" indent="-342900">
                  <a:buAutoNum type="arabicParenBoth"/>
                </a:pPr>
                <a:r>
                  <a:rPr lang="en-US" sz="2400" b="1" dirty="0"/>
                  <a:t> Significand Overflow:</a:t>
                </a:r>
              </a:p>
              <a:p>
                <a:r>
                  <a:rPr lang="en-US" sz="2400" dirty="0"/>
                  <a:t>When two similar sign significand (mantissa) are added, the sum may result in</a:t>
                </a:r>
              </a:p>
              <a:p>
                <a:r>
                  <a:rPr lang="en-US" sz="2400" dirty="0"/>
                  <a:t>a carry out of the MSB. This is called significand overflow.</a:t>
                </a:r>
              </a:p>
              <a:p>
                <a:endParaRPr lang="en-US" sz="2400" dirty="0"/>
              </a:p>
              <a:p>
                <a:r>
                  <a:rPr lang="en-US" sz="2400" dirty="0"/>
                  <a:t>Ex:</a:t>
                </a:r>
              </a:p>
              <a:p>
                <a:r>
                  <a:rPr lang="en-US" sz="2400" dirty="0"/>
                  <a:t>	1.101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+3</m:t>
                        </m:r>
                      </m:sup>
                    </m:sSup>
                  </m:oMath>
                </a14:m>
                <a:endParaRPr lang="en-US" sz="2400" b="0" dirty="0"/>
              </a:p>
              <a:p>
                <a:r>
                  <a:rPr lang="en-US" sz="2400" dirty="0"/>
                  <a:t>	1.110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+3</m:t>
                        </m:r>
                      </m:sup>
                    </m:sSup>
                  </m:oMath>
                </a14:m>
                <a:endParaRPr lang="en-US" sz="2400" b="0" dirty="0"/>
              </a:p>
              <a:p>
                <a:r>
                  <a:rPr lang="en-US" sz="2400" b="0" dirty="0"/>
                  <a:t>-----------------------------</a:t>
                </a:r>
              </a:p>
              <a:p>
                <a:r>
                  <a:rPr lang="en-US" sz="2400" b="0" dirty="0"/>
                  <a:t>                 11.011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+3</m:t>
                        </m:r>
                      </m:sup>
                    </m:sSup>
                  </m:oMath>
                </a14:m>
                <a:r>
                  <a:rPr lang="en-US" sz="2400" b="0" dirty="0"/>
                  <a:t> </a:t>
                </a:r>
                <a:r>
                  <a:rPr lang="en-US" sz="2400" b="0" dirty="0">
                    <a:sym typeface="Wingdings" pitchFamily="2" charset="2"/>
                  </a:rPr>
                  <a:t> Corrected by shifting significand one position </a:t>
                </a:r>
                <a:r>
                  <a:rPr lang="en-US" sz="2400" dirty="0">
                    <a:sym typeface="Wingdings" pitchFamily="2" charset="2"/>
                  </a:rPr>
                  <a:t>right</a:t>
                </a:r>
                <a:endParaRPr lang="en-US" sz="2400" b="0" dirty="0">
                  <a:sym typeface="Wingdings" pitchFamily="2" charset="2"/>
                </a:endParaRPr>
              </a:p>
              <a:p>
                <a:r>
                  <a:rPr lang="en-US" sz="2400" dirty="0">
                    <a:sym typeface="Wingdings" pitchFamily="2" charset="2"/>
                  </a:rPr>
                  <a:t>	1.1011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+4</m:t>
                        </m:r>
                      </m:sup>
                    </m:sSup>
                  </m:oMath>
                </a14:m>
                <a:endParaRPr lang="en-US" sz="2400" b="0" dirty="0"/>
              </a:p>
              <a:p>
                <a:endParaRPr lang="en-US" sz="2400" b="0" dirty="0"/>
              </a:p>
              <a:p>
                <a:endParaRPr lang="en-US" sz="2400" dirty="0"/>
              </a:p>
            </p:txBody>
          </p:sp>
        </mc:Choice>
        <mc:Fallback xmlns="">
          <p:sp>
            <p:nvSpPr>
              <p:cNvPr id="4" name="TextBox 3">
                <a:extLst>
                  <a:ext uri="{FF2B5EF4-FFF2-40B4-BE49-F238E27FC236}">
                    <a16:creationId xmlns:a16="http://schemas.microsoft.com/office/drawing/2014/main" id="{CC3E378B-56CA-BD30-02C9-95084F18CB49}"/>
                  </a:ext>
                </a:extLst>
              </p:cNvPr>
              <p:cNvSpPr txBox="1">
                <a:spLocks noRot="1" noChangeAspect="1" noMove="1" noResize="1" noEditPoints="1" noAdjustHandles="1" noChangeArrowheads="1" noChangeShapeType="1" noTextEdit="1"/>
              </p:cNvSpPr>
              <p:nvPr/>
            </p:nvSpPr>
            <p:spPr>
              <a:xfrm>
                <a:off x="677438" y="691518"/>
                <a:ext cx="10446321" cy="5262979"/>
              </a:xfrm>
              <a:prstGeom prst="rect">
                <a:avLst/>
              </a:prstGeom>
              <a:blipFill>
                <a:blip r:embed="rId2"/>
                <a:stretch>
                  <a:fillRect l="-933" t="-926"/>
                </a:stretch>
              </a:blipFill>
            </p:spPr>
            <p:txBody>
              <a:bodyPr/>
              <a:lstStyle/>
              <a:p>
                <a:r>
                  <a:rPr lang="en-US">
                    <a:noFill/>
                  </a:rPr>
                  <a:t> </a:t>
                </a:r>
              </a:p>
            </p:txBody>
          </p:sp>
        </mc:Fallback>
      </mc:AlternateContent>
    </p:spTree>
    <p:extLst>
      <p:ext uri="{BB962C8B-B14F-4D97-AF65-F5344CB8AC3E}">
        <p14:creationId xmlns:p14="http://schemas.microsoft.com/office/powerpoint/2010/main" val="2332577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7FFE1BB-91A6-A019-2F86-4CA0000BC0D0}"/>
                  </a:ext>
                </a:extLst>
              </p:cNvPr>
              <p:cNvSpPr txBox="1"/>
              <p:nvPr/>
            </p:nvSpPr>
            <p:spPr>
              <a:xfrm>
                <a:off x="451666" y="330074"/>
                <a:ext cx="11444159" cy="6197851"/>
              </a:xfrm>
              <a:prstGeom prst="rect">
                <a:avLst/>
              </a:prstGeom>
              <a:noFill/>
            </p:spPr>
            <p:txBody>
              <a:bodyPr wrap="none" rtlCol="0">
                <a:spAutoFit/>
              </a:bodyPr>
              <a:lstStyle/>
              <a:p>
                <a:r>
                  <a:rPr lang="en-US" sz="2200" dirty="0"/>
                  <a:t>(2) </a:t>
                </a:r>
                <a:r>
                  <a:rPr lang="en-US" sz="2200" b="1" dirty="0"/>
                  <a:t>Significand underflow:</a:t>
                </a:r>
              </a:p>
              <a:p>
                <a:r>
                  <a:rPr lang="en-US" sz="2200" dirty="0"/>
                  <a:t>If the resulting value has 0 in the most significant position of the significand. </a:t>
                </a:r>
              </a:p>
              <a:p>
                <a:r>
                  <a:rPr lang="en-US" sz="2200" dirty="0"/>
                  <a:t>This is called significand underflow.</a:t>
                </a:r>
              </a:p>
              <a:p>
                <a:endParaRPr lang="en-US" sz="2200" dirty="0"/>
              </a:p>
              <a:p>
                <a:r>
                  <a:rPr lang="en-US" sz="2200" dirty="0"/>
                  <a:t>Ex: </a:t>
                </a:r>
              </a:p>
              <a:p>
                <a:r>
                  <a:rPr lang="en-US" sz="2200" dirty="0"/>
                  <a:t>	 1.101 </a:t>
                </a:r>
                <a14:m>
                  <m:oMath xmlns:m="http://schemas.openxmlformats.org/officeDocument/2006/math">
                    <m:r>
                      <a:rPr lang="en-US" sz="2200" b="0" i="1"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sSup>
                      <m:sSupPr>
                        <m:ctrlPr>
                          <a:rPr lang="en-US" sz="2200" i="1" dirty="0" smtClean="0">
                            <a:latin typeface="Cambria Math" panose="02040503050406030204" pitchFamily="18" charset="0"/>
                          </a:rPr>
                        </m:ctrlPr>
                      </m:sSupPr>
                      <m:e>
                        <m:r>
                          <a:rPr lang="en-US" sz="2200" b="0" i="1" dirty="0" smtClean="0">
                            <a:latin typeface="Cambria Math" panose="02040503050406030204" pitchFamily="18" charset="0"/>
                          </a:rPr>
                          <m:t>2</m:t>
                        </m:r>
                      </m:e>
                      <m:sup>
                        <m:r>
                          <a:rPr lang="en-US" sz="2200" b="0" i="1" dirty="0" smtClean="0">
                            <a:latin typeface="Cambria Math" panose="02040503050406030204" pitchFamily="18" charset="0"/>
                          </a:rPr>
                          <m:t>+5</m:t>
                        </m:r>
                      </m:sup>
                    </m:sSup>
                  </m:oMath>
                </a14:m>
                <a:endParaRPr lang="en-US" sz="2200" dirty="0"/>
              </a:p>
              <a:p>
                <a:r>
                  <a:rPr lang="en-US" sz="2200" dirty="0"/>
                  <a:t>	-1.100 </a:t>
                </a:r>
                <a14:m>
                  <m:oMath xmlns:m="http://schemas.openxmlformats.org/officeDocument/2006/math">
                    <m:r>
                      <a:rPr lang="en-US" sz="2200" b="0" i="1"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sSup>
                      <m:sSupPr>
                        <m:ctrlPr>
                          <a:rPr lang="en-US" sz="2200" i="1" dirty="0" smtClean="0">
                            <a:latin typeface="Cambria Math" panose="02040503050406030204" pitchFamily="18" charset="0"/>
                          </a:rPr>
                        </m:ctrlPr>
                      </m:sSupPr>
                      <m:e>
                        <m:r>
                          <a:rPr lang="en-US" sz="2200" b="0" i="1" dirty="0" smtClean="0">
                            <a:latin typeface="Cambria Math" panose="02040503050406030204" pitchFamily="18" charset="0"/>
                          </a:rPr>
                          <m:t>2</m:t>
                        </m:r>
                      </m:e>
                      <m:sup>
                        <m:r>
                          <a:rPr lang="en-US" sz="2200" b="0" i="1" dirty="0" smtClean="0">
                            <a:latin typeface="Cambria Math" panose="02040503050406030204" pitchFamily="18" charset="0"/>
                          </a:rPr>
                          <m:t>+5</m:t>
                        </m:r>
                      </m:sup>
                    </m:sSup>
                  </m:oMath>
                </a14:m>
                <a:endParaRPr lang="en-US" sz="2200" dirty="0"/>
              </a:p>
              <a:p>
                <a:r>
                  <a:rPr lang="en-US" sz="2200" dirty="0"/>
                  <a:t>-----------------------------</a:t>
                </a:r>
              </a:p>
              <a:p>
                <a:r>
                  <a:rPr lang="en-US" sz="2200" dirty="0"/>
                  <a:t>	0.001 </a:t>
                </a:r>
                <a14:m>
                  <m:oMath xmlns:m="http://schemas.openxmlformats.org/officeDocument/2006/math">
                    <m:r>
                      <a:rPr lang="en-US" sz="2200" b="0" i="1"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sSup>
                      <m:sSupPr>
                        <m:ctrlPr>
                          <a:rPr lang="en-US" sz="2200" i="1" dirty="0" smtClean="0">
                            <a:latin typeface="Cambria Math" panose="02040503050406030204" pitchFamily="18" charset="0"/>
                          </a:rPr>
                        </m:ctrlPr>
                      </m:sSupPr>
                      <m:e>
                        <m:r>
                          <a:rPr lang="en-US" sz="2200" b="0" i="1" dirty="0" smtClean="0">
                            <a:latin typeface="Cambria Math" panose="02040503050406030204" pitchFamily="18" charset="0"/>
                          </a:rPr>
                          <m:t>2</m:t>
                        </m:r>
                      </m:e>
                      <m:sup>
                        <m:r>
                          <a:rPr lang="en-US" sz="2200" b="0" i="1" dirty="0" smtClean="0">
                            <a:latin typeface="Cambria Math" panose="02040503050406030204" pitchFamily="18" charset="0"/>
                          </a:rPr>
                          <m:t>+5</m:t>
                        </m:r>
                      </m:sup>
                    </m:sSup>
                  </m:oMath>
                </a14:m>
                <a:endParaRPr lang="en-US" sz="2200" dirty="0"/>
              </a:p>
              <a:p>
                <a:r>
                  <a:rPr lang="en-US" sz="2200" dirty="0"/>
                  <a:t>	=&gt; 1.0 </a:t>
                </a:r>
                <a14:m>
                  <m:oMath xmlns:m="http://schemas.openxmlformats.org/officeDocument/2006/math">
                    <m:r>
                      <a:rPr lang="en-US" sz="2200" b="0" i="1"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sSup>
                      <m:sSupPr>
                        <m:ctrlPr>
                          <a:rPr lang="en-US" sz="2200" i="1" dirty="0" smtClean="0">
                            <a:latin typeface="Cambria Math" panose="02040503050406030204" pitchFamily="18" charset="0"/>
                          </a:rPr>
                        </m:ctrlPr>
                      </m:sSupPr>
                      <m:e>
                        <m:r>
                          <a:rPr lang="en-US" sz="2200" b="0" i="1" dirty="0" smtClean="0">
                            <a:latin typeface="Cambria Math" panose="02040503050406030204" pitchFamily="18" charset="0"/>
                          </a:rPr>
                          <m:t>2</m:t>
                        </m:r>
                      </m:e>
                      <m:sup>
                        <m:r>
                          <a:rPr lang="en-US" sz="2200" b="0" i="1" dirty="0" smtClean="0">
                            <a:latin typeface="Cambria Math" panose="02040503050406030204" pitchFamily="18" charset="0"/>
                          </a:rPr>
                          <m:t>+2</m:t>
                        </m:r>
                      </m:sup>
                    </m:sSup>
                    <m:r>
                      <a:rPr lang="en-US" sz="2200" b="0" i="1" dirty="0" smtClean="0">
                        <a:latin typeface="Cambria Math" panose="02040503050406030204" pitchFamily="18" charset="0"/>
                      </a:rPr>
                      <m:t> </m:t>
                    </m:r>
                  </m:oMath>
                </a14:m>
                <a:r>
                  <a:rPr lang="en-US" sz="2200" dirty="0">
                    <a:sym typeface="Wingdings" pitchFamily="2" charset="2"/>
                  </a:rPr>
                  <a:t> Corrected by shifting significand to the left</a:t>
                </a:r>
              </a:p>
              <a:p>
                <a:endParaRPr lang="en-US" sz="2200" dirty="0">
                  <a:sym typeface="Wingdings" pitchFamily="2" charset="2"/>
                </a:endParaRPr>
              </a:p>
              <a:p>
                <a:r>
                  <a:rPr lang="en-US" sz="2200" dirty="0">
                    <a:sym typeface="Wingdings" pitchFamily="2" charset="2"/>
                  </a:rPr>
                  <a:t>(3) Exponent Overflow:</a:t>
                </a:r>
              </a:p>
              <a:p>
                <a:r>
                  <a:rPr lang="en-US" sz="2200" dirty="0">
                    <a:sym typeface="Wingdings" pitchFamily="2" charset="2"/>
                  </a:rPr>
                  <a:t>An exponent overflow occurs, when a resulting position exponent exceeds the maximum </a:t>
                </a:r>
              </a:p>
              <a:p>
                <a:r>
                  <a:rPr lang="en-US" sz="2200" dirty="0">
                    <a:sym typeface="Wingdings" pitchFamily="2" charset="2"/>
                  </a:rPr>
                  <a:t>possible exponent value.</a:t>
                </a:r>
              </a:p>
              <a:p>
                <a:endParaRPr lang="en-US" sz="2200" dirty="0">
                  <a:sym typeface="Wingdings" pitchFamily="2" charset="2"/>
                </a:endParaRPr>
              </a:p>
              <a:p>
                <a:r>
                  <a:rPr lang="en-US" sz="2200" dirty="0">
                    <a:sym typeface="Wingdings" pitchFamily="2" charset="2"/>
                  </a:rPr>
                  <a:t>(4) Exponent Underflow:</a:t>
                </a:r>
              </a:p>
              <a:p>
                <a:r>
                  <a:rPr lang="en-US" sz="2200" dirty="0"/>
                  <a:t>An exponent underflow occurs, when a resulting negative exponent is less than the minimum </a:t>
                </a:r>
              </a:p>
              <a:p>
                <a:r>
                  <a:rPr lang="en-US" sz="2200" dirty="0"/>
                  <a:t>possible value.</a:t>
                </a:r>
              </a:p>
            </p:txBody>
          </p:sp>
        </mc:Choice>
        <mc:Fallback xmlns="">
          <p:sp>
            <p:nvSpPr>
              <p:cNvPr id="4" name="TextBox 3">
                <a:extLst>
                  <a:ext uri="{FF2B5EF4-FFF2-40B4-BE49-F238E27FC236}">
                    <a16:creationId xmlns:a16="http://schemas.microsoft.com/office/drawing/2014/main" id="{77FFE1BB-91A6-A019-2F86-4CA0000BC0D0}"/>
                  </a:ext>
                </a:extLst>
              </p:cNvPr>
              <p:cNvSpPr txBox="1">
                <a:spLocks noRot="1" noChangeAspect="1" noMove="1" noResize="1" noEditPoints="1" noAdjustHandles="1" noChangeArrowheads="1" noChangeShapeType="1" noTextEdit="1"/>
              </p:cNvSpPr>
              <p:nvPr/>
            </p:nvSpPr>
            <p:spPr>
              <a:xfrm>
                <a:off x="451666" y="330074"/>
                <a:ext cx="11444159" cy="6197851"/>
              </a:xfrm>
              <a:prstGeom prst="rect">
                <a:avLst/>
              </a:prstGeom>
              <a:blipFill>
                <a:blip r:embed="rId2"/>
                <a:stretch>
                  <a:fillRect l="-693" t="-688" b="-1082"/>
                </a:stretch>
              </a:blipFill>
            </p:spPr>
            <p:txBody>
              <a:bodyPr/>
              <a:lstStyle/>
              <a:p>
                <a:r>
                  <a:rPr lang="en-US">
                    <a:noFill/>
                  </a:rPr>
                  <a:t> </a:t>
                </a:r>
              </a:p>
            </p:txBody>
          </p:sp>
        </mc:Fallback>
      </mc:AlternateContent>
    </p:spTree>
    <p:extLst>
      <p:ext uri="{BB962C8B-B14F-4D97-AF65-F5344CB8AC3E}">
        <p14:creationId xmlns:p14="http://schemas.microsoft.com/office/powerpoint/2010/main" val="2023357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CA1B54-9C17-6180-84FA-B12A9B399E59}"/>
              </a:ext>
            </a:extLst>
          </p:cNvPr>
          <p:cNvSpPr txBox="1"/>
          <p:nvPr/>
        </p:nvSpPr>
        <p:spPr>
          <a:xfrm>
            <a:off x="231125" y="674400"/>
            <a:ext cx="11962442" cy="4585871"/>
          </a:xfrm>
          <a:prstGeom prst="rect">
            <a:avLst/>
          </a:prstGeom>
          <a:noFill/>
        </p:spPr>
        <p:txBody>
          <a:bodyPr wrap="none" rtlCol="0">
            <a:spAutoFit/>
          </a:bodyPr>
          <a:lstStyle/>
          <a:p>
            <a:r>
              <a:rPr lang="en-US" sz="2800" b="1" dirty="0"/>
              <a:t>***Floating point addition/ subtraction</a:t>
            </a:r>
          </a:p>
          <a:p>
            <a:r>
              <a:rPr lang="en-US" sz="2200" dirty="0"/>
              <a:t>** Algorithm for floating point addition/ subtraction:</a:t>
            </a:r>
          </a:p>
          <a:p>
            <a:endParaRPr lang="en-US" sz="2200" dirty="0"/>
          </a:p>
          <a:p>
            <a:pPr marL="342900" indent="-342900">
              <a:buAutoNum type="arabicParenBoth"/>
            </a:pPr>
            <a:r>
              <a:rPr lang="en-US" sz="2200" b="1" dirty="0"/>
              <a:t>Check for zeros: </a:t>
            </a:r>
            <a:r>
              <a:rPr lang="en-US" sz="2200" dirty="0"/>
              <a:t>if either no. is zero, result will be other numbers with </a:t>
            </a:r>
          </a:p>
          <a:p>
            <a:r>
              <a:rPr lang="en-US" sz="2200" dirty="0"/>
              <a:t>appropriate sign.</a:t>
            </a:r>
          </a:p>
          <a:p>
            <a:pPr marL="342900" indent="-342900">
              <a:buAutoNum type="arabicParenBoth"/>
            </a:pPr>
            <a:endParaRPr lang="en-US" sz="2200" dirty="0"/>
          </a:p>
          <a:p>
            <a:pPr marL="342900" indent="-342900">
              <a:buAutoNum type="arabicParenBoth"/>
            </a:pPr>
            <a:r>
              <a:rPr lang="en-US" sz="2200" b="1" dirty="0"/>
              <a:t>Align the mantissas: </a:t>
            </a:r>
            <a:r>
              <a:rPr lang="en-US" sz="2200" dirty="0"/>
              <a:t>if exponent are equal, perform the arithmetic operation, </a:t>
            </a:r>
          </a:p>
          <a:p>
            <a:r>
              <a:rPr lang="en-US" sz="2200" dirty="0"/>
              <a:t>else shift the mantissa with Smaller exponent to the right until its exponent equal </a:t>
            </a:r>
          </a:p>
          <a:p>
            <a:r>
              <a:rPr lang="en-US" sz="2200" dirty="0"/>
              <a:t>to the larger exponent.</a:t>
            </a:r>
          </a:p>
          <a:p>
            <a:endParaRPr lang="en-US" sz="2200" dirty="0"/>
          </a:p>
          <a:p>
            <a:r>
              <a:rPr lang="en-US" sz="2200" dirty="0"/>
              <a:t>(3</a:t>
            </a:r>
            <a:r>
              <a:rPr lang="en-US" sz="2200" b="1" dirty="0"/>
              <a:t>) Perform the addition</a:t>
            </a:r>
            <a:r>
              <a:rPr lang="en-US" sz="2200" dirty="0"/>
              <a:t>/ </a:t>
            </a:r>
            <a:r>
              <a:rPr lang="en-US" sz="2200" b="1" dirty="0"/>
              <a:t>subtraction</a:t>
            </a:r>
            <a:r>
              <a:rPr lang="en-US" sz="2200" dirty="0"/>
              <a:t> depending on the operation and sign of the two mantissas.</a:t>
            </a:r>
          </a:p>
          <a:p>
            <a:endParaRPr lang="en-US" sz="2200" dirty="0"/>
          </a:p>
          <a:p>
            <a:endParaRPr lang="en-US" sz="2200" dirty="0"/>
          </a:p>
        </p:txBody>
      </p:sp>
    </p:spTree>
    <p:extLst>
      <p:ext uri="{BB962C8B-B14F-4D97-AF65-F5344CB8AC3E}">
        <p14:creationId xmlns:p14="http://schemas.microsoft.com/office/powerpoint/2010/main" val="27774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E426934-5D39-8C4A-E92F-9DD6AEBAEEFE}"/>
                  </a:ext>
                </a:extLst>
              </p:cNvPr>
              <p:cNvSpPr txBox="1"/>
              <p:nvPr/>
            </p:nvSpPr>
            <p:spPr>
              <a:xfrm>
                <a:off x="569343" y="483079"/>
                <a:ext cx="9068958" cy="5632311"/>
              </a:xfrm>
              <a:prstGeom prst="rect">
                <a:avLst/>
              </a:prstGeom>
              <a:noFill/>
            </p:spPr>
            <p:txBody>
              <a:bodyPr wrap="none" rtlCol="0">
                <a:spAutoFit/>
              </a:bodyPr>
              <a:lstStyle/>
              <a:p>
                <a:r>
                  <a:rPr lang="en-US" sz="3600" dirty="0"/>
                  <a:t>Let X =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𝐴</m:t>
                        </m:r>
                      </m:sub>
                    </m:sSub>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 </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2</m:t>
                        </m:r>
                      </m:e>
                      <m:sup>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𝐸</m:t>
                            </m:r>
                          </m:e>
                          <m:sub>
                            <m:r>
                              <a:rPr lang="en-US" sz="3600" b="0" i="1" smtClean="0">
                                <a:latin typeface="Cambria Math" panose="02040503050406030204" pitchFamily="18" charset="0"/>
                                <a:ea typeface="Cambria Math" panose="02040503050406030204" pitchFamily="18" charset="0"/>
                              </a:rPr>
                              <m:t>𝐴</m:t>
                            </m:r>
                          </m:sub>
                        </m:sSub>
                      </m:sup>
                    </m:sSup>
                  </m:oMath>
                </a14:m>
                <a:endParaRPr lang="en-US" sz="3600" b="0" dirty="0">
                  <a:ea typeface="Cambria Math" panose="02040503050406030204" pitchFamily="18" charset="0"/>
                </a:endParaRPr>
              </a:p>
              <a:p>
                <a:r>
                  <a:rPr lang="en-US" sz="3600" dirty="0"/>
                  <a:t>       Y =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𝐵</m:t>
                        </m:r>
                      </m:sub>
                    </m:sSub>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 </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2</m:t>
                        </m:r>
                      </m:e>
                      <m:sup>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𝐸</m:t>
                            </m:r>
                          </m:e>
                          <m:sub>
                            <m:r>
                              <a:rPr lang="en-US" sz="3600" b="0" i="1" smtClean="0">
                                <a:latin typeface="Cambria Math" panose="02040503050406030204" pitchFamily="18" charset="0"/>
                                <a:ea typeface="Cambria Math" panose="02040503050406030204" pitchFamily="18" charset="0"/>
                              </a:rPr>
                              <m:t>𝐵</m:t>
                            </m:r>
                          </m:sub>
                        </m:sSub>
                      </m:sup>
                    </m:sSup>
                  </m:oMath>
                </a14:m>
                <a:endParaRPr lang="en-US" sz="3600" b="0" dirty="0">
                  <a:ea typeface="Cambria Math" panose="02040503050406030204" pitchFamily="18" charset="0"/>
                </a:endParaRPr>
              </a:p>
              <a:p>
                <a:r>
                  <a:rPr lang="en-US" sz="3600" dirty="0"/>
                  <a:t>       Z = ?</a:t>
                </a:r>
              </a:p>
              <a:p>
                <a:r>
                  <a:rPr lang="en-US" sz="2800" b="1" dirty="0">
                    <a:solidFill>
                      <a:srgbClr val="FF0000"/>
                    </a:solidFill>
                  </a:rPr>
                  <a:t>Example 1.</a:t>
                </a:r>
              </a:p>
              <a:p>
                <a:r>
                  <a:rPr lang="en-US" sz="3600" dirty="0"/>
                  <a:t>During addition: if Y=0, Z=X =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𝐴</m:t>
                        </m:r>
                      </m:sub>
                    </m:sSub>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 </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2</m:t>
                        </m:r>
                      </m:e>
                      <m:sup>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𝐸</m:t>
                            </m:r>
                          </m:e>
                          <m:sub>
                            <m:r>
                              <a:rPr lang="en-US" sz="3600" b="0" i="1" smtClean="0">
                                <a:latin typeface="Cambria Math" panose="02040503050406030204" pitchFamily="18" charset="0"/>
                                <a:ea typeface="Cambria Math" panose="02040503050406030204" pitchFamily="18" charset="0"/>
                              </a:rPr>
                              <m:t>𝐴</m:t>
                            </m:r>
                          </m:sub>
                        </m:sSub>
                      </m:sup>
                    </m:sSup>
                  </m:oMath>
                </a14:m>
                <a:endParaRPr lang="en-US" sz="3600" dirty="0"/>
              </a:p>
              <a:p>
                <a:r>
                  <a:rPr lang="en-US" sz="3600" dirty="0"/>
                  <a:t>                                   if X=0, Z=Y =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𝐵</m:t>
                        </m:r>
                      </m:sub>
                    </m:sSub>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 </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2</m:t>
                        </m:r>
                      </m:e>
                      <m:sup>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𝐸</m:t>
                            </m:r>
                          </m:e>
                          <m:sub>
                            <m:r>
                              <a:rPr lang="en-US" sz="3600" b="0" i="1" smtClean="0">
                                <a:latin typeface="Cambria Math" panose="02040503050406030204" pitchFamily="18" charset="0"/>
                                <a:ea typeface="Cambria Math" panose="02040503050406030204" pitchFamily="18" charset="0"/>
                              </a:rPr>
                              <m:t>𝐵</m:t>
                            </m:r>
                          </m:sub>
                        </m:sSub>
                      </m:sup>
                    </m:sSup>
                  </m:oMath>
                </a14:m>
                <a:endParaRPr lang="en-US" sz="3600" b="0" dirty="0">
                  <a:ea typeface="Cambria Math" panose="02040503050406030204" pitchFamily="18" charset="0"/>
                </a:endParaRPr>
              </a:p>
              <a:p>
                <a:r>
                  <a:rPr lang="en-US" sz="3600" dirty="0"/>
                  <a:t>During Subtraction: if Y=0, Z=X =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𝐴</m:t>
                        </m:r>
                      </m:sub>
                    </m:sSub>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 </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2</m:t>
                        </m:r>
                      </m:e>
                      <m:sup>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𝐸</m:t>
                            </m:r>
                          </m:e>
                          <m:sub>
                            <m:r>
                              <a:rPr lang="en-US" sz="3600" b="0" i="1" smtClean="0">
                                <a:latin typeface="Cambria Math" panose="02040503050406030204" pitchFamily="18" charset="0"/>
                                <a:ea typeface="Cambria Math" panose="02040503050406030204" pitchFamily="18" charset="0"/>
                              </a:rPr>
                              <m:t>𝐴</m:t>
                            </m:r>
                          </m:sub>
                        </m:sSub>
                      </m:sup>
                    </m:sSup>
                  </m:oMath>
                </a14:m>
                <a:endParaRPr lang="en-US" sz="3600" dirty="0"/>
              </a:p>
              <a:p>
                <a:r>
                  <a:rPr lang="en-US" sz="3600" dirty="0"/>
                  <a:t>                                          if X=0, Z=-Y=-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𝐵</m:t>
                        </m:r>
                      </m:sub>
                    </m:sSub>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 </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2</m:t>
                        </m:r>
                      </m:e>
                      <m:sup>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𝐸</m:t>
                            </m:r>
                          </m:e>
                          <m:sub>
                            <m:r>
                              <a:rPr lang="en-US" sz="3600" b="0" i="1" smtClean="0">
                                <a:latin typeface="Cambria Math" panose="02040503050406030204" pitchFamily="18" charset="0"/>
                                <a:ea typeface="Cambria Math" panose="02040503050406030204" pitchFamily="18" charset="0"/>
                              </a:rPr>
                              <m:t>𝐴</m:t>
                            </m:r>
                          </m:sub>
                        </m:sSub>
                      </m:sup>
                    </m:sSup>
                  </m:oMath>
                </a14:m>
                <a:endParaRPr lang="en-US" sz="3600" b="0" dirty="0">
                  <a:ea typeface="Cambria Math" panose="02040503050406030204" pitchFamily="18" charset="0"/>
                </a:endParaRPr>
              </a:p>
              <a:p>
                <a:endParaRPr lang="en-US" sz="3600" dirty="0"/>
              </a:p>
              <a:p>
                <a:endParaRPr lang="en-US" sz="3600" dirty="0"/>
              </a:p>
            </p:txBody>
          </p:sp>
        </mc:Choice>
        <mc:Fallback xmlns="">
          <p:sp>
            <p:nvSpPr>
              <p:cNvPr id="4" name="TextBox 3">
                <a:extLst>
                  <a:ext uri="{FF2B5EF4-FFF2-40B4-BE49-F238E27FC236}">
                    <a16:creationId xmlns:a16="http://schemas.microsoft.com/office/drawing/2014/main" id="{DE426934-5D39-8C4A-E92F-9DD6AEBAEEFE}"/>
                  </a:ext>
                </a:extLst>
              </p:cNvPr>
              <p:cNvSpPr txBox="1">
                <a:spLocks noRot="1" noChangeAspect="1" noMove="1" noResize="1" noEditPoints="1" noAdjustHandles="1" noChangeArrowheads="1" noChangeShapeType="1" noTextEdit="1"/>
              </p:cNvSpPr>
              <p:nvPr/>
            </p:nvSpPr>
            <p:spPr>
              <a:xfrm>
                <a:off x="569343" y="483079"/>
                <a:ext cx="9068958" cy="5632311"/>
              </a:xfrm>
              <a:prstGeom prst="rect">
                <a:avLst/>
              </a:prstGeom>
              <a:blipFill>
                <a:blip r:embed="rId2"/>
                <a:stretch>
                  <a:fillRect l="-2016" t="-1515"/>
                </a:stretch>
              </a:blipFill>
            </p:spPr>
            <p:txBody>
              <a:bodyPr/>
              <a:lstStyle/>
              <a:p>
                <a:r>
                  <a:rPr lang="en-US">
                    <a:noFill/>
                  </a:rPr>
                  <a:t> </a:t>
                </a:r>
              </a:p>
            </p:txBody>
          </p:sp>
        </mc:Fallback>
      </mc:AlternateContent>
    </p:spTree>
    <p:extLst>
      <p:ext uri="{BB962C8B-B14F-4D97-AF65-F5344CB8AC3E}">
        <p14:creationId xmlns:p14="http://schemas.microsoft.com/office/powerpoint/2010/main" val="1019111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1159</Words>
  <Application>Microsoft Office PowerPoint</Application>
  <PresentationFormat>Widescreen</PresentationFormat>
  <Paragraphs>176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Cambria Math</vt:lpstr>
      <vt:lpstr>Wingdings</vt:lpstr>
      <vt:lpstr>Office Theme</vt:lpstr>
      <vt:lpstr>Representation of Floating-Point Number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Fahad Ahammed</dc:creator>
  <cp:lastModifiedBy>Dr. Md. Nawab Yousuf Ali</cp:lastModifiedBy>
  <cp:revision>47</cp:revision>
  <dcterms:created xsi:type="dcterms:W3CDTF">2024-07-15T14:04:45Z</dcterms:created>
  <dcterms:modified xsi:type="dcterms:W3CDTF">2024-08-27T11:09:34Z</dcterms:modified>
</cp:coreProperties>
</file>