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56" r:id="rId5"/>
    <p:sldId id="288" r:id="rId6"/>
    <p:sldId id="289" r:id="rId7"/>
    <p:sldId id="291" r:id="rId8"/>
    <p:sldId id="290"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112" d="100"/>
          <a:sy n="112" d="100"/>
        </p:scale>
        <p:origin x="1014" y="10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11/14/2024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9DA40-5304-874E-5D86-2824CE66C8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AABC7E-DBB0-FC3A-0689-5C5DA55FEA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388F24-D1EF-0D01-BA8F-8C309B45DD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BA73B4-065A-59D6-CAD3-82FDAA8D379A}"/>
              </a:ext>
            </a:extLst>
          </p:cNvPr>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475564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72A2F-B96D-05B7-EFF6-9304138C4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09D356-DB45-EDB2-34B9-32A9C03970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1E5FBA-814F-EA1C-D336-1F56509C25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774AE0-E018-2598-3864-F53DFFD35D9C}"/>
              </a:ext>
            </a:extLst>
          </p:cNvPr>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89384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F2BF7-7915-36B5-CDB9-D202A01D0E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DF180B-5FA8-EAAD-B69A-0A913CBEA3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D6D654-21EA-75D0-E564-A1D07D1131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69D32F-8799-4154-E67F-A64657C381E3}"/>
              </a:ext>
            </a:extLst>
          </p:cNvPr>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33080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61D48-E45C-5CA3-B47B-39F03B1354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E8604-0833-D3F4-6637-B0485CE01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2BEB0D-CD49-ECC7-6849-DFCE6C5F41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BCB0DC-6B6C-02FF-1DD7-BA8FF1E23675}"/>
              </a:ext>
            </a:extLst>
          </p:cNvPr>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437958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11/14/2024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11/14/2024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11/14/2024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11/14/2024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11/14/2024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11/14/2024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11/14/2024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11/14/2024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11/14/2024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11/14/2024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11/14/2024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11/14/2024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405388" y="1023657"/>
            <a:ext cx="9501995" cy="1107996"/>
          </a:xfrm>
        </p:spPr>
        <p:txBody>
          <a:bodyPr wrap="square" lIns="0" tIns="0" rIns="0" bIns="0" anchor="t">
            <a:spAutoFit/>
          </a:bodyPr>
          <a:lstStyle/>
          <a:p>
            <a:r>
              <a:rPr lang="en-US" sz="4800" b="1" dirty="0">
                <a:solidFill>
                  <a:schemeClr val="bg1"/>
                </a:solidFill>
              </a:rPr>
              <a:t>ONLINE FOOD DELIVERY SYSTEM</a:t>
            </a:r>
            <a:br>
              <a:rPr lang="en-US" sz="4800" dirty="0">
                <a:solidFill>
                  <a:schemeClr val="bg1"/>
                </a:solidFill>
              </a:rPr>
            </a:br>
            <a:r>
              <a:rPr lang="en-US" sz="3200" dirty="0">
                <a:solidFill>
                  <a:schemeClr val="accent4"/>
                </a:solidFill>
              </a:rPr>
              <a:t>LAB 02</a:t>
            </a:r>
            <a:endParaRPr lang="en-US" sz="4800"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852704" y="-1750364"/>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85643" y="-30250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7215089" y="188264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itle 1">
            <a:extLst>
              <a:ext uri="{FF2B5EF4-FFF2-40B4-BE49-F238E27FC236}">
                <a16:creationId xmlns:a16="http://schemas.microsoft.com/office/drawing/2014/main" id="{BBF47927-1A9E-34AA-C0D5-3911BC2C7948}"/>
              </a:ext>
            </a:extLst>
          </p:cNvPr>
          <p:cNvSpPr txBox="1">
            <a:spLocks/>
          </p:cNvSpPr>
          <p:nvPr/>
        </p:nvSpPr>
        <p:spPr>
          <a:xfrm>
            <a:off x="228600" y="222964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GROUP 01</a:t>
            </a:r>
            <a:endParaRPr lang="en-US" sz="2800" dirty="0">
              <a:solidFill>
                <a:schemeClr val="bg1"/>
              </a:solidFill>
            </a:endParaRPr>
          </a:p>
        </p:txBody>
      </p:sp>
      <p:sp>
        <p:nvSpPr>
          <p:cNvPr id="12" name="Text Placeholder 9">
            <a:extLst>
              <a:ext uri="{FF2B5EF4-FFF2-40B4-BE49-F238E27FC236}">
                <a16:creationId xmlns:a16="http://schemas.microsoft.com/office/drawing/2014/main" id="{5F1CE56D-80D6-31B8-7D1F-BA0D0FD8BF11}"/>
              </a:ext>
            </a:extLst>
          </p:cNvPr>
          <p:cNvSpPr txBox="1">
            <a:spLocks/>
          </p:cNvSpPr>
          <p:nvPr/>
        </p:nvSpPr>
        <p:spPr>
          <a:xfrm>
            <a:off x="1310445" y="3122896"/>
            <a:ext cx="6718300" cy="3050642"/>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bg1"/>
                </a:solidFill>
              </a:rPr>
              <a:t>Presented By</a:t>
            </a:r>
          </a:p>
          <a:p>
            <a:pPr marL="0" indent="0">
              <a:buNone/>
            </a:pPr>
            <a:endParaRPr lang="en-US" sz="2400" dirty="0">
              <a:solidFill>
                <a:schemeClr val="bg1"/>
              </a:solidFill>
            </a:endParaRPr>
          </a:p>
          <a:p>
            <a:pPr marL="0" indent="0">
              <a:buNone/>
            </a:pPr>
            <a:r>
              <a:rPr lang="en-US" sz="2400" dirty="0">
                <a:solidFill>
                  <a:schemeClr val="bg1"/>
                </a:solidFill>
              </a:rPr>
              <a:t>Arun Jyoti Mondal		 - 2020-3-60-064</a:t>
            </a:r>
          </a:p>
          <a:p>
            <a:pPr marL="0" indent="0">
              <a:buNone/>
            </a:pPr>
            <a:r>
              <a:rPr lang="en-US" sz="2400" dirty="0">
                <a:solidFill>
                  <a:schemeClr val="bg1"/>
                </a:solidFill>
              </a:rPr>
              <a:t>Md </a:t>
            </a:r>
            <a:r>
              <a:rPr lang="en-US" sz="2400" dirty="0" err="1">
                <a:solidFill>
                  <a:schemeClr val="bg1"/>
                </a:solidFill>
              </a:rPr>
              <a:t>Sifatullah</a:t>
            </a:r>
            <a:r>
              <a:rPr lang="en-US" sz="2400" dirty="0">
                <a:solidFill>
                  <a:schemeClr val="bg1"/>
                </a:solidFill>
              </a:rPr>
              <a:t> Sheikh 	 	 - 2022-1-60-029</a:t>
            </a:r>
          </a:p>
          <a:p>
            <a:pPr marL="0" indent="0">
              <a:buNone/>
            </a:pPr>
            <a:r>
              <a:rPr lang="en-US" sz="2400" dirty="0" err="1">
                <a:solidFill>
                  <a:schemeClr val="bg1"/>
                </a:solidFill>
              </a:rPr>
              <a:t>Nuzath</a:t>
            </a:r>
            <a:r>
              <a:rPr lang="en-US" sz="2400" dirty="0">
                <a:solidFill>
                  <a:schemeClr val="bg1"/>
                </a:solidFill>
              </a:rPr>
              <a:t> Tabassum Arthi 	 - 2022-1-60-185</a:t>
            </a:r>
          </a:p>
          <a:p>
            <a:pPr marL="0" indent="0">
              <a:buNone/>
            </a:pPr>
            <a:r>
              <a:rPr lang="en-US" sz="2400" dirty="0">
                <a:solidFill>
                  <a:schemeClr val="bg1"/>
                </a:solidFill>
              </a:rPr>
              <a:t>Urmi </a:t>
            </a:r>
            <a:r>
              <a:rPr lang="en-US" sz="2400" dirty="0" err="1">
                <a:solidFill>
                  <a:schemeClr val="bg1"/>
                </a:solidFill>
              </a:rPr>
              <a:t>Kirtania</a:t>
            </a:r>
            <a:r>
              <a:rPr lang="en-US" sz="2400" dirty="0">
                <a:solidFill>
                  <a:schemeClr val="bg1"/>
                </a:solidFill>
              </a:rPr>
              <a:t>	            	 - 2022-1-60-184</a:t>
            </a:r>
          </a:p>
          <a:p>
            <a:pPr marL="0" indent="0">
              <a:buNone/>
            </a:pPr>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p:txBody>
      </p:sp>
      <p:sp>
        <p:nvSpPr>
          <p:cNvPr id="13" name="Text Placeholder 9">
            <a:extLst>
              <a:ext uri="{FF2B5EF4-FFF2-40B4-BE49-F238E27FC236}">
                <a16:creationId xmlns:a16="http://schemas.microsoft.com/office/drawing/2014/main" id="{A1F3A0B3-C322-5AF5-594D-B1717C655FFD}"/>
              </a:ext>
            </a:extLst>
          </p:cNvPr>
          <p:cNvSpPr txBox="1">
            <a:spLocks/>
          </p:cNvSpPr>
          <p:nvPr/>
        </p:nvSpPr>
        <p:spPr>
          <a:xfrm>
            <a:off x="1310447" y="4886899"/>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solidFill>
                <a:schemeClr val="bg1"/>
              </a:solidFill>
            </a:endParaRPr>
          </a:p>
        </p:txBody>
      </p:sp>
      <p:sp>
        <p:nvSpPr>
          <p:cNvPr id="14" name="Text Placeholder 9">
            <a:extLst>
              <a:ext uri="{FF2B5EF4-FFF2-40B4-BE49-F238E27FC236}">
                <a16:creationId xmlns:a16="http://schemas.microsoft.com/office/drawing/2014/main" id="{47B749B4-5188-3865-0017-C55E174AE70D}"/>
              </a:ext>
            </a:extLst>
          </p:cNvPr>
          <p:cNvSpPr txBox="1">
            <a:spLocks/>
          </p:cNvSpPr>
          <p:nvPr/>
        </p:nvSpPr>
        <p:spPr>
          <a:xfrm>
            <a:off x="1310446" y="5385388"/>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solidFill>
                <a:schemeClr val="bg1"/>
              </a:solidFill>
            </a:endParaRPr>
          </a:p>
        </p:txBody>
      </p:sp>
      <p:sp>
        <p:nvSpPr>
          <p:cNvPr id="15" name="Text Placeholder 9">
            <a:extLst>
              <a:ext uri="{FF2B5EF4-FFF2-40B4-BE49-F238E27FC236}">
                <a16:creationId xmlns:a16="http://schemas.microsoft.com/office/drawing/2014/main" id="{9C049744-893A-B3E4-0BC3-C2A6C7808AE1}"/>
              </a:ext>
            </a:extLst>
          </p:cNvPr>
          <p:cNvSpPr txBox="1">
            <a:spLocks/>
          </p:cNvSpPr>
          <p:nvPr/>
        </p:nvSpPr>
        <p:spPr>
          <a:xfrm>
            <a:off x="8375630" y="3122896"/>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bg1"/>
                </a:solidFill>
              </a:rPr>
              <a:t>Presented To</a:t>
            </a:r>
          </a:p>
        </p:txBody>
      </p:sp>
      <p:sp>
        <p:nvSpPr>
          <p:cNvPr id="16" name="Text Placeholder 9">
            <a:extLst>
              <a:ext uri="{FF2B5EF4-FFF2-40B4-BE49-F238E27FC236}">
                <a16:creationId xmlns:a16="http://schemas.microsoft.com/office/drawing/2014/main" id="{13965507-8287-D1E2-043E-F224941B425F}"/>
              </a:ext>
            </a:extLst>
          </p:cNvPr>
          <p:cNvSpPr txBox="1">
            <a:spLocks/>
          </p:cNvSpPr>
          <p:nvPr/>
        </p:nvSpPr>
        <p:spPr>
          <a:xfrm>
            <a:off x="8166705" y="4221197"/>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solidFill>
              </a:rPr>
              <a:t>Dr. Shamim H. Ripon</a:t>
            </a:r>
          </a:p>
        </p:txBody>
      </p:sp>
      <p:sp>
        <p:nvSpPr>
          <p:cNvPr id="17" name="Text Placeholder 9">
            <a:extLst>
              <a:ext uri="{FF2B5EF4-FFF2-40B4-BE49-F238E27FC236}">
                <a16:creationId xmlns:a16="http://schemas.microsoft.com/office/drawing/2014/main" id="{AF5BFC75-658F-FA1D-DEE4-E1B88162C877}"/>
              </a:ext>
            </a:extLst>
          </p:cNvPr>
          <p:cNvSpPr txBox="1">
            <a:spLocks/>
          </p:cNvSpPr>
          <p:nvPr/>
        </p:nvSpPr>
        <p:spPr>
          <a:xfrm>
            <a:off x="1310448" y="4436689"/>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solidFill>
                <a:schemeClr val="bg1"/>
              </a:solidFill>
            </a:endParaRPr>
          </a:p>
        </p:txBody>
      </p:sp>
      <p:sp>
        <p:nvSpPr>
          <p:cNvPr id="18" name="Text Placeholder 9">
            <a:extLst>
              <a:ext uri="{FF2B5EF4-FFF2-40B4-BE49-F238E27FC236}">
                <a16:creationId xmlns:a16="http://schemas.microsoft.com/office/drawing/2014/main" id="{F3D15E83-0A52-9A7B-6EA4-881287B48020}"/>
              </a:ext>
            </a:extLst>
          </p:cNvPr>
          <p:cNvSpPr txBox="1">
            <a:spLocks/>
          </p:cNvSpPr>
          <p:nvPr/>
        </p:nvSpPr>
        <p:spPr>
          <a:xfrm>
            <a:off x="8166705" y="4946068"/>
            <a:ext cx="4105194"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1"/>
                </a:solidFill>
              </a:rPr>
              <a:t>Professor</a:t>
            </a:r>
            <a:endParaRPr lang="en-US" sz="2400" dirty="0">
              <a:solidFill>
                <a:schemeClr val="bg1"/>
              </a:solidFill>
            </a:endParaRPr>
          </a:p>
        </p:txBody>
      </p:sp>
      <p:sp>
        <p:nvSpPr>
          <p:cNvPr id="19" name="Text Placeholder 9">
            <a:extLst>
              <a:ext uri="{FF2B5EF4-FFF2-40B4-BE49-F238E27FC236}">
                <a16:creationId xmlns:a16="http://schemas.microsoft.com/office/drawing/2014/main" id="{B1703B4B-96B8-EB4F-4071-08C30082B5C7}"/>
              </a:ext>
            </a:extLst>
          </p:cNvPr>
          <p:cNvSpPr txBox="1">
            <a:spLocks/>
          </p:cNvSpPr>
          <p:nvPr/>
        </p:nvSpPr>
        <p:spPr>
          <a:xfrm>
            <a:off x="8166705" y="5341091"/>
            <a:ext cx="4105194"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rPr>
              <a:t>East West University</a:t>
            </a:r>
          </a:p>
        </p:txBody>
      </p:sp>
      <p:cxnSp>
        <p:nvCxnSpPr>
          <p:cNvPr id="20" name="Straight Connector 19">
            <a:extLst>
              <a:ext uri="{FF2B5EF4-FFF2-40B4-BE49-F238E27FC236}">
                <a16:creationId xmlns:a16="http://schemas.microsoft.com/office/drawing/2014/main" id="{F7B68FA6-B0BA-36A0-C812-04D7786FEFD3}"/>
              </a:ext>
            </a:extLst>
          </p:cNvPr>
          <p:cNvCxnSpPr>
            <a:cxnSpLocks/>
          </p:cNvCxnSpPr>
          <p:nvPr/>
        </p:nvCxnSpPr>
        <p:spPr>
          <a:xfrm>
            <a:off x="7652551" y="3122896"/>
            <a:ext cx="0" cy="31181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84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down)">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3" grpId="0"/>
      <p:bldP spid="12" grpId="0"/>
      <p:bldP spid="15" grpId="0"/>
      <p:bldP spid="16"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82DCE166-2CA5-8D97-BAF1-A88F767C748A}"/>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51E197C1-C292-89C9-9C84-A00556D631BB}"/>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9FCF3CDD-D86C-94A0-528D-BF0022E57FE5}"/>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C09CF0FA-BE26-482F-CBF1-0B8027AF6A69}"/>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Table 3">
            <a:extLst>
              <a:ext uri="{FF2B5EF4-FFF2-40B4-BE49-F238E27FC236}">
                <a16:creationId xmlns:a16="http://schemas.microsoft.com/office/drawing/2014/main" id="{578F6670-72FE-0B62-7592-7BDC8FFA8648}"/>
              </a:ext>
            </a:extLst>
          </p:cNvPr>
          <p:cNvGraphicFramePr>
            <a:graphicFrameLocks noGrp="1"/>
          </p:cNvGraphicFramePr>
          <p:nvPr>
            <p:extLst>
              <p:ext uri="{D42A27DB-BD31-4B8C-83A1-F6EECF244321}">
                <p14:modId xmlns:p14="http://schemas.microsoft.com/office/powerpoint/2010/main" val="2277611898"/>
              </p:ext>
            </p:extLst>
          </p:nvPr>
        </p:nvGraphicFramePr>
        <p:xfrm>
          <a:off x="1441947" y="1459608"/>
          <a:ext cx="9293727" cy="4174747"/>
        </p:xfrm>
        <a:graphic>
          <a:graphicData uri="http://schemas.openxmlformats.org/drawingml/2006/table">
            <a:tbl>
              <a:tblPr firstRow="1" bandRow="1">
                <a:tableStyleId>{F5AB1C69-6EDB-4FF4-983F-18BD219EF322}</a:tableStyleId>
              </a:tblPr>
              <a:tblGrid>
                <a:gridCol w="1229388">
                  <a:extLst>
                    <a:ext uri="{9D8B030D-6E8A-4147-A177-3AD203B41FA5}">
                      <a16:colId xmlns:a16="http://schemas.microsoft.com/office/drawing/2014/main" val="826542838"/>
                    </a:ext>
                  </a:extLst>
                </a:gridCol>
                <a:gridCol w="3417475">
                  <a:extLst>
                    <a:ext uri="{9D8B030D-6E8A-4147-A177-3AD203B41FA5}">
                      <a16:colId xmlns:a16="http://schemas.microsoft.com/office/drawing/2014/main" val="929438914"/>
                    </a:ext>
                  </a:extLst>
                </a:gridCol>
                <a:gridCol w="2323432">
                  <a:extLst>
                    <a:ext uri="{9D8B030D-6E8A-4147-A177-3AD203B41FA5}">
                      <a16:colId xmlns:a16="http://schemas.microsoft.com/office/drawing/2014/main" val="2219452605"/>
                    </a:ext>
                  </a:extLst>
                </a:gridCol>
                <a:gridCol w="2323432">
                  <a:extLst>
                    <a:ext uri="{9D8B030D-6E8A-4147-A177-3AD203B41FA5}">
                      <a16:colId xmlns:a16="http://schemas.microsoft.com/office/drawing/2014/main" val="918501193"/>
                    </a:ext>
                  </a:extLst>
                </a:gridCol>
              </a:tblGrid>
              <a:tr h="370840">
                <a:tc>
                  <a:txBody>
                    <a:bodyPr/>
                    <a:lstStyle/>
                    <a:p>
                      <a:pPr algn="ctr"/>
                      <a:r>
                        <a:rPr lang="en-US" dirty="0"/>
                        <a:t>No.</a:t>
                      </a:r>
                    </a:p>
                  </a:txBody>
                  <a:tcPr/>
                </a:tc>
                <a:tc>
                  <a:txBody>
                    <a:bodyPr/>
                    <a:lstStyle/>
                    <a:p>
                      <a:pPr algn="ctr"/>
                      <a:r>
                        <a:rPr lang="en-US" dirty="0"/>
                        <a:t>Task</a:t>
                      </a:r>
                    </a:p>
                  </a:txBody>
                  <a:tcPr/>
                </a:tc>
                <a:tc>
                  <a:txBody>
                    <a:bodyPr/>
                    <a:lstStyle/>
                    <a:p>
                      <a:pPr algn="ctr"/>
                      <a:r>
                        <a:rPr lang="en-US" dirty="0"/>
                        <a:t>Predecessor</a:t>
                      </a:r>
                    </a:p>
                  </a:txBody>
                  <a:tcPr/>
                </a:tc>
                <a:tc>
                  <a:txBody>
                    <a:bodyPr/>
                    <a:lstStyle/>
                    <a:p>
                      <a:pPr algn="ctr"/>
                      <a:r>
                        <a:rPr lang="en-US" dirty="0"/>
                        <a:t>Duration</a:t>
                      </a:r>
                    </a:p>
                  </a:txBody>
                  <a:tcPr/>
                </a:tc>
                <a:extLst>
                  <a:ext uri="{0D108BD9-81ED-4DB2-BD59-A6C34878D82A}">
                    <a16:rowId xmlns:a16="http://schemas.microsoft.com/office/drawing/2014/main" val="3223194148"/>
                  </a:ext>
                </a:extLst>
              </a:tr>
              <a:tr h="370840">
                <a:tc>
                  <a:txBody>
                    <a:bodyPr/>
                    <a:lstStyle/>
                    <a:p>
                      <a:pPr algn="ctr"/>
                      <a:r>
                        <a:rPr lang="en-US" dirty="0"/>
                        <a:t>A</a:t>
                      </a:r>
                    </a:p>
                  </a:txBody>
                  <a:tcPr/>
                </a:tc>
                <a:tc>
                  <a:txBody>
                    <a:bodyPr/>
                    <a:lstStyle/>
                    <a:p>
                      <a:pPr algn="ctr"/>
                      <a:r>
                        <a:rPr lang="en-US" dirty="0"/>
                        <a:t>Homepage</a:t>
                      </a:r>
                    </a:p>
                  </a:txBody>
                  <a:tcPr/>
                </a:tc>
                <a:tc>
                  <a:txBody>
                    <a:bodyPr/>
                    <a:lstStyle/>
                    <a:p>
                      <a:pPr algn="ctr"/>
                      <a:r>
                        <a:rPr lang="en-US" dirty="0"/>
                        <a:t>…</a:t>
                      </a:r>
                    </a:p>
                  </a:txBody>
                  <a:tcPr/>
                </a:tc>
                <a:tc>
                  <a:txBody>
                    <a:bodyPr/>
                    <a:lstStyle/>
                    <a:p>
                      <a:pPr algn="ctr"/>
                      <a:r>
                        <a:rPr lang="en-US" dirty="0"/>
                        <a:t>4</a:t>
                      </a:r>
                    </a:p>
                  </a:txBody>
                  <a:tcPr/>
                </a:tc>
                <a:extLst>
                  <a:ext uri="{0D108BD9-81ED-4DB2-BD59-A6C34878D82A}">
                    <a16:rowId xmlns:a16="http://schemas.microsoft.com/office/drawing/2014/main" val="2223755888"/>
                  </a:ext>
                </a:extLst>
              </a:tr>
              <a:tr h="370840">
                <a:tc>
                  <a:txBody>
                    <a:bodyPr/>
                    <a:lstStyle/>
                    <a:p>
                      <a:pPr algn="ctr"/>
                      <a:r>
                        <a:rPr lang="en-US" dirty="0"/>
                        <a:t>B</a:t>
                      </a:r>
                    </a:p>
                  </a:txBody>
                  <a:tcPr/>
                </a:tc>
                <a:tc>
                  <a:txBody>
                    <a:bodyPr/>
                    <a:lstStyle/>
                    <a:p>
                      <a:pPr algn="ctr"/>
                      <a:r>
                        <a:rPr lang="en-US" dirty="0"/>
                        <a:t>Customer Dashboard</a:t>
                      </a:r>
                    </a:p>
                  </a:txBody>
                  <a:tcPr/>
                </a:tc>
                <a:tc>
                  <a:txBody>
                    <a:bodyPr/>
                    <a:lstStyle/>
                    <a:p>
                      <a:pPr algn="ctr"/>
                      <a:r>
                        <a:rPr lang="en-US" dirty="0"/>
                        <a:t>A</a:t>
                      </a:r>
                    </a:p>
                  </a:txBody>
                  <a:tcPr/>
                </a:tc>
                <a:tc>
                  <a:txBody>
                    <a:bodyPr/>
                    <a:lstStyle/>
                    <a:p>
                      <a:pPr algn="ctr"/>
                      <a:r>
                        <a:rPr lang="en-US" dirty="0"/>
                        <a:t>7</a:t>
                      </a:r>
                    </a:p>
                  </a:txBody>
                  <a:tcPr/>
                </a:tc>
                <a:extLst>
                  <a:ext uri="{0D108BD9-81ED-4DB2-BD59-A6C34878D82A}">
                    <a16:rowId xmlns:a16="http://schemas.microsoft.com/office/drawing/2014/main" val="2248544562"/>
                  </a:ext>
                </a:extLst>
              </a:tr>
              <a:tr h="466347">
                <a:tc>
                  <a:txBody>
                    <a:bodyPr/>
                    <a:lstStyle/>
                    <a:p>
                      <a:pPr algn="ctr"/>
                      <a:r>
                        <a:rPr lang="en-US" dirty="0"/>
                        <a:t>C</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Restaurant Dashboard</a:t>
                      </a:r>
                    </a:p>
                  </a:txBody>
                  <a:tcPr/>
                </a:tc>
                <a:tc>
                  <a:txBody>
                    <a:bodyPr/>
                    <a:lstStyle/>
                    <a:p>
                      <a:pPr algn="ctr"/>
                      <a:r>
                        <a:rPr lang="en-GB" dirty="0"/>
                        <a:t>A</a:t>
                      </a:r>
                      <a:endParaRPr lang="en-US" dirty="0"/>
                    </a:p>
                  </a:txBody>
                  <a:tcPr/>
                </a:tc>
                <a:tc>
                  <a:txBody>
                    <a:bodyPr/>
                    <a:lstStyle/>
                    <a:p>
                      <a:pPr algn="ctr"/>
                      <a:r>
                        <a:rPr lang="en-GB" dirty="0"/>
                        <a:t>5</a:t>
                      </a:r>
                      <a:endParaRPr lang="en-US" dirty="0"/>
                    </a:p>
                  </a:txBody>
                  <a:tcPr/>
                </a:tc>
                <a:extLst>
                  <a:ext uri="{0D108BD9-81ED-4DB2-BD59-A6C34878D82A}">
                    <a16:rowId xmlns:a16="http://schemas.microsoft.com/office/drawing/2014/main" val="1887280578"/>
                  </a:ext>
                </a:extLst>
              </a:tr>
              <a:tr h="370840">
                <a:tc>
                  <a:txBody>
                    <a:bodyPr/>
                    <a:lstStyle/>
                    <a:p>
                      <a:pPr algn="ctr"/>
                      <a:r>
                        <a:rPr lang="en-US" dirty="0"/>
                        <a:t>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Rider Dashboard</a:t>
                      </a:r>
                    </a:p>
                  </a:txBody>
                  <a:tcPr/>
                </a:tc>
                <a:tc>
                  <a:txBody>
                    <a:bodyPr/>
                    <a:lstStyle/>
                    <a:p>
                      <a:pPr algn="ctr"/>
                      <a:r>
                        <a:rPr lang="en-GB" dirty="0"/>
                        <a:t>A</a:t>
                      </a:r>
                      <a:endParaRPr lang="en-US" dirty="0"/>
                    </a:p>
                  </a:txBody>
                  <a:tcPr/>
                </a:tc>
                <a:tc>
                  <a:txBody>
                    <a:bodyPr/>
                    <a:lstStyle/>
                    <a:p>
                      <a:pPr algn="ctr"/>
                      <a:r>
                        <a:rPr lang="en-GB" dirty="0"/>
                        <a:t>3</a:t>
                      </a:r>
                      <a:endParaRPr lang="en-US" dirty="0"/>
                    </a:p>
                  </a:txBody>
                  <a:tcPr/>
                </a:tc>
                <a:extLst>
                  <a:ext uri="{0D108BD9-81ED-4DB2-BD59-A6C34878D82A}">
                    <a16:rowId xmlns:a16="http://schemas.microsoft.com/office/drawing/2014/main" val="2144083823"/>
                  </a:ext>
                </a:extLst>
              </a:tr>
              <a:tr h="370840">
                <a:tc>
                  <a:txBody>
                    <a:bodyPr/>
                    <a:lstStyle/>
                    <a:p>
                      <a:pPr algn="ctr"/>
                      <a:r>
                        <a:rPr lang="en-US" dirty="0"/>
                        <a:t>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Admin Dashboard</a:t>
                      </a:r>
                    </a:p>
                  </a:txBody>
                  <a:tcPr/>
                </a:tc>
                <a:tc>
                  <a:txBody>
                    <a:bodyPr/>
                    <a:lstStyle/>
                    <a:p>
                      <a:pPr algn="ctr"/>
                      <a:r>
                        <a:rPr lang="en-GB" dirty="0"/>
                        <a:t>A</a:t>
                      </a:r>
                      <a:endParaRPr lang="en-US" dirty="0"/>
                    </a:p>
                  </a:txBody>
                  <a:tcPr/>
                </a:tc>
                <a:tc>
                  <a:txBody>
                    <a:bodyPr/>
                    <a:lstStyle/>
                    <a:p>
                      <a:pPr algn="ctr"/>
                      <a:r>
                        <a:rPr lang="en-GB" dirty="0"/>
                        <a:t>5</a:t>
                      </a:r>
                      <a:endParaRPr lang="en-US" dirty="0"/>
                    </a:p>
                  </a:txBody>
                  <a:tcPr/>
                </a:tc>
                <a:extLst>
                  <a:ext uri="{0D108BD9-81ED-4DB2-BD59-A6C34878D82A}">
                    <a16:rowId xmlns:a16="http://schemas.microsoft.com/office/drawing/2014/main" val="2614095728"/>
                  </a:ext>
                </a:extLst>
              </a:tr>
              <a:tr h="370840">
                <a:tc>
                  <a:txBody>
                    <a:bodyPr/>
                    <a:lstStyle/>
                    <a:p>
                      <a:pPr algn="ctr"/>
                      <a:r>
                        <a:rPr lang="en-US" dirty="0"/>
                        <a:t>F</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Terms &amp; Condition; Contact Us</a:t>
                      </a:r>
                    </a:p>
                  </a:txBody>
                  <a:tcPr/>
                </a:tc>
                <a:tc>
                  <a:txBody>
                    <a:bodyPr/>
                    <a:lstStyle/>
                    <a:p>
                      <a:pPr algn="ctr"/>
                      <a:r>
                        <a:rPr lang="en-GB" dirty="0"/>
                        <a:t>A</a:t>
                      </a:r>
                      <a:endParaRPr lang="en-US" dirty="0"/>
                    </a:p>
                  </a:txBody>
                  <a:tcPr/>
                </a:tc>
                <a:tc>
                  <a:txBody>
                    <a:bodyPr/>
                    <a:lstStyle/>
                    <a:p>
                      <a:pPr algn="ctr"/>
                      <a:r>
                        <a:rPr lang="en-GB" dirty="0"/>
                        <a:t>1</a:t>
                      </a:r>
                      <a:endParaRPr lang="en-US" dirty="0"/>
                    </a:p>
                  </a:txBody>
                  <a:tcPr/>
                </a:tc>
                <a:extLst>
                  <a:ext uri="{0D108BD9-81ED-4DB2-BD59-A6C34878D82A}">
                    <a16:rowId xmlns:a16="http://schemas.microsoft.com/office/drawing/2014/main" val="3417718186"/>
                  </a:ext>
                </a:extLst>
              </a:tr>
              <a:tr h="370840">
                <a:tc>
                  <a:txBody>
                    <a:bodyPr/>
                    <a:lstStyle/>
                    <a:p>
                      <a:pPr algn="ctr"/>
                      <a:r>
                        <a:rPr lang="en-US" dirty="0"/>
                        <a:t>G</a:t>
                      </a:r>
                    </a:p>
                  </a:txBody>
                  <a:tcPr/>
                </a:tc>
                <a:tc>
                  <a:txBody>
                    <a:bodyPr/>
                    <a:lstStyle/>
                    <a:p>
                      <a:pPr algn="ctr"/>
                      <a:r>
                        <a:rPr lang="en-US" dirty="0"/>
                        <a:t>Restaurant Menu</a:t>
                      </a:r>
                    </a:p>
                  </a:txBody>
                  <a:tcPr/>
                </a:tc>
                <a:tc>
                  <a:txBody>
                    <a:bodyPr/>
                    <a:lstStyle/>
                    <a:p>
                      <a:pPr algn="ctr"/>
                      <a:r>
                        <a:rPr lang="en-US" dirty="0"/>
                        <a:t>B</a:t>
                      </a:r>
                    </a:p>
                  </a:txBody>
                  <a:tcPr/>
                </a:tc>
                <a:tc>
                  <a:txBody>
                    <a:bodyPr/>
                    <a:lstStyle/>
                    <a:p>
                      <a:pPr algn="ctr"/>
                      <a:r>
                        <a:rPr lang="en-GB" dirty="0"/>
                        <a:t>3</a:t>
                      </a:r>
                      <a:endParaRPr lang="en-US" dirty="0"/>
                    </a:p>
                  </a:txBody>
                  <a:tcPr/>
                </a:tc>
                <a:extLst>
                  <a:ext uri="{0D108BD9-81ED-4DB2-BD59-A6C34878D82A}">
                    <a16:rowId xmlns:a16="http://schemas.microsoft.com/office/drawing/2014/main" val="4284200743"/>
                  </a:ext>
                </a:extLst>
              </a:tr>
              <a:tr h="370840">
                <a:tc>
                  <a:txBody>
                    <a:bodyPr/>
                    <a:lstStyle/>
                    <a:p>
                      <a:pPr algn="ctr"/>
                      <a:r>
                        <a:rPr lang="en-US" dirty="0"/>
                        <a:t>H</a:t>
                      </a:r>
                    </a:p>
                  </a:txBody>
                  <a:tcPr/>
                </a:tc>
                <a:tc>
                  <a:txBody>
                    <a:bodyPr/>
                    <a:lstStyle/>
                    <a:p>
                      <a:pPr algn="ctr"/>
                      <a:r>
                        <a:rPr lang="en-US" dirty="0"/>
                        <a:t>Order Status</a:t>
                      </a:r>
                    </a:p>
                  </a:txBody>
                  <a:tcPr/>
                </a:tc>
                <a:tc>
                  <a:txBody>
                    <a:bodyPr/>
                    <a:lstStyle/>
                    <a:p>
                      <a:pPr algn="ctr"/>
                      <a:r>
                        <a:rPr lang="en-US" dirty="0"/>
                        <a:t>B,C,D,E</a:t>
                      </a:r>
                    </a:p>
                  </a:txBody>
                  <a:tcPr/>
                </a:tc>
                <a:tc>
                  <a:txBody>
                    <a:bodyPr/>
                    <a:lstStyle/>
                    <a:p>
                      <a:pPr algn="ctr"/>
                      <a:r>
                        <a:rPr lang="en-GB" dirty="0"/>
                        <a:t>5</a:t>
                      </a:r>
                      <a:endParaRPr lang="en-US" dirty="0"/>
                    </a:p>
                  </a:txBody>
                  <a:tcPr/>
                </a:tc>
                <a:extLst>
                  <a:ext uri="{0D108BD9-81ED-4DB2-BD59-A6C34878D82A}">
                    <a16:rowId xmlns:a16="http://schemas.microsoft.com/office/drawing/2014/main" val="1379317143"/>
                  </a:ext>
                </a:extLst>
              </a:tr>
              <a:tr h="370840">
                <a:tc>
                  <a:txBody>
                    <a:bodyPr/>
                    <a:lstStyle/>
                    <a:p>
                      <a:pPr algn="ctr"/>
                      <a:r>
                        <a:rPr lang="en-US" dirty="0"/>
                        <a:t>I</a:t>
                      </a:r>
                    </a:p>
                  </a:txBody>
                  <a:tcPr/>
                </a:tc>
                <a:tc>
                  <a:txBody>
                    <a:bodyPr/>
                    <a:lstStyle/>
                    <a:p>
                      <a:pPr algn="ctr"/>
                      <a:r>
                        <a:rPr lang="en-US" dirty="0"/>
                        <a:t>Shopping Cart</a:t>
                      </a:r>
                    </a:p>
                  </a:txBody>
                  <a:tcPr/>
                </a:tc>
                <a:tc>
                  <a:txBody>
                    <a:bodyPr/>
                    <a:lstStyle/>
                    <a:p>
                      <a:pPr algn="ctr"/>
                      <a:r>
                        <a:rPr lang="en-GB" dirty="0"/>
                        <a:t>G</a:t>
                      </a:r>
                      <a:endParaRPr lang="en-US" dirty="0"/>
                    </a:p>
                  </a:txBody>
                  <a:tcPr/>
                </a:tc>
                <a:tc>
                  <a:txBody>
                    <a:bodyPr/>
                    <a:lstStyle/>
                    <a:p>
                      <a:pPr algn="ctr"/>
                      <a:r>
                        <a:rPr lang="en-GB" dirty="0"/>
                        <a:t>2</a:t>
                      </a:r>
                      <a:endParaRPr lang="en-US" dirty="0"/>
                    </a:p>
                  </a:txBody>
                  <a:tcPr/>
                </a:tc>
                <a:extLst>
                  <a:ext uri="{0D108BD9-81ED-4DB2-BD59-A6C34878D82A}">
                    <a16:rowId xmlns:a16="http://schemas.microsoft.com/office/drawing/2014/main" val="3903867131"/>
                  </a:ext>
                </a:extLst>
              </a:tr>
              <a:tr h="370840">
                <a:tc>
                  <a:txBody>
                    <a:bodyPr/>
                    <a:lstStyle/>
                    <a:p>
                      <a:pPr algn="ctr"/>
                      <a:r>
                        <a:rPr lang="en-US" dirty="0"/>
                        <a:t>J</a:t>
                      </a:r>
                    </a:p>
                  </a:txBody>
                  <a:tcPr/>
                </a:tc>
                <a:tc>
                  <a:txBody>
                    <a:bodyPr/>
                    <a:lstStyle/>
                    <a:p>
                      <a:pPr algn="ctr"/>
                      <a:r>
                        <a:rPr lang="en-US" dirty="0"/>
                        <a:t>Order Payment &amp; Confirmation</a:t>
                      </a:r>
                    </a:p>
                  </a:txBody>
                  <a:tcPr/>
                </a:tc>
                <a:tc>
                  <a:txBody>
                    <a:bodyPr/>
                    <a:lstStyle/>
                    <a:p>
                      <a:pPr algn="ctr"/>
                      <a:r>
                        <a:rPr lang="en-GB" dirty="0"/>
                        <a:t>I</a:t>
                      </a:r>
                      <a:endParaRPr lang="en-US" dirty="0"/>
                    </a:p>
                  </a:txBody>
                  <a:tcPr/>
                </a:tc>
                <a:tc>
                  <a:txBody>
                    <a:bodyPr/>
                    <a:lstStyle/>
                    <a:p>
                      <a:pPr algn="ctr"/>
                      <a:r>
                        <a:rPr lang="en-US" dirty="0"/>
                        <a:t>1</a:t>
                      </a:r>
                    </a:p>
                  </a:txBody>
                  <a:tcPr/>
                </a:tc>
                <a:extLst>
                  <a:ext uri="{0D108BD9-81ED-4DB2-BD59-A6C34878D82A}">
                    <a16:rowId xmlns:a16="http://schemas.microsoft.com/office/drawing/2014/main" val="4038963616"/>
                  </a:ext>
                </a:extLst>
              </a:tr>
            </a:tbl>
          </a:graphicData>
        </a:graphic>
      </p:graphicFrame>
      <p:sp>
        <p:nvSpPr>
          <p:cNvPr id="5" name="Title 1">
            <a:extLst>
              <a:ext uri="{FF2B5EF4-FFF2-40B4-BE49-F238E27FC236}">
                <a16:creationId xmlns:a16="http://schemas.microsoft.com/office/drawing/2014/main" id="{A0E9300C-FF0B-5579-8371-F7A314290289}"/>
              </a:ext>
            </a:extLst>
          </p:cNvPr>
          <p:cNvSpPr txBox="1">
            <a:spLocks/>
          </p:cNvSpPr>
          <p:nvPr/>
        </p:nvSpPr>
        <p:spPr>
          <a:xfrm>
            <a:off x="221411" y="8749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CPM Question Table</a:t>
            </a:r>
            <a:endParaRPr lang="en-US" sz="2800" dirty="0">
              <a:solidFill>
                <a:schemeClr val="bg1"/>
              </a:solidFill>
            </a:endParaRPr>
          </a:p>
        </p:txBody>
      </p:sp>
      <p:cxnSp>
        <p:nvCxnSpPr>
          <p:cNvPr id="7" name="Straight Connector 6">
            <a:extLst>
              <a:ext uri="{FF2B5EF4-FFF2-40B4-BE49-F238E27FC236}">
                <a16:creationId xmlns:a16="http://schemas.microsoft.com/office/drawing/2014/main" id="{5D938A04-5CDD-40C3-B146-4BE3185214BD}"/>
              </a:ext>
              <a:ext uri="{C183D7F6-B498-43B3-948B-1728B52AA6E4}">
                <adec:decorative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960FF4-E441-BD39-E168-83B86B4848B6}"/>
              </a:ext>
              <a:ext uri="{C183D7F6-B498-43B3-948B-1728B52AA6E4}">
                <adec:decorative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4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A0446A-8193-E405-FCE3-CB5F45CB914E}"/>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1E7B21F-A521-1F9D-369F-13D976EC1C66}"/>
              </a:ext>
            </a:extLst>
          </p:cNvPr>
          <p:cNvSpPr txBox="1">
            <a:spLocks/>
          </p:cNvSpPr>
          <p:nvPr/>
        </p:nvSpPr>
        <p:spPr>
          <a:xfrm>
            <a:off x="1196656" y="128088"/>
            <a:ext cx="9795638" cy="6846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b="1" dirty="0"/>
              <a:t>Network Diagram</a:t>
            </a:r>
            <a:endParaRPr lang="en-US" sz="3200" dirty="0"/>
          </a:p>
        </p:txBody>
      </p:sp>
      <p:grpSp>
        <p:nvGrpSpPr>
          <p:cNvPr id="11" name="Group 10">
            <a:extLst>
              <a:ext uri="{FF2B5EF4-FFF2-40B4-BE49-F238E27FC236}">
                <a16:creationId xmlns:a16="http://schemas.microsoft.com/office/drawing/2014/main" id="{523A6300-0B11-7ABE-7FE9-8F17911BDD76}"/>
              </a:ext>
              <a:ext uri="{C183D7F6-B498-43B3-948B-1728B52AA6E4}">
                <adec:decorative xmlns:adec="http://schemas.microsoft.com/office/drawing/2017/decorative" val="1"/>
              </a:ext>
            </a:extLst>
          </p:cNvPr>
          <p:cNvGrpSpPr/>
          <p:nvPr/>
        </p:nvGrpSpPr>
        <p:grpSpPr>
          <a:xfrm>
            <a:off x="-1270462" y="-1804835"/>
            <a:ext cx="3143652" cy="3346376"/>
            <a:chOff x="4325258" y="1229517"/>
            <a:chExt cx="3541486" cy="3769865"/>
          </a:xfrm>
        </p:grpSpPr>
        <p:sp>
          <p:nvSpPr>
            <p:cNvPr id="12" name="Diamond 11">
              <a:extLst>
                <a:ext uri="{FF2B5EF4-FFF2-40B4-BE49-F238E27FC236}">
                  <a16:creationId xmlns:a16="http://schemas.microsoft.com/office/drawing/2014/main" id="{6464F7C9-A51B-68EA-2F8A-8E096CB36B58}"/>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A135E5C3-9396-BB3A-3E7E-0445A1D97EE8}"/>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 name="Straight Connector 1">
            <a:extLst>
              <a:ext uri="{FF2B5EF4-FFF2-40B4-BE49-F238E27FC236}">
                <a16:creationId xmlns:a16="http://schemas.microsoft.com/office/drawing/2014/main" id="{3B223165-E852-E0C3-2430-00DAF2078E35}"/>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EEE2D4C-8B97-5751-CE0E-AEA2A29DEF4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descr="A black background with white squares">
            <a:extLst>
              <a:ext uri="{FF2B5EF4-FFF2-40B4-BE49-F238E27FC236}">
                <a16:creationId xmlns:a16="http://schemas.microsoft.com/office/drawing/2014/main" id="{F15A3FCF-4F94-9660-324D-DBBB03662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946" y="1207559"/>
            <a:ext cx="10251057" cy="4818163"/>
          </a:xfrm>
          <a:prstGeom prst="rect">
            <a:avLst/>
          </a:prstGeom>
        </p:spPr>
      </p:pic>
    </p:spTree>
    <p:extLst>
      <p:ext uri="{BB962C8B-B14F-4D97-AF65-F5344CB8AC3E}">
        <p14:creationId xmlns:p14="http://schemas.microsoft.com/office/powerpoint/2010/main" val="421742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518E7E1D-E322-0F3A-DAFD-825D649788EB}"/>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D4FA5D68-32F9-3CC1-73EE-A08EF18A25AC}"/>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710627E6-C04A-6380-2730-9AAD805B40C0}"/>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31AA1AAB-2C4D-8841-01BD-A191816CF7EF}"/>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1">
            <a:extLst>
              <a:ext uri="{FF2B5EF4-FFF2-40B4-BE49-F238E27FC236}">
                <a16:creationId xmlns:a16="http://schemas.microsoft.com/office/drawing/2014/main" id="{806E5D84-674B-3B45-9401-8B4745A7EF77}"/>
              </a:ext>
            </a:extLst>
          </p:cNvPr>
          <p:cNvSpPr txBox="1">
            <a:spLocks/>
          </p:cNvSpPr>
          <p:nvPr/>
        </p:nvSpPr>
        <p:spPr>
          <a:xfrm>
            <a:off x="221411" y="8749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Total Float &amp; Free Float</a:t>
            </a:r>
            <a:endParaRPr lang="en-US" sz="2800" dirty="0">
              <a:solidFill>
                <a:schemeClr val="bg1"/>
              </a:solidFill>
            </a:endParaRPr>
          </a:p>
        </p:txBody>
      </p:sp>
      <p:cxnSp>
        <p:nvCxnSpPr>
          <p:cNvPr id="7" name="Straight Connector 6">
            <a:extLst>
              <a:ext uri="{FF2B5EF4-FFF2-40B4-BE49-F238E27FC236}">
                <a16:creationId xmlns:a16="http://schemas.microsoft.com/office/drawing/2014/main" id="{D2943C21-05CC-2B13-EA00-457835C6191B}"/>
              </a:ext>
              <a:ext uri="{C183D7F6-B498-43B3-948B-1728B52AA6E4}">
                <adec:decorative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E1864E1-7D55-8193-4C3B-016EDDC87334}"/>
              </a:ext>
              <a:ext uri="{C183D7F6-B498-43B3-948B-1728B52AA6E4}">
                <adec:decorative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20E980AB-AEB4-632B-E301-43962CC0EBE9}"/>
              </a:ext>
            </a:extLst>
          </p:cNvPr>
          <p:cNvGraphicFramePr>
            <a:graphicFrameLocks noGrp="1"/>
          </p:cNvGraphicFramePr>
          <p:nvPr>
            <p:extLst>
              <p:ext uri="{D42A27DB-BD31-4B8C-83A1-F6EECF244321}">
                <p14:modId xmlns:p14="http://schemas.microsoft.com/office/powerpoint/2010/main" val="2223194097"/>
              </p:ext>
            </p:extLst>
          </p:nvPr>
        </p:nvGraphicFramePr>
        <p:xfrm>
          <a:off x="961849" y="1807516"/>
          <a:ext cx="3785763" cy="4300846"/>
        </p:xfrm>
        <a:graphic>
          <a:graphicData uri="http://schemas.openxmlformats.org/drawingml/2006/table">
            <a:tbl>
              <a:tblPr firstRow="1" bandRow="1">
                <a:tableStyleId>{F5AB1C69-6EDB-4FF4-983F-18BD219EF322}</a:tableStyleId>
              </a:tblPr>
              <a:tblGrid>
                <a:gridCol w="790807">
                  <a:extLst>
                    <a:ext uri="{9D8B030D-6E8A-4147-A177-3AD203B41FA5}">
                      <a16:colId xmlns:a16="http://schemas.microsoft.com/office/drawing/2014/main" val="437990483"/>
                    </a:ext>
                  </a:extLst>
                </a:gridCol>
                <a:gridCol w="1779385">
                  <a:extLst>
                    <a:ext uri="{9D8B030D-6E8A-4147-A177-3AD203B41FA5}">
                      <a16:colId xmlns:a16="http://schemas.microsoft.com/office/drawing/2014/main" val="3417129320"/>
                    </a:ext>
                  </a:extLst>
                </a:gridCol>
                <a:gridCol w="1215571">
                  <a:extLst>
                    <a:ext uri="{9D8B030D-6E8A-4147-A177-3AD203B41FA5}">
                      <a16:colId xmlns:a16="http://schemas.microsoft.com/office/drawing/2014/main" val="1473419878"/>
                    </a:ext>
                  </a:extLst>
                </a:gridCol>
              </a:tblGrid>
              <a:tr h="390986">
                <a:tc>
                  <a:txBody>
                    <a:bodyPr/>
                    <a:lstStyle/>
                    <a:p>
                      <a:pPr algn="ctr"/>
                      <a:r>
                        <a:rPr lang="en-US" b="0" dirty="0"/>
                        <a:t>No.</a:t>
                      </a:r>
                    </a:p>
                  </a:txBody>
                  <a:tcPr/>
                </a:tc>
                <a:tc>
                  <a:txBody>
                    <a:bodyPr/>
                    <a:lstStyle/>
                    <a:p>
                      <a:pPr algn="ctr"/>
                      <a:r>
                        <a:rPr lang="en-US" b="0" dirty="0"/>
                        <a:t>Subtraction</a:t>
                      </a:r>
                    </a:p>
                  </a:txBody>
                  <a:tcPr/>
                </a:tc>
                <a:tc>
                  <a:txBody>
                    <a:bodyPr/>
                    <a:lstStyle/>
                    <a:p>
                      <a:pPr algn="ctr"/>
                      <a:r>
                        <a:rPr lang="en-US" b="0" dirty="0"/>
                        <a:t>Result</a:t>
                      </a:r>
                    </a:p>
                  </a:txBody>
                  <a:tcPr/>
                </a:tc>
                <a:extLst>
                  <a:ext uri="{0D108BD9-81ED-4DB2-BD59-A6C34878D82A}">
                    <a16:rowId xmlns:a16="http://schemas.microsoft.com/office/drawing/2014/main" val="2844299315"/>
                  </a:ext>
                </a:extLst>
              </a:tr>
              <a:tr h="390986">
                <a:tc>
                  <a:txBody>
                    <a:bodyPr/>
                    <a:lstStyle/>
                    <a:p>
                      <a:pPr algn="ctr"/>
                      <a:r>
                        <a:rPr lang="en-US" dirty="0"/>
                        <a:t>A</a:t>
                      </a:r>
                    </a:p>
                  </a:txBody>
                  <a:tcPr/>
                </a:tc>
                <a:tc>
                  <a:txBody>
                    <a:bodyPr/>
                    <a:lstStyle/>
                    <a:p>
                      <a:pPr algn="ctr"/>
                      <a:r>
                        <a:rPr lang="en-US" dirty="0"/>
                        <a:t>0 – 0</a:t>
                      </a:r>
                    </a:p>
                  </a:txBody>
                  <a:tcPr/>
                </a:tc>
                <a:tc>
                  <a:txBody>
                    <a:bodyPr/>
                    <a:lstStyle/>
                    <a:p>
                      <a:pPr algn="ctr"/>
                      <a:r>
                        <a:rPr lang="en-US" dirty="0"/>
                        <a:t>0</a:t>
                      </a:r>
                    </a:p>
                  </a:txBody>
                  <a:tcPr/>
                </a:tc>
                <a:extLst>
                  <a:ext uri="{0D108BD9-81ED-4DB2-BD59-A6C34878D82A}">
                    <a16:rowId xmlns:a16="http://schemas.microsoft.com/office/drawing/2014/main" val="3946956873"/>
                  </a:ext>
                </a:extLst>
              </a:tr>
              <a:tr h="390986">
                <a:tc>
                  <a:txBody>
                    <a:bodyPr/>
                    <a:lstStyle/>
                    <a:p>
                      <a:pPr algn="ctr"/>
                      <a:r>
                        <a:rPr lang="en-US" dirty="0"/>
                        <a:t>B</a:t>
                      </a:r>
                    </a:p>
                  </a:txBody>
                  <a:tcPr/>
                </a:tc>
                <a:tc>
                  <a:txBody>
                    <a:bodyPr/>
                    <a:lstStyle/>
                    <a:p>
                      <a:pPr algn="ctr"/>
                      <a:r>
                        <a:rPr lang="en-US" dirty="0"/>
                        <a:t>4 – 4</a:t>
                      </a:r>
                    </a:p>
                  </a:txBody>
                  <a:tcPr/>
                </a:tc>
                <a:tc>
                  <a:txBody>
                    <a:bodyPr/>
                    <a:lstStyle/>
                    <a:p>
                      <a:pPr algn="ctr"/>
                      <a:r>
                        <a:rPr lang="en-US" dirty="0"/>
                        <a:t>0</a:t>
                      </a:r>
                    </a:p>
                  </a:txBody>
                  <a:tcPr/>
                </a:tc>
                <a:extLst>
                  <a:ext uri="{0D108BD9-81ED-4DB2-BD59-A6C34878D82A}">
                    <a16:rowId xmlns:a16="http://schemas.microsoft.com/office/drawing/2014/main" val="4197209217"/>
                  </a:ext>
                </a:extLst>
              </a:tr>
              <a:tr h="390986">
                <a:tc>
                  <a:txBody>
                    <a:bodyPr/>
                    <a:lstStyle/>
                    <a:p>
                      <a:pPr algn="ctr"/>
                      <a:r>
                        <a:rPr lang="en-GB" dirty="0"/>
                        <a:t>C</a:t>
                      </a:r>
                      <a:endParaRPr lang="en-US" dirty="0"/>
                    </a:p>
                  </a:txBody>
                  <a:tcPr/>
                </a:tc>
                <a:tc>
                  <a:txBody>
                    <a:bodyPr/>
                    <a:lstStyle/>
                    <a:p>
                      <a:pPr algn="ctr"/>
                      <a:r>
                        <a:rPr lang="en-US" dirty="0"/>
                        <a:t>7 – 4</a:t>
                      </a:r>
                    </a:p>
                  </a:txBody>
                  <a:tcPr/>
                </a:tc>
                <a:tc>
                  <a:txBody>
                    <a:bodyPr/>
                    <a:lstStyle/>
                    <a:p>
                      <a:pPr algn="ctr"/>
                      <a:r>
                        <a:rPr lang="en-GB" dirty="0"/>
                        <a:t>3</a:t>
                      </a:r>
                      <a:endParaRPr lang="en-US" dirty="0"/>
                    </a:p>
                  </a:txBody>
                  <a:tcPr/>
                </a:tc>
                <a:extLst>
                  <a:ext uri="{0D108BD9-81ED-4DB2-BD59-A6C34878D82A}">
                    <a16:rowId xmlns:a16="http://schemas.microsoft.com/office/drawing/2014/main" val="1014637639"/>
                  </a:ext>
                </a:extLst>
              </a:tr>
              <a:tr h="390986">
                <a:tc>
                  <a:txBody>
                    <a:bodyPr/>
                    <a:lstStyle/>
                    <a:p>
                      <a:pPr algn="ctr"/>
                      <a:r>
                        <a:rPr lang="en-US" dirty="0"/>
                        <a:t>D</a:t>
                      </a:r>
                    </a:p>
                  </a:txBody>
                  <a:tcPr/>
                </a:tc>
                <a:tc>
                  <a:txBody>
                    <a:bodyPr/>
                    <a:lstStyle/>
                    <a:p>
                      <a:pPr algn="ctr"/>
                      <a:r>
                        <a:rPr lang="en-US" dirty="0"/>
                        <a:t>9 – 4</a:t>
                      </a:r>
                    </a:p>
                  </a:txBody>
                  <a:tcPr/>
                </a:tc>
                <a:tc>
                  <a:txBody>
                    <a:bodyPr/>
                    <a:lstStyle/>
                    <a:p>
                      <a:pPr algn="ctr"/>
                      <a:r>
                        <a:rPr lang="en-GB" dirty="0"/>
                        <a:t>5</a:t>
                      </a:r>
                      <a:endParaRPr lang="en-US" dirty="0"/>
                    </a:p>
                  </a:txBody>
                  <a:tcPr/>
                </a:tc>
                <a:extLst>
                  <a:ext uri="{0D108BD9-81ED-4DB2-BD59-A6C34878D82A}">
                    <a16:rowId xmlns:a16="http://schemas.microsoft.com/office/drawing/2014/main" val="2771431740"/>
                  </a:ext>
                </a:extLst>
              </a:tr>
              <a:tr h="390986">
                <a:tc>
                  <a:txBody>
                    <a:bodyPr/>
                    <a:lstStyle/>
                    <a:p>
                      <a:pPr algn="ctr"/>
                      <a:r>
                        <a:rPr lang="en-US" dirty="0"/>
                        <a:t>E</a:t>
                      </a:r>
                    </a:p>
                  </a:txBody>
                  <a:tcPr/>
                </a:tc>
                <a:tc>
                  <a:txBody>
                    <a:bodyPr/>
                    <a:lstStyle/>
                    <a:p>
                      <a:pPr algn="ctr"/>
                      <a:r>
                        <a:rPr lang="en-US" dirty="0"/>
                        <a:t>7 – 4</a:t>
                      </a:r>
                    </a:p>
                  </a:txBody>
                  <a:tcPr/>
                </a:tc>
                <a:tc>
                  <a:txBody>
                    <a:bodyPr/>
                    <a:lstStyle/>
                    <a:p>
                      <a:pPr algn="ctr"/>
                      <a:r>
                        <a:rPr lang="en-GB" dirty="0"/>
                        <a:t>3</a:t>
                      </a:r>
                      <a:endParaRPr lang="en-US" dirty="0"/>
                    </a:p>
                  </a:txBody>
                  <a:tcPr/>
                </a:tc>
                <a:extLst>
                  <a:ext uri="{0D108BD9-81ED-4DB2-BD59-A6C34878D82A}">
                    <a16:rowId xmlns:a16="http://schemas.microsoft.com/office/drawing/2014/main" val="4059667317"/>
                  </a:ext>
                </a:extLst>
              </a:tr>
              <a:tr h="390986">
                <a:tc>
                  <a:txBody>
                    <a:bodyPr/>
                    <a:lstStyle/>
                    <a:p>
                      <a:pPr algn="ctr"/>
                      <a:r>
                        <a:rPr lang="en-US" dirty="0"/>
                        <a:t>F</a:t>
                      </a:r>
                    </a:p>
                  </a:txBody>
                  <a:tcPr/>
                </a:tc>
                <a:tc>
                  <a:txBody>
                    <a:bodyPr/>
                    <a:lstStyle/>
                    <a:p>
                      <a:pPr algn="ctr"/>
                      <a:r>
                        <a:rPr lang="en-US" dirty="0"/>
                        <a:t>16 -4</a:t>
                      </a:r>
                    </a:p>
                  </a:txBody>
                  <a:tcPr/>
                </a:tc>
                <a:tc>
                  <a:txBody>
                    <a:bodyPr/>
                    <a:lstStyle/>
                    <a:p>
                      <a:pPr algn="ctr"/>
                      <a:r>
                        <a:rPr lang="en-US" dirty="0"/>
                        <a:t>12</a:t>
                      </a:r>
                    </a:p>
                  </a:txBody>
                  <a:tcPr/>
                </a:tc>
                <a:extLst>
                  <a:ext uri="{0D108BD9-81ED-4DB2-BD59-A6C34878D82A}">
                    <a16:rowId xmlns:a16="http://schemas.microsoft.com/office/drawing/2014/main" val="1451683817"/>
                  </a:ext>
                </a:extLst>
              </a:tr>
              <a:tr h="390986">
                <a:tc>
                  <a:txBody>
                    <a:bodyPr/>
                    <a:lstStyle/>
                    <a:p>
                      <a:pPr algn="ctr"/>
                      <a:r>
                        <a:rPr lang="en-US" dirty="0"/>
                        <a:t>G</a:t>
                      </a:r>
                    </a:p>
                  </a:txBody>
                  <a:tcPr/>
                </a:tc>
                <a:tc>
                  <a:txBody>
                    <a:bodyPr/>
                    <a:lstStyle/>
                    <a:p>
                      <a:pPr algn="ctr"/>
                      <a:r>
                        <a:rPr lang="en-US" dirty="0"/>
                        <a:t>11 – 11</a:t>
                      </a:r>
                    </a:p>
                  </a:txBody>
                  <a:tcPr/>
                </a:tc>
                <a:tc>
                  <a:txBody>
                    <a:bodyPr/>
                    <a:lstStyle/>
                    <a:p>
                      <a:pPr algn="ctr"/>
                      <a:r>
                        <a:rPr lang="en-GB" dirty="0"/>
                        <a:t>0</a:t>
                      </a:r>
                      <a:endParaRPr lang="en-US" dirty="0"/>
                    </a:p>
                  </a:txBody>
                  <a:tcPr/>
                </a:tc>
                <a:extLst>
                  <a:ext uri="{0D108BD9-81ED-4DB2-BD59-A6C34878D82A}">
                    <a16:rowId xmlns:a16="http://schemas.microsoft.com/office/drawing/2014/main" val="1737057538"/>
                  </a:ext>
                </a:extLst>
              </a:tr>
              <a:tr h="390986">
                <a:tc>
                  <a:txBody>
                    <a:bodyPr/>
                    <a:lstStyle/>
                    <a:p>
                      <a:pPr algn="ctr"/>
                      <a:r>
                        <a:rPr lang="en-US" dirty="0"/>
                        <a:t>H</a:t>
                      </a:r>
                    </a:p>
                  </a:txBody>
                  <a:tcPr/>
                </a:tc>
                <a:tc>
                  <a:txBody>
                    <a:bodyPr/>
                    <a:lstStyle/>
                    <a:p>
                      <a:pPr algn="ctr"/>
                      <a:r>
                        <a:rPr lang="en-US" dirty="0"/>
                        <a:t>12 – 11</a:t>
                      </a:r>
                    </a:p>
                  </a:txBody>
                  <a:tcPr/>
                </a:tc>
                <a:tc>
                  <a:txBody>
                    <a:bodyPr/>
                    <a:lstStyle/>
                    <a:p>
                      <a:pPr algn="ctr"/>
                      <a:r>
                        <a:rPr lang="en-GB" dirty="0"/>
                        <a:t>1</a:t>
                      </a:r>
                      <a:endParaRPr lang="en-US" dirty="0"/>
                    </a:p>
                  </a:txBody>
                  <a:tcPr/>
                </a:tc>
                <a:extLst>
                  <a:ext uri="{0D108BD9-81ED-4DB2-BD59-A6C34878D82A}">
                    <a16:rowId xmlns:a16="http://schemas.microsoft.com/office/drawing/2014/main" val="2342848"/>
                  </a:ext>
                </a:extLst>
              </a:tr>
              <a:tr h="390986">
                <a:tc>
                  <a:txBody>
                    <a:bodyPr/>
                    <a:lstStyle/>
                    <a:p>
                      <a:pPr algn="ctr"/>
                      <a:r>
                        <a:rPr lang="en-US" dirty="0"/>
                        <a:t>I</a:t>
                      </a:r>
                    </a:p>
                  </a:txBody>
                  <a:tcPr/>
                </a:tc>
                <a:tc>
                  <a:txBody>
                    <a:bodyPr/>
                    <a:lstStyle/>
                    <a:p>
                      <a:pPr algn="ctr"/>
                      <a:r>
                        <a:rPr lang="en-US" dirty="0"/>
                        <a:t>14– 14</a:t>
                      </a:r>
                    </a:p>
                  </a:txBody>
                  <a:tcPr/>
                </a:tc>
                <a:tc>
                  <a:txBody>
                    <a:bodyPr/>
                    <a:lstStyle/>
                    <a:p>
                      <a:pPr algn="ctr"/>
                      <a:r>
                        <a:rPr lang="en-GB" dirty="0"/>
                        <a:t>0</a:t>
                      </a:r>
                      <a:endParaRPr lang="en-US" dirty="0"/>
                    </a:p>
                  </a:txBody>
                  <a:tcPr/>
                </a:tc>
                <a:extLst>
                  <a:ext uri="{0D108BD9-81ED-4DB2-BD59-A6C34878D82A}">
                    <a16:rowId xmlns:a16="http://schemas.microsoft.com/office/drawing/2014/main" val="2829919874"/>
                  </a:ext>
                </a:extLst>
              </a:tr>
              <a:tr h="390986">
                <a:tc>
                  <a:txBody>
                    <a:bodyPr/>
                    <a:lstStyle/>
                    <a:p>
                      <a:pPr algn="ctr"/>
                      <a:r>
                        <a:rPr lang="en-US" dirty="0"/>
                        <a:t>J</a:t>
                      </a:r>
                    </a:p>
                  </a:txBody>
                  <a:tcPr/>
                </a:tc>
                <a:tc>
                  <a:txBody>
                    <a:bodyPr/>
                    <a:lstStyle/>
                    <a:p>
                      <a:pPr algn="ctr"/>
                      <a:r>
                        <a:rPr lang="en-US" dirty="0"/>
                        <a:t>16 -16</a:t>
                      </a:r>
                    </a:p>
                  </a:txBody>
                  <a:tcPr/>
                </a:tc>
                <a:tc>
                  <a:txBody>
                    <a:bodyPr/>
                    <a:lstStyle/>
                    <a:p>
                      <a:pPr algn="ctr"/>
                      <a:r>
                        <a:rPr lang="en-GB" dirty="0"/>
                        <a:t>0</a:t>
                      </a:r>
                      <a:endParaRPr lang="en-US" dirty="0"/>
                    </a:p>
                  </a:txBody>
                  <a:tcPr/>
                </a:tc>
                <a:extLst>
                  <a:ext uri="{0D108BD9-81ED-4DB2-BD59-A6C34878D82A}">
                    <a16:rowId xmlns:a16="http://schemas.microsoft.com/office/drawing/2014/main" val="4169356354"/>
                  </a:ext>
                </a:extLst>
              </a:tr>
            </a:tbl>
          </a:graphicData>
        </a:graphic>
      </p:graphicFrame>
      <p:sp>
        <p:nvSpPr>
          <p:cNvPr id="9" name="TextBox 8">
            <a:extLst>
              <a:ext uri="{FF2B5EF4-FFF2-40B4-BE49-F238E27FC236}">
                <a16:creationId xmlns:a16="http://schemas.microsoft.com/office/drawing/2014/main" id="{E439BB3E-693C-A0CA-BEC1-59AD4EA90643}"/>
              </a:ext>
            </a:extLst>
          </p:cNvPr>
          <p:cNvSpPr txBox="1"/>
          <p:nvPr/>
        </p:nvSpPr>
        <p:spPr>
          <a:xfrm>
            <a:off x="1470784" y="1304304"/>
            <a:ext cx="2764336" cy="461665"/>
          </a:xfrm>
          <a:prstGeom prst="rect">
            <a:avLst/>
          </a:prstGeom>
          <a:noFill/>
        </p:spPr>
        <p:txBody>
          <a:bodyPr wrap="square">
            <a:spAutoFit/>
          </a:bodyPr>
          <a:lstStyle/>
          <a:p>
            <a:pPr algn="ctr"/>
            <a:r>
              <a:rPr lang="en-US" sz="2400" b="1" dirty="0">
                <a:solidFill>
                  <a:schemeClr val="bg1"/>
                </a:solidFill>
              </a:rPr>
              <a:t>Total Float</a:t>
            </a:r>
          </a:p>
        </p:txBody>
      </p:sp>
      <p:cxnSp>
        <p:nvCxnSpPr>
          <p:cNvPr id="14" name="Straight Connector 13">
            <a:extLst>
              <a:ext uri="{FF2B5EF4-FFF2-40B4-BE49-F238E27FC236}">
                <a16:creationId xmlns:a16="http://schemas.microsoft.com/office/drawing/2014/main" id="{BD0959D8-5DC7-E661-E805-0BF0F2CEC19A}"/>
              </a:ext>
            </a:extLst>
          </p:cNvPr>
          <p:cNvCxnSpPr>
            <a:cxnSpLocks/>
          </p:cNvCxnSpPr>
          <p:nvPr/>
        </p:nvCxnSpPr>
        <p:spPr>
          <a:xfrm flipH="1">
            <a:off x="6088811" y="2940017"/>
            <a:ext cx="7189" cy="32128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E1B4D510-1E4F-4E24-0FCF-94DBD8F9EE8E}"/>
              </a:ext>
            </a:extLst>
          </p:cNvPr>
          <p:cNvGraphicFramePr>
            <a:graphicFrameLocks noGrp="1"/>
          </p:cNvGraphicFramePr>
          <p:nvPr>
            <p:extLst>
              <p:ext uri="{D42A27DB-BD31-4B8C-83A1-F6EECF244321}">
                <p14:modId xmlns:p14="http://schemas.microsoft.com/office/powerpoint/2010/main" val="1729436639"/>
              </p:ext>
            </p:extLst>
          </p:nvPr>
        </p:nvGraphicFramePr>
        <p:xfrm>
          <a:off x="7444388" y="3024968"/>
          <a:ext cx="3785763" cy="3127888"/>
        </p:xfrm>
        <a:graphic>
          <a:graphicData uri="http://schemas.openxmlformats.org/drawingml/2006/table">
            <a:tbl>
              <a:tblPr firstRow="1" bandRow="1">
                <a:tableStyleId>{F5AB1C69-6EDB-4FF4-983F-18BD219EF322}</a:tableStyleId>
              </a:tblPr>
              <a:tblGrid>
                <a:gridCol w="790807">
                  <a:extLst>
                    <a:ext uri="{9D8B030D-6E8A-4147-A177-3AD203B41FA5}">
                      <a16:colId xmlns:a16="http://schemas.microsoft.com/office/drawing/2014/main" val="437990483"/>
                    </a:ext>
                  </a:extLst>
                </a:gridCol>
                <a:gridCol w="1779385">
                  <a:extLst>
                    <a:ext uri="{9D8B030D-6E8A-4147-A177-3AD203B41FA5}">
                      <a16:colId xmlns:a16="http://schemas.microsoft.com/office/drawing/2014/main" val="3417129320"/>
                    </a:ext>
                  </a:extLst>
                </a:gridCol>
                <a:gridCol w="1215571">
                  <a:extLst>
                    <a:ext uri="{9D8B030D-6E8A-4147-A177-3AD203B41FA5}">
                      <a16:colId xmlns:a16="http://schemas.microsoft.com/office/drawing/2014/main" val="1473419878"/>
                    </a:ext>
                  </a:extLst>
                </a:gridCol>
              </a:tblGrid>
              <a:tr h="390986">
                <a:tc>
                  <a:txBody>
                    <a:bodyPr/>
                    <a:lstStyle/>
                    <a:p>
                      <a:pPr algn="ctr"/>
                      <a:r>
                        <a:rPr lang="en-US" b="0" dirty="0"/>
                        <a:t>No.</a:t>
                      </a:r>
                    </a:p>
                  </a:txBody>
                  <a:tcPr/>
                </a:tc>
                <a:tc>
                  <a:txBody>
                    <a:bodyPr/>
                    <a:lstStyle/>
                    <a:p>
                      <a:pPr algn="ctr"/>
                      <a:r>
                        <a:rPr lang="en-US" b="0" dirty="0"/>
                        <a:t>Subtraction</a:t>
                      </a:r>
                    </a:p>
                  </a:txBody>
                  <a:tcPr/>
                </a:tc>
                <a:tc>
                  <a:txBody>
                    <a:bodyPr/>
                    <a:lstStyle/>
                    <a:p>
                      <a:pPr algn="ctr"/>
                      <a:r>
                        <a:rPr lang="en-US" b="0" dirty="0"/>
                        <a:t>Result</a:t>
                      </a:r>
                    </a:p>
                  </a:txBody>
                  <a:tcPr/>
                </a:tc>
                <a:extLst>
                  <a:ext uri="{0D108BD9-81ED-4DB2-BD59-A6C34878D82A}">
                    <a16:rowId xmlns:a16="http://schemas.microsoft.com/office/drawing/2014/main" val="2844299315"/>
                  </a:ext>
                </a:extLst>
              </a:tr>
              <a:tr h="390986">
                <a:tc>
                  <a:txBody>
                    <a:bodyPr/>
                    <a:lstStyle/>
                    <a:p>
                      <a:pPr algn="ctr"/>
                      <a:r>
                        <a:rPr lang="en-US" dirty="0"/>
                        <a:t>A</a:t>
                      </a:r>
                    </a:p>
                  </a:txBody>
                  <a:tcPr/>
                </a:tc>
                <a:tc>
                  <a:txBody>
                    <a:bodyPr/>
                    <a:lstStyle/>
                    <a:p>
                      <a:pPr algn="ctr"/>
                      <a:r>
                        <a:rPr lang="en-US" dirty="0"/>
                        <a:t>4 – 4</a:t>
                      </a:r>
                    </a:p>
                  </a:txBody>
                  <a:tcPr/>
                </a:tc>
                <a:tc>
                  <a:txBody>
                    <a:bodyPr/>
                    <a:lstStyle/>
                    <a:p>
                      <a:pPr algn="ctr"/>
                      <a:r>
                        <a:rPr lang="en-US" dirty="0"/>
                        <a:t>0</a:t>
                      </a:r>
                    </a:p>
                  </a:txBody>
                  <a:tcPr/>
                </a:tc>
                <a:extLst>
                  <a:ext uri="{0D108BD9-81ED-4DB2-BD59-A6C34878D82A}">
                    <a16:rowId xmlns:a16="http://schemas.microsoft.com/office/drawing/2014/main" val="3946956873"/>
                  </a:ext>
                </a:extLst>
              </a:tr>
              <a:tr h="390986">
                <a:tc>
                  <a:txBody>
                    <a:bodyPr/>
                    <a:lstStyle/>
                    <a:p>
                      <a:pPr algn="ctr"/>
                      <a:r>
                        <a:rPr lang="en-US" dirty="0"/>
                        <a:t>B</a:t>
                      </a:r>
                    </a:p>
                  </a:txBody>
                  <a:tcPr/>
                </a:tc>
                <a:tc>
                  <a:txBody>
                    <a:bodyPr/>
                    <a:lstStyle/>
                    <a:p>
                      <a:pPr algn="ctr"/>
                      <a:r>
                        <a:rPr lang="en-US" dirty="0"/>
                        <a:t>11 – 11</a:t>
                      </a:r>
                    </a:p>
                  </a:txBody>
                  <a:tcPr/>
                </a:tc>
                <a:tc>
                  <a:txBody>
                    <a:bodyPr/>
                    <a:lstStyle/>
                    <a:p>
                      <a:pPr algn="ctr"/>
                      <a:r>
                        <a:rPr lang="en-US" dirty="0"/>
                        <a:t>0</a:t>
                      </a:r>
                    </a:p>
                  </a:txBody>
                  <a:tcPr/>
                </a:tc>
                <a:extLst>
                  <a:ext uri="{0D108BD9-81ED-4DB2-BD59-A6C34878D82A}">
                    <a16:rowId xmlns:a16="http://schemas.microsoft.com/office/drawing/2014/main" val="4197209217"/>
                  </a:ext>
                </a:extLst>
              </a:tr>
              <a:tr h="390986">
                <a:tc>
                  <a:txBody>
                    <a:bodyPr/>
                    <a:lstStyle/>
                    <a:p>
                      <a:pPr algn="ctr"/>
                      <a:r>
                        <a:rPr lang="en-US" dirty="0"/>
                        <a:t>C</a:t>
                      </a:r>
                    </a:p>
                  </a:txBody>
                  <a:tcPr/>
                </a:tc>
                <a:tc>
                  <a:txBody>
                    <a:bodyPr/>
                    <a:lstStyle/>
                    <a:p>
                      <a:pPr algn="ctr"/>
                      <a:r>
                        <a:rPr lang="en-US" dirty="0"/>
                        <a:t>11 – 9</a:t>
                      </a:r>
                    </a:p>
                  </a:txBody>
                  <a:tcPr/>
                </a:tc>
                <a:tc>
                  <a:txBody>
                    <a:bodyPr/>
                    <a:lstStyle/>
                    <a:p>
                      <a:pPr algn="ctr"/>
                      <a:r>
                        <a:rPr lang="en-GB" dirty="0"/>
                        <a:t>2</a:t>
                      </a:r>
                      <a:endParaRPr lang="en-US" dirty="0"/>
                    </a:p>
                  </a:txBody>
                  <a:tcPr/>
                </a:tc>
                <a:extLst>
                  <a:ext uri="{0D108BD9-81ED-4DB2-BD59-A6C34878D82A}">
                    <a16:rowId xmlns:a16="http://schemas.microsoft.com/office/drawing/2014/main" val="1014637639"/>
                  </a:ext>
                </a:extLst>
              </a:tr>
              <a:tr h="390986">
                <a:tc>
                  <a:txBody>
                    <a:bodyPr/>
                    <a:lstStyle/>
                    <a:p>
                      <a:pPr algn="ctr"/>
                      <a:r>
                        <a:rPr lang="en-US" dirty="0"/>
                        <a:t>D</a:t>
                      </a:r>
                    </a:p>
                  </a:txBody>
                  <a:tcPr/>
                </a:tc>
                <a:tc>
                  <a:txBody>
                    <a:bodyPr/>
                    <a:lstStyle/>
                    <a:p>
                      <a:pPr algn="ctr"/>
                      <a:r>
                        <a:rPr lang="en-US" dirty="0"/>
                        <a:t>11 – 7</a:t>
                      </a:r>
                    </a:p>
                  </a:txBody>
                  <a:tcPr/>
                </a:tc>
                <a:tc>
                  <a:txBody>
                    <a:bodyPr/>
                    <a:lstStyle/>
                    <a:p>
                      <a:pPr algn="ctr"/>
                      <a:r>
                        <a:rPr lang="en-GB" dirty="0"/>
                        <a:t>4</a:t>
                      </a:r>
                      <a:endParaRPr lang="en-US" dirty="0"/>
                    </a:p>
                  </a:txBody>
                  <a:tcPr/>
                </a:tc>
                <a:extLst>
                  <a:ext uri="{0D108BD9-81ED-4DB2-BD59-A6C34878D82A}">
                    <a16:rowId xmlns:a16="http://schemas.microsoft.com/office/drawing/2014/main" val="2771431740"/>
                  </a:ext>
                </a:extLst>
              </a:tr>
              <a:tr h="390986">
                <a:tc>
                  <a:txBody>
                    <a:bodyPr/>
                    <a:lstStyle/>
                    <a:p>
                      <a:pPr algn="ctr"/>
                      <a:r>
                        <a:rPr lang="en-GB" dirty="0"/>
                        <a:t>E</a:t>
                      </a:r>
                      <a:endParaRPr lang="en-US" dirty="0"/>
                    </a:p>
                  </a:txBody>
                  <a:tcPr/>
                </a:tc>
                <a:tc>
                  <a:txBody>
                    <a:bodyPr/>
                    <a:lstStyle/>
                    <a:p>
                      <a:pPr algn="ctr"/>
                      <a:r>
                        <a:rPr lang="en-US" dirty="0"/>
                        <a:t>11 – 9</a:t>
                      </a:r>
                    </a:p>
                  </a:txBody>
                  <a:tcPr/>
                </a:tc>
                <a:tc>
                  <a:txBody>
                    <a:bodyPr/>
                    <a:lstStyle/>
                    <a:p>
                      <a:pPr algn="ctr"/>
                      <a:r>
                        <a:rPr lang="en-GB" dirty="0"/>
                        <a:t>2</a:t>
                      </a:r>
                      <a:endParaRPr lang="en-US" dirty="0"/>
                    </a:p>
                  </a:txBody>
                  <a:tcPr/>
                </a:tc>
                <a:extLst>
                  <a:ext uri="{0D108BD9-81ED-4DB2-BD59-A6C34878D82A}">
                    <a16:rowId xmlns:a16="http://schemas.microsoft.com/office/drawing/2014/main" val="4059667317"/>
                  </a:ext>
                </a:extLst>
              </a:tr>
              <a:tr h="390986">
                <a:tc>
                  <a:txBody>
                    <a:bodyPr/>
                    <a:lstStyle/>
                    <a:p>
                      <a:pPr algn="ctr"/>
                      <a:r>
                        <a:rPr lang="en-GB" dirty="0"/>
                        <a:t>G</a:t>
                      </a:r>
                      <a:endParaRPr lang="en-US" dirty="0"/>
                    </a:p>
                  </a:txBody>
                  <a:tcPr/>
                </a:tc>
                <a:tc>
                  <a:txBody>
                    <a:bodyPr/>
                    <a:lstStyle/>
                    <a:p>
                      <a:pPr algn="ctr"/>
                      <a:r>
                        <a:rPr lang="en-US" dirty="0"/>
                        <a:t>14 – 14</a:t>
                      </a:r>
                    </a:p>
                  </a:txBody>
                  <a:tcPr/>
                </a:tc>
                <a:tc>
                  <a:txBody>
                    <a:bodyPr/>
                    <a:lstStyle/>
                    <a:p>
                      <a:pPr algn="ctr"/>
                      <a:r>
                        <a:rPr lang="en-GB" dirty="0"/>
                        <a:t>0</a:t>
                      </a:r>
                      <a:endParaRPr lang="en-US" dirty="0"/>
                    </a:p>
                  </a:txBody>
                  <a:tcPr/>
                </a:tc>
                <a:extLst>
                  <a:ext uri="{0D108BD9-81ED-4DB2-BD59-A6C34878D82A}">
                    <a16:rowId xmlns:a16="http://schemas.microsoft.com/office/drawing/2014/main" val="1451683817"/>
                  </a:ext>
                </a:extLst>
              </a:tr>
              <a:tr h="390986">
                <a:tc>
                  <a:txBody>
                    <a:bodyPr/>
                    <a:lstStyle/>
                    <a:p>
                      <a:pPr algn="ctr"/>
                      <a:r>
                        <a:rPr lang="en-US" dirty="0"/>
                        <a:t>I</a:t>
                      </a:r>
                    </a:p>
                  </a:txBody>
                  <a:tcPr/>
                </a:tc>
                <a:tc>
                  <a:txBody>
                    <a:bodyPr/>
                    <a:lstStyle/>
                    <a:p>
                      <a:pPr algn="ctr"/>
                      <a:r>
                        <a:rPr lang="en-US" dirty="0"/>
                        <a:t>16 - 16</a:t>
                      </a:r>
                    </a:p>
                  </a:txBody>
                  <a:tcPr/>
                </a:tc>
                <a:tc>
                  <a:txBody>
                    <a:bodyPr/>
                    <a:lstStyle/>
                    <a:p>
                      <a:pPr algn="ctr"/>
                      <a:r>
                        <a:rPr lang="en-GB" dirty="0"/>
                        <a:t>0</a:t>
                      </a:r>
                      <a:endParaRPr lang="en-US" dirty="0"/>
                    </a:p>
                  </a:txBody>
                  <a:tcPr/>
                </a:tc>
                <a:extLst>
                  <a:ext uri="{0D108BD9-81ED-4DB2-BD59-A6C34878D82A}">
                    <a16:rowId xmlns:a16="http://schemas.microsoft.com/office/drawing/2014/main" val="1737057538"/>
                  </a:ext>
                </a:extLst>
              </a:tr>
            </a:tbl>
          </a:graphicData>
        </a:graphic>
      </p:graphicFrame>
      <p:sp>
        <p:nvSpPr>
          <p:cNvPr id="16" name="TextBox 15">
            <a:extLst>
              <a:ext uri="{FF2B5EF4-FFF2-40B4-BE49-F238E27FC236}">
                <a16:creationId xmlns:a16="http://schemas.microsoft.com/office/drawing/2014/main" id="{E33D18CE-4BBC-C48D-A6A7-CEDB54ECCE5E}"/>
              </a:ext>
            </a:extLst>
          </p:cNvPr>
          <p:cNvSpPr txBox="1"/>
          <p:nvPr/>
        </p:nvSpPr>
        <p:spPr>
          <a:xfrm>
            <a:off x="7845193" y="2369545"/>
            <a:ext cx="2764336" cy="461665"/>
          </a:xfrm>
          <a:prstGeom prst="rect">
            <a:avLst/>
          </a:prstGeom>
          <a:noFill/>
        </p:spPr>
        <p:txBody>
          <a:bodyPr wrap="square">
            <a:spAutoFit/>
          </a:bodyPr>
          <a:lstStyle/>
          <a:p>
            <a:pPr algn="ctr"/>
            <a:r>
              <a:rPr lang="en-US" sz="2400" b="1" dirty="0">
                <a:solidFill>
                  <a:schemeClr val="bg1"/>
                </a:solidFill>
              </a:rPr>
              <a:t>Free Float</a:t>
            </a:r>
          </a:p>
        </p:txBody>
      </p:sp>
      <p:sp>
        <p:nvSpPr>
          <p:cNvPr id="17" name="TextBox 16">
            <a:extLst>
              <a:ext uri="{FF2B5EF4-FFF2-40B4-BE49-F238E27FC236}">
                <a16:creationId xmlns:a16="http://schemas.microsoft.com/office/drawing/2014/main" id="{0349A734-1700-5F0D-493A-AB99A7184134}"/>
              </a:ext>
            </a:extLst>
          </p:cNvPr>
          <p:cNvSpPr txBox="1"/>
          <p:nvPr/>
        </p:nvSpPr>
        <p:spPr>
          <a:xfrm>
            <a:off x="4909961" y="1597243"/>
            <a:ext cx="2764336" cy="461665"/>
          </a:xfrm>
          <a:prstGeom prst="rect">
            <a:avLst/>
          </a:prstGeom>
          <a:noFill/>
        </p:spPr>
        <p:txBody>
          <a:bodyPr wrap="square">
            <a:spAutoFit/>
          </a:bodyPr>
          <a:lstStyle/>
          <a:p>
            <a:pPr algn="ctr"/>
            <a:r>
              <a:rPr lang="en-US" sz="2400" b="1" dirty="0">
                <a:solidFill>
                  <a:schemeClr val="bg1"/>
                </a:solidFill>
              </a:rPr>
              <a:t>Critical Path :</a:t>
            </a:r>
          </a:p>
        </p:txBody>
      </p:sp>
      <p:sp>
        <p:nvSpPr>
          <p:cNvPr id="20" name="Rectangle 19">
            <a:extLst>
              <a:ext uri="{FF2B5EF4-FFF2-40B4-BE49-F238E27FC236}">
                <a16:creationId xmlns:a16="http://schemas.microsoft.com/office/drawing/2014/main" id="{54A53186-EDF8-E753-A297-FCC04491B3C9}"/>
              </a:ext>
            </a:extLst>
          </p:cNvPr>
          <p:cNvSpPr/>
          <p:nvPr/>
        </p:nvSpPr>
        <p:spPr>
          <a:xfrm>
            <a:off x="7444388" y="1597244"/>
            <a:ext cx="2549424" cy="4616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F8E687C8-4597-60D0-F291-5E5C64AF8CED}"/>
              </a:ext>
            </a:extLst>
          </p:cNvPr>
          <p:cNvSpPr txBox="1"/>
          <p:nvPr/>
        </p:nvSpPr>
        <p:spPr>
          <a:xfrm>
            <a:off x="6890467" y="1585318"/>
            <a:ext cx="3420549" cy="461665"/>
          </a:xfrm>
          <a:prstGeom prst="rect">
            <a:avLst/>
          </a:prstGeom>
          <a:noFill/>
        </p:spPr>
        <p:txBody>
          <a:bodyPr wrap="square">
            <a:spAutoFit/>
          </a:bodyPr>
          <a:lstStyle/>
          <a:p>
            <a:pPr algn="ctr"/>
            <a:r>
              <a:rPr lang="en-US" sz="2400" b="1" dirty="0">
                <a:solidFill>
                  <a:schemeClr val="accent3">
                    <a:lumMod val="75000"/>
                  </a:schemeClr>
                </a:solidFill>
              </a:rPr>
              <a:t>A-&gt;B-&gt;G-&gt;I-&gt;J</a:t>
            </a:r>
          </a:p>
        </p:txBody>
      </p:sp>
    </p:spTree>
    <p:extLst>
      <p:ext uri="{BB962C8B-B14F-4D97-AF65-F5344CB8AC3E}">
        <p14:creationId xmlns:p14="http://schemas.microsoft.com/office/powerpoint/2010/main" val="364624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6" grpId="0"/>
      <p:bldP spid="17" grpId="0"/>
      <p:bldP spid="20" grpId="0" animBg="1"/>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159C1152-1852-04AE-65A0-DFBD1FCB8BC2}"/>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5E409996-1AB1-8511-29DE-4DA82BA8975E}"/>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D5C30DF0-8253-2068-BBBF-7E7E895EF8FD}"/>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79743C3C-2C37-1AA4-A84A-0E6B107E63A7}"/>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1">
            <a:extLst>
              <a:ext uri="{FF2B5EF4-FFF2-40B4-BE49-F238E27FC236}">
                <a16:creationId xmlns:a16="http://schemas.microsoft.com/office/drawing/2014/main" id="{95ED791B-456C-A5B3-600B-D80F8CEFC219}"/>
              </a:ext>
            </a:extLst>
          </p:cNvPr>
          <p:cNvSpPr txBox="1">
            <a:spLocks/>
          </p:cNvSpPr>
          <p:nvPr/>
        </p:nvSpPr>
        <p:spPr>
          <a:xfrm>
            <a:off x="221411" y="8749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Importance Of Critical Path</a:t>
            </a:r>
            <a:endParaRPr lang="en-US" sz="2800" dirty="0">
              <a:solidFill>
                <a:schemeClr val="bg1"/>
              </a:solidFill>
            </a:endParaRPr>
          </a:p>
        </p:txBody>
      </p:sp>
      <p:sp>
        <p:nvSpPr>
          <p:cNvPr id="6" name="TextBox 5">
            <a:extLst>
              <a:ext uri="{FF2B5EF4-FFF2-40B4-BE49-F238E27FC236}">
                <a16:creationId xmlns:a16="http://schemas.microsoft.com/office/drawing/2014/main" id="{0AF4579F-ADD4-C63D-A6C9-68FB8E611D75}"/>
              </a:ext>
            </a:extLst>
          </p:cNvPr>
          <p:cNvSpPr txBox="1"/>
          <p:nvPr/>
        </p:nvSpPr>
        <p:spPr>
          <a:xfrm>
            <a:off x="1851024" y="2003497"/>
            <a:ext cx="9134476" cy="3416320"/>
          </a:xfrm>
          <a:prstGeom prst="rect">
            <a:avLst/>
          </a:prstGeom>
          <a:noFill/>
        </p:spPr>
        <p:txBody>
          <a:bodyPr wrap="square">
            <a:spAutoFit/>
          </a:bodyPr>
          <a:lstStyle/>
          <a:p>
            <a:r>
              <a:rPr lang="en-US" sz="2400" dirty="0">
                <a:solidFill>
                  <a:schemeClr val="bg1"/>
                </a:solidFill>
              </a:rPr>
              <a:t>Identifying the critical path ensures that the features such as </a:t>
            </a:r>
          </a:p>
          <a:p>
            <a:pPr marL="457200" indent="-457200">
              <a:buFont typeface="Arial" panose="020B0604020202020204" pitchFamily="34" charset="0"/>
              <a:buChar char="•"/>
            </a:pPr>
            <a:r>
              <a:rPr lang="en-US" sz="2400" dirty="0">
                <a:solidFill>
                  <a:schemeClr val="bg1"/>
                </a:solidFill>
              </a:rPr>
              <a:t>Order Payment, </a:t>
            </a:r>
          </a:p>
          <a:p>
            <a:pPr marL="457200" indent="-457200">
              <a:buFont typeface="Arial" panose="020B0604020202020204" pitchFamily="34" charset="0"/>
              <a:buChar char="•"/>
            </a:pPr>
            <a:r>
              <a:rPr lang="en-US" sz="2400" dirty="0">
                <a:solidFill>
                  <a:schemeClr val="bg1"/>
                </a:solidFill>
              </a:rPr>
              <a:t>Customer Dashboard and </a:t>
            </a:r>
          </a:p>
          <a:p>
            <a:pPr marL="457200" indent="-457200">
              <a:buFont typeface="Arial" panose="020B0604020202020204" pitchFamily="34" charset="0"/>
              <a:buChar char="•"/>
            </a:pPr>
            <a:r>
              <a:rPr lang="en-US" sz="2400" dirty="0">
                <a:solidFill>
                  <a:schemeClr val="bg1"/>
                </a:solidFill>
              </a:rPr>
              <a:t>Order Status </a:t>
            </a:r>
          </a:p>
          <a:p>
            <a:endParaRPr lang="en-US" sz="2400" dirty="0">
              <a:solidFill>
                <a:schemeClr val="bg1"/>
              </a:solidFill>
            </a:endParaRPr>
          </a:p>
          <a:p>
            <a:pPr algn="just"/>
            <a:r>
              <a:rPr lang="en-US" sz="2400" dirty="0">
                <a:solidFill>
                  <a:schemeClr val="bg1"/>
                </a:solidFill>
              </a:rPr>
              <a:t>are catered for to reduce any chance of delay and poor use of resources. It facilitates smoother early testing to ensure timely completion and smooth integration of the core functions, thus improving the overall project efficiency and readiness for launch.</a:t>
            </a:r>
          </a:p>
        </p:txBody>
      </p:sp>
      <p:cxnSp>
        <p:nvCxnSpPr>
          <p:cNvPr id="7" name="Straight Connector 6">
            <a:extLst>
              <a:ext uri="{FF2B5EF4-FFF2-40B4-BE49-F238E27FC236}">
                <a16:creationId xmlns:a16="http://schemas.microsoft.com/office/drawing/2014/main" id="{186EC741-35D6-8934-8B2D-ACE3E147B5F1}"/>
              </a:ext>
              <a:ext uri="{C183D7F6-B498-43B3-948B-1728B52AA6E4}">
                <adec:decorative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4C12B4-FC76-5F66-A7FE-C2DB98B52D0B}"/>
              </a:ext>
              <a:ext uri="{C183D7F6-B498-43B3-948B-1728B52AA6E4}">
                <adec:decorative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76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75</TotalTime>
  <Words>313</Words>
  <Application>Microsoft Office PowerPoint</Application>
  <PresentationFormat>Widescreen</PresentationFormat>
  <Paragraphs>139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Segoe UI Light</vt:lpstr>
      <vt:lpstr>Office Theme</vt:lpstr>
      <vt:lpstr>ONLINE FOOD DELIVERY SYSTEM LAB 02</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DELIVERY SYSTEM LAB 02</dc:title>
  <dc:creator>Arun Jyoti Mondal</dc:creator>
  <cp:lastModifiedBy>Md. Sifat</cp:lastModifiedBy>
  <cp:revision>11</cp:revision>
  <dcterms:created xsi:type="dcterms:W3CDTF">2024-11-14T03:51:38Z</dcterms:created>
  <dcterms:modified xsi:type="dcterms:W3CDTF">2024-11-14T15:08:43Z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2024-11-14T04:53:44Z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5e566886-4495-41b7-9cb7-1c7affe34039</vt:lpwstr>
  </property>
  <property fmtid="{D5CDD505-2E9C-101B-9397-08002B2CF9AE}" pid="8" name="MSIP_Label_defa4170-0d19-0005-0004-bc88714345d2_ActionId">
    <vt:lpwstr>c7245301-6b7f-41a6-a65d-763879f0d977</vt:lpwstr>
  </property>
  <property fmtid="{D5CDD505-2E9C-101B-9397-08002B2CF9AE}" pid="9" name="MSIP_Label_defa4170-0d19-0005-0004-bc88714345d2_ContentBits">
    <vt:lpwstr>0</vt:lpwstr>
  </property>
</Properties>
</file>